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427" r:id="rId2"/>
    <p:sldId id="624" r:id="rId3"/>
    <p:sldId id="436" r:id="rId4"/>
    <p:sldId id="621" r:id="rId5"/>
    <p:sldId id="627" r:id="rId6"/>
    <p:sldId id="426" r:id="rId7"/>
    <p:sldId id="438" r:id="rId8"/>
    <p:sldId id="439" r:id="rId9"/>
    <p:sldId id="508" r:id="rId10"/>
    <p:sldId id="706" r:id="rId11"/>
    <p:sldId id="707" r:id="rId12"/>
    <p:sldId id="520" r:id="rId13"/>
    <p:sldId id="618" r:id="rId14"/>
    <p:sldId id="620" r:id="rId15"/>
    <p:sldId id="643" r:id="rId16"/>
    <p:sldId id="619" r:id="rId17"/>
    <p:sldId id="712" r:id="rId18"/>
    <p:sldId id="644" r:id="rId19"/>
    <p:sldId id="710" r:id="rId20"/>
    <p:sldId id="628" r:id="rId21"/>
    <p:sldId id="645" r:id="rId22"/>
    <p:sldId id="711" r:id="rId23"/>
    <p:sldId id="713" r:id="rId24"/>
    <p:sldId id="714" r:id="rId25"/>
    <p:sldId id="702" r:id="rId26"/>
    <p:sldId id="494" r:id="rId27"/>
    <p:sldId id="496" r:id="rId28"/>
    <p:sldId id="504" r:id="rId29"/>
    <p:sldId id="715" r:id="rId30"/>
    <p:sldId id="584" r:id="rId31"/>
    <p:sldId id="585" r:id="rId32"/>
    <p:sldId id="701" r:id="rId33"/>
    <p:sldId id="709" r:id="rId34"/>
    <p:sldId id="510" r:id="rId35"/>
    <p:sldId id="516" r:id="rId36"/>
    <p:sldId id="517" r:id="rId37"/>
    <p:sldId id="498" r:id="rId38"/>
    <p:sldId id="511" r:id="rId39"/>
    <p:sldId id="708" r:id="rId40"/>
    <p:sldId id="637" r:id="rId41"/>
    <p:sldId id="522" r:id="rId42"/>
    <p:sldId id="505" r:id="rId43"/>
    <p:sldId id="499" r:id="rId44"/>
    <p:sldId id="523" r:id="rId45"/>
    <p:sldId id="500" r:id="rId46"/>
    <p:sldId id="501" r:id="rId47"/>
    <p:sldId id="638" r:id="rId48"/>
    <p:sldId id="600" r:id="rId49"/>
    <p:sldId id="617" r:id="rId50"/>
    <p:sldId id="470" r:id="rId51"/>
    <p:sldId id="471" r:id="rId52"/>
    <p:sldId id="704" r:id="rId53"/>
    <p:sldId id="609" r:id="rId54"/>
    <p:sldId id="614" r:id="rId55"/>
    <p:sldId id="615" r:id="rId56"/>
    <p:sldId id="718" r:id="rId57"/>
    <p:sldId id="634" r:id="rId58"/>
    <p:sldId id="616" r:id="rId59"/>
    <p:sldId id="716" r:id="rId60"/>
    <p:sldId id="722" r:id="rId61"/>
    <p:sldId id="589" r:id="rId62"/>
    <p:sldId id="574" r:id="rId63"/>
    <p:sldId id="575" r:id="rId64"/>
    <p:sldId id="576" r:id="rId65"/>
    <p:sldId id="631" r:id="rId66"/>
    <p:sldId id="577" r:id="rId67"/>
    <p:sldId id="578" r:id="rId68"/>
    <p:sldId id="633" r:id="rId69"/>
    <p:sldId id="632" r:id="rId70"/>
    <p:sldId id="717" r:id="rId71"/>
    <p:sldId id="719" r:id="rId72"/>
    <p:sldId id="723" r:id="rId73"/>
    <p:sldId id="720" r:id="rId74"/>
    <p:sldId id="721" r:id="rId75"/>
  </p:sldIdLst>
  <p:sldSz cx="9906000" cy="6858000" type="A4"/>
  <p:notesSz cx="9942513" cy="143700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7" userDrawn="1">
          <p15:clr>
            <a:srgbClr val="A4A3A4"/>
          </p15:clr>
        </p15:guide>
        <p15:guide id="2" pos="313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30B"/>
    <a:srgbClr val="F8D30D"/>
    <a:srgbClr val="FFCC00"/>
    <a:srgbClr val="FF9900"/>
    <a:srgbClr val="FF9933"/>
    <a:srgbClr val="FF9600"/>
    <a:srgbClr val="F892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5" autoAdjust="0"/>
    <p:restoredTop sz="86358" autoAdjust="0"/>
  </p:normalViewPr>
  <p:slideViewPr>
    <p:cSldViewPr showGuides="1">
      <p:cViewPr>
        <p:scale>
          <a:sx n="100" d="100"/>
          <a:sy n="100" d="100"/>
        </p:scale>
        <p:origin x="648" y="264"/>
      </p:cViewPr>
      <p:guideLst>
        <p:guide orient="horz" pos="225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3" d="100"/>
          <a:sy n="113" d="100"/>
        </p:scale>
        <p:origin x="-5166" y="-114"/>
      </p:cViewPr>
      <p:guideLst>
        <p:guide orient="horz" pos="4527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797" y="13376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42687" y="13376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algn="r"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7" y="13692452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42687" y="13692452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algn="r" defTabSz="1106499">
              <a:defRPr sz="1500" i="1"/>
            </a:lvl1pPr>
          </a:lstStyle>
          <a:p>
            <a:fld id="{758BDB5C-F48F-3141-AC74-4002562DCB4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525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8892" y="46809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49357" y="46809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algn="r"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1049338"/>
            <a:ext cx="7737475" cy="535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42862" y="6856255"/>
            <a:ext cx="7254568" cy="64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834" tIns="67073" rIns="131834" bIns="670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8892" y="13663473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49357" y="13663473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algn="r" defTabSz="1099818">
              <a:defRPr sz="1500" i="1"/>
            </a:lvl1pPr>
          </a:lstStyle>
          <a:p>
            <a:fld id="{FF27A931-8A70-A846-B9BE-EEF683BEDD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050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Arial" charset="0"/>
      </a:defRPr>
    </a:lvl1pPr>
    <a:lvl2pPr marL="455613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2pPr>
    <a:lvl3pPr marL="908050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3pPr>
    <a:lvl4pPr marL="1362075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4pPr>
    <a:lvl5pPr marL="1819275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7A931-8A70-A846-B9BE-EEF683BEDD3D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237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856656" y="3212977"/>
            <a:ext cx="5847183" cy="172819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56656" y="1628906"/>
            <a:ext cx="6264696" cy="122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628645" y="260648"/>
            <a:ext cx="1001638" cy="101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20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000_projekte\lrz\powerpoint\powerpointbild_05_klein_01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226" cy="6967538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 userDrawn="1"/>
        </p:nvSpPr>
        <p:spPr bwMode="auto">
          <a:xfrm>
            <a:off x="560512" y="5013176"/>
            <a:ext cx="8856984" cy="158417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sm" len="sm"/>
            <a:tailEnd type="triangle" w="med" len="lg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/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8504" y="552486"/>
            <a:ext cx="5694363" cy="1107133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07292" y="476672"/>
            <a:ext cx="1192415" cy="1224136"/>
          </a:xfrm>
          <a:prstGeom prst="rect">
            <a:avLst/>
          </a:prstGeom>
          <a:noFill/>
        </p:spPr>
      </p:pic>
      <p:sp>
        <p:nvSpPr>
          <p:cNvPr id="13" name="Rectangle 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04528" y="5085184"/>
            <a:ext cx="8496944" cy="108012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Klicken Sie, um das Titelformat zu bearbeiten</a:t>
            </a:r>
            <a:br>
              <a:rPr lang="de-DE" dirty="0"/>
            </a:br>
            <a:r>
              <a:rPr lang="de-DE" dirty="0"/>
              <a:t>Klicken Sie, um das Titelformat zu bearbeiten</a:t>
            </a:r>
          </a:p>
        </p:txBody>
      </p:sp>
    </p:spTree>
    <p:extLst>
      <p:ext uri="{BB962C8B-B14F-4D97-AF65-F5344CB8AC3E}">
        <p14:creationId xmlns:p14="http://schemas.microsoft.com/office/powerpoint/2010/main" val="225620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4490" y="336243"/>
            <a:ext cx="4449709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00422" y="260649"/>
            <a:ext cx="930092" cy="9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52599" y="1700809"/>
            <a:ext cx="7791400" cy="280831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519FB-7D3F-6F4D-9579-C4F468FB1DE9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45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352599" y="1556792"/>
            <a:ext cx="7871792" cy="431060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254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 2 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1352602" y="1556792"/>
            <a:ext cx="3888431" cy="46085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5457056" y="1556792"/>
            <a:ext cx="4274368" cy="46085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08FFD1-B3EA-7D46-84B2-7339001ED83C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23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656857" y="1556793"/>
            <a:ext cx="5976663" cy="47525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272480" y="1556793"/>
            <a:ext cx="3259138" cy="4752527"/>
          </a:xfr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5BCE0-CC9C-834F-80EA-1E84A3F64818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93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2"/>
          <p:cNvSpPr>
            <a:spLocks noGrp="1"/>
          </p:cNvSpPr>
          <p:nvPr>
            <p:ph type="pic" idx="1"/>
          </p:nvPr>
        </p:nvSpPr>
        <p:spPr>
          <a:xfrm>
            <a:off x="1352601" y="1484784"/>
            <a:ext cx="8352928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1280592" y="5733256"/>
            <a:ext cx="8424936" cy="7200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A3F64-B441-7C4F-AEFD-A414523E263B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84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idx="1"/>
          </p:nvPr>
        </p:nvSpPr>
        <p:spPr>
          <a:xfrm>
            <a:off x="1352600" y="1484784"/>
            <a:ext cx="5184576" cy="4824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6753200" y="1484784"/>
            <a:ext cx="2808312" cy="468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E515BC-DBC1-8844-8E80-2D7B287118CA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28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2602" y="332656"/>
            <a:ext cx="8034461" cy="93610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9850" tIns="34925" rIns="69850" bIns="349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Mein neuer Titel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0025" y="6453188"/>
            <a:ext cx="20574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D0F1F555-9539-4149-AA71-34AC42537048}" type="datetime1">
              <a:rPr lang="de-DE" sz="1200" smtClean="0"/>
              <a:t>08.11.19</a:t>
            </a:fld>
            <a:endParaRPr lang="de-DE" sz="12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8676" y="6453188"/>
            <a:ext cx="30480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3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2602" y="1484784"/>
            <a:ext cx="7872362" cy="43826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031" name="Picture 10"/>
          <p:cNvPicPr preferRelativeResize="0"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5406" y="332657"/>
            <a:ext cx="8640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Gerade Verbindung 13"/>
          <p:cNvCxnSpPr/>
          <p:nvPr userDrawn="1"/>
        </p:nvCxnSpPr>
        <p:spPr bwMode="auto">
          <a:xfrm>
            <a:off x="1352602" y="1268760"/>
            <a:ext cx="8280473" cy="273"/>
          </a:xfrm>
          <a:prstGeom prst="line">
            <a:avLst/>
          </a:prstGeom>
          <a:solidFill>
            <a:srgbClr val="F8D30D"/>
          </a:solidFill>
          <a:ln w="19050" cap="rnd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med" len="lg"/>
          </a:ln>
          <a:effectLst/>
        </p:spPr>
      </p:cxn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74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80" r:id="rId9"/>
  </p:sldLayoutIdLst>
  <p:hf sldNum="0" hdr="0" ftr="0" dt="0"/>
  <p:txStyles>
    <p:titleStyle>
      <a:lvl1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23863" indent="-423863" algn="l" defTabSz="1166813" rtl="0" eaLnBrk="1" fontAlgn="base" hangingPunct="1">
        <a:spcBef>
          <a:spcPct val="20000"/>
        </a:spcBef>
        <a:spcAft>
          <a:spcPct val="0"/>
        </a:spcAft>
        <a:buFont typeface="Lucida Grande"/>
        <a:buChar char="●"/>
        <a:defRPr sz="2400" b="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19163" indent="-354013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200">
          <a:solidFill>
            <a:schemeClr val="tx1"/>
          </a:solidFill>
          <a:latin typeface="+mn-lt"/>
          <a:ea typeface="Arial" charset="0"/>
          <a:cs typeface="+mn-cs"/>
        </a:defRPr>
      </a:lvl2pPr>
      <a:lvl3pPr marL="1414463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979613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Arial" charset="0"/>
          <a:cs typeface="+mn-cs"/>
        </a:defRPr>
      </a:lvl4pPr>
      <a:lvl5pPr marL="2546350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Arial" charset="0"/>
          <a:cs typeface="+mn-cs"/>
        </a:defRPr>
      </a:lvl5pPr>
      <a:lvl6pPr marL="30035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6pPr>
      <a:lvl7pPr marL="34607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7pPr>
      <a:lvl8pPr marL="39179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8pPr>
      <a:lvl9pPr marL="43751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/>
              <a:t>Python </a:t>
            </a:r>
            <a:r>
              <a:rPr lang="en-US" sz="4400"/>
              <a:t>for Beginners (Part 1)</a:t>
            </a:r>
            <a:endParaRPr lang="en-US" sz="4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EE9313E-5B12-F148-A3BF-BF80D9C439AC}"/>
              </a:ext>
            </a:extLst>
          </p:cNvPr>
          <p:cNvSpPr txBox="1"/>
          <p:nvPr/>
        </p:nvSpPr>
        <p:spPr>
          <a:xfrm>
            <a:off x="704528" y="623731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+mj-lt"/>
              </a:rPr>
              <a:t>Ferdinand.Jamitzky@LRZ.de</a:t>
            </a:r>
            <a:endParaRPr lang="de-D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652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20552" y="1412776"/>
            <a:ext cx="4032448" cy="511256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a typeface="Consolas" charset="0"/>
                <a:cs typeface="+mj-cs"/>
              </a:rPr>
              <a:t>Modules can be defined either by filename or by folder name.</a:t>
            </a:r>
          </a:p>
          <a:p>
            <a:pPr marL="0" indent="0">
              <a:buNone/>
            </a:pPr>
            <a:endParaRPr lang="en-US" sz="1800" dirty="0">
              <a:ea typeface="Consolas" charset="0"/>
              <a:cs typeface="+mj-cs"/>
            </a:endParaRP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$ python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# module by filename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&gt;&gt;&gt; import </a:t>
            </a:r>
            <a:r>
              <a:rPr lang="en-US" sz="2000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myfile</a:t>
            </a:r>
            <a:endParaRPr lang="en-US" sz="2000" b="1" dirty="0">
              <a:solidFill>
                <a:srgbClr val="C0000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# module by folder name</a:t>
            </a:r>
            <a:endParaRPr lang="en-US" sz="2000" b="1" dirty="0">
              <a:solidFill>
                <a:srgbClr val="C0000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&gt;&gt;&gt; import </a:t>
            </a:r>
            <a:r>
              <a:rPr lang="en-US" sz="2000" b="1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mymod</a:t>
            </a:r>
            <a:endParaRPr lang="en-US" sz="2000" b="1" dirty="0">
              <a:solidFill>
                <a:srgbClr val="00B05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# call:</a:t>
            </a:r>
            <a:endParaRPr lang="en-US" sz="2000" b="1" dirty="0">
              <a:solidFill>
                <a:srgbClr val="00B05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sz="200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myfile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.myfunc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hello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sz="2000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mymod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.myfunc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world</a:t>
            </a:r>
          </a:p>
          <a:p>
            <a:pPr marL="0" indent="0">
              <a:buNone/>
            </a:pP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rules of the game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 bwMode="auto">
          <a:xfrm>
            <a:off x="5425929" y="1413142"/>
            <a:ext cx="3528393" cy="51122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423863" indent="-42386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●"/>
              <a:defRPr sz="2400" b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19163" indent="-35401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41446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97961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5463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30035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34607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9179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43751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Lucida Grande"/>
              <a:buNone/>
            </a:pP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$ ls</a:t>
            </a:r>
          </a:p>
          <a:p>
            <a:pPr marL="0" indent="0">
              <a:buFont typeface="Lucida Grande"/>
              <a:buNone/>
            </a:pPr>
            <a:r>
              <a:rPr lang="en-US" sz="2000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myfile.py</a:t>
            </a:r>
          </a:p>
          <a:p>
            <a:pPr marL="0" indent="0">
              <a:buFont typeface="Lucida Grande"/>
              <a:buNone/>
            </a:pPr>
            <a:r>
              <a:rPr lang="en-US" sz="2000" kern="0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mymod</a:t>
            </a:r>
            <a:r>
              <a:rPr lang="en-US" sz="2000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/</a:t>
            </a:r>
          </a:p>
          <a:p>
            <a:pPr marL="0" indent="0">
              <a:buFont typeface="Lucida Grande"/>
              <a:buNone/>
            </a:pPr>
            <a:r>
              <a:rPr lang="en-US" sz="2000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mymod</a:t>
            </a: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/__init__.py</a:t>
            </a:r>
          </a:p>
          <a:p>
            <a:pPr marL="0" indent="0">
              <a:buFont typeface="Lucida Grande"/>
              <a:buNone/>
            </a:pPr>
            <a:endParaRPr lang="en-US" sz="2000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myfile.py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():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print(“hello”)</a:t>
            </a:r>
          </a:p>
          <a:p>
            <a:pPr marL="0" indent="0">
              <a:buFont typeface="Lucida Grande"/>
              <a:buNone/>
            </a:pPr>
            <a:endParaRPr lang="en-US" sz="2000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kern="0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mymod</a:t>
            </a: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sz="2000" b="1" kern="0" dirty="0">
                <a:latin typeface="Consolas" charset="0"/>
                <a:ea typeface="Consolas" charset="0"/>
                <a:cs typeface="Consolas" charset="0"/>
              </a:rPr>
              <a:t>__init__.py:</a:t>
            </a:r>
          </a:p>
          <a:p>
            <a:pPr marL="0" indent="0">
              <a:buFont typeface="Lucida Grande"/>
              <a:buNone/>
            </a:pPr>
            <a:r>
              <a:rPr lang="en-US" sz="2000" kern="0" dirty="0" err="1"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kern="0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():</a:t>
            </a:r>
          </a:p>
          <a:p>
            <a:pPr marL="0" indent="0">
              <a:buFont typeface="Lucida Grande"/>
              <a:buNone/>
            </a:pPr>
            <a:r>
              <a:rPr lang="en-US" sz="2000" kern="0" dirty="0">
                <a:latin typeface="Consolas" charset="0"/>
                <a:ea typeface="Consolas" charset="0"/>
                <a:cs typeface="Consolas" charset="0"/>
              </a:rPr>
              <a:t>    print(“world”)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65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340768"/>
            <a:ext cx="4248473" cy="5256584"/>
          </a:xfrm>
        </p:spPr>
        <p:txBody>
          <a:bodyPr/>
          <a:lstStyle/>
          <a:p>
            <a:r>
              <a:rPr lang="en-US" sz="2000" dirty="0"/>
              <a:t>Variable names can consist of:</a:t>
            </a:r>
          </a:p>
          <a:p>
            <a:pPr lvl="1"/>
            <a:r>
              <a:rPr lang="en-US" sz="1800" dirty="0"/>
              <a:t>Alphabetic (also Greek or Umlauts)</a:t>
            </a:r>
          </a:p>
          <a:p>
            <a:pPr lvl="1"/>
            <a:r>
              <a:rPr lang="en-US" sz="1800" dirty="0"/>
              <a:t>Numbers</a:t>
            </a:r>
          </a:p>
          <a:p>
            <a:pPr lvl="1"/>
            <a:r>
              <a:rPr lang="en-US" sz="1800" dirty="0"/>
              <a:t>Underscore _</a:t>
            </a:r>
          </a:p>
          <a:p>
            <a:r>
              <a:rPr lang="en-US" sz="2000" dirty="0"/>
              <a:t>Variables have to start with Alphabetic or Underscore</a:t>
            </a:r>
          </a:p>
          <a:p>
            <a:pPr marL="0" indent="0">
              <a:buNone/>
            </a:pPr>
            <a:r>
              <a:rPr lang="en-US" sz="1800" dirty="0"/>
              <a:t>e.g. this is a valid </a:t>
            </a:r>
            <a:r>
              <a:rPr lang="en-US" sz="1800" dirty="0" err="1"/>
              <a:t>vaiable</a:t>
            </a:r>
            <a:r>
              <a:rPr lang="en-US" sz="1800" dirty="0"/>
              <a:t> name:</a:t>
            </a:r>
          </a:p>
          <a:p>
            <a:pPr marL="0" indent="0">
              <a:buNone/>
            </a:pP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_</a:t>
            </a:r>
            <a:r>
              <a:rPr lang="de-DE" sz="2000" dirty="0" err="1">
                <a:latin typeface="Consolas" charset="0"/>
                <a:ea typeface="Consolas" charset="0"/>
                <a:cs typeface="Consolas" charset="0"/>
              </a:rPr>
              <a:t>sumÖfÄll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_µ</a:t>
            </a:r>
            <a:r>
              <a:rPr lang="ja-JP" altLang="de-DE" sz="2000">
                <a:latin typeface="Consolas" charset="0"/>
                <a:ea typeface="Consolas" charset="0"/>
                <a:cs typeface="Consolas" charset="0"/>
              </a:rPr>
              <a:t>ラ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0</a:t>
            </a:r>
          </a:p>
          <a:p>
            <a:pPr marL="0" indent="0">
              <a:buNone/>
            </a:pPr>
            <a:endParaRPr lang="de-DE" sz="2000" dirty="0">
              <a:latin typeface="Consolas" charset="0"/>
              <a:cs typeface="Consolas" charset="0"/>
            </a:endParaRPr>
          </a:p>
          <a:p>
            <a:r>
              <a:rPr lang="de-DE" sz="2000" dirty="0"/>
              <a:t>Best </a:t>
            </a:r>
            <a:r>
              <a:rPr lang="de-DE" sz="2000" dirty="0" err="1"/>
              <a:t>practices</a:t>
            </a:r>
            <a:r>
              <a:rPr lang="de-DE" sz="2000" dirty="0"/>
              <a:t>: </a:t>
            </a:r>
            <a:r>
              <a:rPr lang="de-DE" sz="2000" dirty="0" err="1"/>
              <a:t>Greek</a:t>
            </a:r>
            <a:r>
              <a:rPr lang="de-DE" sz="2000" dirty="0"/>
              <a:t> </a:t>
            </a:r>
            <a:r>
              <a:rPr lang="de-DE" sz="2000" dirty="0" err="1"/>
              <a:t>letters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helpful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math</a:t>
            </a:r>
            <a:r>
              <a:rPr lang="de-DE" sz="2000" dirty="0"/>
              <a:t> </a:t>
            </a:r>
            <a:r>
              <a:rPr lang="de-DE" sz="2000" dirty="0" err="1"/>
              <a:t>notation</a:t>
            </a:r>
            <a:r>
              <a:rPr lang="de-DE" sz="2000" dirty="0"/>
              <a:t>. </a:t>
            </a:r>
            <a:r>
              <a:rPr lang="de-DE" sz="2000" dirty="0" err="1"/>
              <a:t>However</a:t>
            </a:r>
            <a:r>
              <a:rPr lang="de-DE" sz="2000" dirty="0"/>
              <a:t>,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readability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portability</a:t>
            </a:r>
            <a:r>
              <a:rPr lang="de-DE" sz="2000" dirty="0"/>
              <a:t> </a:t>
            </a:r>
            <a:r>
              <a:rPr lang="de-DE" sz="2000" dirty="0" err="1"/>
              <a:t>you</a:t>
            </a:r>
            <a:r>
              <a:rPr lang="de-DE" sz="2000" dirty="0"/>
              <a:t> </a:t>
            </a:r>
            <a:r>
              <a:rPr lang="de-DE" sz="2000" dirty="0" err="1"/>
              <a:t>better</a:t>
            </a:r>
            <a:r>
              <a:rPr lang="de-DE" sz="2000" dirty="0"/>
              <a:t> stick </a:t>
            </a:r>
            <a:r>
              <a:rPr lang="de-DE" sz="2000" dirty="0" err="1"/>
              <a:t>to</a:t>
            </a:r>
            <a:r>
              <a:rPr lang="de-DE" sz="2000" dirty="0"/>
              <a:t> pure ASCII.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names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5DBBA3A3-80B2-0E4A-9D75-57828E1EBF84}"/>
              </a:ext>
            </a:extLst>
          </p:cNvPr>
          <p:cNvSpPr txBox="1">
            <a:spLocks/>
          </p:cNvSpPr>
          <p:nvPr/>
        </p:nvSpPr>
        <p:spPr bwMode="auto">
          <a:xfrm>
            <a:off x="4808985" y="1556792"/>
            <a:ext cx="4752527" cy="49685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423863" indent="-42386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●"/>
              <a:defRPr sz="2400" b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19163" indent="-35401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41446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97961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5463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30035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34607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9179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43751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kern="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= [10,20,30,40,50]</a:t>
            </a:r>
          </a:p>
          <a:p>
            <a:pPr marL="0" indent="0">
              <a:buNone/>
            </a:pPr>
            <a:r>
              <a:rPr lang="de-DE" i="1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#Berechne Mittelwert</a:t>
            </a:r>
          </a:p>
          <a:p>
            <a:pPr marL="0" indent="0">
              <a:buNone/>
            </a:pPr>
            <a:r>
              <a:rPr lang="el-GR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Σ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 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0</a:t>
            </a:r>
          </a:p>
          <a:p>
            <a:pPr marL="0" indent="0">
              <a:buNone/>
            </a:pPr>
            <a:r>
              <a:rPr lang="de-DE" b="1" kern="0" dirty="0" err="1"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b="1" kern="0" dirty="0">
                <a:latin typeface="Consolas" charset="0"/>
                <a:ea typeface="Consolas" charset="0"/>
                <a:cs typeface="Consolas" charset="0"/>
              </a:rPr>
              <a:t>in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l-GR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Σ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l-GR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Σ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 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+ 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</a:t>
            </a:r>
          </a:p>
          <a:p>
            <a:pPr marL="0" indent="0">
              <a:buNone/>
            </a:pP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µ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l-GR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Σ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 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/ </a:t>
            </a:r>
            <a:r>
              <a:rPr lang="de-DE" b="1" kern="0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len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Länge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indent="0">
              <a:buNone/>
            </a:pPr>
            <a:r>
              <a:rPr lang="de-DE" b="1" kern="0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kern="0" dirty="0" err="1">
                <a:latin typeface="Consolas" charset="0"/>
                <a:ea typeface="Consolas" charset="0"/>
                <a:cs typeface="Consolas" charset="0"/>
              </a:rPr>
              <a:t>f"Mittelwert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 = {µ}")</a:t>
            </a:r>
          </a:p>
          <a:p>
            <a:pPr marL="0" indent="0">
              <a:buNone/>
            </a:pPr>
            <a:r>
              <a:rPr lang="de-DE" i="1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#</a:t>
            </a:r>
            <a:r>
              <a:rPr lang="de-DE" i="1" kern="0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this</a:t>
            </a:r>
            <a:r>
              <a:rPr lang="de-DE" i="1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kern="0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is</a:t>
            </a:r>
            <a:r>
              <a:rPr lang="de-DE" i="1" kern="0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valid:</a:t>
            </a:r>
          </a:p>
          <a:p>
            <a:pPr marL="0" indent="0">
              <a:buNone/>
            </a:pPr>
            <a:r>
              <a:rPr lang="ja-JP" altLang="de-DE" kern="0">
                <a:latin typeface="Consolas" charset="0"/>
                <a:ea typeface="Consolas" charset="0"/>
                <a:cs typeface="Consolas" charset="0"/>
              </a:rPr>
              <a:t>ラーメン </a:t>
            </a:r>
            <a:r>
              <a:rPr lang="de-DE" altLang="ja-JP" kern="0" dirty="0">
                <a:latin typeface="Consolas" charset="0"/>
                <a:ea typeface="Consolas" charset="0"/>
                <a:cs typeface="Consolas" charset="0"/>
              </a:rPr>
              <a:t>= "</a:t>
            </a:r>
            <a:r>
              <a:rPr lang="de-DE" kern="0" dirty="0" err="1">
                <a:latin typeface="Consolas" charset="0"/>
                <a:ea typeface="Consolas" charset="0"/>
                <a:cs typeface="Consolas" charset="0"/>
              </a:rPr>
              <a:t>ramen</a:t>
            </a:r>
            <a:r>
              <a:rPr lang="de-DE" kern="0" dirty="0">
                <a:latin typeface="Consolas" charset="0"/>
                <a:ea typeface="Consolas" charset="0"/>
                <a:cs typeface="Consolas" charset="0"/>
              </a:rPr>
              <a:t>"</a:t>
            </a:r>
          </a:p>
          <a:p>
            <a:pPr marL="0" indent="0">
              <a:buNone/>
            </a:pPr>
            <a:r>
              <a:rPr lang="el-GR" dirty="0">
                <a:latin typeface="Consolas" panose="020B0609020204030204" pitchFamily="49" charset="0"/>
                <a:cs typeface="Consolas" panose="020B0609020204030204" pitchFamily="49" charset="0"/>
              </a:rPr>
              <a:t>π = 3.14159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jalapeño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"a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hot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pepper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kern="0" dirty="0">
              <a:latin typeface="Consolas" panose="020B0609020204030204" pitchFamily="49" charset="0"/>
              <a:ea typeface="Consolas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kern="0" dirty="0">
              <a:solidFill>
                <a:srgbClr val="00B050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74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556792"/>
            <a:ext cx="8826551" cy="4896396"/>
          </a:xfrm>
        </p:spPr>
        <p:txBody>
          <a:bodyPr/>
          <a:lstStyle/>
          <a:p>
            <a:r>
              <a:rPr lang="en-US" dirty="0"/>
              <a:t>Python has the following number types:</a:t>
            </a:r>
          </a:p>
          <a:p>
            <a:pPr lvl="1"/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long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float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complex</a:t>
            </a:r>
          </a:p>
          <a:p>
            <a:r>
              <a:rPr lang="en-US" dirty="0"/>
              <a:t>Strings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Normal Strings: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"this", 'this'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Multiline Strings: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"""this""", '''this'''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</a:p>
          <a:p>
            <a:pPr lvl="1"/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Unicoda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and Byte Strings: </a:t>
            </a: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u'this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', </a:t>
            </a: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b'this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'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Format Strings: </a:t>
            </a: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f'x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={x}', f'{x=}', f'{x=.3f}'</a:t>
            </a:r>
          </a:p>
          <a:p>
            <a:r>
              <a:rPr lang="en-US" dirty="0"/>
              <a:t>Lists and tuples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a =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[1,2,3]</a:t>
            </a:r>
            <a:r>
              <a:rPr lang="en-US" dirty="0"/>
              <a:t> is a list, 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b =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(1,2,3)</a:t>
            </a:r>
            <a:r>
              <a:rPr lang="en-US" dirty="0"/>
              <a:t> is a tuple (immutable)</a:t>
            </a:r>
          </a:p>
          <a:p>
            <a:r>
              <a:rPr lang="en-US" dirty="0"/>
              <a:t>Dictionaries aka Associative Arrays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a =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{ ’one’: 1, ’two’: ”</a:t>
            </a: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zwei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”}</a:t>
            </a:r>
            <a:r>
              <a:rPr lang="en-US" dirty="0"/>
              <a:t> is a </a:t>
            </a:r>
            <a:r>
              <a:rPr lang="en-US" dirty="0" err="1"/>
              <a:t>dict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types, lists, tuples and </a:t>
            </a:r>
            <a:r>
              <a:rPr lang="en-US" dirty="0" err="1"/>
              <a:t>dicts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94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1E3A33-8DD9-2943-90F3-93E18B70C4F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Package Managers</a:t>
            </a:r>
          </a:p>
        </p:txBody>
      </p:sp>
    </p:spTree>
    <p:extLst>
      <p:ext uri="{BB962C8B-B14F-4D97-AF65-F5344CB8AC3E}">
        <p14:creationId xmlns:p14="http://schemas.microsoft.com/office/powerpoint/2010/main" val="3690196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python has a plentitude of package managers and package formats (contradicts </a:t>
            </a:r>
            <a:r>
              <a:rPr lang="en-US" dirty="0" err="1"/>
              <a:t>zen</a:t>
            </a:r>
            <a:r>
              <a:rPr lang="en-US" dirty="0"/>
              <a:t> of python), so don’t get confused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easy_install</a:t>
            </a:r>
            <a:r>
              <a:rPr lang="en-US" dirty="0"/>
              <a:t>, </a:t>
            </a:r>
            <a:r>
              <a:rPr lang="en-US" dirty="0" err="1"/>
              <a:t>virtualenv</a:t>
            </a:r>
            <a:r>
              <a:rPr lang="en-US" dirty="0"/>
              <a:t> (dead)</a:t>
            </a:r>
          </a:p>
          <a:p>
            <a:r>
              <a:rPr lang="en-US" b="1" dirty="0">
                <a:solidFill>
                  <a:srgbClr val="FF0000"/>
                </a:solidFill>
              </a:rPr>
              <a:t>pip</a:t>
            </a:r>
            <a:r>
              <a:rPr lang="en-US" dirty="0"/>
              <a:t> (alive, default package manager for python)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conda</a:t>
            </a:r>
            <a:r>
              <a:rPr lang="en-US" dirty="0"/>
              <a:t> (state of the art)</a:t>
            </a:r>
          </a:p>
          <a:p>
            <a:r>
              <a:rPr lang="en-US" dirty="0"/>
              <a:t>Data formats:</a:t>
            </a:r>
          </a:p>
          <a:p>
            <a:pPr lvl="1"/>
            <a:r>
              <a:rPr lang="en-US" dirty="0"/>
              <a:t>wheel (official package format PEP427)</a:t>
            </a:r>
          </a:p>
          <a:p>
            <a:pPr lvl="1"/>
            <a:r>
              <a:rPr lang="en-US" dirty="0"/>
              <a:t>egg (old package format)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 managers</a:t>
            </a:r>
          </a:p>
        </p:txBody>
      </p:sp>
    </p:spTree>
    <p:extLst>
      <p:ext uri="{BB962C8B-B14F-4D97-AF65-F5344CB8AC3E}">
        <p14:creationId xmlns:p14="http://schemas.microsoft.com/office/powerpoint/2010/main" val="2957371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2520" y="1556792"/>
            <a:ext cx="9000999" cy="4310608"/>
          </a:xfrm>
        </p:spPr>
        <p:txBody>
          <a:bodyPr/>
          <a:lstStyle/>
          <a:p>
            <a:r>
              <a:rPr lang="en-US" dirty="0"/>
              <a:t>simple packages management tool for python</a:t>
            </a:r>
          </a:p>
          <a:p>
            <a:r>
              <a:rPr lang="en-US" dirty="0"/>
              <a:t>comes preinstalled with python</a:t>
            </a:r>
          </a:p>
          <a:p>
            <a:r>
              <a:rPr lang="en-US" dirty="0"/>
              <a:t>complementary to </a:t>
            </a:r>
            <a:r>
              <a:rPr lang="en-US" dirty="0" err="1"/>
              <a:t>conda</a:t>
            </a:r>
            <a:endParaRPr lang="en-US" dirty="0"/>
          </a:p>
          <a:p>
            <a:r>
              <a:rPr lang="en-US" dirty="0"/>
              <a:t>packages are called *.</a:t>
            </a:r>
            <a:r>
              <a:rPr lang="en-US" dirty="0" err="1"/>
              <a:t>whl</a:t>
            </a:r>
            <a:r>
              <a:rPr lang="en-US" dirty="0"/>
              <a:t> (wheel)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$ pip install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SomePackage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          # latest version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$ pip install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SomePackage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==1.0.4       # specific version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$ pip install '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SomePackage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&gt;=1.0.4'     # minimum version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$ pip install --upgrade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SomePackage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# upgrade 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</a:t>
            </a:r>
          </a:p>
        </p:txBody>
      </p:sp>
    </p:spTree>
    <p:extLst>
      <p:ext uri="{BB962C8B-B14F-4D97-AF65-F5344CB8AC3E}">
        <p14:creationId xmlns:p14="http://schemas.microsoft.com/office/powerpoint/2010/main" val="795211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conda</a:t>
            </a:r>
            <a:r>
              <a:rPr lang="en-US" dirty="0"/>
              <a:t> is a package manager in </a:t>
            </a:r>
            <a:r>
              <a:rPr lang="en-US" b="1" dirty="0">
                <a:solidFill>
                  <a:srgbClr val="C00000"/>
                </a:solidFill>
              </a:rPr>
              <a:t>user space</a:t>
            </a:r>
            <a:r>
              <a:rPr lang="en-US" dirty="0"/>
              <a:t>.</a:t>
            </a:r>
          </a:p>
          <a:p>
            <a:r>
              <a:rPr lang="en-US" dirty="0"/>
              <a:t>tool to create </a:t>
            </a:r>
            <a:r>
              <a:rPr lang="en-US" b="1" dirty="0">
                <a:solidFill>
                  <a:srgbClr val="C00000"/>
                </a:solidFill>
              </a:rPr>
              <a:t>isolated</a:t>
            </a:r>
            <a:r>
              <a:rPr lang="en-US" dirty="0"/>
              <a:t> python installations </a:t>
            </a:r>
          </a:p>
          <a:p>
            <a:r>
              <a:rPr lang="en-US" dirty="0"/>
              <a:t>it allows you to use </a:t>
            </a:r>
            <a:r>
              <a:rPr lang="en-US" b="1" dirty="0">
                <a:solidFill>
                  <a:srgbClr val="C00000"/>
                </a:solidFill>
              </a:rPr>
              <a:t>multiple</a:t>
            </a:r>
            <a:r>
              <a:rPr lang="en-US" dirty="0"/>
              <a:t> versions of python</a:t>
            </a:r>
          </a:p>
          <a:p>
            <a:r>
              <a:rPr lang="en-US" dirty="0"/>
              <a:t>substitutes </a:t>
            </a:r>
            <a:r>
              <a:rPr lang="en-US" dirty="0" err="1"/>
              <a:t>virtualenv</a:t>
            </a:r>
            <a:r>
              <a:rPr lang="en-US" dirty="0"/>
              <a:t> (dead since 2016)</a:t>
            </a:r>
          </a:p>
          <a:p>
            <a:r>
              <a:rPr lang="en-US" dirty="0"/>
              <a:t>multiple versions</a:t>
            </a:r>
          </a:p>
          <a:p>
            <a:pPr lvl="1"/>
            <a:r>
              <a:rPr lang="en-US" dirty="0" err="1"/>
              <a:t>miniconda</a:t>
            </a:r>
            <a:r>
              <a:rPr lang="en-US" dirty="0"/>
              <a:t> (free)</a:t>
            </a:r>
          </a:p>
          <a:p>
            <a:pPr lvl="1"/>
            <a:r>
              <a:rPr lang="en-US" dirty="0"/>
              <a:t>anaconda (commercial)</a:t>
            </a:r>
          </a:p>
          <a:p>
            <a:pPr lvl="1"/>
            <a:r>
              <a:rPr lang="en-US" dirty="0"/>
              <a:t>intel (</a:t>
            </a:r>
            <a:r>
              <a:rPr lang="en-US" dirty="0" err="1"/>
              <a:t>numpy</a:t>
            </a:r>
            <a:r>
              <a:rPr lang="en-US" dirty="0"/>
              <a:t> using MKL, </a:t>
            </a:r>
            <a:r>
              <a:rPr lang="en-US" dirty="0" err="1"/>
              <a:t>intel.mpi</a:t>
            </a:r>
            <a:endParaRPr lang="en-US" dirty="0"/>
          </a:p>
          <a:p>
            <a:r>
              <a:rPr lang="en-US" dirty="0"/>
              <a:t>works on </a:t>
            </a:r>
            <a:r>
              <a:rPr lang="en-US" dirty="0" err="1"/>
              <a:t>linux</a:t>
            </a:r>
            <a:r>
              <a:rPr lang="en-US" dirty="0"/>
              <a:t>, MS-win, </a:t>
            </a:r>
            <a:r>
              <a:rPr lang="en-US" dirty="0" err="1"/>
              <a:t>macOS</a:t>
            </a:r>
            <a:endParaRPr lang="en-US" dirty="0"/>
          </a:p>
          <a:p>
            <a:r>
              <a:rPr lang="en-US" dirty="0"/>
              <a:t>packages are provided by channels (anaconda, </a:t>
            </a:r>
            <a:r>
              <a:rPr lang="en-US" dirty="0" err="1"/>
              <a:t>conda</a:t>
            </a:r>
            <a:r>
              <a:rPr lang="en-US" dirty="0"/>
              <a:t>-forge, </a:t>
            </a:r>
            <a:r>
              <a:rPr lang="en-US" dirty="0" err="1"/>
              <a:t>bioconda</a:t>
            </a:r>
            <a:r>
              <a:rPr lang="en-US" dirty="0"/>
              <a:t>, intel, ...)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conda</a:t>
            </a:r>
            <a:endParaRPr lang="en-US" dirty="0"/>
          </a:p>
        </p:txBody>
      </p:sp>
      <p:pic>
        <p:nvPicPr>
          <p:cNvPr id="1026" name="Picture 2" descr="Image result for conda">
            <a:extLst>
              <a:ext uri="{FF2B5EF4-FFF2-40B4-BE49-F238E27FC236}">
                <a16:creationId xmlns:a16="http://schemas.microsoft.com/office/drawing/2014/main" id="{EBC4792F-13E3-CB49-A797-95F73D42F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612" y="0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860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6992691-3F54-3945-94E6-E016DF507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" sz="1800" dirty="0"/>
              <a:t>Choose Anaconda if you:</a:t>
            </a:r>
          </a:p>
          <a:p>
            <a:r>
              <a:rPr lang="en" sz="1800" dirty="0"/>
              <a:t>Are new to </a:t>
            </a:r>
            <a:r>
              <a:rPr lang="en" sz="1800" dirty="0" err="1"/>
              <a:t>conda</a:t>
            </a:r>
            <a:r>
              <a:rPr lang="en" sz="1800" dirty="0"/>
              <a:t> or Python.</a:t>
            </a:r>
          </a:p>
          <a:p>
            <a:r>
              <a:rPr lang="en" sz="1800" dirty="0"/>
              <a:t>Like the convenience of having Python and over 150 scientific packages automatically installed at once.</a:t>
            </a:r>
          </a:p>
          <a:p>
            <a:r>
              <a:rPr lang="en" sz="1800" dirty="0"/>
              <a:t>Have the time and disk space---a few minutes and 300 MB.</a:t>
            </a:r>
          </a:p>
          <a:p>
            <a:r>
              <a:rPr lang="en" sz="1800" dirty="0"/>
              <a:t>Do not want to individually install each of the packages you want to use.</a:t>
            </a:r>
          </a:p>
          <a:p>
            <a:pPr marL="0" indent="0">
              <a:buNone/>
            </a:pPr>
            <a:r>
              <a:rPr lang="en" sz="1800" dirty="0"/>
              <a:t>Choose </a:t>
            </a:r>
            <a:r>
              <a:rPr lang="en" sz="1800" dirty="0" err="1"/>
              <a:t>Miniconda</a:t>
            </a:r>
            <a:r>
              <a:rPr lang="en" sz="1800" dirty="0"/>
              <a:t> if you:</a:t>
            </a:r>
          </a:p>
          <a:p>
            <a:r>
              <a:rPr lang="en" sz="1800" dirty="0"/>
              <a:t>Do not mind installing each of the packages you want to use individually.</a:t>
            </a:r>
          </a:p>
          <a:p>
            <a:r>
              <a:rPr lang="en" sz="1800" dirty="0"/>
              <a:t>Do not have time or disk space to install over 150 packages at once.</a:t>
            </a:r>
          </a:p>
          <a:p>
            <a:r>
              <a:rPr lang="en" sz="1800" dirty="0"/>
              <a:t>Want fast access to Python and the </a:t>
            </a:r>
            <a:r>
              <a:rPr lang="en" sz="1800" dirty="0" err="1"/>
              <a:t>conda</a:t>
            </a:r>
            <a:r>
              <a:rPr lang="en" sz="1800" dirty="0"/>
              <a:t> commands and you wish to sort out the other programs later.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8F86EA4-D625-5943-9A7B-B0E232C8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Anaconda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Miniconda</a:t>
            </a:r>
            <a:r>
              <a:rPr lang="de-DE" dirty="0"/>
              <a:t>?</a:t>
            </a:r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F341B1BC-75A3-9E46-A4E7-7C2F77340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460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2520" y="1556792"/>
            <a:ext cx="8591871" cy="431060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conda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create –n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my_env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python=3.6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create –p &lt;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mydir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&gt; --clone root --offline</a:t>
            </a:r>
            <a:endParaRPr lang="en-US" dirty="0">
              <a:latin typeface="Consolas" panose="020B0609020204030204" pitchFamily="49" charset="0"/>
              <a:ea typeface="Consolas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$ </a:t>
            </a:r>
            <a:r>
              <a:rPr lang="en-US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conda</a:t>
            </a: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install –c </a:t>
            </a:r>
            <a:r>
              <a:rPr lang="en-US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conda</a:t>
            </a: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-forge </a:t>
            </a:r>
            <a:r>
              <a:rPr lang="en-US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scipy</a:t>
            </a: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=0.15.0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$ </a:t>
            </a:r>
            <a:r>
              <a:rPr lang="en-US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conda</a:t>
            </a:r>
            <a:r>
              <a:rPr lang="en-US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list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conda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search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numpy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conda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update –all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conda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info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numpy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conda</a:t>
            </a:r>
            <a:endParaRPr lang="en-US" dirty="0"/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8979C4F1-4D86-ED4E-943D-0D4AE487D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38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9BA6423-9513-3C48-9466-601CFBE73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interpreters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OS </a:t>
            </a:r>
            <a:r>
              <a:rPr lang="de-DE" dirty="0" err="1"/>
              <a:t>python</a:t>
            </a:r>
            <a:r>
              <a:rPr lang="de-DE" dirty="0"/>
              <a:t> /</a:t>
            </a:r>
            <a:r>
              <a:rPr lang="de-DE" dirty="0" err="1"/>
              <a:t>usr</a:t>
            </a:r>
            <a:r>
              <a:rPr lang="de-DE" dirty="0"/>
              <a:t>/bin/</a:t>
            </a:r>
            <a:r>
              <a:rPr lang="de-DE" dirty="0" err="1"/>
              <a:t>python</a:t>
            </a:r>
            <a:r>
              <a:rPr lang="de-DE" dirty="0"/>
              <a:t>	-&gt; </a:t>
            </a:r>
            <a:r>
              <a:rPr lang="de-DE" dirty="0" err="1"/>
              <a:t>don</a:t>
            </a:r>
            <a:r>
              <a:rPr lang="de-DE" dirty="0"/>
              <a:t>' t </a:t>
            </a:r>
            <a:r>
              <a:rPr lang="de-DE" dirty="0" err="1"/>
              <a:t>use</a:t>
            </a:r>
            <a:r>
              <a:rPr lang="de-DE" dirty="0"/>
              <a:t>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module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 </a:t>
            </a:r>
            <a:r>
              <a:rPr lang="de-DE" dirty="0" err="1"/>
              <a:t>python</a:t>
            </a:r>
            <a:r>
              <a:rPr lang="de-DE" dirty="0"/>
              <a:t>(2.7_intel) 	-&gt; </a:t>
            </a:r>
            <a:r>
              <a:rPr lang="de-DE" dirty="0" err="1"/>
              <a:t>old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python</a:t>
            </a:r>
            <a:r>
              <a:rPr lang="de-DE" dirty="0"/>
              <a:t>(3.5_intel)	-&gt; OK!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python</a:t>
            </a:r>
            <a:r>
              <a:rPr lang="de-DE" dirty="0"/>
              <a:t>(2.7_anaconda_mpi)	-&gt; </a:t>
            </a:r>
            <a:r>
              <a:rPr lang="de-DE" dirty="0" err="1"/>
              <a:t>brings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</a:t>
            </a:r>
            <a:r>
              <a:rPr lang="de-DE" dirty="0" err="1"/>
              <a:t>mpi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python</a:t>
            </a:r>
            <a:r>
              <a:rPr lang="de-DE" dirty="0"/>
              <a:t>(3.5_anaconda_nompi)	-&gt;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mpi</a:t>
            </a:r>
            <a:r>
              <a:rPr lang="de-DE" dirty="0"/>
              <a:t> at 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download</a:t>
            </a:r>
            <a:r>
              <a:rPr lang="de-DE" dirty="0"/>
              <a:t> </a:t>
            </a:r>
            <a:r>
              <a:rPr lang="de-DE" dirty="0" err="1"/>
              <a:t>miniconda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install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own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9EF5DD-761D-AD4F-A14A-36254F599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Python @ LRZ</a:t>
            </a:r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F45348B4-2964-6947-B6BE-4738C56E7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37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for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in </a:t>
            </a:r>
            <a:r>
              <a:rPr lang="en-US" b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range</a:t>
            </a: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10</a:t>
            </a: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y=2*x</a:t>
            </a:r>
            <a:endParaRPr lang="en-US" b="1" dirty="0">
              <a:solidFill>
                <a:srgbClr val="00B05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   if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x==0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b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("x is zero")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 err="1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elif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x&gt;5 </a:t>
            </a: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and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x&lt;10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b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("x is between 5 and 10")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   else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b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f</a:t>
            </a:r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"twice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{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} = {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}")</a:t>
            </a:r>
          </a:p>
          <a:p>
            <a:pPr marL="0" indent="0">
              <a:buNone/>
            </a:pPr>
            <a:r>
              <a:rPr lang="en-US" dirty="0">
                <a:ea typeface="Source Code Pro Semibold" panose="020B060903040302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ea typeface="Source Code Pro Semibold" panose="020B0609030403020204" pitchFamily="49" charset="0"/>
              </a:rPr>
              <a:t>“Python is executable pseudocode. Perl is executable line noise.” (– Old Klingon Proverb)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Executable Pseudo-Code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16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9BCCD2-E596-4C4A-8183-C3921E645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56792"/>
            <a:ext cx="9898732" cy="4968552"/>
          </a:xfrm>
        </p:spPr>
        <p:txBody>
          <a:bodyPr/>
          <a:lstStyle/>
          <a:p>
            <a:r>
              <a:rPr lang="de-DE" sz="1800" dirty="0"/>
              <a:t>On </a:t>
            </a:r>
            <a:r>
              <a:rPr lang="de-DE" sz="1800" dirty="0" err="1"/>
              <a:t>each</a:t>
            </a:r>
            <a:r>
              <a:rPr lang="de-DE" sz="1800" dirty="0"/>
              <a:t> </a:t>
            </a:r>
            <a:r>
              <a:rPr lang="de-DE" sz="1800" dirty="0" err="1"/>
              <a:t>node</a:t>
            </a:r>
            <a:r>
              <a:rPr lang="de-DE" sz="1800" dirty="0"/>
              <a:t> </a:t>
            </a:r>
            <a:r>
              <a:rPr lang="de-DE" sz="1800" dirty="0" err="1"/>
              <a:t>there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a </a:t>
            </a:r>
            <a:r>
              <a:rPr lang="de-DE" sz="1800" dirty="0" err="1"/>
              <a:t>system</a:t>
            </a:r>
            <a:r>
              <a:rPr lang="de-DE" sz="1800" dirty="0"/>
              <a:t> </a:t>
            </a:r>
            <a:r>
              <a:rPr lang="de-DE" sz="1800" dirty="0" err="1"/>
              <a:t>python</a:t>
            </a:r>
            <a:r>
              <a:rPr lang="de-DE" sz="1800" dirty="0"/>
              <a:t> </a:t>
            </a:r>
            <a:r>
              <a:rPr lang="de-DE" sz="1800" dirty="0" err="1"/>
              <a:t>installed</a:t>
            </a:r>
            <a:r>
              <a:rPr lang="de-DE" sz="1800" dirty="0"/>
              <a:t>. </a:t>
            </a:r>
            <a:br>
              <a:rPr lang="de-DE" sz="1800" dirty="0"/>
            </a:br>
            <a:endParaRPr lang="de-DE" sz="1800" dirty="0"/>
          </a:p>
          <a:p>
            <a:pPr marL="565150" lvl="1" indent="0">
              <a:buNone/>
            </a:pPr>
            <a:r>
              <a:rPr lang="de-DE" sz="1800" b="1" i="1" dirty="0" err="1">
                <a:solidFill>
                  <a:srgbClr val="C00000"/>
                </a:solidFill>
              </a:rPr>
              <a:t>Don't</a:t>
            </a:r>
            <a:r>
              <a:rPr lang="de-DE" sz="1800" b="1" i="1" dirty="0">
                <a:solidFill>
                  <a:srgbClr val="C00000"/>
                </a:solidFill>
              </a:rPr>
              <a:t> </a:t>
            </a:r>
            <a:r>
              <a:rPr lang="de-DE" sz="1800" b="1" i="1" dirty="0" err="1">
                <a:solidFill>
                  <a:srgbClr val="C00000"/>
                </a:solidFill>
              </a:rPr>
              <a:t>use</a:t>
            </a:r>
            <a:r>
              <a:rPr lang="de-DE" sz="1800" b="1" i="1" dirty="0">
                <a:solidFill>
                  <a:srgbClr val="C00000"/>
                </a:solidFill>
              </a:rPr>
              <a:t> </a:t>
            </a:r>
            <a:r>
              <a:rPr lang="de-DE" sz="1800" b="1" i="1" dirty="0" err="1">
                <a:solidFill>
                  <a:srgbClr val="C00000"/>
                </a:solidFill>
              </a:rPr>
              <a:t>it!</a:t>
            </a:r>
            <a:br>
              <a:rPr lang="de-DE" sz="1800" b="1" i="1" dirty="0">
                <a:solidFill>
                  <a:srgbClr val="C00000"/>
                </a:solidFill>
              </a:rPr>
            </a:br>
            <a:endParaRPr lang="de-DE" sz="1800" b="1" i="1" dirty="0">
              <a:solidFill>
                <a:srgbClr val="C00000"/>
              </a:solidFill>
            </a:endParaRPr>
          </a:p>
          <a:p>
            <a:r>
              <a:rPr lang="de-DE" sz="1800" dirty="0" err="1"/>
              <a:t>Use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module</a:t>
            </a:r>
            <a:r>
              <a:rPr lang="de-DE" sz="1800" dirty="0"/>
              <a:t> </a:t>
            </a:r>
            <a:r>
              <a:rPr lang="de-DE" sz="1800" dirty="0" err="1"/>
              <a:t>system</a:t>
            </a:r>
            <a:r>
              <a:rPr lang="de-DE" sz="1800" dirty="0"/>
              <a:t>:</a:t>
            </a:r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module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avail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------------------------------- 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lrz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share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modules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files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tools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--------------</a:t>
            </a:r>
          </a:p>
          <a:p>
            <a:pPr marL="0" indent="0">
              <a:buNone/>
            </a:pP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/2.7_anaconda_nompi  </a:t>
            </a:r>
            <a:r>
              <a:rPr lang="de-DE" sz="1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/2.7_intel(</a:t>
            </a:r>
            <a:r>
              <a:rPr lang="de-DE" sz="1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default</a:t>
            </a:r>
            <a:r>
              <a:rPr lang="de-DE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/3.5_intel  </a:t>
            </a:r>
            <a:r>
              <a:rPr lang="de-DE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/3.6_intel</a:t>
            </a:r>
          </a:p>
          <a:p>
            <a:pPr marL="0" indent="0">
              <a:buNone/>
            </a:pPr>
            <a:endParaRPr lang="de-DE" sz="1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400" b="1" dirty="0">
              <a:latin typeface="Courier" pitchFamily="2" charset="0"/>
            </a:endParaRPr>
          </a:p>
          <a:p>
            <a:pPr marL="0" indent="0">
              <a:buNone/>
            </a:pPr>
            <a:endParaRPr lang="de-DE" sz="1400" dirty="0">
              <a:latin typeface="Courier" pitchFamily="2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48E318-C69C-334B-9466-B1FF1B999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 </a:t>
            </a:r>
            <a:r>
              <a:rPr lang="de-DE" dirty="0" err="1"/>
              <a:t>practice</a:t>
            </a:r>
            <a:r>
              <a:rPr lang="de-DE" dirty="0"/>
              <a:t>: Python @ LRZ</a:t>
            </a:r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D4CE202E-8332-7F46-93BD-871C0488E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8B7A11B2-3A39-ED41-B4F7-3EC739349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272142"/>
              </p:ext>
            </p:extLst>
          </p:nvPr>
        </p:nvGraphicFramePr>
        <p:xfrm>
          <a:off x="1208584" y="4509120"/>
          <a:ext cx="6604000" cy="18542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651000">
                  <a:extLst>
                    <a:ext uri="{9D8B030D-6E8A-4147-A177-3AD203B41FA5}">
                      <a16:colId xmlns:a16="http://schemas.microsoft.com/office/drawing/2014/main" val="2142172406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3813721123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265989904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57815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Remark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448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anaconda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nompi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deprecated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420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intel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Intel MPI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legacy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55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intel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Intel MPI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deprecated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624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intel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Intel MPI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current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651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650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9BCCD2-E596-4C4A-8183-C3921E645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6792"/>
            <a:ext cx="8807895" cy="5112568"/>
          </a:xfrm>
        </p:spPr>
        <p:txBody>
          <a:bodyPr/>
          <a:lstStyle/>
          <a:p>
            <a:r>
              <a:rPr lang="de-DE" dirty="0"/>
              <a:t>LRZ </a:t>
            </a:r>
            <a:r>
              <a:rPr lang="de-DE" dirty="0" err="1"/>
              <a:t>uses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conda</a:t>
            </a:r>
            <a:r>
              <a:rPr lang="de-DE" dirty="0"/>
              <a:t> </a:t>
            </a:r>
            <a:r>
              <a:rPr lang="de-DE" dirty="0" err="1"/>
              <a:t>package</a:t>
            </a:r>
            <a:r>
              <a:rPr lang="de-DE" dirty="0"/>
              <a:t> </a:t>
            </a:r>
            <a:r>
              <a:rPr lang="de-DE" dirty="0" err="1"/>
              <a:t>manager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python</a:t>
            </a:r>
            <a:r>
              <a:rPr lang="de-DE" dirty="0"/>
              <a:t> </a:t>
            </a:r>
            <a:r>
              <a:rPr lang="de-DE" dirty="0" err="1"/>
              <a:t>libraries</a:t>
            </a:r>
            <a:r>
              <a:rPr lang="de-DE" dirty="0"/>
              <a:t>.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module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a minimal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libraries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. </a:t>
            </a:r>
          </a:p>
          <a:p>
            <a:pPr marL="0" indent="0">
              <a:buNone/>
            </a:pP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module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load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/3.6_intel</a:t>
            </a:r>
          </a:p>
          <a:p>
            <a:pPr marL="0" indent="0">
              <a:buNone/>
            </a:pP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create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–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py36 </a:t>
            </a:r>
            <a:r>
              <a:rPr lang="de-DE" sz="1800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de-DE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=3.6</a:t>
            </a: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activate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py36</a:t>
            </a:r>
          </a:p>
          <a:p>
            <a:pPr marL="0" indent="0">
              <a:buNone/>
            </a:pP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or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en" sz="1800" dirty="0">
                <a:latin typeface="Consolas" panose="020B0609020204030204" pitchFamily="49" charset="0"/>
                <a:cs typeface="Consolas" panose="020B0609020204030204" pitchFamily="49" charset="0"/>
              </a:rPr>
              <a:t> create –p $HOME/</a:t>
            </a:r>
            <a:r>
              <a:rPr lang="en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en" sz="1800" dirty="0">
                <a:latin typeface="Consolas" panose="020B0609020204030204" pitchFamily="49" charset="0"/>
                <a:cs typeface="Consolas" panose="020B0609020204030204" pitchFamily="49" charset="0"/>
              </a:rPr>
              <a:t>/py36 --clone root </a:t>
            </a:r>
            <a:r>
              <a:rPr lang="en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–-offline</a:t>
            </a:r>
          </a:p>
          <a:p>
            <a:pPr marL="0" indent="0">
              <a:buNone/>
            </a:pPr>
            <a:r>
              <a:rPr lang="en" sz="18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offline also works on SuperMUC-NG</a:t>
            </a: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activate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$HOME/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/py36</a:t>
            </a:r>
          </a:p>
          <a:p>
            <a:pPr marL="0" indent="0">
              <a:buNone/>
            </a:pP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then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install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scipy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=0.15</a:t>
            </a:r>
          </a:p>
          <a:p>
            <a:pPr marL="0" indent="0">
              <a:buNone/>
            </a:pP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48E318-C69C-334B-9466-B1FF1B999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</a:t>
            </a:r>
            <a:r>
              <a:rPr lang="de-DE" dirty="0" err="1"/>
              <a:t>python</a:t>
            </a:r>
            <a:r>
              <a:rPr lang="de-DE" dirty="0"/>
              <a:t> LRZ </a:t>
            </a:r>
            <a:r>
              <a:rPr lang="de-DE" dirty="0" err="1"/>
              <a:t>environment</a:t>
            </a:r>
            <a:endParaRPr lang="de-DE" dirty="0"/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6D88BDEC-52D2-2A44-B1E8-B23A10114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087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714232A-5CB1-9E46-882C-53F540B63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err="1"/>
              <a:t>Sometimes</a:t>
            </a:r>
            <a:r>
              <a:rPr lang="de-DE" sz="1800" dirty="0"/>
              <a:t> </a:t>
            </a:r>
            <a:r>
              <a:rPr lang="de-DE" sz="1800" dirty="0" err="1"/>
              <a:t>conda</a:t>
            </a:r>
            <a:r>
              <a:rPr lang="de-DE" sz="1800" dirty="0"/>
              <a:t> </a:t>
            </a:r>
            <a:r>
              <a:rPr lang="de-DE" sz="1800" dirty="0" err="1"/>
              <a:t>wants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change</a:t>
            </a:r>
            <a:r>
              <a:rPr lang="de-DE" sz="1800" dirty="0"/>
              <a:t> </a:t>
            </a:r>
            <a:r>
              <a:rPr lang="de-DE" sz="1800" dirty="0" err="1"/>
              <a:t>files</a:t>
            </a:r>
            <a:r>
              <a:rPr lang="de-DE" sz="1800" dirty="0"/>
              <a:t> in /</a:t>
            </a:r>
            <a:r>
              <a:rPr lang="de-DE" sz="1800" dirty="0" err="1"/>
              <a:t>lrz</a:t>
            </a:r>
            <a:r>
              <a:rPr lang="de-DE" sz="1800" dirty="0"/>
              <a:t>/</a:t>
            </a:r>
            <a:r>
              <a:rPr lang="de-DE" sz="1800" dirty="0" err="1"/>
              <a:t>sys</a:t>
            </a:r>
            <a:r>
              <a:rPr lang="de-DE" sz="1800" dirty="0"/>
              <a:t> </a:t>
            </a:r>
            <a:r>
              <a:rPr lang="de-DE" sz="1800" dirty="0" err="1"/>
              <a:t>which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not </a:t>
            </a:r>
            <a:r>
              <a:rPr lang="de-DE" sz="1800" dirty="0" err="1"/>
              <a:t>allowed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ordinary</a:t>
            </a:r>
            <a:r>
              <a:rPr lang="de-DE" sz="1800" dirty="0"/>
              <a:t> </a:t>
            </a:r>
            <a:r>
              <a:rPr lang="de-DE" sz="1800" dirty="0" err="1"/>
              <a:t>users</a:t>
            </a:r>
            <a:endParaRPr lang="de-DE" sz="1800" dirty="0"/>
          </a:p>
          <a:p>
            <a:r>
              <a:rPr lang="de-DE" sz="1800" dirty="0" err="1"/>
              <a:t>use</a:t>
            </a:r>
            <a:r>
              <a:rPr lang="de-DE" sz="1800" dirty="0"/>
              <a:t> </a:t>
            </a:r>
            <a:r>
              <a:rPr lang="de-DE" sz="1800" b="1" dirty="0" err="1">
                <a:solidFill>
                  <a:srgbClr val="C00000"/>
                </a:solidFill>
              </a:rPr>
              <a:t>miniconda</a:t>
            </a:r>
            <a:r>
              <a:rPr lang="de-DE" sz="1800" dirty="0"/>
              <a:t>:</a:t>
            </a:r>
          </a:p>
          <a:p>
            <a:pPr lvl="1"/>
            <a:r>
              <a:rPr lang="en" sz="1800" dirty="0"/>
              <a:t>free minimal installer for </a:t>
            </a:r>
            <a:r>
              <a:rPr lang="en" sz="1800" dirty="0" err="1"/>
              <a:t>conda</a:t>
            </a:r>
            <a:endParaRPr lang="en" sz="1800" dirty="0"/>
          </a:p>
          <a:p>
            <a:pPr lvl="1"/>
            <a:r>
              <a:rPr lang="en" sz="1800" dirty="0"/>
              <a:t>small, bootstrap version of Anaconda</a:t>
            </a:r>
          </a:p>
          <a:p>
            <a:pPr lvl="1"/>
            <a:r>
              <a:rPr lang="en" sz="1800" dirty="0"/>
              <a:t>includes only </a:t>
            </a:r>
            <a:r>
              <a:rPr lang="en" sz="1800" dirty="0" err="1"/>
              <a:t>conda</a:t>
            </a:r>
            <a:r>
              <a:rPr lang="en" sz="1800" dirty="0"/>
              <a:t>, Python and a small number of other useful packages</a:t>
            </a:r>
          </a:p>
          <a:p>
            <a:pPr lvl="1"/>
            <a:r>
              <a:rPr lang="en" sz="1800" dirty="0"/>
              <a:t>use the </a:t>
            </a:r>
            <a:r>
              <a:rPr lang="en" sz="1800" dirty="0" err="1"/>
              <a:t>conda</a:t>
            </a:r>
            <a:r>
              <a:rPr lang="en" sz="1800" dirty="0"/>
              <a:t> install command to install 720+ additional </a:t>
            </a:r>
            <a:r>
              <a:rPr lang="en" sz="1800" dirty="0" err="1"/>
              <a:t>conda</a:t>
            </a:r>
            <a:r>
              <a:rPr lang="en" sz="1800" dirty="0"/>
              <a:t> packages from the Anaconda repository.</a:t>
            </a:r>
          </a:p>
          <a:p>
            <a:pPr marL="565150" lvl="1" indent="0">
              <a:buNone/>
            </a:pPr>
            <a:endParaRPr lang="en" sz="1800" dirty="0"/>
          </a:p>
          <a:p>
            <a:pPr marL="565150" lvl="1" indent="0">
              <a:buNone/>
            </a:pPr>
            <a:r>
              <a:rPr lang="en" sz="1800" b="1" dirty="0">
                <a:solidFill>
                  <a:srgbClr val="C00000"/>
                </a:solidFill>
              </a:rPr>
              <a:t>or</a:t>
            </a:r>
          </a:p>
          <a:p>
            <a:pPr marL="565150" lvl="1" indent="0">
              <a:buNone/>
            </a:pPr>
            <a:endParaRPr lang="en" sz="1800" dirty="0"/>
          </a:p>
          <a:p>
            <a:r>
              <a:rPr lang="en" sz="2000" dirty="0"/>
              <a:t>use </a:t>
            </a:r>
            <a:r>
              <a:rPr lang="en" sz="2000" b="1" dirty="0" err="1">
                <a:solidFill>
                  <a:srgbClr val="C00000"/>
                </a:solidFill>
              </a:rPr>
              <a:t>conda</a:t>
            </a:r>
            <a:r>
              <a:rPr lang="en" sz="2000" b="1" dirty="0">
                <a:solidFill>
                  <a:srgbClr val="C00000"/>
                </a:solidFill>
              </a:rPr>
              <a:t> clone</a:t>
            </a:r>
          </a:p>
          <a:p>
            <a:pPr lvl="1"/>
            <a:r>
              <a:rPr lang="en" sz="1800" dirty="0"/>
              <a:t>clone an existing </a:t>
            </a:r>
            <a:r>
              <a:rPr lang="en" sz="1800" dirty="0" err="1"/>
              <a:t>conda</a:t>
            </a:r>
            <a:r>
              <a:rPr lang="en" sz="1800" dirty="0"/>
              <a:t> installation</a:t>
            </a:r>
          </a:p>
          <a:p>
            <a:pPr marL="565150" lvl="1" indent="0">
              <a:buNone/>
            </a:pPr>
            <a:r>
              <a:rPr lang="en" sz="1800" dirty="0"/>
              <a:t>$ </a:t>
            </a:r>
            <a:r>
              <a:rPr lang="en" sz="1800" dirty="0" err="1"/>
              <a:t>conda</a:t>
            </a:r>
            <a:r>
              <a:rPr lang="en" sz="1800" dirty="0"/>
              <a:t> create –p &lt;</a:t>
            </a:r>
            <a:r>
              <a:rPr lang="en" sz="1800" dirty="0" err="1"/>
              <a:t>mydir</a:t>
            </a:r>
            <a:r>
              <a:rPr lang="en" sz="1800" dirty="0"/>
              <a:t>&gt; --clone root --offline</a:t>
            </a:r>
            <a:endParaRPr lang="de-DE" sz="18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1EE861-D5F1-2940-8603-231054CCE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miniconda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conda</a:t>
            </a:r>
            <a:r>
              <a:rPr lang="de-DE" dirty="0"/>
              <a:t> </a:t>
            </a:r>
            <a:r>
              <a:rPr lang="de-DE" dirty="0" err="1"/>
              <a:t>clone</a:t>
            </a:r>
            <a:endParaRPr lang="de-DE" dirty="0"/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19DB5885-8B71-D949-92E4-02835C375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291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D298D4-870E-FB44-93BE-2CB1079E8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556792"/>
            <a:ext cx="9633520" cy="431060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err="1"/>
              <a:t>Using</a:t>
            </a:r>
            <a:r>
              <a:rPr lang="de-DE" sz="2000" b="1" dirty="0"/>
              <a:t> </a:t>
            </a:r>
            <a:r>
              <a:rPr lang="de-DE" sz="2000" b="1" dirty="0" err="1"/>
              <a:t>conda</a:t>
            </a:r>
            <a:r>
              <a:rPr lang="de-DE" sz="2000" b="1" dirty="0"/>
              <a:t> pack</a:t>
            </a:r>
          </a:p>
          <a:p>
            <a:pPr marL="0" indent="0">
              <a:buNone/>
            </a:pPr>
            <a:r>
              <a:rPr lang="de-DE" sz="1800" b="1" dirty="0" err="1"/>
              <a:t>Step</a:t>
            </a:r>
            <a:r>
              <a:rPr lang="de-DE" sz="1800" b="1" dirty="0"/>
              <a:t> 1: On </a:t>
            </a:r>
            <a:r>
              <a:rPr lang="de-DE" sz="1800" b="1" dirty="0" err="1"/>
              <a:t>the</a:t>
            </a:r>
            <a:r>
              <a:rPr lang="de-DE" sz="1800" b="1" dirty="0"/>
              <a:t> </a:t>
            </a:r>
            <a:r>
              <a:rPr lang="de-DE" sz="1800" b="1" dirty="0" err="1"/>
              <a:t>machine</a:t>
            </a:r>
            <a:r>
              <a:rPr lang="de-DE" sz="1800" b="1" dirty="0"/>
              <a:t> </a:t>
            </a:r>
            <a:r>
              <a:rPr lang="de-DE" sz="1800" b="1" dirty="0" err="1"/>
              <a:t>with</a:t>
            </a:r>
            <a:r>
              <a:rPr lang="de-DE" sz="1800" b="1" dirty="0"/>
              <a:t> </a:t>
            </a:r>
            <a:r>
              <a:rPr lang="de-DE" sz="1800" b="1" dirty="0" err="1"/>
              <a:t>internet</a:t>
            </a:r>
            <a:r>
              <a:rPr lang="de-DE" sz="1800" b="1" dirty="0"/>
              <a:t> </a:t>
            </a:r>
            <a:r>
              <a:rPr lang="de-DE" sz="1800" b="1" dirty="0" err="1"/>
              <a:t>connection</a:t>
            </a:r>
            <a:r>
              <a:rPr lang="de-DE" sz="1800" b="1" dirty="0"/>
              <a:t> (</a:t>
            </a:r>
            <a:r>
              <a:rPr lang="de-DE" sz="1800" b="1" dirty="0" err="1"/>
              <a:t>local</a:t>
            </a:r>
            <a:r>
              <a:rPr lang="de-DE" sz="1800" b="1" dirty="0"/>
              <a:t> </a:t>
            </a:r>
            <a:r>
              <a:rPr lang="de-DE" sz="1800" b="1" dirty="0" err="1"/>
              <a:t>linux</a:t>
            </a:r>
            <a:r>
              <a:rPr lang="de-DE" sz="1800" b="1" dirty="0"/>
              <a:t> </a:t>
            </a:r>
            <a:r>
              <a:rPr lang="de-DE" sz="1800" b="1" dirty="0" err="1"/>
              <a:t>workstation</a:t>
            </a:r>
            <a:r>
              <a:rPr lang="de-DE" sz="1800" b="1" dirty="0"/>
              <a:t> </a:t>
            </a:r>
            <a:r>
              <a:rPr lang="de-DE" sz="1800" b="1" dirty="0" err="1"/>
              <a:t>or</a:t>
            </a:r>
            <a:r>
              <a:rPr lang="de-DE" sz="1800" b="1" dirty="0"/>
              <a:t> SuperMUC-Cloud </a:t>
            </a:r>
            <a:r>
              <a:rPr lang="de-DE" sz="1800" b="1" dirty="0" err="1"/>
              <a:t>instance</a:t>
            </a:r>
            <a:r>
              <a:rPr lang="de-DE" sz="1800" b="1" dirty="0"/>
              <a:t>)</a:t>
            </a:r>
            <a:endParaRPr lang="de-DE" sz="1800" dirty="0"/>
          </a:p>
          <a:p>
            <a:r>
              <a:rPr lang="de-DE" sz="1800" dirty="0" err="1"/>
              <a:t>Install</a:t>
            </a:r>
            <a:r>
              <a:rPr lang="de-DE" sz="1800" dirty="0"/>
              <a:t> </a:t>
            </a:r>
            <a:r>
              <a:rPr lang="de-DE" sz="1800" dirty="0" err="1"/>
              <a:t>conda</a:t>
            </a:r>
            <a:r>
              <a:rPr lang="de-DE" sz="1800" dirty="0"/>
              <a:t> in a VM on </a:t>
            </a:r>
            <a:r>
              <a:rPr lang="de-DE" sz="1800" dirty="0" err="1"/>
              <a:t>the</a:t>
            </a:r>
            <a:r>
              <a:rPr lang="de-DE" sz="1800" dirty="0"/>
              <a:t> SuperMUC-Cloud </a:t>
            </a:r>
          </a:p>
          <a:p>
            <a:r>
              <a:rPr lang="de-DE" sz="1800" dirty="0" err="1"/>
              <a:t>Install</a:t>
            </a:r>
            <a:r>
              <a:rPr lang="de-DE" sz="1800" dirty="0"/>
              <a:t> all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packages</a:t>
            </a:r>
            <a:r>
              <a:rPr lang="de-DE" sz="1800" dirty="0"/>
              <a:t>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you</a:t>
            </a:r>
            <a:r>
              <a:rPr lang="de-DE" sz="1800" dirty="0"/>
              <a:t> </a:t>
            </a:r>
            <a:r>
              <a:rPr lang="de-DE" sz="1800" dirty="0" err="1"/>
              <a:t>need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a </a:t>
            </a:r>
            <a:r>
              <a:rPr lang="de-DE" sz="1800" dirty="0" err="1"/>
              <a:t>new</a:t>
            </a:r>
            <a:r>
              <a:rPr lang="de-DE" sz="1800" dirty="0"/>
              <a:t> </a:t>
            </a:r>
            <a:r>
              <a:rPr lang="de-DE" sz="1800" dirty="0" err="1"/>
              <a:t>environment</a:t>
            </a:r>
            <a:endParaRPr lang="de-DE" sz="1800" dirty="0"/>
          </a:p>
          <a:p>
            <a:r>
              <a:rPr lang="de-DE" sz="1800" dirty="0" err="1"/>
              <a:t>install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conda</a:t>
            </a:r>
            <a:r>
              <a:rPr lang="de-DE" sz="1800" dirty="0"/>
              <a:t>-pack </a:t>
            </a:r>
            <a:r>
              <a:rPr lang="de-DE" sz="1800" dirty="0" err="1"/>
              <a:t>package</a:t>
            </a:r>
            <a:r>
              <a:rPr lang="de-DE" sz="1800" dirty="0"/>
              <a:t>		</a:t>
            </a:r>
            <a:br>
              <a:rPr lang="de-DE" sz="1800" dirty="0"/>
            </a:b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install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-pack</a:t>
            </a:r>
          </a:p>
          <a:p>
            <a:r>
              <a:rPr lang="de-DE" sz="1800" dirty="0"/>
              <a:t>pack </a:t>
            </a:r>
            <a:r>
              <a:rPr lang="de-DE" sz="1800" dirty="0" err="1"/>
              <a:t>environment</a:t>
            </a:r>
            <a:r>
              <a:rPr lang="de-DE" sz="1800" dirty="0"/>
              <a:t> </a:t>
            </a:r>
            <a:r>
              <a:rPr lang="de-DE" sz="1800" dirty="0" err="1"/>
              <a:t>my_env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</a:t>
            </a:r>
            <a:r>
              <a:rPr lang="de-DE" sz="1800" dirty="0" err="1"/>
              <a:t>my_env.tar.gz</a:t>
            </a:r>
            <a:r>
              <a:rPr lang="de-DE" sz="1800" dirty="0"/>
              <a:t> 	</a:t>
            </a:r>
            <a:br>
              <a:rPr lang="de-DE" sz="1800" dirty="0"/>
            </a:b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pack -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my_env</a:t>
            </a:r>
            <a:endParaRPr lang="de-DE" sz="18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800" dirty="0" err="1"/>
              <a:t>then</a:t>
            </a:r>
            <a:r>
              <a:rPr lang="de-DE" sz="1800" dirty="0"/>
              <a:t> </a:t>
            </a:r>
            <a:r>
              <a:rPr lang="de-DE" sz="1800" dirty="0" err="1"/>
              <a:t>copy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tar</a:t>
            </a:r>
            <a:r>
              <a:rPr lang="de-DE" sz="1800" dirty="0"/>
              <a:t> </a:t>
            </a:r>
            <a:r>
              <a:rPr lang="de-DE" sz="1800" dirty="0" err="1"/>
              <a:t>file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SuperMUC-NG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 err="1"/>
              <a:t>Step</a:t>
            </a:r>
            <a:r>
              <a:rPr lang="de-DE" sz="1800" b="1" dirty="0"/>
              <a:t> 2: On SuperMUC-NG (</a:t>
            </a:r>
            <a:r>
              <a:rPr lang="de-DE" sz="1800" b="1" dirty="0" err="1"/>
              <a:t>no</a:t>
            </a:r>
            <a:r>
              <a:rPr lang="de-DE" sz="1800" b="1" dirty="0"/>
              <a:t> </a:t>
            </a:r>
            <a:r>
              <a:rPr lang="de-DE" sz="1800" b="1" dirty="0" err="1"/>
              <a:t>internet</a:t>
            </a:r>
            <a:r>
              <a:rPr lang="de-DE" sz="1800" b="1" dirty="0"/>
              <a:t> </a:t>
            </a:r>
            <a:r>
              <a:rPr lang="de-DE" sz="1800" b="1" dirty="0" err="1"/>
              <a:t>connection</a:t>
            </a:r>
            <a:r>
              <a:rPr lang="de-DE" sz="1800" b="1" dirty="0"/>
              <a:t> </a:t>
            </a:r>
            <a:r>
              <a:rPr lang="de-DE" sz="1800" b="1" dirty="0" err="1"/>
              <a:t>to</a:t>
            </a:r>
            <a:r>
              <a:rPr lang="de-DE" sz="1800" b="1" dirty="0"/>
              <a:t> outside)</a:t>
            </a:r>
          </a:p>
          <a:p>
            <a:r>
              <a:rPr lang="de-DE" sz="1800" dirty="0" err="1"/>
              <a:t>Unpack</a:t>
            </a:r>
            <a:r>
              <a:rPr lang="de-DE" sz="1800" dirty="0"/>
              <a:t> </a:t>
            </a:r>
            <a:r>
              <a:rPr lang="de-DE" sz="1800" dirty="0" err="1"/>
              <a:t>environment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</a:t>
            </a:r>
            <a:r>
              <a:rPr lang="de-DE" sz="1800" dirty="0" err="1"/>
              <a:t>directory</a:t>
            </a:r>
            <a:r>
              <a:rPr lang="de-DE" sz="1800" dirty="0"/>
              <a:t> </a:t>
            </a:r>
            <a:r>
              <a:rPr lang="de-DE" sz="1800" dirty="0" err="1"/>
              <a:t>my_env</a:t>
            </a:r>
            <a:br>
              <a:rPr lang="de-DE" sz="1800" dirty="0"/>
            </a:b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mkdir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-p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my_env</a:t>
            </a:r>
            <a:b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tar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xzf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my_env.tar.gz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-C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my_en</a:t>
            </a:r>
            <a:endParaRPr lang="de-DE" sz="18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800" dirty="0"/>
              <a:t>Activate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environment</a:t>
            </a:r>
            <a:r>
              <a:rPr lang="de-DE" sz="1800" dirty="0"/>
              <a:t>:</a:t>
            </a:r>
            <a:br>
              <a:rPr lang="de-DE" sz="1800" dirty="0"/>
            </a:b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my_env</a:t>
            </a:r>
            <a:r>
              <a:rPr lang="de-DE" sz="1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/bin/</a:t>
            </a:r>
            <a:r>
              <a:rPr lang="de-DE" sz="18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activate</a:t>
            </a:r>
            <a:endParaRPr lang="de-DE" sz="18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446BFC5-E8B0-BC4F-8BE9-510A023D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SuperMUC-NG: </a:t>
            </a:r>
            <a:r>
              <a:rPr lang="de-DE" dirty="0" err="1"/>
              <a:t>Method</a:t>
            </a:r>
            <a:r>
              <a:rPr lang="de-DE" dirty="0"/>
              <a:t> 1</a:t>
            </a:r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E02C970B-F144-1B42-B276-0AB2A3E59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198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D298D4-870E-FB44-93BE-2CB1079E8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40" y="1484784"/>
            <a:ext cx="9633520" cy="4310608"/>
          </a:xfrm>
        </p:spPr>
        <p:txBody>
          <a:bodyPr/>
          <a:lstStyle/>
          <a:p>
            <a:pPr marL="0" indent="0">
              <a:buNone/>
            </a:pPr>
            <a:r>
              <a:rPr lang="en" b="1" dirty="0"/>
              <a:t>Via local HTTP proxy and reverse SSH tunnels:</a:t>
            </a:r>
            <a:endParaRPr lang="de-DE" b="1" dirty="0"/>
          </a:p>
          <a:p>
            <a:pPr marL="0" indent="0">
              <a:buNone/>
            </a:pPr>
            <a:r>
              <a:rPr lang="de-DE" sz="2000" b="1" dirty="0" err="1"/>
              <a:t>Step</a:t>
            </a:r>
            <a:r>
              <a:rPr lang="de-DE" sz="2000" b="1" dirty="0"/>
              <a:t> 1: </a:t>
            </a:r>
            <a:r>
              <a:rPr lang="de-DE" sz="2000" b="1" dirty="0" err="1"/>
              <a:t>create</a:t>
            </a:r>
            <a:r>
              <a:rPr lang="de-DE" sz="2000" b="1" dirty="0"/>
              <a:t> a </a:t>
            </a:r>
            <a:r>
              <a:rPr lang="de-DE" sz="2000" b="1" dirty="0" err="1"/>
              <a:t>proxy</a:t>
            </a:r>
            <a:r>
              <a:rPr lang="de-DE" sz="2000" b="1" dirty="0"/>
              <a:t> </a:t>
            </a:r>
            <a:r>
              <a:rPr lang="de-DE" sz="2000" b="1" dirty="0" err="1"/>
              <a:t>server</a:t>
            </a:r>
            <a:endParaRPr lang="de-DE" sz="2000" b="1" dirty="0"/>
          </a:p>
          <a:p>
            <a:pPr marL="0" indent="0">
              <a:buNone/>
            </a:pPr>
            <a:r>
              <a:rPr lang="de-DE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local</a:t>
            </a:r>
            <a:r>
              <a:rPr lang="de-DE" sz="20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pip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install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--upgrade --user 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proxy.py</a:t>
            </a:r>
            <a:endParaRPr lang="de-DE" sz="20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local</a:t>
            </a:r>
            <a:r>
              <a:rPr lang="de-DE" sz="20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local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/bin/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proxy.py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--</a:t>
            </a:r>
            <a:r>
              <a:rPr lang="de-DE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port</a:t>
            </a:r>
            <a:r>
              <a:rPr lang="de-DE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8899</a:t>
            </a:r>
          </a:p>
          <a:p>
            <a:pPr marL="0" indent="0">
              <a:buNone/>
            </a:pPr>
            <a:r>
              <a:rPr lang="de-DE" sz="2000" b="1" dirty="0" err="1"/>
              <a:t>Step</a:t>
            </a:r>
            <a:r>
              <a:rPr lang="de-DE" sz="2000" b="1" dirty="0"/>
              <a:t> 2: </a:t>
            </a:r>
            <a:r>
              <a:rPr lang="de-DE" sz="2000" b="1" dirty="0" err="1"/>
              <a:t>reverse</a:t>
            </a:r>
            <a:r>
              <a:rPr lang="de-DE" sz="2000" b="1" dirty="0"/>
              <a:t> SSH </a:t>
            </a:r>
            <a:r>
              <a:rPr lang="de-DE" sz="2000" b="1" dirty="0" err="1"/>
              <a:t>tunnel</a:t>
            </a:r>
            <a:endParaRPr lang="de-DE" sz="20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pt" sz="2000" dirty="0">
                <a:latin typeface="Consolas" panose="020B0609020204030204" pitchFamily="49" charset="0"/>
                <a:cs typeface="Consolas" panose="020B0609020204030204" pitchFamily="49" charset="0"/>
              </a:rPr>
              <a:t>local&gt; </a:t>
            </a:r>
            <a:r>
              <a:rPr lang="pt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ssh</a:t>
            </a:r>
            <a:r>
              <a:rPr lang="pt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</a:t>
            </a:r>
            <a:r>
              <a:rPr lang="pt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</a:t>
            </a:r>
            <a:r>
              <a:rPr lang="pt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8899:localhost:8899 </a:t>
            </a:r>
            <a:r>
              <a:rPr lang="pt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skx.supermuc.lrz.de</a:t>
            </a:r>
            <a:endParaRPr lang="pt" sz="2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DE" sz="2000" b="1" dirty="0" err="1"/>
              <a:t>Step</a:t>
            </a:r>
            <a:r>
              <a:rPr lang="de-DE" sz="2000" b="1" dirty="0"/>
              <a:t> 3: </a:t>
            </a:r>
            <a:r>
              <a:rPr lang="de-DE" sz="2000" b="1" dirty="0" err="1"/>
              <a:t>create</a:t>
            </a:r>
            <a:r>
              <a:rPr lang="de-DE" sz="2000" b="1" dirty="0"/>
              <a:t> </a:t>
            </a:r>
            <a:r>
              <a:rPr lang="de-DE" sz="2000" b="1" dirty="0" err="1"/>
              <a:t>local</a:t>
            </a:r>
            <a:r>
              <a:rPr lang="de-DE" sz="2000" b="1" dirty="0"/>
              <a:t> </a:t>
            </a:r>
            <a:r>
              <a:rPr lang="de-DE" sz="2000" b="1" dirty="0" err="1"/>
              <a:t>environment</a:t>
            </a:r>
            <a:endParaRPr lang="de-DE" sz="2000" b="1" dirty="0"/>
          </a:p>
          <a:p>
            <a:pPr marL="0" indent="0">
              <a:buNone/>
            </a:pP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sm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-NG&gt; 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module load python/3.6_intel</a:t>
            </a:r>
            <a:b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sm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-NG&gt; </a:t>
            </a:r>
            <a:r>
              <a:rPr lang="en" sz="20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conda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create -p $HOME/mypython_3.6 --clone root –offline</a:t>
            </a:r>
          </a:p>
          <a:p>
            <a:pPr marL="0" indent="0">
              <a:buNone/>
            </a:pPr>
            <a:r>
              <a:rPr lang="de-DE" sz="2000" b="1" dirty="0" err="1"/>
              <a:t>Step</a:t>
            </a:r>
            <a:r>
              <a:rPr lang="de-DE" sz="2000" b="1" dirty="0"/>
              <a:t> 4: </a:t>
            </a:r>
            <a:r>
              <a:rPr lang="de-DE" sz="2000" b="1" dirty="0" err="1"/>
              <a:t>edit</a:t>
            </a:r>
            <a:r>
              <a:rPr lang="de-DE" sz="2000" b="1" dirty="0"/>
              <a:t> .</a:t>
            </a:r>
            <a:r>
              <a:rPr lang="de-DE" sz="2000" b="1" dirty="0" err="1"/>
              <a:t>condarc</a:t>
            </a:r>
            <a:r>
              <a:rPr lang="de-DE" sz="2000" b="1" dirty="0"/>
              <a:t> on SuperMUC-NG </a:t>
            </a:r>
            <a:r>
              <a:rPr lang="de-DE" sz="2000" b="1" dirty="0" err="1"/>
              <a:t>to</a:t>
            </a:r>
            <a:r>
              <a:rPr lang="de-DE" sz="2000" b="1" dirty="0"/>
              <a:t> </a:t>
            </a:r>
            <a:r>
              <a:rPr lang="de-DE" sz="2000" b="1" dirty="0" err="1"/>
              <a:t>provide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proxy</a:t>
            </a:r>
            <a:r>
              <a:rPr lang="de-DE" sz="2000" b="1" dirty="0"/>
              <a:t> </a:t>
            </a:r>
            <a:r>
              <a:rPr lang="de-DE" sz="2000" b="1" dirty="0" err="1"/>
              <a:t>server</a:t>
            </a:r>
            <a:endParaRPr lang="de-DE" sz="2000" b="1" dirty="0"/>
          </a:p>
          <a:p>
            <a:pPr marL="0" indent="0">
              <a:buNone/>
            </a:pPr>
            <a: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proxy_servers:</a:t>
            </a:r>
            <a:b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 http://127.0.0.1:8899</a:t>
            </a:r>
            <a:b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https: http://127.0.0.1:8899</a:t>
            </a:r>
            <a:b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a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ssl_verify: False</a:t>
            </a:r>
            <a:endParaRPr lang="pt" sz="2000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800" b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446BFC5-E8B0-BC4F-8BE9-510A023D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SuperMUC-NG: </a:t>
            </a:r>
            <a:r>
              <a:rPr lang="de-DE" dirty="0" err="1"/>
              <a:t>Method</a:t>
            </a:r>
            <a:r>
              <a:rPr lang="de-DE" dirty="0"/>
              <a:t> 2</a:t>
            </a:r>
          </a:p>
        </p:txBody>
      </p:sp>
      <p:pic>
        <p:nvPicPr>
          <p:cNvPr id="4" name="Picture 2" descr="Image result for conda">
            <a:extLst>
              <a:ext uri="{FF2B5EF4-FFF2-40B4-BE49-F238E27FC236}">
                <a16:creationId xmlns:a16="http://schemas.microsoft.com/office/drawing/2014/main" id="{E02C970B-F144-1B42-B276-0AB2A3E59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-14507"/>
            <a:ext cx="3073524" cy="63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986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5E14E-9004-EC4A-B2E6-87E866A4B018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Syntax</a:t>
            </a:r>
          </a:p>
        </p:txBody>
      </p:sp>
    </p:spTree>
    <p:extLst>
      <p:ext uri="{BB962C8B-B14F-4D97-AF65-F5344CB8AC3E}">
        <p14:creationId xmlns:p14="http://schemas.microsoft.com/office/powerpoint/2010/main" val="3152011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import statement, which is used to import modules whose functions or variables can be used in the current program. There are four ways of using import: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import </a:t>
            </a:r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numpy</a:t>
            </a:r>
            <a:endParaRPr lang="en-US" dirty="0">
              <a:solidFill>
                <a:srgbClr val="0070C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from </a:t>
            </a:r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numpy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import * 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import </a:t>
            </a:r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numpy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as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np 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from </a:t>
            </a:r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numpy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import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as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Pie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56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err=0.1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n=0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while</a:t>
            </a:r>
            <a:r>
              <a:rPr lang="en-US" sz="2000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err&gt;1.e6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x=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iter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(x)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err=error(x)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n+=1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if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n&gt;1000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break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000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elif</a:t>
            </a: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err&gt;0.1</a:t>
            </a:r>
            <a:r>
              <a:rPr lang="en-US" sz="2000" dirty="0">
                <a:solidFill>
                  <a:srgbClr val="000000"/>
                </a:solidFill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sz="2000" dirty="0">
                <a:solidFill>
                  <a:srgbClr val="000000"/>
                </a:solidFill>
                <a:latin typeface="Consolas" charset="0"/>
                <a:ea typeface="Consolas" charset="0"/>
                <a:cs typeface="Consolas" charset="0"/>
              </a:rPr>
              <a:t>n=0</a:t>
            </a:r>
            <a:endParaRPr lang="en-US" sz="2000" dirty="0">
              <a:solidFill>
                <a:srgbClr val="0070C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    continue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else: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print(</a:t>
            </a:r>
            <a:r>
              <a:rPr lang="en-US" sz="2000" i="1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"loop finished"</a:t>
            </a:r>
            <a:r>
              <a:rPr lang="en-US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While loop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0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in list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do_something_with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if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cond1(</a:t>
            </a:r>
            <a:r>
              <a:rPr lang="en-US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break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elif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cond2(</a:t>
            </a:r>
            <a:r>
              <a:rPr lang="en-US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    continue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else: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   print(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"Loop correctly finished"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loops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476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C41E0A0-E292-0641-AE0D-A9F509317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1268760"/>
            <a:ext cx="9289032" cy="5307756"/>
          </a:xfrm>
        </p:spPr>
        <p:txBody>
          <a:bodyPr/>
          <a:lstStyle/>
          <a:p>
            <a:pPr marL="0" indent="0">
              <a:buNone/>
            </a:pPr>
            <a:r>
              <a:rPr lang="en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prerequisites:</a:t>
            </a:r>
          </a:p>
          <a:p>
            <a:pPr marL="0" indent="0">
              <a:buNone/>
            </a:pP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i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iterate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" sz="2000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tol</a:t>
            </a:r>
            <a:r>
              <a:rPr lang="en" sz="2000" b="1" i="1" dirty="0">
                <a:latin typeface="Consolas" panose="020B0609020204030204" pitchFamily="49" charset="0"/>
                <a:cs typeface="Consolas" panose="020B0609020204030204" pitchFamily="49" charset="0"/>
              </a:rPr>
              <a:t>=1.e-5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" sz="2000" b="1" i="1" dirty="0">
                <a:latin typeface="Consolas" panose="020B0609020204030204" pitchFamily="49" charset="0"/>
                <a:cs typeface="Consolas" panose="020B0609020204030204" pitchFamily="49" charset="0"/>
              </a:rPr>
              <a:t>x=1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while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True:</a:t>
            </a:r>
          </a:p>
          <a:p>
            <a:pPr marL="0" indent="0">
              <a:buNone/>
            </a:pP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yield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x		</a:t>
            </a:r>
            <a:r>
              <a:rPr lang="en" sz="2000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suspend execution</a:t>
            </a:r>
          </a:p>
          <a:p>
            <a:pPr marL="0" indent="0">
              <a:buNone/>
            </a:pP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		y = </a:t>
            </a: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(x)</a:t>
            </a:r>
          </a:p>
          <a:p>
            <a:pPr marL="0" indent="0">
              <a:buNone/>
            </a:pP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		if abs(y-x) &lt; </a:t>
            </a: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tol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y </a:t>
            </a:r>
            <a:r>
              <a:rPr lang="en" sz="2000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finalize function</a:t>
            </a:r>
          </a:p>
          <a:p>
            <a:pPr marL="0" indent="0">
              <a:buNone/>
            </a:pP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		x = y</a:t>
            </a:r>
          </a:p>
          <a:p>
            <a:pPr marL="0" indent="0">
              <a:buNone/>
            </a:pPr>
            <a:endParaRPr lang="en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sz="20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here comes the program:</a:t>
            </a:r>
          </a:p>
          <a:p>
            <a:pPr marL="0" indent="0">
              <a:buNone/>
            </a:pP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[x 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x 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i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iterate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" sz="20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lambda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x: (x+9/x)/2, </a:t>
            </a:r>
            <a:r>
              <a:rPr lang="en" sz="2000" b="1" i="1" dirty="0">
                <a:latin typeface="Consolas" panose="020B0609020204030204" pitchFamily="49" charset="0"/>
                <a:cs typeface="Consolas" panose="020B0609020204030204" pitchFamily="49" charset="0"/>
              </a:rPr>
              <a:t>x=10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i="1" dirty="0">
                <a:latin typeface="Consolas" panose="020B0609020204030204" pitchFamily="49" charset="0"/>
                <a:cs typeface="Consolas" panose="020B0609020204030204" pitchFamily="49" charset="0"/>
              </a:rPr>
              <a:t>[10, 5.45, 3.5506880733944954, 3.042704026361998, 3.0002996732267952, 3.0000000149658455]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F094144-2505-7849-B5ED-CA427F4D3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loopless</a:t>
            </a:r>
            <a:r>
              <a:rPr lang="de-DE" dirty="0"/>
              <a:t> </a:t>
            </a:r>
            <a:r>
              <a:rPr lang="de-DE" dirty="0" err="1"/>
              <a:t>computing</a:t>
            </a:r>
            <a:r>
              <a:rPr lang="de-DE" dirty="0"/>
              <a:t> (</a:t>
            </a:r>
            <a:r>
              <a:rPr lang="de-DE" dirty="0" err="1"/>
              <a:t>advanced</a:t>
            </a:r>
            <a:r>
              <a:rPr lang="de-DE" dirty="0"/>
              <a:t>)</a:t>
            </a:r>
          </a:p>
        </p:txBody>
      </p:sp>
      <p:pic>
        <p:nvPicPr>
          <p:cNvPr id="4" name="Bild 6">
            <a:extLst>
              <a:ext uri="{FF2B5EF4-FFF2-40B4-BE49-F238E27FC236}">
                <a16:creationId xmlns:a16="http://schemas.microsoft.com/office/drawing/2014/main" id="{7D23DA69-8DE5-634D-A3BA-2909EE647E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70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88504" y="1556792"/>
            <a:ext cx="9145016" cy="4968552"/>
          </a:xfrm>
        </p:spPr>
        <p:txBody>
          <a:bodyPr/>
          <a:lstStyle/>
          <a:p>
            <a:r>
              <a:rPr lang="en-US" dirty="0"/>
              <a:t>    Beautiful is better than ugly</a:t>
            </a:r>
          </a:p>
          <a:p>
            <a:r>
              <a:rPr lang="en-US" dirty="0"/>
              <a:t>    Explicit is better than implicit</a:t>
            </a:r>
          </a:p>
          <a:p>
            <a:r>
              <a:rPr lang="en-US" dirty="0"/>
              <a:t>    Simple is better than complex</a:t>
            </a:r>
          </a:p>
          <a:p>
            <a:r>
              <a:rPr lang="en-US" dirty="0"/>
              <a:t>    Complex is better than complicated</a:t>
            </a:r>
          </a:p>
          <a:p>
            <a:r>
              <a:rPr lang="en-US" dirty="0"/>
              <a:t>    Readability counts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“There should be one (and only one) obvious way to do it“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Zen of python (20.2.1991-?)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676" y="620688"/>
            <a:ext cx="2857143" cy="2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064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16496" y="1556792"/>
            <a:ext cx="9363804" cy="4310608"/>
          </a:xfrm>
        </p:spPr>
        <p:txBody>
          <a:bodyPr/>
          <a:lstStyle/>
          <a:p>
            <a:r>
              <a:rPr lang="en-US" dirty="0"/>
              <a:t>text files</a:t>
            </a:r>
          </a:p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open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”data.txt”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).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readlines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r>
              <a:rPr lang="en-US" dirty="0"/>
              <a:t>print lines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[x[:-1]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x in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open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</a:t>
            </a:r>
            <a:r>
              <a:rPr lang="en-US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data.txt”</a:t>
            </a:r>
            <a:r>
              <a:rPr lang="en-US" i="1" dirty="0" err="1">
                <a:latin typeface="Consolas" charset="0"/>
                <a:ea typeface="Consolas" charset="0"/>
                <a:cs typeface="Consolas" charset="0"/>
              </a:rPr>
              <a:t>,</a:t>
            </a:r>
            <a:r>
              <a:rPr lang="en-US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”r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).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readlines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()]</a:t>
            </a:r>
          </a:p>
          <a:p>
            <a:r>
              <a:rPr lang="en-US" dirty="0"/>
              <a:t>pretty print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from 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pprint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import 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pprint</a:t>
            </a:r>
            <a:endParaRPr lang="en-US" b="1" dirty="0">
              <a:solidFill>
                <a:srgbClr val="0070C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pprint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dirty="0"/>
              <a:t>binary files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xx=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open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”data.bin”</a:t>
            </a:r>
            <a:r>
              <a:rPr lang="en-US" i="1" dirty="0">
                <a:latin typeface="Consolas" charset="0"/>
                <a:ea typeface="Consolas" charset="0"/>
                <a:cs typeface="Consolas" charset="0"/>
              </a:rPr>
              <a:t>,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</a:t>
            </a:r>
            <a:r>
              <a:rPr lang="en-US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rb</a:t>
            </a:r>
            <a:r>
              <a:rPr lang="en-US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”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).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read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xx.__class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__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i/o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13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88504" y="1556792"/>
            <a:ext cx="9217024" cy="4968552"/>
          </a:xfrm>
        </p:spPr>
        <p:txBody>
          <a:bodyPr/>
          <a:lstStyle/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>
                <a:ea typeface="Consolas" charset="0"/>
                <a:cs typeface="Consolas" charset="0"/>
              </a:rPr>
              <a:t>make</a:t>
            </a:r>
            <a:r>
              <a:rPr lang="de-DE" dirty="0">
                <a:ea typeface="Consolas" charset="0"/>
                <a:cs typeface="Consolas" charset="0"/>
              </a:rPr>
              <a:t> </a:t>
            </a:r>
            <a:r>
              <a:rPr lang="de-DE" dirty="0" err="1">
                <a:ea typeface="Consolas" charset="0"/>
                <a:cs typeface="Consolas" charset="0"/>
              </a:rPr>
              <a:t>script</a:t>
            </a:r>
            <a:r>
              <a:rPr lang="de-DE" dirty="0">
                <a:ea typeface="Consolas" charset="0"/>
                <a:cs typeface="Consolas" charset="0"/>
              </a:rPr>
              <a:t> </a:t>
            </a:r>
            <a:r>
              <a:rPr lang="de-DE" dirty="0" err="1">
                <a:ea typeface="Consolas" charset="0"/>
                <a:cs typeface="Consolas" charset="0"/>
              </a:rPr>
              <a:t>executable</a:t>
            </a:r>
            <a:r>
              <a:rPr lang="de-DE" dirty="0">
                <a:ea typeface="Consolas" charset="0"/>
                <a:cs typeface="Consolas" charset="0"/>
              </a:rPr>
              <a:t>:</a:t>
            </a: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chmod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u+x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myscript.py</a:t>
            </a:r>
            <a:endParaRPr lang="de-DE" dirty="0">
              <a:latin typeface="Consolas" charset="0"/>
              <a:ea typeface="Consolas" charset="0"/>
              <a:cs typeface="Consolas" charset="0"/>
            </a:endParaRP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latin typeface="Consolas" charset="0"/>
              <a:ea typeface="Consolas" charset="0"/>
              <a:cs typeface="Consolas" charset="0"/>
            </a:endParaRP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 err="1">
                <a:latin typeface="Consolas" charset="0"/>
                <a:ea typeface="Consolas" charset="0"/>
                <a:cs typeface="Consolas" charset="0"/>
              </a:rPr>
              <a:t>myscript.py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#!/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usr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/bin/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python</a:t>
            </a:r>
            <a:endParaRPr lang="de-DE" dirty="0">
              <a:latin typeface="Consolas" charset="0"/>
              <a:ea typeface="Consolas" charset="0"/>
              <a:cs typeface="Consolas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#!/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usr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/bin/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env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python2.7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sys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"The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name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of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the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script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: "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sys.argv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[0]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"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Number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of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arguments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: "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len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sys.argv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)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"The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arguments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i="1" dirty="0" err="1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are</a:t>
            </a:r>
            <a:r>
              <a:rPr lang="de-DE" i="1" dirty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: "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 , </a:t>
            </a:r>
            <a:r>
              <a:rPr lang="de-DE" b="1" dirty="0" err="1">
                <a:latin typeface="Consolas" charset="0"/>
                <a:ea typeface="Consolas" charset="0"/>
                <a:cs typeface="Consolas" charset="0"/>
              </a:rPr>
              <a:t>str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sys.argv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ea typeface="Consolas" charset="0"/>
              </a:rPr>
              <a:t>in larger </a:t>
            </a:r>
            <a:r>
              <a:rPr lang="de-DE" dirty="0" err="1">
                <a:ea typeface="Consolas" charset="0"/>
              </a:rPr>
              <a:t>scripts</a:t>
            </a:r>
            <a:r>
              <a:rPr lang="de-DE" dirty="0">
                <a:ea typeface="Consolas" charset="0"/>
              </a:rPr>
              <a:t> </a:t>
            </a:r>
            <a:r>
              <a:rPr lang="de-DE" dirty="0" err="1">
                <a:ea typeface="Consolas" charset="0"/>
              </a:rPr>
              <a:t>use</a:t>
            </a:r>
            <a:r>
              <a:rPr lang="de-DE" dirty="0">
                <a:ea typeface="Consolas" charset="0"/>
              </a:rPr>
              <a:t> </a:t>
            </a:r>
            <a:r>
              <a:rPr lang="de-DE" dirty="0" err="1">
                <a:ea typeface="Consolas" charset="0"/>
              </a:rPr>
              <a:t>the</a:t>
            </a:r>
            <a:r>
              <a:rPr lang="de-DE" dirty="0">
                <a:ea typeface="Consolas" charset="0"/>
              </a:rPr>
              <a:t> </a:t>
            </a:r>
            <a:r>
              <a:rPr lang="de-DE" b="1" dirty="0" err="1">
                <a:latin typeface="Consolas" charset="0"/>
                <a:ea typeface="Consolas" charset="0"/>
                <a:cs typeface="Consolas" charset="0"/>
              </a:rPr>
              <a:t>argparse</a:t>
            </a:r>
            <a:r>
              <a:rPr lang="de-DE" dirty="0">
                <a:ea typeface="Consolas" charset="0"/>
              </a:rPr>
              <a:t> </a:t>
            </a:r>
            <a:r>
              <a:rPr lang="de-DE" dirty="0" err="1">
                <a:ea typeface="Consolas" charset="0"/>
              </a:rPr>
              <a:t>library</a:t>
            </a:r>
            <a:endParaRPr lang="de-DE" dirty="0">
              <a:ea typeface="Consola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interaction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5857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47236-8A03-D944-BC65-39BD3483308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Structures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017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Numbers</a:t>
            </a:r>
            <a:r>
              <a:rPr lang="en-US" dirty="0"/>
              <a:t> are mapped to maximal system types: byte, </a:t>
            </a:r>
            <a:r>
              <a:rPr lang="en-US" dirty="0" err="1"/>
              <a:t>int</a:t>
            </a:r>
            <a:r>
              <a:rPr lang="en-US" dirty="0"/>
              <a:t> (unlimited length), float (=double), complex</a:t>
            </a:r>
          </a:p>
          <a:p>
            <a:r>
              <a:rPr lang="en-US" b="1" dirty="0"/>
              <a:t>Lists</a:t>
            </a:r>
            <a:r>
              <a:rPr lang="en-US" dirty="0"/>
              <a:t> of data </a:t>
            </a:r>
            <a:r>
              <a:rPr lang="en-US" dirty="0" err="1"/>
              <a:t>strutures</a:t>
            </a:r>
            <a:r>
              <a:rPr lang="en-US" dirty="0"/>
              <a:t>. Each one of them is numbered, starting from zero. You can remove values from the list, and add new values to the end. </a:t>
            </a:r>
          </a:p>
          <a:p>
            <a:r>
              <a:rPr lang="en-US" b="1" dirty="0"/>
              <a:t>Strings</a:t>
            </a:r>
            <a:r>
              <a:rPr lang="en-US" dirty="0"/>
              <a:t> are just like lists, but you can't change their values. </a:t>
            </a:r>
          </a:p>
          <a:p>
            <a:r>
              <a:rPr lang="en-US" b="1" dirty="0"/>
              <a:t>Tuples</a:t>
            </a:r>
            <a:r>
              <a:rPr lang="en-US" dirty="0"/>
              <a:t> are immutable lists. The values that you give it first up, are the values that you are stuck with for the rest of the program. </a:t>
            </a:r>
          </a:p>
          <a:p>
            <a:r>
              <a:rPr lang="en-US" b="1" dirty="0"/>
              <a:t>Dictionaries</a:t>
            </a:r>
            <a:r>
              <a:rPr lang="en-US" dirty="0"/>
              <a:t> aka associative arrays aka key-value stores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structures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87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has the following number types:</a:t>
            </a:r>
          </a:p>
          <a:p>
            <a:pPr lvl="1"/>
            <a:r>
              <a:rPr lang="en-US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long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float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complex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x=0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x=1234567890123456789012345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x**2  1524157875323883675049533479957338669120562399025</a:t>
            </a:r>
          </a:p>
          <a:p>
            <a:pPr lvl="1"/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types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99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52599" y="1340768"/>
            <a:ext cx="7871792" cy="4310608"/>
          </a:xfrm>
        </p:spPr>
        <p:txBody>
          <a:bodyPr/>
          <a:lstStyle/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x=1234567890123456789012345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float(x)**12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1.2536598767934103e+289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float(x**12)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1.2536598767934098e+289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x**12 12536598767934098838515598795734462071977276343555841264391863470886000868462247628918940812290412402507934889820704250464446377864110414099084187826638368056804411536204404388409544441384289179095087047608175790842338441544887228788494128120919791295898721196764732642609051396426025390625</a:t>
            </a:r>
          </a:p>
          <a:p>
            <a:pPr marL="6985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types: long vs float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682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9850" indent="0">
              <a:buNone/>
            </a:pPr>
            <a:r>
              <a:rPr lang="en-US" b="1" dirty="0">
                <a:ea typeface="Source Code Pro Semibold" panose="020B0609030403020204" pitchFamily="49" charset="0"/>
              </a:rPr>
              <a:t>Imaginary and complex numbers are built in: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1j**2               #imaginary unit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(-1+0j)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&gt;&gt;&gt;(1+1j)**4            #4</a:t>
            </a:r>
            <a:r>
              <a:rPr lang="en-US" baseline="30000" dirty="0">
                <a:latin typeface="Consolas" charset="0"/>
                <a:ea typeface="Consolas" charset="0"/>
                <a:cs typeface="Consolas" charset="0"/>
              </a:rPr>
              <a:t>th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root of -4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(-4+0j)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1j**1j              #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to the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(0.20787957635076193+0j)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import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cmath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cmath.log(-1)</a:t>
            </a:r>
          </a:p>
          <a:p>
            <a:pPr marL="6985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3.141592653589793j      # pi</a:t>
            </a:r>
          </a:p>
          <a:p>
            <a:pPr marL="6985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types: complex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301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x=[1,2,3]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x.append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(“one”)	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# list methods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y=x		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# list name is a pointer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y[0]=2		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# index starts at 0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x[0]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2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x.append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(x)	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# append pointer to list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[2, 2, 3, 'one', [...]]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708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556792"/>
            <a:ext cx="8663879" cy="48245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python3 has Unicode strings (vs python2 byte strings)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"this", 'this'   	#single line</a:t>
            </a:r>
          </a:p>
          <a:p>
            <a:pPr lvl="1"/>
            <a:r>
              <a:rPr lang="en-US" dirty="0">
                <a:latin typeface="Consolas" charset="0"/>
                <a:ea typeface="Consolas" charset="0"/>
                <a:cs typeface="Consolas" charset="0"/>
              </a:rPr>
              <a:t>"""this""", '''this''' 	#multi line</a:t>
            </a:r>
          </a:p>
          <a:p>
            <a:pPr lvl="1"/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u'thiß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			#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explicite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unicode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lvl="1"/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b'this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			#byte array</a:t>
            </a:r>
          </a:p>
          <a:p>
            <a:pPr lvl="1"/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f'this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			#format string</a:t>
            </a:r>
          </a:p>
          <a:p>
            <a:pPr marL="565150" lvl="1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lvl="1"/>
            <a:r>
              <a:rPr lang="en-US" dirty="0"/>
              <a:t>string interpolation (masks):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x=1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f"x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{x}"		-&gt; "x = 1"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f"1 + 1 = {1+1}"	-&gt; "1 + 1 = 2"</a:t>
            </a:r>
          </a:p>
          <a:p>
            <a:pPr marL="565150" lvl="1" indent="0">
              <a:buNone/>
            </a:pPr>
            <a:endParaRPr lang="en-US" dirty="0">
              <a:ea typeface="Source Code Pro Semibold" panose="020B0609030403020204" pitchFamily="49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158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556792"/>
            <a:ext cx="8663879" cy="4310608"/>
          </a:xfrm>
        </p:spPr>
        <p:txBody>
          <a:bodyPr/>
          <a:lstStyle/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a="1234"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a[0]     -&gt; 1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a[0:]    -&gt; 1234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a[0:-1]  -&gt; 123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a[0::2]  -&gt; 13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a[::-1]  -&gt; 4321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a[-1::-2]-&gt; 42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b=[1,2,3,4]</a:t>
            </a:r>
          </a:p>
          <a:p>
            <a:pPr marL="565150" lvl="1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b[0]	-&gt; 1</a:t>
            </a:r>
          </a:p>
          <a:p>
            <a:pPr marL="565150" lvl="1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565150" lvl="1" indent="0">
              <a:buNone/>
            </a:pPr>
            <a:endParaRPr lang="en-US" dirty="0">
              <a:ea typeface="Source Code Pro Semibold" panose="020B0609030403020204" pitchFamily="49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Indexing strings and lists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83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5E14E-9004-EC4A-B2E6-87E866A4B018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Python in a </a:t>
            </a:r>
            <a:r>
              <a:rPr lang="de-DE" dirty="0" err="1"/>
              <a:t>nutshell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8561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556792"/>
            <a:ext cx="8663879" cy="4310608"/>
          </a:xfrm>
        </p:spPr>
        <p:txBody>
          <a:bodyPr/>
          <a:lstStyle/>
          <a:p>
            <a:r>
              <a:rPr lang="en-US" dirty="0"/>
              <a:t>split strings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="a b c d"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dd.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split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mr-IN" dirty="0">
                <a:latin typeface="Consolas" charset="0"/>
                <a:ea typeface="Consolas" charset="0"/>
                <a:cs typeface="Consolas" charset="0"/>
              </a:rPr>
              <a:t>['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a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b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c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d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']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dirty="0"/>
              <a:t>join strings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" ".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join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['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a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b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c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', '</a:t>
            </a:r>
            <a:r>
              <a:rPr lang="mr-IN" dirty="0" err="1">
                <a:latin typeface="Consolas" charset="0"/>
                <a:ea typeface="Consolas" charset="0"/>
                <a:cs typeface="Consolas" charset="0"/>
              </a:rPr>
              <a:t>d</a:t>
            </a:r>
            <a:r>
              <a:rPr lang="mr-IN" dirty="0">
                <a:latin typeface="Consolas" charset="0"/>
                <a:ea typeface="Consolas" charset="0"/>
                <a:cs typeface="Consolas" charset="0"/>
              </a:rPr>
              <a:t>']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dirty="0">
                <a:latin typeface="Consolas" charset="0"/>
                <a:ea typeface="Consolas" charset="0"/>
              </a:rPr>
              <a:t>combine both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</a:rPr>
              <a:t>&gt;&gt;&gt; " ".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</a:rPr>
              <a:t>join</a:t>
            </a:r>
            <a:r>
              <a:rPr lang="en-US" dirty="0">
                <a:latin typeface="Consolas" charset="0"/>
                <a:ea typeface="Consolas" charset="0"/>
              </a:rPr>
              <a:t>([ "&lt;"+x"/&gt;"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</a:rPr>
              <a:t>for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</a:rPr>
              <a:t>x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</a:rPr>
              <a:t>in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</a:rPr>
              <a:t>dd.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</a:rPr>
              <a:t>split</a:t>
            </a:r>
            <a:r>
              <a:rPr lang="en-US" dirty="0">
                <a:latin typeface="Consolas" charset="0"/>
                <a:ea typeface="Consolas" charset="0"/>
              </a:rPr>
              <a:t>()])</a:t>
            </a:r>
          </a:p>
          <a:p>
            <a:pPr marL="0" indent="0">
              <a:buNone/>
            </a:pPr>
            <a:r>
              <a:rPr lang="mr-IN" dirty="0">
                <a:latin typeface="Consolas" charset="0"/>
                <a:ea typeface="Consolas" charset="0"/>
              </a:rPr>
              <a:t>'&lt;</a:t>
            </a:r>
            <a:r>
              <a:rPr lang="mr-IN" dirty="0" err="1">
                <a:latin typeface="Consolas" charset="0"/>
                <a:ea typeface="Consolas" charset="0"/>
              </a:rPr>
              <a:t>a</a:t>
            </a:r>
            <a:r>
              <a:rPr lang="mr-IN" dirty="0">
                <a:latin typeface="Consolas" charset="0"/>
                <a:ea typeface="Consolas" charset="0"/>
              </a:rPr>
              <a:t>/&gt; &lt;</a:t>
            </a:r>
            <a:r>
              <a:rPr lang="mr-IN" dirty="0" err="1">
                <a:latin typeface="Consolas" charset="0"/>
                <a:ea typeface="Consolas" charset="0"/>
              </a:rPr>
              <a:t>b</a:t>
            </a:r>
            <a:r>
              <a:rPr lang="mr-IN" dirty="0">
                <a:latin typeface="Consolas" charset="0"/>
                <a:ea typeface="Consolas" charset="0"/>
              </a:rPr>
              <a:t>/&gt; &lt;</a:t>
            </a:r>
            <a:r>
              <a:rPr lang="mr-IN" dirty="0" err="1">
                <a:latin typeface="Consolas" charset="0"/>
                <a:ea typeface="Consolas" charset="0"/>
              </a:rPr>
              <a:t>c</a:t>
            </a:r>
            <a:r>
              <a:rPr lang="mr-IN" dirty="0">
                <a:latin typeface="Consolas" charset="0"/>
                <a:ea typeface="Consolas" charset="0"/>
              </a:rPr>
              <a:t>/&gt; &lt;</a:t>
            </a:r>
            <a:r>
              <a:rPr lang="mr-IN" dirty="0" err="1">
                <a:latin typeface="Consolas" charset="0"/>
                <a:ea typeface="Consolas" charset="0"/>
              </a:rPr>
              <a:t>d</a:t>
            </a:r>
            <a:r>
              <a:rPr lang="mr-IN" dirty="0">
                <a:latin typeface="Consolas" charset="0"/>
                <a:ea typeface="Consolas" charset="0"/>
              </a:rPr>
              <a:t>/&gt;'</a:t>
            </a:r>
            <a:endParaRPr lang="en-US" dirty="0">
              <a:latin typeface="Consolas" charset="0"/>
              <a:ea typeface="Consolas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methods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889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tuples are immutable lists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a=(1,2,3)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a[1]=3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-&gt; </a:t>
            </a:r>
            <a:r>
              <a:rPr lang="en-US" b="1" dirty="0">
                <a:latin typeface="Consolas" charset="0"/>
                <a:ea typeface="Consolas" charset="0"/>
                <a:cs typeface="Consolas" charset="0"/>
              </a:rPr>
              <a:t>error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reason for tuples: faster access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and tuples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7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4" y="1556792"/>
            <a:ext cx="9187039" cy="4310608"/>
          </a:xfrm>
        </p:spPr>
        <p:txBody>
          <a:bodyPr/>
          <a:lstStyle/>
          <a:p>
            <a:r>
              <a:rPr lang="en-US" dirty="0"/>
              <a:t>a list is defined by square brackets</a:t>
            </a:r>
          </a:p>
          <a:p>
            <a:r>
              <a:rPr lang="en-US" dirty="0"/>
              <a:t>a list comprehension uses square brackets and for</a:t>
            </a:r>
          </a:p>
          <a:p>
            <a:pPr marL="0" indent="0">
              <a:buNone/>
            </a:pPr>
            <a:r>
              <a:rPr lang="en-US" sz="1800" dirty="0">
                <a:latin typeface="Source Code Pro Semibold" panose="020B0609030403020204" pitchFamily="49" charset="0"/>
                <a:ea typeface="Source Code Pro Semibold" panose="020B0609030403020204" pitchFamily="49" charset="0"/>
              </a:rPr>
              <a:t>&gt;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 x=[1,2,3,4,5]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&gt;&gt;&gt; y=[ 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for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in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x]</a:t>
            </a:r>
          </a:p>
          <a:p>
            <a:pPr marL="0" indent="0">
              <a:buNone/>
            </a:pPr>
            <a:endParaRPr lang="en-US" sz="1800" dirty="0">
              <a:latin typeface="Consolas" panose="020B0609020204030204" pitchFamily="49" charset="0"/>
              <a:ea typeface="Source Code Pro Semibold" panose="020B060903040302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&gt;&gt;&gt; “&lt;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&gt;”.join([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s.split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(“\n”) for s in open(“file.txt”).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readlines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()])</a:t>
            </a:r>
          </a:p>
          <a:p>
            <a:pPr marL="0" indent="0">
              <a:buNone/>
            </a:pPr>
            <a:endParaRPr lang="en-US" sz="1800" dirty="0">
              <a:latin typeface="Consolas" panose="020B0609020204030204" pitchFamily="49" charset="0"/>
              <a:ea typeface="Source Code Pro Semibold" panose="020B060903040302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&gt;&gt;&gt; import 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random.uniform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as r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&gt;&gt;&gt; np=1000000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&gt;&gt;&gt; sum([(r(0,1)**2+r(0,1)**2 &lt; 1) for </a:t>
            </a:r>
            <a:r>
              <a:rPr lang="en-US" sz="1800" dirty="0" err="1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 in range(np)])/np*4.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ea typeface="Source Code Pro Semibold" panose="020B0609030403020204" pitchFamily="49" charset="0"/>
                <a:cs typeface="Courier New" panose="02070309020205020404" pitchFamily="49" charset="0"/>
              </a:rPr>
              <a:t>3.141244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comprehensions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813" y="5416109"/>
            <a:ext cx="581025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990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dictionaries</a:t>
            </a:r>
            <a:r>
              <a:rPr lang="en-US" dirty="0"/>
              <a:t> </a:t>
            </a:r>
            <a:r>
              <a:rPr lang="en-US" b="1" dirty="0"/>
              <a:t>aka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associative arrays </a:t>
            </a:r>
            <a:r>
              <a:rPr lang="en-US" b="1" dirty="0"/>
              <a:t>aka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key/value stores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a={‘one’:1, ‘two’:2.0, ‘three’:[3,3,3]}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/>
              <a:t>dictionary comprehensions: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{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i:i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**2 for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 range(4)}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{0: 0, 1: 1, 2: 4, 3: 9}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a.keys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a.values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dicts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071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can loop over a </a:t>
            </a:r>
            <a:r>
              <a:rPr lang="en-US" dirty="0" err="1"/>
              <a:t>dict</a:t>
            </a:r>
            <a:r>
              <a:rPr lang="en-US" dirty="0"/>
              <a:t> by: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knights = {'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gallahad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': 'the pure', 'robin': 'the brave'}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for k, v in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knights.items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...     print(k, v)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{k+” ”+v for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k,v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knights.items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()}   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[k+” ”+v for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k,v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knights.items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loops with </a:t>
            </a:r>
            <a:r>
              <a:rPr lang="en-US" dirty="0" err="1"/>
              <a:t>dicts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59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arrays are lists with the same type of elements</a:t>
            </a:r>
          </a:p>
          <a:p>
            <a:pPr marL="0" indent="0">
              <a:buNone/>
            </a:pPr>
            <a:r>
              <a:rPr lang="en-US" dirty="0"/>
              <a:t>there exists a special library for numeric arrays (</a:t>
            </a:r>
            <a:r>
              <a:rPr lang="en-US" dirty="0" err="1"/>
              <a:t>numpy</a:t>
            </a:r>
            <a:r>
              <a:rPr lang="en-US" dirty="0"/>
              <a:t>) which never made it into the official distribution.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they serve as an interface to c-code. If you need numerical arrays use the </a:t>
            </a:r>
            <a:r>
              <a:rPr lang="en-US" dirty="0" err="1"/>
              <a:t>numpy</a:t>
            </a:r>
            <a:r>
              <a:rPr lang="en-US" dirty="0"/>
              <a:t> library (see below)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034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sets are unordered lists. They provide all the methods from set theory like intersection and union. Elements are unique.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x=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set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((1,2,3,4,1,2,3,4))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{1, 2, 3, 4}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 &amp; y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 | y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x-y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  ^ y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927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5" y="1583045"/>
            <a:ext cx="9402067" cy="4310608"/>
          </a:xfrm>
        </p:spPr>
        <p:txBody>
          <a:bodyPr/>
          <a:lstStyle/>
          <a:p>
            <a:r>
              <a:rPr lang="en-US" dirty="0"/>
              <a:t>why python3?</a:t>
            </a:r>
          </a:p>
          <a:p>
            <a:pPr lvl="1"/>
            <a:r>
              <a:rPr lang="en-US" dirty="0"/>
              <a:t>you need Unicode?</a:t>
            </a:r>
          </a:p>
          <a:p>
            <a:pPr lvl="1"/>
            <a:r>
              <a:rPr lang="en-US" dirty="0"/>
              <a:t>you want to use generators (yield) and other new features? </a:t>
            </a:r>
          </a:p>
          <a:p>
            <a:r>
              <a:rPr lang="en-US" dirty="0"/>
              <a:t>why python2?</a:t>
            </a:r>
          </a:p>
          <a:p>
            <a:pPr lvl="1"/>
            <a:r>
              <a:rPr lang="en-US" dirty="0"/>
              <a:t>many lists are iterators in py3 (range, filter, zip, map,...)</a:t>
            </a:r>
          </a:p>
          <a:p>
            <a:pPr lvl="1"/>
            <a:r>
              <a:rPr lang="en-US" dirty="0"/>
              <a:t>many old packages do not (yet) have a python3 version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python2 is now officially deprecated and no longer maintained!</a:t>
            </a:r>
          </a:p>
          <a:p>
            <a:endParaRPr lang="en-US" dirty="0"/>
          </a:p>
          <a:p>
            <a:r>
              <a:rPr lang="en-US" dirty="0"/>
              <a:t>use 2to3 converter (or 3to2 for backwards)</a:t>
            </a:r>
          </a:p>
          <a:p>
            <a:pPr marL="0" indent="0">
              <a:buNone/>
            </a:pPr>
            <a:r>
              <a:rPr lang="en-US" dirty="0"/>
              <a:t>$ 2to3 myprog.py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200025" y="6453188"/>
            <a:ext cx="2057400" cy="404812"/>
          </a:xfrm>
        </p:spPr>
        <p:txBody>
          <a:bodyPr/>
          <a:lstStyle/>
          <a:p>
            <a:fld id="{B2EB3B89-F798-B242-9218-08D74490F84B}" type="datetime1">
              <a:rPr lang="de-DE" sz="1200" smtClean="0"/>
              <a:pPr/>
              <a:t>08.11.19</a:t>
            </a:fld>
            <a:endParaRPr lang="de-DE" sz="12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368676" y="6453188"/>
            <a:ext cx="3048000" cy="404812"/>
          </a:xfrm>
        </p:spPr>
        <p:txBody>
          <a:bodyPr/>
          <a:lstStyle/>
          <a:p>
            <a:pPr>
              <a:defRPr/>
            </a:pPr>
            <a:r>
              <a:rPr lang="de-DE"/>
              <a:t>Leibniz-Rechenzentrum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322120" y="6520260"/>
            <a:ext cx="2311400" cy="365125"/>
          </a:xfrm>
        </p:spPr>
        <p:txBody>
          <a:bodyPr/>
          <a:lstStyle/>
          <a:p>
            <a:fld id="{FC51FD00-A5E7-2740-B1FF-C42AFF1C9198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python2 vs python3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40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47236-8A03-D944-BC65-39BD3483308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err="1"/>
              <a:t>Functions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7789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keywords</a:t>
            </a:r>
          </a:p>
          <a:p>
            <a:r>
              <a:rPr lang="en-US" dirty="0"/>
              <a:t>doc strings</a:t>
            </a:r>
          </a:p>
          <a:p>
            <a:r>
              <a:rPr lang="en-US" dirty="0"/>
              <a:t>specials:</a:t>
            </a:r>
          </a:p>
          <a:p>
            <a:pPr lvl="1"/>
            <a:r>
              <a:rPr lang="en-US" dirty="0"/>
              <a:t>lambda functions</a:t>
            </a:r>
          </a:p>
          <a:p>
            <a:pPr lvl="1"/>
            <a:r>
              <a:rPr lang="en-US" dirty="0"/>
              <a:t>yield, yield from, generators</a:t>
            </a:r>
          </a:p>
          <a:p>
            <a:pPr lvl="1"/>
            <a:r>
              <a:rPr lang="en-US" dirty="0"/>
              <a:t>annotations, decorators</a:t>
            </a:r>
          </a:p>
          <a:p>
            <a:pPr lvl="1"/>
            <a:r>
              <a:rPr lang="en-US" dirty="0" err="1"/>
              <a:t>async</a:t>
            </a:r>
            <a:r>
              <a:rPr lang="en-US" dirty="0"/>
              <a:t>, await, ...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200025" y="6453188"/>
            <a:ext cx="2057400" cy="404812"/>
          </a:xfrm>
        </p:spPr>
        <p:txBody>
          <a:bodyPr/>
          <a:lstStyle/>
          <a:p>
            <a:fld id="{B2EB3B89-F798-B242-9218-08D74490F84B}" type="datetime1">
              <a:rPr lang="de-DE" sz="1200" smtClean="0"/>
              <a:pPr/>
              <a:t>08.11.19</a:t>
            </a:fld>
            <a:endParaRPr lang="de-DE" sz="12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368676" y="6453188"/>
            <a:ext cx="3048000" cy="404812"/>
          </a:xfrm>
        </p:spPr>
        <p:txBody>
          <a:bodyPr/>
          <a:lstStyle/>
          <a:p>
            <a:pPr>
              <a:defRPr/>
            </a:pPr>
            <a:r>
              <a:rPr lang="de-DE"/>
              <a:t>Leibniz-Rechenzentrum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322120" y="6520260"/>
            <a:ext cx="2311400" cy="365125"/>
          </a:xfrm>
        </p:spPr>
        <p:txBody>
          <a:bodyPr/>
          <a:lstStyle/>
          <a:p>
            <a:fld id="{FC51FD00-A5E7-2740-B1FF-C42AFF1C9198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36519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as seen from the orbit</a:t>
            </a:r>
          </a:p>
        </p:txBody>
      </p:sp>
      <p:sp>
        <p:nvSpPr>
          <p:cNvPr id="4" name="Ellipse 3"/>
          <p:cNvSpPr/>
          <p:nvPr/>
        </p:nvSpPr>
        <p:spPr bwMode="auto">
          <a:xfrm>
            <a:off x="3561837" y="2717059"/>
            <a:ext cx="2577281" cy="2504002"/>
          </a:xfrm>
          <a:prstGeom prst="ellipse">
            <a:avLst/>
          </a:prstGeom>
          <a:solidFill>
            <a:srgbClr val="0070C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Python</a:t>
            </a:r>
          </a:p>
        </p:txBody>
      </p:sp>
      <p:sp>
        <p:nvSpPr>
          <p:cNvPr id="5" name="Ellipse 4"/>
          <p:cNvSpPr/>
          <p:nvPr/>
        </p:nvSpPr>
        <p:spPr bwMode="auto">
          <a:xfrm>
            <a:off x="1216913" y="1818747"/>
            <a:ext cx="1800200" cy="115212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Basic Language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and Syntax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1612957" y="4699702"/>
            <a:ext cx="1800200" cy="1152128"/>
          </a:xfrm>
          <a:prstGeom prst="ellipse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Builtin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Libraries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6825208" y="1564931"/>
            <a:ext cx="1800200" cy="1152128"/>
          </a:xfrm>
          <a:prstGeom prst="ellipse">
            <a:avLst/>
          </a:prstGeom>
          <a:solidFill>
            <a:srgbClr val="92D05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External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Libraries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490935" y="2357283"/>
            <a:ext cx="1008112" cy="9361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Python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1218040" y="2749172"/>
            <a:ext cx="1008112" cy="9361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Python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2102695" y="2825335"/>
            <a:ext cx="1008112" cy="9361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Cython</a:t>
            </a:r>
            <a:endParaRPr lang="en-US" dirty="0"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943544" y="5363852"/>
            <a:ext cx="1008112" cy="936104"/>
          </a:xfrm>
          <a:prstGeom prst="ellipse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Strings,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IO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8560078" y="2077126"/>
            <a:ext cx="1008112" cy="936104"/>
          </a:xfrm>
          <a:prstGeom prst="ellipse">
            <a:avLst/>
          </a:prstGeom>
          <a:solidFill>
            <a:srgbClr val="92D05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NumPy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7731986" y="2509591"/>
            <a:ext cx="1008112" cy="936104"/>
          </a:xfrm>
          <a:prstGeom prst="ellipse">
            <a:avLst/>
          </a:prstGeom>
          <a:solidFill>
            <a:srgbClr val="92D05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SciPy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6831886" y="2730025"/>
            <a:ext cx="1008112" cy="936104"/>
          </a:xfrm>
          <a:prstGeom prst="ellipse">
            <a:avLst/>
          </a:prstGeom>
          <a:solidFill>
            <a:srgbClr val="92D05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Pandas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6435842" y="4797152"/>
            <a:ext cx="1800200" cy="1152128"/>
          </a:xfrm>
          <a:prstGeom prst="ellipse">
            <a:avLst/>
          </a:prstGeom>
          <a:solidFill>
            <a:srgbClr val="FF0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Extensions</a:t>
            </a:r>
          </a:p>
        </p:txBody>
      </p:sp>
      <p:sp>
        <p:nvSpPr>
          <p:cNvPr id="16" name="Ellipse 15"/>
          <p:cNvSpPr/>
          <p:nvPr/>
        </p:nvSpPr>
        <p:spPr bwMode="auto">
          <a:xfrm>
            <a:off x="6105128" y="5615880"/>
            <a:ext cx="1008112" cy="936104"/>
          </a:xfrm>
          <a:prstGeom prst="ellipse">
            <a:avLst/>
          </a:prstGeom>
          <a:solidFill>
            <a:srgbClr val="FF0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Spark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6979532" y="5831904"/>
            <a:ext cx="1008112" cy="936104"/>
          </a:xfrm>
          <a:prstGeom prst="ellipse">
            <a:avLst/>
          </a:prstGeom>
          <a:solidFill>
            <a:srgbClr val="FF0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Blender</a:t>
            </a:r>
          </a:p>
        </p:txBody>
      </p:sp>
      <p:sp>
        <p:nvSpPr>
          <p:cNvPr id="18" name="Ellipse 17"/>
          <p:cNvSpPr/>
          <p:nvPr/>
        </p:nvSpPr>
        <p:spPr bwMode="auto">
          <a:xfrm>
            <a:off x="1878059" y="5755741"/>
            <a:ext cx="1008112" cy="936104"/>
          </a:xfrm>
          <a:prstGeom prst="ellipse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Web,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XML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2728429" y="5635188"/>
            <a:ext cx="1008112" cy="936104"/>
          </a:xfrm>
          <a:prstGeom prst="ellipse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os</a:t>
            </a:r>
            <a:r>
              <a:rPr lang="en-US" dirty="0">
                <a:latin typeface="+mn-lt"/>
              </a:rPr>
              <a:t>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zip</a:t>
            </a:r>
          </a:p>
        </p:txBody>
      </p:sp>
      <p:sp>
        <p:nvSpPr>
          <p:cNvPr id="23" name="Ellipse 22"/>
          <p:cNvSpPr/>
          <p:nvPr/>
        </p:nvSpPr>
        <p:spPr bwMode="auto">
          <a:xfrm>
            <a:off x="7987644" y="5532339"/>
            <a:ext cx="1008112" cy="936104"/>
          </a:xfrm>
          <a:prstGeom prst="ellipse">
            <a:avLst/>
          </a:prstGeom>
          <a:solidFill>
            <a:srgbClr val="FF0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Tensor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+mn-lt"/>
              </a:rPr>
              <a:t>Flow</a:t>
            </a:r>
          </a:p>
        </p:txBody>
      </p:sp>
      <p:sp>
        <p:nvSpPr>
          <p:cNvPr id="24" name="Ellipse 23"/>
          <p:cNvSpPr/>
          <p:nvPr/>
        </p:nvSpPr>
        <p:spPr bwMode="auto">
          <a:xfrm>
            <a:off x="6128937" y="2163416"/>
            <a:ext cx="1008112" cy="936104"/>
          </a:xfrm>
          <a:prstGeom prst="ellipse">
            <a:avLst/>
          </a:prstGeom>
          <a:solidFill>
            <a:srgbClr val="92D05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Dask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5" name="Ellipse 24"/>
          <p:cNvSpPr/>
          <p:nvPr/>
        </p:nvSpPr>
        <p:spPr bwMode="auto">
          <a:xfrm>
            <a:off x="8275676" y="4915726"/>
            <a:ext cx="1008112" cy="936104"/>
          </a:xfrm>
          <a:prstGeom prst="ellipse">
            <a:avLst/>
          </a:prstGeom>
          <a:solidFill>
            <a:srgbClr val="FF0000"/>
          </a:solidFill>
          <a:ln w="34925" cap="flat" cmpd="sng" algn="ctr">
            <a:noFill/>
            <a:prstDash val="solid"/>
            <a:round/>
            <a:headEnd type="none" w="sm" len="sm"/>
            <a:tailEnd type="triangle" w="med" len="lg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317500"/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latin typeface="+mn-lt"/>
              </a:rPr>
              <a:t>Jupyter</a:t>
            </a:r>
            <a:endParaRPr lang="en-US" dirty="0">
              <a:latin typeface="+mn-lt"/>
            </a:endParaRPr>
          </a:p>
        </p:txBody>
      </p:sp>
      <p:pic>
        <p:nvPicPr>
          <p:cNvPr id="22" name="Bild 6">
            <a:extLst>
              <a:ext uri="{FF2B5EF4-FFF2-40B4-BE49-F238E27FC236}">
                <a16:creationId xmlns:a16="http://schemas.microsoft.com/office/drawing/2014/main" id="{0133AFFF-DC1E-054D-BDA2-5D65D124C4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50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(a, b=1, c=[1,2], *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args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“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decription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goes here”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return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a,b,c,args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(0,1,[1,2],())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(0,c=2)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(0,1,2,())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(0,1,2,3,4)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(0,1,2,(3,4))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functions: keywords</a:t>
            </a:r>
          </a:p>
        </p:txBody>
      </p:sp>
    </p:spTree>
    <p:extLst>
      <p:ext uri="{BB962C8B-B14F-4D97-AF65-F5344CB8AC3E}">
        <p14:creationId xmlns:p14="http://schemas.microsoft.com/office/powerpoint/2010/main" val="3152367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a typeface="Consolas" charset="0"/>
                <a:cs typeface="Consolas" charset="0"/>
              </a:rPr>
              <a:t>Lambda functions are </a:t>
            </a:r>
            <a:r>
              <a:rPr lang="en-US" b="1" dirty="0">
                <a:solidFill>
                  <a:srgbClr val="C00000"/>
                </a:solidFill>
                <a:ea typeface="Consolas" charset="0"/>
                <a:cs typeface="Consolas" charset="0"/>
              </a:rPr>
              <a:t>unnamed</a:t>
            </a:r>
            <a:r>
              <a:rPr lang="en-US" dirty="0">
                <a:ea typeface="Consolas" charset="0"/>
                <a:cs typeface="Consolas" charset="0"/>
              </a:rPr>
              <a:t> functions which can be defined on the fly</a:t>
            </a:r>
          </a:p>
          <a:p>
            <a:pPr marL="0" indent="0">
              <a:buNone/>
            </a:pPr>
            <a:endParaRPr lang="en-US" dirty="0"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f1 =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lambda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x: x+1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f2(x):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return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x+1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 =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lambda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*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x:x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f(”one”,2,[])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(”one”,2,[])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functions: lambda functions</a:t>
            </a:r>
          </a:p>
        </p:txBody>
      </p:sp>
    </p:spTree>
    <p:extLst>
      <p:ext uri="{BB962C8B-B14F-4D97-AF65-F5344CB8AC3E}">
        <p14:creationId xmlns:p14="http://schemas.microsoft.com/office/powerpoint/2010/main" val="5783526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309897E-F0CB-C249-8FE5-072FC6AE5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544" y="1556792"/>
            <a:ext cx="8928992" cy="4310608"/>
          </a:xfrm>
        </p:spPr>
        <p:txBody>
          <a:bodyPr/>
          <a:lstStyle/>
          <a:p>
            <a:pPr marL="0" indent="0">
              <a:buNone/>
            </a:pPr>
            <a:r>
              <a:rPr lang="en" dirty="0"/>
              <a:t>Compute prime numbers up to </a:t>
            </a:r>
            <a:r>
              <a:rPr lang="en" dirty="0">
                <a:solidFill>
                  <a:srgbClr val="C00000"/>
                </a:solidFill>
              </a:rPr>
              <a:t>30</a:t>
            </a:r>
          </a:p>
          <a:p>
            <a:pPr marL="0" indent="0">
              <a:buNone/>
            </a:pPr>
            <a:endParaRPr lang="en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isprime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not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x*y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y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pPr marL="0" indent="0">
              <a:buNone/>
            </a:pPr>
            <a:endParaRPr lang="en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" sz="20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rint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([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(2,30) </a:t>
            </a:r>
            <a:r>
              <a:rPr lang="en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isprime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sz="20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" sz="2000" dirty="0">
                <a:latin typeface="Consolas" panose="020B0609020204030204" pitchFamily="49" charset="0"/>
                <a:cs typeface="Consolas" panose="020B0609020204030204" pitchFamily="49" charset="0"/>
              </a:rPr>
              <a:t>)])</a:t>
            </a:r>
            <a:endParaRPr lang="de-DE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83D865A-0DC9-C74C-AB5A-F26958E95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Putting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all </a:t>
            </a:r>
            <a:r>
              <a:rPr lang="de-DE" dirty="0" err="1"/>
              <a:t>together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63679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47236-8A03-D944-BC65-39BD3483308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err="1"/>
              <a:t>Classes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1810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Everything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Object</a:t>
            </a:r>
            <a:r>
              <a:rPr lang="de-DE" dirty="0"/>
              <a:t> (</a:t>
            </a:r>
            <a:r>
              <a:rPr lang="de-DE" dirty="0" err="1"/>
              <a:t>numbers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)</a:t>
            </a:r>
          </a:p>
          <a:p>
            <a:r>
              <a:rPr lang="de-DE" dirty="0"/>
              <a:t>Objects: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r>
              <a:rPr lang="de-DE" dirty="0" err="1"/>
              <a:t>Classes</a:t>
            </a:r>
            <a:r>
              <a:rPr lang="de-DE" dirty="0"/>
              <a:t>: </a:t>
            </a:r>
            <a:r>
              <a:rPr lang="de-DE" dirty="0" err="1"/>
              <a:t>blueprints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objects</a:t>
            </a:r>
            <a:endParaRPr lang="de-DE" dirty="0"/>
          </a:p>
          <a:p>
            <a:r>
              <a:rPr lang="de-DE" dirty="0" err="1"/>
              <a:t>Methods</a:t>
            </a:r>
            <a:r>
              <a:rPr lang="de-DE" dirty="0"/>
              <a:t>: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attached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endParaRPr lang="de-DE" dirty="0"/>
          </a:p>
          <a:p>
            <a:r>
              <a:rPr lang="de-DE" dirty="0" err="1"/>
              <a:t>Classes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inherit</a:t>
            </a:r>
            <a:r>
              <a:rPr lang="de-DE" dirty="0"/>
              <a:t> "</a:t>
            </a:r>
            <a:r>
              <a:rPr lang="de-DE" dirty="0" err="1"/>
              <a:t>blueprints</a:t>
            </a:r>
            <a:r>
              <a:rPr lang="de-DE" dirty="0"/>
              <a:t>"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a=[]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type(a)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a.__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class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dir(a)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a.__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doc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oriented</a:t>
            </a:r>
            <a:r>
              <a:rPr lang="de-DE" dirty="0"/>
              <a:t> </a:t>
            </a:r>
            <a:r>
              <a:rPr lang="de-DE" dirty="0" err="1"/>
              <a:t>programming</a:t>
            </a:r>
            <a:r>
              <a:rPr lang="de-DE" dirty="0"/>
              <a:t> in a </a:t>
            </a:r>
            <a:r>
              <a:rPr lang="de-DE" dirty="0" err="1"/>
              <a:t>nutshell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1291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52599" y="1556792"/>
            <a:ext cx="7871792" cy="475252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class</a:t>
            </a:r>
            <a:r>
              <a:rPr lang="en-US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point2d</a:t>
            </a:r>
            <a:r>
              <a:rPr lang="en-US" i="1" dirty="0">
                <a:solidFill>
                  <a:schemeClr val="bg2"/>
                </a:solidFill>
                <a:latin typeface="Consolas" charset="0"/>
                <a:ea typeface="Consolas" charset="0"/>
                <a:cs typeface="Consolas" charset="0"/>
              </a:rPr>
              <a:t>(object)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def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init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b="1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x=0, y=0):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 x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 y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def move(</a:t>
            </a:r>
            <a:r>
              <a:rPr lang="en-US" b="1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, dx=0,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=0):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+= dx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+=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dy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return </a:t>
            </a:r>
            <a:r>
              <a:rPr lang="en-US" b="1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def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b="1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repr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b="1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return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f"Point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at x={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}, y={</a:t>
            </a:r>
            <a:r>
              <a:rPr lang="en-US" b="1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}"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200025" y="6453188"/>
            <a:ext cx="2057400" cy="404812"/>
          </a:xfrm>
        </p:spPr>
        <p:txBody>
          <a:bodyPr/>
          <a:lstStyle/>
          <a:p>
            <a:fld id="{B2EB3B89-F798-B242-9218-08D74490F84B}" type="datetime1">
              <a:rPr lang="de-DE" sz="1200" smtClean="0"/>
              <a:pPr/>
              <a:t>08.11.19</a:t>
            </a:fld>
            <a:endParaRPr lang="de-DE" sz="12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368676" y="6453188"/>
            <a:ext cx="3048000" cy="404812"/>
          </a:xfrm>
        </p:spPr>
        <p:txBody>
          <a:bodyPr/>
          <a:lstStyle/>
          <a:p>
            <a:pPr>
              <a:defRPr/>
            </a:pPr>
            <a:r>
              <a:rPr lang="de-DE"/>
              <a:t>Leibniz-Rechenzentrum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322120" y="6520260"/>
            <a:ext cx="2311400" cy="365125"/>
          </a:xfrm>
        </p:spPr>
        <p:txBody>
          <a:bodyPr/>
          <a:lstStyle/>
          <a:p>
            <a:fld id="{FC51FD00-A5E7-2740-B1FF-C42AFF1C9198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definition</a:t>
            </a:r>
          </a:p>
        </p:txBody>
      </p:sp>
    </p:spTree>
    <p:extLst>
      <p:ext uri="{BB962C8B-B14F-4D97-AF65-F5344CB8AC3E}">
        <p14:creationId xmlns:p14="http://schemas.microsoft.com/office/powerpoint/2010/main" val="18716734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DDAFA-BDA8-8E49-BBC4-602C71550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inheriting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11F7D3-11FC-4E48-A152-042DF1438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52602" y="1556792"/>
            <a:ext cx="7344814" cy="4608512"/>
          </a:xfrm>
        </p:spPr>
        <p:txBody>
          <a:bodyPr/>
          <a:lstStyle/>
          <a:p>
            <a:r>
              <a:rPr lang="de-DE" b="1" dirty="0"/>
              <a:t>Python 2</a:t>
            </a:r>
            <a:r>
              <a:rPr lang="de-DE" dirty="0"/>
              <a:t> </a:t>
            </a:r>
            <a:r>
              <a:rPr lang="de-DE" dirty="0" err="1"/>
              <a:t>had</a:t>
            </a:r>
            <a:r>
              <a:rPr lang="de-DE" dirty="0"/>
              <a:t> 2 </a:t>
            </a:r>
            <a:r>
              <a:rPr lang="de-DE" dirty="0" err="1"/>
              <a:t>styles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lvl="1"/>
            <a:r>
              <a:rPr lang="de-DE" dirty="0"/>
              <a:t>"classic" style </a:t>
            </a:r>
            <a:r>
              <a:rPr lang="de-DE" dirty="0" err="1"/>
              <a:t>classes</a:t>
            </a:r>
            <a:endParaRPr lang="de-DE" dirty="0"/>
          </a:p>
          <a:p>
            <a:pPr lvl="1"/>
            <a:r>
              <a:rPr lang="de-DE" dirty="0"/>
              <a:t>"</a:t>
            </a:r>
            <a:r>
              <a:rPr lang="de-DE" dirty="0" err="1"/>
              <a:t>new</a:t>
            </a:r>
            <a:r>
              <a:rPr lang="de-DE" dirty="0"/>
              <a:t>" style </a:t>
            </a:r>
            <a:r>
              <a:rPr lang="de-DE" dirty="0" err="1"/>
              <a:t>classes</a:t>
            </a:r>
            <a:endParaRPr lang="de-DE" dirty="0"/>
          </a:p>
          <a:p>
            <a:r>
              <a:rPr lang="de-DE" b="1" dirty="0"/>
              <a:t>Python 3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"</a:t>
            </a:r>
            <a:r>
              <a:rPr lang="de-DE" dirty="0" err="1"/>
              <a:t>new</a:t>
            </a:r>
            <a:r>
              <a:rPr lang="de-DE" dirty="0"/>
              <a:t>" style </a:t>
            </a:r>
            <a:r>
              <a:rPr lang="de-DE" dirty="0" err="1"/>
              <a:t>classes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en" b="1" dirty="0"/>
              <a:t>In Python 2:</a:t>
            </a:r>
            <a:r>
              <a:rPr lang="en" dirty="0"/>
              <a:t> </a:t>
            </a:r>
            <a:r>
              <a:rPr lang="en" i="1" dirty="0"/>
              <a:t>always inherit from object explicitly</a:t>
            </a:r>
            <a:r>
              <a:rPr lang="en" dirty="0"/>
              <a:t>. </a:t>
            </a:r>
          </a:p>
          <a:p>
            <a:r>
              <a:rPr lang="en" b="1" dirty="0"/>
              <a:t>In Python 3:</a:t>
            </a:r>
            <a:r>
              <a:rPr lang="en" dirty="0"/>
              <a:t> inherit from object if you are writing code that tries to be Python agnostic, that is, it needs to work both in Python 2 and in Python 3. 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56121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p0=point2d()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p1=point2d(x=1)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p2=point2d(3,4)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p0.move(1,2)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Point at x=1, y=2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p3 = p1.move(dx=2).move(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=3)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print(p3)</a:t>
            </a:r>
          </a:p>
          <a:p>
            <a:pPr marL="0" indent="0">
              <a:buNone/>
            </a:pPr>
            <a:r>
              <a:rPr lang="da" dirty="0">
                <a:latin typeface="Consolas" charset="0"/>
                <a:ea typeface="Consolas" charset="0"/>
                <a:cs typeface="Consolas" charset="0"/>
              </a:rPr>
              <a:t>Point at x=3, y=3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200025" y="6453188"/>
            <a:ext cx="2057400" cy="404812"/>
          </a:xfrm>
        </p:spPr>
        <p:txBody>
          <a:bodyPr/>
          <a:lstStyle/>
          <a:p>
            <a:fld id="{B2EB3B89-F798-B242-9218-08D74490F84B}" type="datetime1">
              <a:rPr lang="de-DE" sz="1200" smtClean="0"/>
              <a:pPr/>
              <a:t>29.11.19</a:t>
            </a:fld>
            <a:endParaRPr lang="de-DE" sz="12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368676" y="6453188"/>
            <a:ext cx="3048000" cy="404812"/>
          </a:xfrm>
        </p:spPr>
        <p:txBody>
          <a:bodyPr/>
          <a:lstStyle/>
          <a:p>
            <a:pPr>
              <a:defRPr/>
            </a:pPr>
            <a:r>
              <a:rPr lang="de-DE"/>
              <a:t>Leibniz-Rechenzentrum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322120" y="6520260"/>
            <a:ext cx="2311400" cy="365125"/>
          </a:xfrm>
        </p:spPr>
        <p:txBody>
          <a:bodyPr/>
          <a:lstStyle/>
          <a:p>
            <a:fld id="{FC51FD00-A5E7-2740-B1FF-C42AFF1C9198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usage</a:t>
            </a:r>
          </a:p>
        </p:txBody>
      </p:sp>
    </p:spTree>
    <p:extLst>
      <p:ext uri="{BB962C8B-B14F-4D97-AF65-F5344CB8AC3E}">
        <p14:creationId xmlns:p14="http://schemas.microsoft.com/office/powerpoint/2010/main" val="32544049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names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leading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trailing</a:t>
            </a:r>
            <a:r>
              <a:rPr lang="de-DE" dirty="0"/>
              <a:t> </a:t>
            </a:r>
            <a:r>
              <a:rPr lang="de-DE" dirty="0" err="1"/>
              <a:t>underscores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special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("</a:t>
            </a:r>
            <a:r>
              <a:rPr lang="de-DE" dirty="0" err="1"/>
              <a:t>magic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")</a:t>
            </a: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str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(a)</a:t>
            </a:r>
          </a:p>
          <a:p>
            <a:pPr marL="0" indent="0">
              <a:buNone/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a.__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str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__()</a:t>
            </a:r>
          </a:p>
          <a:p>
            <a:pPr marL="0" indent="0">
              <a:buNone/>
            </a:pPr>
            <a:r>
              <a:rPr lang="de-DE" dirty="0" err="1"/>
              <a:t>and</a:t>
            </a:r>
            <a:r>
              <a:rPr lang="de-DE" dirty="0"/>
              <a:t> </a:t>
            </a: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a+b</a:t>
            </a:r>
            <a:endParaRPr lang="de-DE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a.__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add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__(b)</a:t>
            </a: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f(x)</a:t>
            </a:r>
          </a:p>
          <a:p>
            <a:pPr marL="0" indent="0">
              <a:buNone/>
            </a:pPr>
            <a:r>
              <a:rPr lang="de-DE" dirty="0">
                <a:latin typeface="Consolas" charset="0"/>
                <a:ea typeface="Consolas" charset="0"/>
                <a:cs typeface="Consolas" charset="0"/>
              </a:rPr>
              <a:t>&gt;&gt;&gt; f.__</a:t>
            </a:r>
            <a:r>
              <a:rPr lang="de-DE" dirty="0" err="1"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de-DE" dirty="0">
                <a:latin typeface="Consolas" charset="0"/>
                <a:ea typeface="Consolas" charset="0"/>
                <a:cs typeface="Consolas" charset="0"/>
              </a:rPr>
              <a:t>__(x)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magic</a:t>
            </a:r>
            <a:r>
              <a:rPr lang="de-DE" dirty="0"/>
              <a:t> </a:t>
            </a:r>
            <a:r>
              <a:rPr lang="de-DE" dirty="0" err="1"/>
              <a:t>methods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4934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07D7B-B4B5-E943-BFF3-DF92BB59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Subclassing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EFCEC5-FB72-2545-AAFC-44D08D93336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library.py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"bar"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1B3F31E-B142-E74E-849E-D9438C52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08984" y="1556792"/>
            <a:ext cx="4922440" cy="460851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user.py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Foo</a:t>
            </a: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Derived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baz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'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baz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'+</a:t>
            </a:r>
            <a:r>
              <a:rPr lang="de-DE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Derived.bar</a:t>
            </a:r>
            <a:r>
              <a:rPr lang="de-DE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r>
              <a:rPr lang="de-DE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inherited</a:t>
            </a:r>
            <a:r>
              <a:rPr lang="de-DE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de-DE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Base </a:t>
            </a:r>
            <a:r>
              <a:rPr lang="de-DE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endParaRPr lang="de-DE" i="1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94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syntax</a:t>
            </a:r>
          </a:p>
          <a:p>
            <a:pPr lvl="1"/>
            <a:r>
              <a:rPr lang="en-US" sz="2400" dirty="0"/>
              <a:t>import, for, if, while, functions, comprehensions</a:t>
            </a:r>
          </a:p>
          <a:p>
            <a:r>
              <a:rPr lang="en-US" dirty="0"/>
              <a:t>advanced syntax</a:t>
            </a:r>
          </a:p>
          <a:p>
            <a:pPr lvl="1"/>
            <a:r>
              <a:rPr lang="en-US" dirty="0"/>
              <a:t>classes, try, except, raise, global, nonlocal</a:t>
            </a:r>
          </a:p>
          <a:p>
            <a:r>
              <a:rPr lang="en-US" dirty="0"/>
              <a:t>expert syntax</a:t>
            </a:r>
          </a:p>
          <a:p>
            <a:pPr lvl="1"/>
            <a:r>
              <a:rPr lang="en-US" sz="2400" dirty="0"/>
              <a:t>generators, yield, with, lambda, coroutines, </a:t>
            </a:r>
            <a:r>
              <a:rPr lang="en-US" sz="2400" dirty="0" err="1"/>
              <a:t>async</a:t>
            </a:r>
            <a:endParaRPr lang="en-US" sz="2400" dirty="0"/>
          </a:p>
          <a:p>
            <a:r>
              <a:rPr lang="en-US" dirty="0" err="1"/>
              <a:t>builtin</a:t>
            </a:r>
            <a:r>
              <a:rPr lang="en-US" dirty="0"/>
              <a:t> data types</a:t>
            </a:r>
          </a:p>
          <a:p>
            <a:pPr lvl="1"/>
            <a:r>
              <a:rPr lang="en-US" sz="2400" dirty="0" err="1"/>
              <a:t>int</a:t>
            </a:r>
            <a:r>
              <a:rPr lang="en-US" sz="2400" dirty="0"/>
              <a:t>, double, complex, strings</a:t>
            </a:r>
          </a:p>
          <a:p>
            <a:pPr lvl="1"/>
            <a:r>
              <a:rPr lang="en-US" sz="2400" dirty="0"/>
              <a:t>lists, tuples, arrays, sets</a:t>
            </a:r>
          </a:p>
          <a:p>
            <a:pPr lvl="1"/>
            <a:r>
              <a:rPr lang="en-US" sz="2400" dirty="0"/>
              <a:t>dictionaries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Syntax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599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DDAFA-BDA8-8E49-BBC4-602C71550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classes</a:t>
            </a:r>
            <a:r>
              <a:rPr lang="de-DE" dirty="0"/>
              <a:t> (</a:t>
            </a:r>
            <a:r>
              <a:rPr lang="de-DE" dirty="0" err="1"/>
              <a:t>python</a:t>
            </a:r>
            <a:r>
              <a:rPr lang="de-DE" dirty="0"/>
              <a:t> 3.7)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11F7D3-11FC-4E48-A152-042DF1438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4489" y="1556792"/>
            <a:ext cx="9042574" cy="4608512"/>
          </a:xfrm>
        </p:spPr>
        <p:txBody>
          <a:bodyPr/>
          <a:lstStyle/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dataclasses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import </a:t>
            </a:r>
            <a:r>
              <a:rPr lang="en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dataclass</a:t>
            </a:r>
            <a:endParaRPr lang="en" b="1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en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dataclass</a:t>
            </a:r>
            <a:r>
              <a:rPr lang="en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DataClassCard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" i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rank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" i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suit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" i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'Spades'</a:t>
            </a:r>
          </a:p>
          <a:p>
            <a:pPr marL="0" indent="0">
              <a:buNone/>
            </a:pP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queen_of_hearts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DataClassCard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('Q', 'Hearts') &gt;&gt;&gt;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queen_of_hearts.</a:t>
            </a:r>
            <a:r>
              <a:rPr lang="en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rank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'Q'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0608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B5945-B969-B547-A079-DBEFB2BE790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err="1"/>
              <a:t>Advanced</a:t>
            </a:r>
            <a:r>
              <a:rPr lang="de-DE" dirty="0"/>
              <a:t> Topics</a:t>
            </a:r>
          </a:p>
        </p:txBody>
      </p:sp>
    </p:spTree>
    <p:extLst>
      <p:ext uri="{BB962C8B-B14F-4D97-AF65-F5344CB8AC3E}">
        <p14:creationId xmlns:p14="http://schemas.microsoft.com/office/powerpoint/2010/main" val="31916878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try-except</a:t>
            </a:r>
            <a:endParaRPr lang="de-DE" dirty="0"/>
          </a:p>
          <a:p>
            <a:r>
              <a:rPr lang="de-DE" dirty="0" err="1"/>
              <a:t>decorators</a:t>
            </a:r>
            <a:endParaRPr lang="de-DE" dirty="0"/>
          </a:p>
          <a:p>
            <a:r>
              <a:rPr lang="de-DE" dirty="0" err="1"/>
              <a:t>with</a:t>
            </a:r>
            <a:endParaRPr lang="de-DE" dirty="0"/>
          </a:p>
          <a:p>
            <a:r>
              <a:rPr lang="de-DE" dirty="0" err="1"/>
              <a:t>yield</a:t>
            </a:r>
            <a:endParaRPr lang="de-DE" dirty="0"/>
          </a:p>
          <a:p>
            <a:r>
              <a:rPr lang="de-DE" dirty="0" err="1"/>
              <a:t>async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topics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5467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using try you can catch an exception that would normally stop the program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x=</a:t>
            </a:r>
            <a:r>
              <a:rPr lang="en-US" i="1" dirty="0">
                <a:latin typeface="Consolas" charset="0"/>
                <a:ea typeface="Consolas" charset="0"/>
                <a:cs typeface="Consolas" charset="0"/>
              </a:rPr>
              <a:t>range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(10)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y=[0]*10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in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i="1" dirty="0">
                <a:latin typeface="Consolas" charset="0"/>
                <a:ea typeface="Consolas" charset="0"/>
                <a:cs typeface="Consolas" charset="0"/>
              </a:rPr>
              <a:t>range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(10):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try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y[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]=1./x[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]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except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y[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]=0.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except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739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decorators are syntactic sugar for applying a function and overwriting 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@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mydecorator</a:t>
            </a:r>
            <a:endParaRPr lang="en-US" b="1" dirty="0">
              <a:solidFill>
                <a:srgbClr val="C0000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pass</a:t>
            </a:r>
          </a:p>
          <a:p>
            <a:pPr marL="0" indent="0">
              <a:buNone/>
            </a:pPr>
            <a:r>
              <a:rPr lang="en-US" dirty="0">
                <a:ea typeface="Source Code Pro Semibold" panose="020B0609030403020204" pitchFamily="49" charset="0"/>
              </a:rPr>
              <a:t>			is the same as</a:t>
            </a:r>
          </a:p>
          <a:p>
            <a:pPr marL="0" indent="0">
              <a:buNone/>
            </a:pPr>
            <a:endParaRPr lang="en-US" dirty="0"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pass</a:t>
            </a:r>
          </a:p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mydecorator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myfunc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@decorators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338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44488" y="1556792"/>
            <a:ext cx="8872658" cy="5112568"/>
          </a:xfrm>
        </p:spPr>
        <p:txBody>
          <a:bodyPr/>
          <a:lstStyle/>
          <a:p>
            <a:pPr marL="0" indent="0">
              <a:buNone/>
            </a:pPr>
            <a:r>
              <a:rPr lang="es-ES" dirty="0">
                <a:latin typeface="Consolas" panose="020B0609020204030204" pitchFamily="49" charset="0"/>
              </a:rPr>
              <a:t>@</a:t>
            </a:r>
            <a:r>
              <a:rPr lang="es-ES" b="1" dirty="0">
                <a:solidFill>
                  <a:srgbClr val="C00000"/>
                </a:solidFill>
                <a:latin typeface="Consolas" panose="020B0609020204030204" pitchFamily="49" charset="0"/>
              </a:rPr>
              <a:t>mymacro</a:t>
            </a:r>
          </a:p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  <a:latin typeface="Consolas" panose="020B0609020204030204" pitchFamily="49" charset="0"/>
              </a:rPr>
              <a:t>def</a:t>
            </a:r>
            <a:r>
              <a:rPr lang="es-ES" dirty="0">
                <a:latin typeface="Consolas" panose="020B0609020204030204" pitchFamily="49" charset="0"/>
              </a:rPr>
              <a:t> ff(y): </a:t>
            </a:r>
          </a:p>
          <a:p>
            <a:pPr marL="0" indent="0">
              <a:buNone/>
            </a:pPr>
            <a:r>
              <a:rPr lang="es-ES" b="1" dirty="0">
                <a:latin typeface="Consolas" panose="020B0609020204030204" pitchFamily="49" charset="0"/>
              </a:rPr>
              <a:t>  </a:t>
            </a:r>
            <a:r>
              <a:rPr lang="es-ES" b="1" dirty="0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  <a:r>
              <a:rPr lang="es-ES" dirty="0">
                <a:latin typeface="Consolas" panose="020B0609020204030204" pitchFamily="49" charset="0"/>
              </a:rPr>
              <a:t> y*2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</a:rPr>
              <a:t>def</a:t>
            </a:r>
            <a:r>
              <a:rPr lang="en-US" b="1" dirty="0"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</a:rPr>
              <a:t>mymacro</a:t>
            </a:r>
            <a:r>
              <a:rPr lang="en-US" b="1" dirty="0">
                <a:latin typeface="Consolas" panose="020B0609020204030204" pitchFamily="49" charset="0"/>
              </a:rPr>
              <a:t>(</a:t>
            </a:r>
            <a:r>
              <a:rPr lang="en-US" i="1" dirty="0" err="1">
                <a:solidFill>
                  <a:srgbClr val="00B0F0"/>
                </a:solidFill>
                <a:latin typeface="Consolas" panose="020B0609020204030204" pitchFamily="49" charset="0"/>
              </a:rPr>
              <a:t>func</a:t>
            </a:r>
            <a:r>
              <a:rPr lang="en-US" b="1" dirty="0">
                <a:latin typeface="Consolas" panose="020B0609020204030204" pitchFamily="49" charset="0"/>
              </a:rPr>
              <a:t>)</a:t>
            </a:r>
            <a:r>
              <a:rPr lang="en-US" dirty="0"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Consolas" panose="020B0609020204030204" pitchFamily="49" charset="0"/>
              </a:rPr>
              <a:t>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  <a:r>
              <a:rPr lang="en-US" b="1" dirty="0">
                <a:solidFill>
                  <a:srgbClr val="7030A0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</a:rPr>
              <a:t>lambda</a:t>
            </a:r>
            <a:r>
              <a:rPr lang="en-US" dirty="0">
                <a:latin typeface="Consolas" panose="020B0609020204030204" pitchFamily="49" charset="0"/>
              </a:rPr>
              <a:t> *x: ”Hey! ”+</a:t>
            </a:r>
            <a:r>
              <a:rPr lang="en-US" dirty="0" err="1">
                <a:latin typeface="Consolas" panose="020B0609020204030204" pitchFamily="49" charset="0"/>
              </a:rPr>
              <a:t>str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i="1" dirty="0" err="1">
                <a:solidFill>
                  <a:srgbClr val="00B0F0"/>
                </a:solidFill>
                <a:latin typeface="Consolas" panose="020B0609020204030204" pitchFamily="49" charset="0"/>
              </a:rPr>
              <a:t>func</a:t>
            </a:r>
            <a:r>
              <a:rPr lang="en-US" dirty="0">
                <a:latin typeface="Consolas" panose="020B0609020204030204" pitchFamily="49" charset="0"/>
              </a:rPr>
              <a:t>(*x))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def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</a:rPr>
              <a:t>mymacro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i="1" dirty="0" err="1">
                <a:solidFill>
                  <a:srgbClr val="00B0F0"/>
                </a:solidFill>
                <a:latin typeface="Consolas" panose="020B0609020204030204" pitchFamily="49" charset="0"/>
              </a:rPr>
              <a:t>somefunc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</a:t>
            </a:r>
            <a:r>
              <a:rPr lang="en-US" b="1" dirty="0" err="1">
                <a:solidFill>
                  <a:schemeClr val="accent2"/>
                </a:solidFill>
                <a:latin typeface="Consolas" panose="020B0609020204030204" pitchFamily="49" charset="0"/>
              </a:rPr>
              <a:t>def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tempfunc</a:t>
            </a:r>
            <a:r>
              <a:rPr lang="en-US" dirty="0">
                <a:latin typeface="Consolas" panose="020B0609020204030204" pitchFamily="49" charset="0"/>
              </a:rPr>
              <a:t>(*x):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</a:rPr>
              <a:t> ”Hey! ”+</a:t>
            </a:r>
            <a:r>
              <a:rPr lang="en-US" dirty="0" err="1">
                <a:latin typeface="Consolas" panose="020B0609020204030204" pitchFamily="49" charset="0"/>
              </a:rPr>
              <a:t>str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i="1" dirty="0" err="1">
                <a:solidFill>
                  <a:srgbClr val="00B0F0"/>
                </a:solidFill>
                <a:latin typeface="Consolas" panose="020B0609020204030204" pitchFamily="49" charset="0"/>
              </a:rPr>
              <a:t>somefunc</a:t>
            </a:r>
            <a:r>
              <a:rPr lang="en-US" dirty="0">
                <a:latin typeface="Consolas" panose="020B0609020204030204" pitchFamily="49" charset="0"/>
              </a:rPr>
              <a:t>(*x))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tempfunc</a:t>
            </a: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decorators aka macros</a:t>
            </a:r>
          </a:p>
        </p:txBody>
      </p:sp>
    </p:spTree>
    <p:extLst>
      <p:ext uri="{BB962C8B-B14F-4D97-AF65-F5344CB8AC3E}">
        <p14:creationId xmlns:p14="http://schemas.microsoft.com/office/powerpoint/2010/main" val="13737960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52599" y="1556792"/>
            <a:ext cx="7871792" cy="496855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ea typeface="Consolas" charset="0"/>
                <a:cs typeface="Consolas" charset="0"/>
              </a:rPr>
              <a:t>The with statement allows for different contexts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EXPR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BLOCK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	roughly translates into this:</a:t>
            </a:r>
          </a:p>
          <a:p>
            <a:pPr marL="0" indent="0">
              <a:buNone/>
            </a:pP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EXPR</a:t>
            </a:r>
          </a:p>
          <a:p>
            <a:pPr marL="0" indent="0">
              <a:buNone/>
            </a:pPr>
            <a:r>
              <a:rPr lang="en-US" sz="2000" b="1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sz="2000" i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__enter</a:t>
            </a:r>
            <a:r>
              <a:rPr lang="en-US" sz="2000" i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try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BLOCK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finally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000" b="1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.</a:t>
            </a:r>
            <a:r>
              <a:rPr lang="en-US" sz="2000" i="1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__exit</a:t>
            </a:r>
            <a:r>
              <a:rPr lang="en-US" sz="2000" i="1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__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ea typeface="Consolas" charset="0"/>
              </a:rPr>
              <a:t> must be an instance of a class (aka context manager) that implements the methods </a:t>
            </a:r>
            <a:r>
              <a:rPr lang="en-US" sz="2000" i="1" dirty="0">
                <a:solidFill>
                  <a:schemeClr val="accent2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__enter__</a:t>
            </a:r>
            <a:r>
              <a:rPr lang="en-US" sz="2000" dirty="0">
                <a:ea typeface="Consolas" charset="0"/>
              </a:rPr>
              <a:t> and </a:t>
            </a:r>
            <a:r>
              <a:rPr lang="en-US" sz="2000" i="1" dirty="0">
                <a:solidFill>
                  <a:schemeClr val="accent2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__exit__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statement motivation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589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25700" y="1340768"/>
            <a:ext cx="4392487" cy="431060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a typeface="Source Code Pro Black" panose="020B0809030403020204" pitchFamily="49" charset="0"/>
              </a:rPr>
              <a:t>You need a context manager (has enter and exit methods)</a:t>
            </a:r>
          </a:p>
          <a:p>
            <a:pPr marL="0" indent="0">
              <a:buNone/>
            </a:pPr>
            <a:r>
              <a:rPr lang="en-US" sz="1800" dirty="0">
                <a:ea typeface="Source Code Pro Black" panose="020B0809030403020204" pitchFamily="49" charset="0"/>
              </a:rPr>
              <a:t>Examples: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opening and automatically closing a file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html requests</a:t>
            </a:r>
            <a:endParaRPr lang="en-US" sz="1800" dirty="0">
              <a:latin typeface="Source Code Pro Black" panose="020B0809030403020204" pitchFamily="49" charset="0"/>
              <a:ea typeface="Source Code Pro Black" panose="020B0809030403020204" pitchFamily="49" charset="0"/>
            </a:endParaRPr>
          </a:p>
          <a:p>
            <a:r>
              <a:rPr lang="en-US" sz="1800" dirty="0">
                <a:ea typeface="Source Code Pro Semibold" panose="020B0609030403020204" pitchFamily="49" charset="0"/>
              </a:rPr>
              <a:t>database transactions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temporary option settings</a:t>
            </a:r>
          </a:p>
          <a:p>
            <a:r>
              <a:rPr lang="en-US" sz="1800" dirty="0" err="1">
                <a:ea typeface="Source Code Pro Black" panose="020B0809030403020204" pitchFamily="49" charset="0"/>
              </a:rPr>
              <a:t>ThreadPoolExecutor</a:t>
            </a:r>
            <a:endParaRPr lang="en-US" sz="1800" dirty="0">
              <a:ea typeface="Source Code Pro Black" panose="020B0809030403020204" pitchFamily="49" charset="0"/>
            </a:endParaRPr>
          </a:p>
          <a:p>
            <a:r>
              <a:rPr lang="en-US" sz="1800" dirty="0">
                <a:ea typeface="Source Code Pro Black" panose="020B0809030403020204" pitchFamily="49" charset="0"/>
              </a:rPr>
              <a:t>OpenMP directives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log file on/off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cd to a different folder and back</a:t>
            </a:r>
          </a:p>
          <a:p>
            <a:r>
              <a:rPr lang="en-US" sz="1800" dirty="0">
                <a:ea typeface="Source Code Pro Black" panose="020B0809030403020204" pitchFamily="49" charset="0"/>
              </a:rPr>
              <a:t>set debug verbose level</a:t>
            </a:r>
          </a:p>
          <a:p>
            <a:r>
              <a:rPr lang="en-US" sz="1800" dirty="0" err="1">
                <a:ea typeface="Source Code Pro Black" panose="020B0809030403020204" pitchFamily="49" charset="0"/>
              </a:rPr>
              <a:t>tensorflow</a:t>
            </a:r>
            <a:endParaRPr lang="en-US" sz="1800" dirty="0">
              <a:ea typeface="Source Code Pro Black" panose="020B0809030403020204" pitchFamily="49" charset="0"/>
            </a:endParaRPr>
          </a:p>
          <a:p>
            <a:r>
              <a:rPr lang="en-US" sz="1800" dirty="0">
                <a:ea typeface="Source Code Pro Black" panose="020B0809030403020204" pitchFamily="49" charset="0"/>
              </a:rPr>
              <a:t>change the output format or output destination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statement examples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94B1795-51AB-2C40-B685-0C0E375825EE}"/>
              </a:ext>
            </a:extLst>
          </p:cNvPr>
          <p:cNvSpPr txBox="1"/>
          <p:nvPr/>
        </p:nvSpPr>
        <p:spPr>
          <a:xfrm>
            <a:off x="4548647" y="1403765"/>
            <a:ext cx="538781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open("/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etc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passwd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") </a:t>
            </a: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f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df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=</a:t>
            </a:r>
            <a:r>
              <a:rPr lang="en-US" sz="1400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f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.readlines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endParaRPr lang="en-US" sz="14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from </a:t>
            </a:r>
            <a:r>
              <a:rPr lang="en" sz="1400" dirty="0" err="1">
                <a:latin typeface="Consolas" charset="0"/>
                <a:ea typeface="Consolas" charset="0"/>
                <a:cs typeface="Consolas" charset="0"/>
              </a:rPr>
              <a:t>urllib.request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 import </a:t>
            </a:r>
            <a:r>
              <a:rPr lang="en" sz="1400" dirty="0" err="1">
                <a:latin typeface="Consolas" charset="0"/>
                <a:ea typeface="Consolas" charset="0"/>
                <a:cs typeface="Consolas" charset="0"/>
              </a:rPr>
              <a:t>urlopen</a:t>
            </a:r>
            <a:endParaRPr lang="en" sz="14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 closing(</a:t>
            </a:r>
            <a:r>
              <a:rPr lang="en" sz="1400" dirty="0" err="1">
                <a:latin typeface="Consolas" charset="0"/>
                <a:ea typeface="Consolas" charset="0"/>
                <a:cs typeface="Consolas" charset="0"/>
              </a:rPr>
              <a:t>urlopen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('http://</a:t>
            </a:r>
            <a:r>
              <a:rPr lang="en" sz="1400" dirty="0" err="1">
                <a:latin typeface="Consolas" charset="0"/>
                <a:ea typeface="Consolas" charset="0"/>
                <a:cs typeface="Consolas" charset="0"/>
              </a:rPr>
              <a:t>www.lrz.de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')) </a:t>
            </a:r>
            <a:r>
              <a:rPr lang="en" sz="140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" sz="1400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page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    [print (line) for line in </a:t>
            </a:r>
            <a:r>
              <a:rPr lang="en" sz="1400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page</a:t>
            </a:r>
            <a:r>
              <a:rPr lang="en" sz="1400" dirty="0">
                <a:latin typeface="Consolas" charset="0"/>
                <a:ea typeface="Consolas" charset="0"/>
                <a:cs typeface="Consolas" charset="0"/>
              </a:rPr>
              <a:t>]</a:t>
            </a:r>
          </a:p>
          <a:p>
            <a:pPr marL="0" indent="0">
              <a:buNone/>
            </a:pPr>
            <a:endParaRPr lang="en" sz="14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ThreadPoolExecutor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(workers=1) </a:t>
            </a: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as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</a:t>
            </a:r>
            <a:r>
              <a:rPr lang="en-US" sz="1400" i="1" dirty="0">
                <a:solidFill>
                  <a:srgbClr val="00B0F0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ex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   future=</a:t>
            </a:r>
            <a:r>
              <a:rPr lang="en-US" sz="1400" i="1" dirty="0" err="1">
                <a:solidFill>
                  <a:srgbClr val="00B0F0"/>
                </a:solidFill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ex</a:t>
            </a:r>
            <a:r>
              <a:rPr lang="en-US" sz="1400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.submit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(pow,323,1235)    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    print(</a:t>
            </a:r>
            <a:r>
              <a:rPr lang="en-US" sz="1400" dirty="0" err="1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future.result</a:t>
            </a:r>
            <a:r>
              <a:rPr lang="en-US" sz="1400" dirty="0">
                <a:latin typeface="Consolas" panose="020B0609020204030204" pitchFamily="49" charset="0"/>
                <a:ea typeface="Consolas" charset="0"/>
                <a:cs typeface="Consolas" panose="020B0609020204030204" pitchFamily="49" charset="0"/>
              </a:rPr>
              <a:t>())</a:t>
            </a:r>
          </a:p>
          <a:p>
            <a:pPr marL="0" indent="0">
              <a:buNone/>
            </a:pPr>
            <a:endParaRPr lang="en-US" sz="14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A=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pymp.shared.array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((100,),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dtype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='uint8')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pymp.Parallel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(4) </a:t>
            </a: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i="1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 for index in </a:t>
            </a:r>
            <a:r>
              <a:rPr lang="en-US" sz="1400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.range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(0, 100):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     A[index] = 1</a:t>
            </a:r>
          </a:p>
          <a:p>
            <a:pPr marL="0" indent="0">
              <a:buNone/>
            </a:pPr>
            <a:endParaRPr lang="en-US" sz="14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z= 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tf.multiply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(x, y)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tf.Session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sess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:  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 out = </a:t>
            </a:r>
            <a:r>
              <a:rPr lang="en-US" sz="1400" i="1" dirty="0" err="1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sess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.run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(z)  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 print(out)</a:t>
            </a:r>
          </a:p>
          <a:p>
            <a:pPr marL="0" indent="0">
              <a:buNone/>
            </a:pPr>
            <a:endParaRPr lang="en-US" sz="1400" b="1" dirty="0">
              <a:solidFill>
                <a:srgbClr val="C0000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redirect_stdout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dirty="0" err="1">
                <a:latin typeface="Consolas" charset="0"/>
                <a:ea typeface="Consolas" charset="0"/>
                <a:cs typeface="Consolas" charset="0"/>
              </a:rPr>
              <a:t>sys.stderr</a:t>
            </a: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sz="1400" dirty="0">
                <a:latin typeface="Consolas" charset="0"/>
                <a:ea typeface="Consolas" charset="0"/>
                <a:cs typeface="Consolas" charset="0"/>
              </a:rPr>
              <a:t>    help(pow)</a:t>
            </a:r>
          </a:p>
        </p:txBody>
      </p:sp>
    </p:spTree>
    <p:extLst>
      <p:ext uri="{BB962C8B-B14F-4D97-AF65-F5344CB8AC3E}">
        <p14:creationId xmlns:p14="http://schemas.microsoft.com/office/powerpoint/2010/main" val="17632090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err="1"/>
              <a:t>range</a:t>
            </a:r>
            <a:r>
              <a:rPr lang="de-DE" sz="2000" dirty="0"/>
              <a:t>(10000) </a:t>
            </a:r>
            <a:r>
              <a:rPr lang="de-DE" sz="2000" dirty="0" err="1"/>
              <a:t>would</a:t>
            </a:r>
            <a:r>
              <a:rPr lang="de-DE" sz="2000" dirty="0"/>
              <a:t> </a:t>
            </a:r>
            <a:r>
              <a:rPr lang="de-DE" sz="2000" dirty="0" err="1"/>
              <a:t>generate</a:t>
            </a:r>
            <a:r>
              <a:rPr lang="de-DE" sz="2000" dirty="0"/>
              <a:t> a </a:t>
            </a:r>
            <a:r>
              <a:rPr lang="de-DE" sz="2000" dirty="0" err="1"/>
              <a:t>list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10000 </a:t>
            </a:r>
            <a:r>
              <a:rPr lang="de-DE" sz="2000" dirty="0" err="1"/>
              <a:t>number</a:t>
            </a:r>
            <a:r>
              <a:rPr lang="de-DE" sz="2000" dirty="0"/>
              <a:t> </a:t>
            </a:r>
            <a:r>
              <a:rPr lang="de-DE" sz="2000" dirty="0" err="1"/>
              <a:t>although</a:t>
            </a:r>
            <a:r>
              <a:rPr lang="de-DE" sz="2000" dirty="0"/>
              <a:t> </a:t>
            </a:r>
            <a:r>
              <a:rPr lang="de-DE" sz="2000" dirty="0" err="1"/>
              <a:t>they</a:t>
            </a:r>
            <a:r>
              <a:rPr lang="de-DE" sz="2000" dirty="0"/>
              <a:t> </a:t>
            </a:r>
            <a:r>
              <a:rPr lang="de-DE" sz="2000" dirty="0" err="1"/>
              <a:t>would</a:t>
            </a:r>
            <a:r>
              <a:rPr lang="de-DE" sz="2000" dirty="0"/>
              <a:t> </a:t>
            </a:r>
            <a:r>
              <a:rPr lang="de-DE" sz="2000" dirty="0" err="1"/>
              <a:t>later</a:t>
            </a:r>
            <a:r>
              <a:rPr lang="de-DE" sz="2000" dirty="0"/>
              <a:t> on not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needed</a:t>
            </a:r>
            <a:r>
              <a:rPr lang="de-DE" sz="2000" dirty="0"/>
              <a:t>.</a:t>
            </a:r>
          </a:p>
          <a:p>
            <a:r>
              <a:rPr lang="de-DE" sz="2000" dirty="0" err="1"/>
              <a:t>generators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rescue</a:t>
            </a:r>
            <a:r>
              <a:rPr lang="de-DE" sz="2000" dirty="0"/>
              <a:t>!!</a:t>
            </a:r>
          </a:p>
          <a:p>
            <a:r>
              <a:rPr lang="de-DE" sz="2000" dirty="0" err="1"/>
              <a:t>only</a:t>
            </a:r>
            <a:r>
              <a:rPr lang="de-DE" sz="2000" dirty="0"/>
              <a:t> </a:t>
            </a:r>
            <a:r>
              <a:rPr lang="de-DE" sz="2000" dirty="0" err="1"/>
              <a:t>generate</a:t>
            </a:r>
            <a:r>
              <a:rPr lang="de-DE" sz="2000" dirty="0"/>
              <a:t> </a:t>
            </a:r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you</a:t>
            </a:r>
            <a:r>
              <a:rPr lang="de-DE" sz="2000" dirty="0"/>
              <a:t> </a:t>
            </a:r>
            <a:r>
              <a:rPr lang="de-DE" sz="2000" dirty="0" err="1"/>
              <a:t>really</a:t>
            </a:r>
            <a:r>
              <a:rPr lang="de-DE" sz="2000" dirty="0"/>
              <a:t> </a:t>
            </a:r>
            <a:r>
              <a:rPr lang="de-DE" sz="2000" dirty="0" err="1"/>
              <a:t>need</a:t>
            </a:r>
            <a:endParaRPr lang="de-DE" sz="2000" dirty="0"/>
          </a:p>
          <a:p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keyword</a:t>
            </a:r>
            <a:r>
              <a:rPr lang="de-DE" sz="2000" dirty="0"/>
              <a:t>: </a:t>
            </a:r>
            <a:r>
              <a:rPr lang="de-DE" sz="2000" b="1" dirty="0" err="1"/>
              <a:t>yield</a:t>
            </a:r>
            <a:r>
              <a:rPr lang="de-DE" sz="2000" dirty="0"/>
              <a:t> (</a:t>
            </a:r>
            <a:r>
              <a:rPr lang="de-DE" sz="2000" dirty="0" err="1"/>
              <a:t>instead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b="1" dirty="0" err="1"/>
              <a:t>return</a:t>
            </a:r>
            <a:r>
              <a:rPr lang="de-DE" sz="2000" dirty="0"/>
              <a:t>)</a:t>
            </a:r>
          </a:p>
          <a:p>
            <a:pPr marL="0" indent="0">
              <a:buNone/>
            </a:pP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mr-IN" sz="2000" dirty="0" err="1"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mr-IN" sz="2000" dirty="0" err="1">
                <a:latin typeface="Consolas" charset="0"/>
                <a:ea typeface="Consolas" charset="0"/>
                <a:cs typeface="Consolas" charset="0"/>
              </a:rPr>
              <a:t>createGenerator</a:t>
            </a: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():</a:t>
            </a:r>
            <a:endParaRPr lang="de-DE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...    </a:t>
            </a:r>
            <a:r>
              <a:rPr lang="mr-IN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yield</a:t>
            </a:r>
            <a:r>
              <a:rPr lang="mr-IN" sz="2000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“</a:t>
            </a:r>
            <a:r>
              <a:rPr lang="de-DE" sz="2000" dirty="0" err="1">
                <a:latin typeface="Consolas" charset="0"/>
                <a:ea typeface="Consolas" charset="0"/>
                <a:cs typeface="Consolas" charset="0"/>
              </a:rPr>
              <a:t>one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“</a:t>
            </a:r>
          </a:p>
          <a:p>
            <a:pPr marL="0" indent="0">
              <a:buNone/>
            </a:pP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...    </a:t>
            </a:r>
            <a:r>
              <a:rPr lang="mr-IN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yield</a:t>
            </a:r>
            <a:r>
              <a:rPr lang="mr-IN" sz="2000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2</a:t>
            </a:r>
          </a:p>
          <a:p>
            <a:pPr marL="0" indent="0">
              <a:buNone/>
            </a:pP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...    </a:t>
            </a:r>
            <a:r>
              <a:rPr lang="mr-IN" sz="2000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yield</a:t>
            </a:r>
            <a:r>
              <a:rPr lang="mr-IN" sz="2000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[3,4]</a:t>
            </a:r>
          </a:p>
          <a:p>
            <a:pPr marL="0" indent="0">
              <a:buNone/>
            </a:pPr>
            <a:r>
              <a:rPr lang="mr-IN" sz="2000" dirty="0">
                <a:latin typeface="Consolas" charset="0"/>
                <a:ea typeface="Consolas" charset="0"/>
                <a:cs typeface="Consolas" charset="0"/>
              </a:rPr>
              <a:t>...</a:t>
            </a:r>
            <a:endParaRPr lang="de-DE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&gt;&gt;&gt; a=</a:t>
            </a:r>
            <a:r>
              <a:rPr lang="de-DE" sz="2000" dirty="0" err="1">
                <a:latin typeface="Consolas" charset="0"/>
                <a:ea typeface="Consolas" charset="0"/>
                <a:cs typeface="Consolas" charset="0"/>
              </a:rPr>
              <a:t>createGenerator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sz="2000" dirty="0" err="1">
                <a:latin typeface="Consolas" charset="0"/>
                <a:ea typeface="Consolas" charset="0"/>
                <a:cs typeface="Consolas" charset="0"/>
              </a:rPr>
              <a:t>next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(a)</a:t>
            </a:r>
          </a:p>
          <a:p>
            <a:pPr marL="0" indent="0">
              <a:buNone/>
            </a:pP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“</a:t>
            </a:r>
            <a:r>
              <a:rPr lang="de-DE" sz="2000" dirty="0" err="1">
                <a:latin typeface="Consolas" charset="0"/>
                <a:ea typeface="Consolas" charset="0"/>
                <a:cs typeface="Consolas" charset="0"/>
              </a:rPr>
              <a:t>one</a:t>
            </a:r>
            <a:r>
              <a:rPr lang="de-DE" sz="2000" dirty="0">
                <a:latin typeface="Consolas" charset="0"/>
                <a:ea typeface="Consolas" charset="0"/>
                <a:cs typeface="Consolas" charset="0"/>
              </a:rPr>
              <a:t>“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generators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73687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like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comprehensions</a:t>
            </a:r>
            <a:r>
              <a:rPr lang="de-DE" dirty="0"/>
              <a:t>, but </a:t>
            </a:r>
            <a:r>
              <a:rPr lang="de-DE" dirty="0" err="1"/>
              <a:t>computed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a=(i**4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i in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range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(8))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next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(a)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0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next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(a)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1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de-DE" dirty="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list</a:t>
            </a: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(a)</a:t>
            </a:r>
          </a:p>
          <a:p>
            <a:pPr marL="0" indent="0">
              <a:buNone/>
            </a:pPr>
            <a:r>
              <a:rPr lang="de-DE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[16, 81]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Generator </a:t>
            </a:r>
            <a:r>
              <a:rPr lang="de-DE" dirty="0" err="1"/>
              <a:t>comprehensions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864" y="4869160"/>
            <a:ext cx="581025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53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44488" y="1278632"/>
            <a:ext cx="5040560" cy="546273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lib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name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from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lib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condition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elif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condition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else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if_true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if</a:t>
            </a:r>
            <a:r>
              <a:rPr lang="en-US" dirty="0"/>
              <a:t> </a:t>
            </a:r>
            <a:r>
              <a:rPr lang="en-US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cond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else</a:t>
            </a:r>
            <a:r>
              <a:rPr lang="en-US" dirty="0"/>
              <a:t> </a:t>
            </a:r>
            <a:r>
              <a:rPr lang="en-US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if_false</a:t>
            </a:r>
            <a:endParaRPr lang="en-US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iterator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list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pass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break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continue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Keywords (more than 90% code)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 bwMode="auto">
          <a:xfrm>
            <a:off x="4664968" y="1345852"/>
            <a:ext cx="5112568" cy="5251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423863" indent="-42386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●"/>
              <a:defRPr sz="2400" b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19163" indent="-35401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41446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97961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5463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30035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34607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9179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43751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[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expr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list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if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cond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]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while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condition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else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function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”””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doc string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”””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return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value</a:t>
            </a:r>
          </a:p>
          <a:p>
            <a:pPr marL="0" indent="0">
              <a:buNone/>
            </a:pP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class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name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kern="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__</a:t>
            </a:r>
            <a:r>
              <a:rPr lang="en-US" kern="0" dirty="0" err="1">
                <a:latin typeface="Consolas" charset="0"/>
                <a:ea typeface="Consolas" charset="0"/>
                <a:cs typeface="Consolas" charset="0"/>
              </a:rPr>
              <a:t>init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__(</a:t>
            </a:r>
            <a:r>
              <a:rPr lang="en-US" b="1" kern="0" dirty="0"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kern="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method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b="1" kern="0" dirty="0">
                <a:latin typeface="Consolas" charset="0"/>
                <a:ea typeface="Consolas" charset="0"/>
                <a:cs typeface="Consolas" charset="0"/>
              </a:rPr>
              <a:t>self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Lucida Grande"/>
              <a:buNone/>
            </a:pPr>
            <a:r>
              <a:rPr lang="en-US" kern="0" dirty="0"/>
              <a:t> </a:t>
            </a:r>
          </a:p>
          <a:p>
            <a:pPr marL="0" indent="0">
              <a:buFont typeface="Lucida Grande"/>
              <a:buNone/>
            </a:pPr>
            <a:endParaRPr lang="en-US" kern="0" dirty="0"/>
          </a:p>
          <a:p>
            <a:pPr marL="0" indent="0">
              <a:buFont typeface="Lucida Grande"/>
              <a:buNone/>
            </a:pPr>
            <a:endParaRPr lang="en-US" kern="0" dirty="0"/>
          </a:p>
          <a:p>
            <a:pPr marL="0" indent="0">
              <a:buFont typeface="Lucida Grande"/>
              <a:buNone/>
            </a:pPr>
            <a:endParaRPr lang="en-US" kern="0" dirty="0"/>
          </a:p>
        </p:txBody>
      </p:sp>
      <p:pic>
        <p:nvPicPr>
          <p:cNvPr id="5" name="Bild 6">
            <a:extLst>
              <a:ext uri="{FF2B5EF4-FFF2-40B4-BE49-F238E27FC236}">
                <a16:creationId xmlns:a16="http://schemas.microsoft.com/office/drawing/2014/main" id="{4BD624FE-09DA-E040-97EB-528D05B92A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314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45F7D2-1FE2-CB4F-A3B8-41AB52F97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Generator </a:t>
            </a:r>
            <a:r>
              <a:rPr lang="de-DE" dirty="0" err="1"/>
              <a:t>classes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A6D099-077C-8C41-AC24-6B6B0F537B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68624" y="1412776"/>
            <a:ext cx="7488832" cy="4824536"/>
          </a:xfrm>
        </p:spPr>
        <p:txBody>
          <a:bodyPr/>
          <a:lstStyle/>
          <a:p>
            <a:pPr marL="0" indent="0">
              <a:buNone/>
            </a:pPr>
            <a:r>
              <a:rPr lang="de-DE" b="1" dirty="0" err="1"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Gen: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de-DE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self.i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=0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de-DE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de-DE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de-DE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self.i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+= 1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sleep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(1)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self.i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A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generator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must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implement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methods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__</a:t>
            </a:r>
            <a:r>
              <a:rPr lang="de-DE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__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__</a:t>
            </a:r>
            <a:r>
              <a:rPr lang="de-DE" b="1" i="1" dirty="0" err="1">
                <a:latin typeface="Consolas" panose="020B0609020204030204" pitchFamily="49" charset="0"/>
                <a:cs typeface="Consolas" panose="020B0609020204030204" pitchFamily="49" charset="0"/>
              </a:rPr>
              <a:t>iter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</a:p>
        </p:txBody>
      </p:sp>
    </p:spTree>
    <p:extLst>
      <p:ext uri="{BB962C8B-B14F-4D97-AF65-F5344CB8AC3E}">
        <p14:creationId xmlns:p14="http://schemas.microsoft.com/office/powerpoint/2010/main" val="179301120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A50AA-91C8-9643-94B6-31C858EF0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endParaRPr lang="de-DE" i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(sec):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('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Hello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...'+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(sec))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await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.sleep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(sec)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(sec)+'... World!')</a:t>
            </a:r>
          </a:p>
          <a:p>
            <a:pPr marL="0" indent="0">
              <a:buNone/>
            </a:pP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Jupyter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Python 3.7+</a:t>
            </a: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loop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.get_event_loop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loop.create_task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(10))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2756FD3-7D36-2A43-9759-C19EBB68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3.7: </a:t>
            </a:r>
            <a:r>
              <a:rPr lang="de-DE" dirty="0" err="1"/>
              <a:t>asyncio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await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04302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A50AA-91C8-9643-94B6-31C858EF0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1556792"/>
            <a:ext cx="8928992" cy="431060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$ python3 -m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REPL 3.8.0 </a:t>
            </a: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Use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await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directly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instead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asyncio.run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()". 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Type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help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copyright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credits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"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license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more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information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de-DE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await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asyncio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.sleep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(10,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='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hello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') </a:t>
            </a:r>
          </a:p>
          <a:p>
            <a:pPr marL="0" indent="0">
              <a:buNone/>
            </a:pP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hello</a:t>
            </a:r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2756FD3-7D36-2A43-9759-C19EBB68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3.8: </a:t>
            </a:r>
            <a:r>
              <a:rPr lang="de-DE" dirty="0" err="1"/>
              <a:t>await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interpreter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48004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7B1F2CC-252A-EE41-B99C-B1D13DA13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340768"/>
            <a:ext cx="9705528" cy="5184576"/>
          </a:xfrm>
        </p:spPr>
        <p:txBody>
          <a:bodyPr/>
          <a:lstStyle/>
          <a:p>
            <a:r>
              <a:rPr lang="en" dirty="0"/>
              <a:t>There is new syntax := that assigns values to variables as part of a larger expression. </a:t>
            </a:r>
          </a:p>
          <a:p>
            <a:r>
              <a:rPr lang="en" dirty="0"/>
              <a:t>It is affectionately known as “the walrus operator” due to its resemblance to the eyes and tusks of a walrus. (:=)</a:t>
            </a:r>
          </a:p>
          <a:p>
            <a:pPr marL="0" indent="0">
              <a:buNone/>
            </a:pPr>
            <a:r>
              <a:rPr lang="en" dirty="0"/>
              <a:t>Usage:</a:t>
            </a:r>
            <a:endParaRPr lang="de-DE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x:=10</a:t>
            </a:r>
          </a:p>
          <a:p>
            <a:pPr marL="0" indent="0">
              <a:buNone/>
            </a:pPr>
            <a:endParaRPr lang="de-DE" b="1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Assigns 10 to x and </a:t>
            </a:r>
          </a:p>
          <a:p>
            <a:pPr marL="0" indent="0">
              <a:buNone/>
            </a:pPr>
            <a:r>
              <a:rPr lang="en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returns 10 at the same time</a:t>
            </a:r>
          </a:p>
          <a:p>
            <a:pPr marL="0" indent="0">
              <a:buNone/>
            </a:pPr>
            <a:endParaRPr lang="en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e.g. y=(x:=10)</a:t>
            </a:r>
            <a:endParaRPr lang="de-DE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5CA7998-6F63-6A42-AF96-B7DBBC8B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3.8: </a:t>
            </a:r>
            <a:r>
              <a:rPr lang="de-DE" dirty="0" err="1"/>
              <a:t>Assignment</a:t>
            </a:r>
            <a:r>
              <a:rPr lang="de-DE" dirty="0"/>
              <a:t> </a:t>
            </a:r>
            <a:r>
              <a:rPr lang="de-DE" dirty="0" err="1"/>
              <a:t>expressions</a:t>
            </a:r>
            <a:endParaRPr lang="de-DE" dirty="0"/>
          </a:p>
        </p:txBody>
      </p:sp>
      <p:pic>
        <p:nvPicPr>
          <p:cNvPr id="12290" name="Picture 2" descr="Image result for walrus operator">
            <a:extLst>
              <a:ext uri="{FF2B5EF4-FFF2-40B4-BE49-F238E27FC236}">
                <a16:creationId xmlns:a16="http://schemas.microsoft.com/office/drawing/2014/main" id="{EDE93E1A-5A0F-B949-8B24-E60FA10BA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466" y="4219795"/>
            <a:ext cx="4608006" cy="259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7327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7B1F2CC-252A-EE41-B99C-B1D13DA13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268760"/>
            <a:ext cx="9705528" cy="5589240"/>
          </a:xfrm>
        </p:spPr>
        <p:txBody>
          <a:bodyPr/>
          <a:lstStyle/>
          <a:p>
            <a:pPr marL="0" indent="0">
              <a:buNone/>
            </a:pPr>
            <a:r>
              <a:rPr lang="en" dirty="0"/>
              <a:t>Examples:</a:t>
            </a:r>
          </a:p>
          <a:p>
            <a:pPr marL="0" indent="0">
              <a:buNone/>
            </a:pPr>
            <a:r>
              <a:rPr lang="en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initialization during computation</a:t>
            </a:r>
            <a:endParaRPr lang="en" dirty="0"/>
          </a:p>
          <a:p>
            <a:pPr marL="0" indent="0">
              <a:buNone/>
            </a:pPr>
            <a:r>
              <a:rPr lang="en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(n </a:t>
            </a:r>
            <a:r>
              <a:rPr lang="en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:=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(a)) &gt; 10: 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" i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f"List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too long ({n} elements,&gt;10")</a:t>
            </a:r>
          </a:p>
          <a:p>
            <a:pPr marL="0" indent="0">
              <a:buNone/>
            </a:pP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cumulative sums of list a</a:t>
            </a:r>
          </a:p>
          <a:p>
            <a:pPr marL="0" indent="0">
              <a:buNone/>
            </a:pP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cs</a:t>
            </a:r>
            <a:r>
              <a:rPr lang="en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:=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a[0]] + [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cs</a:t>
            </a:r>
            <a:r>
              <a:rPr lang="en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:=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cs+a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" i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(1,</a:t>
            </a:r>
            <a:r>
              <a:rPr lang="en" i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" dirty="0">
                <a:latin typeface="Consolas" panose="020B0609020204030204" pitchFamily="49" charset="0"/>
                <a:cs typeface="Consolas" panose="020B0609020204030204" pitchFamily="49" charset="0"/>
              </a:rPr>
              <a:t>(a))]</a:t>
            </a:r>
          </a:p>
          <a:p>
            <a:pPr marL="0" indent="0">
              <a:buNone/>
            </a:pP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10 </a:t>
            </a:r>
            <a:r>
              <a:rPr lang="en" i="1" dirty="0" err="1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fibonacci</a:t>
            </a:r>
            <a:r>
              <a:rPr lang="en" i="1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numbers</a:t>
            </a:r>
          </a:p>
          <a:p>
            <a:pPr marL="0" indent="0">
              <a:buNone/>
            </a:pP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[x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:=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[1,1]] + [x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:=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[x[1],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(x)] </a:t>
            </a:r>
            <a:r>
              <a:rPr lang="de-DE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</a:t>
            </a:r>
            <a:r>
              <a:rPr lang="de-DE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i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(10)]</a:t>
            </a:r>
          </a:p>
          <a:p>
            <a:pPr marL="0" indent="0">
              <a:buNone/>
            </a:pPr>
            <a:endParaRPr lang="en" dirty="0"/>
          </a:p>
          <a:p>
            <a:pPr marL="0" indent="0">
              <a:buNone/>
            </a:pPr>
            <a:r>
              <a:rPr lang="en" dirty="0"/>
              <a:t>Try to limit use of the walrus operator to clean cases that reduce complexity and improve readability.</a:t>
            </a: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5CA7998-6F63-6A42-AF96-B7DBBC8B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 in </a:t>
            </a:r>
            <a:r>
              <a:rPr lang="de-DE" dirty="0" err="1"/>
              <a:t>python</a:t>
            </a:r>
            <a:r>
              <a:rPr lang="de-DE" dirty="0"/>
              <a:t> 3.8: </a:t>
            </a:r>
            <a:r>
              <a:rPr lang="de-DE" dirty="0" err="1"/>
              <a:t>Assignment</a:t>
            </a:r>
            <a:r>
              <a:rPr lang="de-DE" dirty="0"/>
              <a:t> </a:t>
            </a:r>
            <a:r>
              <a:rPr lang="de-DE" dirty="0" err="1"/>
              <a:t>expressions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184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5" y="1556792"/>
            <a:ext cx="5185023" cy="431060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raise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name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try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except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finally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expression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global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variable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nonlocal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variable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Keywords (less than 10% code)</a:t>
            </a:r>
          </a:p>
        </p:txBody>
      </p:sp>
      <p:sp>
        <p:nvSpPr>
          <p:cNvPr id="9" name="Inhaltsplatzhalter 1"/>
          <p:cNvSpPr txBox="1">
            <a:spLocks/>
          </p:cNvSpPr>
          <p:nvPr/>
        </p:nvSpPr>
        <p:spPr bwMode="auto">
          <a:xfrm>
            <a:off x="4808984" y="1596290"/>
            <a:ext cx="4824535" cy="492397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423863" indent="-42386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●"/>
              <a:defRPr sz="2400" b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19163" indent="-35401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41446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97961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5463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30035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34607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9179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43751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lambda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expression</a:t>
            </a: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@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decorator</a:t>
            </a:r>
          </a:p>
          <a:p>
            <a:pPr marL="0" indent="0">
              <a:buNone/>
            </a:pP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 fun</a:t>
            </a:r>
          </a:p>
          <a:p>
            <a:pPr marL="0" indent="0">
              <a:buNone/>
            </a:pP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b="1" kern="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async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kern="0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fun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-&gt; </a:t>
            </a:r>
            <a:r>
              <a:rPr lang="en-US" kern="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ann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assert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condition</a:t>
            </a: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yield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value</a:t>
            </a: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yield</a:t>
            </a:r>
            <a:r>
              <a:rPr lang="en-US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from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generator</a:t>
            </a: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b="1" kern="0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await</a:t>
            </a:r>
            <a:r>
              <a:rPr lang="en-US" kern="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kern="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expression</a:t>
            </a:r>
            <a:endParaRPr lang="en-US" kern="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endParaRPr lang="en-US" kern="0" dirty="0"/>
          </a:p>
          <a:p>
            <a:pPr marL="0" indent="0">
              <a:buFont typeface="Lucida Grande"/>
              <a:buNone/>
            </a:pPr>
            <a:endParaRPr lang="en-US" kern="0" dirty="0"/>
          </a:p>
        </p:txBody>
      </p:sp>
      <p:pic>
        <p:nvPicPr>
          <p:cNvPr id="5" name="Bild 6">
            <a:extLst>
              <a:ext uri="{FF2B5EF4-FFF2-40B4-BE49-F238E27FC236}">
                <a16:creationId xmlns:a16="http://schemas.microsoft.com/office/drawing/2014/main" id="{86613DC1-F4FF-214A-94C3-736EDA7B08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7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60512" y="1340768"/>
            <a:ext cx="3888433" cy="5256584"/>
          </a:xfrm>
        </p:spPr>
        <p:txBody>
          <a:bodyPr/>
          <a:lstStyle/>
          <a:p>
            <a:r>
              <a:rPr lang="en-US" sz="2000" dirty="0"/>
              <a:t>indentation matters!</a:t>
            </a:r>
          </a:p>
          <a:p>
            <a:r>
              <a:rPr lang="en-US" sz="2000" dirty="0"/>
              <a:t># denotes comments</a:t>
            </a:r>
          </a:p>
          <a:p>
            <a:r>
              <a:rPr lang="en-US" sz="2000" dirty="0"/>
              <a:t>lists start from 0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file type matters (*.</a:t>
            </a:r>
            <a:r>
              <a:rPr lang="en-US" sz="2000" dirty="0" err="1"/>
              <a:t>py</a:t>
            </a:r>
            <a:r>
              <a:rPr lang="en-US" sz="2000" dirty="0"/>
              <a:t>)!</a:t>
            </a:r>
          </a:p>
          <a:p>
            <a:r>
              <a:rPr lang="en-US" sz="2000" dirty="0"/>
              <a:t>directory hierarchy matters!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rules of the game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4624"/>
            <a:ext cx="3171116" cy="1071109"/>
          </a:xfrm>
          <a:prstGeom prst="rect">
            <a:avLst/>
          </a:prstGeom>
        </p:spPr>
      </p:pic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5DBBA3A3-80B2-0E4A-9D75-57828E1EBF84}"/>
              </a:ext>
            </a:extLst>
          </p:cNvPr>
          <p:cNvSpPr txBox="1">
            <a:spLocks/>
          </p:cNvSpPr>
          <p:nvPr/>
        </p:nvSpPr>
        <p:spPr bwMode="auto">
          <a:xfrm>
            <a:off x="4808985" y="1556792"/>
            <a:ext cx="4752527" cy="49685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423863" indent="-42386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●"/>
              <a:defRPr sz="2400" b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19163" indent="-354013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41446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979613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5463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Font typeface="Symbol" charset="2"/>
              <a:buChar char="-"/>
              <a:defRPr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30035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34607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9179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4375150" indent="-282575" algn="l" defTabSz="1166813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for 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x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 in </a:t>
            </a:r>
            <a:r>
              <a:rPr lang="en-US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range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10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):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y = 2*x+1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C000"/>
                </a:solidFill>
                <a:latin typeface="Consolas" charset="0"/>
                <a:ea typeface="Consolas" charset="0"/>
                <a:cs typeface="Consolas" charset="0"/>
              </a:rPr>
              <a:t># here comes the output: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f"y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 = {y}"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>
                <a:solidFill>
                  <a:srgbClr val="C00000"/>
                </a:solidFill>
                <a:latin typeface="Consolas" charset="0"/>
                <a:ea typeface="Consolas" charset="0"/>
                <a:cs typeface="Consolas" charset="0"/>
              </a:rPr>
              <a:t>"finished loop"</a:t>
            </a:r>
            <a:r>
              <a:rPr lang="en-US" dirty="0">
                <a:solidFill>
                  <a:srgbClr val="00B050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11022747"/>
      </p:ext>
    </p:extLst>
  </p:cSld>
  <p:clrMapOvr>
    <a:masterClrMapping/>
  </p:clrMapOvr>
</p:sld>
</file>

<file path=ppt/theme/theme1.xml><?xml version="1.0" encoding="utf-8"?>
<a:theme xmlns:a="http://schemas.openxmlformats.org/drawingml/2006/main" name="logovor">
  <a:themeElements>
    <a:clrScheme name="logovor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ogovo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D30D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triangl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D30D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triangl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logovor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vor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rz-standardpräsentation_2014_4zu3.pptx" id="{243EB483-7089-4707-A7D5-06392D791419}" vid="{999D4FE7-C124-4947-9FDD-D34B342A94F7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lrz-standardpräsentation 2014_4zu3</Template>
  <TotalTime>0</TotalTime>
  <Words>4170</Words>
  <Application>Microsoft Macintosh PowerPoint</Application>
  <PresentationFormat>A4-Papier (210 x 297 mm)</PresentationFormat>
  <Paragraphs>818</Paragraphs>
  <Slides>74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74</vt:i4>
      </vt:variant>
    </vt:vector>
  </HeadingPairs>
  <TitlesOfParts>
    <vt:vector size="84" baseType="lpstr">
      <vt:lpstr>Arial</vt:lpstr>
      <vt:lpstr>Arial Black</vt:lpstr>
      <vt:lpstr>Consolas</vt:lpstr>
      <vt:lpstr>Courier</vt:lpstr>
      <vt:lpstr>Lucida Grande</vt:lpstr>
      <vt:lpstr>Source Code Pro Black</vt:lpstr>
      <vt:lpstr>Source Code Pro Semibold</vt:lpstr>
      <vt:lpstr>Symbol</vt:lpstr>
      <vt:lpstr>Times New Roman</vt:lpstr>
      <vt:lpstr>logovor</vt:lpstr>
      <vt:lpstr>Python for Beginners (Part 1)</vt:lpstr>
      <vt:lpstr>Executable Pseudo-Code</vt:lpstr>
      <vt:lpstr>Zen of python (20.2.1991-?)</vt:lpstr>
      <vt:lpstr>Python in a nutshell</vt:lpstr>
      <vt:lpstr>python as seen from the orbit</vt:lpstr>
      <vt:lpstr>Python Syntax</vt:lpstr>
      <vt:lpstr>Keywords (more than 90% code)</vt:lpstr>
      <vt:lpstr>Keywords (less than 10% code)</vt:lpstr>
      <vt:lpstr>basic rules of the game</vt:lpstr>
      <vt:lpstr>basic rules of the game</vt:lpstr>
      <vt:lpstr>Variable names</vt:lpstr>
      <vt:lpstr>types, lists, tuples and dicts</vt:lpstr>
      <vt:lpstr>Package Managers</vt:lpstr>
      <vt:lpstr>package managers</vt:lpstr>
      <vt:lpstr>pip</vt:lpstr>
      <vt:lpstr>conda</vt:lpstr>
      <vt:lpstr>Anaconda or Miniconda?</vt:lpstr>
      <vt:lpstr>conda</vt:lpstr>
      <vt:lpstr>Python @ LRZ</vt:lpstr>
      <vt:lpstr>Best practice: Python @ LRZ</vt:lpstr>
      <vt:lpstr>Generate your own python LRZ environment</vt:lpstr>
      <vt:lpstr>miniconda and conda clone</vt:lpstr>
      <vt:lpstr>SuperMUC-NG: Method 1</vt:lpstr>
      <vt:lpstr>SuperMUC-NG: Method 2</vt:lpstr>
      <vt:lpstr>Syntax</vt:lpstr>
      <vt:lpstr>import</vt:lpstr>
      <vt:lpstr>While loop</vt:lpstr>
      <vt:lpstr>for loops</vt:lpstr>
      <vt:lpstr>loopless computing (advanced)</vt:lpstr>
      <vt:lpstr>file i/o</vt:lpstr>
      <vt:lpstr>interaction with the shell</vt:lpstr>
      <vt:lpstr>Data Structures</vt:lpstr>
      <vt:lpstr>Data structures</vt:lpstr>
      <vt:lpstr>number types</vt:lpstr>
      <vt:lpstr>basic types: long vs float</vt:lpstr>
      <vt:lpstr>basic types: complex</vt:lpstr>
      <vt:lpstr>Lists</vt:lpstr>
      <vt:lpstr>Strings</vt:lpstr>
      <vt:lpstr>Indexing strings and lists</vt:lpstr>
      <vt:lpstr>String methods</vt:lpstr>
      <vt:lpstr>lists and tuples</vt:lpstr>
      <vt:lpstr>list comprehensions</vt:lpstr>
      <vt:lpstr>dicts</vt:lpstr>
      <vt:lpstr>for loops with dicts</vt:lpstr>
      <vt:lpstr>arrays</vt:lpstr>
      <vt:lpstr>sets</vt:lpstr>
      <vt:lpstr>python2 vs python3</vt:lpstr>
      <vt:lpstr>Functions</vt:lpstr>
      <vt:lpstr>functions</vt:lpstr>
      <vt:lpstr>functions: keywords</vt:lpstr>
      <vt:lpstr>functions: lambda functions</vt:lpstr>
      <vt:lpstr>Putting it all together</vt:lpstr>
      <vt:lpstr>Classes</vt:lpstr>
      <vt:lpstr>Object oriented programming in a nutshell</vt:lpstr>
      <vt:lpstr>class definition</vt:lpstr>
      <vt:lpstr>inheriting from class object</vt:lpstr>
      <vt:lpstr>class usage</vt:lpstr>
      <vt:lpstr>magic methods</vt:lpstr>
      <vt:lpstr>Subclassing</vt:lpstr>
      <vt:lpstr>data classes (python 3.7)</vt:lpstr>
      <vt:lpstr>Advanced Topics</vt:lpstr>
      <vt:lpstr>Advanced topics</vt:lpstr>
      <vt:lpstr>try except</vt:lpstr>
      <vt:lpstr>@decorators</vt:lpstr>
      <vt:lpstr>decorators aka macros</vt:lpstr>
      <vt:lpstr>with statement motivation</vt:lpstr>
      <vt:lpstr>with statement examples</vt:lpstr>
      <vt:lpstr>generators</vt:lpstr>
      <vt:lpstr>Generator comprehensions</vt:lpstr>
      <vt:lpstr>Generator classes</vt:lpstr>
      <vt:lpstr>new in python 3.7: asyncio and await</vt:lpstr>
      <vt:lpstr>new in python 3.8: await in the interpreter</vt:lpstr>
      <vt:lpstr>new in python 3.8: Assignment expressions</vt:lpstr>
      <vt:lpstr>new in python 3.8: Assignment expressions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LRZ-Standartpräsentation 2014 gefüllt mit Lorem ipsum</dc:title>
  <dc:creator>Jamitzky, Ferdinand</dc:creator>
  <cp:lastModifiedBy>Ferdinand Jamitzky</cp:lastModifiedBy>
  <cp:revision>567</cp:revision>
  <cp:lastPrinted>2019-10-08T16:03:18Z</cp:lastPrinted>
  <dcterms:created xsi:type="dcterms:W3CDTF">2016-04-05T13:43:04Z</dcterms:created>
  <dcterms:modified xsi:type="dcterms:W3CDTF">2019-12-02T14:32:37Z</dcterms:modified>
</cp:coreProperties>
</file>