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48"/>
  </p:notesMasterIdLst>
  <p:handoutMasterIdLst>
    <p:handoutMasterId r:id="rId49"/>
  </p:handoutMasterIdLst>
  <p:sldIdLst>
    <p:sldId id="256" r:id="rId2"/>
    <p:sldId id="646" r:id="rId3"/>
    <p:sldId id="647" r:id="rId4"/>
    <p:sldId id="625" r:id="rId5"/>
    <p:sldId id="626" r:id="rId6"/>
    <p:sldId id="648" r:id="rId7"/>
    <p:sldId id="630" r:id="rId8"/>
    <p:sldId id="433" r:id="rId9"/>
    <p:sldId id="479" r:id="rId10"/>
    <p:sldId id="649" r:id="rId11"/>
    <p:sldId id="478" r:id="rId12"/>
    <p:sldId id="650" r:id="rId13"/>
    <p:sldId id="651" r:id="rId14"/>
    <p:sldId id="652" r:id="rId15"/>
    <p:sldId id="653" r:id="rId16"/>
    <p:sldId id="654" r:id="rId17"/>
    <p:sldId id="655" r:id="rId18"/>
    <p:sldId id="635" r:id="rId19"/>
    <p:sldId id="636" r:id="rId20"/>
    <p:sldId id="656" r:id="rId21"/>
    <p:sldId id="529" r:id="rId22"/>
    <p:sldId id="530" r:id="rId23"/>
    <p:sldId id="531" r:id="rId24"/>
    <p:sldId id="657" r:id="rId25"/>
    <p:sldId id="658" r:id="rId26"/>
    <p:sldId id="613" r:id="rId27"/>
    <p:sldId id="659" r:id="rId28"/>
    <p:sldId id="660" r:id="rId29"/>
    <p:sldId id="661" r:id="rId30"/>
    <p:sldId id="662" r:id="rId31"/>
    <p:sldId id="663" r:id="rId32"/>
    <p:sldId id="664" r:id="rId33"/>
    <p:sldId id="665" r:id="rId34"/>
    <p:sldId id="666" r:id="rId35"/>
    <p:sldId id="667" r:id="rId36"/>
    <p:sldId id="668" r:id="rId37"/>
    <p:sldId id="669" r:id="rId38"/>
    <p:sldId id="670" r:id="rId39"/>
    <p:sldId id="606" r:id="rId40"/>
    <p:sldId id="671" r:id="rId41"/>
    <p:sldId id="485" r:id="rId42"/>
    <p:sldId id="486" r:id="rId43"/>
    <p:sldId id="542" r:id="rId44"/>
    <p:sldId id="704" r:id="rId45"/>
    <p:sldId id="541" r:id="rId46"/>
    <p:sldId id="545" r:id="rId47"/>
  </p:sldIdLst>
  <p:sldSz cx="9906000" cy="6858000" type="A4"/>
  <p:notesSz cx="9942513" cy="1437005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ＭＳ Ｐゴシック" charset="0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ＭＳ Ｐゴシック" charset="0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ＭＳ Ｐゴシック" charset="0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ＭＳ Ｐゴシック" charset="0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Times New Roman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Times New Roman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Times New Roman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Times New Roman" charset="0"/>
        <a:ea typeface="ＭＳ Ｐゴシック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251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4527" userDrawn="1">
          <p15:clr>
            <a:srgbClr val="A4A3A4"/>
          </p15:clr>
        </p15:guide>
        <p15:guide id="2" pos="313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D30B"/>
    <a:srgbClr val="F8D30D"/>
    <a:srgbClr val="FFCC00"/>
    <a:srgbClr val="FF9900"/>
    <a:srgbClr val="FF9933"/>
    <a:srgbClr val="FF9600"/>
    <a:srgbClr val="F892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372" autoAdjust="0"/>
    <p:restoredTop sz="94591" autoAdjust="0"/>
  </p:normalViewPr>
  <p:slideViewPr>
    <p:cSldViewPr showGuides="1">
      <p:cViewPr varScale="1">
        <p:scale>
          <a:sx n="67" d="100"/>
          <a:sy n="67" d="100"/>
        </p:scale>
        <p:origin x="184" y="568"/>
      </p:cViewPr>
      <p:guideLst>
        <p:guide orient="horz" pos="2251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113" d="100"/>
          <a:sy n="113" d="100"/>
        </p:scale>
        <p:origin x="-5166" y="-114"/>
      </p:cViewPr>
      <p:guideLst>
        <p:guide orient="horz" pos="4527"/>
        <p:guide pos="313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7797" y="13376"/>
            <a:ext cx="4259807" cy="664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7753" tIns="0" rIns="27753" bIns="0" numCol="1" anchor="t" anchorCtr="0" compatLnSpc="1">
            <a:prstTxWarp prst="textNoShape">
              <a:avLst/>
            </a:prstTxWarp>
          </a:bodyPr>
          <a:lstStyle>
            <a:lvl1pPr defTabSz="1106499">
              <a:defRPr sz="1500" i="1"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42687" y="13376"/>
            <a:ext cx="4259807" cy="664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7753" tIns="0" rIns="27753" bIns="0" numCol="1" anchor="t" anchorCtr="0" compatLnSpc="1">
            <a:prstTxWarp prst="textNoShape">
              <a:avLst/>
            </a:prstTxWarp>
          </a:bodyPr>
          <a:lstStyle>
            <a:lvl1pPr algn="r" defTabSz="1106499">
              <a:defRPr sz="1500" i="1"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7797" y="13692452"/>
            <a:ext cx="4259807" cy="664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7753" tIns="0" rIns="27753" bIns="0" numCol="1" anchor="b" anchorCtr="0" compatLnSpc="1">
            <a:prstTxWarp prst="textNoShape">
              <a:avLst/>
            </a:prstTxWarp>
          </a:bodyPr>
          <a:lstStyle>
            <a:lvl1pPr defTabSz="1106499">
              <a:defRPr sz="1500" i="1"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42687" y="13692452"/>
            <a:ext cx="4259807" cy="664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7753" tIns="0" rIns="27753" bIns="0" numCol="1" anchor="b" anchorCtr="0" compatLnSpc="1">
            <a:prstTxWarp prst="textNoShape">
              <a:avLst/>
            </a:prstTxWarp>
          </a:bodyPr>
          <a:lstStyle>
            <a:lvl1pPr algn="r" defTabSz="1106499">
              <a:defRPr sz="1500" i="1"/>
            </a:lvl1pPr>
          </a:lstStyle>
          <a:p>
            <a:fld id="{758BDB5C-F48F-3141-AC74-4002562DCB42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252537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-8892" y="46809"/>
            <a:ext cx="4299826" cy="65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7753" tIns="0" rIns="27753" bIns="0" numCol="1" anchor="t" anchorCtr="0" compatLnSpc="1">
            <a:prstTxWarp prst="textNoShape">
              <a:avLst/>
            </a:prstTxWarp>
          </a:bodyPr>
          <a:lstStyle>
            <a:lvl1pPr defTabSz="1099818">
              <a:defRPr sz="1500" i="1"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49357" y="46809"/>
            <a:ext cx="4299826" cy="65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7753" tIns="0" rIns="27753" bIns="0" numCol="1" anchor="t" anchorCtr="0" compatLnSpc="1">
            <a:prstTxWarp prst="textNoShape">
              <a:avLst/>
            </a:prstTxWarp>
          </a:bodyPr>
          <a:lstStyle>
            <a:lvl1pPr algn="r" defTabSz="1099818">
              <a:defRPr sz="1500" i="1"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1049338"/>
            <a:ext cx="7737475" cy="53562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42862" y="6856255"/>
            <a:ext cx="7254568" cy="647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1834" tIns="67073" rIns="131834" bIns="6707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Klicken Sie, um die Formate des Vorlagentextes zu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-8892" y="13663473"/>
            <a:ext cx="4299826" cy="65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7753" tIns="0" rIns="27753" bIns="0" numCol="1" anchor="b" anchorCtr="0" compatLnSpc="1">
            <a:prstTxWarp prst="textNoShape">
              <a:avLst/>
            </a:prstTxWarp>
          </a:bodyPr>
          <a:lstStyle>
            <a:lvl1pPr defTabSz="1099818">
              <a:defRPr sz="1500" i="1"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49357" y="13663473"/>
            <a:ext cx="4299826" cy="65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7753" tIns="0" rIns="27753" bIns="0" numCol="1" anchor="b" anchorCtr="0" compatLnSpc="1">
            <a:prstTxWarp prst="textNoShape">
              <a:avLst/>
            </a:prstTxWarp>
          </a:bodyPr>
          <a:lstStyle>
            <a:lvl1pPr algn="r" defTabSz="1099818">
              <a:defRPr sz="1500" i="1"/>
            </a:lvl1pPr>
          </a:lstStyle>
          <a:p>
            <a:fld id="{FF27A931-8A70-A846-B9BE-EEF683BEDD3D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65050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7556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Arial" charset="0"/>
      </a:defRPr>
    </a:lvl1pPr>
    <a:lvl2pPr marL="455613" algn="l" defTabSz="7556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Arial" charset="0"/>
        <a:cs typeface="Arial" charset="0"/>
      </a:defRPr>
    </a:lvl2pPr>
    <a:lvl3pPr marL="908050" algn="l" defTabSz="7556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Arial" charset="0"/>
        <a:cs typeface="Arial" charset="0"/>
      </a:defRPr>
    </a:lvl3pPr>
    <a:lvl4pPr marL="1362075" algn="l" defTabSz="7556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Arial" charset="0"/>
        <a:cs typeface="Arial" charset="0"/>
      </a:defRPr>
    </a:lvl4pPr>
    <a:lvl5pPr marL="1819275" algn="l" defTabSz="7556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Arial" charset="0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7A931-8A70-A846-B9BE-EEF683BEDD3D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3420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1856656" y="3212977"/>
            <a:ext cx="5847183" cy="1728192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856656" y="1628906"/>
            <a:ext cx="6264696" cy="1226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628645" y="260648"/>
            <a:ext cx="1001638" cy="1012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6200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G:\000_projekte\lrz\powerpoint\powerpointbild_05_klein_01.jp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436226" cy="6967538"/>
          </a:xfrm>
          <a:prstGeom prst="rect">
            <a:avLst/>
          </a:prstGeom>
          <a:noFill/>
        </p:spPr>
      </p:pic>
      <p:sp>
        <p:nvSpPr>
          <p:cNvPr id="12" name="Rechteck 11"/>
          <p:cNvSpPr/>
          <p:nvPr userDrawn="1"/>
        </p:nvSpPr>
        <p:spPr bwMode="auto">
          <a:xfrm>
            <a:off x="560512" y="5013176"/>
            <a:ext cx="8856984" cy="1584176"/>
          </a:xfrm>
          <a:prstGeom prst="rect">
            <a:avLst/>
          </a:prstGeom>
          <a:solidFill>
            <a:schemeClr val="bg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sm" len="sm"/>
            <a:tailEnd type="triangle" w="med" len="lg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/>
          </a:p>
        </p:txBody>
      </p:sp>
      <p:pic>
        <p:nvPicPr>
          <p:cNvPr id="1030" name="Picture 6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8504" y="552486"/>
            <a:ext cx="5694363" cy="1107133"/>
          </a:xfrm>
          <a:prstGeom prst="rect">
            <a:avLst/>
          </a:prstGeom>
          <a:noFill/>
        </p:spPr>
      </p:pic>
      <p:pic>
        <p:nvPicPr>
          <p:cNvPr id="1031" name="Picture 7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07292" y="476672"/>
            <a:ext cx="1192415" cy="1224136"/>
          </a:xfrm>
          <a:prstGeom prst="rect">
            <a:avLst/>
          </a:prstGeom>
          <a:noFill/>
        </p:spPr>
      </p:pic>
      <p:sp>
        <p:nvSpPr>
          <p:cNvPr id="13" name="Rectangle 2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704528" y="5085184"/>
            <a:ext cx="8496944" cy="1080120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 dirty="0"/>
              <a:t>Klicken Sie, um das Titelformat zu bearbeiten</a:t>
            </a:r>
            <a:br>
              <a:rPr lang="de-DE" dirty="0"/>
            </a:br>
            <a:r>
              <a:rPr lang="de-DE" dirty="0"/>
              <a:t>Klicken Sie, um das Titelformat zu bearbeiten</a:t>
            </a:r>
          </a:p>
        </p:txBody>
      </p:sp>
    </p:spTree>
    <p:extLst>
      <p:ext uri="{BB962C8B-B14F-4D97-AF65-F5344CB8AC3E}">
        <p14:creationId xmlns:p14="http://schemas.microsoft.com/office/powerpoint/2010/main" val="2256200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44490" y="336243"/>
            <a:ext cx="4449709" cy="8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700422" y="260649"/>
            <a:ext cx="930092" cy="93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1352599" y="1700809"/>
            <a:ext cx="7791400" cy="2808312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0519FB-7D3F-6F4D-9579-C4F468FB1DE9}" type="datetime1">
              <a:rPr lang="de-DE" sz="1200" smtClean="0"/>
              <a:t>02.12.19</a:t>
            </a:fld>
            <a:endParaRPr lang="de-DE" sz="120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200" dirty="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8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7322120" y="652026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 Black"/>
                <a:cs typeface="Arial Black"/>
              </a:defRPr>
            </a:lvl1pPr>
          </a:lstStyle>
          <a:p>
            <a:fld id="{FC51FD00-A5E7-2740-B1FF-C42AFF1C919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2452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iederu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1352599" y="1556792"/>
            <a:ext cx="7871792" cy="431060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232544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iederung 2 S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6" name="Inhaltsplatzhalter 2"/>
          <p:cNvSpPr>
            <a:spLocks noGrp="1"/>
          </p:cNvSpPr>
          <p:nvPr>
            <p:ph sz="half" idx="1"/>
          </p:nvPr>
        </p:nvSpPr>
        <p:spPr>
          <a:xfrm>
            <a:off x="1352602" y="1556792"/>
            <a:ext cx="3888431" cy="460851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Inhaltsplatzhalter 3"/>
          <p:cNvSpPr>
            <a:spLocks noGrp="1"/>
          </p:cNvSpPr>
          <p:nvPr>
            <p:ph sz="half" idx="2"/>
          </p:nvPr>
        </p:nvSpPr>
        <p:spPr>
          <a:xfrm>
            <a:off x="5457056" y="1556792"/>
            <a:ext cx="4274368" cy="460851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08FFD1-B3EA-7D46-84B2-7339001ED83C}" type="datetime1">
              <a:rPr lang="de-DE" sz="1200" smtClean="0"/>
              <a:t>02.12.19</a:t>
            </a:fld>
            <a:endParaRPr lang="de-DE" sz="120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7322120" y="652026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 Black"/>
                <a:cs typeface="Arial Black"/>
              </a:defRPr>
            </a:lvl1pPr>
          </a:lstStyle>
          <a:p>
            <a:fld id="{FC51FD00-A5E7-2740-B1FF-C42AFF1C919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0232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n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3656857" y="1556793"/>
            <a:ext cx="5976663" cy="4752527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Textplatzhalter 3"/>
          <p:cNvSpPr>
            <a:spLocks noGrp="1"/>
          </p:cNvSpPr>
          <p:nvPr>
            <p:ph type="body" sz="half" idx="2"/>
          </p:nvPr>
        </p:nvSpPr>
        <p:spPr>
          <a:xfrm>
            <a:off x="272480" y="1556793"/>
            <a:ext cx="3259138" cy="4752527"/>
          </a:xfr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75BCE0-CC9C-834F-80EA-1E84A3F64818}" type="datetime1">
              <a:rPr lang="de-DE" sz="1200" smtClean="0"/>
              <a:t>02.12.19</a:t>
            </a:fld>
            <a:endParaRPr lang="de-DE" sz="120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7322120" y="652026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 Black"/>
                <a:cs typeface="Arial Black"/>
              </a:defRPr>
            </a:lvl1pPr>
          </a:lstStyle>
          <a:p>
            <a:fld id="{FC51FD00-A5E7-2740-B1FF-C42AFF1C919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2935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B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7" name="Bildplatzhalter 2"/>
          <p:cNvSpPr>
            <a:spLocks noGrp="1"/>
          </p:cNvSpPr>
          <p:nvPr>
            <p:ph type="pic" idx="1"/>
          </p:nvPr>
        </p:nvSpPr>
        <p:spPr>
          <a:xfrm>
            <a:off x="1352601" y="1484784"/>
            <a:ext cx="8352928" cy="417646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/>
              <a:t>Bild durch Klicken auf Symbol hinzufügen</a:t>
            </a:r>
          </a:p>
        </p:txBody>
      </p:sp>
      <p:sp>
        <p:nvSpPr>
          <p:cNvPr id="8" name="Textplatzhalter 3"/>
          <p:cNvSpPr>
            <a:spLocks noGrp="1"/>
          </p:cNvSpPr>
          <p:nvPr>
            <p:ph type="body" sz="half" idx="2"/>
          </p:nvPr>
        </p:nvSpPr>
        <p:spPr>
          <a:xfrm>
            <a:off x="1280592" y="5733256"/>
            <a:ext cx="8424936" cy="7200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DA3F64-B441-7C4F-AEFD-A414523E263B}" type="datetime1">
              <a:rPr lang="de-DE" sz="1200" smtClean="0"/>
              <a:t>02.12.19</a:t>
            </a:fld>
            <a:endParaRPr lang="de-DE" sz="120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7322120" y="652026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 Black"/>
                <a:cs typeface="Arial Black"/>
              </a:defRPr>
            </a:lvl1pPr>
          </a:lstStyle>
          <a:p>
            <a:fld id="{FC51FD00-A5E7-2740-B1FF-C42AFF1C919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3843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ild mit B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7" name="Bildplatzhalter 2"/>
          <p:cNvSpPr>
            <a:spLocks noGrp="1"/>
          </p:cNvSpPr>
          <p:nvPr>
            <p:ph type="pic" idx="1"/>
          </p:nvPr>
        </p:nvSpPr>
        <p:spPr>
          <a:xfrm>
            <a:off x="1352600" y="1484784"/>
            <a:ext cx="5184576" cy="4824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/>
              <a:t>Bild durch Klicken auf Symbol hinzufügen</a:t>
            </a:r>
          </a:p>
        </p:txBody>
      </p:sp>
      <p:sp>
        <p:nvSpPr>
          <p:cNvPr id="8" name="Textplatzhalter 3"/>
          <p:cNvSpPr>
            <a:spLocks noGrp="1"/>
          </p:cNvSpPr>
          <p:nvPr>
            <p:ph type="body" sz="half" idx="2"/>
          </p:nvPr>
        </p:nvSpPr>
        <p:spPr>
          <a:xfrm>
            <a:off x="6753200" y="1484784"/>
            <a:ext cx="2808312" cy="46805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E515BC-DBC1-8844-8E80-2D7B287118CA}" type="datetime1">
              <a:rPr lang="de-DE" sz="1200" smtClean="0"/>
              <a:t>02.12.19</a:t>
            </a:fld>
            <a:endParaRPr lang="de-DE" sz="120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7322120" y="652026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 Black"/>
                <a:cs typeface="Arial Black"/>
              </a:defRPr>
            </a:lvl1pPr>
          </a:lstStyle>
          <a:p>
            <a:fld id="{FC51FD00-A5E7-2740-B1FF-C42AFF1C919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3286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5965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52602" y="332656"/>
            <a:ext cx="8034461" cy="93610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9850" tIns="34925" rIns="69850" bIns="3492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Mein neuer Titel</a:t>
            </a:r>
            <a:br>
              <a:rPr lang="de-DE" dirty="0"/>
            </a:br>
            <a:r>
              <a:rPr lang="de-DE" dirty="0"/>
              <a:t>in zwei Zeilen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0025" y="6453188"/>
            <a:ext cx="2057400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fld id="{D0F1F555-9539-4149-AA71-34AC42537048}" type="datetime1">
              <a:rPr lang="de-DE" sz="1200" smtClean="0"/>
              <a:t>02.12.19</a:t>
            </a:fld>
            <a:endParaRPr lang="de-DE" sz="120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68676" y="6453188"/>
            <a:ext cx="3048000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 dirty="0" smtClean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030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52602" y="1484784"/>
            <a:ext cx="7872362" cy="438261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Klicken Sie, um die Formate des Vorlagentextes zu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pic>
        <p:nvPicPr>
          <p:cNvPr id="1031" name="Picture 10"/>
          <p:cNvPicPr preferRelativeResize="0">
            <a:picLocks noChangeAspect="1" noChangeArrowheads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45406" y="332657"/>
            <a:ext cx="864000" cy="8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Gerade Verbindung 13"/>
          <p:cNvCxnSpPr/>
          <p:nvPr userDrawn="1"/>
        </p:nvCxnSpPr>
        <p:spPr bwMode="auto">
          <a:xfrm>
            <a:off x="1352602" y="1268760"/>
            <a:ext cx="8280473" cy="273"/>
          </a:xfrm>
          <a:prstGeom prst="line">
            <a:avLst/>
          </a:prstGeom>
          <a:solidFill>
            <a:srgbClr val="F8D30D"/>
          </a:solidFill>
          <a:ln w="19050" cap="rnd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sm" len="sm"/>
            <a:tailEnd type="none" w="med" len="lg"/>
          </a:ln>
          <a:effectLst/>
        </p:spPr>
      </p:cxn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7322120" y="652026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 Black"/>
                <a:cs typeface="Arial Black"/>
              </a:defRPr>
            </a:lvl1pPr>
          </a:lstStyle>
          <a:p>
            <a:fld id="{FC51FD00-A5E7-2740-B1FF-C42AFF1C919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81" r:id="rId1"/>
    <p:sldLayoutId id="2147484382" r:id="rId2"/>
    <p:sldLayoutId id="2147484374" r:id="rId3"/>
    <p:sldLayoutId id="2147484369" r:id="rId4"/>
    <p:sldLayoutId id="2147484370" r:id="rId5"/>
    <p:sldLayoutId id="2147484371" r:id="rId6"/>
    <p:sldLayoutId id="2147484372" r:id="rId7"/>
    <p:sldLayoutId id="2147484373" r:id="rId8"/>
    <p:sldLayoutId id="2147484380" r:id="rId9"/>
  </p:sldLayoutIdLst>
  <p:hf sldNum="0" hdr="0" ftr="0" dt="0"/>
  <p:txStyles>
    <p:titleStyle>
      <a:lvl1pPr algn="l" defTabSz="428625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l" defTabSz="428625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2pPr>
      <a:lvl3pPr algn="l" defTabSz="428625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3pPr>
      <a:lvl4pPr algn="l" defTabSz="428625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4pPr>
      <a:lvl5pPr algn="l" defTabSz="428625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5pPr>
      <a:lvl6pPr marL="457200" algn="l" defTabSz="428625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6pPr>
      <a:lvl7pPr marL="914400" algn="l" defTabSz="428625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7pPr>
      <a:lvl8pPr marL="1371600" algn="l" defTabSz="428625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8pPr>
      <a:lvl9pPr marL="1828800" algn="l" defTabSz="428625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23863" indent="-423863" algn="l" defTabSz="1166813" rtl="0" eaLnBrk="1" fontAlgn="base" hangingPunct="1">
        <a:spcBef>
          <a:spcPct val="20000"/>
        </a:spcBef>
        <a:spcAft>
          <a:spcPct val="0"/>
        </a:spcAft>
        <a:buFont typeface="Lucida Grande"/>
        <a:buChar char="●"/>
        <a:defRPr sz="2400" b="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919163" indent="-354013" algn="l" defTabSz="1166813" rtl="0" eaLnBrk="1" fontAlgn="base" hangingPunct="1">
        <a:spcBef>
          <a:spcPct val="20000"/>
        </a:spcBef>
        <a:spcAft>
          <a:spcPct val="0"/>
        </a:spcAft>
        <a:buFont typeface="Symbol" charset="2"/>
        <a:buChar char="-"/>
        <a:defRPr sz="2200">
          <a:solidFill>
            <a:schemeClr val="tx1"/>
          </a:solidFill>
          <a:latin typeface="+mn-lt"/>
          <a:ea typeface="Arial" charset="0"/>
          <a:cs typeface="+mn-cs"/>
        </a:defRPr>
      </a:lvl2pPr>
      <a:lvl3pPr marL="1414463" indent="-282575" algn="l" defTabSz="1166813" rtl="0" eaLnBrk="1" fontAlgn="base" hangingPunct="1">
        <a:spcBef>
          <a:spcPct val="20000"/>
        </a:spcBef>
        <a:spcAft>
          <a:spcPct val="0"/>
        </a:spcAft>
        <a:buFont typeface="Symbol" charset="2"/>
        <a:buChar char="-"/>
        <a:defRPr sz="2000">
          <a:solidFill>
            <a:schemeClr val="tx1"/>
          </a:solidFill>
          <a:latin typeface="+mn-lt"/>
          <a:ea typeface="Arial" charset="0"/>
          <a:cs typeface="+mn-cs"/>
        </a:defRPr>
      </a:lvl3pPr>
      <a:lvl4pPr marL="1979613" indent="-282575" algn="l" defTabSz="1166813" rtl="0" eaLnBrk="1" fontAlgn="base" hangingPunct="1">
        <a:spcBef>
          <a:spcPct val="20000"/>
        </a:spcBef>
        <a:spcAft>
          <a:spcPct val="0"/>
        </a:spcAft>
        <a:buFont typeface="Symbol" charset="2"/>
        <a:buChar char="-"/>
        <a:defRPr>
          <a:solidFill>
            <a:schemeClr val="tx1"/>
          </a:solidFill>
          <a:latin typeface="+mn-lt"/>
          <a:ea typeface="Arial" charset="0"/>
          <a:cs typeface="+mn-cs"/>
        </a:defRPr>
      </a:lvl4pPr>
      <a:lvl5pPr marL="2546350" indent="-282575" algn="l" defTabSz="1166813" rtl="0" eaLnBrk="1" fontAlgn="base" hangingPunct="1">
        <a:spcBef>
          <a:spcPct val="20000"/>
        </a:spcBef>
        <a:spcAft>
          <a:spcPct val="0"/>
        </a:spcAft>
        <a:buFont typeface="Symbol" charset="2"/>
        <a:buChar char="-"/>
        <a:defRPr>
          <a:solidFill>
            <a:schemeClr val="tx1"/>
          </a:solidFill>
          <a:latin typeface="+mn-lt"/>
          <a:ea typeface="Arial" charset="0"/>
          <a:cs typeface="+mn-cs"/>
        </a:defRPr>
      </a:lvl5pPr>
      <a:lvl6pPr marL="3003550" indent="-282575" algn="l" defTabSz="1166813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6pPr>
      <a:lvl7pPr marL="3460750" indent="-282575" algn="l" defTabSz="1166813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7pPr>
      <a:lvl8pPr marL="3917950" indent="-282575" algn="l" defTabSz="1166813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8pPr>
      <a:lvl9pPr marL="4375150" indent="-282575" algn="l" defTabSz="1166813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tiff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tiff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tiff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image" Target="../media/image30.tiff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tiff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tif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2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de-DE" dirty="0"/>
              <a:t>Python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Beginners</a:t>
            </a:r>
            <a:r>
              <a:rPr lang="de-DE" dirty="0"/>
              <a:t> </a:t>
            </a:r>
            <a:r>
              <a:rPr lang="de-DE"/>
              <a:t>(Part 2)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704528" y="6237312"/>
            <a:ext cx="61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>
                <a:latin typeface="+mj-lt"/>
              </a:rPr>
              <a:t>Ferdinand.Jamitzky@LRZ.de</a:t>
            </a:r>
            <a:endParaRPr lang="de-DE" dirty="0">
              <a:latin typeface="+mj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sz="4400" dirty="0"/>
              <a:t>Numerical Computations</a:t>
            </a:r>
          </a:p>
        </p:txBody>
      </p:sp>
    </p:spTree>
    <p:extLst>
      <p:ext uri="{BB962C8B-B14F-4D97-AF65-F5344CB8AC3E}">
        <p14:creationId xmlns:p14="http://schemas.microsoft.com/office/powerpoint/2010/main" val="30921995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powerful N-dimensional array object</a:t>
            </a:r>
          </a:p>
          <a:p>
            <a:r>
              <a:rPr lang="en-US" dirty="0"/>
              <a:t>sophisticated (broadcasting) functions</a:t>
            </a:r>
          </a:p>
          <a:p>
            <a:r>
              <a:rPr lang="en-US" dirty="0"/>
              <a:t>tools for integrating C/C++ and Fortran code</a:t>
            </a:r>
          </a:p>
          <a:p>
            <a:r>
              <a:rPr lang="en-US" dirty="0"/>
              <a:t>useful linear algebra, Fourier transform, and random number capabilities</a:t>
            </a:r>
          </a:p>
          <a:p>
            <a:r>
              <a:rPr lang="en-US" dirty="0"/>
              <a:t>for comparison to other array languages (</a:t>
            </a:r>
            <a:r>
              <a:rPr lang="en-US" dirty="0" err="1"/>
              <a:t>Numpy</a:t>
            </a:r>
            <a:r>
              <a:rPr lang="en-US" dirty="0"/>
              <a:t> vs MATLAB, R, IDL) see:</a:t>
            </a:r>
          </a:p>
          <a:p>
            <a:pPr marL="0" indent="0">
              <a:buNone/>
            </a:pPr>
            <a:r>
              <a:rPr lang="en-US" dirty="0"/>
              <a:t>http://mathesaurus.sourceforge.net/</a:t>
            </a:r>
          </a:p>
          <a:p>
            <a:endParaRPr lang="en-US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NumPy (</a:t>
            </a:r>
            <a:r>
              <a:rPr lang="en-US" b="1" dirty="0">
                <a:solidFill>
                  <a:srgbClr val="00B0F0"/>
                </a:solidFill>
              </a:rPr>
              <a:t>num</a:t>
            </a:r>
            <a:r>
              <a:rPr lang="en-US" dirty="0"/>
              <a:t>erical </a:t>
            </a:r>
            <a:r>
              <a:rPr lang="en-US" b="1" dirty="0">
                <a:solidFill>
                  <a:srgbClr val="00B0F0"/>
                </a:solidFill>
              </a:rPr>
              <a:t>py</a:t>
            </a:r>
            <a:r>
              <a:rPr lang="en-US" dirty="0"/>
              <a:t>thon)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6431" y="44624"/>
            <a:ext cx="1940104" cy="1091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2461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NumPy’s</a:t>
            </a:r>
            <a:r>
              <a:rPr lang="en-US" dirty="0"/>
              <a:t> main object is the homogeneous multidimensional array. It is a table of elements (usually numbers), all of the same type, indexed by a tuple of positive integers. In </a:t>
            </a:r>
            <a:r>
              <a:rPr lang="en-US" dirty="0" err="1"/>
              <a:t>NumPy</a:t>
            </a:r>
            <a:r>
              <a:rPr lang="en-US" dirty="0"/>
              <a:t> dimensions are called axes.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&gt;&gt;&gt; A = [ </a:t>
            </a:r>
            <a:r>
              <a:rPr lang="en-US" dirty="0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[ 1., 0., 0.]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dirty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[ 0., 1., 2.]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]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A.ndim</a:t>
            </a: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A.shape</a:t>
            </a: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A.size</a:t>
            </a: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A.dtype</a:t>
            </a: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A.itemsize</a:t>
            </a: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NumPy in a nutshell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6431" y="44624"/>
            <a:ext cx="1940104" cy="1091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4558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&gt;&gt;&gt; import </a:t>
            </a:r>
            <a:r>
              <a:rPr lang="en-US" b="1" dirty="0" err="1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numpy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as </a:t>
            </a:r>
            <a:r>
              <a:rPr lang="en-US" b="1" dirty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&gt;&gt;&gt; a = </a:t>
            </a:r>
            <a:r>
              <a:rPr lang="en-US" b="1" dirty="0" err="1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b="1" dirty="0" err="1">
                <a:latin typeface="Consolas" panose="020B0609020204030204" pitchFamily="49" charset="0"/>
                <a:cs typeface="Consolas" panose="020B0609020204030204" pitchFamily="49" charset="0"/>
              </a:rPr>
              <a:t>array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([2,3,4])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&gt;&gt;&gt; a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array([2, 3, 4])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a.</a:t>
            </a:r>
            <a:r>
              <a:rPr lang="en-US" b="1" dirty="0" err="1">
                <a:latin typeface="Consolas" panose="020B0609020204030204" pitchFamily="49" charset="0"/>
                <a:cs typeface="Consolas" panose="020B0609020204030204" pitchFamily="49" charset="0"/>
              </a:rPr>
              <a:t>dtype</a:t>
            </a:r>
            <a:endParaRPr lang="en-US" b="1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dtype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('int64')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&gt;&gt;&gt; b = </a:t>
            </a:r>
            <a:r>
              <a:rPr lang="en-US" b="1" dirty="0" err="1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b="1" dirty="0" err="1">
                <a:latin typeface="Consolas" panose="020B0609020204030204" pitchFamily="49" charset="0"/>
                <a:cs typeface="Consolas" panose="020B0609020204030204" pitchFamily="49" charset="0"/>
              </a:rPr>
              <a:t>array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([1.2, 3.5, 5.1])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b.</a:t>
            </a:r>
            <a:r>
              <a:rPr lang="en-US" b="1" dirty="0" err="1">
                <a:latin typeface="Consolas" panose="020B0609020204030204" pitchFamily="49" charset="0"/>
                <a:cs typeface="Consolas" panose="020B0609020204030204" pitchFamily="49" charset="0"/>
              </a:rPr>
              <a:t>dtype</a:t>
            </a:r>
            <a:endParaRPr lang="en-US" b="1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dtype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('float64')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Array Creation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6431" y="44624"/>
            <a:ext cx="1940104" cy="1091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7358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b="1" dirty="0" err="1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b="1" dirty="0" err="1">
                <a:latin typeface="Consolas" panose="020B0609020204030204" pitchFamily="49" charset="0"/>
                <a:cs typeface="Consolas" panose="020B0609020204030204" pitchFamily="49" charset="0"/>
              </a:rPr>
              <a:t>zeros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((3,4))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b="1" dirty="0" err="1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b="1" dirty="0" err="1">
                <a:latin typeface="Consolas" panose="020B0609020204030204" pitchFamily="49" charset="0"/>
                <a:cs typeface="Consolas" panose="020B0609020204030204" pitchFamily="49" charset="0"/>
              </a:rPr>
              <a:t>ones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((3,4),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dtype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=np.int16)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b="1" dirty="0" err="1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b="1" dirty="0" err="1">
                <a:latin typeface="Consolas" panose="020B0609020204030204" pitchFamily="49" charset="0"/>
                <a:cs typeface="Consolas" panose="020B0609020204030204" pitchFamily="49" charset="0"/>
              </a:rPr>
              <a:t>empty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((2,3))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b="1" dirty="0" err="1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b="1" dirty="0" err="1">
                <a:latin typeface="Consolas" panose="020B0609020204030204" pitchFamily="49" charset="0"/>
                <a:cs typeface="Consolas" panose="020B0609020204030204" pitchFamily="49" charset="0"/>
              </a:rPr>
              <a:t>arange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(10,30,5)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b="1" dirty="0" err="1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b="1" dirty="0" err="1">
                <a:latin typeface="Consolas" panose="020B0609020204030204" pitchFamily="49" charset="0"/>
                <a:cs typeface="Consolas" panose="020B0609020204030204" pitchFamily="49" charset="0"/>
              </a:rPr>
              <a:t>arange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(0,2,0.3)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b="1" dirty="0" err="1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b="1" dirty="0" err="1">
                <a:latin typeface="Consolas" panose="020B0609020204030204" pitchFamily="49" charset="0"/>
                <a:cs typeface="Consolas" panose="020B0609020204030204" pitchFamily="49" charset="0"/>
              </a:rPr>
              <a:t>linspace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(0,2,9)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&gt;&gt;&gt; b = </a:t>
            </a:r>
            <a:r>
              <a:rPr lang="en-US" b="1" dirty="0" err="1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b="1" dirty="0" err="1">
                <a:latin typeface="Consolas" panose="020B0609020204030204" pitchFamily="49" charset="0"/>
                <a:cs typeface="Consolas" panose="020B0609020204030204" pitchFamily="49" charset="0"/>
              </a:rPr>
              <a:t>arange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(12).</a:t>
            </a:r>
            <a: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  <a:t>reshape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(4,3)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Array Creation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6431" y="44624"/>
            <a:ext cx="1940104" cy="1091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8936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Vector Operations on Arrays:</a:t>
            </a:r>
          </a:p>
          <a:p>
            <a:pPr lvl="1"/>
            <a:r>
              <a:rPr lang="en-US" dirty="0"/>
              <a:t>elementwise add, </a:t>
            </a:r>
            <a:r>
              <a:rPr lang="en-US" dirty="0" err="1"/>
              <a:t>substract</a:t>
            </a:r>
            <a:r>
              <a:rPr lang="en-US" dirty="0"/>
              <a:t>, multiply, divide, power</a:t>
            </a:r>
          </a:p>
          <a:p>
            <a:pPr lvl="1"/>
            <a:r>
              <a:rPr lang="en-US" dirty="0"/>
              <a:t>special functions: sin, cos, ...</a:t>
            </a:r>
          </a:p>
          <a:p>
            <a:pPr lvl="1"/>
            <a:r>
              <a:rPr lang="en-US" dirty="0"/>
              <a:t>elementwise comparison</a:t>
            </a:r>
          </a:p>
          <a:p>
            <a:pPr lvl="1"/>
            <a:r>
              <a:rPr lang="en-US" dirty="0"/>
              <a:t>Matrix Product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A@B</a:t>
            </a:r>
          </a:p>
          <a:p>
            <a:pPr lvl="1"/>
            <a:r>
              <a:rPr lang="en-US" dirty="0"/>
              <a:t>in place operations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A+=3</a:t>
            </a:r>
          </a:p>
          <a:p>
            <a:pPr lvl="1"/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A.sum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(),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A.cumsum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(),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A.min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(),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A.max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Operations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6431" y="44624"/>
            <a:ext cx="1940104" cy="1091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9801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these functions operate elementwise on an array, producing an array as output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all, any,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apply_along_axis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, argmax,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argmin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argsort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, average,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bincount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, ceil, clip,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conj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corrcoef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, cross,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cumprod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cumsum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, diff, dot, floor, inner,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inv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lexsort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, max, maximum, mean, median, min, minimum, nonzero, outer, prod, re, round, sort,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, sum, trace, transpose,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vdot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, vectorize, where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Universal Functions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6431" y="44624"/>
            <a:ext cx="1940104" cy="1091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3823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indexing and slicing like for python lists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&gt;&gt;&gt; a[</a:t>
            </a:r>
            <a:r>
              <a:rPr lang="en-US" dirty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2:5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]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&gt;&gt;&gt; a[ </a:t>
            </a:r>
            <a:r>
              <a:rPr lang="en-US" dirty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:-1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]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&gt;&gt;&gt; b[</a:t>
            </a:r>
            <a:r>
              <a:rPr lang="en-US" dirty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1:3, :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]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&gt;&gt;&gt; b[</a:t>
            </a:r>
            <a:r>
              <a:rPr lang="en-US" dirty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-1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]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Indexing, Slicing, Iterating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6431" y="44624"/>
            <a:ext cx="1940104" cy="1091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5641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b="1" dirty="0" err="1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b="1" dirty="0" err="1">
                <a:latin typeface="Consolas" panose="020B0609020204030204" pitchFamily="49" charset="0"/>
                <a:cs typeface="Consolas" panose="020B0609020204030204" pitchFamily="49" charset="0"/>
              </a:rPr>
              <a:t>vstack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((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a,b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))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array([[ 8.,  8.],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   [ 0.,  0.],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   [ 1.,  8.],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   [ 0.,  4.]])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b="1" dirty="0" err="1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b="1" dirty="0" err="1">
                <a:latin typeface="Consolas" panose="020B0609020204030204" pitchFamily="49" charset="0"/>
                <a:cs typeface="Consolas" panose="020B0609020204030204" pitchFamily="49" charset="0"/>
              </a:rPr>
              <a:t>hstack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((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a,b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))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array([[ 8.,  8.,  1.,  8.],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   [ 0.,  0.,  0.,  4.]])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Stacking Arrays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6431" y="44624"/>
            <a:ext cx="1940104" cy="1091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565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16496" y="1556792"/>
            <a:ext cx="9217024" cy="4310608"/>
          </a:xfrm>
        </p:spPr>
        <p:txBody>
          <a:bodyPr/>
          <a:lstStyle/>
          <a:p>
            <a:r>
              <a:rPr lang="en-US" dirty="0"/>
              <a:t>Simple assignments make </a:t>
            </a:r>
            <a:r>
              <a:rPr lang="en-US" b="1" dirty="0">
                <a:solidFill>
                  <a:srgbClr val="FF0000"/>
                </a:solidFill>
              </a:rPr>
              <a:t>no</a:t>
            </a:r>
            <a:r>
              <a:rPr lang="en-US" dirty="0"/>
              <a:t> copy of array objects or of their data.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&gt;&gt;&gt; a = </a:t>
            </a:r>
            <a:r>
              <a:rPr lang="en-US" b="1" dirty="0" err="1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b="1" dirty="0" err="1">
                <a:latin typeface="Consolas" panose="020B0609020204030204" pitchFamily="49" charset="0"/>
                <a:cs typeface="Consolas" panose="020B0609020204030204" pitchFamily="49" charset="0"/>
              </a:rPr>
              <a:t>arange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(12)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&gt;&gt;&gt; b = a            # no new object is created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b="1" dirty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 is a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      # a and b are two names for the same object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True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&gt;&gt;&gt; d =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a.</a:t>
            </a:r>
            <a:r>
              <a:rPr lang="en-US" b="1" dirty="0" err="1">
                <a:latin typeface="Consolas" panose="020B0609020204030204" pitchFamily="49" charset="0"/>
                <a:cs typeface="Consolas" panose="020B0609020204030204" pitchFamily="49" charset="0"/>
              </a:rPr>
              <a:t>copy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()       # a new array object with new data is created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 is a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False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Copy and views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6431" y="44624"/>
            <a:ext cx="1940104" cy="1091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0916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86FDDB-AF9E-B542-AFDC-2EF7CBAED5AE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de-DE" dirty="0"/>
              <a:t>Python </a:t>
            </a:r>
            <a:r>
              <a:rPr lang="de-DE" dirty="0" err="1"/>
              <a:t>command</a:t>
            </a:r>
            <a:r>
              <a:rPr lang="de-DE" dirty="0"/>
              <a:t> </a:t>
            </a:r>
            <a:r>
              <a:rPr lang="de-DE" dirty="0" err="1"/>
              <a:t>line</a:t>
            </a:r>
            <a:r>
              <a:rPr lang="de-DE" dirty="0"/>
              <a:t> </a:t>
            </a:r>
            <a:r>
              <a:rPr lang="de-DE" dirty="0" err="1"/>
              <a:t>interpreters</a:t>
            </a:r>
            <a:r>
              <a:rPr lang="de-DE" dirty="0"/>
              <a:t> (CLI)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integrated</a:t>
            </a:r>
            <a:r>
              <a:rPr lang="de-DE" dirty="0"/>
              <a:t> </a:t>
            </a:r>
            <a:r>
              <a:rPr lang="de-DE" dirty="0" err="1"/>
              <a:t>developer</a:t>
            </a:r>
            <a:r>
              <a:rPr lang="de-DE" dirty="0"/>
              <a:t> </a:t>
            </a:r>
            <a:r>
              <a:rPr lang="de-DE" dirty="0" err="1"/>
              <a:t>environments</a:t>
            </a:r>
            <a:r>
              <a:rPr lang="de-DE" dirty="0"/>
              <a:t> (IDE)</a:t>
            </a:r>
          </a:p>
        </p:txBody>
      </p:sp>
    </p:spTree>
    <p:extLst>
      <p:ext uri="{BB962C8B-B14F-4D97-AF65-F5344CB8AC3E}">
        <p14:creationId xmlns:p14="http://schemas.microsoft.com/office/powerpoint/2010/main" val="28246441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Numpy</a:t>
            </a:r>
            <a:r>
              <a:rPr lang="en-US" dirty="0"/>
              <a:t> has a plentitude of random number distributions</a:t>
            </a:r>
          </a:p>
          <a:p>
            <a:pPr marL="0" indent="0">
              <a:buNone/>
            </a:pPr>
            <a:r>
              <a:rPr lang="en-US" dirty="0"/>
              <a:t>uniform: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&gt;&gt;&gt; A = </a:t>
            </a:r>
            <a:r>
              <a:rPr lang="en-US" b="1" dirty="0" err="1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.random.random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(2,3))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&gt;&gt;&gt; A = </a:t>
            </a:r>
            <a:r>
              <a:rPr lang="en-US" b="1" dirty="0" err="1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.random.uniform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(size=10)</a:t>
            </a:r>
          </a:p>
          <a:p>
            <a:pPr marL="0" indent="0">
              <a:buNone/>
            </a:pPr>
            <a:r>
              <a:rPr lang="en-US" dirty="0"/>
              <a:t>others are: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beta, binomial,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chisquare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dirichlet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, exponential, F, gamma, geometric,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gumbel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, hypergeometric,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laplace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, logistic, lognormal,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logseries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multinormal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, normal,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pareto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poisson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, power, Rayleigh, Cauchy,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standard_t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, triangular, uniform,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vonmises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wald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weibul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zipf</a:t>
            </a: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Random Numbers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6431" y="44624"/>
            <a:ext cx="1940104" cy="1091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648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nhaltsplatzhalt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8521" y="0"/>
            <a:ext cx="5507197" cy="1320914"/>
          </a:xfrm>
        </p:spPr>
      </p:pic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matplotlib</a:t>
            </a:r>
            <a:endParaRPr lang="en-US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7460" y="1320914"/>
            <a:ext cx="4749408" cy="3600401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3900" y="2794521"/>
            <a:ext cx="4824315" cy="3528392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  <p:extLst>
      <p:ext uri="{BB962C8B-B14F-4D97-AF65-F5344CB8AC3E}">
        <p14:creationId xmlns:p14="http://schemas.microsoft.com/office/powerpoint/2010/main" val="27299185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nhaltsplatzhalt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8521" y="0"/>
            <a:ext cx="5507197" cy="1320914"/>
          </a:xfrm>
        </p:spPr>
      </p:pic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matplotlib</a:t>
            </a:r>
            <a:endParaRPr lang="en-US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488" y="2983641"/>
            <a:ext cx="4004773" cy="3103503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6896" y="1608124"/>
            <a:ext cx="4032257" cy="3066061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6018" y="1555970"/>
            <a:ext cx="2663604" cy="1880191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9184" y="4645928"/>
            <a:ext cx="2658809" cy="1967937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  <p:extLst>
      <p:ext uri="{BB962C8B-B14F-4D97-AF65-F5344CB8AC3E}">
        <p14:creationId xmlns:p14="http://schemas.microsoft.com/office/powerpoint/2010/main" val="10367807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jupyter+scipy+matplotlib+latex</a:t>
            </a:r>
            <a:endParaRPr lang="en-US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8664" y="1413615"/>
            <a:ext cx="6347048" cy="5289207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25408" y="0"/>
            <a:ext cx="1268760" cy="126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2823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EA5C92-5DB4-2048-82E9-8C98CF240442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de-DE" dirty="0"/>
              <a:t>Data Analysis </a:t>
            </a:r>
            <a:r>
              <a:rPr lang="de-DE" dirty="0" err="1"/>
              <a:t>using</a:t>
            </a:r>
            <a:r>
              <a:rPr lang="de-DE" dirty="0"/>
              <a:t> Pandas</a:t>
            </a:r>
          </a:p>
        </p:txBody>
      </p:sp>
    </p:spTree>
    <p:extLst>
      <p:ext uri="{BB962C8B-B14F-4D97-AF65-F5344CB8AC3E}">
        <p14:creationId xmlns:p14="http://schemas.microsoft.com/office/powerpoint/2010/main" val="36454432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err="1"/>
              <a:t>DataFrame</a:t>
            </a:r>
            <a:r>
              <a:rPr lang="en-US" sz="1800" dirty="0"/>
              <a:t> object for data manipulation with integrated indexing.</a:t>
            </a:r>
          </a:p>
          <a:p>
            <a:r>
              <a:rPr lang="en-US" sz="1800" dirty="0"/>
              <a:t>Tools for reading and writing data between in-memory data structures and different file formats.</a:t>
            </a:r>
          </a:p>
          <a:p>
            <a:r>
              <a:rPr lang="en-US" sz="1800" dirty="0"/>
              <a:t>Data alignment and integrated handling of missing data.</a:t>
            </a:r>
          </a:p>
          <a:p>
            <a:r>
              <a:rPr lang="en-US" sz="1800" dirty="0"/>
              <a:t>Reshaping and pivoting of data sets.</a:t>
            </a:r>
          </a:p>
          <a:p>
            <a:r>
              <a:rPr lang="en-US" sz="1800" dirty="0"/>
              <a:t>Label-based slicing, fancy indexing, and </a:t>
            </a:r>
            <a:r>
              <a:rPr lang="en-US" sz="1800" dirty="0" err="1"/>
              <a:t>subsetting</a:t>
            </a:r>
            <a:r>
              <a:rPr lang="en-US" sz="1800" dirty="0"/>
              <a:t> of large data sets.</a:t>
            </a:r>
          </a:p>
          <a:p>
            <a:r>
              <a:rPr lang="en-US" sz="1800" dirty="0"/>
              <a:t>Data structure column insertion and deletion.</a:t>
            </a:r>
          </a:p>
          <a:p>
            <a:r>
              <a:rPr lang="en-US" sz="1800" dirty="0"/>
              <a:t>Group by engine allowing split-apply-combine operations on data sets.</a:t>
            </a:r>
          </a:p>
          <a:p>
            <a:r>
              <a:rPr lang="en-US" sz="1800" dirty="0"/>
              <a:t>Data set merging and joining.</a:t>
            </a:r>
          </a:p>
          <a:p>
            <a:r>
              <a:rPr lang="en-US" sz="1800" dirty="0"/>
              <a:t>Hierarchical axis indexing to work with high-dimensional data in a lower-dimensional data structure.</a:t>
            </a:r>
          </a:p>
          <a:p>
            <a:r>
              <a:rPr lang="en-US" sz="1800" dirty="0"/>
              <a:t>Time series-functionality: Date range generation and frequency conversion, moving window statistics, moving window linear regressions, date shifting and lagging.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Pandas – Data Frames for python</a:t>
            </a:r>
          </a:p>
        </p:txBody>
      </p:sp>
      <p:pic>
        <p:nvPicPr>
          <p:cNvPr id="8" name="Bild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2119" y="0"/>
            <a:ext cx="2608409" cy="1354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0186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632520" y="1556792"/>
            <a:ext cx="8856984" cy="431060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two primary data structures of pandas</a:t>
            </a:r>
          </a:p>
          <a:p>
            <a:r>
              <a:rPr lang="en-US" dirty="0"/>
              <a:t>Series (1-dimensional) </a:t>
            </a:r>
          </a:p>
          <a:p>
            <a:r>
              <a:rPr lang="en-US" dirty="0" err="1"/>
              <a:t>DataFrame</a:t>
            </a:r>
            <a:r>
              <a:rPr lang="en-US" dirty="0"/>
              <a:t> (2-dimensional)</a:t>
            </a:r>
          </a:p>
          <a:p>
            <a:pPr marL="0" indent="0">
              <a:buNone/>
            </a:pPr>
            <a:r>
              <a:rPr lang="en-US" dirty="0"/>
              <a:t>handle the vast majority of typical use cases in finance, statistics, social science, and many areas of engineering. </a:t>
            </a:r>
          </a:p>
          <a:p>
            <a:pPr marL="0" indent="0">
              <a:buNone/>
            </a:pPr>
            <a:r>
              <a:rPr lang="en-US" dirty="0"/>
              <a:t>For R users:</a:t>
            </a:r>
          </a:p>
          <a:p>
            <a:r>
              <a:rPr lang="en-US" dirty="0" err="1"/>
              <a:t>DataFrame</a:t>
            </a:r>
            <a:r>
              <a:rPr lang="en-US" dirty="0"/>
              <a:t> provides everything that R’s </a:t>
            </a:r>
            <a:r>
              <a:rPr lang="en-US" dirty="0" err="1"/>
              <a:t>data.frame</a:t>
            </a:r>
            <a:r>
              <a:rPr lang="en-US" dirty="0"/>
              <a:t> provides</a:t>
            </a:r>
          </a:p>
          <a:p>
            <a:r>
              <a:rPr lang="en-US" dirty="0"/>
              <a:t>pandas is built on top of </a:t>
            </a:r>
            <a:r>
              <a:rPr lang="en-US" dirty="0" err="1"/>
              <a:t>NumPy</a:t>
            </a:r>
            <a:r>
              <a:rPr lang="en-US" dirty="0"/>
              <a:t> and is intended to integrate well within a scientific computing environment with many other 3rd party libraries.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Pandas in a nutshell</a:t>
            </a:r>
          </a:p>
        </p:txBody>
      </p:sp>
      <p:pic>
        <p:nvPicPr>
          <p:cNvPr id="4" name="Bild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2119" y="0"/>
            <a:ext cx="2608409" cy="1354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2815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DataFrame</a:t>
            </a:r>
            <a:r>
              <a:rPr lang="en-US" dirty="0"/>
              <a:t> is a container for Series, and Series is a container for scalars.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</a:rPr>
              <a:t>import pandas as </a:t>
            </a:r>
            <a:r>
              <a:rPr lang="en-US" b="1" dirty="0" err="1">
                <a:solidFill>
                  <a:srgbClr val="92D050"/>
                </a:solidFill>
                <a:latin typeface="Consolas" panose="020B0609020204030204" pitchFamily="49" charset="0"/>
              </a:rPr>
              <a:t>pd</a:t>
            </a:r>
            <a:endParaRPr lang="en-US" b="1" dirty="0">
              <a:solidFill>
                <a:srgbClr val="92D05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b="1" dirty="0" err="1">
                <a:solidFill>
                  <a:srgbClr val="FF0000"/>
                </a:solidFill>
                <a:latin typeface="Consolas" panose="020B0609020204030204" pitchFamily="49" charset="0"/>
              </a:rPr>
              <a:t>df</a:t>
            </a:r>
            <a:r>
              <a:rPr lang="en-US" dirty="0">
                <a:latin typeface="Consolas" panose="020B0609020204030204" pitchFamily="49" charset="0"/>
              </a:rPr>
              <a:t> = </a:t>
            </a:r>
            <a:r>
              <a:rPr lang="en-US" b="1" dirty="0" err="1">
                <a:solidFill>
                  <a:srgbClr val="92D050"/>
                </a:solidFill>
                <a:latin typeface="Consolas" panose="020B0609020204030204" pitchFamily="49" charset="0"/>
              </a:rPr>
              <a:t>pd</a:t>
            </a:r>
            <a:r>
              <a:rPr lang="en-US" dirty="0" err="1">
                <a:latin typeface="Consolas" panose="020B0609020204030204" pitchFamily="49" charset="0"/>
              </a:rPr>
              <a:t>.DataFrame</a:t>
            </a:r>
            <a:r>
              <a:rPr lang="en-US" dirty="0">
                <a:latin typeface="Consolas" panose="020B0609020204030204" pitchFamily="49" charset="0"/>
              </a:rPr>
              <a:t>(data=d)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</a:rPr>
              <a:t>for col in </a:t>
            </a:r>
            <a:r>
              <a:rPr lang="en-US" b="1" dirty="0" err="1">
                <a:solidFill>
                  <a:srgbClr val="FF0000"/>
                </a:solidFill>
                <a:latin typeface="Consolas" panose="020B0609020204030204" pitchFamily="49" charset="0"/>
              </a:rPr>
              <a:t>df</a:t>
            </a:r>
            <a:r>
              <a:rPr lang="en-US" dirty="0" err="1">
                <a:latin typeface="Consolas" panose="020B0609020204030204" pitchFamily="49" charset="0"/>
              </a:rPr>
              <a:t>.columns</a:t>
            </a:r>
            <a:r>
              <a:rPr lang="en-US" dirty="0">
                <a:latin typeface="Consolas" panose="020B0609020204030204" pitchFamily="49" charset="0"/>
              </a:rPr>
              <a:t>: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</a:rPr>
              <a:t>    series = </a:t>
            </a:r>
            <a:r>
              <a:rPr lang="en-US" b="1" dirty="0" err="1">
                <a:solidFill>
                  <a:srgbClr val="FF0000"/>
                </a:solidFill>
                <a:latin typeface="Consolas" panose="020B0609020204030204" pitchFamily="49" charset="0"/>
              </a:rPr>
              <a:t>df</a:t>
            </a:r>
            <a:r>
              <a:rPr lang="en-US" dirty="0">
                <a:latin typeface="Consolas" panose="020B0609020204030204" pitchFamily="49" charset="0"/>
              </a:rPr>
              <a:t>[col]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</a:rPr>
              <a:t>    # do something with series</a:t>
            </a:r>
          </a:p>
          <a:p>
            <a:pPr marL="0" indent="0">
              <a:buNone/>
            </a:pPr>
            <a:endParaRPr lang="en-US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</a:rPr>
              <a:t>s = </a:t>
            </a:r>
            <a:r>
              <a:rPr lang="en-US" b="1" dirty="0" err="1">
                <a:solidFill>
                  <a:srgbClr val="92D050"/>
                </a:solidFill>
                <a:latin typeface="Consolas" panose="020B0609020204030204" pitchFamily="49" charset="0"/>
              </a:rPr>
              <a:t>pd</a:t>
            </a:r>
            <a:r>
              <a:rPr lang="en-US" dirty="0" err="1">
                <a:latin typeface="Consolas" panose="020B0609020204030204" pitchFamily="49" charset="0"/>
              </a:rPr>
              <a:t>.Series</a:t>
            </a:r>
            <a:r>
              <a:rPr lang="en-US" dirty="0">
                <a:latin typeface="Consolas" panose="020B0609020204030204" pitchFamily="49" charset="0"/>
              </a:rPr>
              <a:t>([1, 3, 5, </a:t>
            </a:r>
            <a:r>
              <a:rPr lang="en-US" dirty="0" err="1">
                <a:latin typeface="Consolas" panose="020B0609020204030204" pitchFamily="49" charset="0"/>
              </a:rPr>
              <a:t>np.nan</a:t>
            </a:r>
            <a:r>
              <a:rPr lang="en-US" dirty="0">
                <a:latin typeface="Consolas" panose="020B0609020204030204" pitchFamily="49" charset="0"/>
              </a:rPr>
              <a:t>, 6, 8])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Dataframes</a:t>
            </a:r>
            <a:r>
              <a:rPr lang="en-US" dirty="0"/>
              <a:t> and Series</a:t>
            </a:r>
          </a:p>
        </p:txBody>
      </p:sp>
      <p:pic>
        <p:nvPicPr>
          <p:cNvPr id="4" name="Bild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2119" y="0"/>
            <a:ext cx="2608409" cy="1354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7909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Object Creation</a:t>
            </a:r>
          </a:p>
          <a:p>
            <a:r>
              <a:rPr lang="en-US" sz="2000" dirty="0"/>
              <a:t>Viewing Data</a:t>
            </a:r>
          </a:p>
          <a:p>
            <a:r>
              <a:rPr lang="en-US" sz="2000" dirty="0"/>
              <a:t>Selection</a:t>
            </a:r>
          </a:p>
          <a:p>
            <a:r>
              <a:rPr lang="en-US" sz="2000" dirty="0"/>
              <a:t>Missing Data</a:t>
            </a:r>
          </a:p>
          <a:p>
            <a:r>
              <a:rPr lang="en-US" sz="2000" dirty="0"/>
              <a:t>Operations</a:t>
            </a:r>
          </a:p>
          <a:p>
            <a:r>
              <a:rPr lang="en-US" sz="2000" dirty="0"/>
              <a:t>Merge</a:t>
            </a:r>
          </a:p>
          <a:p>
            <a:r>
              <a:rPr lang="en-US" sz="2000" dirty="0"/>
              <a:t>Grouping</a:t>
            </a:r>
          </a:p>
          <a:p>
            <a:r>
              <a:rPr lang="en-US" sz="2000" dirty="0"/>
              <a:t>Reshaping</a:t>
            </a:r>
          </a:p>
          <a:p>
            <a:r>
              <a:rPr lang="en-US" sz="2000" dirty="0"/>
              <a:t>Time Series</a:t>
            </a:r>
          </a:p>
          <a:p>
            <a:r>
              <a:rPr lang="en-US" sz="2000" dirty="0" err="1"/>
              <a:t>Categorials</a:t>
            </a:r>
            <a:endParaRPr lang="en-US" sz="2000" dirty="0"/>
          </a:p>
          <a:p>
            <a:r>
              <a:rPr lang="en-US" sz="2000" dirty="0"/>
              <a:t>Plotting</a:t>
            </a:r>
          </a:p>
          <a:p>
            <a:r>
              <a:rPr lang="en-US" sz="2000" dirty="0"/>
              <a:t>Data I/O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pandas </a:t>
            </a:r>
          </a:p>
        </p:txBody>
      </p:sp>
      <p:pic>
        <p:nvPicPr>
          <p:cNvPr id="4" name="Bild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2119" y="0"/>
            <a:ext cx="2608409" cy="1354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894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Creating a Series by passing a list of values, letting pandas create a default integer index: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</a:rPr>
              <a:t>s = </a:t>
            </a:r>
            <a:r>
              <a:rPr lang="en-US" b="1" dirty="0" err="1">
                <a:solidFill>
                  <a:srgbClr val="92D050"/>
                </a:solidFill>
                <a:latin typeface="Consolas" panose="020B0609020204030204" pitchFamily="49" charset="0"/>
              </a:rPr>
              <a:t>pd</a:t>
            </a:r>
            <a:r>
              <a:rPr lang="en-US" dirty="0" err="1">
                <a:latin typeface="Consolas" panose="020B0609020204030204" pitchFamily="49" charset="0"/>
              </a:rPr>
              <a:t>.</a:t>
            </a:r>
            <a:r>
              <a:rPr lang="en-US" b="1" dirty="0" err="1">
                <a:latin typeface="Consolas" panose="020B0609020204030204" pitchFamily="49" charset="0"/>
              </a:rPr>
              <a:t>Series</a:t>
            </a:r>
            <a:r>
              <a:rPr lang="en-US" dirty="0">
                <a:latin typeface="Consolas" panose="020B0609020204030204" pitchFamily="49" charset="0"/>
              </a:rPr>
              <a:t>([1, 3, 5, </a:t>
            </a:r>
            <a:r>
              <a:rPr lang="en-US" b="1" dirty="0" err="1">
                <a:solidFill>
                  <a:srgbClr val="92D050"/>
                </a:solidFill>
                <a:latin typeface="Consolas" panose="020B0609020204030204" pitchFamily="49" charset="0"/>
              </a:rPr>
              <a:t>np</a:t>
            </a:r>
            <a:r>
              <a:rPr lang="en-US" dirty="0" err="1">
                <a:latin typeface="Consolas" panose="020B0609020204030204" pitchFamily="49" charset="0"/>
              </a:rPr>
              <a:t>.nan</a:t>
            </a:r>
            <a:r>
              <a:rPr lang="en-US" dirty="0">
                <a:latin typeface="Consolas" panose="020B0609020204030204" pitchFamily="49" charset="0"/>
              </a:rPr>
              <a:t>, 6, 8])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Creating a </a:t>
            </a:r>
            <a:r>
              <a:rPr lang="en-US" dirty="0" err="1"/>
              <a:t>DataFrame</a:t>
            </a:r>
            <a:r>
              <a:rPr lang="en-US" dirty="0"/>
              <a:t> by passing a </a:t>
            </a:r>
            <a:r>
              <a:rPr lang="en-US" dirty="0" err="1"/>
              <a:t>NumPy</a:t>
            </a:r>
            <a:r>
              <a:rPr lang="en-US" dirty="0"/>
              <a:t> array, with a </a:t>
            </a:r>
            <a:r>
              <a:rPr lang="en-US" dirty="0" err="1"/>
              <a:t>datetime</a:t>
            </a:r>
            <a:r>
              <a:rPr lang="en-US" dirty="0"/>
              <a:t> index and labeled columns: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>
                <a:latin typeface="Consolas" panose="020B0609020204030204" pitchFamily="49" charset="0"/>
              </a:rPr>
              <a:t>df</a:t>
            </a:r>
            <a:r>
              <a:rPr lang="en-US" dirty="0">
                <a:latin typeface="Consolas" panose="020B0609020204030204" pitchFamily="49" charset="0"/>
              </a:rPr>
              <a:t> = </a:t>
            </a:r>
            <a:r>
              <a:rPr lang="en-US" b="1" dirty="0" err="1">
                <a:solidFill>
                  <a:srgbClr val="92D050"/>
                </a:solidFill>
                <a:latin typeface="Consolas" panose="020B0609020204030204" pitchFamily="49" charset="0"/>
              </a:rPr>
              <a:t>pd</a:t>
            </a:r>
            <a:r>
              <a:rPr lang="en-US" dirty="0" err="1">
                <a:latin typeface="Consolas" panose="020B0609020204030204" pitchFamily="49" charset="0"/>
              </a:rPr>
              <a:t>.</a:t>
            </a:r>
            <a:r>
              <a:rPr lang="en-US" b="1" dirty="0" err="1">
                <a:latin typeface="Consolas" panose="020B0609020204030204" pitchFamily="49" charset="0"/>
              </a:rPr>
              <a:t>DataFrame</a:t>
            </a:r>
            <a:r>
              <a:rPr lang="en-US" dirty="0">
                <a:latin typeface="Consolas" panose="020B0609020204030204" pitchFamily="49" charset="0"/>
              </a:rPr>
              <a:t>(</a:t>
            </a:r>
            <a:r>
              <a:rPr lang="en-US" b="1" dirty="0" err="1">
                <a:solidFill>
                  <a:srgbClr val="92D050"/>
                </a:solidFill>
                <a:latin typeface="Consolas" panose="020B0609020204030204" pitchFamily="49" charset="0"/>
              </a:rPr>
              <a:t>np</a:t>
            </a:r>
            <a:r>
              <a:rPr lang="en-US" dirty="0" err="1">
                <a:latin typeface="Consolas" panose="020B0609020204030204" pitchFamily="49" charset="0"/>
              </a:rPr>
              <a:t>.random.randn</a:t>
            </a:r>
            <a:r>
              <a:rPr lang="en-US" dirty="0">
                <a:latin typeface="Consolas" panose="020B0609020204030204" pitchFamily="49" charset="0"/>
              </a:rPr>
              <a:t>(6, 4), index=dates, columns=list('ABCD'))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 Creation</a:t>
            </a:r>
          </a:p>
        </p:txBody>
      </p:sp>
      <p:pic>
        <p:nvPicPr>
          <p:cNvPr id="4" name="Bild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2119" y="0"/>
            <a:ext cx="2608409" cy="1354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6633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200025" y="1556792"/>
            <a:ext cx="9433495" cy="460851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python interactive command line interface was not very comfortable, so </a:t>
            </a:r>
            <a:r>
              <a:rPr lang="en-US" dirty="0" err="1"/>
              <a:t>ipython</a:t>
            </a:r>
            <a:r>
              <a:rPr lang="en-US" dirty="0"/>
              <a:t> was born. It evolved later on to a Web-Interface (</a:t>
            </a:r>
            <a:r>
              <a:rPr lang="en-US" dirty="0" err="1"/>
              <a:t>jupyter</a:t>
            </a:r>
            <a:r>
              <a:rPr lang="en-US" dirty="0"/>
              <a:t>). You can enter even shell commands.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1800" dirty="0">
                <a:latin typeface="Consolas" charset="0"/>
                <a:ea typeface="Consolas" charset="0"/>
                <a:cs typeface="Consolas" charset="0"/>
              </a:rPr>
              <a:t>$ </a:t>
            </a:r>
            <a:r>
              <a:rPr lang="en-US" sz="1800" dirty="0" err="1">
                <a:latin typeface="Consolas" charset="0"/>
                <a:ea typeface="Consolas" charset="0"/>
                <a:cs typeface="Consolas" charset="0"/>
              </a:rPr>
              <a:t>ipython</a:t>
            </a:r>
            <a:endParaRPr lang="en-US" sz="1800" dirty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sz="1800" dirty="0">
                <a:latin typeface="Consolas" charset="0"/>
                <a:ea typeface="Consolas" charset="0"/>
                <a:cs typeface="Consolas" charset="0"/>
              </a:rPr>
              <a:t>Python 3.6.2 |Continuum Analytics, Inc.| (default, Jul 20 2017, 13:51:32)</a:t>
            </a:r>
          </a:p>
          <a:p>
            <a:pPr marL="0" indent="0">
              <a:buNone/>
            </a:pPr>
            <a:r>
              <a:rPr lang="en-US" sz="1800" dirty="0">
                <a:latin typeface="Consolas" charset="0"/>
                <a:ea typeface="Consolas" charset="0"/>
                <a:cs typeface="Consolas" charset="0"/>
              </a:rPr>
              <a:t>Type 'copyright', 'credits' or 'license' for more information</a:t>
            </a:r>
          </a:p>
          <a:p>
            <a:pPr marL="0" indent="0">
              <a:buNone/>
            </a:pPr>
            <a:r>
              <a:rPr lang="en-US" sz="1800" dirty="0" err="1">
                <a:latin typeface="Consolas" charset="0"/>
                <a:ea typeface="Consolas" charset="0"/>
                <a:cs typeface="Consolas" charset="0"/>
              </a:rPr>
              <a:t>IPython</a:t>
            </a:r>
            <a:r>
              <a:rPr lang="en-US" sz="1800" dirty="0">
                <a:latin typeface="Consolas" charset="0"/>
                <a:ea typeface="Consolas" charset="0"/>
                <a:cs typeface="Consolas" charset="0"/>
              </a:rPr>
              <a:t> 6.1.0 -- An enhanced Interactive Python. Type '?' for help.</a:t>
            </a:r>
          </a:p>
          <a:p>
            <a:pPr marL="0" indent="0">
              <a:buNone/>
            </a:pPr>
            <a:endParaRPr lang="en-US" sz="1800" dirty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sz="1800" dirty="0">
                <a:latin typeface="Consolas" charset="0"/>
                <a:ea typeface="Consolas" charset="0"/>
                <a:cs typeface="Consolas" charset="0"/>
              </a:rPr>
              <a:t>In [1]: </a:t>
            </a:r>
            <a:r>
              <a:rPr lang="en-US" sz="1800" dirty="0" err="1">
                <a:latin typeface="Consolas" charset="0"/>
                <a:ea typeface="Consolas" charset="0"/>
                <a:cs typeface="Consolas" charset="0"/>
              </a:rPr>
              <a:t>pwd</a:t>
            </a:r>
            <a:endParaRPr lang="en-US" sz="1800" dirty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sz="1800" dirty="0">
                <a:latin typeface="Consolas" charset="0"/>
                <a:ea typeface="Consolas" charset="0"/>
                <a:cs typeface="Consolas" charset="0"/>
              </a:rPr>
              <a:t>Out[1]: '/home/</a:t>
            </a:r>
            <a:r>
              <a:rPr lang="en-US" sz="1800" dirty="0" err="1">
                <a:latin typeface="Consolas" charset="0"/>
                <a:ea typeface="Consolas" charset="0"/>
                <a:cs typeface="Consolas" charset="0"/>
              </a:rPr>
              <a:t>hpc</a:t>
            </a:r>
            <a:r>
              <a:rPr lang="en-US" sz="1800" dirty="0">
                <a:latin typeface="Consolas" charset="0"/>
                <a:ea typeface="Consolas" charset="0"/>
                <a:cs typeface="Consolas" charset="0"/>
              </a:rPr>
              <a:t>/pr28fa/a2815ah‘</a:t>
            </a:r>
          </a:p>
          <a:p>
            <a:pPr marL="0" indent="0">
              <a:buNone/>
            </a:pPr>
            <a:r>
              <a:rPr lang="en-US" sz="1800" dirty="0">
                <a:latin typeface="Consolas" charset="0"/>
                <a:ea typeface="Consolas" charset="0"/>
                <a:cs typeface="Consolas" charset="0"/>
              </a:rPr>
              <a:t>In [2]: import </a:t>
            </a:r>
            <a:r>
              <a:rPr lang="en-US" sz="1800" dirty="0" err="1">
                <a:latin typeface="Consolas" charset="0"/>
                <a:ea typeface="Consolas" charset="0"/>
                <a:cs typeface="Consolas" charset="0"/>
              </a:rPr>
              <a:t>os</a:t>
            </a:r>
            <a:r>
              <a:rPr lang="en-US" sz="1800" dirty="0">
                <a:latin typeface="Consolas" charset="0"/>
                <a:ea typeface="Consolas" charset="0"/>
                <a:cs typeface="Consolas" charset="0"/>
              </a:rPr>
              <a:t>; </a:t>
            </a:r>
            <a:r>
              <a:rPr lang="en-US" sz="1800" dirty="0" err="1">
                <a:latin typeface="Consolas" charset="0"/>
                <a:ea typeface="Consolas" charset="0"/>
                <a:cs typeface="Consolas" charset="0"/>
              </a:rPr>
              <a:t>os.getcwd</a:t>
            </a:r>
            <a:r>
              <a:rPr lang="en-US" sz="1800" dirty="0">
                <a:latin typeface="Consolas" charset="0"/>
                <a:ea typeface="Consolas" charset="0"/>
                <a:cs typeface="Consolas" charset="0"/>
              </a:rPr>
              <a:t>()</a:t>
            </a:r>
          </a:p>
          <a:p>
            <a:pPr marL="0" indent="0">
              <a:buNone/>
            </a:pPr>
            <a:r>
              <a:rPr lang="en-US" sz="1800" dirty="0">
                <a:latin typeface="Consolas" charset="0"/>
                <a:ea typeface="Consolas" charset="0"/>
                <a:cs typeface="Consolas" charset="0"/>
              </a:rPr>
              <a:t>Out[2]: '/home/</a:t>
            </a:r>
            <a:r>
              <a:rPr lang="en-US" sz="1800" dirty="0" err="1">
                <a:latin typeface="Consolas" charset="0"/>
                <a:ea typeface="Consolas" charset="0"/>
                <a:cs typeface="Consolas" charset="0"/>
              </a:rPr>
              <a:t>hpc</a:t>
            </a:r>
            <a:r>
              <a:rPr lang="en-US" sz="1800" dirty="0">
                <a:latin typeface="Consolas" charset="0"/>
                <a:ea typeface="Consolas" charset="0"/>
                <a:cs typeface="Consolas" charset="0"/>
              </a:rPr>
              <a:t>/pr28fa/a2815ah'</a:t>
            </a:r>
          </a:p>
          <a:p>
            <a:pPr marL="0" indent="0">
              <a:buNone/>
            </a:pPr>
            <a:endParaRPr lang="en-US" sz="1600" dirty="0">
              <a:latin typeface="Source Code Pro Semibold" panose="020B0609030403020204" pitchFamily="49" charset="0"/>
              <a:ea typeface="Source Code Pro Semibold" panose="020B0609030403020204" pitchFamily="49" charset="0"/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ipython</a:t>
            </a:r>
            <a:endParaRPr lang="en-US" dirty="0"/>
          </a:p>
        </p:txBody>
      </p:sp>
      <p:pic>
        <p:nvPicPr>
          <p:cNvPr id="7" name="Picture 6" descr="Related image">
            <a:extLst>
              <a:ext uri="{FF2B5EF4-FFF2-40B4-BE49-F238E27FC236}">
                <a16:creationId xmlns:a16="http://schemas.microsoft.com/office/drawing/2014/main" id="{5EB1CCB4-277B-6F4D-AE99-8CDD6862A2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60" b="19761"/>
          <a:stretch/>
        </p:blipFill>
        <p:spPr bwMode="auto">
          <a:xfrm>
            <a:off x="7868024" y="36210"/>
            <a:ext cx="2037975" cy="123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28913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df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.head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r>
              <a:rPr lang="en-US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df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.tail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(3)</a:t>
            </a:r>
          </a:p>
          <a:p>
            <a:pPr marL="0" indent="0">
              <a:buNone/>
            </a:pPr>
            <a:r>
              <a:rPr lang="en-US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df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.index</a:t>
            </a: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df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.columns</a:t>
            </a: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df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.to_numpy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r>
              <a:rPr lang="en-US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df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.describe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Viewing Data</a:t>
            </a:r>
          </a:p>
        </p:txBody>
      </p:sp>
      <p:pic>
        <p:nvPicPr>
          <p:cNvPr id="4" name="Bild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2119" y="0"/>
            <a:ext cx="2608409" cy="1354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93538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1352599" y="1556792"/>
            <a:ext cx="7871792" cy="4310608"/>
          </a:xfrm>
        </p:spPr>
        <p:txBody>
          <a:bodyPr/>
          <a:lstStyle/>
          <a:p>
            <a:pPr marL="0" indent="0">
              <a:buNone/>
            </a:pPr>
            <a:r>
              <a:rPr lang="en-US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df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['A']</a:t>
            </a:r>
          </a:p>
          <a:p>
            <a:pPr marL="0" indent="0">
              <a:buNone/>
            </a:pPr>
            <a:r>
              <a:rPr lang="en-US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df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[0:3]</a:t>
            </a:r>
          </a:p>
          <a:p>
            <a:pPr marL="0" indent="0">
              <a:buNone/>
            </a:pPr>
            <a:r>
              <a:rPr lang="en-US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df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.loc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[:, ['A', 'B']]</a:t>
            </a:r>
          </a:p>
          <a:p>
            <a:pPr marL="0" indent="0">
              <a:buNone/>
            </a:pPr>
            <a:r>
              <a:rPr lang="en-US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df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.iloc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[3:5, 0:2]</a:t>
            </a:r>
          </a:p>
          <a:p>
            <a:pPr marL="0" indent="0">
              <a:buNone/>
            </a:pPr>
            <a:r>
              <a:rPr lang="en-US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df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df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.A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&gt; 0]</a:t>
            </a:r>
          </a:p>
          <a:p>
            <a:pPr marL="0" indent="0">
              <a:buNone/>
            </a:pPr>
            <a:r>
              <a:rPr lang="en-US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df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df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&gt; 0]</a:t>
            </a:r>
          </a:p>
          <a:p>
            <a:pPr marL="0" indent="0">
              <a:buNone/>
            </a:pPr>
            <a:r>
              <a:rPr lang="en-US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df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df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['E'].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isin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(['two', 'four'])]</a:t>
            </a:r>
          </a:p>
          <a:p>
            <a:pPr marL="0" indent="0">
              <a:buNone/>
            </a:pPr>
            <a:r>
              <a:rPr lang="en-US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df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.loc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[:, 'D'] = </a:t>
            </a:r>
            <a:r>
              <a:rPr lang="en-US" b="1" dirty="0" err="1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b="1" dirty="0" err="1">
                <a:latin typeface="Consolas" panose="020B0609020204030204" pitchFamily="49" charset="0"/>
                <a:cs typeface="Consolas" panose="020B0609020204030204" pitchFamily="49" charset="0"/>
              </a:rPr>
              <a:t>array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([5] * </a:t>
            </a:r>
            <a:r>
              <a:rPr lang="en-US" b="1" dirty="0" err="1">
                <a:latin typeface="Consolas" panose="020B0609020204030204" pitchFamily="49" charset="0"/>
                <a:cs typeface="Consolas" panose="020B0609020204030204" pitchFamily="49" charset="0"/>
              </a:rPr>
              <a:t>len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df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))</a:t>
            </a:r>
          </a:p>
          <a:p>
            <a:pPr marL="0" indent="0">
              <a:buNone/>
            </a:pPr>
            <a:r>
              <a:rPr lang="en-US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df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df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&gt; 0] = -</a:t>
            </a:r>
            <a:r>
              <a:rPr lang="en-US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df</a:t>
            </a:r>
            <a:endParaRPr lang="en-US" b="1" dirty="0">
              <a:solidFill>
                <a:srgbClr val="C0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Selection</a:t>
            </a:r>
          </a:p>
        </p:txBody>
      </p:sp>
      <p:pic>
        <p:nvPicPr>
          <p:cNvPr id="4" name="Bild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2119" y="0"/>
            <a:ext cx="2608409" cy="1354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95552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df1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US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df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.reindex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(index=dates[0:4], columns=list(</a:t>
            </a:r>
            <a:r>
              <a:rPr lang="en-US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df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.columns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) + ['E'])</a:t>
            </a:r>
          </a:p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df1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.dropna(how='any')</a:t>
            </a:r>
          </a:p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df1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.fillna(value=5)</a:t>
            </a:r>
          </a:p>
          <a:p>
            <a:pPr marL="0" indent="0">
              <a:buNone/>
            </a:pPr>
            <a:r>
              <a:rPr lang="en-US" b="1" dirty="0" err="1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pd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.isna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df1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Missing Data</a:t>
            </a:r>
          </a:p>
        </p:txBody>
      </p:sp>
      <p:pic>
        <p:nvPicPr>
          <p:cNvPr id="4" name="Bild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2119" y="0"/>
            <a:ext cx="2608409" cy="1354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8531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df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.mean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r>
              <a:rPr lang="en-US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df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.mean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(1)</a:t>
            </a:r>
          </a:p>
          <a:p>
            <a:pPr marL="0" indent="0">
              <a:buNone/>
            </a:pPr>
            <a:r>
              <a:rPr lang="en-US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df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.apply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b="1" dirty="0" err="1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.cumsum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r>
              <a:rPr lang="en-US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df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.apply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b="1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lambda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x: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x.max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() -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x.min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())</a:t>
            </a:r>
          </a:p>
          <a:p>
            <a:pPr marL="0" indent="0">
              <a:buNone/>
            </a:pP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s.value_counts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s.str.lower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Operations</a:t>
            </a:r>
          </a:p>
        </p:txBody>
      </p:sp>
      <p:pic>
        <p:nvPicPr>
          <p:cNvPr id="4" name="Bild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2119" y="0"/>
            <a:ext cx="2608409" cy="1354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4781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pieces = [</a:t>
            </a:r>
            <a:r>
              <a:rPr lang="en-US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df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[:3], </a:t>
            </a:r>
            <a:r>
              <a:rPr lang="en-US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df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[3:7], </a:t>
            </a:r>
            <a:r>
              <a:rPr lang="en-US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df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[7:]]</a:t>
            </a:r>
          </a:p>
          <a:p>
            <a:pPr marL="0" indent="0">
              <a:buNone/>
            </a:pPr>
            <a:r>
              <a:rPr lang="en-US" b="1" dirty="0" err="1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pd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.concat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(pieces)</a:t>
            </a:r>
          </a:p>
          <a:p>
            <a:pPr marL="0" indent="0">
              <a:buNone/>
            </a:pPr>
            <a:r>
              <a:rPr lang="en-US" b="1" dirty="0" err="1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pd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.merge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(left, right, on='key')</a:t>
            </a:r>
          </a:p>
          <a:p>
            <a:pPr marL="0" indent="0">
              <a:buNone/>
            </a:pPr>
            <a:r>
              <a:rPr lang="en-US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df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.append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(s,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ignore_index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=True)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Merge</a:t>
            </a:r>
          </a:p>
        </p:txBody>
      </p:sp>
      <p:pic>
        <p:nvPicPr>
          <p:cNvPr id="4" name="Bild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2119" y="0"/>
            <a:ext cx="2608409" cy="1354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0749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By “group by” we are referring to a process involving one or more of the following steps:</a:t>
            </a:r>
          </a:p>
          <a:p>
            <a:r>
              <a:rPr lang="en-US" dirty="0"/>
              <a:t>Splitting the data into groups based on some criteria</a:t>
            </a:r>
          </a:p>
          <a:p>
            <a:r>
              <a:rPr lang="en-US" dirty="0"/>
              <a:t>Applying a function to each group independently</a:t>
            </a:r>
          </a:p>
          <a:p>
            <a:r>
              <a:rPr lang="en-US" dirty="0"/>
              <a:t>Combining the results into a data structure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df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b="1" dirty="0" err="1">
                <a:latin typeface="Consolas" panose="020B0609020204030204" pitchFamily="49" charset="0"/>
                <a:cs typeface="Consolas" panose="020B0609020204030204" pitchFamily="49" charset="0"/>
              </a:rPr>
              <a:t>groupby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('A').</a:t>
            </a:r>
            <a: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  <a:t>sum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df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b="1" dirty="0" err="1">
                <a:latin typeface="Consolas" panose="020B0609020204030204" pitchFamily="49" charset="0"/>
                <a:cs typeface="Consolas" panose="020B0609020204030204" pitchFamily="49" charset="0"/>
              </a:rPr>
              <a:t>groupby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(['A', 'B']).</a:t>
            </a:r>
            <a: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  <a:t>sum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Grouping</a:t>
            </a:r>
          </a:p>
        </p:txBody>
      </p:sp>
      <p:pic>
        <p:nvPicPr>
          <p:cNvPr id="4" name="Bild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2119" y="0"/>
            <a:ext cx="2608409" cy="1354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2736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Stack</a:t>
            </a:r>
            <a:br>
              <a:rPr lang="en-US" dirty="0"/>
            </a:br>
            <a:r>
              <a:rPr lang="en-US" dirty="0"/>
              <a:t>The stack() method “compresses” a level in the </a:t>
            </a:r>
            <a:r>
              <a:rPr lang="en-US" dirty="0" err="1"/>
              <a:t>DataFrame’s</a:t>
            </a:r>
            <a:r>
              <a:rPr lang="en-US" dirty="0"/>
              <a:t> columns.</a:t>
            </a:r>
          </a:p>
          <a:p>
            <a:r>
              <a:rPr lang="en-US" dirty="0"/>
              <a:t>Pivot Table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b="1" dirty="0" err="1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pd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.pivot_table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df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, values='D', index=['A', 'B'], columns=['C'])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Reshaping</a:t>
            </a:r>
          </a:p>
        </p:txBody>
      </p:sp>
      <p:pic>
        <p:nvPicPr>
          <p:cNvPr id="4" name="Bild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2119" y="0"/>
            <a:ext cx="2608409" cy="1354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19572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727250" y="1601416"/>
            <a:ext cx="7871792" cy="4310608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ts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US" b="1" dirty="0" err="1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pd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.Series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b="1" dirty="0" err="1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.random.randn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(1000), index=</a:t>
            </a:r>
            <a:r>
              <a:rPr lang="en-US" b="1" dirty="0" err="1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pd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.date_range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('1/1/2000', periods=1000))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ts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ts.</a:t>
            </a:r>
            <a:r>
              <a:rPr lang="en-US" b="1" dirty="0" err="1">
                <a:latin typeface="Consolas" panose="020B0609020204030204" pitchFamily="49" charset="0"/>
                <a:cs typeface="Consolas" panose="020B0609020204030204" pitchFamily="49" charset="0"/>
              </a:rPr>
              <a:t>cumsum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ts.</a:t>
            </a:r>
            <a:r>
              <a:rPr lang="en-US" b="1" dirty="0" err="1">
                <a:latin typeface="Consolas" panose="020B0609020204030204" pitchFamily="49" charset="0"/>
                <a:cs typeface="Consolas" panose="020B0609020204030204" pitchFamily="49" charset="0"/>
              </a:rPr>
              <a:t>plot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Plotting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3146" y="2938387"/>
            <a:ext cx="5226151" cy="3919613"/>
          </a:xfrm>
          <a:prstGeom prst="rect">
            <a:avLst/>
          </a:prstGeom>
        </p:spPr>
      </p:pic>
      <p:pic>
        <p:nvPicPr>
          <p:cNvPr id="5" name="Bild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2119" y="0"/>
            <a:ext cx="2608409" cy="1354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17333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344488" y="1556792"/>
            <a:ext cx="9361040" cy="4310608"/>
          </a:xfrm>
        </p:spPr>
        <p:txBody>
          <a:bodyPr/>
          <a:lstStyle/>
          <a:p>
            <a:r>
              <a:rPr lang="en-US" dirty="0"/>
              <a:t>CSV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b="1" dirty="0" err="1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pd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b="1" dirty="0" err="1">
                <a:latin typeface="Consolas" panose="020B0609020204030204" pitchFamily="49" charset="0"/>
                <a:cs typeface="Consolas" panose="020B0609020204030204" pitchFamily="49" charset="0"/>
              </a:rPr>
              <a:t>read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_</a:t>
            </a:r>
            <a:r>
              <a:rPr lang="en-US" b="1" dirty="0" err="1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csv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i="1" dirty="0">
                <a:solidFill>
                  <a:srgbClr val="FFC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'foo.csv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')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df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b="1" dirty="0" err="1">
                <a:latin typeface="Consolas" panose="020B0609020204030204" pitchFamily="49" charset="0"/>
                <a:cs typeface="Consolas" panose="020B0609020204030204" pitchFamily="49" charset="0"/>
              </a:rPr>
              <a:t>to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_</a:t>
            </a:r>
            <a:r>
              <a:rPr lang="en-US" b="1" dirty="0" err="1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csv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i="1" dirty="0">
                <a:solidFill>
                  <a:srgbClr val="FFC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'foo.csv'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r>
              <a:rPr lang="en-US" dirty="0"/>
              <a:t>Excel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b="1" dirty="0" err="1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pd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b="1" dirty="0" err="1">
                <a:latin typeface="Consolas" panose="020B0609020204030204" pitchFamily="49" charset="0"/>
                <a:cs typeface="Consolas" panose="020B0609020204030204" pitchFamily="49" charset="0"/>
              </a:rPr>
              <a:t>read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_</a:t>
            </a:r>
            <a:r>
              <a:rPr lang="en-US" b="1" dirty="0" err="1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excel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i="1" dirty="0">
                <a:solidFill>
                  <a:srgbClr val="FFC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'foo.xlsx'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, 'Sheet1',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index_col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=None,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na_values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=['NA'])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df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b="1" dirty="0" err="1">
                <a:latin typeface="Consolas" panose="020B0609020204030204" pitchFamily="49" charset="0"/>
                <a:cs typeface="Consolas" panose="020B0609020204030204" pitchFamily="49" charset="0"/>
              </a:rPr>
              <a:t>to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_</a:t>
            </a:r>
            <a:r>
              <a:rPr lang="en-US" b="1" dirty="0" err="1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excel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i="1" dirty="0">
                <a:solidFill>
                  <a:srgbClr val="FFC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'foo.xlsx'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sheet_name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='Sheet1')</a:t>
            </a:r>
          </a:p>
          <a:p>
            <a:r>
              <a:rPr lang="en-US" dirty="0"/>
              <a:t>HDF5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b="1" dirty="0" err="1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pd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b="1" dirty="0" err="1">
                <a:latin typeface="Consolas" panose="020B0609020204030204" pitchFamily="49" charset="0"/>
                <a:cs typeface="Consolas" panose="020B0609020204030204" pitchFamily="49" charset="0"/>
              </a:rPr>
              <a:t>read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_</a:t>
            </a:r>
            <a:r>
              <a:rPr lang="en-US" b="1" dirty="0" err="1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hdf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i="1" dirty="0">
                <a:solidFill>
                  <a:srgbClr val="FFC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'foo.h5'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, '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df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')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&gt;&gt;&gt; </a:t>
            </a:r>
            <a:r>
              <a:rPr lang="en-US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df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b="1" dirty="0" err="1">
                <a:latin typeface="Consolas" panose="020B0609020204030204" pitchFamily="49" charset="0"/>
                <a:cs typeface="Consolas" panose="020B0609020204030204" pitchFamily="49" charset="0"/>
              </a:rPr>
              <a:t>to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_</a:t>
            </a:r>
            <a:r>
              <a:rPr lang="en-US" b="1" dirty="0" err="1">
                <a:solidFill>
                  <a:srgbClr val="00B0F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hdf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i="1" dirty="0">
                <a:solidFill>
                  <a:srgbClr val="FFC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'foo.h5'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, '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df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')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Getting Data In/Out</a:t>
            </a:r>
          </a:p>
        </p:txBody>
      </p:sp>
      <p:pic>
        <p:nvPicPr>
          <p:cNvPr id="5" name="Bild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2119" y="0"/>
            <a:ext cx="2608409" cy="1354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48469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982D59-07B7-B746-9C7C-8637C95AAB37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de-DE" dirty="0" err="1"/>
              <a:t>Machine</a:t>
            </a:r>
            <a:r>
              <a:rPr lang="de-DE" dirty="0"/>
              <a:t> Learning Packages</a:t>
            </a:r>
          </a:p>
        </p:txBody>
      </p:sp>
    </p:spTree>
    <p:extLst>
      <p:ext uri="{BB962C8B-B14F-4D97-AF65-F5344CB8AC3E}">
        <p14:creationId xmlns:p14="http://schemas.microsoft.com/office/powerpoint/2010/main" val="1951403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200025" y="1412776"/>
            <a:ext cx="9433495" cy="4310608"/>
          </a:xfrm>
        </p:spPr>
        <p:txBody>
          <a:bodyPr/>
          <a:lstStyle/>
          <a:p>
            <a:pPr marL="0" indent="0">
              <a:buNone/>
            </a:pPr>
            <a:r>
              <a:rPr lang="en-US" dirty="0" err="1"/>
              <a:t>ipython</a:t>
            </a:r>
            <a:r>
              <a:rPr lang="en-US" dirty="0"/>
              <a:t> is a hybrid between the python cli, a bash shell and macros. It recognizes shell commands (ls, </a:t>
            </a:r>
            <a:r>
              <a:rPr lang="en-US" dirty="0" err="1"/>
              <a:t>pwd</a:t>
            </a:r>
            <a:r>
              <a:rPr lang="en-US" dirty="0"/>
              <a:t>, </a:t>
            </a:r>
            <a:r>
              <a:rPr lang="en-US" dirty="0" err="1"/>
              <a:t>cp</a:t>
            </a:r>
            <a:r>
              <a:rPr lang="en-US" dirty="0"/>
              <a:t>, ..) and macros (magic commands) can be defined by %name or %%name.</a:t>
            </a:r>
          </a:p>
          <a:p>
            <a:pPr marL="0" indent="0">
              <a:buNone/>
            </a:pP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In [2]: %</a:t>
            </a:r>
            <a:r>
              <a:rPr lang="en-US" sz="1600" dirty="0" err="1">
                <a:latin typeface="Consolas" charset="0"/>
                <a:ea typeface="Consolas" charset="0"/>
                <a:cs typeface="Consolas" charset="0"/>
              </a:rPr>
              <a:t>timeit</a:t>
            </a: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 sum(range(1000))</a:t>
            </a:r>
          </a:p>
          <a:p>
            <a:pPr marL="0" indent="0">
              <a:buNone/>
            </a:pP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20.8 µs ± 412 ns per loop (mean ± std. dev. of 7 runs, 10000 loops each)</a:t>
            </a:r>
          </a:p>
          <a:p>
            <a:pPr marL="0" indent="0">
              <a:buNone/>
            </a:pP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In [13]: %%</a:t>
            </a:r>
            <a:r>
              <a:rPr lang="en-US" sz="1600" dirty="0" err="1">
                <a:latin typeface="Consolas" charset="0"/>
                <a:ea typeface="Consolas" charset="0"/>
                <a:cs typeface="Consolas" charset="0"/>
              </a:rPr>
              <a:t>timeit</a:t>
            </a:r>
            <a:endParaRPr lang="en-US" sz="1600" dirty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    ...: x=sum(range(100))</a:t>
            </a:r>
          </a:p>
          <a:p>
            <a:pPr marL="0" indent="0">
              <a:buNone/>
            </a:pP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    ...: y=x+1</a:t>
            </a:r>
          </a:p>
          <a:p>
            <a:pPr marL="0" indent="0">
              <a:buNone/>
            </a:pP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    ...:</a:t>
            </a:r>
          </a:p>
          <a:p>
            <a:pPr marL="0" indent="0">
              <a:buNone/>
            </a:pP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1.52 µs ± 5.34 ns per loop (mean ± std. dev. of 7 runs, 1000000 loops each)</a:t>
            </a:r>
          </a:p>
          <a:p>
            <a:pPr marL="0" indent="0">
              <a:buNone/>
            </a:pPr>
            <a:endParaRPr lang="en-US" sz="1600" dirty="0">
              <a:latin typeface="Source Code Pro Semibold" panose="020B0609030403020204" pitchFamily="49" charset="0"/>
              <a:ea typeface="Source Code Pro Semibold" panose="020B0609030403020204" pitchFamily="49" charset="0"/>
            </a:endParaRPr>
          </a:p>
          <a:p>
            <a:pPr marL="0" indent="0">
              <a:buNone/>
            </a:pPr>
            <a:endParaRPr lang="en-US" sz="1600" dirty="0">
              <a:latin typeface="Source Code Pro Semibold" panose="020B0609030403020204" pitchFamily="49" charset="0"/>
              <a:ea typeface="Source Code Pro Semibold" panose="020B0609030403020204" pitchFamily="49" charset="0"/>
            </a:endParaRPr>
          </a:p>
          <a:p>
            <a:pPr marL="0" indent="0">
              <a:buNone/>
            </a:pPr>
            <a:endParaRPr lang="en-US" sz="1600" dirty="0">
              <a:latin typeface="Source Code Pro Semibold" panose="020B0609030403020204" pitchFamily="49" charset="0"/>
              <a:ea typeface="Source Code Pro Semibold" panose="020B0609030403020204" pitchFamily="49" charset="0"/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ipython</a:t>
            </a:r>
            <a:endParaRPr lang="en-US" dirty="0"/>
          </a:p>
        </p:txBody>
      </p:sp>
      <p:pic>
        <p:nvPicPr>
          <p:cNvPr id="4" name="Picture 6" descr="Related image">
            <a:extLst>
              <a:ext uri="{FF2B5EF4-FFF2-40B4-BE49-F238E27FC236}">
                <a16:creationId xmlns:a16="http://schemas.microsoft.com/office/drawing/2014/main" id="{87FFB4EE-B9D4-294A-A102-4FE58F61BBD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60" b="19761"/>
          <a:stretch/>
        </p:blipFill>
        <p:spPr bwMode="auto">
          <a:xfrm>
            <a:off x="7868024" y="36210"/>
            <a:ext cx="2037975" cy="123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707050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Theano</a:t>
            </a:r>
            <a:r>
              <a:rPr lang="en-US" dirty="0"/>
              <a:t> (discontinued)</a:t>
            </a:r>
          </a:p>
          <a:p>
            <a:r>
              <a:rPr lang="en-US" dirty="0" err="1"/>
              <a:t>Tensorflow</a:t>
            </a:r>
            <a:r>
              <a:rPr lang="en-US" dirty="0"/>
              <a:t> (Google)</a:t>
            </a:r>
          </a:p>
          <a:p>
            <a:r>
              <a:rPr lang="en-US" dirty="0"/>
              <a:t>Torch/</a:t>
            </a:r>
            <a:r>
              <a:rPr lang="en-US" dirty="0" err="1"/>
              <a:t>PyTorch</a:t>
            </a:r>
            <a:r>
              <a:rPr lang="en-US" dirty="0"/>
              <a:t> (Facebook)</a:t>
            </a:r>
          </a:p>
          <a:p>
            <a:r>
              <a:rPr lang="en-US" dirty="0" err="1"/>
              <a:t>MXnet</a:t>
            </a:r>
            <a:r>
              <a:rPr lang="en-US" dirty="0"/>
              <a:t> (Apache, Amazon)</a:t>
            </a:r>
          </a:p>
          <a:p>
            <a:r>
              <a:rPr lang="en-US" dirty="0"/>
              <a:t>CNTK (Microsoft)</a:t>
            </a:r>
          </a:p>
          <a:p>
            <a:r>
              <a:rPr lang="en-US" dirty="0" err="1"/>
              <a:t>Keras</a:t>
            </a:r>
            <a:r>
              <a:rPr lang="en-US" dirty="0"/>
              <a:t> (on top of </a:t>
            </a:r>
            <a:r>
              <a:rPr lang="en-US" dirty="0" err="1"/>
              <a:t>TensoFlow</a:t>
            </a:r>
            <a:r>
              <a:rPr lang="en-US" dirty="0"/>
              <a:t>, </a:t>
            </a:r>
            <a:r>
              <a:rPr lang="en-US" dirty="0" err="1"/>
              <a:t>Tehano</a:t>
            </a:r>
            <a:r>
              <a:rPr lang="en-US" dirty="0"/>
              <a:t> or CNTK)</a:t>
            </a:r>
          </a:p>
          <a:p>
            <a:r>
              <a:rPr lang="en-US" dirty="0" err="1"/>
              <a:t>Caffe</a:t>
            </a:r>
            <a:r>
              <a:rPr lang="en-US" dirty="0"/>
              <a:t> /  Caffe2 (Facebook, lightweight)</a:t>
            </a:r>
          </a:p>
          <a:p>
            <a:r>
              <a:rPr lang="en-US" dirty="0" err="1"/>
              <a:t>PaddlePaddle</a:t>
            </a:r>
            <a:r>
              <a:rPr lang="en-US" dirty="0"/>
              <a:t> (Baidu for text mining in English and Chinese)</a:t>
            </a:r>
          </a:p>
          <a:p>
            <a:r>
              <a:rPr lang="en-US" dirty="0" err="1"/>
              <a:t>Scikit</a:t>
            </a:r>
            <a:r>
              <a:rPr lang="en-US" dirty="0"/>
              <a:t> Learn (google summer of code)</a:t>
            </a:r>
          </a:p>
          <a:p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Python Packages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9572" y="-30505"/>
            <a:ext cx="4846428" cy="2019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90719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/>
              <a:t>Theano: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de-DE" dirty="0" err="1"/>
              <a:t>numerical</a:t>
            </a:r>
            <a:r>
              <a:rPr lang="de-DE" dirty="0"/>
              <a:t> </a:t>
            </a:r>
            <a:r>
              <a:rPr lang="de-DE" dirty="0" err="1"/>
              <a:t>computation</a:t>
            </a:r>
            <a:r>
              <a:rPr lang="de-DE" dirty="0"/>
              <a:t> library </a:t>
            </a:r>
            <a:r>
              <a:rPr lang="de-DE" dirty="0" err="1"/>
              <a:t>for</a:t>
            </a:r>
            <a:r>
              <a:rPr lang="de-DE" dirty="0"/>
              <a:t> Python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de-DE" dirty="0" err="1"/>
              <a:t>computations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expressed</a:t>
            </a:r>
            <a:r>
              <a:rPr lang="de-DE" dirty="0"/>
              <a:t> </a:t>
            </a:r>
            <a:r>
              <a:rPr lang="de-DE" dirty="0" err="1"/>
              <a:t>using</a:t>
            </a:r>
            <a:r>
              <a:rPr lang="de-DE" dirty="0"/>
              <a:t> a </a:t>
            </a:r>
            <a:r>
              <a:rPr lang="de-DE" dirty="0" err="1"/>
              <a:t>Numpy-esque</a:t>
            </a:r>
            <a:r>
              <a:rPr lang="de-DE" dirty="0"/>
              <a:t> </a:t>
            </a:r>
            <a:r>
              <a:rPr lang="de-DE" dirty="0" err="1"/>
              <a:t>syntax</a:t>
            </a:r>
            <a:r>
              <a:rPr lang="de-DE" dirty="0"/>
              <a:t>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de-DE" dirty="0" err="1"/>
              <a:t>compiled</a:t>
            </a:r>
            <a:r>
              <a:rPr lang="de-DE" dirty="0"/>
              <a:t> 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run</a:t>
            </a:r>
            <a:r>
              <a:rPr lang="de-DE" dirty="0"/>
              <a:t> </a:t>
            </a:r>
            <a:r>
              <a:rPr lang="de-DE" dirty="0" err="1"/>
              <a:t>efficiently</a:t>
            </a:r>
            <a:endParaRPr lang="de-DE" dirty="0"/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de-DE" dirty="0"/>
              <a:t>CPU </a:t>
            </a:r>
            <a:r>
              <a:rPr lang="de-DE" dirty="0" err="1"/>
              <a:t>or</a:t>
            </a:r>
            <a:r>
              <a:rPr lang="de-DE" dirty="0"/>
              <a:t> GPU </a:t>
            </a:r>
            <a:r>
              <a:rPr lang="de-DE" dirty="0" err="1"/>
              <a:t>architectures</a:t>
            </a:r>
            <a:endParaRPr lang="de-DE" dirty="0"/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de-DE" dirty="0"/>
              <a:t>Dead </a:t>
            </a:r>
            <a:r>
              <a:rPr lang="de-DE" dirty="0" err="1"/>
              <a:t>since</a:t>
            </a:r>
            <a:r>
              <a:rPr lang="de-DE" dirty="0"/>
              <a:t> 2017, but still in </a:t>
            </a:r>
            <a:r>
              <a:rPr lang="de-DE" dirty="0" err="1"/>
              <a:t>use</a:t>
            </a:r>
            <a:endParaRPr lang="de-DE" dirty="0"/>
          </a:p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de-DE" dirty="0"/>
              <a:t>Developers </a:t>
            </a:r>
            <a:r>
              <a:rPr lang="de-DE" dirty="0" err="1"/>
              <a:t>now</a:t>
            </a:r>
            <a:r>
              <a:rPr lang="de-DE" dirty="0"/>
              <a:t> at </a:t>
            </a:r>
            <a:r>
              <a:rPr lang="de-DE" dirty="0" err="1"/>
              <a:t>goolge</a:t>
            </a:r>
            <a:endParaRPr lang="en-US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theano</a:t>
            </a:r>
            <a:endParaRPr lang="en-US" dirty="0"/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1272" y="52501"/>
            <a:ext cx="2369840" cy="1658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93327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b="1" dirty="0"/>
              <a:t>open-source</a:t>
            </a:r>
            <a:r>
              <a:rPr lang="en-US" dirty="0"/>
              <a:t> software library</a:t>
            </a:r>
          </a:p>
          <a:p>
            <a:r>
              <a:rPr lang="en-US" b="1" dirty="0"/>
              <a:t>dataflow programming</a:t>
            </a:r>
            <a:r>
              <a:rPr lang="en-US" dirty="0"/>
              <a:t> across a range of tasks</a:t>
            </a:r>
          </a:p>
          <a:p>
            <a:r>
              <a:rPr lang="en-US" b="1" dirty="0"/>
              <a:t>symbolic math</a:t>
            </a:r>
            <a:r>
              <a:rPr lang="en-US" dirty="0"/>
              <a:t> library</a:t>
            </a:r>
          </a:p>
          <a:p>
            <a:r>
              <a:rPr lang="en-US" dirty="0"/>
              <a:t>used for machine learning applications </a:t>
            </a:r>
          </a:p>
          <a:p>
            <a:r>
              <a:rPr lang="en-US" dirty="0"/>
              <a:t>neural networks</a:t>
            </a:r>
          </a:p>
          <a:p>
            <a:r>
              <a:rPr lang="en-US" dirty="0"/>
              <a:t>research and production at Google</a:t>
            </a:r>
          </a:p>
          <a:p>
            <a:r>
              <a:rPr lang="en-US" dirty="0"/>
              <a:t>very active</a:t>
            </a:r>
          </a:p>
          <a:p>
            <a:r>
              <a:rPr lang="en-US" b="1" dirty="0">
                <a:solidFill>
                  <a:srgbClr val="C00000"/>
                </a:solidFill>
              </a:rPr>
              <a:t>steep learning curve ! 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tensorflow</a:t>
            </a:r>
            <a:endParaRPr lang="en-US" dirty="0"/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240" y="24780"/>
            <a:ext cx="2794000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09697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# load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TensorFlow</a:t>
            </a:r>
            <a:endParaRPr lang="en-US" dirty="0">
              <a:latin typeface="Consolas" charset="0"/>
              <a:ea typeface="Consolas" charset="0"/>
              <a:cs typeface="Consolas" charset="0"/>
            </a:endParaRP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</a:t>
            </a:r>
            <a:r>
              <a:rPr lang="en-US" b="1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import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tensorflow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b="1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as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b="1" dirty="0" err="1">
                <a:solidFill>
                  <a:srgbClr val="92D050"/>
                </a:solidFill>
                <a:latin typeface="Consolas" charset="0"/>
                <a:ea typeface="Consolas" charset="0"/>
                <a:cs typeface="Consolas" charset="0"/>
              </a:rPr>
              <a:t>tf</a:t>
            </a:r>
            <a:endParaRPr lang="en-US" b="1" dirty="0">
              <a:solidFill>
                <a:srgbClr val="92D050"/>
              </a:solidFill>
              <a:latin typeface="Consolas" charset="0"/>
              <a:ea typeface="Consolas" charset="0"/>
              <a:cs typeface="Consolas" charset="0"/>
            </a:endParaRP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# Initialize two vectors</a:t>
            </a: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x = </a:t>
            </a:r>
            <a:r>
              <a:rPr lang="en-US" b="1" dirty="0" err="1">
                <a:solidFill>
                  <a:srgbClr val="92D050"/>
                </a:solidFill>
                <a:latin typeface="Consolas" charset="0"/>
                <a:ea typeface="Consolas" charset="0"/>
                <a:cs typeface="Consolas" charset="0"/>
              </a:rPr>
              <a:t>tf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.constant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([1,2,3,4])</a:t>
            </a: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y = </a:t>
            </a:r>
            <a:r>
              <a:rPr lang="en-US" b="1" dirty="0" err="1">
                <a:solidFill>
                  <a:srgbClr val="92D050"/>
                </a:solidFill>
                <a:latin typeface="Consolas" charset="0"/>
                <a:ea typeface="Consolas" charset="0"/>
                <a:cs typeface="Consolas" charset="0"/>
              </a:rPr>
              <a:t>tf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.constant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([5,6,7,8])</a:t>
            </a: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# Multiply – generate dataflow object</a:t>
            </a: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z= </a:t>
            </a:r>
            <a:r>
              <a:rPr lang="en-US" b="1" dirty="0" err="1">
                <a:solidFill>
                  <a:srgbClr val="92D050"/>
                </a:solidFill>
                <a:latin typeface="Consolas" charset="0"/>
                <a:ea typeface="Consolas" charset="0"/>
                <a:cs typeface="Consolas" charset="0"/>
              </a:rPr>
              <a:t>tf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.multiply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(x, y)</a:t>
            </a: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# Initialize Session and run</a:t>
            </a: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</a:t>
            </a:r>
            <a:r>
              <a:rPr lang="en-US" b="1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with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b="1" dirty="0" err="1">
                <a:solidFill>
                  <a:srgbClr val="92D050"/>
                </a:solidFill>
                <a:latin typeface="Consolas" charset="0"/>
                <a:ea typeface="Consolas" charset="0"/>
                <a:cs typeface="Consolas" charset="0"/>
              </a:rPr>
              <a:t>tf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.Session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() </a:t>
            </a:r>
            <a:r>
              <a:rPr lang="en-US" b="1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as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sess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:  </a:t>
            </a: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. . . out =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sess.run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(z)  </a:t>
            </a: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. . . print(out)</a:t>
            </a: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6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tensorflow</a:t>
            </a:r>
            <a:endParaRPr lang="en-US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4904" y="202332"/>
            <a:ext cx="3342117" cy="2506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4437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# load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TensorFlow</a:t>
            </a:r>
            <a:endParaRPr lang="en-US" dirty="0">
              <a:latin typeface="Consolas" charset="0"/>
              <a:ea typeface="Consolas" charset="0"/>
              <a:cs typeface="Consolas" charset="0"/>
            </a:endParaRP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</a:t>
            </a:r>
            <a:r>
              <a:rPr lang="en-US" b="1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import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tensorflow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b="1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as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b="1" dirty="0" err="1">
                <a:solidFill>
                  <a:srgbClr val="92D050"/>
                </a:solidFill>
                <a:latin typeface="Consolas" charset="0"/>
                <a:ea typeface="Consolas" charset="0"/>
                <a:cs typeface="Consolas" charset="0"/>
              </a:rPr>
              <a:t>tf</a:t>
            </a:r>
            <a:endParaRPr lang="en-US" b="1" dirty="0">
              <a:solidFill>
                <a:srgbClr val="92D050"/>
              </a:solidFill>
              <a:latin typeface="Consolas" charset="0"/>
              <a:ea typeface="Consolas" charset="0"/>
              <a:cs typeface="Consolas" charset="0"/>
            </a:endParaRP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# Initialize two vectors</a:t>
            </a: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x = </a:t>
            </a:r>
            <a:r>
              <a:rPr lang="en-US" b="1" dirty="0" err="1">
                <a:solidFill>
                  <a:srgbClr val="92D050"/>
                </a:solidFill>
                <a:latin typeface="Consolas" charset="0"/>
                <a:ea typeface="Consolas" charset="0"/>
                <a:cs typeface="Consolas" charset="0"/>
              </a:rPr>
              <a:t>tf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.constant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([1,2,3,4])</a:t>
            </a: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y = </a:t>
            </a:r>
            <a:r>
              <a:rPr lang="en-US" b="1" dirty="0" err="1">
                <a:solidFill>
                  <a:srgbClr val="92D050"/>
                </a:solidFill>
                <a:latin typeface="Consolas" charset="0"/>
                <a:ea typeface="Consolas" charset="0"/>
                <a:cs typeface="Consolas" charset="0"/>
              </a:rPr>
              <a:t>tf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.constant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([5,6,7,8])</a:t>
            </a: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# Multiply – generate dataflow object</a:t>
            </a: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z= </a:t>
            </a:r>
            <a:r>
              <a:rPr lang="en-US" b="1" dirty="0" err="1">
                <a:solidFill>
                  <a:srgbClr val="92D050"/>
                </a:solidFill>
                <a:latin typeface="Consolas" charset="0"/>
                <a:ea typeface="Consolas" charset="0"/>
                <a:cs typeface="Consolas" charset="0"/>
              </a:rPr>
              <a:t>tf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.multiply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(x, y)</a:t>
            </a: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# Initialize Session and run</a:t>
            </a: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&gt;&gt;&gt; </a:t>
            </a:r>
            <a:r>
              <a:rPr lang="en-US" b="1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with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b="1" dirty="0" err="1">
                <a:solidFill>
                  <a:srgbClr val="92D050"/>
                </a:solidFill>
                <a:latin typeface="Consolas" charset="0"/>
                <a:ea typeface="Consolas" charset="0"/>
                <a:cs typeface="Consolas" charset="0"/>
              </a:rPr>
              <a:t>tf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.Session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() </a:t>
            </a:r>
            <a:r>
              <a:rPr lang="en-US" b="1" dirty="0">
                <a:solidFill>
                  <a:srgbClr val="0070C0"/>
                </a:solidFill>
                <a:latin typeface="Consolas" charset="0"/>
                <a:ea typeface="Consolas" charset="0"/>
                <a:cs typeface="Consolas" charset="0"/>
              </a:rPr>
              <a:t>as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sess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:  </a:t>
            </a: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. . . out = </a:t>
            </a:r>
            <a:r>
              <a:rPr lang="en-US" dirty="0" err="1">
                <a:latin typeface="Consolas" charset="0"/>
                <a:ea typeface="Consolas" charset="0"/>
                <a:cs typeface="Consolas" charset="0"/>
              </a:rPr>
              <a:t>sess.run</a:t>
            </a:r>
            <a:r>
              <a:rPr lang="en-US" dirty="0">
                <a:latin typeface="Consolas" charset="0"/>
                <a:ea typeface="Consolas" charset="0"/>
                <a:cs typeface="Consolas" charset="0"/>
              </a:rPr>
              <a:t>(z)  </a:t>
            </a: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. . . print(out)</a:t>
            </a: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onsolas" charset="0"/>
                <a:ea typeface="Consolas" charset="0"/>
                <a:cs typeface="Consolas" charset="0"/>
              </a:rPr>
              <a:t>6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dataflow programming</a:t>
            </a:r>
          </a:p>
        </p:txBody>
      </p:sp>
      <p:pic>
        <p:nvPicPr>
          <p:cNvPr id="5" name="Bild 7">
            <a:extLst>
              <a:ext uri="{FF2B5EF4-FFF2-40B4-BE49-F238E27FC236}">
                <a16:creationId xmlns:a16="http://schemas.microsoft.com/office/drawing/2014/main" id="{184B6504-19BC-1449-A9E4-37F01F58BB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9887" y="3550271"/>
            <a:ext cx="5287176" cy="2975073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7" name="Bild 6">
            <a:extLst>
              <a:ext uri="{FF2B5EF4-FFF2-40B4-BE49-F238E27FC236}">
                <a16:creationId xmlns:a16="http://schemas.microsoft.com/office/drawing/2014/main" id="{B8BCEDAB-232E-2144-B6A3-37D1112BDA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3240" y="24780"/>
            <a:ext cx="2794000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60564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632520" y="1556792"/>
            <a:ext cx="8591871" cy="4310608"/>
          </a:xfrm>
        </p:spPr>
        <p:txBody>
          <a:bodyPr/>
          <a:lstStyle/>
          <a:p>
            <a:r>
              <a:rPr lang="en-US" dirty="0" err="1"/>
              <a:t>Keras</a:t>
            </a:r>
            <a:r>
              <a:rPr lang="en-US" dirty="0"/>
              <a:t> is a high-level neural networks API</a:t>
            </a:r>
          </a:p>
          <a:p>
            <a:r>
              <a:rPr lang="en-US" dirty="0"/>
              <a:t>Running on top of </a:t>
            </a:r>
            <a:r>
              <a:rPr lang="en-US" dirty="0" err="1"/>
              <a:t>TensorFlow</a:t>
            </a:r>
            <a:r>
              <a:rPr lang="en-US" dirty="0"/>
              <a:t>, CNTK, or </a:t>
            </a:r>
            <a:r>
              <a:rPr lang="en-US" dirty="0" err="1"/>
              <a:t>Theano</a:t>
            </a:r>
            <a:endParaRPr lang="en-US" dirty="0"/>
          </a:p>
          <a:p>
            <a:r>
              <a:rPr lang="en-US" dirty="0"/>
              <a:t>Developed with a focus on enabling fast experimentation</a:t>
            </a:r>
          </a:p>
          <a:p>
            <a:r>
              <a:rPr lang="en-US" dirty="0"/>
              <a:t>Allows for easy and fast prototyping (through user friendliness, modularity, and extensibility)</a:t>
            </a:r>
          </a:p>
          <a:p>
            <a:r>
              <a:rPr lang="en-US" dirty="0"/>
              <a:t>Supports both convolutional networks and recurrent networks, as well as combinations of the two</a:t>
            </a:r>
          </a:p>
          <a:p>
            <a:r>
              <a:rPr lang="en-US" dirty="0"/>
              <a:t>Runs seamlessly on CPU and GPU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Keras</a:t>
            </a:r>
            <a:endParaRPr lang="en-US" dirty="0"/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5128" y="172345"/>
            <a:ext cx="3648335" cy="1058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70331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16496" y="1556792"/>
            <a:ext cx="8807895" cy="4310608"/>
          </a:xfrm>
        </p:spPr>
        <p:txBody>
          <a:bodyPr/>
          <a:lstStyle/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# resnet50 </a:t>
            </a:r>
            <a:r>
              <a:rPr lang="de-DE" sz="1600" dirty="0" err="1">
                <a:latin typeface="Consolas" charset="0"/>
                <a:ea typeface="Consolas" charset="0"/>
                <a:cs typeface="Consolas" charset="0"/>
              </a:rPr>
              <a:t>pretrained</a:t>
            </a: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de-DE" sz="1600" dirty="0" err="1">
                <a:latin typeface="Consolas" charset="0"/>
                <a:ea typeface="Consolas" charset="0"/>
                <a:cs typeface="Consolas" charset="0"/>
              </a:rPr>
              <a:t>application</a:t>
            </a: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 in </a:t>
            </a:r>
            <a:r>
              <a:rPr lang="de-DE" sz="1600" dirty="0" err="1">
                <a:latin typeface="Consolas" charset="0"/>
                <a:ea typeface="Consolas" charset="0"/>
                <a:cs typeface="Consolas" charset="0"/>
              </a:rPr>
              <a:t>keras</a:t>
            </a:r>
            <a:endParaRPr lang="de-DE" sz="1600" dirty="0">
              <a:latin typeface="Consolas" charset="0"/>
              <a:ea typeface="Consolas" charset="0"/>
              <a:cs typeface="Consolas" charset="0"/>
            </a:endParaRP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None/>
            </a:pPr>
            <a:endParaRPr lang="de-DE" sz="1600" dirty="0">
              <a:latin typeface="Consolas" charset="0"/>
              <a:ea typeface="Consolas" charset="0"/>
              <a:cs typeface="Consolas" charset="0"/>
            </a:endParaRP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600" dirty="0" err="1">
                <a:latin typeface="Consolas" charset="0"/>
                <a:ea typeface="Consolas" charset="0"/>
                <a:cs typeface="Consolas" charset="0"/>
              </a:rPr>
              <a:t>from</a:t>
            </a: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 keras.applications.resnet50 </a:t>
            </a:r>
            <a:r>
              <a:rPr lang="de-DE" sz="1600" dirty="0" err="1">
                <a:latin typeface="Consolas" charset="0"/>
                <a:ea typeface="Consolas" charset="0"/>
                <a:cs typeface="Consolas" charset="0"/>
              </a:rPr>
              <a:t>import</a:t>
            </a: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 ResNet50</a:t>
            </a: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600" dirty="0" err="1">
                <a:latin typeface="Consolas" charset="0"/>
                <a:ea typeface="Consolas" charset="0"/>
                <a:cs typeface="Consolas" charset="0"/>
              </a:rPr>
              <a:t>from</a:t>
            </a: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de-DE" sz="1600" dirty="0" err="1">
                <a:latin typeface="Consolas" charset="0"/>
                <a:ea typeface="Consolas" charset="0"/>
                <a:cs typeface="Consolas" charset="0"/>
              </a:rPr>
              <a:t>keras.preprocessing</a:t>
            </a: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de-DE" sz="1600" dirty="0" err="1">
                <a:latin typeface="Consolas" charset="0"/>
                <a:ea typeface="Consolas" charset="0"/>
                <a:cs typeface="Consolas" charset="0"/>
              </a:rPr>
              <a:t>import</a:t>
            </a: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de-DE" sz="1600" dirty="0" err="1">
                <a:latin typeface="Consolas" charset="0"/>
                <a:ea typeface="Consolas" charset="0"/>
                <a:cs typeface="Consolas" charset="0"/>
              </a:rPr>
              <a:t>image</a:t>
            </a:r>
            <a:endParaRPr lang="de-DE" sz="1600" dirty="0">
              <a:latin typeface="Consolas" charset="0"/>
              <a:ea typeface="Consolas" charset="0"/>
              <a:cs typeface="Consolas" charset="0"/>
            </a:endParaRP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600" dirty="0" err="1">
                <a:latin typeface="Consolas" charset="0"/>
                <a:ea typeface="Consolas" charset="0"/>
                <a:cs typeface="Consolas" charset="0"/>
              </a:rPr>
              <a:t>from</a:t>
            </a: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 keras.applications.resnet50 </a:t>
            </a:r>
            <a:r>
              <a:rPr lang="de-DE" sz="1600" dirty="0" err="1">
                <a:latin typeface="Consolas" charset="0"/>
                <a:ea typeface="Consolas" charset="0"/>
                <a:cs typeface="Consolas" charset="0"/>
              </a:rPr>
              <a:t>import</a:t>
            </a: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de-DE" sz="1600" dirty="0" err="1">
                <a:latin typeface="Consolas" charset="0"/>
                <a:ea typeface="Consolas" charset="0"/>
                <a:cs typeface="Consolas" charset="0"/>
              </a:rPr>
              <a:t>preprocess_input</a:t>
            </a: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, </a:t>
            </a:r>
            <a:r>
              <a:rPr lang="de-DE" sz="1600" dirty="0" err="1">
                <a:latin typeface="Consolas" charset="0"/>
                <a:ea typeface="Consolas" charset="0"/>
                <a:cs typeface="Consolas" charset="0"/>
              </a:rPr>
              <a:t>decode_predictions</a:t>
            </a:r>
            <a:endParaRPr lang="de-DE" sz="1600" dirty="0">
              <a:latin typeface="Consolas" charset="0"/>
              <a:ea typeface="Consolas" charset="0"/>
              <a:cs typeface="Consolas" charset="0"/>
            </a:endParaRP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600" dirty="0" err="1">
                <a:latin typeface="Consolas" charset="0"/>
                <a:ea typeface="Consolas" charset="0"/>
                <a:cs typeface="Consolas" charset="0"/>
              </a:rPr>
              <a:t>import</a:t>
            </a: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de-DE" sz="1600" dirty="0" err="1">
                <a:latin typeface="Consolas" charset="0"/>
                <a:ea typeface="Consolas" charset="0"/>
                <a:cs typeface="Consolas" charset="0"/>
              </a:rPr>
              <a:t>numpy</a:t>
            </a: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de-DE" sz="1600" dirty="0" err="1">
                <a:latin typeface="Consolas" charset="0"/>
                <a:ea typeface="Consolas" charset="0"/>
                <a:cs typeface="Consolas" charset="0"/>
              </a:rPr>
              <a:t>as</a:t>
            </a: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de-DE" sz="1600" dirty="0" err="1">
                <a:latin typeface="Consolas" charset="0"/>
                <a:ea typeface="Consolas" charset="0"/>
                <a:cs typeface="Consolas" charset="0"/>
              </a:rPr>
              <a:t>np</a:t>
            </a:r>
            <a:endParaRPr lang="de-DE" sz="1600" dirty="0">
              <a:latin typeface="Consolas" charset="0"/>
              <a:ea typeface="Consolas" charset="0"/>
              <a:cs typeface="Consolas" charset="0"/>
            </a:endParaRP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None/>
            </a:pPr>
            <a:endParaRPr lang="de-DE" sz="1600" dirty="0">
              <a:latin typeface="Consolas" charset="0"/>
              <a:ea typeface="Consolas" charset="0"/>
              <a:cs typeface="Consolas" charset="0"/>
            </a:endParaRP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600" dirty="0" err="1">
                <a:latin typeface="Consolas" charset="0"/>
                <a:ea typeface="Consolas" charset="0"/>
                <a:cs typeface="Consolas" charset="0"/>
              </a:rPr>
              <a:t>model</a:t>
            </a: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 = ResNet50(</a:t>
            </a:r>
            <a:r>
              <a:rPr lang="de-DE" sz="1600" dirty="0" err="1">
                <a:latin typeface="Consolas" charset="0"/>
                <a:ea typeface="Consolas" charset="0"/>
                <a:cs typeface="Consolas" charset="0"/>
              </a:rPr>
              <a:t>weights</a:t>
            </a: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='</a:t>
            </a:r>
            <a:r>
              <a:rPr lang="de-DE" sz="1600" dirty="0" err="1">
                <a:latin typeface="Consolas" charset="0"/>
                <a:ea typeface="Consolas" charset="0"/>
                <a:cs typeface="Consolas" charset="0"/>
              </a:rPr>
              <a:t>imagenet</a:t>
            </a: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')</a:t>
            </a: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600" dirty="0" err="1">
                <a:latin typeface="Consolas" charset="0"/>
                <a:ea typeface="Consolas" charset="0"/>
                <a:cs typeface="Consolas" charset="0"/>
              </a:rPr>
              <a:t>img_path</a:t>
            </a: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 = '</a:t>
            </a:r>
            <a:r>
              <a:rPr lang="de-DE" sz="1600" dirty="0" err="1">
                <a:latin typeface="Consolas" charset="0"/>
                <a:ea typeface="Consolas" charset="0"/>
                <a:cs typeface="Consolas" charset="0"/>
              </a:rPr>
              <a:t>elephant.jpg</a:t>
            </a: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‘</a:t>
            </a: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600" dirty="0" err="1">
                <a:latin typeface="Consolas" charset="0"/>
                <a:ea typeface="Consolas" charset="0"/>
                <a:cs typeface="Consolas" charset="0"/>
              </a:rPr>
              <a:t>img</a:t>
            </a: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 = </a:t>
            </a:r>
            <a:r>
              <a:rPr lang="de-DE" sz="1600" dirty="0" err="1">
                <a:latin typeface="Consolas" charset="0"/>
                <a:ea typeface="Consolas" charset="0"/>
                <a:cs typeface="Consolas" charset="0"/>
              </a:rPr>
              <a:t>image.load_img</a:t>
            </a: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(</a:t>
            </a:r>
            <a:r>
              <a:rPr lang="de-DE" sz="1600" dirty="0" err="1">
                <a:latin typeface="Consolas" charset="0"/>
                <a:ea typeface="Consolas" charset="0"/>
                <a:cs typeface="Consolas" charset="0"/>
              </a:rPr>
              <a:t>img_path</a:t>
            </a: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, </a:t>
            </a:r>
            <a:r>
              <a:rPr lang="de-DE" sz="1600" dirty="0" err="1">
                <a:latin typeface="Consolas" charset="0"/>
                <a:ea typeface="Consolas" charset="0"/>
                <a:cs typeface="Consolas" charset="0"/>
              </a:rPr>
              <a:t>target_size</a:t>
            </a: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=(224, 224))</a:t>
            </a: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x = </a:t>
            </a:r>
            <a:r>
              <a:rPr lang="de-DE" sz="1600" dirty="0" err="1">
                <a:latin typeface="Consolas" charset="0"/>
                <a:ea typeface="Consolas" charset="0"/>
                <a:cs typeface="Consolas" charset="0"/>
              </a:rPr>
              <a:t>image.img_to_array</a:t>
            </a: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(</a:t>
            </a:r>
            <a:r>
              <a:rPr lang="de-DE" sz="1600" dirty="0" err="1">
                <a:latin typeface="Consolas" charset="0"/>
                <a:ea typeface="Consolas" charset="0"/>
                <a:cs typeface="Consolas" charset="0"/>
              </a:rPr>
              <a:t>img</a:t>
            </a: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)</a:t>
            </a: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x = </a:t>
            </a:r>
            <a:r>
              <a:rPr lang="de-DE" sz="1600" dirty="0" err="1">
                <a:latin typeface="Consolas" charset="0"/>
                <a:ea typeface="Consolas" charset="0"/>
                <a:cs typeface="Consolas" charset="0"/>
              </a:rPr>
              <a:t>np.expand_dims</a:t>
            </a: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(x, </a:t>
            </a:r>
            <a:r>
              <a:rPr lang="de-DE" sz="1600" dirty="0" err="1">
                <a:latin typeface="Consolas" charset="0"/>
                <a:ea typeface="Consolas" charset="0"/>
                <a:cs typeface="Consolas" charset="0"/>
              </a:rPr>
              <a:t>axis</a:t>
            </a: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=0)</a:t>
            </a: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x = </a:t>
            </a:r>
            <a:r>
              <a:rPr lang="de-DE" sz="1600" dirty="0" err="1">
                <a:latin typeface="Consolas" charset="0"/>
                <a:ea typeface="Consolas" charset="0"/>
                <a:cs typeface="Consolas" charset="0"/>
              </a:rPr>
              <a:t>preprocess_input</a:t>
            </a: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(x)</a:t>
            </a: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600" b="1" dirty="0" err="1">
                <a:latin typeface="Consolas" charset="0"/>
                <a:ea typeface="Consolas" charset="0"/>
                <a:cs typeface="Consolas" charset="0"/>
              </a:rPr>
              <a:t>preds</a:t>
            </a:r>
            <a:r>
              <a:rPr lang="de-DE" sz="1600" b="1" dirty="0">
                <a:latin typeface="Consolas" charset="0"/>
                <a:ea typeface="Consolas" charset="0"/>
                <a:cs typeface="Consolas" charset="0"/>
              </a:rPr>
              <a:t> = </a:t>
            </a:r>
            <a:r>
              <a:rPr lang="de-DE" sz="1600" b="1" dirty="0" err="1">
                <a:latin typeface="Consolas" charset="0"/>
                <a:ea typeface="Consolas" charset="0"/>
                <a:cs typeface="Consolas" charset="0"/>
              </a:rPr>
              <a:t>model.predict</a:t>
            </a:r>
            <a:r>
              <a:rPr lang="de-DE" sz="1600" b="1" dirty="0">
                <a:latin typeface="Consolas" charset="0"/>
                <a:ea typeface="Consolas" charset="0"/>
                <a:cs typeface="Consolas" charset="0"/>
              </a:rPr>
              <a:t>(x)</a:t>
            </a: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# </a:t>
            </a:r>
            <a:r>
              <a:rPr lang="de-DE" sz="1600" dirty="0" err="1">
                <a:latin typeface="Consolas" charset="0"/>
                <a:ea typeface="Consolas" charset="0"/>
                <a:cs typeface="Consolas" charset="0"/>
              </a:rPr>
              <a:t>decode</a:t>
            </a: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de-DE" sz="1600" dirty="0" err="1">
                <a:latin typeface="Consolas" charset="0"/>
                <a:ea typeface="Consolas" charset="0"/>
                <a:cs typeface="Consolas" charset="0"/>
              </a:rPr>
              <a:t>the</a:t>
            </a: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de-DE" sz="1600" dirty="0" err="1">
                <a:latin typeface="Consolas" charset="0"/>
                <a:ea typeface="Consolas" charset="0"/>
                <a:cs typeface="Consolas" charset="0"/>
              </a:rPr>
              <a:t>results</a:t>
            </a: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de-DE" sz="1600" dirty="0" err="1">
                <a:latin typeface="Consolas" charset="0"/>
                <a:ea typeface="Consolas" charset="0"/>
                <a:cs typeface="Consolas" charset="0"/>
              </a:rPr>
              <a:t>into</a:t>
            </a: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 a </a:t>
            </a:r>
            <a:r>
              <a:rPr lang="de-DE" sz="1600" dirty="0" err="1">
                <a:latin typeface="Consolas" charset="0"/>
                <a:ea typeface="Consolas" charset="0"/>
                <a:cs typeface="Consolas" charset="0"/>
              </a:rPr>
              <a:t>list</a:t>
            </a: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de-DE" sz="1600" dirty="0" err="1">
                <a:latin typeface="Consolas" charset="0"/>
                <a:ea typeface="Consolas" charset="0"/>
                <a:cs typeface="Consolas" charset="0"/>
              </a:rPr>
              <a:t>of</a:t>
            </a: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de-DE" sz="1600" dirty="0" err="1">
                <a:latin typeface="Consolas" charset="0"/>
                <a:ea typeface="Consolas" charset="0"/>
                <a:cs typeface="Consolas" charset="0"/>
              </a:rPr>
              <a:t>tuples</a:t>
            </a: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 (</a:t>
            </a:r>
            <a:r>
              <a:rPr lang="de-DE" sz="1600" dirty="0" err="1">
                <a:latin typeface="Consolas" charset="0"/>
                <a:ea typeface="Consolas" charset="0"/>
                <a:cs typeface="Consolas" charset="0"/>
              </a:rPr>
              <a:t>class</a:t>
            </a: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, </a:t>
            </a:r>
            <a:r>
              <a:rPr lang="de-DE" sz="1600" dirty="0" err="1">
                <a:latin typeface="Consolas" charset="0"/>
                <a:ea typeface="Consolas" charset="0"/>
                <a:cs typeface="Consolas" charset="0"/>
              </a:rPr>
              <a:t>description</a:t>
            </a: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, </a:t>
            </a:r>
            <a:r>
              <a:rPr lang="de-DE" sz="1600" dirty="0" err="1">
                <a:latin typeface="Consolas" charset="0"/>
                <a:ea typeface="Consolas" charset="0"/>
                <a:cs typeface="Consolas" charset="0"/>
              </a:rPr>
              <a:t>probability</a:t>
            </a: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)</a:t>
            </a: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# (</a:t>
            </a:r>
            <a:r>
              <a:rPr lang="de-DE" sz="1600" dirty="0" err="1">
                <a:latin typeface="Consolas" charset="0"/>
                <a:ea typeface="Consolas" charset="0"/>
                <a:cs typeface="Consolas" charset="0"/>
              </a:rPr>
              <a:t>one</a:t>
            </a: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 such </a:t>
            </a:r>
            <a:r>
              <a:rPr lang="de-DE" sz="1600" dirty="0" err="1">
                <a:latin typeface="Consolas" charset="0"/>
                <a:ea typeface="Consolas" charset="0"/>
                <a:cs typeface="Consolas" charset="0"/>
              </a:rPr>
              <a:t>list</a:t>
            </a: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de-DE" sz="1600" dirty="0" err="1">
                <a:latin typeface="Consolas" charset="0"/>
                <a:ea typeface="Consolas" charset="0"/>
                <a:cs typeface="Consolas" charset="0"/>
              </a:rPr>
              <a:t>for</a:t>
            </a: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de-DE" sz="1600" dirty="0" err="1">
                <a:latin typeface="Consolas" charset="0"/>
                <a:ea typeface="Consolas" charset="0"/>
                <a:cs typeface="Consolas" charset="0"/>
              </a:rPr>
              <a:t>each</a:t>
            </a: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 sample in </a:t>
            </a:r>
            <a:r>
              <a:rPr lang="de-DE" sz="1600" dirty="0" err="1">
                <a:latin typeface="Consolas" charset="0"/>
                <a:ea typeface="Consolas" charset="0"/>
                <a:cs typeface="Consolas" charset="0"/>
              </a:rPr>
              <a:t>the</a:t>
            </a: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de-DE" sz="1600" dirty="0" err="1">
                <a:latin typeface="Consolas" charset="0"/>
                <a:ea typeface="Consolas" charset="0"/>
                <a:cs typeface="Consolas" charset="0"/>
              </a:rPr>
              <a:t>batch</a:t>
            </a: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)</a:t>
            </a: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600" b="1" dirty="0" err="1">
                <a:latin typeface="Consolas" charset="0"/>
                <a:ea typeface="Consolas" charset="0"/>
                <a:cs typeface="Consolas" charset="0"/>
              </a:rPr>
              <a:t>print</a:t>
            </a:r>
            <a:r>
              <a:rPr lang="de-DE" sz="1600" b="1" dirty="0">
                <a:latin typeface="Consolas" charset="0"/>
                <a:ea typeface="Consolas" charset="0"/>
                <a:cs typeface="Consolas" charset="0"/>
              </a:rPr>
              <a:t>('</a:t>
            </a:r>
            <a:r>
              <a:rPr lang="de-DE" sz="1600" b="1" dirty="0" err="1">
                <a:latin typeface="Consolas" charset="0"/>
                <a:ea typeface="Consolas" charset="0"/>
                <a:cs typeface="Consolas" charset="0"/>
              </a:rPr>
              <a:t>Predicted</a:t>
            </a:r>
            <a:r>
              <a:rPr lang="de-DE" sz="1600" b="1" dirty="0">
                <a:latin typeface="Consolas" charset="0"/>
                <a:ea typeface="Consolas" charset="0"/>
                <a:cs typeface="Consolas" charset="0"/>
              </a:rPr>
              <a:t>:', </a:t>
            </a:r>
            <a:r>
              <a:rPr lang="de-DE" sz="1600" b="1" dirty="0" err="1">
                <a:latin typeface="Consolas" charset="0"/>
                <a:ea typeface="Consolas" charset="0"/>
                <a:cs typeface="Consolas" charset="0"/>
              </a:rPr>
              <a:t>decode_predictions</a:t>
            </a:r>
            <a:r>
              <a:rPr lang="de-DE" sz="1600" b="1" dirty="0">
                <a:latin typeface="Consolas" charset="0"/>
                <a:ea typeface="Consolas" charset="0"/>
                <a:cs typeface="Consolas" charset="0"/>
              </a:rPr>
              <a:t>(</a:t>
            </a:r>
            <a:r>
              <a:rPr lang="de-DE" sz="1600" b="1" dirty="0" err="1">
                <a:latin typeface="Consolas" charset="0"/>
                <a:ea typeface="Consolas" charset="0"/>
                <a:cs typeface="Consolas" charset="0"/>
              </a:rPr>
              <a:t>preds</a:t>
            </a:r>
            <a:r>
              <a:rPr lang="de-DE" sz="1600" b="1" dirty="0">
                <a:latin typeface="Consolas" charset="0"/>
                <a:ea typeface="Consolas" charset="0"/>
                <a:cs typeface="Consolas" charset="0"/>
              </a:rPr>
              <a:t>, top=3)[0])</a:t>
            </a: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# </a:t>
            </a:r>
            <a:r>
              <a:rPr lang="de-DE" sz="1600" dirty="0" err="1">
                <a:latin typeface="Consolas" charset="0"/>
                <a:ea typeface="Consolas" charset="0"/>
                <a:cs typeface="Consolas" charset="0"/>
              </a:rPr>
              <a:t>Predicted</a:t>
            </a: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: [(u'n02504013', </a:t>
            </a:r>
            <a:r>
              <a:rPr lang="de-DE" sz="1600" dirty="0" err="1">
                <a:latin typeface="Consolas" charset="0"/>
                <a:ea typeface="Consolas" charset="0"/>
                <a:cs typeface="Consolas" charset="0"/>
              </a:rPr>
              <a:t>u'Indian_elephant</a:t>
            </a: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', 0.82658225), (u'n01871265', </a:t>
            </a:r>
            <a:r>
              <a:rPr lang="de-DE" sz="1600" dirty="0" err="1">
                <a:latin typeface="Consolas" charset="0"/>
                <a:ea typeface="Consolas" charset="0"/>
                <a:cs typeface="Consolas" charset="0"/>
              </a:rPr>
              <a:t>u'tusker</a:t>
            </a: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', 0.1122357), (u'n02504458', </a:t>
            </a:r>
            <a:r>
              <a:rPr lang="de-DE" sz="1600" dirty="0" err="1">
                <a:latin typeface="Consolas" charset="0"/>
                <a:ea typeface="Consolas" charset="0"/>
                <a:cs typeface="Consolas" charset="0"/>
              </a:rPr>
              <a:t>u'African_elephant</a:t>
            </a:r>
            <a:r>
              <a:rPr lang="de-DE" sz="1600" dirty="0">
                <a:latin typeface="Consolas" charset="0"/>
                <a:ea typeface="Consolas" charset="0"/>
                <a:cs typeface="Consolas" charset="0"/>
              </a:rPr>
              <a:t>', 0.061040461)]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Keras</a:t>
            </a:r>
            <a:r>
              <a:rPr lang="de-DE" dirty="0"/>
              <a:t> </a:t>
            </a:r>
            <a:r>
              <a:rPr lang="de-DE" dirty="0" err="1"/>
              <a:t>Applications</a:t>
            </a:r>
            <a:endParaRPr lang="de-DE" dirty="0"/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7096" y="44624"/>
            <a:ext cx="3859386" cy="112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931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200025" y="1412776"/>
            <a:ext cx="9433495" cy="431060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help information can be retrieved by ?command and more detailed information by ??command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In [17]: ?</a:t>
            </a:r>
            <a:r>
              <a:rPr lang="en-US" sz="1600" dirty="0" err="1">
                <a:latin typeface="Consolas" charset="0"/>
                <a:ea typeface="Consolas" charset="0"/>
                <a:cs typeface="Consolas" charset="0"/>
              </a:rPr>
              <a:t>pprint</a:t>
            </a:r>
            <a:endParaRPr lang="en-US" sz="1600" dirty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sz="1600" dirty="0" err="1">
                <a:latin typeface="Consolas" charset="0"/>
                <a:ea typeface="Consolas" charset="0"/>
                <a:cs typeface="Consolas" charset="0"/>
              </a:rPr>
              <a:t>Docstring</a:t>
            </a: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: Toggle pretty printing on/off.</a:t>
            </a:r>
          </a:p>
          <a:p>
            <a:pPr marL="0" indent="0">
              <a:buNone/>
            </a:pP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File:      ~/.conda/envs/py36/lib/python3.6/site-packages/IPython/core/magics/basic.py</a:t>
            </a:r>
          </a:p>
          <a:p>
            <a:pPr marL="0" indent="0">
              <a:buNone/>
            </a:pPr>
            <a:endParaRPr lang="en-US" sz="1600" dirty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In [16]: ??</a:t>
            </a:r>
            <a:r>
              <a:rPr lang="en-US" sz="1600" dirty="0" err="1">
                <a:latin typeface="Consolas" charset="0"/>
                <a:ea typeface="Consolas" charset="0"/>
                <a:cs typeface="Consolas" charset="0"/>
              </a:rPr>
              <a:t>pprint</a:t>
            </a:r>
            <a:endParaRPr lang="en-US" sz="1600" dirty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Source:</a:t>
            </a:r>
          </a:p>
          <a:p>
            <a:pPr marL="0" indent="0">
              <a:buNone/>
            </a:pP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    @</a:t>
            </a:r>
            <a:r>
              <a:rPr lang="en-US" sz="1600" dirty="0" err="1">
                <a:latin typeface="Consolas" charset="0"/>
                <a:ea typeface="Consolas" charset="0"/>
                <a:cs typeface="Consolas" charset="0"/>
              </a:rPr>
              <a:t>line_magic</a:t>
            </a:r>
            <a:endParaRPr lang="en-US" sz="1600" dirty="0">
              <a:latin typeface="Consolas" charset="0"/>
              <a:ea typeface="Consolas" charset="0"/>
              <a:cs typeface="Consolas" charset="0"/>
            </a:endParaRPr>
          </a:p>
          <a:p>
            <a:pPr marL="0" indent="0">
              <a:buNone/>
            </a:pP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    </a:t>
            </a:r>
            <a:r>
              <a:rPr lang="en-US" sz="1600" dirty="0" err="1">
                <a:latin typeface="Consolas" charset="0"/>
                <a:ea typeface="Consolas" charset="0"/>
                <a:cs typeface="Consolas" charset="0"/>
              </a:rPr>
              <a:t>def</a:t>
            </a: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US" sz="1600" dirty="0" err="1">
                <a:latin typeface="Consolas" charset="0"/>
                <a:ea typeface="Consolas" charset="0"/>
                <a:cs typeface="Consolas" charset="0"/>
              </a:rPr>
              <a:t>pprint</a:t>
            </a: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(self, </a:t>
            </a:r>
            <a:r>
              <a:rPr lang="en-US" sz="1600" dirty="0" err="1">
                <a:latin typeface="Consolas" charset="0"/>
                <a:ea typeface="Consolas" charset="0"/>
                <a:cs typeface="Consolas" charset="0"/>
              </a:rPr>
              <a:t>parameter_s</a:t>
            </a: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=''):</a:t>
            </a:r>
          </a:p>
          <a:p>
            <a:pPr marL="0" indent="0">
              <a:buNone/>
            </a:pP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        """Toggle pretty printing on/off."""</a:t>
            </a:r>
          </a:p>
          <a:p>
            <a:pPr marL="0" indent="0">
              <a:buNone/>
            </a:pP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        </a:t>
            </a:r>
            <a:r>
              <a:rPr lang="en-US" sz="1600" dirty="0" err="1">
                <a:latin typeface="Consolas" charset="0"/>
                <a:ea typeface="Consolas" charset="0"/>
                <a:cs typeface="Consolas" charset="0"/>
              </a:rPr>
              <a:t>ptformatter</a:t>
            </a: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 = </a:t>
            </a:r>
            <a:r>
              <a:rPr lang="en-US" sz="1600" dirty="0" err="1">
                <a:latin typeface="Consolas" charset="0"/>
                <a:ea typeface="Consolas" charset="0"/>
                <a:cs typeface="Consolas" charset="0"/>
              </a:rPr>
              <a:t>self.shell.display_formatter.formatters</a:t>
            </a: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['text/plain']</a:t>
            </a:r>
          </a:p>
          <a:p>
            <a:pPr marL="0" indent="0">
              <a:buNone/>
            </a:pP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        </a:t>
            </a:r>
            <a:r>
              <a:rPr lang="en-US" sz="1600" dirty="0" err="1">
                <a:latin typeface="Consolas" charset="0"/>
                <a:ea typeface="Consolas" charset="0"/>
                <a:cs typeface="Consolas" charset="0"/>
              </a:rPr>
              <a:t>ptformatter.pprint</a:t>
            </a: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 = bool(1 - </a:t>
            </a:r>
            <a:r>
              <a:rPr lang="en-US" sz="1600" dirty="0" err="1">
                <a:latin typeface="Consolas" charset="0"/>
                <a:ea typeface="Consolas" charset="0"/>
                <a:cs typeface="Consolas" charset="0"/>
              </a:rPr>
              <a:t>ptformatter.pprint</a:t>
            </a: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)</a:t>
            </a:r>
          </a:p>
          <a:p>
            <a:pPr marL="0" indent="0">
              <a:buNone/>
            </a:pPr>
            <a:r>
              <a:rPr lang="en-US" sz="1600" dirty="0">
                <a:latin typeface="Consolas" charset="0"/>
                <a:ea typeface="Consolas" charset="0"/>
                <a:cs typeface="Consolas" charset="0"/>
              </a:rPr>
              <a:t>        print('Pretty printing has been turned',....</a:t>
            </a:r>
          </a:p>
          <a:p>
            <a:pPr marL="0" indent="0">
              <a:buNone/>
            </a:pPr>
            <a:r>
              <a:rPr lang="en-US" sz="1600" dirty="0">
                <a:latin typeface="Source Code Pro Semibold" panose="020B0609030403020204" pitchFamily="49" charset="0"/>
                <a:ea typeface="Source Code Pro Semibold" panose="020B0609030403020204" pitchFamily="49" charset="0"/>
              </a:rPr>
              <a:t>              </a:t>
            </a:r>
          </a:p>
          <a:p>
            <a:pPr marL="0" indent="0">
              <a:buNone/>
            </a:pPr>
            <a:endParaRPr lang="en-US" sz="1600" dirty="0">
              <a:latin typeface="Source Code Pro Semibold" panose="020B0609030403020204" pitchFamily="49" charset="0"/>
              <a:ea typeface="Source Code Pro Semibold" panose="020B0609030403020204" pitchFamily="49" charset="0"/>
            </a:endParaRPr>
          </a:p>
          <a:p>
            <a:pPr marL="0" indent="0">
              <a:buNone/>
            </a:pPr>
            <a:endParaRPr lang="en-US" sz="1600" dirty="0">
              <a:latin typeface="Source Code Pro Semibold" panose="020B0609030403020204" pitchFamily="49" charset="0"/>
              <a:ea typeface="Source Code Pro Semibold" panose="020B0609030403020204" pitchFamily="49" charset="0"/>
            </a:endParaRPr>
          </a:p>
          <a:p>
            <a:pPr marL="0" indent="0">
              <a:buNone/>
            </a:pPr>
            <a:endParaRPr lang="en-US" sz="1600" dirty="0">
              <a:latin typeface="Source Code Pro Semibold" panose="020B0609030403020204" pitchFamily="49" charset="0"/>
              <a:ea typeface="Source Code Pro Semibold" panose="020B0609030403020204" pitchFamily="49" charset="0"/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ipython</a:t>
            </a:r>
            <a:endParaRPr lang="en-US" dirty="0"/>
          </a:p>
        </p:txBody>
      </p:sp>
      <p:pic>
        <p:nvPicPr>
          <p:cNvPr id="4" name="Picture 6" descr="Related image">
            <a:extLst>
              <a:ext uri="{FF2B5EF4-FFF2-40B4-BE49-F238E27FC236}">
                <a16:creationId xmlns:a16="http://schemas.microsoft.com/office/drawing/2014/main" id="{21259AE7-4D39-1749-9D62-CEE7ABAB40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60" b="19761"/>
          <a:stretch/>
        </p:blipFill>
        <p:spPr bwMode="auto">
          <a:xfrm>
            <a:off x="7868024" y="36210"/>
            <a:ext cx="2037975" cy="123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5926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1352599" y="1340768"/>
            <a:ext cx="7871792" cy="431060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finally </a:t>
            </a:r>
            <a:r>
              <a:rPr lang="en-US" dirty="0" err="1"/>
              <a:t>ipython</a:t>
            </a:r>
            <a:r>
              <a:rPr lang="en-US" dirty="0"/>
              <a:t> evolved into a web-service where you can run any code through a browser interface and even plot.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jupyter</a:t>
            </a:r>
            <a:r>
              <a:rPr lang="en-US" dirty="0"/>
              <a:t> (</a:t>
            </a:r>
            <a:r>
              <a:rPr lang="en-US" b="1" dirty="0">
                <a:solidFill>
                  <a:srgbClr val="00B0F0"/>
                </a:solidFill>
              </a:rPr>
              <a:t>Ju</a:t>
            </a:r>
            <a:r>
              <a:rPr lang="en-US" dirty="0"/>
              <a:t>lia – </a:t>
            </a:r>
            <a:r>
              <a:rPr lang="en-US" b="1" dirty="0">
                <a:solidFill>
                  <a:srgbClr val="00B0F0"/>
                </a:solidFill>
              </a:rPr>
              <a:t>Pyt</a:t>
            </a:r>
            <a:r>
              <a:rPr lang="en-US" dirty="0"/>
              <a:t>hon – </a:t>
            </a:r>
            <a:r>
              <a:rPr lang="en-US" b="1" dirty="0">
                <a:solidFill>
                  <a:srgbClr val="00B0F0"/>
                </a:solidFill>
              </a:rPr>
              <a:t>R</a:t>
            </a:r>
            <a:r>
              <a:rPr lang="en-US" dirty="0"/>
              <a:t>)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7425" y="2208191"/>
            <a:ext cx="5993629" cy="4244997"/>
          </a:xfrm>
          <a:prstGeom prst="rect">
            <a:avLst/>
          </a:prstGeom>
        </p:spPr>
      </p:pic>
      <p:pic>
        <p:nvPicPr>
          <p:cNvPr id="4098" name="Picture 2" descr="Related image">
            <a:extLst>
              <a:ext uri="{FF2B5EF4-FFF2-40B4-BE49-F238E27FC236}">
                <a16:creationId xmlns:a16="http://schemas.microsoft.com/office/drawing/2014/main" id="{A7B26791-5662-BC4E-81A9-FCF6C0AD4B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422" y="0"/>
            <a:ext cx="1890578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78103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</a:rPr>
              <a:t>Explain what the following commands return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</a:rPr>
              <a:t>&gt;&gt;&gt; !ls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</a:rPr>
              <a:t>&gt;&gt;&gt; files=!ls –al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</a:rPr>
              <a:t>&gt;&gt;&gt; </a:t>
            </a:r>
            <a:r>
              <a:rPr lang="en-US" dirty="0" err="1">
                <a:latin typeface="Consolas" panose="020B0609020204030204" pitchFamily="49" charset="0"/>
              </a:rPr>
              <a:t>files.sort</a:t>
            </a:r>
            <a:r>
              <a:rPr lang="en-US" dirty="0">
                <a:latin typeface="Consolas" panose="020B0609020204030204" pitchFamily="49" charset="0"/>
              </a:rPr>
              <a:t>(5,num=True)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</a:rPr>
              <a:t>&gt;&gt;&gt; </a:t>
            </a:r>
            <a:r>
              <a:rPr lang="en-US" dirty="0" err="1">
                <a:latin typeface="Consolas" panose="020B0609020204030204" pitchFamily="49" charset="0"/>
              </a:rPr>
              <a:t>files.grep</a:t>
            </a:r>
            <a:r>
              <a:rPr lang="en-US" dirty="0">
                <a:latin typeface="Consolas" panose="020B0609020204030204" pitchFamily="49" charset="0"/>
              </a:rPr>
              <a:t>(“</a:t>
            </a:r>
            <a:r>
              <a:rPr lang="en-US" dirty="0" err="1">
                <a:latin typeface="Consolas" panose="020B0609020204030204" pitchFamily="49" charset="0"/>
              </a:rPr>
              <a:t>a”,field</a:t>
            </a:r>
            <a:r>
              <a:rPr lang="en-US" dirty="0">
                <a:latin typeface="Consolas" panose="020B0609020204030204" pitchFamily="49" charset="0"/>
              </a:rPr>
              <a:t>=2)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</a:rPr>
              <a:t>&gt;&gt;&gt; %cd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</a:rPr>
              <a:t>&gt;&gt;&gt; %</a:t>
            </a:r>
            <a:r>
              <a:rPr lang="en-US" dirty="0" err="1">
                <a:latin typeface="Consolas" panose="020B0609020204030204" pitchFamily="49" charset="0"/>
              </a:rPr>
              <a:t>timeit</a:t>
            </a:r>
            <a:endParaRPr lang="en-US" dirty="0">
              <a:latin typeface="Consolas" panose="020B0609020204030204" pitchFamily="49" charset="0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ipython</a:t>
            </a:r>
            <a:r>
              <a:rPr lang="en-US" dirty="0"/>
              <a:t> exercise</a:t>
            </a:r>
          </a:p>
        </p:txBody>
      </p:sp>
    </p:spTree>
    <p:extLst>
      <p:ext uri="{BB962C8B-B14F-4D97-AF65-F5344CB8AC3E}">
        <p14:creationId xmlns:p14="http://schemas.microsoft.com/office/powerpoint/2010/main" val="32437100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sz="4400" dirty="0"/>
              <a:t>Computing and Plotting Libraries</a:t>
            </a:r>
          </a:p>
        </p:txBody>
      </p:sp>
    </p:spTree>
    <p:extLst>
      <p:ext uri="{BB962C8B-B14F-4D97-AF65-F5344CB8AC3E}">
        <p14:creationId xmlns:p14="http://schemas.microsoft.com/office/powerpoint/2010/main" val="30348705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scipy</a:t>
            </a:r>
            <a:endParaRPr lang="en-US" dirty="0"/>
          </a:p>
        </p:txBody>
      </p:sp>
      <p:pic>
        <p:nvPicPr>
          <p:cNvPr id="16" name="Grafik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707" y="1844824"/>
            <a:ext cx="8586356" cy="2448272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2760" y="4293096"/>
            <a:ext cx="4160912" cy="2278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910811"/>
      </p:ext>
    </p:extLst>
  </p:cSld>
  <p:clrMapOvr>
    <a:masterClrMapping/>
  </p:clrMapOvr>
</p:sld>
</file>

<file path=ppt/theme/theme1.xml><?xml version="1.0" encoding="utf-8"?>
<a:theme xmlns:a="http://schemas.openxmlformats.org/drawingml/2006/main" name="logovor">
  <a:themeElements>
    <a:clrScheme name="logovor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ogovor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8D30D"/>
        </a:solidFill>
        <a:ln w="38100" cap="flat" cmpd="sng" algn="ctr">
          <a:solidFill>
            <a:schemeClr val="tx1"/>
          </a:solidFill>
          <a:prstDash val="solid"/>
          <a:round/>
          <a:headEnd type="none" w="sm" len="sm"/>
          <a:tailEnd type="triangle" w="med" len="lg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8D30D"/>
        </a:solidFill>
        <a:ln w="38100" cap="flat" cmpd="sng" algn="ctr">
          <a:solidFill>
            <a:schemeClr val="tx1"/>
          </a:solidFill>
          <a:prstDash val="solid"/>
          <a:round/>
          <a:headEnd type="none" w="sm" len="sm"/>
          <a:tailEnd type="triangle" w="med" len="lg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Arial" charset="0"/>
          </a:defRPr>
        </a:defPPr>
      </a:lstStyle>
    </a:lnDef>
  </a:objectDefaults>
  <a:extraClrSchemeLst>
    <a:extraClrScheme>
      <a:clrScheme name="logovor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govor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ogovor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govor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govor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govor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govor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lrz-standardpräsentation_2014_4zu3.pptx" id="{243EB483-7089-4707-A7D5-06392D791419}" vid="{999D4FE7-C124-4947-9FDD-D34B342A94F7}"/>
    </a:ext>
  </a:ext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lrz-standardpräsentation 2014_4zu3</Template>
  <TotalTime>0</TotalTime>
  <Words>2526</Words>
  <Application>Microsoft Macintosh PowerPoint</Application>
  <PresentationFormat>A4-Papier (210 x 297 mm)</PresentationFormat>
  <Paragraphs>334</Paragraphs>
  <Slides>46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46</vt:i4>
      </vt:variant>
    </vt:vector>
  </HeadingPairs>
  <TitlesOfParts>
    <vt:vector size="54" baseType="lpstr">
      <vt:lpstr>Arial</vt:lpstr>
      <vt:lpstr>Arial Black</vt:lpstr>
      <vt:lpstr>Consolas</vt:lpstr>
      <vt:lpstr>Lucida Grande</vt:lpstr>
      <vt:lpstr>Source Code Pro Semibold</vt:lpstr>
      <vt:lpstr>Symbol</vt:lpstr>
      <vt:lpstr>Times New Roman</vt:lpstr>
      <vt:lpstr>logovor</vt:lpstr>
      <vt:lpstr>Python for Beginners (Part 2)</vt:lpstr>
      <vt:lpstr>Python command line interpreters (CLI) and integrated developer environments (IDE)</vt:lpstr>
      <vt:lpstr>ipython</vt:lpstr>
      <vt:lpstr>ipython</vt:lpstr>
      <vt:lpstr>ipython</vt:lpstr>
      <vt:lpstr>jupyter (Julia – Python – R)</vt:lpstr>
      <vt:lpstr>ipython exercise</vt:lpstr>
      <vt:lpstr>Computing and Plotting Libraries</vt:lpstr>
      <vt:lpstr>scipy</vt:lpstr>
      <vt:lpstr>Numerical Computations</vt:lpstr>
      <vt:lpstr>NumPy (numerical python)</vt:lpstr>
      <vt:lpstr>NumPy in a nutshell</vt:lpstr>
      <vt:lpstr>Array Creation</vt:lpstr>
      <vt:lpstr>Array Creation</vt:lpstr>
      <vt:lpstr>Basic Operations</vt:lpstr>
      <vt:lpstr>Universal Functions</vt:lpstr>
      <vt:lpstr>Indexing, Slicing, Iterating</vt:lpstr>
      <vt:lpstr>Stacking Arrays</vt:lpstr>
      <vt:lpstr>Copy and views</vt:lpstr>
      <vt:lpstr>Random Numbers</vt:lpstr>
      <vt:lpstr>matplotlib</vt:lpstr>
      <vt:lpstr>matplotlib</vt:lpstr>
      <vt:lpstr>jupyter+scipy+matplotlib+latex</vt:lpstr>
      <vt:lpstr>Data Analysis using Pandas</vt:lpstr>
      <vt:lpstr>Pandas – Data Frames for python</vt:lpstr>
      <vt:lpstr>Pandas in a nutshell</vt:lpstr>
      <vt:lpstr>Dataframes and Series</vt:lpstr>
      <vt:lpstr>pandas </vt:lpstr>
      <vt:lpstr>Object Creation</vt:lpstr>
      <vt:lpstr>Viewing Data</vt:lpstr>
      <vt:lpstr>Selection</vt:lpstr>
      <vt:lpstr>Missing Data</vt:lpstr>
      <vt:lpstr>Operations</vt:lpstr>
      <vt:lpstr>Merge</vt:lpstr>
      <vt:lpstr>Grouping</vt:lpstr>
      <vt:lpstr>Reshaping</vt:lpstr>
      <vt:lpstr>Plotting</vt:lpstr>
      <vt:lpstr>Getting Data In/Out</vt:lpstr>
      <vt:lpstr>Machine Learning Packages</vt:lpstr>
      <vt:lpstr>Python Packages</vt:lpstr>
      <vt:lpstr>theano</vt:lpstr>
      <vt:lpstr>tensorflow</vt:lpstr>
      <vt:lpstr>tensorflow</vt:lpstr>
      <vt:lpstr>dataflow programming</vt:lpstr>
      <vt:lpstr>Keras</vt:lpstr>
      <vt:lpstr>Keras Applications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LRZ-Standartpräsentation 2014 gefüllt mit Lorem ipsum</dc:title>
  <dc:creator>Jamitzky, Ferdinand</dc:creator>
  <cp:lastModifiedBy>Ferdinand Jamitzky</cp:lastModifiedBy>
  <cp:revision>497</cp:revision>
  <cp:lastPrinted>2019-10-08T16:03:18Z</cp:lastPrinted>
  <dcterms:created xsi:type="dcterms:W3CDTF">2016-04-05T13:43:04Z</dcterms:created>
  <dcterms:modified xsi:type="dcterms:W3CDTF">2019-12-02T14:32:36Z</dcterms:modified>
</cp:coreProperties>
</file>