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1"/>
    <p:sldMasterId id="2147483668" r:id="rId2"/>
    <p:sldMasterId id="2147483674" r:id="rId3"/>
    <p:sldMasterId id="2147483648" r:id="rId4"/>
    <p:sldMasterId id="2147483684" r:id="rId5"/>
    <p:sldMasterId id="2147483697" r:id="rId6"/>
  </p:sldMasterIdLst>
  <p:notesMasterIdLst>
    <p:notesMasterId r:id="rId16"/>
  </p:notesMasterIdLst>
  <p:handoutMasterIdLst>
    <p:handoutMasterId r:id="rId17"/>
  </p:handoutMasterIdLst>
  <p:sldIdLst>
    <p:sldId id="355" r:id="rId7"/>
    <p:sldId id="408" r:id="rId8"/>
    <p:sldId id="498" r:id="rId9"/>
    <p:sldId id="453" r:id="rId10"/>
    <p:sldId id="496" r:id="rId11"/>
    <p:sldId id="497" r:id="rId12"/>
    <p:sldId id="499" r:id="rId13"/>
    <p:sldId id="500" r:id="rId14"/>
    <p:sldId id="458" r:id="rId15"/>
  </p:sldIdLst>
  <p:sldSz cx="9144000" cy="6858000" type="screen4x3"/>
  <p:notesSz cx="7099300" cy="10234613"/>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5" userDrawn="1">
          <p15:clr>
            <a:srgbClr val="A4A3A4"/>
          </p15:clr>
        </p15:guide>
        <p15:guide id="2" pos="223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651B"/>
    <a:srgbClr val="003A6B"/>
    <a:srgbClr val="005293"/>
    <a:srgbClr val="999999"/>
    <a:srgbClr val="E4551C"/>
    <a:srgbClr val="C37AEC"/>
    <a:srgbClr val="98C6EA"/>
    <a:srgbClr val="B3BB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Helle Formatvorlage 2 - Akz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22" autoAdjust="0"/>
    <p:restoredTop sz="95267" autoAdjust="0"/>
  </p:normalViewPr>
  <p:slideViewPr>
    <p:cSldViewPr snapToGrid="0">
      <p:cViewPr varScale="1">
        <p:scale>
          <a:sx n="88" d="100"/>
          <a:sy n="88" d="100"/>
        </p:scale>
        <p:origin x="880" y="56"/>
      </p:cViewPr>
      <p:guideLst>
        <p:guide orient="horz" pos="2160"/>
        <p:guide pos="2880"/>
      </p:guideLst>
    </p:cSldViewPr>
  </p:slideViewPr>
  <p:outlineViewPr>
    <p:cViewPr>
      <p:scale>
        <a:sx n="33" d="100"/>
        <a:sy n="33" d="100"/>
      </p:scale>
      <p:origin x="0" y="-348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5" d="100"/>
          <a:sy n="75" d="100"/>
        </p:scale>
        <p:origin x="4026" y="72"/>
      </p:cViewPr>
      <p:guideLst>
        <p:guide orient="horz" pos="3225"/>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1"/>
            <a:ext cx="3076364" cy="511731"/>
          </a:xfrm>
          <a:prstGeom prst="rect">
            <a:avLst/>
          </a:prstGeom>
        </p:spPr>
        <p:txBody>
          <a:bodyPr vert="horz" lIns="94760" tIns="47381" rIns="94760" bIns="47381" rtlCol="0"/>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3" name="Datumsplatzhalter 2"/>
          <p:cNvSpPr>
            <a:spLocks noGrp="1"/>
          </p:cNvSpPr>
          <p:nvPr>
            <p:ph type="dt" sz="quarter" idx="1"/>
          </p:nvPr>
        </p:nvSpPr>
        <p:spPr>
          <a:xfrm>
            <a:off x="4021297" y="1"/>
            <a:ext cx="3076364" cy="511731"/>
          </a:xfrm>
          <a:prstGeom prst="rect">
            <a:avLst/>
          </a:prstGeom>
        </p:spPr>
        <p:txBody>
          <a:bodyPr vert="horz" lIns="94760" tIns="47381" rIns="94760" bIns="47381" rtlCol="0"/>
          <a:lstStyle>
            <a:lvl1pPr algn="r" fontAlgn="auto">
              <a:spcBef>
                <a:spcPts val="0"/>
              </a:spcBef>
              <a:spcAft>
                <a:spcPts val="0"/>
              </a:spcAft>
              <a:defRPr sz="1200">
                <a:latin typeface="Arial" pitchFamily="34" charset="0"/>
                <a:cs typeface="Arial" pitchFamily="34" charset="0"/>
              </a:defRPr>
            </a:lvl1pPr>
          </a:lstStyle>
          <a:p>
            <a:pPr>
              <a:defRPr/>
            </a:pPr>
            <a:fld id="{20751376-2EB8-4403-B858-305A8AAA6B01}" type="datetimeFigureOut">
              <a:rPr lang="en-GB"/>
              <a:pPr>
                <a:defRPr/>
              </a:pPr>
              <a:t>18/03/2026</a:t>
            </a:fld>
            <a:endParaRPr lang="en-GB" dirty="0"/>
          </a:p>
        </p:txBody>
      </p:sp>
      <p:sp>
        <p:nvSpPr>
          <p:cNvPr id="4" name="Fußzeilenplatzhalter 3"/>
          <p:cNvSpPr>
            <a:spLocks noGrp="1"/>
          </p:cNvSpPr>
          <p:nvPr>
            <p:ph type="ftr" sz="quarter" idx="2"/>
          </p:nvPr>
        </p:nvSpPr>
        <p:spPr>
          <a:xfrm>
            <a:off x="3" y="9721106"/>
            <a:ext cx="3076364" cy="511731"/>
          </a:xfrm>
          <a:prstGeom prst="rect">
            <a:avLst/>
          </a:prstGeom>
        </p:spPr>
        <p:txBody>
          <a:bodyPr vert="horz" lIns="94760" tIns="47381" rIns="94760" bIns="47381"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5" name="Foliennummernplatzhalter 4"/>
          <p:cNvSpPr>
            <a:spLocks noGrp="1"/>
          </p:cNvSpPr>
          <p:nvPr>
            <p:ph type="sldNum" sz="quarter" idx="3"/>
          </p:nvPr>
        </p:nvSpPr>
        <p:spPr>
          <a:xfrm>
            <a:off x="4021297" y="9721106"/>
            <a:ext cx="3076364" cy="511731"/>
          </a:xfrm>
          <a:prstGeom prst="rect">
            <a:avLst/>
          </a:prstGeom>
        </p:spPr>
        <p:txBody>
          <a:bodyPr vert="horz" lIns="94760" tIns="47381" rIns="94760" bIns="47381" rtlCol="0" anchor="b"/>
          <a:lstStyle>
            <a:lvl1pPr algn="r" fontAlgn="auto">
              <a:spcBef>
                <a:spcPts val="0"/>
              </a:spcBef>
              <a:spcAft>
                <a:spcPts val="0"/>
              </a:spcAft>
              <a:defRPr sz="1200">
                <a:latin typeface="Arial" pitchFamily="34" charset="0"/>
                <a:cs typeface="Arial" pitchFamily="34" charset="0"/>
              </a:defRPr>
            </a:lvl1pPr>
          </a:lstStyle>
          <a:p>
            <a:pPr>
              <a:defRPr/>
            </a:pPr>
            <a:fld id="{62C15F7A-46C6-4AD2-BFEC-842DCCCC19C4}" type="slidenum">
              <a:rPr lang="en-GB"/>
              <a:pPr>
                <a:defRPr/>
              </a:pPr>
              <a:t>‹Nr.›</a:t>
            </a:fld>
            <a:endParaRPr lang="en-GB" dirty="0"/>
          </a:p>
        </p:txBody>
      </p:sp>
    </p:spTree>
    <p:extLst>
      <p:ext uri="{BB962C8B-B14F-4D97-AF65-F5344CB8AC3E}">
        <p14:creationId xmlns:p14="http://schemas.microsoft.com/office/powerpoint/2010/main" val="282909573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1"/>
            <a:ext cx="3076364" cy="511731"/>
          </a:xfrm>
          <a:prstGeom prst="rect">
            <a:avLst/>
          </a:prstGeom>
        </p:spPr>
        <p:txBody>
          <a:bodyPr vert="horz" lIns="94760" tIns="47381" rIns="94760" bIns="47381" rtlCol="0"/>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3" name="Datumsplatzhalter 2"/>
          <p:cNvSpPr>
            <a:spLocks noGrp="1"/>
          </p:cNvSpPr>
          <p:nvPr>
            <p:ph type="dt" idx="1"/>
          </p:nvPr>
        </p:nvSpPr>
        <p:spPr>
          <a:xfrm>
            <a:off x="4021297" y="1"/>
            <a:ext cx="3076364" cy="511731"/>
          </a:xfrm>
          <a:prstGeom prst="rect">
            <a:avLst/>
          </a:prstGeom>
        </p:spPr>
        <p:txBody>
          <a:bodyPr vert="horz" lIns="94760" tIns="47381" rIns="94760" bIns="47381" rtlCol="0"/>
          <a:lstStyle>
            <a:lvl1pPr algn="r" fontAlgn="auto">
              <a:spcBef>
                <a:spcPts val="0"/>
              </a:spcBef>
              <a:spcAft>
                <a:spcPts val="0"/>
              </a:spcAft>
              <a:defRPr sz="1200">
                <a:latin typeface="+mn-lt"/>
                <a:cs typeface="+mn-cs"/>
              </a:defRPr>
            </a:lvl1pPr>
          </a:lstStyle>
          <a:p>
            <a:pPr>
              <a:defRPr/>
            </a:pPr>
            <a:fld id="{89C46BC9-2C9E-4670-A85A-6A588BA2D405}" type="datetimeFigureOut">
              <a:rPr lang="en-GB"/>
              <a:pPr>
                <a:defRPr/>
              </a:pPr>
              <a:t>18/03/2026</a:t>
            </a:fld>
            <a:endParaRPr lang="en-GB" dirty="0"/>
          </a:p>
        </p:txBody>
      </p:sp>
      <p:sp>
        <p:nvSpPr>
          <p:cNvPr id="4" name="Folienbildplatzhalter 3"/>
          <p:cNvSpPr>
            <a:spLocks noGrp="1" noRot="1" noChangeAspect="1"/>
          </p:cNvSpPr>
          <p:nvPr>
            <p:ph type="sldImg" idx="2"/>
          </p:nvPr>
        </p:nvSpPr>
        <p:spPr>
          <a:xfrm>
            <a:off x="990600" y="768350"/>
            <a:ext cx="5118100" cy="3838575"/>
          </a:xfrm>
          <a:prstGeom prst="rect">
            <a:avLst/>
          </a:prstGeom>
          <a:noFill/>
          <a:ln w="12700">
            <a:solidFill>
              <a:prstClr val="black"/>
            </a:solidFill>
          </a:ln>
        </p:spPr>
        <p:txBody>
          <a:bodyPr vert="horz" lIns="94760" tIns="47381" rIns="94760" bIns="47381" rtlCol="0" anchor="ctr"/>
          <a:lstStyle/>
          <a:p>
            <a:pPr lvl="0"/>
            <a:endParaRPr lang="en-GB" noProof="0" dirty="0"/>
          </a:p>
        </p:txBody>
      </p:sp>
      <p:sp>
        <p:nvSpPr>
          <p:cNvPr id="5" name="Notizenplatzhalter 4"/>
          <p:cNvSpPr>
            <a:spLocks noGrp="1"/>
          </p:cNvSpPr>
          <p:nvPr>
            <p:ph type="body" sz="quarter" idx="3"/>
          </p:nvPr>
        </p:nvSpPr>
        <p:spPr>
          <a:xfrm>
            <a:off x="709931" y="4861443"/>
            <a:ext cx="5679440" cy="4605576"/>
          </a:xfrm>
          <a:prstGeom prst="rect">
            <a:avLst/>
          </a:prstGeom>
        </p:spPr>
        <p:txBody>
          <a:bodyPr vert="horz" wrap="square" lIns="94760" tIns="47381" rIns="94760" bIns="47381" numCol="1" anchor="t" anchorCtr="0" compatLnSpc="1">
            <a:prstTxWarp prst="textNoShape">
              <a:avLst/>
            </a:prstTxWarp>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
        <p:nvSpPr>
          <p:cNvPr id="6" name="Fußzeilenplatzhalter 5"/>
          <p:cNvSpPr>
            <a:spLocks noGrp="1"/>
          </p:cNvSpPr>
          <p:nvPr>
            <p:ph type="ftr" sz="quarter" idx="4"/>
          </p:nvPr>
        </p:nvSpPr>
        <p:spPr>
          <a:xfrm>
            <a:off x="3" y="9721106"/>
            <a:ext cx="3076364" cy="511731"/>
          </a:xfrm>
          <a:prstGeom prst="rect">
            <a:avLst/>
          </a:prstGeom>
        </p:spPr>
        <p:txBody>
          <a:bodyPr vert="horz" lIns="94760" tIns="47381" rIns="94760" bIns="47381"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7" name="Foliennummernplatzhalter 6"/>
          <p:cNvSpPr>
            <a:spLocks noGrp="1"/>
          </p:cNvSpPr>
          <p:nvPr>
            <p:ph type="sldNum" sz="quarter" idx="5"/>
          </p:nvPr>
        </p:nvSpPr>
        <p:spPr>
          <a:xfrm>
            <a:off x="4021297" y="9721106"/>
            <a:ext cx="3076364" cy="511731"/>
          </a:xfrm>
          <a:prstGeom prst="rect">
            <a:avLst/>
          </a:prstGeom>
        </p:spPr>
        <p:txBody>
          <a:bodyPr vert="horz" lIns="94760" tIns="47381" rIns="94760" bIns="47381" rtlCol="0" anchor="b"/>
          <a:lstStyle>
            <a:lvl1pPr algn="r" fontAlgn="auto">
              <a:spcBef>
                <a:spcPts val="0"/>
              </a:spcBef>
              <a:spcAft>
                <a:spcPts val="0"/>
              </a:spcAft>
              <a:defRPr sz="1200">
                <a:latin typeface="+mn-lt"/>
                <a:cs typeface="+mn-cs"/>
              </a:defRPr>
            </a:lvl1pPr>
          </a:lstStyle>
          <a:p>
            <a:pPr>
              <a:defRPr/>
            </a:pPr>
            <a:fld id="{00AFC6D0-44D5-4EB7-828F-6F464F83D79A}" type="slidenum">
              <a:rPr lang="en-GB"/>
              <a:pPr>
                <a:defRPr/>
              </a:pPr>
              <a:t>‹Nr.›</a:t>
            </a:fld>
            <a:endParaRPr lang="en-GB" dirty="0"/>
          </a:p>
        </p:txBody>
      </p:sp>
    </p:spTree>
    <p:extLst>
      <p:ext uri="{BB962C8B-B14F-4D97-AF65-F5344CB8AC3E}">
        <p14:creationId xmlns:p14="http://schemas.microsoft.com/office/powerpoint/2010/main" val="2297997308"/>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182563" indent="-182563" algn="l" rtl="0" fontAlgn="base">
      <a:spcBef>
        <a:spcPct val="30000"/>
      </a:spcBef>
      <a:spcAft>
        <a:spcPct val="0"/>
      </a:spcAft>
      <a:buFont typeface="Arial" charset="0"/>
      <a:buChar char="•"/>
      <a:defRPr sz="1200" kern="1200">
        <a:solidFill>
          <a:schemeClr val="tx1"/>
        </a:solidFill>
        <a:latin typeface="+mn-lt"/>
        <a:ea typeface="+mn-ea"/>
        <a:cs typeface="Arial" charset="0"/>
      </a:defRPr>
    </a:lvl2pPr>
    <a:lvl3pPr marL="355600" indent="-173038" algn="l" rtl="0" fontAlgn="base">
      <a:spcBef>
        <a:spcPct val="30000"/>
      </a:spcBef>
      <a:spcAft>
        <a:spcPct val="0"/>
      </a:spcAft>
      <a:buFont typeface="Symbol" pitchFamily="18" charset="2"/>
      <a:buChar char="-"/>
      <a:defRPr sz="1200" kern="1200">
        <a:solidFill>
          <a:schemeClr val="tx1"/>
        </a:solidFill>
        <a:latin typeface="+mn-lt"/>
        <a:ea typeface="+mn-ea"/>
        <a:cs typeface="Arial" charset="0"/>
      </a:defRPr>
    </a:lvl3pPr>
    <a:lvl4pPr marL="538163" indent="-182563" algn="l" rtl="0" fontAlgn="base">
      <a:spcBef>
        <a:spcPct val="30000"/>
      </a:spcBef>
      <a:spcAft>
        <a:spcPct val="0"/>
      </a:spcAft>
      <a:buFont typeface="Courier New" pitchFamily="49" charset="0"/>
      <a:buChar char="o"/>
      <a:defRPr sz="1200" kern="1200">
        <a:solidFill>
          <a:schemeClr val="tx1"/>
        </a:solidFill>
        <a:latin typeface="+mn-lt"/>
        <a:ea typeface="+mn-ea"/>
        <a:cs typeface="Arial" charset="0"/>
      </a:defRPr>
    </a:lvl4pPr>
    <a:lvl5pPr marL="720725" indent="-182563" algn="l" rtl="0" fontAlgn="base">
      <a:spcBef>
        <a:spcPct val="30000"/>
      </a:spcBef>
      <a:spcAft>
        <a:spcPct val="0"/>
      </a:spcAft>
      <a:buFont typeface="Wingdings" pitchFamily="2" charset="2"/>
      <a:buChar char="§"/>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Tree>
    <p:extLst>
      <p:ext uri="{BB962C8B-B14F-4D97-AF65-F5344CB8AC3E}">
        <p14:creationId xmlns:p14="http://schemas.microsoft.com/office/powerpoint/2010/main" val="2913936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14000"/>
              </a:lnSpc>
            </a:pPr>
            <a:endParaRPr lang="de-DE" dirty="0"/>
          </a:p>
        </p:txBody>
      </p:sp>
    </p:spTree>
    <p:extLst>
      <p:ext uri="{BB962C8B-B14F-4D97-AF65-F5344CB8AC3E}">
        <p14:creationId xmlns:p14="http://schemas.microsoft.com/office/powerpoint/2010/main" val="2777230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A05F3-4002-4DE0-FD00-B26F2120AD5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BF2376B-169E-796A-046C-E40CBC3875E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062D59F-2FCC-EE34-182E-1A5C49FDC15D}"/>
              </a:ext>
            </a:extLst>
          </p:cNvPr>
          <p:cNvSpPr>
            <a:spLocks noGrp="1"/>
          </p:cNvSpPr>
          <p:nvPr>
            <p:ph type="body" idx="1"/>
          </p:nvPr>
        </p:nvSpPr>
        <p:spPr/>
        <p:txBody>
          <a:bodyPr/>
          <a:lstStyle/>
          <a:p>
            <a:pPr>
              <a:lnSpc>
                <a:spcPct val="114000"/>
              </a:lnSpc>
            </a:pPr>
            <a:endParaRPr lang="de-DE" dirty="0"/>
          </a:p>
        </p:txBody>
      </p:sp>
    </p:spTree>
    <p:extLst>
      <p:ext uri="{BB962C8B-B14F-4D97-AF65-F5344CB8AC3E}">
        <p14:creationId xmlns:p14="http://schemas.microsoft.com/office/powerpoint/2010/main" val="1350097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7670">
              <a:defRPr/>
            </a:pPr>
            <a:endParaRPr lang="de-DE" dirty="0"/>
          </a:p>
        </p:txBody>
      </p:sp>
    </p:spTree>
    <p:extLst>
      <p:ext uri="{BB962C8B-B14F-4D97-AF65-F5344CB8AC3E}">
        <p14:creationId xmlns:p14="http://schemas.microsoft.com/office/powerpoint/2010/main" val="1694750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4726F-0183-08DF-D222-A93AD39864C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B7F284A-EBE9-2775-4460-7B45BD31933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D150C13-3DF3-3555-22E6-88A1E79521E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859229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289B8-A4BC-945D-BE56-E374D04460C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64962F2-F26A-025D-2DDE-CB3D0BA8182E}"/>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EA9E537-4BDC-E740-00C9-0F37505B8BBA}"/>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381064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5DECCD-6297-3DB7-60BD-ED006FF9015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7447C35-671C-FF8A-2694-AAD16FE3756E}"/>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7F61233-E892-E3AC-82C6-8EA92CC4B434}"/>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1570931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2D8856-E899-64C5-4925-4CC724C4E0D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A97EE3C-A430-4684-1461-6FE7A9331ED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71F3670-094B-280D-1791-59D18A161817}"/>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714415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endParaRPr lang="de-DE" i="0" dirty="0"/>
          </a:p>
        </p:txBody>
      </p:sp>
    </p:spTree>
    <p:extLst>
      <p:ext uri="{BB962C8B-B14F-4D97-AF65-F5344CB8AC3E}">
        <p14:creationId xmlns:p14="http://schemas.microsoft.com/office/powerpoint/2010/main" val="3494552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6408271"/>
            <a:ext cx="575236"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a:ln>
                <a:noFill/>
              </a:ln>
              <a:solidFill>
                <a:schemeClr val="tx1"/>
              </a:solidFill>
              <a:effectLst/>
              <a:latin typeface="Arial" pitchFamily="34" charset="0"/>
            </a:endParaRPr>
          </a:p>
        </p:txBody>
      </p:sp>
      <p:sp>
        <p:nvSpPr>
          <p:cNvPr id="6" name="Foliennummernplatzhalter 5"/>
          <p:cNvSpPr>
            <a:spLocks noGrp="1"/>
          </p:cNvSpPr>
          <p:nvPr>
            <p:ph type="sldNum" sz="quarter" idx="12"/>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p>
            <a:r>
              <a:rPr lang="de-DE" dirty="0"/>
              <a:t>TUM CST QM | Verankerung von Geschlechtergerechtigkeit und Nachteilsausgleich</a:t>
            </a:r>
            <a:endParaRPr lang="en-US" dirty="0"/>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71855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dirty="0"/>
              <a:t>TUM CST QM | Verankerung von Geschlechtergerechtigkeit und Nachteilsausgleich</a:t>
            </a:r>
            <a:endParaRPr lang="en-US" dirty="0"/>
          </a:p>
        </p:txBody>
      </p:sp>
      <p:sp>
        <p:nvSpPr>
          <p:cNvPr id="8" name="Inhaltsplatzhalter 9"/>
          <p:cNvSpPr>
            <a:spLocks noGrp="1"/>
          </p:cNvSpPr>
          <p:nvPr>
            <p:ph sz="quarter" idx="18"/>
          </p:nvPr>
        </p:nvSpPr>
        <p:spPr>
          <a:xfrm>
            <a:off x="316992" y="2484000"/>
            <a:ext cx="4242816" cy="3974655"/>
          </a:xfrm>
          <a:prstGeom prst="rect">
            <a:avLst/>
          </a:prstGeom>
        </p:spPr>
        <p:txBody>
          <a:bodyPr lIns="0" rIns="0"/>
          <a:lstStyle>
            <a:lvl1pPr>
              <a:defRPr lang="de-DE" sz="1600" kern="1200" noProof="0" dirty="0" smtClean="0">
                <a:solidFill>
                  <a:schemeClr val="tx1"/>
                </a:solidFill>
                <a:latin typeface="+mn-lt"/>
                <a:ea typeface="+mn-ea"/>
                <a:cs typeface="+mn-cs"/>
              </a:defRPr>
            </a:lvl1pPr>
            <a:lvl2pPr>
              <a:defRPr/>
            </a:lvl2pPr>
            <a:lvl3pPr>
              <a:defRPr sz="1600"/>
            </a:lvl3pPr>
          </a:lstStyle>
          <a:p>
            <a:pPr lvl="0"/>
            <a:r>
              <a:rPr lang="de-DE" dirty="0"/>
              <a:t>Textmasterformate durch Klicken bearbeiten</a:t>
            </a:r>
          </a:p>
          <a:p>
            <a:pPr lvl="1"/>
            <a:r>
              <a:rPr lang="de-DE" dirty="0"/>
              <a:t>Zweite Ebene</a:t>
            </a:r>
          </a:p>
          <a:p>
            <a:pPr lvl="2"/>
            <a:r>
              <a:rPr lang="de-DE" sz="1600" dirty="0"/>
              <a:t>Dritte Ebene</a:t>
            </a:r>
            <a:endParaRPr lang="de-DE" dirty="0"/>
          </a:p>
        </p:txBody>
      </p:sp>
      <p:sp>
        <p:nvSpPr>
          <p:cNvPr id="11" name="Bildplatzhalter 2"/>
          <p:cNvSpPr>
            <a:spLocks noGrp="1"/>
          </p:cNvSpPr>
          <p:nvPr>
            <p:ph type="pic" sz="quarter" idx="14" hasCustomPrompt="1"/>
          </p:nvPr>
        </p:nvSpPr>
        <p:spPr>
          <a:xfrm>
            <a:off x="4584192" y="2484120"/>
            <a:ext cx="4244400" cy="3974400"/>
          </a:xfrm>
          <a:prstGeom prst="rect">
            <a:avLst/>
          </a:prstGeom>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477139"/>
            <a:ext cx="9144000" cy="4380861"/>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dirty="0">
              <a:latin typeface="Arial" pitchFamily="34" charset="0"/>
            </a:endParaRPr>
          </a:p>
        </p:txBody>
      </p:sp>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dirty="0"/>
              <a:t>TUM CST QM | Verankerung von Geschlechtergerechtigkeit und Nachteilsausgleich</a:t>
            </a:r>
            <a:endParaRPr lang="en-US" dirty="0"/>
          </a:p>
        </p:txBody>
      </p:sp>
      <p:sp>
        <p:nvSpPr>
          <p:cNvPr id="8" name="Inhaltsplatzhalter 9"/>
          <p:cNvSpPr>
            <a:spLocks noGrp="1"/>
          </p:cNvSpPr>
          <p:nvPr>
            <p:ph sz="quarter" idx="18"/>
          </p:nvPr>
        </p:nvSpPr>
        <p:spPr>
          <a:xfrm>
            <a:off x="316992" y="2484000"/>
            <a:ext cx="4242816" cy="3974655"/>
          </a:xfrm>
          <a:prstGeom prst="rect">
            <a:avLst/>
          </a:prstGeom>
        </p:spPr>
        <p:txBody>
          <a:bodyPr lIns="0" rIns="0"/>
          <a:lstStyle>
            <a:lvl1pPr>
              <a:defRPr lang="de-DE" sz="1600" kern="1200" noProof="0" dirty="0" smtClean="0">
                <a:solidFill>
                  <a:schemeClr val="tx1"/>
                </a:solidFill>
                <a:latin typeface="+mn-lt"/>
                <a:ea typeface="+mn-ea"/>
                <a:cs typeface="+mn-cs"/>
              </a:defRPr>
            </a:lvl1pPr>
            <a:lvl2pPr>
              <a:defRPr/>
            </a:lvl2pPr>
            <a:lvl3pPr>
              <a:defRPr sz="1600" baseline="0"/>
            </a:lvl3pPr>
          </a:lstStyle>
          <a:p>
            <a:pPr lvl="0"/>
            <a:r>
              <a:rPr lang="de-DE" dirty="0"/>
              <a:t>Textmasterformate durch Klicken bearbeiten</a:t>
            </a:r>
          </a:p>
          <a:p>
            <a:pPr lvl="1"/>
            <a:r>
              <a:rPr lang="de-DE" dirty="0"/>
              <a:t>Zweite Ebene</a:t>
            </a:r>
          </a:p>
          <a:p>
            <a:pPr lvl="2"/>
            <a:r>
              <a:rPr lang="de-DE" sz="1600" dirty="0"/>
              <a:t>Dritte Ebene</a:t>
            </a:r>
            <a:endParaRPr lang="de-DE" dirty="0"/>
          </a:p>
        </p:txBody>
      </p:sp>
      <p:sp>
        <p:nvSpPr>
          <p:cNvPr id="11" name="Bildplatzhalter 2"/>
          <p:cNvSpPr>
            <a:spLocks noGrp="1"/>
          </p:cNvSpPr>
          <p:nvPr>
            <p:ph type="pic" sz="quarter" idx="14" hasCustomPrompt="1"/>
          </p:nvPr>
        </p:nvSpPr>
        <p:spPr>
          <a:xfrm>
            <a:off x="4584192" y="2484120"/>
            <a:ext cx="4244400" cy="3974400"/>
          </a:xfrm>
          <a:prstGeom prst="rect">
            <a:avLst/>
          </a:prstGeom>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oße Bilder">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dirty="0"/>
              <a:t>TUM CST QM | Verankerung von Geschlechtergerechtigkeit und Nachteilsausgleich</a:t>
            </a:r>
          </a:p>
        </p:txBody>
      </p:sp>
      <p:sp>
        <p:nvSpPr>
          <p:cNvPr id="9" name="Bildplatzhalter 8"/>
          <p:cNvSpPr>
            <a:spLocks noGrp="1"/>
          </p:cNvSpPr>
          <p:nvPr>
            <p:ph type="pic" sz="quarter" idx="17"/>
          </p:nvPr>
        </p:nvSpPr>
        <p:spPr>
          <a:xfrm>
            <a:off x="0" y="2476500"/>
            <a:ext cx="9144000" cy="4381500"/>
          </a:xfrm>
          <a:prstGeom prst="rect">
            <a:avLst/>
          </a:prstGeom>
        </p:spPr>
        <p:txBody>
          <a:bodyPr/>
          <a:lstStyle/>
          <a:p>
            <a:endParaRPr lang="de-DE" dirty="0"/>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91640"/>
            <a:ext cx="9144000" cy="5166360"/>
          </a:xfrm>
          <a:prstGeom prst="rect">
            <a:avLst/>
          </a:prstGeom>
        </p:spPr>
        <p:txBody>
          <a:bodyPr/>
          <a:lstStyle>
            <a:lvl1pPr>
              <a:lnSpc>
                <a:spcPct val="114000"/>
              </a:lnSpc>
              <a:defRPr/>
            </a:lvl1pPr>
          </a:lstStyle>
          <a:p>
            <a:endParaRPr lang="de-DE" dirty="0"/>
          </a:p>
        </p:txBody>
      </p:sp>
      <p:sp>
        <p:nvSpPr>
          <p:cNvPr id="6" name="Foliennummernplatzhalter 5"/>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6"/>
          </p:nvPr>
        </p:nvSpPr>
        <p:spPr/>
        <p:txBody>
          <a:bodyPr/>
          <a:lstStyle/>
          <a:p>
            <a:r>
              <a:rPr lang="de-DE" dirty="0"/>
              <a:t>TUM CST QM | Verankerung von Geschlechtergerechtigkeit und Nachteilsausgleich</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4257987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de-DE"/>
              <a:t>Titelmasterformat durch Klicken bearbeiten</a:t>
            </a:r>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dirty="0"/>
              <a:t>TUM CST QM | Verankerung von Geschlechtergerechtigkeit und Nachteilsausgleich</a:t>
            </a:r>
          </a:p>
        </p:txBody>
      </p:sp>
      <p:sp>
        <p:nvSpPr>
          <p:cNvPr id="6" name="Foliennummernplatzhalter 5"/>
          <p:cNvSpPr>
            <a:spLocks noGrp="1"/>
          </p:cNvSpPr>
          <p:nvPr>
            <p:ph type="sldNum" sz="quarter" idx="12"/>
          </p:nvPr>
        </p:nvSpPr>
        <p:spPr/>
        <p:txBody>
          <a:bodyPr/>
          <a:lstStyle/>
          <a:p>
            <a:fld id="{7AA32425-65B6-4BBA-A7A2-D28F65864172}" type="slidenum">
              <a:rPr lang="de-DE" smtClean="0"/>
              <a:t>‹Nr.›</a:t>
            </a:fld>
            <a:endParaRPr lang="de-DE" dirty="0"/>
          </a:p>
        </p:txBody>
      </p:sp>
    </p:spTree>
    <p:extLst>
      <p:ext uri="{BB962C8B-B14F-4D97-AF65-F5344CB8AC3E}">
        <p14:creationId xmlns:p14="http://schemas.microsoft.com/office/powerpoint/2010/main" val="1665942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94334"/>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baseline="0" noProof="0" dirty="0">
                <a:solidFill>
                  <a:schemeClr val="bg1"/>
                </a:solidFill>
              </a:defRPr>
            </a:lvl1pPr>
          </a:lstStyle>
          <a:p>
            <a:pPr lvl="0"/>
            <a:r>
              <a:rPr lang="de-DE" noProof="0" dirty="0"/>
              <a:t>Präsentationsmuster</a:t>
            </a:r>
            <a:br>
              <a:rPr lang="de-DE" noProof="0" dirty="0"/>
            </a:br>
            <a:br>
              <a:rPr lang="de-DE" noProof="0" dirty="0"/>
            </a:br>
            <a:r>
              <a:rPr lang="de-DE" noProof="0" dirty="0"/>
              <a:t>kann auch als </a:t>
            </a:r>
            <a:r>
              <a:rPr lang="de-DE" noProof="0" dirty="0" err="1"/>
              <a:t>Kapiteltrenner</a:t>
            </a:r>
            <a:r>
              <a:rPr lang="de-DE" noProof="0" dirty="0"/>
              <a:t> verwendet werden</a:t>
            </a:r>
          </a:p>
        </p:txBody>
      </p:sp>
      <p:sp>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dirty="0"/>
              <a:t>TUM CST QM | Verankerung von Geschlechtergerechtigkeit und Nachteilsausgleich</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6" name="Foliennummernplatzhalter 5"/>
          <p:cNvSpPr>
            <a:spLocks noGrp="1"/>
          </p:cNvSpPr>
          <p:nvPr>
            <p:ph type="sldNum" sz="quarter" idx="11"/>
          </p:nvPr>
        </p:nvSpPr>
        <p:spPr/>
        <p:txBody>
          <a:bodyPr/>
          <a:lstStyle>
            <a:lvl1pPr>
              <a:defRPr>
                <a:solidFill>
                  <a:schemeClr val="bg1"/>
                </a:solidFill>
              </a:defRPr>
            </a:lvl1pPr>
          </a:lstStyle>
          <a:p>
            <a:fld id="{CE58CB1E-F828-4F11-99E0-327109AF9DA4}" type="slidenum">
              <a:rPr lang="de-DE" smtClean="0"/>
              <a:pPr/>
              <a:t>‹Nr.›</a:t>
            </a:fld>
            <a:endParaRPr lang="de-DE" dirty="0"/>
          </a:p>
        </p:txBody>
      </p:sp>
      <p:sp>
        <p:nvSpPr>
          <p:cNvPr id="8" name="Fußzeilenplatzhalter 7"/>
          <p:cNvSpPr>
            <a:spLocks noGrp="1"/>
          </p:cNvSpPr>
          <p:nvPr>
            <p:ph type="ftr" sz="quarter" idx="12"/>
          </p:nvPr>
        </p:nvSpPr>
        <p:spPr/>
        <p:txBody>
          <a:bodyPr/>
          <a:lstStyle>
            <a:lvl1pPr>
              <a:defRPr>
                <a:solidFill>
                  <a:schemeClr val="bg1"/>
                </a:solidFill>
              </a:defRPr>
            </a:lvl1pPr>
          </a:lstStyle>
          <a:p>
            <a:r>
              <a:rPr lang="de-DE" dirty="0"/>
              <a:t>TUM CST QM | Verankerung von Geschlechtergerechtigkeit und Nachteilsausgleich</a:t>
            </a:r>
            <a:endParaRPr lang="en-US" dirty="0"/>
          </a:p>
        </p:txBody>
      </p:sp>
      <p:sp>
        <p:nvSpPr>
          <p:cNvPr id="5" name="Titel 1"/>
          <p:cNvSpPr>
            <a:spLocks noGrp="1"/>
          </p:cNvSpPr>
          <p:nvPr>
            <p:ph type="title" hasCustomPrompt="1"/>
          </p:nvPr>
        </p:nvSpPr>
        <p:spPr>
          <a:xfrm>
            <a:off x="319090" y="994334"/>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baseline="0" noProof="0" dirty="0">
                <a:solidFill>
                  <a:schemeClr val="bg1"/>
                </a:solidFill>
              </a:defRPr>
            </a:lvl1pPr>
          </a:lstStyle>
          <a:p>
            <a:pPr lvl="0"/>
            <a:r>
              <a:rPr lang="de-DE" noProof="0" dirty="0"/>
              <a:t>Präsentationsmuster</a:t>
            </a:r>
            <a:br>
              <a:rPr lang="de-DE" noProof="0" dirty="0"/>
            </a:br>
            <a:br>
              <a:rPr lang="de-DE" noProof="0" dirty="0"/>
            </a:br>
            <a:r>
              <a:rPr lang="de-DE" noProof="0" dirty="0"/>
              <a:t>kann auch als </a:t>
            </a:r>
            <a:r>
              <a:rPr lang="de-DE" noProof="0" dirty="0" err="1"/>
              <a:t>Kapiteltrenner</a:t>
            </a:r>
            <a:r>
              <a:rPr lang="de-DE" noProof="0" dirty="0"/>
              <a:t> verwendet werden</a:t>
            </a:r>
          </a:p>
        </p:txBody>
      </p:sp>
    </p:spTree>
    <p:extLst>
      <p:ext uri="{BB962C8B-B14F-4D97-AF65-F5344CB8AC3E}">
        <p14:creationId xmlns:p14="http://schemas.microsoft.com/office/powerpoint/2010/main" val="171855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94334"/>
            <a:ext cx="8508999" cy="501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3000" noProof="0" dirty="0">
                <a:solidFill>
                  <a:schemeClr val="bg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chemeClr val="bg1"/>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5" name="Foliennummernplatzhalter 4"/>
          <p:cNvSpPr>
            <a:spLocks noGrp="1"/>
          </p:cNvSpPr>
          <p:nvPr>
            <p:ph type="sldNum" sz="quarter" idx="12"/>
          </p:nvPr>
        </p:nvSpPr>
        <p:spPr/>
        <p:txBody>
          <a:bodyPr/>
          <a:lstStyle>
            <a:lvl1pPr>
              <a:defRPr>
                <a:solidFill>
                  <a:schemeClr val="bg1"/>
                </a:solidFill>
              </a:defRPr>
            </a:lvl1p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lvl1pPr>
              <a:defRPr>
                <a:solidFill>
                  <a:schemeClr val="bg1"/>
                </a:solidFill>
              </a:defRPr>
            </a:lvl1pPr>
          </a:lstStyle>
          <a:p>
            <a:r>
              <a:rPr lang="de-DE" dirty="0"/>
              <a:t>TUM CST QM | Verankerung von Geschlechtergerechtigkeit und Nachteilsausgleich</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rgbClr val="000000"/>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6408271"/>
            <a:ext cx="575236"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a:ln>
                <a:noFill/>
              </a:ln>
              <a:solidFill>
                <a:schemeClr val="tx1"/>
              </a:solidFill>
              <a:effectLst/>
              <a:latin typeface="Arial" pitchFamily="34" charset="0"/>
            </a:endParaRPr>
          </a:p>
        </p:txBody>
      </p:sp>
      <p:sp>
        <p:nvSpPr>
          <p:cNvPr id="6" name="Foliennummernplatzhalter 5"/>
          <p:cNvSpPr>
            <a:spLocks noGrp="1"/>
          </p:cNvSpPr>
          <p:nvPr>
            <p:ph type="sldNum" sz="quarter" idx="11"/>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2"/>
          </p:nvPr>
        </p:nvSpPr>
        <p:spPr/>
        <p:txBody>
          <a:bodyPr/>
          <a:lstStyle/>
          <a:p>
            <a:r>
              <a:rPr lang="de-DE" dirty="0"/>
              <a:t>TUM CST QM | Verankerung von Geschlechtergerechtigkeit und Nachteilsausgleich</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71855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91640"/>
            <a:ext cx="9144000" cy="5166360"/>
          </a:xfrm>
          <a:prstGeom prst="rect">
            <a:avLst/>
          </a:prstGeom>
        </p:spPr>
        <p:txBody>
          <a:bodyPr/>
          <a:lstStyle>
            <a:lvl1pPr>
              <a:lnSpc>
                <a:spcPct val="114000"/>
              </a:lnSpc>
              <a:defRPr/>
            </a:lvl1pPr>
          </a:lstStyle>
          <a:p>
            <a:endParaRPr lang="de-DE" dirty="0"/>
          </a:p>
        </p:txBody>
      </p:sp>
      <p:sp>
        <p:nvSpPr>
          <p:cNvPr id="6" name="Foliennummernplatzhalter 5"/>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6"/>
          </p:nvPr>
        </p:nvSpPr>
        <p:spPr/>
        <p:txBody>
          <a:bodyPr/>
          <a:lstStyle/>
          <a:p>
            <a:r>
              <a:rPr lang="de-DE" dirty="0"/>
              <a:t>TUM CST QM | Verankerung von Geschlechtergerechtigkeit und Nachteilsausgleich</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2435256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477139"/>
            <a:ext cx="9144000" cy="4380861"/>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dirty="0">
              <a:latin typeface="Arial" pitchFamily="34" charset="0"/>
            </a:endParaRPr>
          </a:p>
        </p:txBody>
      </p:sp>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dirty="0"/>
              <a:t>TUM CST QM | Verankerung von Geschlechtergerechtigkeit und Nachteilsausgleich</a:t>
            </a:r>
          </a:p>
        </p:txBody>
      </p:sp>
      <p:sp>
        <p:nvSpPr>
          <p:cNvPr id="8" name="Inhaltsplatzhalter 9"/>
          <p:cNvSpPr>
            <a:spLocks noGrp="1"/>
          </p:cNvSpPr>
          <p:nvPr>
            <p:ph sz="quarter" idx="18"/>
          </p:nvPr>
        </p:nvSpPr>
        <p:spPr>
          <a:xfrm>
            <a:off x="316992" y="2484000"/>
            <a:ext cx="4242816" cy="3974655"/>
          </a:xfrm>
          <a:prstGeom prst="rect">
            <a:avLst/>
          </a:prstGeom>
        </p:spPr>
        <p:txBody>
          <a:bodyPr lIns="0" rIns="0"/>
          <a:lstStyle>
            <a:lvl1pPr>
              <a:defRPr lang="de-DE" sz="1600" kern="1200" noProof="0" dirty="0" smtClean="0">
                <a:solidFill>
                  <a:schemeClr val="tx1"/>
                </a:solidFill>
                <a:latin typeface="+mn-lt"/>
                <a:ea typeface="+mn-ea"/>
                <a:cs typeface="+mn-cs"/>
              </a:defRPr>
            </a:lvl1pPr>
            <a:lvl2pPr>
              <a:defRPr/>
            </a:lvl2pPr>
            <a:lvl3pPr>
              <a:defRPr sz="1600" baseline="0"/>
            </a:lvl3pPr>
          </a:lstStyle>
          <a:p>
            <a:pPr lvl="0"/>
            <a:r>
              <a:rPr lang="de-DE" dirty="0"/>
              <a:t>Textmasterformate durch Klicken bearbeiten</a:t>
            </a:r>
          </a:p>
          <a:p>
            <a:pPr lvl="1"/>
            <a:r>
              <a:rPr lang="de-DE" dirty="0"/>
              <a:t>Zweite Ebene</a:t>
            </a:r>
          </a:p>
          <a:p>
            <a:pPr lvl="2"/>
            <a:r>
              <a:rPr lang="de-DE" sz="1600" dirty="0"/>
              <a:t>Dritte Ebene</a:t>
            </a:r>
            <a:endParaRPr lang="de-DE" dirty="0"/>
          </a:p>
        </p:txBody>
      </p:sp>
      <p:sp>
        <p:nvSpPr>
          <p:cNvPr id="11" name="Bildplatzhalter 2"/>
          <p:cNvSpPr>
            <a:spLocks noGrp="1"/>
          </p:cNvSpPr>
          <p:nvPr>
            <p:ph type="pic" sz="quarter" idx="14" hasCustomPrompt="1"/>
          </p:nvPr>
        </p:nvSpPr>
        <p:spPr>
          <a:xfrm>
            <a:off x="4584192" y="2484120"/>
            <a:ext cx="4244400" cy="3974400"/>
          </a:xfrm>
          <a:prstGeom prst="rect">
            <a:avLst/>
          </a:prstGeom>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790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6408271"/>
            <a:ext cx="575236"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a:ln>
                <a:noFill/>
              </a:ln>
              <a:solidFill>
                <a:schemeClr val="tx1"/>
              </a:solidFill>
              <a:effectLst/>
              <a:latin typeface="Arial" pitchFamily="34" charset="0"/>
            </a:endParaRPr>
          </a:p>
        </p:txBody>
      </p:sp>
      <p:sp>
        <p:nvSpPr>
          <p:cNvPr id="8" name="Foliennummernplatzhalter 7"/>
          <p:cNvSpPr>
            <a:spLocks noGrp="1"/>
          </p:cNvSpPr>
          <p:nvPr>
            <p:ph type="sldNum" sz="quarter" idx="12"/>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3"/>
          </p:nvPr>
        </p:nvSpPr>
        <p:spPr/>
        <p:txBody>
          <a:bodyPr/>
          <a:lstStyle/>
          <a:p>
            <a:r>
              <a:rPr lang="de-DE" dirty="0"/>
              <a:t>TUM CST QM | Verankerung von Geschlechtergerechtigkeit und Nachteilsausgleich</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71855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762188"/>
            <a:ext cx="8508999" cy="46995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dirty="0"/>
              <a:t>TUM CST QM | Verankerung von Geschlechtergerechtigkeit und Nachteilsausgleich</a:t>
            </a:r>
            <a:endParaRPr lang="en-US" dirty="0"/>
          </a:p>
        </p:txBody>
      </p:sp>
      <p:sp>
        <p:nvSpPr>
          <p:cNvPr id="6"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2183948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 Text">
    <p:spTree>
      <p:nvGrpSpPr>
        <p:cNvPr id="1" name=""/>
        <p:cNvGrpSpPr/>
        <p:nvPr/>
      </p:nvGrpSpPr>
      <p:grpSpPr>
        <a:xfrm>
          <a:off x="0" y="0"/>
          <a:ext cx="0" cy="0"/>
          <a:chOff x="0" y="0"/>
          <a:chExt cx="0" cy="0"/>
        </a:xfrm>
      </p:grpSpPr>
      <p:sp useBgFill="1">
        <p:nvSpPr>
          <p:cNvPr id="3" name="Inhaltsplatzhalter 2"/>
          <p:cNvSpPr>
            <a:spLocks noGrp="1"/>
          </p:cNvSpPr>
          <p:nvPr>
            <p:ph idx="1" hasCustomPrompt="1"/>
          </p:nvPr>
        </p:nvSpPr>
        <p:spPr>
          <a:xfrm>
            <a:off x="319090" y="2499360"/>
            <a:ext cx="8508999" cy="3962400"/>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useBgFill="1">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useBgFill="1">
        <p:nvSpPr>
          <p:cNvPr id="7" name="Fußzeilenplatzhalter 6"/>
          <p:cNvSpPr>
            <a:spLocks noGrp="1"/>
          </p:cNvSpPr>
          <p:nvPr>
            <p:ph type="ftr" sz="quarter" idx="12"/>
          </p:nvPr>
        </p:nvSpPr>
        <p:spPr/>
        <p:txBody>
          <a:bodyPr/>
          <a:lstStyle/>
          <a:p>
            <a:r>
              <a:rPr lang="de-DE" dirty="0"/>
              <a:t>TUM CST QM | Verankerung von Geschlechtergerechtigkeit und Nachteilsausgleich</a:t>
            </a:r>
            <a:endParaRPr lang="en-US" dirty="0"/>
          </a:p>
        </p:txBody>
      </p:sp>
      <p:sp useBgFill="1">
        <p:nvSpPr>
          <p:cNvPr id="6" name="Textplatzhalter 7"/>
          <p:cNvSpPr>
            <a:spLocks noGrp="1"/>
          </p:cNvSpPr>
          <p:nvPr>
            <p:ph type="body" sz="quarter" idx="13" hasCustomPrompt="1"/>
          </p:nvPr>
        </p:nvSpPr>
        <p:spPr>
          <a:xfrm>
            <a:off x="319089" y="1762188"/>
            <a:ext cx="8508999" cy="714951"/>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2183948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762188"/>
            <a:ext cx="4180910"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baseline="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p:nvSpPr>
          <p:cNvPr id="13" name="Inhaltsplatzhalter 2"/>
          <p:cNvSpPr>
            <a:spLocks noGrp="1"/>
          </p:cNvSpPr>
          <p:nvPr>
            <p:ph idx="15" hasCustomPrompt="1"/>
          </p:nvPr>
        </p:nvSpPr>
        <p:spPr>
          <a:xfrm>
            <a:off x="4647179" y="1762188"/>
            <a:ext cx="4180910"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p:nvSpPr>
          <p:cNvPr id="6" name="Foliennummernplatzhalter 5"/>
          <p:cNvSpPr>
            <a:spLocks noGrp="1"/>
          </p:cNvSpPr>
          <p:nvPr>
            <p:ph type="sldNum" sz="quarter" idx="16"/>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7"/>
          </p:nvPr>
        </p:nvSpPr>
        <p:spPr/>
        <p:txBody>
          <a:bodyPr/>
          <a:lstStyle/>
          <a:p>
            <a:r>
              <a:rPr lang="de-DE" dirty="0"/>
              <a:t>TUM CST QM | Verankerung von Geschlechtergerechtigkeit und Nachteilsausgleich</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34629014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3.emf"/></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wmf"/><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image" Target="../media/image1.wmf"/><Relationship Id="rId5" Type="http://schemas.openxmlformats.org/officeDocument/2006/relationships/slideLayout" Target="../slideLayouts/slideLayout10.xml"/><Relationship Id="rId10" Type="http://schemas.openxmlformats.org/officeDocument/2006/relationships/theme" Target="../theme/theme4.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Bild 8" descr="20150416 tum logo blau png final.png"/>
          <p:cNvPicPr>
            <a:picLocks noChangeAspect="1"/>
          </p:cNvPicPr>
          <p:nvPr/>
        </p:nvPicPr>
        <p:blipFill>
          <a:blip r:embed="rId3"/>
          <a:stretch>
            <a:fillRect/>
          </a:stretch>
        </p:blipFill>
        <p:spPr>
          <a:xfrm>
            <a:off x="8218411" y="324685"/>
            <a:ext cx="608352" cy="320400"/>
          </a:xfrm>
          <a:prstGeom prst="rect">
            <a:avLst/>
          </a:prstGeom>
        </p:spPr>
      </p:pic>
      <p:sp>
        <p:nvSpPr>
          <p:cNvPr id="10" name="Fußzeilenplatzhalter 3"/>
          <p:cNvSpPr>
            <a:spLocks noGrp="1"/>
          </p:cNvSpPr>
          <p:nvPr>
            <p:ph type="ftr" sz="quarter" idx="3"/>
          </p:nvPr>
        </p:nvSpPr>
        <p:spPr>
          <a:xfrm>
            <a:off x="311162" y="6473313"/>
            <a:ext cx="7829538" cy="384687"/>
          </a:xfrm>
          <a:prstGeom prst="rect">
            <a:avLst/>
          </a:prstGeom>
        </p:spPr>
        <p:txBody>
          <a:bodyPr vert="horz" lIns="0" tIns="45720" rIns="0" bIns="45720" rtlCol="0" anchor="ctr"/>
          <a:lstStyle>
            <a:lvl1pPr algn="l">
              <a:defRPr sz="1200">
                <a:solidFill>
                  <a:schemeClr val="tx1"/>
                </a:solidFill>
              </a:defRPr>
            </a:lvl1pPr>
          </a:lstStyle>
          <a:p>
            <a:r>
              <a:rPr lang="de-DE" dirty="0"/>
              <a:t>TUM CST QM | Verankerung von Geschlechtergerechtigkeit und Nachteilsausgleich</a:t>
            </a:r>
            <a:endParaRPr lang="en-US" dirty="0"/>
          </a:p>
        </p:txBody>
      </p:sp>
      <p:sp>
        <p:nvSpPr>
          <p:cNvPr id="11"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Tree>
  </p:cSld>
  <p:clrMap bg1="lt1" tx1="dk1" bg2="lt2" tx2="dk2" accent1="accent1" accent2="accent2" accent3="accent3" accent4="accent4" accent5="accent5" accent6="accent6" hlink="hlink" folHlink="folHlink"/>
  <p:sldLayoutIdLst>
    <p:sldLayoutId id="2147483664" r:id="rId1"/>
  </p:sldLayoutIdLst>
  <p:hf sldNum="0"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 name="Textfeld 22"/>
          <p:cNvSpPr txBox="1"/>
          <p:nvPr/>
        </p:nvSpPr>
        <p:spPr>
          <a:xfrm>
            <a:off x="7713330" y="6563283"/>
            <a:ext cx="1115376" cy="193002"/>
          </a:xfrm>
          <a:prstGeom prst="rect">
            <a:avLst/>
          </a:prstGeom>
        </p:spPr>
        <p:txBody>
          <a:bodyPr wrap="square" lIns="0" tIns="0" rIns="0" bIns="0" rtlCol="0" anchor="b" anchorCtr="0">
            <a:spAutoFit/>
          </a:bodyPr>
          <a:lstStyle/>
          <a:p>
            <a:pPr algn="r">
              <a:lnSpc>
                <a:spcPct val="114000"/>
              </a:lnSpc>
            </a:pPr>
            <a:fld id="{C51078C5-4710-4254-8001-F1C0900803FD}" type="slidenum">
              <a:rPr lang="de-DE" sz="1200" smtClean="0">
                <a:latin typeface="+mn-lt"/>
                <a:cs typeface="Arial" pitchFamily="34" charset="0"/>
              </a:rPr>
              <a:pPr algn="r">
                <a:lnSpc>
                  <a:spcPct val="114000"/>
                </a:lnSpc>
              </a:pPr>
              <a:t>‹Nr.›</a:t>
            </a:fld>
            <a:endParaRPr lang="de-DE" sz="1200" dirty="0">
              <a:latin typeface="+mn-lt"/>
              <a:cs typeface="Arial" pitchFamily="34" charset="0"/>
            </a:endParaRPr>
          </a:p>
        </p:txBody>
      </p:sp>
      <p:pic>
        <p:nvPicPr>
          <p:cNvPr id="5" name="Bild 4" descr="Fahnen_HG.jpg"/>
          <p:cNvPicPr>
            <a:picLocks noChangeAspect="1"/>
          </p:cNvPicPr>
          <p:nvPr/>
        </p:nvPicPr>
        <p:blipFill>
          <a:blip r:embed="rId3" cstate="screen"/>
          <a:srcRect/>
          <a:stretch>
            <a:fillRect/>
          </a:stretch>
        </p:blipFill>
        <p:spPr>
          <a:xfrm>
            <a:off x="-42532" y="0"/>
            <a:ext cx="9185031" cy="6858000"/>
          </a:xfrm>
          <a:prstGeom prst="rect">
            <a:avLst/>
          </a:prstGeom>
        </p:spPr>
      </p:pic>
      <p:pic>
        <p:nvPicPr>
          <p:cNvPr id="7" name="Bild 6" descr="20150416 tum logo blau png final.png"/>
          <p:cNvPicPr>
            <a:picLocks noChangeAspect="1"/>
          </p:cNvPicPr>
          <p:nvPr/>
        </p:nvPicPr>
        <p:blipFill>
          <a:blip r:embed="rId4"/>
          <a:stretch>
            <a:fillRect/>
          </a:stretch>
        </p:blipFill>
        <p:spPr>
          <a:xfrm>
            <a:off x="8222627" y="324650"/>
            <a:ext cx="599722" cy="320400"/>
          </a:xfrm>
          <a:prstGeom prst="rect">
            <a:avLst/>
          </a:prstGeom>
        </p:spPr>
      </p:pic>
      <p:sp>
        <p:nvSpPr>
          <p:cNvPr id="8"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noProof="0" smtClean="0"/>
              <a:pPr/>
              <a:t>‹Nr.›</a:t>
            </a:fld>
            <a:endParaRPr lang="de-DE" noProof="0" dirty="0"/>
          </a:p>
        </p:txBody>
      </p:sp>
      <p:sp>
        <p:nvSpPr>
          <p:cNvPr id="10"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bg1"/>
                </a:solidFill>
              </a:defRPr>
            </a:lvl1pPr>
          </a:lstStyle>
          <a:p>
            <a:r>
              <a:rPr lang="de-DE" dirty="0"/>
              <a:t>TUM CST QM | Verankerung von Geschlechtergerechtigkeit und Nachteilsausgleich</a:t>
            </a:r>
            <a:endParaRPr lang="en-US" dirty="0"/>
          </a:p>
        </p:txBody>
      </p:sp>
    </p:spTree>
  </p:cSld>
  <p:clrMap bg1="lt1" tx1="dk1" bg2="lt2" tx2="dk2" accent1="accent1" accent2="accent2" accent3="accent3" accent4="accent4" accent5="accent5" accent6="accent6" hlink="hlink" folHlink="folHlink"/>
  <p:sldLayoutIdLst>
    <p:sldLayoutId id="2147483669" r:id="rId1"/>
  </p:sldLayoutIdLst>
  <p:hf sldNum="0"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
        <p:nvSpPr>
          <p:cNvPr id="10"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tx1"/>
                </a:solidFill>
              </a:defRPr>
            </a:lvl1pPr>
          </a:lstStyle>
          <a:p>
            <a:r>
              <a:rPr lang="de-DE" dirty="0"/>
              <a:t>TUM CST QM | Verankerung von Geschlechtergerechtigkeit und Nachteilsausgleich</a:t>
            </a:r>
            <a:endParaRPr lang="en-US" dirty="0"/>
          </a:p>
        </p:txBody>
      </p:sp>
      <p:pic>
        <p:nvPicPr>
          <p:cNvPr id="7" name="Bild 6" descr="20150416 tum logo blau png final.png"/>
          <p:cNvPicPr>
            <a:picLocks noChangeAspect="1"/>
          </p:cNvPicPr>
          <p:nvPr/>
        </p:nvPicPr>
        <p:blipFill>
          <a:blip r:embed="rId5"/>
          <a:stretch>
            <a:fillRect/>
          </a:stretch>
        </p:blipFill>
        <p:spPr>
          <a:xfrm>
            <a:off x="8218411" y="324685"/>
            <a:ext cx="608352" cy="320400"/>
          </a:xfrm>
          <a:prstGeom prst="rect">
            <a:avLst/>
          </a:prstGeom>
        </p:spPr>
      </p:pic>
      <p:sp>
        <p:nvSpPr>
          <p:cNvPr id="11" name="Textfeld 10"/>
          <p:cNvSpPr txBox="1"/>
          <p:nvPr userDrawn="1"/>
        </p:nvSpPr>
        <p:spPr>
          <a:xfrm>
            <a:off x="320401" y="314325"/>
            <a:ext cx="7699650" cy="348403"/>
          </a:xfrm>
          <a:prstGeom prst="rect">
            <a:avLst/>
          </a:prstGeom>
          <a:noFill/>
        </p:spPr>
        <p:txBody>
          <a:bodyPr wrap="square" lIns="0" tIns="0" rIns="0" bIns="0" rtlCol="0">
            <a:spAutoFit/>
          </a:bodyPr>
          <a:lstStyle/>
          <a:p>
            <a:pPr>
              <a:lnSpc>
                <a:spcPct val="94000"/>
              </a:lnSpc>
              <a:tabLst/>
            </a:pPr>
            <a:r>
              <a:rPr lang="de-DE" sz="800" dirty="0">
                <a:solidFill>
                  <a:schemeClr val="tx2"/>
                </a:solidFill>
                <a:latin typeface="+mn-lt"/>
              </a:rPr>
              <a:t>Lehrstuhl für Musterverfahren</a:t>
            </a:r>
          </a:p>
          <a:p>
            <a:pPr>
              <a:lnSpc>
                <a:spcPct val="94000"/>
              </a:lnSpc>
              <a:tabLst/>
            </a:pPr>
            <a:r>
              <a:rPr lang="de-DE" sz="800" dirty="0">
                <a:solidFill>
                  <a:schemeClr val="tx2"/>
                </a:solidFill>
                <a:latin typeface="+mn-lt"/>
              </a:rPr>
              <a:t>Fakultät für Mustertechnik</a:t>
            </a:r>
          </a:p>
          <a:p>
            <a:pPr>
              <a:lnSpc>
                <a:spcPct val="94000"/>
              </a:lnSpc>
              <a:tabLst/>
            </a:pPr>
            <a:r>
              <a:rPr lang="de-DE" sz="800" dirty="0">
                <a:solidFill>
                  <a:schemeClr val="tx2"/>
                </a:solidFill>
                <a:latin typeface="+mn-lt"/>
              </a:rPr>
              <a:t>Technische Universität</a:t>
            </a:r>
            <a:r>
              <a:rPr lang="de-DE" sz="800" baseline="0" dirty="0">
                <a:solidFill>
                  <a:schemeClr val="tx2"/>
                </a:solidFill>
                <a:latin typeface="+mn-lt"/>
              </a:rPr>
              <a:t> München</a:t>
            </a:r>
            <a:endParaRPr lang="de-DE" sz="800" dirty="0">
              <a:solidFill>
                <a:schemeClr val="tx2"/>
              </a:solidFill>
              <a:latin typeface="+mn-lt"/>
            </a:endParaRPr>
          </a:p>
        </p:txBody>
      </p:sp>
    </p:spTree>
  </p:cSld>
  <p:clrMap bg1="lt1" tx1="dk1" bg2="lt2" tx2="dk2" accent1="accent1" accent2="accent2" accent3="accent3" accent4="accent4" accent5="accent5" accent6="accent6" hlink="hlink" folHlink="folHlink"/>
  <p:sldLayoutIdLst>
    <p:sldLayoutId id="2147483675" r:id="rId1"/>
    <p:sldLayoutId id="2147483717" r:id="rId2"/>
    <p:sldLayoutId id="2147483718" r:id="rId3"/>
  </p:sldLayoutIdLst>
  <p:hf sldNum="0"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Bild 2" descr="20150416 tum logo blau png final.png"/>
          <p:cNvPicPr>
            <a:picLocks noChangeAspect="1"/>
          </p:cNvPicPr>
          <p:nvPr/>
        </p:nvPicPr>
        <p:blipFill>
          <a:blip r:embed="rId11"/>
          <a:stretch>
            <a:fillRect/>
          </a:stretch>
        </p:blipFill>
        <p:spPr>
          <a:xfrm>
            <a:off x="8218411" y="324685"/>
            <a:ext cx="608352" cy="320400"/>
          </a:xfrm>
          <a:prstGeom prst="rect">
            <a:avLst/>
          </a:prstGeom>
        </p:spPr>
      </p:pic>
      <p:sp>
        <p:nvSpPr>
          <p:cNvPr id="5" name="Foliennummernplatzhalter 4"/>
          <p:cNvSpPr>
            <a:spLocks noGrp="1"/>
          </p:cNvSpPr>
          <p:nvPr>
            <p:ph type="sldNum" sz="quarter" idx="4"/>
          </p:nvPr>
        </p:nvSpPr>
        <p:spPr>
          <a:xfrm>
            <a:off x="6774934" y="6473313"/>
            <a:ext cx="2052074"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
        <p:nvSpPr>
          <p:cNvPr id="6"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tx1"/>
                </a:solidFill>
              </a:defRPr>
            </a:lvl1pPr>
          </a:lstStyle>
          <a:p>
            <a:r>
              <a:rPr lang="de-DE" dirty="0"/>
              <a:t>TUM CST QM | Verankerung von Geschlechtergerechtigkeit und Nachteilsausgleich</a:t>
            </a:r>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54" r:id="rId2"/>
    <p:sldLayoutId id="2147483704" r:id="rId3"/>
    <p:sldLayoutId id="2147483657" r:id="rId4"/>
    <p:sldLayoutId id="2147483711" r:id="rId5"/>
    <p:sldLayoutId id="2147483703" r:id="rId6"/>
    <p:sldLayoutId id="2147483653" r:id="rId7"/>
    <p:sldLayoutId id="2147483656" r:id="rId8"/>
    <p:sldLayoutId id="2147483719" r:id="rId9"/>
  </p:sldLayoutIdLst>
  <p:hf sldNum="0"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Rechteck 5"/>
          <p:cNvSpPr/>
          <p:nvPr/>
        </p:nvSpPr>
        <p:spPr bwMode="hidden">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pic>
        <p:nvPicPr>
          <p:cNvPr id="4" name="Bild 3" descr="20150416 tum logo blau png final.png"/>
          <p:cNvPicPr>
            <a:picLocks noChangeAspect="1"/>
          </p:cNvPicPr>
          <p:nvPr/>
        </p:nvPicPr>
        <p:blipFill>
          <a:blip r:embed="rId3"/>
          <a:stretch>
            <a:fillRect/>
          </a:stretch>
        </p:blipFill>
        <p:spPr bwMode="black">
          <a:xfrm>
            <a:off x="8222628" y="324650"/>
            <a:ext cx="599723" cy="320400"/>
          </a:xfrm>
          <a:prstGeom prst="rect">
            <a:avLst/>
          </a:prstGeom>
        </p:spPr>
      </p:pic>
      <p:sp>
        <p:nvSpPr>
          <p:cNvPr id="7"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bg1"/>
                </a:solidFill>
              </a:defRPr>
            </a:lvl1pPr>
          </a:lstStyle>
          <a:p>
            <a:fld id="{CE58CB1E-F828-4F11-99E0-327109AF9DA4}" type="slidenum">
              <a:rPr lang="de-DE" smtClean="0"/>
              <a:pPr/>
              <a:t>‹Nr.›</a:t>
            </a:fld>
            <a:endParaRPr lang="de-DE" dirty="0"/>
          </a:p>
        </p:txBody>
      </p:sp>
      <p:sp>
        <p:nvSpPr>
          <p:cNvPr id="8"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bg1"/>
                </a:solidFill>
              </a:defRPr>
            </a:lvl1pPr>
          </a:lstStyle>
          <a:p>
            <a:r>
              <a:rPr lang="de-DE" dirty="0"/>
              <a:t>TUM CST QM | Verankerung von Geschlechtergerechtigkeit und Nachteilsausgleich</a:t>
            </a:r>
            <a:endParaRPr lang="en-US" dirty="0"/>
          </a:p>
        </p:txBody>
      </p:sp>
    </p:spTree>
  </p:cSld>
  <p:clrMap bg1="lt1" tx1="dk1" bg2="lt2" tx2="dk2" accent1="accent1" accent2="accent2" accent3="accent3" accent4="accent4" accent5="accent5" accent6="accent6" hlink="hlink" folHlink="folHlink"/>
  <p:sldLayoutIdLst>
    <p:sldLayoutId id="2147483685" r:id="rId1"/>
  </p:sldLayoutIdLst>
  <p:hf sldNum="0"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hteck 6"/>
          <p:cNvSpPr/>
          <p:nvPr/>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bg1"/>
              </a:solidFill>
            </a:endParaRPr>
          </a:p>
        </p:txBody>
      </p:sp>
      <p:pic>
        <p:nvPicPr>
          <p:cNvPr id="4" name="Bild 3" descr="20150416 tum logo blau png final.png"/>
          <p:cNvPicPr>
            <a:picLocks noChangeAspect="1"/>
          </p:cNvPicPr>
          <p:nvPr/>
        </p:nvPicPr>
        <p:blipFill>
          <a:blip r:embed="rId3"/>
          <a:stretch>
            <a:fillRect/>
          </a:stretch>
        </p:blipFill>
        <p:spPr bwMode="black">
          <a:xfrm>
            <a:off x="8222627" y="324650"/>
            <a:ext cx="599722" cy="320400"/>
          </a:xfrm>
          <a:prstGeom prst="rect">
            <a:avLst/>
          </a:prstGeom>
        </p:spPr>
      </p:pic>
      <p:sp>
        <p:nvSpPr>
          <p:cNvPr id="9"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bg1"/>
                </a:solidFill>
              </a:defRPr>
            </a:lvl1pPr>
          </a:lstStyle>
          <a:p>
            <a:fld id="{CE58CB1E-F828-4F11-99E0-327109AF9DA4}" type="slidenum">
              <a:rPr lang="de-DE" smtClean="0"/>
              <a:pPr/>
              <a:t>‹Nr.›</a:t>
            </a:fld>
            <a:endParaRPr lang="de-DE" dirty="0"/>
          </a:p>
        </p:txBody>
      </p:sp>
      <p:sp>
        <p:nvSpPr>
          <p:cNvPr id="10"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bg1"/>
                </a:solidFill>
              </a:defRPr>
            </a:lvl1pPr>
          </a:lstStyle>
          <a:p>
            <a:r>
              <a:rPr lang="de-DE" dirty="0"/>
              <a:t>TUM CST QM | Verankerung von Geschlechtergerechtigkeit und Nachteilsausgleich</a:t>
            </a:r>
            <a:endParaRPr lang="en-US" dirty="0"/>
          </a:p>
        </p:txBody>
      </p:sp>
    </p:spTree>
  </p:cSld>
  <p:clrMap bg1="lt1" tx1="dk1" bg2="lt2" tx2="dk2" accent1="accent1" accent2="accent2" accent3="accent3" accent4="accent4" accent5="accent5" accent6="accent6" hlink="hlink" folHlink="folHlink"/>
  <p:sldLayoutIdLst>
    <p:sldLayoutId id="2147483698" r:id="rId1"/>
  </p:sldLayoutIdLst>
  <p:hf sldNum="0"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0"/>
          </p:nvPr>
        </p:nvSpPr>
        <p:spPr>
          <a:xfrm>
            <a:off x="319088" y="4878442"/>
            <a:ext cx="8508999" cy="1570338"/>
          </a:xfrm>
        </p:spPr>
        <p:txBody>
          <a:bodyPr/>
          <a:lstStyle/>
          <a:p>
            <a:r>
              <a:rPr lang="de-DE" dirty="0"/>
              <a:t>Tanja Häfner</a:t>
            </a:r>
          </a:p>
          <a:p>
            <a:r>
              <a:rPr lang="de-DE" dirty="0"/>
              <a:t>TUM Center for Study and Teaching</a:t>
            </a:r>
          </a:p>
          <a:p>
            <a:r>
              <a:rPr lang="de-DE" dirty="0"/>
              <a:t>Studiengangsentwicklung und QM</a:t>
            </a:r>
          </a:p>
          <a:p>
            <a:r>
              <a:rPr lang="de-DE" dirty="0"/>
              <a:t>München, 18.03.2026</a:t>
            </a:r>
            <a:endParaRPr dirty="0"/>
          </a:p>
        </p:txBody>
      </p:sp>
      <p:sp>
        <p:nvSpPr>
          <p:cNvPr id="7" name="Titel 6"/>
          <p:cNvSpPr>
            <a:spLocks noGrp="1"/>
          </p:cNvSpPr>
          <p:nvPr>
            <p:ph type="title"/>
          </p:nvPr>
        </p:nvSpPr>
        <p:spPr>
          <a:xfrm>
            <a:off x="319090" y="994334"/>
            <a:ext cx="8508999" cy="1231106"/>
          </a:xfrm>
        </p:spPr>
        <p:txBody>
          <a:bodyPr/>
          <a:lstStyle/>
          <a:p>
            <a:r>
              <a:rPr lang="de-DE" b="1" dirty="0"/>
              <a:t>Verankerung von Geschlechtergerechtigkeit und Nachteilsausgleich in der Studiengangsdokumentation 	</a:t>
            </a:r>
          </a:p>
        </p:txBody>
      </p:sp>
      <p:pic>
        <p:nvPicPr>
          <p:cNvPr id="5" name="Bild 4" descr="TUM_Glockenturm.tif"/>
          <p:cNvPicPr>
            <a:picLocks noChangeAspect="1"/>
          </p:cNvPicPr>
          <p:nvPr/>
        </p:nvPicPr>
        <p:blipFill>
          <a:blip r:embed="rId3"/>
          <a:stretch>
            <a:fillRect/>
          </a:stretch>
        </p:blipFill>
        <p:spPr>
          <a:xfrm>
            <a:off x="4927101" y="3051360"/>
            <a:ext cx="3892489" cy="339741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Ausgangslage</a:t>
            </a:r>
          </a:p>
        </p:txBody>
      </p:sp>
      <p:sp>
        <p:nvSpPr>
          <p:cNvPr id="7" name="Fußzeilenplatzhalter 6">
            <a:extLst>
              <a:ext uri="{FF2B5EF4-FFF2-40B4-BE49-F238E27FC236}">
                <a16:creationId xmlns:a16="http://schemas.microsoft.com/office/drawing/2014/main" id="{82AA8542-8D27-D17E-901E-BC6FF5AF1548}"/>
              </a:ext>
            </a:extLst>
          </p:cNvPr>
          <p:cNvSpPr>
            <a:spLocks noGrp="1"/>
          </p:cNvSpPr>
          <p:nvPr>
            <p:ph type="ftr" sz="quarter" idx="12"/>
          </p:nvPr>
        </p:nvSpPr>
        <p:spPr/>
        <p:txBody>
          <a:bodyPr/>
          <a:lstStyle/>
          <a:p>
            <a:r>
              <a:rPr lang="de-DE" dirty="0"/>
              <a:t>TUM CST QM | Verankerung von Geschlechtergerechtigkeit und Nachteilsausgleich</a:t>
            </a:r>
            <a:endParaRPr lang="en-US" dirty="0"/>
          </a:p>
        </p:txBody>
      </p:sp>
      <p:sp>
        <p:nvSpPr>
          <p:cNvPr id="11" name="Textfeld 10">
            <a:extLst>
              <a:ext uri="{FF2B5EF4-FFF2-40B4-BE49-F238E27FC236}">
                <a16:creationId xmlns:a16="http://schemas.microsoft.com/office/drawing/2014/main" id="{51B30DCD-67A5-AE0D-AD39-E4C95188D47E}"/>
              </a:ext>
            </a:extLst>
          </p:cNvPr>
          <p:cNvSpPr txBox="1"/>
          <p:nvPr/>
        </p:nvSpPr>
        <p:spPr>
          <a:xfrm>
            <a:off x="319090" y="1828800"/>
            <a:ext cx="8418510" cy="3868495"/>
          </a:xfrm>
          <a:prstGeom prst="rect">
            <a:avLst/>
          </a:prstGeom>
          <a:noFill/>
        </p:spPr>
        <p:txBody>
          <a:bodyPr wrap="square" lIns="0" tIns="0" rIns="0" bIns="0" rtlCol="0">
            <a:spAutoFit/>
          </a:bodyPr>
          <a:lstStyle/>
          <a:p>
            <a:r>
              <a:rPr lang="de-DE" sz="1600" dirty="0"/>
              <a:t>Aufgrund der Änderung der Bayerischen Studienakkreditierungsverordnung (BayStudAkkV) soll in den Studiengangsdokumentationen der Studiengänge an der TUM ein Abschnitt zu Geschlechtergerechtigkeit und Nachteilsausgleich integriert werden. </a:t>
            </a:r>
          </a:p>
          <a:p>
            <a:pPr lvl="1"/>
            <a:endParaRPr lang="de-DE" sz="1600" dirty="0"/>
          </a:p>
          <a:p>
            <a:pPr lvl="2"/>
            <a:r>
              <a:rPr lang="de-DE" sz="1500" b="1" dirty="0"/>
              <a:t>§ 15 Geschlechtergerechtigkeit und Nachteilsausgleich </a:t>
            </a:r>
          </a:p>
          <a:p>
            <a:pPr lvl="2"/>
            <a:r>
              <a:rPr lang="de-DE" sz="1500" i="1" dirty="0"/>
              <a:t>Die Hochschule verfügt über Konzepte zur Geschlechtergerechtigkeit und zur Förderung der Chancengleichheit von Studierenden in besonderen Lebenslagen, die auf der Ebene des Studiengangs umgesetzt werden.</a:t>
            </a:r>
          </a:p>
          <a:p>
            <a:endParaRPr lang="de-DE" sz="1600" dirty="0"/>
          </a:p>
          <a:p>
            <a:r>
              <a:rPr lang="de-DE" sz="1600" dirty="0"/>
              <a:t>Damit wird auf Art. 2 Abs. 5 Satz 1 BayHIG Bezug genommen.</a:t>
            </a:r>
          </a:p>
          <a:p>
            <a:endParaRPr lang="de-DE" sz="1600" baseline="30000" dirty="0"/>
          </a:p>
          <a:p>
            <a:pPr lvl="2"/>
            <a:r>
              <a:rPr lang="de-DE" sz="1500" b="1" dirty="0"/>
              <a:t>Art. 2 Abs. 5 Satz 1 Allgemeine Aufgaben</a:t>
            </a:r>
          </a:p>
          <a:p>
            <a:pPr lvl="2"/>
            <a:r>
              <a:rPr lang="de-DE" sz="1500" i="1" dirty="0"/>
              <a:t>Die Hochschulen sorgen für eine chancengerechte Teilhabe ihrer Mitglieder unabhängig von Geschlecht, sozialer, kultureller oder ethnischer Herkunft, Alter, sexueller Identität, Religion oder Weltanschauung, Behinderung oder chronischer Erkrankung. </a:t>
            </a:r>
          </a:p>
          <a:p>
            <a:pPr>
              <a:lnSpc>
                <a:spcPct val="114000"/>
              </a:lnSpc>
            </a:pPr>
            <a:endParaRPr lang="de-DE" sz="1600" dirty="0">
              <a:latin typeface="+mn-lt"/>
            </a:endParaRPr>
          </a:p>
        </p:txBody>
      </p:sp>
      <p:sp>
        <p:nvSpPr>
          <p:cNvPr id="4" name="Pfeil: nach oben gebogen 3">
            <a:extLst>
              <a:ext uri="{FF2B5EF4-FFF2-40B4-BE49-F238E27FC236}">
                <a16:creationId xmlns:a16="http://schemas.microsoft.com/office/drawing/2014/main" id="{C41BD2AF-93FF-EEB5-2A9B-7D029DEF370E}"/>
              </a:ext>
            </a:extLst>
          </p:cNvPr>
          <p:cNvSpPr/>
          <p:nvPr/>
        </p:nvSpPr>
        <p:spPr>
          <a:xfrm rot="5400000">
            <a:off x="546321" y="2935291"/>
            <a:ext cx="526590" cy="486231"/>
          </a:xfrm>
          <a:prstGeom prst="bentUpArrow">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6" name="Pfeil: nach oben gebogen 5">
            <a:extLst>
              <a:ext uri="{FF2B5EF4-FFF2-40B4-BE49-F238E27FC236}">
                <a16:creationId xmlns:a16="http://schemas.microsoft.com/office/drawing/2014/main" id="{D77EADF2-E303-B40E-9BEA-FA6205FD27B0}"/>
              </a:ext>
            </a:extLst>
          </p:cNvPr>
          <p:cNvSpPr/>
          <p:nvPr/>
        </p:nvSpPr>
        <p:spPr>
          <a:xfrm rot="5400000">
            <a:off x="555394" y="4517349"/>
            <a:ext cx="508447" cy="486230"/>
          </a:xfrm>
          <a:prstGeom prst="bentUpArrow">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Tree>
    <p:extLst>
      <p:ext uri="{BB962C8B-B14F-4D97-AF65-F5344CB8AC3E}">
        <p14:creationId xmlns:p14="http://schemas.microsoft.com/office/powerpoint/2010/main" val="694903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05CD8-259B-6492-A018-2179A24DB38F}"/>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90D2277B-7AA6-6C56-F66C-A508B3053E8F}"/>
              </a:ext>
            </a:extLst>
          </p:cNvPr>
          <p:cNvSpPr>
            <a:spLocks noGrp="1"/>
          </p:cNvSpPr>
          <p:nvPr>
            <p:ph type="title"/>
          </p:nvPr>
        </p:nvSpPr>
        <p:spPr/>
        <p:txBody>
          <a:bodyPr/>
          <a:lstStyle/>
          <a:p>
            <a:r>
              <a:rPr lang="de-DE" dirty="0"/>
              <a:t>Exkurs: Studiengangsdokumentation</a:t>
            </a:r>
          </a:p>
        </p:txBody>
      </p:sp>
      <p:sp>
        <p:nvSpPr>
          <p:cNvPr id="7" name="Fußzeilenplatzhalter 6">
            <a:extLst>
              <a:ext uri="{FF2B5EF4-FFF2-40B4-BE49-F238E27FC236}">
                <a16:creationId xmlns:a16="http://schemas.microsoft.com/office/drawing/2014/main" id="{81C125A9-B438-9F7D-3DD1-6AB2A48D56A0}"/>
              </a:ext>
            </a:extLst>
          </p:cNvPr>
          <p:cNvSpPr>
            <a:spLocks noGrp="1"/>
          </p:cNvSpPr>
          <p:nvPr>
            <p:ph type="ftr" sz="quarter" idx="12"/>
          </p:nvPr>
        </p:nvSpPr>
        <p:spPr/>
        <p:txBody>
          <a:bodyPr/>
          <a:lstStyle/>
          <a:p>
            <a:r>
              <a:rPr lang="de-DE" dirty="0"/>
              <a:t>TUM CST QM | Verankerung von Geschlechtergerechtigkeit und Nachteilsausgleich</a:t>
            </a:r>
            <a:endParaRPr lang="en-US" dirty="0"/>
          </a:p>
        </p:txBody>
      </p:sp>
      <p:sp>
        <p:nvSpPr>
          <p:cNvPr id="11" name="Textfeld 10">
            <a:extLst>
              <a:ext uri="{FF2B5EF4-FFF2-40B4-BE49-F238E27FC236}">
                <a16:creationId xmlns:a16="http://schemas.microsoft.com/office/drawing/2014/main" id="{6D81BE32-747C-2CA6-C62A-52DC6D8BDA19}"/>
              </a:ext>
            </a:extLst>
          </p:cNvPr>
          <p:cNvSpPr txBox="1"/>
          <p:nvPr/>
        </p:nvSpPr>
        <p:spPr>
          <a:xfrm>
            <a:off x="311162" y="1774854"/>
            <a:ext cx="8418510" cy="4088812"/>
          </a:xfrm>
          <a:prstGeom prst="rect">
            <a:avLst/>
          </a:prstGeom>
          <a:noFill/>
        </p:spPr>
        <p:txBody>
          <a:bodyPr wrap="square" lIns="0" tIns="0" rIns="0" bIns="0" rtlCol="0">
            <a:spAutoFit/>
          </a:bodyPr>
          <a:lstStyle/>
          <a:p>
            <a:r>
              <a:rPr lang="de-DE" sz="1600" dirty="0"/>
              <a:t>Studiengangsdokumentationen erfüllen zwei wichtige Funktionen: </a:t>
            </a:r>
          </a:p>
          <a:p>
            <a:endParaRPr lang="de-DE" sz="1600" dirty="0"/>
          </a:p>
          <a:p>
            <a:pPr marL="800100" lvl="1" indent="-342900">
              <a:buFont typeface="+mj-lt"/>
              <a:buAutoNum type="arabicPeriod"/>
            </a:pPr>
            <a:r>
              <a:rPr lang="de-DE" sz="1600" dirty="0"/>
              <a:t>Sie bilden einerseits das zentrale Dokument zur Entwicklung und Steuerung eines Studiengangs</a:t>
            </a:r>
          </a:p>
          <a:p>
            <a:pPr marL="800100" lvl="1" indent="-342900">
              <a:buFont typeface="+mj-lt"/>
              <a:buAutoNum type="arabicPeriod"/>
            </a:pPr>
            <a:endParaRPr lang="de-DE" sz="1600" dirty="0"/>
          </a:p>
          <a:p>
            <a:pPr marL="800100" lvl="1" indent="-342900">
              <a:buFont typeface="+mj-lt"/>
              <a:buAutoNum type="arabicPeriod"/>
            </a:pPr>
            <a:r>
              <a:rPr lang="de-DE" sz="1600" dirty="0"/>
              <a:t>und gleichzeitig dienen sie der Darstellung des Studiengangskonzeptes für eine breite, auch TUM-externe Leserschaft von unterschiedlichen Zielgruppen. </a:t>
            </a:r>
          </a:p>
          <a:p>
            <a:endParaRPr lang="de-DE" sz="1600" dirty="0"/>
          </a:p>
          <a:p>
            <a:endParaRPr lang="de-DE" sz="1600" dirty="0"/>
          </a:p>
          <a:p>
            <a:r>
              <a:rPr lang="de-DE" sz="1600" dirty="0"/>
              <a:t>Die Studiengangsdokumentation umfasst:</a:t>
            </a:r>
          </a:p>
          <a:p>
            <a:endParaRPr lang="de-DE" sz="1600" dirty="0"/>
          </a:p>
          <a:p>
            <a:pPr marL="742950" lvl="1" indent="-285750">
              <a:lnSpc>
                <a:spcPts val="2420"/>
              </a:lnSpc>
              <a:spcBef>
                <a:spcPts val="180"/>
              </a:spcBef>
              <a:spcAft>
                <a:spcPts val="180"/>
              </a:spcAft>
              <a:buFontTx/>
              <a:buChar char="-"/>
            </a:pPr>
            <a:r>
              <a:rPr lang="de-DE" sz="1600" dirty="0"/>
              <a:t>die Zielsetzung des Studiengangs, </a:t>
            </a:r>
          </a:p>
          <a:p>
            <a:pPr marL="742950" lvl="1" indent="-285750">
              <a:lnSpc>
                <a:spcPts val="2420"/>
              </a:lnSpc>
              <a:spcBef>
                <a:spcPts val="180"/>
              </a:spcBef>
              <a:spcAft>
                <a:spcPts val="180"/>
              </a:spcAft>
              <a:buFontTx/>
              <a:buChar char="-"/>
            </a:pPr>
            <a:r>
              <a:rPr lang="de-DE" sz="1600" dirty="0"/>
              <a:t>die strategische und organisatorische Ausrichtung, </a:t>
            </a:r>
          </a:p>
          <a:p>
            <a:pPr marL="742950" lvl="1" indent="-285750">
              <a:lnSpc>
                <a:spcPts val="2420"/>
              </a:lnSpc>
              <a:spcBef>
                <a:spcPts val="180"/>
              </a:spcBef>
              <a:spcAft>
                <a:spcPts val="180"/>
              </a:spcAft>
              <a:buFontTx/>
              <a:buChar char="-"/>
            </a:pPr>
            <a:r>
              <a:rPr lang="de-DE" sz="1600" dirty="0"/>
              <a:t>die Struktur und den Aufbau des Studiengangs </a:t>
            </a:r>
          </a:p>
          <a:p>
            <a:pPr marL="742950" lvl="1" indent="-285750">
              <a:lnSpc>
                <a:spcPts val="2420"/>
              </a:lnSpc>
              <a:spcBef>
                <a:spcPts val="180"/>
              </a:spcBef>
              <a:spcAft>
                <a:spcPts val="180"/>
              </a:spcAft>
              <a:buFontTx/>
              <a:buChar char="-"/>
            </a:pPr>
            <a:r>
              <a:rPr lang="de-DE" sz="1600" dirty="0"/>
              <a:t>und die Rahmenbedingungen zur Realisierung des Studiengangs. </a:t>
            </a:r>
            <a:endParaRPr lang="de-DE" sz="1600" dirty="0">
              <a:latin typeface="+mn-lt"/>
            </a:endParaRPr>
          </a:p>
        </p:txBody>
      </p:sp>
    </p:spTree>
    <p:extLst>
      <p:ext uri="{BB962C8B-B14F-4D97-AF65-F5344CB8AC3E}">
        <p14:creationId xmlns:p14="http://schemas.microsoft.com/office/powerpoint/2010/main" val="2310703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311162" y="965305"/>
            <a:ext cx="8660318" cy="820738"/>
          </a:xfrm>
        </p:spPr>
        <p:txBody>
          <a:bodyPr/>
          <a:lstStyle/>
          <a:p>
            <a:r>
              <a:rPr lang="de-DE" dirty="0"/>
              <a:t>Was soll der Textbaustein zu Geschlechter-gerechtigkeit und Nachteilsausgleich enthalten?</a:t>
            </a:r>
          </a:p>
        </p:txBody>
      </p:sp>
      <p:sp>
        <p:nvSpPr>
          <p:cNvPr id="7" name="Fußzeilenplatzhalter 6">
            <a:extLst>
              <a:ext uri="{FF2B5EF4-FFF2-40B4-BE49-F238E27FC236}">
                <a16:creationId xmlns:a16="http://schemas.microsoft.com/office/drawing/2014/main" id="{95F62899-9641-6ACF-35B8-EFBB3AACFA74}"/>
              </a:ext>
            </a:extLst>
          </p:cNvPr>
          <p:cNvSpPr>
            <a:spLocks noGrp="1"/>
          </p:cNvSpPr>
          <p:nvPr>
            <p:ph type="ftr" sz="quarter" idx="12"/>
          </p:nvPr>
        </p:nvSpPr>
        <p:spPr/>
        <p:txBody>
          <a:bodyPr/>
          <a:lstStyle/>
          <a:p>
            <a:r>
              <a:rPr lang="de-DE" dirty="0"/>
              <a:t>TUM CST QM | Verankerung von Geschlechtergerechtigkeit und Nachteilsausgleich</a:t>
            </a:r>
            <a:endParaRPr lang="en-US" dirty="0"/>
          </a:p>
        </p:txBody>
      </p:sp>
      <p:sp>
        <p:nvSpPr>
          <p:cNvPr id="14" name="Textfeld 13">
            <a:extLst>
              <a:ext uri="{FF2B5EF4-FFF2-40B4-BE49-F238E27FC236}">
                <a16:creationId xmlns:a16="http://schemas.microsoft.com/office/drawing/2014/main" id="{BB5A3B4A-B841-E196-E6EF-FF6234005731}"/>
              </a:ext>
            </a:extLst>
          </p:cNvPr>
          <p:cNvSpPr txBox="1"/>
          <p:nvPr/>
        </p:nvSpPr>
        <p:spPr>
          <a:xfrm>
            <a:off x="384405" y="2206172"/>
            <a:ext cx="8215310" cy="2200602"/>
          </a:xfrm>
          <a:prstGeom prst="rect">
            <a:avLst/>
          </a:prstGeom>
          <a:noFill/>
        </p:spPr>
        <p:txBody>
          <a:bodyPr wrap="square" lIns="0" tIns="0" rIns="0" bIns="0" rtlCol="0">
            <a:spAutoFit/>
          </a:bodyPr>
          <a:lstStyle/>
          <a:p>
            <a:r>
              <a:rPr lang="de-DE" sz="1600" dirty="0"/>
              <a:t>Um dieser Änderung gerecht zu werden, soll in den Studiengangsdokumentationen (Kapitel 1 – Studiengangsziele) ein kurzer Textbaustein zu Geschlechtergerechtigkeit und Nachteilsausgleich ergänzt werden, der</a:t>
            </a:r>
          </a:p>
          <a:p>
            <a:endParaRPr lang="de-DE" sz="1600" dirty="0"/>
          </a:p>
          <a:p>
            <a:pPr marL="800100" lvl="1" indent="-342900">
              <a:spcAft>
                <a:spcPts val="1800"/>
              </a:spcAft>
              <a:buFont typeface="+mj-lt"/>
              <a:buAutoNum type="alphaLcParenR"/>
            </a:pPr>
            <a:r>
              <a:rPr lang="de-DE" sz="1600" dirty="0"/>
              <a:t>einen kurzen Überblick über die allgemeinen Maßnahmen und Strategien der TUM sowie</a:t>
            </a:r>
          </a:p>
          <a:p>
            <a:pPr marL="800100" lvl="1" indent="-342900">
              <a:spcAft>
                <a:spcPts val="1200"/>
              </a:spcAft>
              <a:buFont typeface="+mj-lt"/>
              <a:buAutoNum type="alphaLcParenR"/>
            </a:pPr>
            <a:r>
              <a:rPr lang="de-DE" sz="1600" dirty="0"/>
              <a:t>Erläuterungen zu Strategien, Maßnahmen und Angeboten der jeweiligen School bzw. des jeweiligen Studiengangs enthält.</a:t>
            </a:r>
          </a:p>
        </p:txBody>
      </p:sp>
    </p:spTree>
    <p:extLst>
      <p:ext uri="{BB962C8B-B14F-4D97-AF65-F5344CB8AC3E}">
        <p14:creationId xmlns:p14="http://schemas.microsoft.com/office/powerpoint/2010/main" val="3153790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C5823-405F-0FCB-7063-6CDA5C699C6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2896CC3F-01BF-452B-DAA2-A8879A994CBF}"/>
              </a:ext>
            </a:extLst>
          </p:cNvPr>
          <p:cNvSpPr>
            <a:spLocks noGrp="1"/>
          </p:cNvSpPr>
          <p:nvPr>
            <p:ph type="title"/>
          </p:nvPr>
        </p:nvSpPr>
        <p:spPr>
          <a:xfrm>
            <a:off x="319090" y="994334"/>
            <a:ext cx="8508999" cy="820738"/>
          </a:xfrm>
        </p:spPr>
        <p:txBody>
          <a:bodyPr/>
          <a:lstStyle/>
          <a:p>
            <a:r>
              <a:rPr lang="de-DE" dirty="0"/>
              <a:t>Teil A: Allgemeine Maßnahmen und Strategien der TUM</a:t>
            </a:r>
          </a:p>
        </p:txBody>
      </p:sp>
      <p:sp>
        <p:nvSpPr>
          <p:cNvPr id="3" name="Fußzeilenplatzhalter 2">
            <a:extLst>
              <a:ext uri="{FF2B5EF4-FFF2-40B4-BE49-F238E27FC236}">
                <a16:creationId xmlns:a16="http://schemas.microsoft.com/office/drawing/2014/main" id="{1B5A3148-23BF-5696-B3B2-2EE26DE74197}"/>
              </a:ext>
            </a:extLst>
          </p:cNvPr>
          <p:cNvSpPr>
            <a:spLocks noGrp="1"/>
          </p:cNvSpPr>
          <p:nvPr>
            <p:ph type="ftr" sz="quarter" idx="17"/>
          </p:nvPr>
        </p:nvSpPr>
        <p:spPr/>
        <p:txBody>
          <a:bodyPr/>
          <a:lstStyle/>
          <a:p>
            <a:r>
              <a:rPr lang="de-DE" dirty="0"/>
              <a:t>TUM CST QM | Verankerung von Geschlechtergerechtigkeit und Nachteilsausgleich</a:t>
            </a:r>
            <a:endParaRPr lang="en-US" dirty="0"/>
          </a:p>
        </p:txBody>
      </p:sp>
      <p:sp>
        <p:nvSpPr>
          <p:cNvPr id="6" name="Textfeld 5">
            <a:extLst>
              <a:ext uri="{FF2B5EF4-FFF2-40B4-BE49-F238E27FC236}">
                <a16:creationId xmlns:a16="http://schemas.microsoft.com/office/drawing/2014/main" id="{6664605C-E037-93C3-132F-8828AE94773B}"/>
              </a:ext>
            </a:extLst>
          </p:cNvPr>
          <p:cNvSpPr txBox="1"/>
          <p:nvPr/>
        </p:nvSpPr>
        <p:spPr>
          <a:xfrm>
            <a:off x="439057" y="1951284"/>
            <a:ext cx="8265886" cy="4385816"/>
          </a:xfrm>
          <a:prstGeom prst="rect">
            <a:avLst/>
          </a:prstGeom>
          <a:noFill/>
        </p:spPr>
        <p:txBody>
          <a:bodyPr wrap="square" lIns="0" tIns="0" rIns="0" bIns="0" rtlCol="0">
            <a:spAutoFit/>
          </a:bodyPr>
          <a:lstStyle/>
          <a:p>
            <a:pPr algn="just"/>
            <a:r>
              <a:rPr lang="de-DE" sz="1500" dirty="0"/>
              <a:t>Entsprechend dem Leitbild „Wertschöpfung durch Vielfalt und Wertschätzung“ fördert die TUM die Gleichstellung von Talenten unabhängig von individuellen Lebenssituation (z.B. Geschlecht, Nationalität, Religion, körperlichen Voraussetzungen). Dieses Leitbild ist in der Governance der TUM verankert und integraler Bestandteil der TUM-Strategie als Exzellenzuniversität. </a:t>
            </a:r>
          </a:p>
          <a:p>
            <a:pPr algn="just"/>
            <a:endParaRPr lang="de-DE" sz="1500" dirty="0"/>
          </a:p>
          <a:p>
            <a:pPr algn="just"/>
            <a:r>
              <a:rPr lang="de-DE" sz="1500" dirty="0"/>
              <a:t>Die TUM verfolgt einen ganzheitlichen Ansatz zur Umsetzung von Gender &amp; Diversity relevanten Themen und begreift diese als wichtige Querschnittsaufgabe an allen Schools. Hierfür arbeiten die zentrale Stabsstelle Diversity &amp; Inclusion und das Gender Equality Office eng</a:t>
            </a:r>
            <a:r>
              <a:rPr lang="de-DE" sz="1500" b="1" dirty="0"/>
              <a:t> </a:t>
            </a:r>
            <a:r>
              <a:rPr lang="de-DE" sz="1500" dirty="0"/>
              <a:t>mit den Schools zusammen (Vice Deans für Talent Management &amp; Diversity, Gleichstellungsbeauftragte, Frauenbeauftragten, Diversity Offices). Die TUM und die Schools identifizieren potenzielle Benachteiligungen und reagieren mit spezifischen Angeboten auf die Herausforderungen der zunehmend diversen nationalen und internationalen Bewerber- und Studierendenschaft.</a:t>
            </a:r>
          </a:p>
          <a:p>
            <a:pPr algn="just"/>
            <a:endParaRPr lang="de-DE" sz="1500" dirty="0"/>
          </a:p>
          <a:p>
            <a:pPr algn="just"/>
            <a:r>
              <a:rPr lang="de-DE" sz="1500" dirty="0"/>
              <a:t>TUM-weite Angebote, die Studierende in allen Studiengängen und somit auch im Bachelorstudiengang/Masterstudiengang XY adressieren, umfassen beispielsweise Förderprogramme für Frauen (Agnes-Mackensen-Programm), Round Tables für Frauen (Frauen in MINT Round Table), Beratungs- und Förderprogramme für Studierende mit gesundheitlichen Beeinträchtigungen (PerspektivePlus, zentrale Studienberatung zu Beeinträchtigung), Unterstützung zur Vereinbarkeit von Studium und Familie (TUM Familienservice). </a:t>
            </a:r>
            <a:endParaRPr lang="de-DE" sz="1500" dirty="0">
              <a:latin typeface="+mn-lt"/>
            </a:endParaRPr>
          </a:p>
        </p:txBody>
      </p:sp>
    </p:spTree>
    <p:extLst>
      <p:ext uri="{BB962C8B-B14F-4D97-AF65-F5344CB8AC3E}">
        <p14:creationId xmlns:p14="http://schemas.microsoft.com/office/powerpoint/2010/main" val="2387062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60FCB6-5551-9F17-CF48-BCE908429724}"/>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0F48128C-1FB9-CD6B-249F-FEDF2818243F}"/>
              </a:ext>
            </a:extLst>
          </p:cNvPr>
          <p:cNvSpPr>
            <a:spLocks noGrp="1"/>
          </p:cNvSpPr>
          <p:nvPr>
            <p:ph type="title"/>
          </p:nvPr>
        </p:nvSpPr>
        <p:spPr>
          <a:xfrm>
            <a:off x="319090" y="994334"/>
            <a:ext cx="8508999" cy="410369"/>
          </a:xfrm>
        </p:spPr>
        <p:txBody>
          <a:bodyPr/>
          <a:lstStyle/>
          <a:p>
            <a:r>
              <a:rPr lang="de-DE"/>
              <a:t>Teil B: </a:t>
            </a:r>
            <a:r>
              <a:rPr lang="de-DE" dirty="0"/>
              <a:t>Leitfragen an die Schools</a:t>
            </a:r>
          </a:p>
        </p:txBody>
      </p:sp>
      <p:sp>
        <p:nvSpPr>
          <p:cNvPr id="6" name="Fußzeilenplatzhalter 5">
            <a:extLst>
              <a:ext uri="{FF2B5EF4-FFF2-40B4-BE49-F238E27FC236}">
                <a16:creationId xmlns:a16="http://schemas.microsoft.com/office/drawing/2014/main" id="{D46CC32F-D19B-C735-E750-D14D849DDEBB}"/>
              </a:ext>
            </a:extLst>
          </p:cNvPr>
          <p:cNvSpPr>
            <a:spLocks noGrp="1"/>
          </p:cNvSpPr>
          <p:nvPr>
            <p:ph type="ftr" sz="quarter" idx="17"/>
          </p:nvPr>
        </p:nvSpPr>
        <p:spPr/>
        <p:txBody>
          <a:bodyPr/>
          <a:lstStyle/>
          <a:p>
            <a:r>
              <a:rPr lang="de-DE" dirty="0"/>
              <a:t>TUM CST QM | Verankerung von Geschlechtergerechtigkeit und Nachteilsausgleich</a:t>
            </a:r>
            <a:endParaRPr lang="en-US" dirty="0"/>
          </a:p>
        </p:txBody>
      </p:sp>
      <p:sp>
        <p:nvSpPr>
          <p:cNvPr id="3" name="Textfeld 2">
            <a:extLst>
              <a:ext uri="{FF2B5EF4-FFF2-40B4-BE49-F238E27FC236}">
                <a16:creationId xmlns:a16="http://schemas.microsoft.com/office/drawing/2014/main" id="{CE7497DC-1429-084C-1032-B8EB50EE2894}"/>
              </a:ext>
            </a:extLst>
          </p:cNvPr>
          <p:cNvSpPr txBox="1"/>
          <p:nvPr/>
        </p:nvSpPr>
        <p:spPr>
          <a:xfrm>
            <a:off x="391886" y="1719943"/>
            <a:ext cx="7634514" cy="3704347"/>
          </a:xfrm>
          <a:prstGeom prst="rect">
            <a:avLst/>
          </a:prstGeom>
          <a:noFill/>
        </p:spPr>
        <p:txBody>
          <a:bodyPr wrap="square" lIns="0" tIns="0" rIns="0" bIns="0" rtlCol="0">
            <a:spAutoFit/>
          </a:bodyPr>
          <a:lstStyle/>
          <a:p>
            <a:r>
              <a:rPr lang="de-DE" sz="1600" b="1" dirty="0"/>
              <a:t>Bitte beschreiben Sie das individuelle Vorgehen Ihrer School anhand dieser Leitfragen:</a:t>
            </a:r>
          </a:p>
          <a:p>
            <a:pPr marL="285750" indent="-285750">
              <a:buFont typeface="Arial" panose="020B0604020202020204" pitchFamily="34" charset="0"/>
              <a:buChar char="•"/>
            </a:pPr>
            <a:endParaRPr lang="de-DE" sz="1600" dirty="0"/>
          </a:p>
          <a:p>
            <a:pPr marL="285750" lvl="0" indent="-285750" algn="just">
              <a:buFont typeface="Arial" panose="020B0604020202020204" pitchFamily="34" charset="0"/>
              <a:buChar char="•"/>
            </a:pPr>
            <a:r>
              <a:rPr lang="de-DE" sz="1600" dirty="0"/>
              <a:t>Gibt es eine eigene Diversity-Strategie der School? </a:t>
            </a:r>
          </a:p>
          <a:p>
            <a:pPr marL="285750" lvl="0" indent="-285750" algn="just">
              <a:buFont typeface="Arial" panose="020B0604020202020204" pitchFamily="34" charset="0"/>
              <a:buChar char="•"/>
            </a:pPr>
            <a:endParaRPr lang="de-DE" sz="1600" dirty="0"/>
          </a:p>
          <a:p>
            <a:pPr marL="285750" lvl="0" indent="-285750" algn="just">
              <a:buFont typeface="Arial" panose="020B0604020202020204" pitchFamily="34" charset="0"/>
              <a:buChar char="•"/>
            </a:pPr>
            <a:r>
              <a:rPr lang="de-DE" sz="1600" dirty="0"/>
              <a:t>Weiß man welche besonderen Lebenssituationen Studierende haben? Will man auf diese Bedingungen speziell eingehen (Beratung, Lehrformate, etc.)?</a:t>
            </a:r>
          </a:p>
          <a:p>
            <a:pPr lvl="0" algn="just"/>
            <a:endParaRPr lang="de-DE" sz="1600" dirty="0"/>
          </a:p>
          <a:p>
            <a:pPr marL="285750" lvl="0" indent="-285750" algn="just">
              <a:buFont typeface="Arial" panose="020B0604020202020204" pitchFamily="34" charset="0"/>
              <a:buChar char="•"/>
            </a:pPr>
            <a:r>
              <a:rPr lang="de-DE" sz="1600" dirty="0"/>
              <a:t>Will man daher bestimmte Studierende ansprechen (bspw. Internationale, Frauen)? </a:t>
            </a:r>
          </a:p>
          <a:p>
            <a:pPr lvl="0" algn="just"/>
            <a:endParaRPr lang="de-DE" sz="1600" dirty="0"/>
          </a:p>
          <a:p>
            <a:pPr marL="285750" lvl="0" indent="-285750" algn="just">
              <a:buFont typeface="Arial" panose="020B0604020202020204" pitchFamily="34" charset="0"/>
              <a:buChar char="•"/>
            </a:pPr>
            <a:r>
              <a:rPr lang="de-DE" sz="1600" dirty="0"/>
              <a:t>Nennen Sie Angebote / Maßnahmen, die auf Studiengangsebene umgesetzt werden? Dies können schoolweite sowie studiengangsspezifische Angebote und Maßnahme sein. </a:t>
            </a:r>
          </a:p>
          <a:p>
            <a:pPr>
              <a:lnSpc>
                <a:spcPct val="114000"/>
              </a:lnSpc>
            </a:pPr>
            <a:endParaRPr lang="de-DE" sz="1600" dirty="0">
              <a:latin typeface="+mn-lt"/>
            </a:endParaRPr>
          </a:p>
        </p:txBody>
      </p:sp>
    </p:spTree>
    <p:extLst>
      <p:ext uri="{BB962C8B-B14F-4D97-AF65-F5344CB8AC3E}">
        <p14:creationId xmlns:p14="http://schemas.microsoft.com/office/powerpoint/2010/main" val="2283334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13DF3E-3F8B-838D-7530-815E1B202071}"/>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7E97E27B-0B26-1A8D-F363-2E1EA1D9A822}"/>
              </a:ext>
            </a:extLst>
          </p:cNvPr>
          <p:cNvSpPr>
            <a:spLocks noGrp="1"/>
          </p:cNvSpPr>
          <p:nvPr>
            <p:ph type="title"/>
          </p:nvPr>
        </p:nvSpPr>
        <p:spPr>
          <a:xfrm>
            <a:off x="522290" y="1023362"/>
            <a:ext cx="8508999" cy="410369"/>
          </a:xfrm>
        </p:spPr>
        <p:txBody>
          <a:bodyPr/>
          <a:lstStyle/>
          <a:p>
            <a:r>
              <a:rPr lang="de-DE" dirty="0"/>
              <a:t>Fragen an Sie </a:t>
            </a:r>
          </a:p>
        </p:txBody>
      </p:sp>
      <p:sp>
        <p:nvSpPr>
          <p:cNvPr id="6" name="Fußzeilenplatzhalter 5">
            <a:extLst>
              <a:ext uri="{FF2B5EF4-FFF2-40B4-BE49-F238E27FC236}">
                <a16:creationId xmlns:a16="http://schemas.microsoft.com/office/drawing/2014/main" id="{EFFC5055-6560-AABA-0B40-A5E8E34D73A3}"/>
              </a:ext>
            </a:extLst>
          </p:cNvPr>
          <p:cNvSpPr>
            <a:spLocks noGrp="1"/>
          </p:cNvSpPr>
          <p:nvPr>
            <p:ph type="ftr" sz="quarter" idx="17"/>
          </p:nvPr>
        </p:nvSpPr>
        <p:spPr/>
        <p:txBody>
          <a:bodyPr/>
          <a:lstStyle/>
          <a:p>
            <a:r>
              <a:rPr lang="de-DE" dirty="0"/>
              <a:t>TUM CST QM | Verankerung von Geschlechtergerechtigkeit und Nachteilsausgleich</a:t>
            </a:r>
            <a:endParaRPr lang="en-US" dirty="0"/>
          </a:p>
        </p:txBody>
      </p:sp>
      <p:sp>
        <p:nvSpPr>
          <p:cNvPr id="3" name="Textfeld 2">
            <a:extLst>
              <a:ext uri="{FF2B5EF4-FFF2-40B4-BE49-F238E27FC236}">
                <a16:creationId xmlns:a16="http://schemas.microsoft.com/office/drawing/2014/main" id="{BDC881A4-FC34-0B96-622F-8E6E09DA2734}"/>
              </a:ext>
            </a:extLst>
          </p:cNvPr>
          <p:cNvSpPr txBox="1"/>
          <p:nvPr/>
        </p:nvSpPr>
        <p:spPr>
          <a:xfrm>
            <a:off x="754743" y="1995714"/>
            <a:ext cx="7634514" cy="3345147"/>
          </a:xfrm>
          <a:prstGeom prst="rect">
            <a:avLst/>
          </a:prstGeom>
          <a:noFill/>
        </p:spPr>
        <p:txBody>
          <a:bodyPr wrap="square" lIns="0" tIns="0" rIns="0" bIns="0" rtlCol="0">
            <a:spAutoFit/>
          </a:bodyPr>
          <a:lstStyle/>
          <a:p>
            <a:pPr marL="285750" indent="-285750" algn="just">
              <a:lnSpc>
                <a:spcPct val="114000"/>
              </a:lnSpc>
              <a:buFont typeface="Arial" panose="020B0604020202020204" pitchFamily="34" charset="0"/>
              <a:buChar char="•"/>
            </a:pPr>
            <a:r>
              <a:rPr lang="de-DE" sz="1600" dirty="0"/>
              <a:t>Sind die von uns erarbeiteten Leitfragen aus Ihrer Sicht sinnvoll und zielführend?</a:t>
            </a:r>
          </a:p>
          <a:p>
            <a:pPr marL="285750" indent="-285750" algn="just">
              <a:lnSpc>
                <a:spcPct val="114000"/>
              </a:lnSpc>
              <a:buFont typeface="Arial" panose="020B0604020202020204" pitchFamily="34" charset="0"/>
              <a:buChar char="•"/>
            </a:pPr>
            <a:endParaRPr lang="de-DE" sz="1600" dirty="0"/>
          </a:p>
          <a:p>
            <a:pPr marL="285750" indent="-285750" algn="just">
              <a:lnSpc>
                <a:spcPct val="114000"/>
              </a:lnSpc>
              <a:buFont typeface="Arial" panose="020B0604020202020204" pitchFamily="34" charset="0"/>
              <a:buChar char="•"/>
            </a:pPr>
            <a:r>
              <a:rPr lang="de-DE" sz="1600" dirty="0"/>
              <a:t>Gibt es – über die allgemeinen Maßnahmen und Strategien der TUM hinaus – weitere Maßnahmen oder Strategien, die in allen Schools einheitlich umgesetzt werden? Falls ja, könnten wir hierfür ebenfalls einen schoolübergreifenden Standardtextbaustein verwenden.</a:t>
            </a:r>
          </a:p>
          <a:p>
            <a:pPr algn="just">
              <a:lnSpc>
                <a:spcPct val="114000"/>
              </a:lnSpc>
            </a:pPr>
            <a:endParaRPr lang="de-DE" sz="1600" dirty="0"/>
          </a:p>
          <a:p>
            <a:pPr marL="285750" indent="-285750">
              <a:lnSpc>
                <a:spcPct val="114000"/>
              </a:lnSpc>
              <a:buFont typeface="Arial" panose="020B0604020202020204" pitchFamily="34" charset="0"/>
              <a:buChar char="•"/>
            </a:pPr>
            <a:r>
              <a:rPr lang="de-DE" sz="1600" dirty="0"/>
              <a:t>Gibt es Maßnahmen oder Strategien, die ausschließlich in einzelnen Studiengängen umgesetzt werden?</a:t>
            </a:r>
          </a:p>
          <a:p>
            <a:pPr marL="285750" indent="-285750">
              <a:lnSpc>
                <a:spcPct val="114000"/>
              </a:lnSpc>
              <a:buFont typeface="Arial" panose="020B0604020202020204" pitchFamily="34" charset="0"/>
              <a:buChar char="•"/>
            </a:pPr>
            <a:endParaRPr lang="de-DE" sz="1600" dirty="0"/>
          </a:p>
          <a:p>
            <a:pPr marL="285750" indent="-285750">
              <a:lnSpc>
                <a:spcPct val="114000"/>
              </a:lnSpc>
              <a:buFont typeface="Arial" panose="020B0604020202020204" pitchFamily="34" charset="0"/>
              <a:buChar char="•"/>
            </a:pPr>
            <a:r>
              <a:rPr lang="de-DE" sz="1600" dirty="0"/>
              <a:t>Wie häufig werden Maßnahmen und Strategien an den Schools gestrichen, ersetzt oder neu eingeführt?</a:t>
            </a:r>
          </a:p>
        </p:txBody>
      </p:sp>
    </p:spTree>
    <p:extLst>
      <p:ext uri="{BB962C8B-B14F-4D97-AF65-F5344CB8AC3E}">
        <p14:creationId xmlns:p14="http://schemas.microsoft.com/office/powerpoint/2010/main" val="1251768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E93EE0-A6F3-0019-34B0-5F529D4A450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684F7360-2BD5-DBD5-42F5-6F68CABA1785}"/>
              </a:ext>
            </a:extLst>
          </p:cNvPr>
          <p:cNvSpPr>
            <a:spLocks noGrp="1"/>
          </p:cNvSpPr>
          <p:nvPr>
            <p:ph type="title"/>
          </p:nvPr>
        </p:nvSpPr>
        <p:spPr>
          <a:xfrm>
            <a:off x="486004" y="1001591"/>
            <a:ext cx="8508999" cy="410369"/>
          </a:xfrm>
        </p:spPr>
        <p:txBody>
          <a:bodyPr/>
          <a:lstStyle/>
          <a:p>
            <a:r>
              <a:rPr lang="de-DE" dirty="0"/>
              <a:t>Was wir von Ihnen benötigen:</a:t>
            </a:r>
          </a:p>
        </p:txBody>
      </p:sp>
      <p:sp>
        <p:nvSpPr>
          <p:cNvPr id="6" name="Fußzeilenplatzhalter 5">
            <a:extLst>
              <a:ext uri="{FF2B5EF4-FFF2-40B4-BE49-F238E27FC236}">
                <a16:creationId xmlns:a16="http://schemas.microsoft.com/office/drawing/2014/main" id="{7CFAD5E9-DAC1-D26A-9C19-EFBC19B5B157}"/>
              </a:ext>
            </a:extLst>
          </p:cNvPr>
          <p:cNvSpPr>
            <a:spLocks noGrp="1"/>
          </p:cNvSpPr>
          <p:nvPr>
            <p:ph type="ftr" sz="quarter" idx="17"/>
          </p:nvPr>
        </p:nvSpPr>
        <p:spPr/>
        <p:txBody>
          <a:bodyPr/>
          <a:lstStyle/>
          <a:p>
            <a:r>
              <a:rPr lang="de-DE" dirty="0"/>
              <a:t>TUM CST QM | Verankerung von Geschlechtergerechtigkeit und Nachteilsausgleich</a:t>
            </a:r>
            <a:endParaRPr lang="en-US" dirty="0"/>
          </a:p>
        </p:txBody>
      </p:sp>
      <p:sp>
        <p:nvSpPr>
          <p:cNvPr id="3" name="Textfeld 2">
            <a:extLst>
              <a:ext uri="{FF2B5EF4-FFF2-40B4-BE49-F238E27FC236}">
                <a16:creationId xmlns:a16="http://schemas.microsoft.com/office/drawing/2014/main" id="{CF4963D9-EF78-6F99-018D-8A6ABFF48203}"/>
              </a:ext>
            </a:extLst>
          </p:cNvPr>
          <p:cNvSpPr txBox="1"/>
          <p:nvPr/>
        </p:nvSpPr>
        <p:spPr>
          <a:xfrm>
            <a:off x="703943" y="1720361"/>
            <a:ext cx="7634514" cy="2783711"/>
          </a:xfrm>
          <a:prstGeom prst="rect">
            <a:avLst/>
          </a:prstGeom>
          <a:noFill/>
        </p:spPr>
        <p:txBody>
          <a:bodyPr wrap="square" lIns="0" tIns="0" rIns="0" bIns="0" rtlCol="0">
            <a:spAutoFit/>
          </a:bodyPr>
          <a:lstStyle/>
          <a:p>
            <a:pPr algn="just">
              <a:lnSpc>
                <a:spcPct val="114000"/>
              </a:lnSpc>
            </a:pPr>
            <a:r>
              <a:rPr lang="de-DE" sz="1600" dirty="0"/>
              <a:t>Wir würden Sie bitten, für Ihre School einen kurzen Text (1.000 – 1.200 Zeichen inklusive Leerzeichen) zu den zentralen Strategien und Maßnahmen auf Basis der Leitfragen zu formulieren. </a:t>
            </a:r>
          </a:p>
          <a:p>
            <a:pPr algn="just">
              <a:lnSpc>
                <a:spcPct val="114000"/>
              </a:lnSpc>
            </a:pPr>
            <a:endParaRPr lang="de-DE" sz="1600" dirty="0"/>
          </a:p>
          <a:p>
            <a:pPr algn="just">
              <a:lnSpc>
                <a:spcPct val="114000"/>
              </a:lnSpc>
            </a:pPr>
            <a:r>
              <a:rPr lang="de-DE" sz="1600" dirty="0"/>
              <a:t>Dieser Text wird anschließend den Studiengangsverantwortlichen / Program Managern zur Verfügung gestellt. Auf diese Weise möchten wir vermeiden, dass Sie bei jeder Reakkreditierung eines Studiengangs an Ihrer School erneut kontaktiert werden. Gleichzeitig schaffen wir damit einen einheitlichen und verlässlichen Informationsstand.</a:t>
            </a:r>
          </a:p>
          <a:p>
            <a:pPr>
              <a:lnSpc>
                <a:spcPct val="114000"/>
              </a:lnSpc>
            </a:pPr>
            <a:endParaRPr lang="de-DE" sz="1600" dirty="0">
              <a:latin typeface="+mn-lt"/>
            </a:endParaRPr>
          </a:p>
        </p:txBody>
      </p:sp>
    </p:spTree>
    <p:extLst>
      <p:ext uri="{BB962C8B-B14F-4D97-AF65-F5344CB8AC3E}">
        <p14:creationId xmlns:p14="http://schemas.microsoft.com/office/powerpoint/2010/main" val="1607879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itel 4">
            <a:extLst>
              <a:ext uri="{FF2B5EF4-FFF2-40B4-BE49-F238E27FC236}">
                <a16:creationId xmlns:a16="http://schemas.microsoft.com/office/drawing/2014/main" id="{523AED92-75F1-8977-907B-4AC1329DEC21}"/>
              </a:ext>
            </a:extLst>
          </p:cNvPr>
          <p:cNvSpPr txBox="1">
            <a:spLocks/>
          </p:cNvSpPr>
          <p:nvPr/>
        </p:nvSpPr>
        <p:spPr>
          <a:xfrm>
            <a:off x="2524254" y="2271145"/>
            <a:ext cx="3699138" cy="1720283"/>
          </a:xfrm>
        </p:spPr>
        <p:txBody>
          <a:bodyPr anchor="b"/>
          <a:lstStyle>
            <a:lvl1pPr algn="ctr" rtl="0" eaLnBrk="0" fontAlgn="base" hangingPunct="0">
              <a:lnSpc>
                <a:spcPct val="125000"/>
              </a:lnSpc>
              <a:spcBef>
                <a:spcPct val="0"/>
              </a:spcBef>
              <a:spcAft>
                <a:spcPct val="0"/>
              </a:spcAft>
              <a:defRPr sz="45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a:lstStyle>
          <a:p>
            <a:r>
              <a:rPr lang="de-DE" sz="3000" dirty="0"/>
              <a:t>Vielen Dank für Ihre Aufmerksamkeit und Ihre Unterstützung!</a:t>
            </a:r>
          </a:p>
        </p:txBody>
      </p:sp>
      <p:sp>
        <p:nvSpPr>
          <p:cNvPr id="3" name="Fußzeilenplatzhalter 2">
            <a:extLst>
              <a:ext uri="{FF2B5EF4-FFF2-40B4-BE49-F238E27FC236}">
                <a16:creationId xmlns:a16="http://schemas.microsoft.com/office/drawing/2014/main" id="{B3DBC561-8F02-CD09-2F21-C0ED5F84893C}"/>
              </a:ext>
            </a:extLst>
          </p:cNvPr>
          <p:cNvSpPr>
            <a:spLocks noGrp="1"/>
          </p:cNvSpPr>
          <p:nvPr>
            <p:ph type="ftr" sz="quarter" idx="11"/>
          </p:nvPr>
        </p:nvSpPr>
        <p:spPr/>
        <p:txBody>
          <a:bodyPr/>
          <a:lstStyle/>
          <a:p>
            <a:r>
              <a:rPr lang="de-DE" dirty="0"/>
              <a:t>TUM CST QM | Verankerung von Geschlechtergerechtigkeit und Nachteilsausgleich</a:t>
            </a:r>
          </a:p>
        </p:txBody>
      </p:sp>
    </p:spTree>
    <p:extLst>
      <p:ext uri="{BB962C8B-B14F-4D97-AF65-F5344CB8AC3E}">
        <p14:creationId xmlns:p14="http://schemas.microsoft.com/office/powerpoint/2010/main" val="13656244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160104_TUM_Praesentation_p_v1">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D4FD95B4-ED9B-E343-B70F-8C404733D84C}"/>
    </a:ext>
  </a:extLst>
</a:theme>
</file>

<file path=ppt/theme/theme2.xml><?xml version="1.0" encoding="utf-8"?>
<a:theme xmlns:a="http://schemas.openxmlformats.org/drawingml/2006/main" name="Titel 2">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E7490A93-BEAC-FC49-93F3-0CC1118C542C}"/>
    </a:ext>
  </a:extLst>
</a:theme>
</file>

<file path=ppt/theme/theme3.xml><?xml version="1.0" encoding="utf-8"?>
<a:theme xmlns:a="http://schemas.openxmlformats.org/drawingml/2006/main" name="Titel 3">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4DDB14AD-D1C4-854B-AC86-049FDE8761EC}"/>
    </a:ext>
  </a:extLst>
</a:theme>
</file>

<file path=ppt/theme/theme4.xml><?xml version="1.0" encoding="utf-8"?>
<a:theme xmlns:a="http://schemas.openxmlformats.org/drawingml/2006/main" name="Inhalt">
  <a:themeElements>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4F4851FE-32D1-2D41-BECA-D90EB3BB8DB1}"/>
    </a:ext>
  </a:extLst>
</a:theme>
</file>

<file path=ppt/theme/theme5.xml><?xml version="1.0" encoding="utf-8"?>
<a:theme xmlns:a="http://schemas.openxmlformats.org/drawingml/2006/main" name="Kapiteltrenner blau">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13591B48-8E13-6247-8040-92522EC77656}"/>
    </a:ext>
  </a:extLst>
</a:theme>
</file>

<file path=ppt/theme/theme6.xml><?xml version="1.0" encoding="utf-8"?>
<a:theme xmlns:a="http://schemas.openxmlformats.org/drawingml/2006/main" name="Kapiteltrenner schwarz">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BAD62DF3-579B-3B4C-BB35-887AD0E01A2D}"/>
    </a:ext>
  </a:ext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TUM_Praesentation_p_v1</Template>
  <TotalTime>0</TotalTime>
  <Words>819</Words>
  <Application>Microsoft Office PowerPoint</Application>
  <PresentationFormat>Bildschirmpräsentation (4:3)</PresentationFormat>
  <Paragraphs>71</Paragraphs>
  <Slides>9</Slides>
  <Notes>9</Notes>
  <HiddenSlides>0</HiddenSlides>
  <MMClips>0</MMClips>
  <ScaleCrop>false</ScaleCrop>
  <HeadingPairs>
    <vt:vector size="6" baseType="variant">
      <vt:variant>
        <vt:lpstr>Verwendete Schriftarten</vt:lpstr>
      </vt:variant>
      <vt:variant>
        <vt:i4>5</vt:i4>
      </vt:variant>
      <vt:variant>
        <vt:lpstr>Design</vt:lpstr>
      </vt:variant>
      <vt:variant>
        <vt:i4>6</vt:i4>
      </vt:variant>
      <vt:variant>
        <vt:lpstr>Folientitel</vt:lpstr>
      </vt:variant>
      <vt:variant>
        <vt:i4>9</vt:i4>
      </vt:variant>
    </vt:vector>
  </HeadingPairs>
  <TitlesOfParts>
    <vt:vector size="20" baseType="lpstr">
      <vt:lpstr>Arial</vt:lpstr>
      <vt:lpstr>Calibri</vt:lpstr>
      <vt:lpstr>Courier New</vt:lpstr>
      <vt:lpstr>Symbol</vt:lpstr>
      <vt:lpstr>Wingdings</vt:lpstr>
      <vt:lpstr>160104_TUM_Praesentation_p_v1</vt:lpstr>
      <vt:lpstr>Titel 2</vt:lpstr>
      <vt:lpstr>Titel 3</vt:lpstr>
      <vt:lpstr>Inhalt</vt:lpstr>
      <vt:lpstr>Kapiteltrenner blau</vt:lpstr>
      <vt:lpstr>Kapiteltrenner schwarz</vt:lpstr>
      <vt:lpstr>Verankerung von Geschlechtergerechtigkeit und Nachteilsausgleich in der Studiengangsdokumentation  </vt:lpstr>
      <vt:lpstr>Ausgangslage</vt:lpstr>
      <vt:lpstr>Exkurs: Studiengangsdokumentation</vt:lpstr>
      <vt:lpstr>Was soll der Textbaustein zu Geschlechter-gerechtigkeit und Nachteilsausgleich enthalten?</vt:lpstr>
      <vt:lpstr>Teil A: Allgemeine Maßnahmen und Strategien der TUM</vt:lpstr>
      <vt:lpstr>Teil B: Leitfragen an die Schools</vt:lpstr>
      <vt:lpstr>Fragen an Sie </vt:lpstr>
      <vt:lpstr>Was wir von Ihnen benötigen:</vt:lpstr>
      <vt:lpstr>PowerPoint-Präsentation</vt:lpstr>
    </vt:vector>
  </TitlesOfParts>
  <Company>TUM-ZV</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Utrap, André</dc:creator>
  <cp:lastModifiedBy>Tanja Häfner</cp:lastModifiedBy>
  <cp:revision>203</cp:revision>
  <cp:lastPrinted>2025-11-25T11:34:02Z</cp:lastPrinted>
  <dcterms:created xsi:type="dcterms:W3CDTF">2019-05-06T05:55:11Z</dcterms:created>
  <dcterms:modified xsi:type="dcterms:W3CDTF">2026-03-18T08:03:43Z</dcterms:modified>
</cp:coreProperties>
</file>