
<file path=[Content_Types].xml><?xml version="1.0" encoding="utf-8"?>
<Types xmlns="http://schemas.openxmlformats.org/package/2006/content-types">
  <Default Extension="jpg" ContentType="image/jpeg"/>
  <Default Extension="m4a" ContentType="audio/mp4"/>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50" r:id="rId2"/>
  </p:sldMasterIdLst>
  <p:notesMasterIdLst>
    <p:notesMasterId r:id="rId5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6858000" type="screen4x3"/>
  <p:notesSz cx="9601200" cy="7315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5" userDrawn="1">
          <p15:clr>
            <a:srgbClr val="A4A3A4"/>
          </p15:clr>
        </p15:guide>
        <p15:guide id="2" pos="3024" userDrawn="1">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is+cpiSj8nD0Jlk1guKLcpJIhya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uler, Verena" initials="" lastIdx="6" clrIdx="0"/>
  <p:cmAuthor id="1" name="wowsos17@gmail.com" initials="" lastIdx="1" clrIdx="1"/>
  <p:cmAuthor id="2" name="Kristin Moyer"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450" y="78"/>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305"/>
        <p:guide pos="30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66"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0"/>
            <a:ext cx="4160520" cy="365760"/>
          </a:xfrm>
          <a:prstGeom prst="rect">
            <a:avLst/>
          </a:prstGeom>
          <a:noFill/>
          <a:ln>
            <a:noFill/>
          </a:ln>
        </p:spPr>
        <p:txBody>
          <a:bodyPr spcFirstLastPara="1" wrap="square" lIns="90700" tIns="45350" rIns="90700" bIns="4535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5438461" y="0"/>
            <a:ext cx="4160520" cy="365760"/>
          </a:xfrm>
          <a:prstGeom prst="rect">
            <a:avLst/>
          </a:prstGeom>
          <a:noFill/>
          <a:ln>
            <a:noFill/>
          </a:ln>
        </p:spPr>
        <p:txBody>
          <a:bodyPr spcFirstLastPara="1" wrap="square" lIns="90700" tIns="45350" rIns="90700" bIns="4535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304800" algn="l" rtl="0">
              <a:spcBef>
                <a:spcPts val="36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2pPr>
            <a:lvl3pPr marL="1371600" marR="0" lvl="2" indent="-304800" algn="l" rtl="0">
              <a:spcBef>
                <a:spcPts val="360"/>
              </a:spcBef>
              <a:spcAft>
                <a:spcPts val="0"/>
              </a:spcAft>
              <a:buClr>
                <a:schemeClr val="dk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304800" algn="l" rtl="0">
              <a:spcBef>
                <a:spcPts val="360"/>
              </a:spcBef>
              <a:spcAft>
                <a:spcPts val="0"/>
              </a:spcAft>
              <a:buClr>
                <a:schemeClr val="dk1"/>
              </a:buClr>
              <a:buSzPts val="1200"/>
              <a:buFont typeface="Courier New"/>
              <a:buChar char="o"/>
              <a:defRPr sz="1200" b="0" i="0" u="none" strike="noStrike" cap="none">
                <a:solidFill>
                  <a:schemeClr val="dk1"/>
                </a:solidFill>
                <a:latin typeface="Calibri"/>
                <a:ea typeface="Calibri"/>
                <a:cs typeface="Calibri"/>
                <a:sym typeface="Calibri"/>
              </a:defRPr>
            </a:lvl4pPr>
            <a:lvl5pPr marL="2286000" marR="0" lvl="4" indent="-304800" algn="l" rtl="0">
              <a:spcBef>
                <a:spcPts val="360"/>
              </a:spcBef>
              <a:spcAft>
                <a:spcPts val="0"/>
              </a:spcAft>
              <a:buClr>
                <a:schemeClr val="dk1"/>
              </a:buClr>
              <a:buSzPts val="1200"/>
              <a:buFont typeface="Noto Sans Symbols"/>
              <a:buChar char="▪"/>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6948170"/>
            <a:ext cx="4160520" cy="365760"/>
          </a:xfrm>
          <a:prstGeom prst="rect">
            <a:avLst/>
          </a:prstGeom>
          <a:noFill/>
          <a:ln>
            <a:noFill/>
          </a:ln>
        </p:spPr>
        <p:txBody>
          <a:bodyPr spcFirstLastPara="1" wrap="square" lIns="90700" tIns="45350" rIns="90700" bIns="4535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US"/>
              <a:t>Hallo dear RTL students.</a:t>
            </a:r>
            <a:endParaRPr/>
          </a:p>
          <a:p>
            <a:pPr marL="0" marR="0" lvl="0" indent="0" algn="l" rtl="0">
              <a:lnSpc>
                <a:spcPct val="100000"/>
              </a:lnSpc>
              <a:spcBef>
                <a:spcPts val="360"/>
              </a:spcBef>
              <a:spcAft>
                <a:spcPts val="0"/>
              </a:spcAft>
              <a:buClr>
                <a:schemeClr val="dk1"/>
              </a:buClr>
              <a:buSzPts val="1200"/>
              <a:buFont typeface="Arial"/>
              <a:buNone/>
            </a:pPr>
            <a:r>
              <a:rPr lang="en-US"/>
              <a:t>My name is Xin Xu. I am from RTL 2018 cohort. Today I will give information about your start of the new semester</a:t>
            </a:r>
            <a:endParaRPr/>
          </a:p>
        </p:txBody>
      </p:sp>
      <p:sp>
        <p:nvSpPr>
          <p:cNvPr id="76" name="Google Shape;76;p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0: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Ms. Laura Pflieger is the new student representative. She is from RTL 2019 cohort. When you have questions concerning your study or living in Munich, Laura is willing to help.</a:t>
            </a:r>
            <a:endParaRPr/>
          </a:p>
        </p:txBody>
      </p:sp>
      <p:sp>
        <p:nvSpPr>
          <p:cNvPr id="173" name="Google Shape;173;p10: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 am Xin Xu, from RTL 2018 cohort. I am responsible for organizing events and managing RTL schedules.</a:t>
            </a:r>
            <a:endParaRPr/>
          </a:p>
        </p:txBody>
      </p:sp>
      <p:sp>
        <p:nvSpPr>
          <p:cNvPr id="184" name="Google Shape;184;p1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1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Mr. Christian Kosel is responsible for the internships. When you want more information of internship, you can contact him.</a:t>
            </a:r>
            <a:endParaRPr/>
          </a:p>
        </p:txBody>
      </p:sp>
      <p:sp>
        <p:nvSpPr>
          <p:cNvPr id="195" name="Google Shape;195;p1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1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This is the RTL study plan. Purple ones are compulsory modules, and orange ones are elective modules. In order to graduate, we need to fulfill 120 credits. The credits are given based on modules (not single courses). You may notice that some modules consist of two or more seminars, while some is just one single seminar. You should be careful, not to mix up seminars under different modules. Here in the green rows you can see the credits of each module.</a:t>
            </a:r>
            <a:endParaRPr/>
          </a:p>
        </p:txBody>
      </p:sp>
      <p:sp>
        <p:nvSpPr>
          <p:cNvPr id="205" name="Google Shape;205;p1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14: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 grey ones are the internships. 120 credits consist of 70 credits compulsory modules, 10 credits elective modules, 10 credits internship, and 30 credits master thesis. </a:t>
            </a:r>
            <a:endParaRPr/>
          </a:p>
        </p:txBody>
      </p:sp>
      <p:sp>
        <p:nvSpPr>
          <p:cNvPr id="214" name="Google Shape;214;p14: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5:notes"/>
          <p:cNvSpPr txBox="1">
            <a:spLocks noGrp="1"/>
          </p:cNvSpPr>
          <p:nvPr>
            <p:ph type="body" idx="1"/>
          </p:nvPr>
        </p:nvSpPr>
        <p:spPr>
          <a:xfrm>
            <a:off x="960121" y="3474721"/>
            <a:ext cx="7680960" cy="3291840"/>
          </a:xfrm>
          <a:prstGeom prst="rect">
            <a:avLst/>
          </a:prstGeom>
        </p:spPr>
        <p:txBody>
          <a:bodyPr spcFirstLastPara="1" wrap="square" lIns="90700" tIns="45350" rIns="90700" bIns="45350" anchor="t" anchorCtr="0">
            <a:noAutofit/>
          </a:bodyPr>
          <a:lstStyle/>
          <a:p>
            <a:pPr marL="0" lvl="0" indent="0" algn="l" rtl="0">
              <a:spcBef>
                <a:spcPts val="360"/>
              </a:spcBef>
              <a:spcAft>
                <a:spcPts val="0"/>
              </a:spcAft>
              <a:buNone/>
            </a:pPr>
            <a:endParaRPr/>
          </a:p>
        </p:txBody>
      </p:sp>
      <p:sp>
        <p:nvSpPr>
          <p:cNvPr id="222" name="Google Shape;222;p1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8:notes"/>
          <p:cNvSpPr txBox="1">
            <a:spLocks noGrp="1"/>
          </p:cNvSpPr>
          <p:nvPr>
            <p:ph type="body" idx="1"/>
          </p:nvPr>
        </p:nvSpPr>
        <p:spPr>
          <a:xfrm>
            <a:off x="960121" y="3474721"/>
            <a:ext cx="7680960" cy="3291840"/>
          </a:xfrm>
          <a:prstGeom prst="rect">
            <a:avLst/>
          </a:prstGeom>
        </p:spPr>
        <p:txBody>
          <a:bodyPr spcFirstLastPara="1" wrap="square" lIns="90700" tIns="45350" rIns="90700" bIns="45350" anchor="t" anchorCtr="0">
            <a:noAutofit/>
          </a:bodyPr>
          <a:lstStyle/>
          <a:p>
            <a:pPr marL="0" lvl="0" indent="0" algn="l" rtl="0">
              <a:spcBef>
                <a:spcPts val="360"/>
              </a:spcBef>
              <a:spcAft>
                <a:spcPts val="0"/>
              </a:spcAft>
              <a:buNone/>
            </a:pPr>
            <a:endParaRPr/>
          </a:p>
        </p:txBody>
      </p:sp>
      <p:sp>
        <p:nvSpPr>
          <p:cNvPr id="230" name="Google Shape;230;p18: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9: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19: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 standard duration of RTL master program is 4 semesters. In certain cases, you can have up to max 2 more semesters. You are highly suggested to monitor your study progress in TUMonline, I will mention it soon.</a:t>
            </a:r>
            <a:endParaRPr/>
          </a:p>
        </p:txBody>
      </p:sp>
      <p:sp>
        <p:nvSpPr>
          <p:cNvPr id="240" name="Google Shape;240;p19: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0: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0: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Here are the links of the General Academic and Examination Regulations of TUM and the specific regulations of RTL.</a:t>
            </a:r>
            <a:endParaRPr/>
          </a:p>
        </p:txBody>
      </p:sp>
      <p:sp>
        <p:nvSpPr>
          <p:cNvPr id="252" name="Google Shape;252;p20: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2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You will meet your instructors </a:t>
            </a:r>
            <a:r>
              <a:rPr lang="en-US" u="sng"/>
              <a:t>of your first semester </a:t>
            </a:r>
            <a:r>
              <a:rPr lang="en-US"/>
              <a:t>soon.</a:t>
            </a:r>
            <a:r>
              <a:rPr lang="en-US" u="sng">
                <a:solidFill>
                  <a:srgbClr val="8064A2"/>
                </a:solidFill>
              </a:rPr>
              <a:t> I would like to introduce them to you here</a:t>
            </a:r>
            <a:r>
              <a:rPr lang="en-US" u="sng"/>
              <a:t>.</a:t>
            </a:r>
            <a:endParaRPr u="sng"/>
          </a:p>
          <a:p>
            <a:pPr marL="0" lvl="0" indent="0" algn="l" rtl="0">
              <a:lnSpc>
                <a:spcPct val="115000"/>
              </a:lnSpc>
              <a:spcBef>
                <a:spcPts val="400"/>
              </a:spcBef>
              <a:spcAft>
                <a:spcPts val="0"/>
              </a:spcAft>
              <a:buClr>
                <a:schemeClr val="dk1"/>
              </a:buClr>
              <a:buSzPts val="1100"/>
              <a:buFont typeface="Arial"/>
              <a:buNone/>
            </a:pPr>
            <a:r>
              <a:rPr lang="en-US"/>
              <a:t>In M1, Prof. Doris Holzberger will give Lecture “Introduction to quantitative methods”, Ms. Kaley Lesperance and Ms. Lisa Ziernwald will instruct the exercise course.</a:t>
            </a:r>
            <a:endParaRPr/>
          </a:p>
          <a:p>
            <a:pPr marL="0" lvl="0" indent="0" algn="l" rtl="0">
              <a:lnSpc>
                <a:spcPct val="115000"/>
              </a:lnSpc>
              <a:spcBef>
                <a:spcPts val="400"/>
              </a:spcBef>
              <a:spcAft>
                <a:spcPts val="0"/>
              </a:spcAft>
              <a:buClr>
                <a:schemeClr val="dk1"/>
              </a:buClr>
              <a:buSzPts val="1100"/>
              <a:buFont typeface="Arial"/>
              <a:buNone/>
            </a:pPr>
            <a:r>
              <a:rPr lang="en-US"/>
              <a:t>”</a:t>
            </a:r>
            <a:endParaRPr/>
          </a:p>
          <a:p>
            <a:pPr marL="0" lvl="0" indent="0" algn="l" rtl="0">
              <a:spcBef>
                <a:spcPts val="360"/>
              </a:spcBef>
              <a:spcAft>
                <a:spcPts val="0"/>
              </a:spcAft>
              <a:buNone/>
            </a:pPr>
            <a:endParaRPr/>
          </a:p>
        </p:txBody>
      </p:sp>
      <p:sp>
        <p:nvSpPr>
          <p:cNvPr id="261" name="Google Shape;261;p2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u="sng" dirty="0"/>
              <a:t>welcome to </a:t>
            </a:r>
            <a:r>
              <a:rPr lang="en-US" u="sng" dirty="0" err="1"/>
              <a:t>munich</a:t>
            </a:r>
            <a:r>
              <a:rPr lang="en-US" u="sng" dirty="0"/>
              <a:t>! a warm welcome to all students who managed to come here today and who are still abroad joining us through online. </a:t>
            </a:r>
            <a:endParaRPr u="sng" dirty="0"/>
          </a:p>
          <a:p>
            <a:pPr marL="0" lvl="0" indent="0" algn="l" rtl="0">
              <a:spcBef>
                <a:spcPts val="0"/>
              </a:spcBef>
              <a:spcAft>
                <a:spcPts val="0"/>
              </a:spcAft>
              <a:buNone/>
            </a:pPr>
            <a:endParaRPr u="sng" dirty="0"/>
          </a:p>
        </p:txBody>
      </p:sp>
      <p:sp>
        <p:nvSpPr>
          <p:cNvPr id="84" name="Google Shape;84;p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2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In M3, Prof. Dr. Keune will instruct “Basic scientific writing” and Prof. Azzurra Ruggeri will teach you “Presentation skills".</a:t>
            </a:r>
            <a:endParaRPr/>
          </a:p>
          <a:p>
            <a:pPr marL="0" lvl="0" indent="0" algn="l" rtl="0">
              <a:spcBef>
                <a:spcPts val="0"/>
              </a:spcBef>
              <a:spcAft>
                <a:spcPts val="0"/>
              </a:spcAft>
              <a:buNone/>
            </a:pPr>
            <a:endParaRPr/>
          </a:p>
        </p:txBody>
      </p:sp>
      <p:sp>
        <p:nvSpPr>
          <p:cNvPr id="274" name="Google Shape;274;p2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2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2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In M4, Dr. Jessica Bodensteiner will instruct both “Organization and Management in Educational Systems” and “Educational Systems and Achievement” </a:t>
            </a:r>
            <a:endParaRPr/>
          </a:p>
          <a:p>
            <a:pPr marL="0" lvl="0" indent="0" algn="l" rtl="0">
              <a:spcBef>
                <a:spcPts val="360"/>
              </a:spcBef>
              <a:spcAft>
                <a:spcPts val="0"/>
              </a:spcAft>
              <a:buNone/>
            </a:pPr>
            <a:endParaRPr/>
          </a:p>
          <a:p>
            <a:pPr marL="0" lvl="0" indent="0" algn="l" rtl="0">
              <a:spcBef>
                <a:spcPts val="360"/>
              </a:spcBef>
              <a:spcAft>
                <a:spcPts val="0"/>
              </a:spcAft>
              <a:buNone/>
            </a:pPr>
            <a:r>
              <a:rPr lang="en-US" u="sng"/>
              <a:t>–&gt; Foto?</a:t>
            </a:r>
            <a:endParaRPr/>
          </a:p>
          <a:p>
            <a:pPr marL="0" lvl="0" indent="0" algn="l" rtl="0">
              <a:spcBef>
                <a:spcPts val="360"/>
              </a:spcBef>
              <a:spcAft>
                <a:spcPts val="0"/>
              </a:spcAft>
              <a:buNone/>
            </a:pPr>
            <a:endParaRPr/>
          </a:p>
          <a:p>
            <a:pPr marL="0" lvl="0" indent="0" algn="l" rtl="0">
              <a:spcBef>
                <a:spcPts val="360"/>
              </a:spcBef>
              <a:spcAft>
                <a:spcPts val="0"/>
              </a:spcAft>
              <a:buNone/>
            </a:pPr>
            <a:endParaRPr/>
          </a:p>
        </p:txBody>
      </p:sp>
      <p:sp>
        <p:nvSpPr>
          <p:cNvPr id="286" name="Google Shape;286;p2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2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p24: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In M5.1, Ms. Annika Diery will instruct “Models of Teaching and Learning Research” and “Qualitative and Quantitative Research Methods of Classroom Research”</a:t>
            </a:r>
            <a:endParaRPr/>
          </a:p>
          <a:p>
            <a:pPr marL="0" lvl="0" indent="0" algn="l" rtl="0">
              <a:spcBef>
                <a:spcPts val="0"/>
              </a:spcBef>
              <a:spcAft>
                <a:spcPts val="0"/>
              </a:spcAft>
              <a:buNone/>
            </a:pPr>
            <a:endParaRPr/>
          </a:p>
        </p:txBody>
      </p:sp>
      <p:sp>
        <p:nvSpPr>
          <p:cNvPr id="297" name="Google Shape;297;p24: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25: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You need to choose one selective module in the first semester, either M2 or M18. M2 consists of seminar “Active Reading Strategy”, it is given by Mr. Christian Hartmann and library courses.</a:t>
            </a:r>
            <a:endParaRPr/>
          </a:p>
          <a:p>
            <a:pPr marL="0" lvl="0" indent="0" algn="l" rtl="0">
              <a:spcBef>
                <a:spcPts val="0"/>
              </a:spcBef>
              <a:spcAft>
                <a:spcPts val="0"/>
              </a:spcAft>
              <a:buNone/>
            </a:pPr>
            <a:endParaRPr/>
          </a:p>
        </p:txBody>
      </p:sp>
      <p:sp>
        <p:nvSpPr>
          <p:cNvPr id="309" name="Google Shape;309;p25: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6: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26: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M18 consists of a single seminar, which is “Active learning”, offered by Prof. Azzurra Ruggeri.</a:t>
            </a:r>
            <a:endParaRPr/>
          </a:p>
          <a:p>
            <a:pPr marL="0" lvl="0" indent="0" algn="l" rtl="0">
              <a:spcBef>
                <a:spcPts val="0"/>
              </a:spcBef>
              <a:spcAft>
                <a:spcPts val="0"/>
              </a:spcAft>
              <a:buNone/>
            </a:pPr>
            <a:endParaRPr/>
          </a:p>
        </p:txBody>
      </p:sp>
      <p:sp>
        <p:nvSpPr>
          <p:cNvPr id="320" name="Google Shape;320;p26: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7: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27: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All seminars in your first semester are digital. In the schedule, we use colors to differentiate modules. For example, two blue seminars belong to M5. Two seminars on Friday are block seminars. You can see the summary in next slide.</a:t>
            </a:r>
            <a:endParaRPr/>
          </a:p>
          <a:p>
            <a:pPr marL="0" lvl="0" indent="0" algn="l" rtl="0">
              <a:spcBef>
                <a:spcPts val="360"/>
              </a:spcBef>
              <a:spcAft>
                <a:spcPts val="0"/>
              </a:spcAft>
              <a:buNone/>
            </a:pPr>
            <a:endParaRPr/>
          </a:p>
        </p:txBody>
      </p:sp>
      <p:sp>
        <p:nvSpPr>
          <p:cNvPr id="331" name="Google Shape;331;p27: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8: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28: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 nude color all belong to M2. In order to pass M2, you need first finish seminar “Active reading” and also finish the library courses. Don’t freak out to see so many courses, you just need to choose some of them, not all! Now all library courses are online, webinar or e-course. I would recommend webinar. </a:t>
            </a:r>
            <a:endParaRPr/>
          </a:p>
        </p:txBody>
      </p:sp>
      <p:sp>
        <p:nvSpPr>
          <p:cNvPr id="340" name="Google Shape;340;p28: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9: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29: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350" name="Google Shape;350;p29: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0: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30: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 recommand you to use TUM Campus App. You can download it either in Google store or Apple store. The App is connected to TUMonline. You can see your study calander here. Especially if there are changes of the seminars, you can easily see that in the App.</a:t>
            </a:r>
            <a:endParaRPr/>
          </a:p>
        </p:txBody>
      </p:sp>
      <p:sp>
        <p:nvSpPr>
          <p:cNvPr id="360" name="Google Shape;360;p30: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3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3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u="sng"/>
              <a:t>please always inform yourself online about the current status and which possibilities are available despite or because of corona.</a:t>
            </a:r>
            <a:endParaRPr u="sng"/>
          </a:p>
        </p:txBody>
      </p:sp>
      <p:sp>
        <p:nvSpPr>
          <p:cNvPr id="369" name="Google Shape;369;p3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US"/>
              <a:t>on behalf of the team of the TUM School of Education and the other RTL students, i would like to welcome you. in the following i would like to give you some information that is important for the start of the semester. </a:t>
            </a:r>
            <a:r>
              <a:rPr lang="en-US" u="sng"/>
              <a:t>Some information you probably already got to know in the last weeks, like for example the basic functions of TUMonline, but in the video you can watch everything in peace and quiet and skip what you already know</a:t>
            </a:r>
            <a:endParaRPr/>
          </a:p>
          <a:p>
            <a:pPr marL="0" marR="0" lvl="0" indent="0" algn="l" rtl="0">
              <a:lnSpc>
                <a:spcPct val="100000"/>
              </a:lnSpc>
              <a:spcBef>
                <a:spcPts val="360"/>
              </a:spcBef>
              <a:spcAft>
                <a:spcPts val="0"/>
              </a:spcAft>
              <a:buClr>
                <a:schemeClr val="dk1"/>
              </a:buClr>
              <a:buSzPts val="1200"/>
              <a:buFont typeface="Arial"/>
              <a:buNone/>
            </a:pPr>
            <a:endParaRPr/>
          </a:p>
          <a:p>
            <a:pPr marL="0" marR="0" lvl="0" indent="0" algn="l" rtl="0">
              <a:lnSpc>
                <a:spcPct val="100000"/>
              </a:lnSpc>
              <a:spcBef>
                <a:spcPts val="360"/>
              </a:spcBef>
              <a:spcAft>
                <a:spcPts val="0"/>
              </a:spcAft>
              <a:buClr>
                <a:schemeClr val="dk1"/>
              </a:buClr>
              <a:buSzPts val="1200"/>
              <a:buFont typeface="Arial"/>
              <a:buNone/>
            </a:pPr>
            <a:r>
              <a:rPr lang="en-US"/>
              <a:t>The photo was taken in the last course in the classroom of RTL 2018. </a:t>
            </a:r>
            <a:r>
              <a:rPr lang="en-US" u="sng"/>
              <a:t>The building in which the faculty and the classrooms are located is close to munich's main train station and is easily accessible. when all of you are in munich and the corona crisis is over, or allows it again, then you will see each other here regularly. </a:t>
            </a:r>
            <a:endParaRPr/>
          </a:p>
          <a:p>
            <a:pPr marL="0" marR="0" lvl="0" indent="0" algn="l" rtl="0">
              <a:lnSpc>
                <a:spcPct val="100000"/>
              </a:lnSpc>
              <a:spcBef>
                <a:spcPts val="360"/>
              </a:spcBef>
              <a:spcAft>
                <a:spcPts val="0"/>
              </a:spcAft>
              <a:buClr>
                <a:schemeClr val="dk1"/>
              </a:buClr>
              <a:buSzPts val="1200"/>
              <a:buFont typeface="Arial"/>
              <a:buNone/>
            </a:pPr>
            <a:endParaRPr/>
          </a:p>
          <a:p>
            <a:pPr marL="0" lvl="0" indent="0" algn="l" rtl="0">
              <a:spcBef>
                <a:spcPts val="360"/>
              </a:spcBef>
              <a:spcAft>
                <a:spcPts val="0"/>
              </a:spcAft>
              <a:buNone/>
            </a:pPr>
            <a:endParaRPr/>
          </a:p>
        </p:txBody>
      </p:sp>
      <p:sp>
        <p:nvSpPr>
          <p:cNvPr id="93" name="Google Shape;93;p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3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3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378" name="Google Shape;378;p3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3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 most useful online tool is TUMonline. TUMonline just changed to the new interface, here is the link of the general introduction video.</a:t>
            </a:r>
            <a:endParaRPr/>
          </a:p>
          <a:p>
            <a:pPr marL="0" lvl="0" indent="0" algn="l" rtl="0">
              <a:spcBef>
                <a:spcPts val="360"/>
              </a:spcBef>
              <a:spcAft>
                <a:spcPts val="0"/>
              </a:spcAft>
              <a:buNone/>
            </a:pPr>
            <a:r>
              <a:rPr lang="en-US" u="sng"/>
              <a:t>Mrs. Euler has already sent it to you and many of you have already registered for courses. Nevertheless i would like to give you some important information here. </a:t>
            </a:r>
            <a:r>
              <a:rPr lang="en-US"/>
              <a:t>There are two ways of registration courses.</a:t>
            </a:r>
            <a:endParaRPr/>
          </a:p>
          <a:p>
            <a:pPr marL="0" lvl="0" indent="0" algn="l" rtl="0">
              <a:spcBef>
                <a:spcPts val="360"/>
              </a:spcBef>
              <a:spcAft>
                <a:spcPts val="0"/>
              </a:spcAft>
              <a:buNone/>
            </a:pPr>
            <a:r>
              <a:rPr lang="en-US"/>
              <a:t>The first way is to click “Courses”</a:t>
            </a:r>
            <a:endParaRPr/>
          </a:p>
        </p:txBody>
      </p:sp>
      <p:sp>
        <p:nvSpPr>
          <p:cNvPr id="387" name="Google Shape;387;p3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3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34: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You will see on the top, the term, and choose your Curriculum “Research on Teaching and Learning”. </a:t>
            </a:r>
            <a:endParaRPr/>
          </a:p>
          <a:p>
            <a:pPr marL="0" lvl="0" indent="0" algn="l" rtl="0">
              <a:spcBef>
                <a:spcPts val="360"/>
              </a:spcBef>
              <a:spcAft>
                <a:spcPts val="0"/>
              </a:spcAft>
              <a:buNone/>
            </a:pPr>
            <a:r>
              <a:rPr lang="en-US"/>
              <a:t>Then all courses of RTL will be shown on the page. Choose the ones of the first semester and register them!</a:t>
            </a:r>
            <a:endParaRPr/>
          </a:p>
        </p:txBody>
      </p:sp>
      <p:sp>
        <p:nvSpPr>
          <p:cNvPr id="398" name="Google Shape;398;p34: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3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35: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 would prefer the second way. Let’s go back to the main page. Click “Study status”. Through this way you can better moniter your study progress.</a:t>
            </a:r>
            <a:endParaRPr/>
          </a:p>
        </p:txBody>
      </p:sp>
      <p:sp>
        <p:nvSpPr>
          <p:cNvPr id="408" name="Google Shape;408;p35: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36: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36: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This page contains a lot of information. </a:t>
            </a:r>
            <a:endParaRPr/>
          </a:p>
          <a:p>
            <a:pPr marL="0" lvl="0" indent="0" algn="l" rtl="0">
              <a:spcBef>
                <a:spcPts val="360"/>
              </a:spcBef>
              <a:spcAft>
                <a:spcPts val="0"/>
              </a:spcAft>
              <a:buNone/>
            </a:pPr>
            <a:r>
              <a:rPr lang="en-US"/>
              <a:t>Let’s read from left to right. </a:t>
            </a:r>
            <a:endParaRPr/>
          </a:p>
          <a:p>
            <a:pPr marL="0" lvl="0" indent="0" algn="l" rtl="0">
              <a:spcBef>
                <a:spcPts val="360"/>
              </a:spcBef>
              <a:spcAft>
                <a:spcPts val="0"/>
              </a:spcAft>
              <a:buNone/>
            </a:pPr>
            <a:r>
              <a:rPr lang="en-US"/>
              <a:t>Click “Required Modules” to unfold all compulsory modules. </a:t>
            </a:r>
            <a:endParaRPr/>
          </a:p>
          <a:p>
            <a:pPr marL="0" lvl="0" indent="0" algn="l" rtl="0">
              <a:spcBef>
                <a:spcPts val="360"/>
              </a:spcBef>
              <a:spcAft>
                <a:spcPts val="0"/>
              </a:spcAft>
              <a:buNone/>
            </a:pPr>
            <a:r>
              <a:rPr lang="en-US"/>
              <a:t>Each orange four points star means a module. For example ,we unfold the first one, the red triangles show the seminars, you can register them here. </a:t>
            </a:r>
            <a:endParaRPr/>
          </a:p>
          <a:p>
            <a:pPr marL="0" lvl="0" indent="0" algn="l" rtl="0">
              <a:spcBef>
                <a:spcPts val="360"/>
              </a:spcBef>
              <a:spcAft>
                <a:spcPts val="0"/>
              </a:spcAft>
              <a:buNone/>
            </a:pPr>
            <a:r>
              <a:rPr lang="en-US"/>
              <a:t>You can see how many credits each module has, and whether you pass it or not (P), and how many credits you gain.</a:t>
            </a:r>
            <a:endParaRPr/>
          </a:p>
        </p:txBody>
      </p:sp>
      <p:sp>
        <p:nvSpPr>
          <p:cNvPr id="418" name="Google Shape;418;p36: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37: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37: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 second useful tool is Moodle. All your learning materials will be uploaded on Moodle.</a:t>
            </a:r>
            <a:endParaRPr/>
          </a:p>
        </p:txBody>
      </p:sp>
      <p:sp>
        <p:nvSpPr>
          <p:cNvPr id="428" name="Google Shape;428;p37: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38: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38: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Log in with your TUM ID</a:t>
            </a:r>
            <a:endParaRPr/>
          </a:p>
        </p:txBody>
      </p:sp>
      <p:sp>
        <p:nvSpPr>
          <p:cNvPr id="439" name="Google Shape;439;p38: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39: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39: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Once you register the courses on TUMonline, you will find them on Moodle. Here you can watch videos, download syllabus, slides and upload your assignments.</a:t>
            </a:r>
            <a:endParaRPr/>
          </a:p>
        </p:txBody>
      </p:sp>
      <p:sp>
        <p:nvSpPr>
          <p:cNvPr id="448" name="Google Shape;448;p39: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40: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6" name="Google Shape;456;p40: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You can ask English writing center for help if you need to improve the writing skills (you may also find internship there if you are good at writing!).</a:t>
            </a:r>
            <a:endParaRPr/>
          </a:p>
          <a:p>
            <a:pPr marL="0" lvl="0" indent="0" algn="l" rtl="0">
              <a:spcBef>
                <a:spcPts val="360"/>
              </a:spcBef>
              <a:spcAft>
                <a:spcPts val="0"/>
              </a:spcAft>
              <a:buNone/>
            </a:pPr>
            <a:r>
              <a:rPr lang="en-US"/>
              <a:t>TUM language center offers free language courses to us, both during the semester and semester break. </a:t>
            </a:r>
            <a:r>
              <a:rPr lang="en-US" u="sng"/>
              <a:t>But the courses are currently only available online</a:t>
            </a:r>
            <a:endParaRPr/>
          </a:p>
          <a:p>
            <a:pPr marL="0" lvl="0" indent="0" algn="l" rtl="0">
              <a:spcBef>
                <a:spcPts val="360"/>
              </a:spcBef>
              <a:spcAft>
                <a:spcPts val="0"/>
              </a:spcAft>
              <a:buNone/>
            </a:pPr>
            <a:r>
              <a:rPr lang="en-US"/>
              <a:t>In order to meet RTL </a:t>
            </a:r>
            <a:r>
              <a:rPr lang="en-US" sz="1200" b="1" i="0">
                <a:solidFill>
                  <a:schemeClr val="dk1"/>
                </a:solidFill>
                <a:latin typeface="Arial"/>
                <a:ea typeface="Arial"/>
                <a:cs typeface="Arial"/>
                <a:sym typeface="Arial"/>
              </a:rPr>
              <a:t>requirements, we need to prove to have basic German language skills. You can provide certificate of </a:t>
            </a:r>
            <a:r>
              <a:rPr lang="en-US" sz="1200" b="0" i="0">
                <a:solidFill>
                  <a:schemeClr val="dk1"/>
                </a:solidFill>
                <a:latin typeface="Arial"/>
                <a:ea typeface="Arial"/>
                <a:cs typeface="Arial"/>
                <a:sym typeface="Arial"/>
              </a:rPr>
              <a:t>Goethe-Institut or similar institution, you may also pass a German Language course.</a:t>
            </a:r>
            <a:endParaRPr/>
          </a:p>
        </p:txBody>
      </p:sp>
      <p:sp>
        <p:nvSpPr>
          <p:cNvPr id="457" name="Google Shape;457;p40: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4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4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To get the place of German courses is like winning lottery. </a:t>
            </a:r>
            <a:endParaRPr/>
          </a:p>
          <a:p>
            <a:pPr marL="0" lvl="0" indent="0" algn="l" rtl="0">
              <a:spcBef>
                <a:spcPts val="360"/>
              </a:spcBef>
              <a:spcAft>
                <a:spcPts val="0"/>
              </a:spcAft>
              <a:buNone/>
            </a:pPr>
            <a:r>
              <a:rPr lang="en-US"/>
              <a:t>First, we go to TUMonline to check which course are offered. If you want to attend German courses high than A1.1, you need to pass placement test. The test will suggest which level you are suitable. Then register the courses on TUMonline.</a:t>
            </a:r>
            <a:endParaRPr/>
          </a:p>
          <a:p>
            <a:pPr marL="0" lvl="0" indent="0" algn="l" rtl="0">
              <a:spcBef>
                <a:spcPts val="360"/>
              </a:spcBef>
              <a:spcAft>
                <a:spcPts val="0"/>
              </a:spcAft>
              <a:buNone/>
            </a:pPr>
            <a:r>
              <a:rPr lang="en-US"/>
              <a:t>Let’s take A1.1 as an example.</a:t>
            </a:r>
            <a:endParaRPr/>
          </a:p>
        </p:txBody>
      </p:sp>
      <p:sp>
        <p:nvSpPr>
          <p:cNvPr id="469" name="Google Shape;469;p4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4: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Today we will talk about six parts,</a:t>
            </a:r>
            <a:endParaRPr/>
          </a:p>
          <a:p>
            <a:pPr marL="0" lvl="0" indent="0" algn="l" rtl="0">
              <a:spcBef>
                <a:spcPts val="360"/>
              </a:spcBef>
              <a:spcAft>
                <a:spcPts val="0"/>
              </a:spcAft>
              <a:buNone/>
            </a:pPr>
            <a:r>
              <a:rPr lang="en-US"/>
              <a:t>firstly, I will introduce important contact people;</a:t>
            </a:r>
            <a:endParaRPr/>
          </a:p>
          <a:p>
            <a:pPr marL="0" lvl="0" indent="0" algn="l" rtl="0">
              <a:spcBef>
                <a:spcPts val="360"/>
              </a:spcBef>
              <a:spcAft>
                <a:spcPts val="0"/>
              </a:spcAft>
              <a:buNone/>
            </a:pPr>
            <a:r>
              <a:rPr lang="en-US"/>
              <a:t>secondly, we will have an overview of RTL master program;</a:t>
            </a:r>
            <a:endParaRPr/>
          </a:p>
          <a:p>
            <a:pPr marL="0" lvl="0" indent="0" algn="l" rtl="0">
              <a:spcBef>
                <a:spcPts val="360"/>
              </a:spcBef>
              <a:spcAft>
                <a:spcPts val="0"/>
              </a:spcAft>
              <a:buNone/>
            </a:pPr>
            <a:r>
              <a:rPr lang="en-US"/>
              <a:t>thirdly, we will take a look your instructors in the first semester;</a:t>
            </a:r>
            <a:endParaRPr/>
          </a:p>
          <a:p>
            <a:pPr marL="0" lvl="0" indent="0" algn="l" rtl="0">
              <a:spcBef>
                <a:spcPts val="360"/>
              </a:spcBef>
              <a:spcAft>
                <a:spcPts val="0"/>
              </a:spcAft>
              <a:buNone/>
            </a:pPr>
            <a:r>
              <a:rPr lang="en-US"/>
              <a:t>and also have am impression of the first semester schedule;</a:t>
            </a:r>
            <a:endParaRPr/>
          </a:p>
          <a:p>
            <a:pPr marL="0" lvl="0" indent="0" algn="l" rtl="0">
              <a:spcBef>
                <a:spcPts val="360"/>
              </a:spcBef>
              <a:spcAft>
                <a:spcPts val="0"/>
              </a:spcAft>
              <a:buNone/>
            </a:pPr>
            <a:r>
              <a:rPr lang="en-US"/>
              <a:t>fifthly, we will introduce university facilities, such as Library and Mensa. Due to Corona crisis, the opening time is subject to change;</a:t>
            </a:r>
            <a:endParaRPr/>
          </a:p>
          <a:p>
            <a:pPr marL="0" lvl="0" indent="0" algn="l" rtl="0">
              <a:spcBef>
                <a:spcPts val="360"/>
              </a:spcBef>
              <a:spcAft>
                <a:spcPts val="0"/>
              </a:spcAft>
              <a:buNone/>
            </a:pPr>
            <a:r>
              <a:rPr lang="en-US"/>
              <a:t>Lastly, we will learn to use online systems to register courses and manage course materials.</a:t>
            </a:r>
            <a:endParaRPr/>
          </a:p>
        </p:txBody>
      </p:sp>
      <p:sp>
        <p:nvSpPr>
          <p:cNvPr id="104" name="Google Shape;104;p4: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4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9" name="Google Shape;479;p4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Be careful of the “registration period”, you have to register within this time.</a:t>
            </a:r>
            <a:endParaRPr/>
          </a:p>
          <a:p>
            <a:pPr marL="0" lvl="0" indent="0" algn="l" rtl="0">
              <a:spcBef>
                <a:spcPts val="360"/>
              </a:spcBef>
              <a:spcAft>
                <a:spcPts val="0"/>
              </a:spcAft>
              <a:buNone/>
            </a:pPr>
            <a:r>
              <a:rPr lang="en-US"/>
              <a:t>To get a higher chance, register more courses.</a:t>
            </a:r>
            <a:endParaRPr/>
          </a:p>
        </p:txBody>
      </p:sp>
      <p:sp>
        <p:nvSpPr>
          <p:cNvPr id="480" name="Google Shape;480;p4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4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0" name="Google Shape;490;p4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There are several A1.1 courses offered. You can choose your preference of each one.</a:t>
            </a:r>
            <a:endParaRPr/>
          </a:p>
          <a:p>
            <a:pPr marL="0" lvl="0" indent="0" algn="l" rtl="0">
              <a:spcBef>
                <a:spcPts val="360"/>
              </a:spcBef>
              <a:spcAft>
                <a:spcPts val="0"/>
              </a:spcAft>
              <a:buNone/>
            </a:pPr>
            <a:r>
              <a:rPr lang="en-US"/>
              <a:t>Now the winter semester registration is closed. You can wait for the semester break course in March.</a:t>
            </a:r>
            <a:endParaRPr/>
          </a:p>
          <a:p>
            <a:pPr marL="0" lvl="0" indent="0" algn="l" rtl="0">
              <a:spcBef>
                <a:spcPts val="360"/>
              </a:spcBef>
              <a:spcAft>
                <a:spcPts val="0"/>
              </a:spcAft>
              <a:buNone/>
            </a:pPr>
            <a:r>
              <a:rPr lang="en-US"/>
              <a:t>Usually the registration is one month before the courses start.</a:t>
            </a:r>
            <a:endParaRPr/>
          </a:p>
        </p:txBody>
      </p:sp>
      <p:sp>
        <p:nvSpPr>
          <p:cNvPr id="491" name="Google Shape;491;p4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44:notes"/>
          <p:cNvSpPr txBox="1">
            <a:spLocks noGrp="1"/>
          </p:cNvSpPr>
          <p:nvPr>
            <p:ph type="body" idx="1"/>
          </p:nvPr>
        </p:nvSpPr>
        <p:spPr>
          <a:xfrm>
            <a:off x="960121" y="3474721"/>
            <a:ext cx="7680960" cy="3291840"/>
          </a:xfrm>
          <a:prstGeom prst="rect">
            <a:avLst/>
          </a:prstGeom>
        </p:spPr>
        <p:txBody>
          <a:bodyPr spcFirstLastPara="1" wrap="square" lIns="90700" tIns="45350" rIns="90700" bIns="45350" anchor="t" anchorCtr="0">
            <a:noAutofit/>
          </a:bodyPr>
          <a:lstStyle/>
          <a:p>
            <a:pPr marL="0" lvl="0" indent="0" algn="l" rtl="0">
              <a:lnSpc>
                <a:spcPct val="115000"/>
              </a:lnSpc>
              <a:spcBef>
                <a:spcPts val="400"/>
              </a:spcBef>
              <a:spcAft>
                <a:spcPts val="0"/>
              </a:spcAft>
              <a:buClr>
                <a:schemeClr val="dk1"/>
              </a:buClr>
              <a:buSzPts val="1100"/>
              <a:buFont typeface="Arial"/>
              <a:buNone/>
            </a:pPr>
            <a:r>
              <a:rPr lang="en-US"/>
              <a:t>Because of the ongoing corona crisis, the university is following some mandatory covid regulations. You may already know about 3g rules which is you have to be vaccinated, recovered or hold a negative test result. The rapid test is free of cost for the students and employees. Follow these websites to have rapid test appointment. </a:t>
            </a:r>
            <a:endParaRPr/>
          </a:p>
          <a:p>
            <a:pPr marL="0" lvl="0" indent="0" algn="l" rtl="0">
              <a:spcBef>
                <a:spcPts val="360"/>
              </a:spcBef>
              <a:spcAft>
                <a:spcPts val="0"/>
              </a:spcAft>
              <a:buNone/>
            </a:pPr>
            <a:endParaRPr/>
          </a:p>
        </p:txBody>
      </p:sp>
      <p:sp>
        <p:nvSpPr>
          <p:cNvPr id="500" name="Google Shape;500;p4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45:notes"/>
          <p:cNvSpPr txBox="1">
            <a:spLocks noGrp="1"/>
          </p:cNvSpPr>
          <p:nvPr>
            <p:ph type="body" idx="1"/>
          </p:nvPr>
        </p:nvSpPr>
        <p:spPr>
          <a:xfrm>
            <a:off x="960121" y="3474721"/>
            <a:ext cx="7680960" cy="3291840"/>
          </a:xfrm>
          <a:prstGeom prst="rect">
            <a:avLst/>
          </a:prstGeom>
        </p:spPr>
        <p:txBody>
          <a:bodyPr spcFirstLastPara="1" wrap="square" lIns="90700" tIns="45350" rIns="90700" bIns="45350" anchor="t" anchorCtr="0">
            <a:noAutofit/>
          </a:bodyPr>
          <a:lstStyle/>
          <a:p>
            <a:pPr marL="0" lvl="0" indent="0" algn="l" rtl="0">
              <a:lnSpc>
                <a:spcPct val="115000"/>
              </a:lnSpc>
              <a:spcBef>
                <a:spcPts val="400"/>
              </a:spcBef>
              <a:spcAft>
                <a:spcPts val="0"/>
              </a:spcAft>
              <a:buClr>
                <a:schemeClr val="dk1"/>
              </a:buClr>
              <a:buSzPts val="1100"/>
              <a:buFont typeface="Arial"/>
              <a:buNone/>
            </a:pPr>
            <a:r>
              <a:rPr lang="en-US"/>
              <a:t>Also, Wearing a medical mask or an FFP2 mask is mandatory in all TUM buildings, however, the covid situation is continuously changing. If the Corona indicator reaches the yellow level, FFP2 masks are mandatory. The mask may be taken off at fixed sitting, standing or working places if a minimum distance of 1.5 meters from other persons is maintained.</a:t>
            </a:r>
            <a:endParaRPr/>
          </a:p>
          <a:p>
            <a:pPr marL="0" lvl="0" indent="0" algn="l" rtl="0">
              <a:lnSpc>
                <a:spcPct val="115000"/>
              </a:lnSpc>
              <a:spcBef>
                <a:spcPts val="400"/>
              </a:spcBef>
              <a:spcAft>
                <a:spcPts val="0"/>
              </a:spcAft>
              <a:buClr>
                <a:schemeClr val="dk1"/>
              </a:buClr>
              <a:buSzPts val="1100"/>
              <a:buFont typeface="Arial"/>
              <a:buNone/>
            </a:pPr>
            <a:r>
              <a:rPr lang="en-US">
                <a:solidFill>
                  <a:srgbClr val="333333"/>
                </a:solidFill>
              </a:rPr>
              <a:t>Contact data collection at TUM is done with the help of the contact tracing system. Please visit the weblink for more information.</a:t>
            </a:r>
            <a:endParaRPr>
              <a:solidFill>
                <a:srgbClr val="333333"/>
              </a:solidFill>
            </a:endParaRPr>
          </a:p>
          <a:p>
            <a:pPr marL="0" lvl="0" indent="0" algn="l" rtl="0">
              <a:lnSpc>
                <a:spcPct val="115000"/>
              </a:lnSpc>
              <a:spcBef>
                <a:spcPts val="400"/>
              </a:spcBef>
              <a:spcAft>
                <a:spcPts val="0"/>
              </a:spcAft>
              <a:buClr>
                <a:schemeClr val="dk1"/>
              </a:buClr>
              <a:buSzPts val="1100"/>
              <a:buFont typeface="Arial"/>
              <a:buNone/>
            </a:pPr>
            <a:r>
              <a:rPr lang="en-US"/>
              <a:t>If a person get a covid positive he may not attend the face-to-face event and take PCR test to proceed further procedure. </a:t>
            </a:r>
            <a:endParaRPr/>
          </a:p>
          <a:p>
            <a:pPr marL="0" lvl="0" indent="0" algn="l" rtl="0">
              <a:spcBef>
                <a:spcPts val="360"/>
              </a:spcBef>
              <a:spcAft>
                <a:spcPts val="0"/>
              </a:spcAft>
              <a:buNone/>
            </a:pPr>
            <a:endParaRPr/>
          </a:p>
        </p:txBody>
      </p:sp>
      <p:sp>
        <p:nvSpPr>
          <p:cNvPr id="508" name="Google Shape;508;p4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46: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p46: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t>In such a hard time, we hope you protect yourself and others, no matter you are in Munich or in your hometown. TUM will provide updated information online.</a:t>
            </a:r>
            <a:endParaRPr/>
          </a:p>
          <a:p>
            <a:pPr marL="0" lvl="0" indent="0" algn="l" rtl="0">
              <a:lnSpc>
                <a:spcPct val="115000"/>
              </a:lnSpc>
              <a:spcBef>
                <a:spcPts val="400"/>
              </a:spcBef>
              <a:spcAft>
                <a:spcPts val="0"/>
              </a:spcAft>
              <a:buClr>
                <a:schemeClr val="dk1"/>
              </a:buClr>
              <a:buSzPts val="1100"/>
              <a:buFont typeface="Arial"/>
              <a:buNone/>
            </a:pPr>
            <a:r>
              <a:rPr lang="en-US" u="sng"/>
              <a:t>we would also recommend you to install the corona warn app on your cell phone. you will find the link above.</a:t>
            </a:r>
            <a:endParaRPr u="sng"/>
          </a:p>
          <a:p>
            <a:pPr marL="0" lvl="0" indent="0" algn="l" rtl="0">
              <a:spcBef>
                <a:spcPts val="360"/>
              </a:spcBef>
              <a:spcAft>
                <a:spcPts val="0"/>
              </a:spcAft>
              <a:buNone/>
            </a:pPr>
            <a:endParaRPr/>
          </a:p>
        </p:txBody>
      </p:sp>
      <p:sp>
        <p:nvSpPr>
          <p:cNvPr id="517" name="Google Shape;517;p46: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47: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6" name="Google Shape;526;p47: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In such a hard time, we hope you protect yourself and others, no matter you are in Munich or in your hometown. TUM will provide updated information online, please do check if you want to go to the library and Mensa, or use other university facilities.</a:t>
            </a:r>
            <a:endParaRPr/>
          </a:p>
          <a:p>
            <a:pPr marL="0" lvl="0" indent="0" algn="l" rtl="0">
              <a:spcBef>
                <a:spcPts val="360"/>
              </a:spcBef>
              <a:spcAft>
                <a:spcPts val="0"/>
              </a:spcAft>
              <a:buNone/>
            </a:pPr>
            <a:endParaRPr/>
          </a:p>
          <a:p>
            <a:pPr marL="0" lvl="0" indent="0" algn="l" rtl="0">
              <a:spcBef>
                <a:spcPts val="360"/>
              </a:spcBef>
              <a:spcAft>
                <a:spcPts val="0"/>
              </a:spcAft>
              <a:buNone/>
            </a:pPr>
            <a:r>
              <a:rPr lang="en-US" u="sng"/>
              <a:t>we would also recommend you to install the corona warn app on your cell phone. you will find the link above.</a:t>
            </a:r>
            <a:endParaRPr/>
          </a:p>
        </p:txBody>
      </p:sp>
      <p:sp>
        <p:nvSpPr>
          <p:cNvPr id="527" name="Google Shape;527;p47: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48: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5" name="Google Shape;535;p48: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36" name="Google Shape;536;p48: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49: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4" name="Google Shape;544;p49: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45" name="Google Shape;545;p49: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p50: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4" name="Google Shape;554;p50: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55" name="Google Shape;555;p50: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48</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51: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4" name="Google Shape;564;p51: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65" name="Google Shape;565;p51: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5: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If you have questions regarding application and enrollment process, you can contact Ms. Delia Hilmayr.</a:t>
            </a:r>
            <a:endParaRPr/>
          </a:p>
          <a:p>
            <a:pPr marL="0" lvl="0" indent="0" algn="l" rtl="0">
              <a:spcBef>
                <a:spcPts val="360"/>
              </a:spcBef>
              <a:spcAft>
                <a:spcPts val="0"/>
              </a:spcAft>
              <a:buNone/>
            </a:pPr>
            <a:endParaRPr/>
          </a:p>
          <a:p>
            <a:pPr marL="0" lvl="0" indent="0" algn="l" rtl="0">
              <a:spcBef>
                <a:spcPts val="360"/>
              </a:spcBef>
              <a:spcAft>
                <a:spcPts val="0"/>
              </a:spcAft>
              <a:buNone/>
            </a:pPr>
            <a:r>
              <a:rPr lang="en-US" u="sng"/>
              <a:t>All employees of TUM are currently reachable by mail and telephone. The office hours for telephone contact can be found on the homepage.  </a:t>
            </a:r>
            <a:endParaRPr u="sng"/>
          </a:p>
          <a:p>
            <a:pPr marL="0" lvl="0" indent="0" algn="l" rtl="0">
              <a:spcBef>
                <a:spcPts val="360"/>
              </a:spcBef>
              <a:spcAft>
                <a:spcPts val="0"/>
              </a:spcAft>
              <a:buNone/>
            </a:pPr>
            <a:r>
              <a:rPr lang="en-US" u="sng"/>
              <a:t>If you want to meet TUM staff in person, please first contact them to arrange an appointment. But at the moment appointments on site are only possible in exceptions!! </a:t>
            </a:r>
            <a:endParaRPr u="sng"/>
          </a:p>
        </p:txBody>
      </p:sp>
      <p:sp>
        <p:nvSpPr>
          <p:cNvPr id="114" name="Google Shape;114;p5: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52: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7" name="Google Shape;577;p52: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78" name="Google Shape;578;p52: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50</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53: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1" name="Google Shape;591;p53: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592" name="Google Shape;592;p53: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54: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4" name="Google Shape;604;p54: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605" name="Google Shape;605;p54: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52</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55: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4" name="Google Shape;614;p55: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endParaRPr/>
          </a:p>
        </p:txBody>
      </p:sp>
      <p:sp>
        <p:nvSpPr>
          <p:cNvPr id="615" name="Google Shape;615;p55: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p56: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4" name="Google Shape;624;p56: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u="sng" dirty="0"/>
              <a:t>we wish you a good start, so that you can start your studies at TUM healthy and successful! </a:t>
            </a:r>
            <a:endParaRPr u="sng" dirty="0"/>
          </a:p>
        </p:txBody>
      </p:sp>
      <p:sp>
        <p:nvSpPr>
          <p:cNvPr id="625" name="Google Shape;625;p56: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54</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6: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6: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When you have questions during your studies and regarding the RTL contents, </a:t>
            </a:r>
            <a:r>
              <a:rPr lang="en-US" u="sng"/>
              <a:t>you can reach for Ms. Verena Euler. She is your main contact person. but she is gladly supported and represented by her colleague Mrs. Stahl. </a:t>
            </a:r>
            <a:endParaRPr u="sng"/>
          </a:p>
        </p:txBody>
      </p:sp>
      <p:sp>
        <p:nvSpPr>
          <p:cNvPr id="124" name="Google Shape;124;p6: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7: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Prof. Dr. Tina Seidel is the head of RTL program. </a:t>
            </a:r>
            <a:endParaRPr/>
          </a:p>
          <a:p>
            <a:pPr marL="0" lvl="0" indent="0" algn="l" rtl="0">
              <a:spcBef>
                <a:spcPts val="360"/>
              </a:spcBef>
              <a:spcAft>
                <a:spcPts val="0"/>
              </a:spcAft>
              <a:buNone/>
            </a:pPr>
            <a:r>
              <a:rPr lang="en-US"/>
              <a:t>If you need help from the Examination Board, please contact Ms. Verena Euler or Ms. Monika Ritscher.</a:t>
            </a:r>
            <a:endParaRPr/>
          </a:p>
          <a:p>
            <a:pPr marL="0" lvl="0" indent="0" algn="l" rtl="0">
              <a:spcBef>
                <a:spcPts val="360"/>
              </a:spcBef>
              <a:spcAft>
                <a:spcPts val="0"/>
              </a:spcAft>
              <a:buNone/>
            </a:pPr>
            <a:r>
              <a:rPr lang="en-US" u="sng"/>
              <a:t>Please contact for the following issues: Disadvantage compensation, Deficiencies in the examination procedure, Deadline extensions/hardship applications in case of e.g. problems during the course of the study, Late registrations for examinations, Problems with Master's Thesis (e.g. return of the topic, extension of processing time, recognition, processing outside of TUM)</a:t>
            </a:r>
            <a:endParaRPr u="sng"/>
          </a:p>
        </p:txBody>
      </p:sp>
      <p:sp>
        <p:nvSpPr>
          <p:cNvPr id="137" name="Google Shape;137;p7: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8: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8: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When you have questions regarding RTL schedule </a:t>
            </a:r>
            <a:r>
              <a:rPr lang="en-US" u="sng"/>
              <a:t>or if you have special questions about application on TUMonline</a:t>
            </a:r>
            <a:r>
              <a:rPr lang="en-US"/>
              <a:t>, you can contact Ms. Monika Hanser.</a:t>
            </a:r>
            <a:endParaRPr/>
          </a:p>
        </p:txBody>
      </p:sp>
      <p:sp>
        <p:nvSpPr>
          <p:cNvPr id="151" name="Google Shape;151;p8: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a:spLocks noGrp="1" noRot="1" noChangeAspect="1"/>
          </p:cNvSpPr>
          <p:nvPr>
            <p:ph type="sldImg" idx="2"/>
          </p:nvPr>
        </p:nvSpPr>
        <p:spPr>
          <a:xfrm>
            <a:off x="2971800" y="549275"/>
            <a:ext cx="3657600" cy="2743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9:notes"/>
          <p:cNvSpPr txBox="1">
            <a:spLocks noGrp="1"/>
          </p:cNvSpPr>
          <p:nvPr>
            <p:ph type="body" idx="1"/>
          </p:nvPr>
        </p:nvSpPr>
        <p:spPr>
          <a:xfrm>
            <a:off x="960121" y="3474721"/>
            <a:ext cx="7680960" cy="3291840"/>
          </a:xfrm>
          <a:prstGeom prst="rect">
            <a:avLst/>
          </a:prstGeom>
          <a:noFill/>
          <a:ln>
            <a:noFill/>
          </a:ln>
        </p:spPr>
        <p:txBody>
          <a:bodyPr spcFirstLastPara="1" wrap="square" lIns="90700" tIns="45350" rIns="90700" bIns="45350" anchor="t" anchorCtr="0">
            <a:normAutofit/>
          </a:bodyPr>
          <a:lstStyle/>
          <a:p>
            <a:pPr marL="0" lvl="0" indent="0" algn="l" rtl="0">
              <a:spcBef>
                <a:spcPts val="0"/>
              </a:spcBef>
              <a:spcAft>
                <a:spcPts val="0"/>
              </a:spcAft>
              <a:buNone/>
            </a:pPr>
            <a:r>
              <a:rPr lang="en-US"/>
              <a:t>We need to register for many exams and the master thesis, when you have problems with that, you can ask Ms. Helen Wermuth for help.</a:t>
            </a:r>
            <a:endParaRPr/>
          </a:p>
        </p:txBody>
      </p:sp>
      <p:sp>
        <p:nvSpPr>
          <p:cNvPr id="163" name="Google Shape;163;p9:notes"/>
          <p:cNvSpPr txBox="1">
            <a:spLocks noGrp="1"/>
          </p:cNvSpPr>
          <p:nvPr>
            <p:ph type="sldNum" idx="12"/>
          </p:nvPr>
        </p:nvSpPr>
        <p:spPr>
          <a:xfrm>
            <a:off x="5438461" y="6948170"/>
            <a:ext cx="4160520" cy="365760"/>
          </a:xfrm>
          <a:prstGeom prst="rect">
            <a:avLst/>
          </a:prstGeom>
          <a:noFill/>
          <a:ln>
            <a:noFill/>
          </a:ln>
        </p:spPr>
        <p:txBody>
          <a:bodyPr spcFirstLastPara="1" wrap="square" lIns="90700" tIns="45350" rIns="90700" bIns="4535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rt">
  <p:cSld name="Start">
    <p:spTree>
      <p:nvGrpSpPr>
        <p:cNvPr id="1" name="Shape 15"/>
        <p:cNvGrpSpPr/>
        <p:nvPr/>
      </p:nvGrpSpPr>
      <p:grpSpPr>
        <a:xfrm>
          <a:off x="0" y="0"/>
          <a:ext cx="0" cy="0"/>
          <a:chOff x="0" y="0"/>
          <a:chExt cx="0" cy="0"/>
        </a:xfrm>
      </p:grpSpPr>
      <p:sp>
        <p:nvSpPr>
          <p:cNvPr id="16" name="Google Shape;16;p58"/>
          <p:cNvSpPr txBox="1">
            <a:spLocks noGrp="1"/>
          </p:cNvSpPr>
          <p:nvPr>
            <p:ph type="title"/>
          </p:nvPr>
        </p:nvSpPr>
        <p:spPr>
          <a:xfrm>
            <a:off x="319090" y="994334"/>
            <a:ext cx="8508999" cy="501650"/>
          </a:xfrm>
          <a:prstGeom prst="rect">
            <a:avLst/>
          </a:prstGeom>
          <a:noFill/>
          <a:ln>
            <a:noFill/>
          </a:ln>
        </p:spPr>
        <p:txBody>
          <a:bodyPr spcFirstLastPara="1" wrap="square" lIns="0" tIns="0" rIns="0" bIns="0" anchor="t" anchorCtr="0">
            <a:noAutofit/>
          </a:bodyPr>
          <a:lstStyle>
            <a:lvl1pPr marR="0" lvl="0" algn="l" rtl="0">
              <a:lnSpc>
                <a:spcPct val="106666"/>
              </a:lnSpc>
              <a:spcBef>
                <a:spcPts val="0"/>
              </a:spcBef>
              <a:spcAft>
                <a:spcPts val="0"/>
              </a:spcAft>
              <a:buSzPts val="1400"/>
              <a:buNone/>
              <a:defRPr sz="30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
        <p:nvSpPr>
          <p:cNvPr id="17" name="Google Shape;17;p58"/>
          <p:cNvSpPr txBox="1">
            <a:spLocks noGrp="1"/>
          </p:cNvSpPr>
          <p:nvPr>
            <p:ph type="body" idx="1"/>
          </p:nvPr>
        </p:nvSpPr>
        <p:spPr>
          <a:xfrm>
            <a:off x="319088" y="1978720"/>
            <a:ext cx="8508999" cy="1274125"/>
          </a:xfrm>
          <a:prstGeom prst="rect">
            <a:avLst/>
          </a:prstGeom>
          <a:noFill/>
          <a:ln>
            <a:noFill/>
          </a:ln>
        </p:spPr>
        <p:txBody>
          <a:bodyPr spcFirstLastPara="1" wrap="square" lIns="0" tIns="0" rIns="0" bIns="0" anchor="t" anchorCtr="0">
            <a:noAutofit/>
          </a:bodyPr>
          <a:lstStyle>
            <a:lvl1pPr marL="457200" marR="0" lvl="0" indent="-228600" algn="l" rtl="0">
              <a:lnSpc>
                <a:spcPct val="150000"/>
              </a:lnSpc>
              <a:spcBef>
                <a:spcPts val="0"/>
              </a:spcBef>
              <a:spcAft>
                <a:spcPts val="0"/>
              </a:spcAft>
              <a:buSzPts val="1400"/>
              <a:buNone/>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58"/>
          <p:cNvSpPr txBox="1">
            <a:spLocks noGrp="1"/>
          </p:cNvSpPr>
          <p:nvPr>
            <p:ph type="sldNum" idx="12"/>
          </p:nvPr>
        </p:nvSpPr>
        <p:spPr>
          <a:xfrm>
            <a:off x="6774934" y="6473313"/>
            <a:ext cx="2052000"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sz="1200" b="0" i="0" u="none" strike="noStrike" cap="none">
                <a:solidFill>
                  <a:schemeClr val="lt1"/>
                </a:solidFill>
                <a:latin typeface="Arial"/>
                <a:ea typeface="Arial"/>
                <a:cs typeface="Arial"/>
                <a:sym typeface="Arial"/>
              </a:defRPr>
            </a:lvl1pPr>
            <a:lvl2pPr marL="0" lvl="1" indent="0" algn="r">
              <a:spcBef>
                <a:spcPts val="0"/>
              </a:spcBef>
              <a:spcAft>
                <a:spcPts val="0"/>
              </a:spcAft>
              <a:buNone/>
              <a:defRPr sz="1200" b="0" i="0" u="none" strike="noStrike" cap="none">
                <a:solidFill>
                  <a:schemeClr val="lt1"/>
                </a:solidFill>
                <a:latin typeface="Arial"/>
                <a:ea typeface="Arial"/>
                <a:cs typeface="Arial"/>
                <a:sym typeface="Arial"/>
              </a:defRPr>
            </a:lvl2pPr>
            <a:lvl3pPr marL="0" lvl="2" indent="0" algn="r">
              <a:spcBef>
                <a:spcPts val="0"/>
              </a:spcBef>
              <a:spcAft>
                <a:spcPts val="0"/>
              </a:spcAft>
              <a:buNone/>
              <a:defRPr sz="1200" b="0" i="0" u="none" strike="noStrike" cap="none">
                <a:solidFill>
                  <a:schemeClr val="lt1"/>
                </a:solidFill>
                <a:latin typeface="Arial"/>
                <a:ea typeface="Arial"/>
                <a:cs typeface="Arial"/>
                <a:sym typeface="Arial"/>
              </a:defRPr>
            </a:lvl3pPr>
            <a:lvl4pPr marL="0" lvl="3" indent="0" algn="r">
              <a:spcBef>
                <a:spcPts val="0"/>
              </a:spcBef>
              <a:spcAft>
                <a:spcPts val="0"/>
              </a:spcAft>
              <a:buNone/>
              <a:defRPr sz="1200" b="0" i="0" u="none" strike="noStrike" cap="none">
                <a:solidFill>
                  <a:schemeClr val="lt1"/>
                </a:solidFill>
                <a:latin typeface="Arial"/>
                <a:ea typeface="Arial"/>
                <a:cs typeface="Arial"/>
                <a:sym typeface="Arial"/>
              </a:defRPr>
            </a:lvl4pPr>
            <a:lvl5pPr marL="0" lvl="4" indent="0" algn="r">
              <a:spcBef>
                <a:spcPts val="0"/>
              </a:spcBef>
              <a:spcAft>
                <a:spcPts val="0"/>
              </a:spcAft>
              <a:buNone/>
              <a:defRPr sz="1200" b="0" i="0" u="none" strike="noStrike" cap="none">
                <a:solidFill>
                  <a:schemeClr val="lt1"/>
                </a:solidFill>
                <a:latin typeface="Arial"/>
                <a:ea typeface="Arial"/>
                <a:cs typeface="Arial"/>
                <a:sym typeface="Arial"/>
              </a:defRPr>
            </a:lvl5pPr>
            <a:lvl6pPr marL="0" lvl="5" indent="0" algn="r">
              <a:spcBef>
                <a:spcPts val="0"/>
              </a:spcBef>
              <a:spcAft>
                <a:spcPts val="0"/>
              </a:spcAft>
              <a:buNone/>
              <a:defRPr sz="1200" b="0" i="0" u="none" strike="noStrike" cap="none">
                <a:solidFill>
                  <a:schemeClr val="lt1"/>
                </a:solidFill>
                <a:latin typeface="Arial"/>
                <a:ea typeface="Arial"/>
                <a:cs typeface="Arial"/>
                <a:sym typeface="Arial"/>
              </a:defRPr>
            </a:lvl6pPr>
            <a:lvl7pPr marL="0" lvl="6" indent="0" algn="r">
              <a:spcBef>
                <a:spcPts val="0"/>
              </a:spcBef>
              <a:spcAft>
                <a:spcPts val="0"/>
              </a:spcAft>
              <a:buNone/>
              <a:defRPr sz="1200" b="0" i="0" u="none" strike="noStrike" cap="none">
                <a:solidFill>
                  <a:schemeClr val="lt1"/>
                </a:solidFill>
                <a:latin typeface="Arial"/>
                <a:ea typeface="Arial"/>
                <a:cs typeface="Arial"/>
                <a:sym typeface="Arial"/>
              </a:defRPr>
            </a:lvl7pPr>
            <a:lvl8pPr marL="0" lvl="7" indent="0" algn="r">
              <a:spcBef>
                <a:spcPts val="0"/>
              </a:spcBef>
              <a:spcAft>
                <a:spcPts val="0"/>
              </a:spcAft>
              <a:buNone/>
              <a:defRPr sz="1200" b="0" i="0" u="none" strike="noStrike" cap="none">
                <a:solidFill>
                  <a:schemeClr val="lt1"/>
                </a:solidFill>
                <a:latin typeface="Arial"/>
                <a:ea typeface="Arial"/>
                <a:cs typeface="Arial"/>
                <a:sym typeface="Arial"/>
              </a:defRPr>
            </a:lvl8pPr>
            <a:lvl9pPr marL="0" lvl="8" indent="0" algn="r">
              <a:spcBef>
                <a:spcPts val="0"/>
              </a:spcBef>
              <a:spcAft>
                <a:spcPts val="0"/>
              </a:spcAft>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58"/>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halt">
  <p:cSld name="Inhalt">
    <p:spTree>
      <p:nvGrpSpPr>
        <p:cNvPr id="1" name="Shape 24"/>
        <p:cNvGrpSpPr/>
        <p:nvPr/>
      </p:nvGrpSpPr>
      <p:grpSpPr>
        <a:xfrm>
          <a:off x="0" y="0"/>
          <a:ext cx="0" cy="0"/>
          <a:chOff x="0" y="0"/>
          <a:chExt cx="0" cy="0"/>
        </a:xfrm>
      </p:grpSpPr>
      <p:sp>
        <p:nvSpPr>
          <p:cNvPr id="25" name="Google Shape;25;p60"/>
          <p:cNvSpPr txBox="1">
            <a:spLocks noGrp="1"/>
          </p:cNvSpPr>
          <p:nvPr>
            <p:ph type="body" idx="1"/>
          </p:nvPr>
        </p:nvSpPr>
        <p:spPr>
          <a:xfrm>
            <a:off x="319090" y="1762188"/>
            <a:ext cx="8508999" cy="4699572"/>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14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6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7" name="Google Shape;27;p60"/>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0"/>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tart">
  <p:cSld name="Start">
    <p:spTree>
      <p:nvGrpSpPr>
        <p:cNvPr id="1" name="Shape 29"/>
        <p:cNvGrpSpPr/>
        <p:nvPr/>
      </p:nvGrpSpPr>
      <p:grpSpPr>
        <a:xfrm>
          <a:off x="0" y="0"/>
          <a:ext cx="0" cy="0"/>
          <a:chOff x="0" y="0"/>
          <a:chExt cx="0" cy="0"/>
        </a:xfrm>
      </p:grpSpPr>
      <p:sp>
        <p:nvSpPr>
          <p:cNvPr id="30" name="Google Shape;30;p61"/>
          <p:cNvSpPr txBox="1">
            <a:spLocks noGrp="1"/>
          </p:cNvSpPr>
          <p:nvPr>
            <p:ph type="body" idx="1"/>
          </p:nvPr>
        </p:nvSpPr>
        <p:spPr>
          <a:xfrm>
            <a:off x="319088" y="1978720"/>
            <a:ext cx="8508999" cy="1274125"/>
          </a:xfrm>
          <a:prstGeom prst="rect">
            <a:avLst/>
          </a:prstGeom>
          <a:noFill/>
          <a:ln>
            <a:noFill/>
          </a:ln>
        </p:spPr>
        <p:txBody>
          <a:bodyPr spcFirstLastPara="1" wrap="square" lIns="0" tIns="0" rIns="0" bIns="0" anchor="t" anchorCtr="0">
            <a:noAutofit/>
          </a:bodyPr>
          <a:lstStyle>
            <a:lvl1pPr marL="457200" marR="0" lvl="0" indent="-228600" algn="l" rtl="0">
              <a:lnSpc>
                <a:spcPct val="150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61"/>
          <p:cNvSpPr/>
          <p:nvPr/>
        </p:nvSpPr>
        <p:spPr>
          <a:xfrm>
            <a:off x="8347635" y="6408271"/>
            <a:ext cx="575236" cy="358588"/>
          </a:xfrm>
          <a:prstGeom prst="rect">
            <a:avLst/>
          </a:prstGeom>
          <a:solidFill>
            <a:schemeClr val="lt1"/>
          </a:solid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Arial"/>
              <a:ea typeface="Arial"/>
              <a:cs typeface="Arial"/>
              <a:sym typeface="Arial"/>
            </a:endParaRPr>
          </a:p>
        </p:txBody>
      </p:sp>
      <p:sp>
        <p:nvSpPr>
          <p:cNvPr id="32" name="Google Shape;32;p6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61"/>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1"/>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halt + Text">
  <p:cSld name="Inhalt + Text">
    <p:spTree>
      <p:nvGrpSpPr>
        <p:cNvPr id="1" name="Shape 35"/>
        <p:cNvGrpSpPr/>
        <p:nvPr/>
      </p:nvGrpSpPr>
      <p:grpSpPr>
        <a:xfrm>
          <a:off x="0" y="0"/>
          <a:ext cx="0" cy="0"/>
          <a:chOff x="0" y="0"/>
          <a:chExt cx="0" cy="0"/>
        </a:xfrm>
      </p:grpSpPr>
      <p:sp>
        <p:nvSpPr>
          <p:cNvPr id="36" name="Google Shape;36;p62"/>
          <p:cNvSpPr txBox="1">
            <a:spLocks noGrp="1"/>
          </p:cNvSpPr>
          <p:nvPr>
            <p:ph type="body" idx="1"/>
          </p:nvPr>
        </p:nvSpPr>
        <p:spPr>
          <a:xfrm>
            <a:off x="319090" y="2499360"/>
            <a:ext cx="8508999" cy="3962400"/>
          </a:xfrm>
          <a:prstGeom prst="rect">
            <a:avLst/>
          </a:prstGeom>
          <a:solidFill>
            <a:schemeClr val="lt1"/>
          </a:solid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14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62"/>
          <p:cNvSpPr txBox="1">
            <a:spLocks noGrp="1"/>
          </p:cNvSpPr>
          <p:nvPr>
            <p:ph type="sldNum" idx="12"/>
          </p:nvPr>
        </p:nvSpPr>
        <p:spPr>
          <a:xfrm>
            <a:off x="6774934" y="6473313"/>
            <a:ext cx="2052074" cy="365125"/>
          </a:xfrm>
          <a:prstGeom prst="rect">
            <a:avLst/>
          </a:prstGeom>
          <a:solidFill>
            <a:schemeClr val="lt1"/>
          </a:solid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38" name="Google Shape;38;p62"/>
          <p:cNvSpPr txBox="1">
            <a:spLocks noGrp="1"/>
          </p:cNvSpPr>
          <p:nvPr>
            <p:ph type="ftr" idx="11"/>
          </p:nvPr>
        </p:nvSpPr>
        <p:spPr>
          <a:xfrm>
            <a:off x="311162" y="6473313"/>
            <a:ext cx="6464280" cy="365125"/>
          </a:xfrm>
          <a:prstGeom prst="rect">
            <a:avLst/>
          </a:prstGeom>
          <a:solidFill>
            <a:schemeClr val="lt1"/>
          </a:solid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2"/>
          <p:cNvSpPr txBox="1">
            <a:spLocks noGrp="1"/>
          </p:cNvSpPr>
          <p:nvPr>
            <p:ph type="body" idx="2"/>
          </p:nvPr>
        </p:nvSpPr>
        <p:spPr>
          <a:xfrm>
            <a:off x="319089" y="1762188"/>
            <a:ext cx="8508999" cy="714951"/>
          </a:xfrm>
          <a:prstGeom prst="rect">
            <a:avLst/>
          </a:prstGeom>
          <a:solidFill>
            <a:schemeClr val="lt1"/>
          </a:solid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 name="Google Shape;40;p62"/>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zwei Inhalte">
  <p:cSld name="zwei Inhalte">
    <p:spTree>
      <p:nvGrpSpPr>
        <p:cNvPr id="1" name="Shape 41"/>
        <p:cNvGrpSpPr/>
        <p:nvPr/>
      </p:nvGrpSpPr>
      <p:grpSpPr>
        <a:xfrm>
          <a:off x="0" y="0"/>
          <a:ext cx="0" cy="0"/>
          <a:chOff x="0" y="0"/>
          <a:chExt cx="0" cy="0"/>
        </a:xfrm>
      </p:grpSpPr>
      <p:sp>
        <p:nvSpPr>
          <p:cNvPr id="42" name="Google Shape;42;p63"/>
          <p:cNvSpPr txBox="1">
            <a:spLocks noGrp="1"/>
          </p:cNvSpPr>
          <p:nvPr>
            <p:ph type="body" idx="1"/>
          </p:nvPr>
        </p:nvSpPr>
        <p:spPr>
          <a:xfrm>
            <a:off x="319091" y="1762188"/>
            <a:ext cx="4180910" cy="4687380"/>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14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63"/>
          <p:cNvSpPr txBox="1">
            <a:spLocks noGrp="1"/>
          </p:cNvSpPr>
          <p:nvPr>
            <p:ph type="body" idx="2"/>
          </p:nvPr>
        </p:nvSpPr>
        <p:spPr>
          <a:xfrm>
            <a:off x="4647179" y="1762188"/>
            <a:ext cx="4180910" cy="4687380"/>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14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6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63"/>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63"/>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Zwei Inhalte + Text">
  <p:cSld name="Zwei Inhalte + Text">
    <p:spTree>
      <p:nvGrpSpPr>
        <p:cNvPr id="1" name="Shape 47"/>
        <p:cNvGrpSpPr/>
        <p:nvPr/>
      </p:nvGrpSpPr>
      <p:grpSpPr>
        <a:xfrm>
          <a:off x="0" y="0"/>
          <a:ext cx="0" cy="0"/>
          <a:chOff x="0" y="0"/>
          <a:chExt cx="0" cy="0"/>
        </a:xfrm>
      </p:grpSpPr>
      <p:sp>
        <p:nvSpPr>
          <p:cNvPr id="48" name="Google Shape;48;p64"/>
          <p:cNvSpPr txBox="1">
            <a:spLocks noGrp="1"/>
          </p:cNvSpPr>
          <p:nvPr>
            <p:ph type="body" idx="1"/>
          </p:nvPr>
        </p:nvSpPr>
        <p:spPr>
          <a:xfrm>
            <a:off x="319089" y="1762188"/>
            <a:ext cx="8508999" cy="714951"/>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50" name="Google Shape;50;p64"/>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64"/>
          <p:cNvSpPr txBox="1">
            <a:spLocks noGrp="1"/>
          </p:cNvSpPr>
          <p:nvPr>
            <p:ph type="body" idx="2"/>
          </p:nvPr>
        </p:nvSpPr>
        <p:spPr>
          <a:xfrm>
            <a:off x="316992" y="2484000"/>
            <a:ext cx="4242816" cy="3974655"/>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 name="Google Shape;52;p64"/>
          <p:cNvSpPr>
            <a:spLocks noGrp="1"/>
          </p:cNvSpPr>
          <p:nvPr>
            <p:ph type="pic" idx="3"/>
          </p:nvPr>
        </p:nvSpPr>
        <p:spPr>
          <a:xfrm>
            <a:off x="4584192" y="2484120"/>
            <a:ext cx="4244400" cy="3974400"/>
          </a:xfrm>
          <a:prstGeom prst="rect">
            <a:avLst/>
          </a:prstGeom>
          <a:noFill/>
          <a:ln>
            <a:noFill/>
          </a:ln>
        </p:spPr>
      </p:sp>
      <p:sp>
        <p:nvSpPr>
          <p:cNvPr id="53" name="Google Shape;53;p64"/>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Zwei Inhalte + Text (Hintergrund)">
  <p:cSld name="Zwei Inhalte + Text (Hintergrund)">
    <p:spTree>
      <p:nvGrpSpPr>
        <p:cNvPr id="1" name="Shape 54"/>
        <p:cNvGrpSpPr/>
        <p:nvPr/>
      </p:nvGrpSpPr>
      <p:grpSpPr>
        <a:xfrm>
          <a:off x="0" y="0"/>
          <a:ext cx="0" cy="0"/>
          <a:chOff x="0" y="0"/>
          <a:chExt cx="0" cy="0"/>
        </a:xfrm>
      </p:grpSpPr>
      <p:sp>
        <p:nvSpPr>
          <p:cNvPr id="55" name="Google Shape;55;p65"/>
          <p:cNvSpPr/>
          <p:nvPr/>
        </p:nvSpPr>
        <p:spPr>
          <a:xfrm>
            <a:off x="0" y="2477139"/>
            <a:ext cx="9144000" cy="4380861"/>
          </a:xfrm>
          <a:prstGeom prst="rect">
            <a:avLst/>
          </a:prstGeom>
          <a:solidFill>
            <a:srgbClr val="F2F2F2"/>
          </a:solidFill>
          <a:ln>
            <a:noFill/>
          </a:ln>
        </p:spPr>
        <p:txBody>
          <a:bodyPr spcFirstLastPara="1" wrap="square" lIns="91425" tIns="45700" rIns="91425" bIns="45700" anchor="t" anchorCtr="0">
            <a:noAutofit/>
          </a:bodyPr>
          <a:lstStyle/>
          <a:p>
            <a:pPr marL="0" marR="0" lvl="0" indent="0" algn="r" rtl="0">
              <a:spcBef>
                <a:spcPts val="0"/>
              </a:spcBef>
              <a:spcAft>
                <a:spcPts val="0"/>
              </a:spcAft>
              <a:buNone/>
            </a:pPr>
            <a:endParaRPr sz="1000">
              <a:solidFill>
                <a:schemeClr val="dk1"/>
              </a:solidFill>
              <a:latin typeface="Arial"/>
              <a:ea typeface="Arial"/>
              <a:cs typeface="Arial"/>
              <a:sym typeface="Arial"/>
            </a:endParaRPr>
          </a:p>
        </p:txBody>
      </p:sp>
      <p:sp>
        <p:nvSpPr>
          <p:cNvPr id="56" name="Google Shape;56;p65"/>
          <p:cNvSpPr txBox="1">
            <a:spLocks noGrp="1"/>
          </p:cNvSpPr>
          <p:nvPr>
            <p:ph type="body" idx="1"/>
          </p:nvPr>
        </p:nvSpPr>
        <p:spPr>
          <a:xfrm>
            <a:off x="319089" y="1762188"/>
            <a:ext cx="8508999" cy="714951"/>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 name="Google Shape;57;p6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58" name="Google Shape;58;p65"/>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65"/>
          <p:cNvSpPr txBox="1">
            <a:spLocks noGrp="1"/>
          </p:cNvSpPr>
          <p:nvPr>
            <p:ph type="body" idx="2"/>
          </p:nvPr>
        </p:nvSpPr>
        <p:spPr>
          <a:xfrm>
            <a:off x="316992" y="2484000"/>
            <a:ext cx="4242816" cy="3974655"/>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5000"/>
              </a:lnSpc>
              <a:spcBef>
                <a:spcPts val="0"/>
              </a:spcBef>
              <a:spcAft>
                <a:spcPts val="0"/>
              </a:spcAft>
              <a:buClr>
                <a:schemeClr val="dk1"/>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 name="Google Shape;60;p65"/>
          <p:cNvSpPr>
            <a:spLocks noGrp="1"/>
          </p:cNvSpPr>
          <p:nvPr>
            <p:ph type="pic" idx="3"/>
          </p:nvPr>
        </p:nvSpPr>
        <p:spPr>
          <a:xfrm>
            <a:off x="4584192" y="2484120"/>
            <a:ext cx="4244400" cy="3974400"/>
          </a:xfrm>
          <a:prstGeom prst="rect">
            <a:avLst/>
          </a:prstGeom>
          <a:noFill/>
          <a:ln>
            <a:noFill/>
          </a:ln>
        </p:spPr>
      </p:sp>
      <p:sp>
        <p:nvSpPr>
          <p:cNvPr id="61" name="Google Shape;61;p65"/>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große Bilder">
  <p:cSld name="große Bilder">
    <p:spTree>
      <p:nvGrpSpPr>
        <p:cNvPr id="1" name="Shape 62"/>
        <p:cNvGrpSpPr/>
        <p:nvPr/>
      </p:nvGrpSpPr>
      <p:grpSpPr>
        <a:xfrm>
          <a:off x="0" y="0"/>
          <a:ext cx="0" cy="0"/>
          <a:chOff x="0" y="0"/>
          <a:chExt cx="0" cy="0"/>
        </a:xfrm>
      </p:grpSpPr>
      <p:sp>
        <p:nvSpPr>
          <p:cNvPr id="63" name="Google Shape;63;p66"/>
          <p:cNvSpPr txBox="1">
            <a:spLocks noGrp="1"/>
          </p:cNvSpPr>
          <p:nvPr>
            <p:ph type="body" idx="1"/>
          </p:nvPr>
        </p:nvSpPr>
        <p:spPr>
          <a:xfrm>
            <a:off x="319089" y="1762188"/>
            <a:ext cx="8508999" cy="714951"/>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3pPr>
            <a:lvl4pPr marL="1828800" marR="0" lvl="3"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4pPr>
            <a:lvl5pPr marL="2286000" marR="0" lvl="4" indent="-317500" algn="l" rtl="0">
              <a:lnSpc>
                <a:spcPct val="125000"/>
              </a:lnSpc>
              <a:spcBef>
                <a:spcPts val="0"/>
              </a:spcBef>
              <a:spcAft>
                <a:spcPts val="0"/>
              </a:spcAft>
              <a:buClr>
                <a:schemeClr val="dk1"/>
              </a:buClr>
              <a:buSzPts val="1400"/>
              <a:buFont typeface="Noto Sans Symbols"/>
              <a:buChar char="−"/>
              <a:defRPr sz="14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 name="Google Shape;64;p6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65" name="Google Shape;65;p66"/>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66"/>
          <p:cNvSpPr>
            <a:spLocks noGrp="1"/>
          </p:cNvSpPr>
          <p:nvPr>
            <p:ph type="pic" idx="2"/>
          </p:nvPr>
        </p:nvSpPr>
        <p:spPr>
          <a:xfrm>
            <a:off x="0" y="2476500"/>
            <a:ext cx="9144000" cy="4381500"/>
          </a:xfrm>
          <a:prstGeom prst="rect">
            <a:avLst/>
          </a:prstGeom>
          <a:noFill/>
          <a:ln>
            <a:noFill/>
          </a:ln>
        </p:spPr>
      </p:sp>
      <p:sp>
        <p:nvSpPr>
          <p:cNvPr id="67" name="Google Shape;67;p66"/>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lder formatfüllend">
  <p:cSld name="Bilder formatfüllend">
    <p:spTree>
      <p:nvGrpSpPr>
        <p:cNvPr id="1" name="Shape 68"/>
        <p:cNvGrpSpPr/>
        <p:nvPr/>
      </p:nvGrpSpPr>
      <p:grpSpPr>
        <a:xfrm>
          <a:off x="0" y="0"/>
          <a:ext cx="0" cy="0"/>
          <a:chOff x="0" y="0"/>
          <a:chExt cx="0" cy="0"/>
        </a:xfrm>
      </p:grpSpPr>
      <p:sp>
        <p:nvSpPr>
          <p:cNvPr id="69" name="Google Shape;69;p67"/>
          <p:cNvSpPr>
            <a:spLocks noGrp="1"/>
          </p:cNvSpPr>
          <p:nvPr>
            <p:ph type="pic" idx="2"/>
          </p:nvPr>
        </p:nvSpPr>
        <p:spPr>
          <a:xfrm>
            <a:off x="0" y="1691640"/>
            <a:ext cx="9144000" cy="5166360"/>
          </a:xfrm>
          <a:prstGeom prst="rect">
            <a:avLst/>
          </a:prstGeom>
          <a:noFill/>
          <a:ln>
            <a:noFill/>
          </a:ln>
        </p:spPr>
      </p:sp>
      <p:sp>
        <p:nvSpPr>
          <p:cNvPr id="70" name="Google Shape;70;p67"/>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71" name="Google Shape;71;p67"/>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67"/>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spAutoFit/>
          </a:bodyPr>
          <a:lstStyle>
            <a:lvl1pPr marR="0" lvl="0" algn="l" rtl="0">
              <a:lnSpc>
                <a:spcPct val="106666"/>
              </a:lnSpc>
              <a:spcBef>
                <a:spcPts val="0"/>
              </a:spcBef>
              <a:spcAft>
                <a:spcPts val="0"/>
              </a:spcAft>
              <a:buSzPts val="1400"/>
              <a:buNone/>
              <a:defRPr sz="3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2000"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2000"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2000"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2000"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2000"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2000"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20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3.pn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7"/>
          <p:cNvSpPr txBox="1"/>
          <p:nvPr/>
        </p:nvSpPr>
        <p:spPr>
          <a:xfrm>
            <a:off x="7713330" y="6563283"/>
            <a:ext cx="1115376" cy="193002"/>
          </a:xfrm>
          <a:prstGeom prst="rect">
            <a:avLst/>
          </a:prstGeom>
          <a:noFill/>
          <a:ln>
            <a:noFill/>
          </a:ln>
        </p:spPr>
        <p:txBody>
          <a:bodyPr spcFirstLastPara="1" wrap="square" lIns="0" tIns="0" rIns="0" bIns="0" anchor="b" anchorCtr="0">
            <a:spAutoFit/>
          </a:bodyPr>
          <a:lstStyle/>
          <a:p>
            <a:pPr marL="0" marR="0" lvl="0" indent="0" algn="r" rtl="0">
              <a:lnSpc>
                <a:spcPct val="114000"/>
              </a:lnSpc>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pic>
        <p:nvPicPr>
          <p:cNvPr id="11" name="Google Shape;11;p57" descr="Fahnen_HG.jpg"/>
          <p:cNvPicPr preferRelativeResize="0"/>
          <p:nvPr/>
        </p:nvPicPr>
        <p:blipFill rotWithShape="1">
          <a:blip r:embed="rId3">
            <a:alphaModFix/>
          </a:blip>
          <a:srcRect/>
          <a:stretch/>
        </p:blipFill>
        <p:spPr>
          <a:xfrm>
            <a:off x="-42532" y="0"/>
            <a:ext cx="9185031" cy="6858000"/>
          </a:xfrm>
          <a:prstGeom prst="rect">
            <a:avLst/>
          </a:prstGeom>
          <a:noFill/>
          <a:ln>
            <a:noFill/>
          </a:ln>
        </p:spPr>
      </p:pic>
      <p:pic>
        <p:nvPicPr>
          <p:cNvPr id="12" name="Google Shape;12;p57" descr="20150416 tum logo blau png final.png"/>
          <p:cNvPicPr preferRelativeResize="0"/>
          <p:nvPr/>
        </p:nvPicPr>
        <p:blipFill rotWithShape="1">
          <a:blip r:embed="rId4">
            <a:alphaModFix/>
          </a:blip>
          <a:srcRect/>
          <a:stretch/>
        </p:blipFill>
        <p:spPr>
          <a:xfrm>
            <a:off x="8222627" y="324650"/>
            <a:ext cx="599722" cy="320400"/>
          </a:xfrm>
          <a:prstGeom prst="rect">
            <a:avLst/>
          </a:prstGeom>
          <a:noFill/>
          <a:ln>
            <a:noFill/>
          </a:ln>
        </p:spPr>
      </p:pic>
      <p:sp>
        <p:nvSpPr>
          <p:cNvPr id="13" name="Google Shape;13;p57"/>
          <p:cNvSpPr txBox="1">
            <a:spLocks noGrp="1"/>
          </p:cNvSpPr>
          <p:nvPr>
            <p:ph type="sldNum" idx="12"/>
          </p:nvPr>
        </p:nvSpPr>
        <p:spPr>
          <a:xfrm>
            <a:off x="6774934" y="6473313"/>
            <a:ext cx="2052000" cy="365125"/>
          </a:xfrm>
          <a:prstGeom prst="rect">
            <a:avLst/>
          </a:prstGeom>
          <a:noFill/>
          <a:ln>
            <a:noFill/>
          </a:ln>
        </p:spPr>
        <p:txBody>
          <a:bodyPr spcFirstLastPara="1" wrap="square" lIns="0" tIns="45700" rIns="0" bIns="45700" anchor="ctr" anchorCtr="0">
            <a:noAutofit/>
          </a:bodyPr>
          <a:lstStyle>
            <a:lvl1pPr marL="0" marR="0" lvl="0" indent="0" algn="r" rtl="0">
              <a:spcBef>
                <a:spcPts val="0"/>
              </a:spcBef>
              <a:spcAft>
                <a:spcPts val="0"/>
              </a:spcAft>
              <a:buNone/>
              <a:defRPr sz="1200" b="0" i="0" u="none" strike="noStrike" cap="none">
                <a:solidFill>
                  <a:schemeClr val="dk1"/>
                </a:solidFill>
                <a:latin typeface="Arial"/>
                <a:ea typeface="Arial"/>
                <a:cs typeface="Arial"/>
                <a:sym typeface="Arial"/>
              </a:defRPr>
            </a:lvl1pPr>
            <a:lvl2pPr marL="0" marR="0" lvl="1" indent="0" algn="r" rtl="0">
              <a:spcBef>
                <a:spcPts val="0"/>
              </a:spcBef>
              <a:spcAft>
                <a:spcPts val="0"/>
              </a:spcAft>
              <a:buNone/>
              <a:defRPr sz="1200" b="0" i="0" u="none" strike="noStrike" cap="none">
                <a:solidFill>
                  <a:schemeClr val="dk1"/>
                </a:solidFill>
                <a:latin typeface="Arial"/>
                <a:ea typeface="Arial"/>
                <a:cs typeface="Arial"/>
                <a:sym typeface="Arial"/>
              </a:defRPr>
            </a:lvl2pPr>
            <a:lvl3pPr marL="0" marR="0" lvl="2" indent="0" algn="r" rtl="0">
              <a:spcBef>
                <a:spcPts val="0"/>
              </a:spcBef>
              <a:spcAft>
                <a:spcPts val="0"/>
              </a:spcAft>
              <a:buNone/>
              <a:defRPr sz="1200" b="0" i="0" u="none" strike="noStrike" cap="none">
                <a:solidFill>
                  <a:schemeClr val="dk1"/>
                </a:solidFill>
                <a:latin typeface="Arial"/>
                <a:ea typeface="Arial"/>
                <a:cs typeface="Arial"/>
                <a:sym typeface="Arial"/>
              </a:defRPr>
            </a:lvl3pPr>
            <a:lvl4pPr marL="0" marR="0" lvl="3" indent="0" algn="r" rtl="0">
              <a:spcBef>
                <a:spcPts val="0"/>
              </a:spcBef>
              <a:spcAft>
                <a:spcPts val="0"/>
              </a:spcAft>
              <a:buNone/>
              <a:defRPr sz="1200" b="0" i="0" u="none" strike="noStrike" cap="none">
                <a:solidFill>
                  <a:schemeClr val="dk1"/>
                </a:solidFill>
                <a:latin typeface="Arial"/>
                <a:ea typeface="Arial"/>
                <a:cs typeface="Arial"/>
                <a:sym typeface="Arial"/>
              </a:defRPr>
            </a:lvl4pPr>
            <a:lvl5pPr marL="0" marR="0" lvl="4" indent="0" algn="r" rtl="0">
              <a:spcBef>
                <a:spcPts val="0"/>
              </a:spcBef>
              <a:spcAft>
                <a:spcPts val="0"/>
              </a:spcAft>
              <a:buNone/>
              <a:defRPr sz="1200" b="0" i="0" u="none" strike="noStrike" cap="none">
                <a:solidFill>
                  <a:schemeClr val="dk1"/>
                </a:solidFill>
                <a:latin typeface="Arial"/>
                <a:ea typeface="Arial"/>
                <a:cs typeface="Arial"/>
                <a:sym typeface="Arial"/>
              </a:defRPr>
            </a:lvl5pPr>
            <a:lvl6pPr marL="0" marR="0" lvl="5" indent="0" algn="r" rtl="0">
              <a:spcBef>
                <a:spcPts val="0"/>
              </a:spcBef>
              <a:spcAft>
                <a:spcPts val="0"/>
              </a:spcAft>
              <a:buNone/>
              <a:defRPr sz="1200" b="0" i="0" u="none" strike="noStrike" cap="none">
                <a:solidFill>
                  <a:schemeClr val="dk1"/>
                </a:solidFill>
                <a:latin typeface="Arial"/>
                <a:ea typeface="Arial"/>
                <a:cs typeface="Arial"/>
                <a:sym typeface="Arial"/>
              </a:defRPr>
            </a:lvl6pPr>
            <a:lvl7pPr marL="0" marR="0" lvl="6" indent="0" algn="r" rtl="0">
              <a:spcBef>
                <a:spcPts val="0"/>
              </a:spcBef>
              <a:spcAft>
                <a:spcPts val="0"/>
              </a:spcAft>
              <a:buNone/>
              <a:defRPr sz="1200" b="0" i="0" u="none" strike="noStrike" cap="none">
                <a:solidFill>
                  <a:schemeClr val="dk1"/>
                </a:solidFill>
                <a:latin typeface="Arial"/>
                <a:ea typeface="Arial"/>
                <a:cs typeface="Arial"/>
                <a:sym typeface="Arial"/>
              </a:defRPr>
            </a:lvl7pPr>
            <a:lvl8pPr marL="0" marR="0" lvl="7" indent="0" algn="r" rtl="0">
              <a:spcBef>
                <a:spcPts val="0"/>
              </a:spcBef>
              <a:spcAft>
                <a:spcPts val="0"/>
              </a:spcAft>
              <a:buNone/>
              <a:defRPr sz="1200" b="0" i="0" u="none" strike="noStrike" cap="none">
                <a:solidFill>
                  <a:schemeClr val="dk1"/>
                </a:solidFill>
                <a:latin typeface="Arial"/>
                <a:ea typeface="Arial"/>
                <a:cs typeface="Arial"/>
                <a:sym typeface="Arial"/>
              </a:defRPr>
            </a:lvl8pPr>
            <a:lvl9pPr marL="0" marR="0" lvl="8" indent="0" algn="r" rtl="0">
              <a:spcBef>
                <a:spcPts val="0"/>
              </a:spcBef>
              <a:spcAft>
                <a:spcPts val="0"/>
              </a:spcAft>
              <a:buNone/>
              <a:defRPr sz="12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 name="Google Shape;14;p57"/>
          <p:cNvSpPr txBox="1">
            <a:spLocks noGrp="1"/>
          </p:cNvSpPr>
          <p:nvPr>
            <p:ph type="ftr" idx="11"/>
          </p:nvPr>
        </p:nvSpPr>
        <p:spPr>
          <a:xfrm>
            <a:off x="311162" y="6473313"/>
            <a:ext cx="7829538" cy="384687"/>
          </a:xfrm>
          <a:prstGeom prst="rect">
            <a:avLst/>
          </a:prstGeom>
          <a:noFill/>
          <a:ln>
            <a:noFill/>
          </a:ln>
        </p:spPr>
        <p:txBody>
          <a:bodyPr spcFirstLastPara="1" wrap="square" lIns="0" tIns="45700" rIns="0" bIns="45700" anchor="ctr"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
        <p:cNvGrpSpPr/>
        <p:nvPr/>
      </p:nvGrpSpPr>
      <p:grpSpPr>
        <a:xfrm>
          <a:off x="0" y="0"/>
          <a:ext cx="0" cy="0"/>
          <a:chOff x="0" y="0"/>
          <a:chExt cx="0" cy="0"/>
        </a:xfrm>
      </p:grpSpPr>
      <p:pic>
        <p:nvPicPr>
          <p:cNvPr id="21" name="Google Shape;21;p59" descr="20150416 tum logo blau png final.png"/>
          <p:cNvPicPr preferRelativeResize="0"/>
          <p:nvPr/>
        </p:nvPicPr>
        <p:blipFill rotWithShape="1">
          <a:blip r:embed="rId10">
            <a:alphaModFix/>
          </a:blip>
          <a:srcRect/>
          <a:stretch/>
        </p:blipFill>
        <p:spPr>
          <a:xfrm>
            <a:off x="8218411" y="324685"/>
            <a:ext cx="608352" cy="320400"/>
          </a:xfrm>
          <a:prstGeom prst="rect">
            <a:avLst/>
          </a:prstGeom>
          <a:noFill/>
          <a:ln>
            <a:noFill/>
          </a:ln>
        </p:spPr>
      </p:pic>
      <p:sp>
        <p:nvSpPr>
          <p:cNvPr id="22" name="Google Shape;22;p5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lvl1pPr marL="0" marR="0" lvl="0" indent="0" algn="r" rtl="0">
              <a:spcBef>
                <a:spcPts val="0"/>
              </a:spcBef>
              <a:spcAft>
                <a:spcPts val="0"/>
              </a:spcAft>
              <a:buNone/>
              <a:defRPr sz="1200">
                <a:solidFill>
                  <a:schemeClr val="dk1"/>
                </a:solidFill>
                <a:latin typeface="Arial"/>
                <a:ea typeface="Arial"/>
                <a:cs typeface="Arial"/>
                <a:sym typeface="Arial"/>
              </a:defRPr>
            </a:lvl1pPr>
            <a:lvl2pPr marL="0" marR="0" lvl="1" indent="0" algn="r" rtl="0">
              <a:spcBef>
                <a:spcPts val="0"/>
              </a:spcBef>
              <a:spcAft>
                <a:spcPts val="0"/>
              </a:spcAft>
              <a:buNone/>
              <a:defRPr sz="1200">
                <a:solidFill>
                  <a:schemeClr val="dk1"/>
                </a:solidFill>
                <a:latin typeface="Arial"/>
                <a:ea typeface="Arial"/>
                <a:cs typeface="Arial"/>
                <a:sym typeface="Arial"/>
              </a:defRPr>
            </a:lvl2pPr>
            <a:lvl3pPr marL="0" marR="0" lvl="2" indent="0" algn="r" rtl="0">
              <a:spcBef>
                <a:spcPts val="0"/>
              </a:spcBef>
              <a:spcAft>
                <a:spcPts val="0"/>
              </a:spcAft>
              <a:buNone/>
              <a:defRPr sz="1200">
                <a:solidFill>
                  <a:schemeClr val="dk1"/>
                </a:solidFill>
                <a:latin typeface="Arial"/>
                <a:ea typeface="Arial"/>
                <a:cs typeface="Arial"/>
                <a:sym typeface="Arial"/>
              </a:defRPr>
            </a:lvl3pPr>
            <a:lvl4pPr marL="0" marR="0" lvl="3" indent="0" algn="r" rtl="0">
              <a:spcBef>
                <a:spcPts val="0"/>
              </a:spcBef>
              <a:spcAft>
                <a:spcPts val="0"/>
              </a:spcAft>
              <a:buNone/>
              <a:defRPr sz="1200">
                <a:solidFill>
                  <a:schemeClr val="dk1"/>
                </a:solidFill>
                <a:latin typeface="Arial"/>
                <a:ea typeface="Arial"/>
                <a:cs typeface="Arial"/>
                <a:sym typeface="Arial"/>
              </a:defRPr>
            </a:lvl4pPr>
            <a:lvl5pPr marL="0" marR="0" lvl="4" indent="0" algn="r" rtl="0">
              <a:spcBef>
                <a:spcPts val="0"/>
              </a:spcBef>
              <a:spcAft>
                <a:spcPts val="0"/>
              </a:spcAft>
              <a:buNone/>
              <a:defRPr sz="1200">
                <a:solidFill>
                  <a:schemeClr val="dk1"/>
                </a:solidFill>
                <a:latin typeface="Arial"/>
                <a:ea typeface="Arial"/>
                <a:cs typeface="Arial"/>
                <a:sym typeface="Arial"/>
              </a:defRPr>
            </a:lvl5pPr>
            <a:lvl6pPr marL="0" marR="0" lvl="5" indent="0" algn="r" rtl="0">
              <a:spcBef>
                <a:spcPts val="0"/>
              </a:spcBef>
              <a:spcAft>
                <a:spcPts val="0"/>
              </a:spcAft>
              <a:buNone/>
              <a:defRPr sz="1200">
                <a:solidFill>
                  <a:schemeClr val="dk1"/>
                </a:solidFill>
                <a:latin typeface="Arial"/>
                <a:ea typeface="Arial"/>
                <a:cs typeface="Arial"/>
                <a:sym typeface="Arial"/>
              </a:defRPr>
            </a:lvl6pPr>
            <a:lvl7pPr marL="0" marR="0" lvl="6" indent="0" algn="r" rtl="0">
              <a:spcBef>
                <a:spcPts val="0"/>
              </a:spcBef>
              <a:spcAft>
                <a:spcPts val="0"/>
              </a:spcAft>
              <a:buNone/>
              <a:defRPr sz="1200">
                <a:solidFill>
                  <a:schemeClr val="dk1"/>
                </a:solidFill>
                <a:latin typeface="Arial"/>
                <a:ea typeface="Arial"/>
                <a:cs typeface="Arial"/>
                <a:sym typeface="Arial"/>
              </a:defRPr>
            </a:lvl7pPr>
            <a:lvl8pPr marL="0" marR="0" lvl="7" indent="0" algn="r" rtl="0">
              <a:spcBef>
                <a:spcPts val="0"/>
              </a:spcBef>
              <a:spcAft>
                <a:spcPts val="0"/>
              </a:spcAft>
              <a:buNone/>
              <a:defRPr sz="1200">
                <a:solidFill>
                  <a:schemeClr val="dk1"/>
                </a:solidFill>
                <a:latin typeface="Arial"/>
                <a:ea typeface="Arial"/>
                <a:cs typeface="Arial"/>
                <a:sym typeface="Arial"/>
              </a:defRPr>
            </a:lvl8pPr>
            <a:lvl9pPr marL="0" marR="0" lvl="8" indent="0" algn="r" rtl="0">
              <a:spcBef>
                <a:spcPts val="0"/>
              </a:spcBef>
              <a:spcAft>
                <a:spcPts val="0"/>
              </a:spcAft>
              <a:buNone/>
              <a:defRPr sz="12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59"/>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lvl1pPr marR="0" lvl="0" algn="l" rtl="0">
              <a:spcBef>
                <a:spcPts val="0"/>
              </a:spcBef>
              <a:spcAft>
                <a:spcPts val="0"/>
              </a:spcAft>
              <a:buSzPts val="1400"/>
              <a:buNone/>
              <a:defRPr sz="12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hurtado@tum.d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hyperlink" Target="mailto:christian.kosel@tum.d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4.png"/><Relationship Id="rId5" Type="http://schemas.openxmlformats.org/officeDocument/2006/relationships/image" Target="../media/image18.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image" Target="../media/image1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1.png"/><Relationship Id="rId5" Type="http://schemas.openxmlformats.org/officeDocument/2006/relationships/hyperlink" Target="mailto:franziska.recknagel@tum.de" TargetMode="Externa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4.png"/><Relationship Id="rId5" Type="http://schemas.openxmlformats.org/officeDocument/2006/relationships/hyperlink" Target="http://www.edu.tum.de/en/studies/study-programs/master-research-on-teaching-and-learning/academic-and-examination-regulations/#c1283" TargetMode="Externa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hyperlink" Target="http://www.edu.tum.de/fileadmin/tuedz01/www/Documents/Master/Research_on_Teaching_and_Learning/2016-03_Zweite_AES_MA_RTL_FINAL_19_01_2016_EN.pdf" TargetMode="External"/><Relationship Id="rId3" Type="http://schemas.openxmlformats.org/officeDocument/2006/relationships/slideLayout" Target="../slideLayouts/slideLayout2.xml"/><Relationship Id="rId7" Type="http://schemas.openxmlformats.org/officeDocument/2006/relationships/hyperlink" Target="http://www.edu.tum.de/fileadmin/tuedz01/www/Documents/Master/Research_on_Teaching_and_Learning/FPSO_MA_Research_on_Teaching_and_Learning_EN.pdf" TargetMode="Externa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hyperlink" Target="https://portal.mytum.de/archiv/kompendium_rechtsangelegenheiten/apso/aspo-3.pdf/file_view" TargetMode="External"/><Relationship Id="rId5" Type="http://schemas.openxmlformats.org/officeDocument/2006/relationships/hyperlink" Target="https://portal.mytum.de/kompass/rechtsicherheitswesen/index_html/kompass/rechtsicherheitswesen/apso" TargetMode="External"/><Relationship Id="rId10" Type="http://schemas.openxmlformats.org/officeDocument/2006/relationships/image" Target="../media/image4.png"/><Relationship Id="rId4" Type="http://schemas.openxmlformats.org/officeDocument/2006/relationships/notesSlide" Target="../notesSlides/notesSlide18.xml"/><Relationship Id="rId9" Type="http://schemas.openxmlformats.org/officeDocument/2006/relationships/hyperlink" Target="https://www.edu.tum.de/en/studium/fuer-studierende/studiengaenge/bildungswissenschaften/research-on-teaching-and-learning/academic-and-examination-regulations/"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slideLayout" Target="../slideLayouts/slideLayout2.xml"/><Relationship Id="rId7" Type="http://schemas.openxmlformats.org/officeDocument/2006/relationships/image" Target="../media/image24.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19.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5.png"/><Relationship Id="rId5" Type="http://schemas.openxmlformats.org/officeDocument/2006/relationships/image" Target="../media/image2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6.jpg"/><Relationship Id="rId5" Type="http://schemas.openxmlformats.org/officeDocument/2006/relationships/image" Target="../media/image2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7.png"/><Relationship Id="rId5" Type="http://schemas.openxmlformats.org/officeDocument/2006/relationships/image" Target="../media/image2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8.jpg"/><Relationship Id="rId5" Type="http://schemas.openxmlformats.org/officeDocument/2006/relationships/image" Target="../media/image2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5.png"/><Relationship Id="rId5" Type="http://schemas.openxmlformats.org/officeDocument/2006/relationships/image" Target="../media/image2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4.png"/><Relationship Id="rId5" Type="http://schemas.openxmlformats.org/officeDocument/2006/relationships/image" Target="../media/image29.jp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4.png"/><Relationship Id="rId5" Type="http://schemas.openxmlformats.org/officeDocument/2006/relationships/image" Target="../media/image30.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4.png"/><Relationship Id="rId5" Type="http://schemas.openxmlformats.org/officeDocument/2006/relationships/image" Target="../media/image31.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4.png"/><Relationship Id="rId5" Type="http://schemas.openxmlformats.org/officeDocument/2006/relationships/image" Target="../media/image3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p3"/><Relationship Id="rId1" Type="http://schemas.microsoft.com/office/2007/relationships/media" Target="../media/media21.mp3"/><Relationship Id="rId5" Type="http://schemas.openxmlformats.org/officeDocument/2006/relationships/image" Target="../media/image4.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7.jpg"/><Relationship Id="rId5" Type="http://schemas.openxmlformats.org/officeDocument/2006/relationships/hyperlink" Target="https://www.youtube.com/watch?v=iu6UboRqanI" TargetMode="Externa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hyperlink" Target="https://www.moodle.tum.de/" TargetMode="External"/><Relationship Id="rId3" Type="http://schemas.openxmlformats.org/officeDocument/2006/relationships/slideLayout" Target="../slideLayouts/slideLayout2.xml"/><Relationship Id="rId7" Type="http://schemas.openxmlformats.org/officeDocument/2006/relationships/hyperlink" Target="https://campus.tum.de/tumonline/webnav.ini" TargetMode="Externa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hyperlink" Target="https://wiki.tum.de/display/studiumedu/Master+Research+on+Teaching+and+Learning" TargetMode="External"/><Relationship Id="rId5" Type="http://schemas.openxmlformats.org/officeDocument/2006/relationships/hyperlink" Target="https://www.edu.tum.de/en/home/" TargetMode="External"/><Relationship Id="rId10" Type="http://schemas.openxmlformats.org/officeDocument/2006/relationships/image" Target="../media/image4.png"/><Relationship Id="rId4" Type="http://schemas.openxmlformats.org/officeDocument/2006/relationships/notesSlide" Target="../notesSlides/notesSlide30.xml"/><Relationship Id="rId9" Type="http://schemas.openxmlformats.org/officeDocument/2006/relationships/hyperlink" Target="http://www.ub.tum.de/en" TargetMode="Externa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hyperlink" Target="https://campus.tum.de/" TargetMode="External"/><Relationship Id="rId5" Type="http://schemas.openxmlformats.org/officeDocument/2006/relationships/image" Target="../media/image3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4.png"/><Relationship Id="rId5" Type="http://schemas.openxmlformats.org/officeDocument/2006/relationships/image" Target="../media/image34.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4.png"/><Relationship Id="rId5" Type="http://schemas.openxmlformats.org/officeDocument/2006/relationships/image" Target="../media/image33.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4.png"/><Relationship Id="rId5" Type="http://schemas.openxmlformats.org/officeDocument/2006/relationships/image" Target="../media/image35.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https://www.moodle.tum.de/" TargetMode="External"/><Relationship Id="rId5" Type="http://schemas.openxmlformats.org/officeDocument/2006/relationships/image" Target="../media/image36.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4.png"/><Relationship Id="rId5" Type="http://schemas.openxmlformats.org/officeDocument/2006/relationships/image" Target="../media/image37.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4.png"/><Relationship Id="rId5" Type="http://schemas.openxmlformats.org/officeDocument/2006/relationships/image" Target="../media/image38.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slideLayout" Target="../slideLayouts/slideLayout2.xml"/><Relationship Id="rId7" Type="http://schemas.openxmlformats.org/officeDocument/2006/relationships/hyperlink" Target="https://www.sprachenzentrum.tum.de/en/languages/german-as-a-foreign-language/" TargetMode="Externa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hyperlink" Target="https://www.sprachenzentrum.tum.de/en/languages/english/english-writing-center/" TargetMode="External"/><Relationship Id="rId5" Type="http://schemas.openxmlformats.org/officeDocument/2006/relationships/image" Target="../media/image39.png"/><Relationship Id="rId4" Type="http://schemas.openxmlformats.org/officeDocument/2006/relationships/notesSlide" Target="../notesSlides/notesSlide38.xml"/><Relationship Id="rId9"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4.png"/><Relationship Id="rId5" Type="http://schemas.openxmlformats.org/officeDocument/2006/relationships/image" Target="../media/image41.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4.png"/><Relationship Id="rId5" Type="http://schemas.openxmlformats.org/officeDocument/2006/relationships/image" Target="../media/image4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4.png"/><Relationship Id="rId5" Type="http://schemas.openxmlformats.org/officeDocument/2006/relationships/image" Target="../media/image43.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hyperlink" Target="https://schnelltest-weihenstephan.de/"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https://schnelltest-studitum.de/" TargetMode="External"/><Relationship Id="rId5" Type="http://schemas.openxmlformats.org/officeDocument/2006/relationships/hyperlink" Target="https://www.pei.de/EN/newsroom/dossier/coronavirus/coronavirus-content.html;jsessionid=BC63151ED7C690883B0FB90B11997D4F.intranet212?nn=164146&amp;cms_pos=3" TargetMode="External"/><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4.png"/><Relationship Id="rId5" Type="http://schemas.openxmlformats.org/officeDocument/2006/relationships/hyperlink" Target="https://www.tum.de/en/about-tum/news/coronavirus/contact-tracing" TargetMode="External"/><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44.jpg"/><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hyperlink" Target="https://www.bundesregierung.de/breg-de/themen/corona-warn-app/corona-warn-app-englisch" TargetMode="External"/><Relationship Id="rId5" Type="http://schemas.openxmlformats.org/officeDocument/2006/relationships/hyperlink" Target="https://www.tum.de/en/about-tum/news/coronavirus/" TargetMode="Externa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8" Type="http://schemas.openxmlformats.org/officeDocument/2006/relationships/hyperlink" Target="https://www.tum.de/en/studies/support-and-advice/wellbeing/barrier-free-education/" TargetMode="External"/><Relationship Id="rId3" Type="http://schemas.openxmlformats.org/officeDocument/2006/relationships/slideLayout" Target="../slideLayouts/slideLayout2.xml"/><Relationship Id="rId7" Type="http://schemas.openxmlformats.org/officeDocument/2006/relationships/hyperlink" Target="https://www.tum.de/en/studies/support-and-advice/support-during-studies/academic-coaching" TargetMode="Externa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hyperlink" Target="https://www.tum.de/en/studies/support-and-advice/support-during-studies/studentadvising/" TargetMode="External"/><Relationship Id="rId11" Type="http://schemas.openxmlformats.org/officeDocument/2006/relationships/image" Target="../media/image4.png"/><Relationship Id="rId5" Type="http://schemas.openxmlformats.org/officeDocument/2006/relationships/hyperlink" Target="https://www.tum.de/en/studies/support-and-advice/wellbeing/tum4mind/" TargetMode="External"/><Relationship Id="rId10" Type="http://schemas.openxmlformats.org/officeDocument/2006/relationships/hyperlink" Target="https://www.prolehre.tum.de/en/studyskills/" TargetMode="External"/><Relationship Id="rId4" Type="http://schemas.openxmlformats.org/officeDocument/2006/relationships/notesSlide" Target="../notesSlides/notesSlide45.xml"/><Relationship Id="rId9" Type="http://schemas.openxmlformats.org/officeDocument/2006/relationships/hyperlink" Target="http://www.cvl-a.mcts.tum.de/erfolgreich-durchs-studium/workshops/" TargetMode="Externa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4.pn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4.png"/><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4.pn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s>
</file>

<file path=ppt/slides/_rels/slide51.xml.rels><?xml version="1.0" encoding="UTF-8" standalone="yes"?>
<Relationships xmlns="http://schemas.openxmlformats.org/package/2006/relationships"><Relationship Id="rId8" Type="http://schemas.openxmlformats.org/officeDocument/2006/relationships/image" Target="../media/image53.jpg"/><Relationship Id="rId3" Type="http://schemas.openxmlformats.org/officeDocument/2006/relationships/slideLayout" Target="../slideLayouts/slideLayout2.xml"/><Relationship Id="rId7" Type="http://schemas.openxmlformats.org/officeDocument/2006/relationships/image" Target="../media/image52.jpg"/><Relationship Id="rId2" Type="http://schemas.openxmlformats.org/officeDocument/2006/relationships/audio" Target="../media/media41.mp3"/><Relationship Id="rId1" Type="http://schemas.microsoft.com/office/2007/relationships/media" Target="../media/media41.mp3"/><Relationship Id="rId6" Type="http://schemas.openxmlformats.org/officeDocument/2006/relationships/hyperlink" Target="https://www.muenchen.de/int/en/events.html" TargetMode="External"/><Relationship Id="rId5" Type="http://schemas.openxmlformats.org/officeDocument/2006/relationships/hyperlink" Target="https://boredinmunich.com/" TargetMode="External"/><Relationship Id="rId10" Type="http://schemas.openxmlformats.org/officeDocument/2006/relationships/image" Target="../media/image4.png"/><Relationship Id="rId4" Type="http://schemas.openxmlformats.org/officeDocument/2006/relationships/notesSlide" Target="../notesSlides/notesSlide51.xml"/><Relationship Id="rId9" Type="http://schemas.openxmlformats.org/officeDocument/2006/relationships/image" Target="../media/image54.jp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p3"/><Relationship Id="rId1" Type="http://schemas.microsoft.com/office/2007/relationships/media" Target="../media/media42.mp3"/><Relationship Id="rId5" Type="http://schemas.openxmlformats.org/officeDocument/2006/relationships/image" Target="../media/image4.png"/><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p3"/><Relationship Id="rId1" Type="http://schemas.microsoft.com/office/2007/relationships/media" Target="../media/media43.mp3"/><Relationship Id="rId5" Type="http://schemas.openxmlformats.org/officeDocument/2006/relationships/image" Target="../media/image4.png"/><Relationship Id="rId4"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p3"/><Relationship Id="rId1" Type="http://schemas.microsoft.com/office/2007/relationships/media" Target="../media/media44.mp3"/><Relationship Id="rId6" Type="http://schemas.openxmlformats.org/officeDocument/2006/relationships/image" Target="../media/image4.png"/><Relationship Id="rId5" Type="http://schemas.openxmlformats.org/officeDocument/2006/relationships/image" Target="../media/image55.png"/><Relationship Id="rId4"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hyperlink" Target="mailto:studienberatung@edu.tum.de"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mailto:doris.holzberger@tum.de" TargetMode="External"/><Relationship Id="rId7"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mailto:verena.euler@tum.de" TargetMode="External"/><Relationship Id="rId5" Type="http://schemas.openxmlformats.org/officeDocument/2006/relationships/image" Target="../media/image11.jpg"/><Relationship Id="rId4" Type="http://schemas.openxmlformats.org/officeDocument/2006/relationships/hyperlink" Target="mailto:lisa.wiesmaier@tum.d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mailto:monika.hanser@tum.de" TargetMode="External"/><Relationship Id="rId4" Type="http://schemas.openxmlformats.org/officeDocument/2006/relationships/hyperlink" Target="about:blank"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about:blan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title"/>
          </p:nvPr>
        </p:nvSpPr>
        <p:spPr>
          <a:xfrm>
            <a:off x="319090" y="994334"/>
            <a:ext cx="8508999" cy="410369"/>
          </a:xfrm>
          <a:prstGeom prst="rect">
            <a:avLst/>
          </a:prstGeom>
          <a:noFill/>
          <a:ln>
            <a:noFill/>
          </a:ln>
        </p:spPr>
        <p:txBody>
          <a:bodyPr spcFirstLastPara="1" wrap="square" lIns="0" tIns="0" rIns="0" bIns="0" anchor="t" anchorCtr="0">
            <a:noAutofit/>
          </a:bodyPr>
          <a:lstStyle/>
          <a:p>
            <a:pPr marL="0" lvl="0" indent="0" algn="l" rtl="0">
              <a:lnSpc>
                <a:spcPct val="106666"/>
              </a:lnSpc>
              <a:spcBef>
                <a:spcPts val="0"/>
              </a:spcBef>
              <a:spcAft>
                <a:spcPts val="0"/>
              </a:spcAft>
              <a:buNone/>
            </a:pPr>
            <a:r>
              <a:rPr lang="en-US" b="1"/>
              <a:t>Master of Research on Teaching and Learning</a:t>
            </a:r>
            <a:br>
              <a:rPr lang="en-US" b="1"/>
            </a:br>
            <a:endParaRPr/>
          </a:p>
        </p:txBody>
      </p:sp>
      <p:sp>
        <p:nvSpPr>
          <p:cNvPr id="79" name="Google Shape;79;p1"/>
          <p:cNvSpPr txBox="1">
            <a:spLocks noGrp="1"/>
          </p:cNvSpPr>
          <p:nvPr>
            <p:ph type="body" idx="1"/>
          </p:nvPr>
        </p:nvSpPr>
        <p:spPr>
          <a:xfrm>
            <a:off x="319091" y="4869160"/>
            <a:ext cx="3646854" cy="1274125"/>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None/>
            </a:pPr>
            <a:r>
              <a:rPr lang="en-US"/>
              <a:t>Kristin Moyer, Tania Sultana,</a:t>
            </a:r>
            <a:endParaRPr/>
          </a:p>
          <a:p>
            <a:pPr marL="0" lvl="0" indent="0" algn="l" rtl="0">
              <a:lnSpc>
                <a:spcPct val="150000"/>
              </a:lnSpc>
              <a:spcBef>
                <a:spcPts val="0"/>
              </a:spcBef>
              <a:spcAft>
                <a:spcPts val="0"/>
              </a:spcAft>
              <a:buNone/>
            </a:pPr>
            <a:r>
              <a:rPr lang="en-US"/>
              <a:t>Santiago Hurtado</a:t>
            </a:r>
            <a:endParaRPr/>
          </a:p>
          <a:p>
            <a:pPr marL="0" lvl="0" indent="0" algn="l" rtl="0">
              <a:lnSpc>
                <a:spcPct val="150000"/>
              </a:lnSpc>
              <a:spcBef>
                <a:spcPts val="0"/>
              </a:spcBef>
              <a:spcAft>
                <a:spcPts val="0"/>
              </a:spcAft>
              <a:buNone/>
            </a:pPr>
            <a:r>
              <a:rPr lang="en-US"/>
              <a:t>München, October 15, 2021</a:t>
            </a:r>
            <a:endParaRPr/>
          </a:p>
        </p:txBody>
      </p:sp>
      <p:sp>
        <p:nvSpPr>
          <p:cNvPr id="80" name="Google Shape;80;p1"/>
          <p:cNvSpPr/>
          <p:nvPr/>
        </p:nvSpPr>
        <p:spPr>
          <a:xfrm>
            <a:off x="251520" y="2276872"/>
            <a:ext cx="4572000" cy="123110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i="0" u="none" strike="noStrike" cap="none">
                <a:solidFill>
                  <a:schemeClr val="lt1"/>
                </a:solidFill>
                <a:latin typeface="Arial"/>
                <a:ea typeface="Arial"/>
                <a:cs typeface="Arial"/>
                <a:sym typeface="Arial"/>
              </a:rPr>
              <a:t>Information about your start of the semester</a:t>
            </a:r>
            <a:br>
              <a:rPr lang="en-US" sz="1800" b="0" i="0" u="none" strike="noStrike" cap="none">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pic>
        <p:nvPicPr>
          <p:cNvPr id="2" name="Slide 1">
            <a:hlinkClick r:id="" action="ppaction://media"/>
            <a:extLst>
              <a:ext uri="{FF2B5EF4-FFF2-40B4-BE49-F238E27FC236}">
                <a16:creationId xmlns:a16="http://schemas.microsoft.com/office/drawing/2014/main" id="{5C05817F-1650-47E9-8998-6D16CF326D0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3440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92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76" name="Google Shape;176;p10"/>
          <p:cNvSpPr txBox="1">
            <a:spLocks noGrp="1"/>
          </p:cNvSpPr>
          <p:nvPr>
            <p:ph type="title"/>
          </p:nvPr>
        </p:nvSpPr>
        <p:spPr>
          <a:xfrm>
            <a:off x="311162" y="512489"/>
            <a:ext cx="8508999" cy="3282950"/>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b="1"/>
            </a:br>
            <a:r>
              <a:rPr lang="en-US" b="1"/>
              <a:t>    </a:t>
            </a:r>
            <a:r>
              <a:rPr lang="en-US" sz="3200" b="1">
                <a:solidFill>
                  <a:srgbClr val="006FC1"/>
                </a:solidFill>
              </a:rPr>
              <a:t>Student Representative</a:t>
            </a:r>
            <a:br>
              <a:rPr lang="en-US" sz="3200"/>
            </a:br>
            <a:br>
              <a:rPr lang="en-US" b="1"/>
            </a:br>
            <a:r>
              <a:rPr lang="en-US" b="1"/>
              <a:t>    </a:t>
            </a:r>
            <a:br>
              <a:rPr lang="en-US" b="1"/>
            </a:br>
            <a:br>
              <a:rPr lang="en-US" b="1"/>
            </a:br>
            <a:br>
              <a:rPr lang="en-US" sz="3200" b="1">
                <a:latin typeface="Calibri"/>
                <a:ea typeface="Calibri"/>
                <a:cs typeface="Calibri"/>
                <a:sym typeface="Calibri"/>
              </a:rPr>
            </a:br>
            <a:br>
              <a:rPr lang="en-US" sz="3200" b="1">
                <a:latin typeface="Calibri"/>
                <a:ea typeface="Calibri"/>
                <a:cs typeface="Calibri"/>
                <a:sym typeface="Calibri"/>
              </a:rPr>
            </a:br>
            <a:endParaRPr b="1"/>
          </a:p>
        </p:txBody>
      </p:sp>
      <p:sp>
        <p:nvSpPr>
          <p:cNvPr id="177" name="Google Shape;177;p10"/>
          <p:cNvSpPr/>
          <p:nvPr/>
        </p:nvSpPr>
        <p:spPr>
          <a:xfrm>
            <a:off x="804172" y="4657431"/>
            <a:ext cx="401052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br>
              <a:rPr lang="en-US" sz="1400">
                <a:solidFill>
                  <a:schemeClr val="dk1"/>
                </a:solidFill>
                <a:latin typeface="Arial"/>
                <a:ea typeface="Arial"/>
                <a:cs typeface="Arial"/>
                <a:sym typeface="Arial"/>
              </a:rPr>
            </a:br>
            <a:endParaRPr sz="1400">
              <a:solidFill>
                <a:schemeClr val="dk1"/>
              </a:solidFill>
              <a:latin typeface="Arial"/>
              <a:ea typeface="Arial"/>
              <a:cs typeface="Arial"/>
              <a:sym typeface="Arial"/>
            </a:endParaRPr>
          </a:p>
        </p:txBody>
      </p:sp>
      <p:sp>
        <p:nvSpPr>
          <p:cNvPr id="178" name="Google Shape;178;p10"/>
          <p:cNvSpPr/>
          <p:nvPr/>
        </p:nvSpPr>
        <p:spPr>
          <a:xfrm>
            <a:off x="2560397" y="4569636"/>
            <a:ext cx="4010525" cy="166821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Shayla Giap</a:t>
            </a:r>
            <a:br>
              <a:rPr lang="en-US" sz="1400">
                <a:solidFill>
                  <a:schemeClr val="dk1"/>
                </a:solidFill>
                <a:latin typeface="Arial"/>
                <a:ea typeface="Arial"/>
                <a:cs typeface="Arial"/>
                <a:sym typeface="Arial"/>
              </a:rPr>
            </a:br>
            <a:r>
              <a:rPr lang="en-US" sz="1400">
                <a:solidFill>
                  <a:schemeClr val="dk1"/>
                </a:solidFill>
                <a:latin typeface="Arial"/>
                <a:ea typeface="Arial"/>
                <a:cs typeface="Arial"/>
                <a:sym typeface="Arial"/>
              </a:rPr>
              <a:t> Student Representative at examination board</a:t>
            </a:r>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Questions regarding studies</a:t>
            </a:r>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(from October)</a:t>
            </a:r>
            <a:br>
              <a:rPr lang="en-US" sz="1400">
                <a:solidFill>
                  <a:schemeClr val="dk1"/>
                </a:solidFill>
                <a:latin typeface="Arial"/>
                <a:ea typeface="Arial"/>
                <a:cs typeface="Arial"/>
                <a:sym typeface="Arial"/>
              </a:rPr>
            </a:br>
            <a:endParaRPr sz="1400">
              <a:solidFill>
                <a:schemeClr val="dk1"/>
              </a:solidFill>
              <a:latin typeface="Arial"/>
              <a:ea typeface="Arial"/>
              <a:cs typeface="Arial"/>
              <a:sym typeface="Arial"/>
            </a:endParaRPr>
          </a:p>
        </p:txBody>
      </p:sp>
      <p:pic>
        <p:nvPicPr>
          <p:cNvPr id="179" name="Google Shape;179;p10"/>
          <p:cNvPicPr preferRelativeResize="0"/>
          <p:nvPr/>
        </p:nvPicPr>
        <p:blipFill rotWithShape="1">
          <a:blip r:embed="rId3">
            <a:alphaModFix/>
          </a:blip>
          <a:srcRect/>
          <a:stretch/>
        </p:blipFill>
        <p:spPr>
          <a:xfrm>
            <a:off x="3023769" y="1484999"/>
            <a:ext cx="3096462" cy="3089970"/>
          </a:xfrm>
          <a:prstGeom prst="rect">
            <a:avLst/>
          </a:prstGeom>
          <a:noFill/>
          <a:ln>
            <a:noFill/>
          </a:ln>
          <a:effectLst>
            <a:outerShdw blurRad="228600" dist="279400" dir="19080000" sx="93000" sy="93000" algn="ctr" rotWithShape="0">
              <a:srgbClr val="000000">
                <a:alpha val="29803"/>
              </a:srgbClr>
            </a:outerShdw>
          </a:effectLst>
        </p:spPr>
      </p:pic>
      <p:sp>
        <p:nvSpPr>
          <p:cNvPr id="180" name="Google Shape;180;p10"/>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19020">
        <p:circle/>
      </p:transition>
    </mc:Choice>
    <mc:Fallback xmlns="">
      <p:transition spd="slow" advTm="19020">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1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87" name="Google Shape;187;p11"/>
          <p:cNvSpPr txBox="1">
            <a:spLocks noGrp="1"/>
          </p:cNvSpPr>
          <p:nvPr>
            <p:ph type="title"/>
          </p:nvPr>
        </p:nvSpPr>
        <p:spPr>
          <a:xfrm>
            <a:off x="318009" y="492950"/>
            <a:ext cx="8508999" cy="1231106"/>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b="1"/>
            </a:br>
            <a:r>
              <a:rPr lang="en-US" b="1">
                <a:solidFill>
                  <a:srgbClr val="006FC1"/>
                </a:solidFill>
              </a:rPr>
              <a:t>Student Assistant/Coordinator of RTL</a:t>
            </a:r>
            <a:br>
              <a:rPr lang="en-US" sz="3200" b="1">
                <a:latin typeface="Calibri"/>
                <a:ea typeface="Calibri"/>
                <a:cs typeface="Calibri"/>
                <a:sym typeface="Calibri"/>
              </a:rPr>
            </a:br>
            <a:endParaRPr b="1"/>
          </a:p>
        </p:txBody>
      </p:sp>
      <p:sp>
        <p:nvSpPr>
          <p:cNvPr id="188" name="Google Shape;188;p11"/>
          <p:cNvSpPr/>
          <p:nvPr/>
        </p:nvSpPr>
        <p:spPr>
          <a:xfrm>
            <a:off x="2088104" y="4291124"/>
            <a:ext cx="4991567" cy="20261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0" marR="0" lvl="0" indent="0" algn="ctr" rtl="0">
              <a:lnSpc>
                <a:spcPct val="150000"/>
              </a:lnSpc>
              <a:spcBef>
                <a:spcPts val="0"/>
              </a:spcBef>
              <a:spcAft>
                <a:spcPts val="0"/>
              </a:spcAft>
              <a:buNone/>
            </a:pPr>
            <a:r>
              <a:rPr lang="en-US" sz="1400" b="1" dirty="0">
                <a:solidFill>
                  <a:srgbClr val="0070C0"/>
                </a:solidFill>
                <a:latin typeface="Arial"/>
                <a:ea typeface="Arial"/>
                <a:cs typeface="Arial"/>
                <a:sym typeface="Arial"/>
              </a:rPr>
              <a:t>Santiago Hurtado</a:t>
            </a:r>
            <a:endParaRPr dirty="0"/>
          </a:p>
          <a:p>
            <a:pPr marL="0" marR="0" lvl="0" indent="0" algn="ctr" rtl="0">
              <a:lnSpc>
                <a:spcPct val="150000"/>
              </a:lnSpc>
              <a:spcBef>
                <a:spcPts val="0"/>
              </a:spcBef>
              <a:spcAft>
                <a:spcPts val="0"/>
              </a:spcAft>
              <a:buNone/>
            </a:pPr>
            <a:r>
              <a:rPr lang="en-US" sz="1400" dirty="0">
                <a:solidFill>
                  <a:schemeClr val="dk1"/>
                </a:solidFill>
                <a:latin typeface="Arial"/>
                <a:ea typeface="Arial"/>
                <a:cs typeface="Arial"/>
                <a:sym typeface="Arial"/>
              </a:rPr>
              <a:t>Student Assistant of RTL</a:t>
            </a:r>
            <a:endParaRPr sz="1400" dirty="0">
              <a:solidFill>
                <a:srgbClr val="0070C0"/>
              </a:solidFill>
              <a:latin typeface="Arial"/>
              <a:ea typeface="Arial"/>
              <a:cs typeface="Arial"/>
              <a:sym typeface="Arial"/>
            </a:endParaRPr>
          </a:p>
          <a:p>
            <a:pPr marL="0" marR="0" lvl="0" indent="0" algn="ctr" rtl="0">
              <a:lnSpc>
                <a:spcPct val="150000"/>
              </a:lnSpc>
              <a:spcBef>
                <a:spcPts val="0"/>
              </a:spcBef>
              <a:spcAft>
                <a:spcPts val="0"/>
              </a:spcAft>
              <a:buNone/>
            </a:pPr>
            <a:r>
              <a:rPr lang="en-US" sz="1400" dirty="0">
                <a:solidFill>
                  <a:schemeClr val="dk1"/>
                </a:solidFill>
                <a:latin typeface="Arial"/>
                <a:ea typeface="Arial"/>
                <a:cs typeface="Arial"/>
                <a:sym typeface="Arial"/>
              </a:rPr>
              <a:t>Organizing events, managing schedules </a:t>
            </a:r>
            <a:endParaRPr dirty="0"/>
          </a:p>
          <a:p>
            <a:pPr marL="0" marR="0" lvl="2" indent="0" algn="ctr" rtl="0">
              <a:lnSpc>
                <a:spcPct val="150000"/>
              </a:lnSpc>
              <a:spcBef>
                <a:spcPts val="0"/>
              </a:spcBef>
              <a:spcAft>
                <a:spcPts val="0"/>
              </a:spcAft>
              <a:buNone/>
            </a:pPr>
            <a:r>
              <a:rPr lang="en-US" sz="1400" b="0" i="0" u="sng" strike="noStrike" cap="none" dirty="0">
                <a:solidFill>
                  <a:srgbClr val="006FC1"/>
                </a:solidFill>
                <a:latin typeface="Arial"/>
                <a:ea typeface="Arial"/>
                <a:cs typeface="Arial"/>
                <a:sym typeface="Arial"/>
                <a:hlinkClick r:id="rId3">
                  <a:extLst>
                    <a:ext uri="{A12FA001-AC4F-418D-AE19-62706E023703}">
                      <ahyp:hlinkClr xmlns:ahyp="http://schemas.microsoft.com/office/drawing/2018/hyperlinkcolor" val="tx"/>
                    </a:ext>
                  </a:extLst>
                </a:hlinkClick>
              </a:rPr>
              <a:t>s.hurtado@tum.de</a:t>
            </a:r>
            <a:endParaRPr sz="1400" b="0" i="0" u="none" strike="noStrike" cap="none" dirty="0">
              <a:solidFill>
                <a:srgbClr val="006FC1"/>
              </a:solidFill>
              <a:latin typeface="Arial"/>
              <a:ea typeface="Arial"/>
              <a:cs typeface="Arial"/>
              <a:sym typeface="Arial"/>
            </a:endParaRPr>
          </a:p>
          <a:p>
            <a:pPr marL="0" marR="0" lvl="2" indent="0" algn="ctr" rtl="0">
              <a:lnSpc>
                <a:spcPct val="150000"/>
              </a:lnSpc>
              <a:spcBef>
                <a:spcPts val="0"/>
              </a:spcBef>
              <a:spcAft>
                <a:spcPts val="0"/>
              </a:spcAft>
              <a:buNone/>
            </a:pPr>
            <a:r>
              <a:rPr lang="en-US" sz="1400" b="0" i="0" u="none" strike="noStrike" cap="none" dirty="0">
                <a:solidFill>
                  <a:schemeClr val="dk1"/>
                </a:solidFill>
                <a:latin typeface="Arial"/>
                <a:ea typeface="Arial"/>
                <a:cs typeface="Arial"/>
                <a:sym typeface="Arial"/>
              </a:rPr>
              <a:t>Tel.: +49 157 393 09803</a:t>
            </a:r>
            <a:r>
              <a:rPr lang="en-US" sz="1800" b="0" i="0" u="none" strike="noStrike" cap="none" dirty="0">
                <a:solidFill>
                  <a:schemeClr val="dk1"/>
                </a:solidFill>
                <a:latin typeface="Arial"/>
                <a:ea typeface="Arial"/>
                <a:cs typeface="Arial"/>
                <a:sym typeface="Arial"/>
              </a:rPr>
              <a:t>      </a:t>
            </a:r>
            <a:endParaRPr dirty="0"/>
          </a:p>
        </p:txBody>
      </p:sp>
      <p:sp>
        <p:nvSpPr>
          <p:cNvPr id="189" name="Google Shape;189;p11"/>
          <p:cNvSpPr/>
          <p:nvPr/>
        </p:nvSpPr>
        <p:spPr>
          <a:xfrm>
            <a:off x="3447838" y="1773379"/>
            <a:ext cx="2248323" cy="2361752"/>
          </a:xfrm>
          <a:prstGeom prst="rect">
            <a:avLst/>
          </a:prstGeom>
          <a:solidFill>
            <a:schemeClr val="accent1"/>
          </a:solidFill>
          <a:ln>
            <a:noFill/>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190" name="Google Shape;190;p11"/>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191" name="Google Shape;191;p11" descr="A person with a beard&#10;&#10;Description automatically generated with low confidence"/>
          <p:cNvPicPr preferRelativeResize="0"/>
          <p:nvPr/>
        </p:nvPicPr>
        <p:blipFill rotWithShape="1">
          <a:blip r:embed="rId4">
            <a:alphaModFix/>
          </a:blip>
          <a:srcRect/>
          <a:stretch/>
        </p:blipFill>
        <p:spPr>
          <a:xfrm>
            <a:off x="3385039" y="1571770"/>
            <a:ext cx="2311122" cy="292989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800" advTm="11442">
        <p:circle/>
      </p:transition>
    </mc:Choice>
    <mc:Fallback xmlns="">
      <p:transition spd="slow" advTm="11442">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1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98" name="Google Shape;198;p12"/>
          <p:cNvSpPr txBox="1">
            <a:spLocks noGrp="1"/>
          </p:cNvSpPr>
          <p:nvPr>
            <p:ph type="title"/>
          </p:nvPr>
        </p:nvSpPr>
        <p:spPr>
          <a:xfrm>
            <a:off x="311162" y="549519"/>
            <a:ext cx="8508999" cy="2462213"/>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b="1"/>
            </a:br>
            <a:r>
              <a:rPr lang="en-US" b="1">
                <a:solidFill>
                  <a:srgbClr val="006FC1"/>
                </a:solidFill>
              </a:rPr>
              <a:t>Internships</a:t>
            </a:r>
            <a:br>
              <a:rPr lang="en-US" sz="3200" b="1">
                <a:solidFill>
                  <a:schemeClr val="dk1"/>
                </a:solidFill>
                <a:latin typeface="Calibri"/>
                <a:ea typeface="Calibri"/>
                <a:cs typeface="Calibri"/>
                <a:sym typeface="Calibri"/>
              </a:rPr>
            </a:br>
            <a:br>
              <a:rPr lang="en-US" sz="3200" b="1">
                <a:latin typeface="Calibri"/>
                <a:ea typeface="Calibri"/>
                <a:cs typeface="Calibri"/>
                <a:sym typeface="Calibri"/>
              </a:rPr>
            </a:br>
            <a:br>
              <a:rPr lang="en-US" sz="3200" b="1">
                <a:latin typeface="Calibri"/>
                <a:ea typeface="Calibri"/>
                <a:cs typeface="Calibri"/>
                <a:sym typeface="Calibri"/>
              </a:rPr>
            </a:br>
            <a:br>
              <a:rPr lang="en-US" sz="3200" b="1">
                <a:latin typeface="Calibri"/>
                <a:ea typeface="Calibri"/>
                <a:cs typeface="Calibri"/>
                <a:sym typeface="Calibri"/>
              </a:rPr>
            </a:br>
            <a:endParaRPr b="1"/>
          </a:p>
        </p:txBody>
      </p:sp>
      <p:sp>
        <p:nvSpPr>
          <p:cNvPr id="199" name="Google Shape;199;p12"/>
          <p:cNvSpPr/>
          <p:nvPr/>
        </p:nvSpPr>
        <p:spPr>
          <a:xfrm>
            <a:off x="0" y="4695191"/>
            <a:ext cx="9144000" cy="1892826"/>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400" b="1">
                <a:solidFill>
                  <a:srgbClr val="006FC1"/>
                </a:solidFill>
                <a:latin typeface="Arial"/>
                <a:ea typeface="Arial"/>
                <a:cs typeface="Arial"/>
                <a:sym typeface="Arial"/>
              </a:rPr>
              <a:t> Christian Kosel</a:t>
            </a:r>
            <a:endParaRPr sz="1400" b="1">
              <a:solidFill>
                <a:srgbClr val="006FC1"/>
              </a:solidFill>
              <a:latin typeface="Arial"/>
              <a:ea typeface="Arial"/>
              <a:cs typeface="Arial"/>
              <a:sym typeface="Arial"/>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Internship information, reports, registration for credits</a:t>
            </a:r>
            <a:endParaRPr/>
          </a:p>
          <a:p>
            <a:pPr marL="0" marR="0" lvl="0" indent="0" algn="ctr" rtl="0">
              <a:lnSpc>
                <a:spcPct val="150000"/>
              </a:lnSpc>
              <a:spcBef>
                <a:spcPts val="0"/>
              </a:spcBef>
              <a:spcAft>
                <a:spcPts val="0"/>
              </a:spcAft>
              <a:buNone/>
            </a:pPr>
            <a:r>
              <a:rPr lang="en-US" sz="1400" u="sng">
                <a:solidFill>
                  <a:srgbClr val="006FC1"/>
                </a:solidFill>
                <a:latin typeface="Arial"/>
                <a:ea typeface="Arial"/>
                <a:cs typeface="Arial"/>
                <a:sym typeface="Arial"/>
                <a:hlinkClick r:id="rId3">
                  <a:extLst>
                    <a:ext uri="{A12FA001-AC4F-418D-AE19-62706E023703}">
                      <ahyp:hlinkClr xmlns:ahyp="http://schemas.microsoft.com/office/drawing/2018/hyperlinkcolor" val="tx"/>
                    </a:ext>
                  </a:extLst>
                </a:hlinkClick>
              </a:rPr>
              <a:t>christian.kosel@tum.de</a:t>
            </a:r>
            <a:endParaRPr sz="1400">
              <a:solidFill>
                <a:srgbClr val="006FC1"/>
              </a:solidFill>
              <a:latin typeface="Arial"/>
              <a:ea typeface="Arial"/>
              <a:cs typeface="Arial"/>
              <a:sym typeface="Arial"/>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Tel.: +49 (89) 289 - 25183</a:t>
            </a:r>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Room: 426</a:t>
            </a:r>
            <a:endParaRPr sz="1400">
              <a:solidFill>
                <a:schemeClr val="dk1"/>
              </a:solidFill>
              <a:latin typeface="Arial"/>
              <a:ea typeface="Arial"/>
              <a:cs typeface="Arial"/>
              <a:sym typeface="Arial"/>
            </a:endParaRPr>
          </a:p>
          <a:p>
            <a:pPr marL="0" marR="0" lvl="0" indent="0" algn="ctr" rtl="0">
              <a:spcBef>
                <a:spcPts val="0"/>
              </a:spcBef>
              <a:spcAft>
                <a:spcPts val="0"/>
              </a:spcAft>
              <a:buNone/>
            </a:pPr>
            <a:endParaRPr sz="1200">
              <a:solidFill>
                <a:schemeClr val="dk1"/>
              </a:solidFill>
              <a:latin typeface="Arial"/>
              <a:ea typeface="Arial"/>
              <a:cs typeface="Arial"/>
              <a:sym typeface="Arial"/>
            </a:endParaRPr>
          </a:p>
        </p:txBody>
      </p:sp>
      <p:pic>
        <p:nvPicPr>
          <p:cNvPr id="200" name="Google Shape;200;p12"/>
          <p:cNvPicPr preferRelativeResize="0"/>
          <p:nvPr/>
        </p:nvPicPr>
        <p:blipFill rotWithShape="1">
          <a:blip r:embed="rId4">
            <a:alphaModFix/>
          </a:blip>
          <a:srcRect/>
          <a:stretch/>
        </p:blipFill>
        <p:spPr>
          <a:xfrm>
            <a:off x="3657600" y="1773122"/>
            <a:ext cx="1913116" cy="2692533"/>
          </a:xfrm>
          <a:prstGeom prst="rect">
            <a:avLst/>
          </a:prstGeom>
          <a:noFill/>
          <a:ln>
            <a:noFill/>
          </a:ln>
          <a:effectLst>
            <a:outerShdw blurRad="292100" dist="139700" dir="2700000" algn="tl" rotWithShape="0">
              <a:srgbClr val="333333">
                <a:alpha val="64705"/>
              </a:srgbClr>
            </a:outerShdw>
          </a:effectLst>
        </p:spPr>
      </p:pic>
      <p:sp>
        <p:nvSpPr>
          <p:cNvPr id="201" name="Google Shape;201;p1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11643">
        <p:circle/>
      </p:transition>
    </mc:Choice>
    <mc:Fallback xmlns="">
      <p:transition spd="slow" advTm="11643">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208" name="Google Shape;208;p13"/>
          <p:cNvSpPr/>
          <p:nvPr/>
        </p:nvSpPr>
        <p:spPr>
          <a:xfrm>
            <a:off x="318009" y="596475"/>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2. Program structure (I)</a:t>
            </a:r>
            <a:endParaRPr sz="3000" b="1">
              <a:solidFill>
                <a:srgbClr val="006FC1"/>
              </a:solidFill>
              <a:latin typeface="Arial"/>
              <a:ea typeface="Arial"/>
              <a:cs typeface="Arial"/>
              <a:sym typeface="Arial"/>
            </a:endParaRPr>
          </a:p>
        </p:txBody>
      </p:sp>
      <p:pic>
        <p:nvPicPr>
          <p:cNvPr id="209" name="Google Shape;209;p13"/>
          <p:cNvPicPr preferRelativeResize="0"/>
          <p:nvPr/>
        </p:nvPicPr>
        <p:blipFill rotWithShape="1">
          <a:blip r:embed="rId5">
            <a:alphaModFix/>
          </a:blip>
          <a:srcRect/>
          <a:stretch/>
        </p:blipFill>
        <p:spPr>
          <a:xfrm>
            <a:off x="0" y="1347648"/>
            <a:ext cx="9144000" cy="4423954"/>
          </a:xfrm>
          <a:prstGeom prst="rect">
            <a:avLst/>
          </a:prstGeom>
          <a:noFill/>
          <a:ln>
            <a:noFill/>
          </a:ln>
        </p:spPr>
      </p:pic>
      <p:sp>
        <p:nvSpPr>
          <p:cNvPr id="210" name="Google Shape;210;p13"/>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13">
            <a:hlinkClick r:id="" action="ppaction://media"/>
            <a:extLst>
              <a:ext uri="{FF2B5EF4-FFF2-40B4-BE49-F238E27FC236}">
                <a16:creationId xmlns:a16="http://schemas.microsoft.com/office/drawing/2014/main" id="{5A237B11-53F9-4631-BFB8-FC3E0768EB7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52986" y="622883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40923">
        <p:circle/>
      </p:transition>
    </mc:Choice>
    <mc:Fallback xmlns="">
      <p:transition spd="slow" advTm="4092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601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217" name="Google Shape;217;p14"/>
          <p:cNvSpPr txBox="1">
            <a:spLocks noGrp="1"/>
          </p:cNvSpPr>
          <p:nvPr>
            <p:ph type="title"/>
          </p:nvPr>
        </p:nvSpPr>
        <p:spPr>
          <a:xfrm>
            <a:off x="320491" y="5758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2. Program structure (II)</a:t>
            </a:r>
            <a:endParaRPr b="1">
              <a:solidFill>
                <a:srgbClr val="006FC1"/>
              </a:solidFill>
            </a:endParaRPr>
          </a:p>
        </p:txBody>
      </p:sp>
      <p:pic>
        <p:nvPicPr>
          <p:cNvPr id="218" name="Google Shape;218;p14"/>
          <p:cNvPicPr preferRelativeResize="0"/>
          <p:nvPr/>
        </p:nvPicPr>
        <p:blipFill rotWithShape="1">
          <a:blip r:embed="rId5">
            <a:alphaModFix/>
          </a:blip>
          <a:srcRect/>
          <a:stretch/>
        </p:blipFill>
        <p:spPr>
          <a:xfrm>
            <a:off x="0" y="1139150"/>
            <a:ext cx="9144000" cy="5102212"/>
          </a:xfrm>
          <a:prstGeom prst="rect">
            <a:avLst/>
          </a:prstGeom>
          <a:noFill/>
          <a:ln>
            <a:noFill/>
          </a:ln>
        </p:spPr>
      </p:pic>
      <p:sp>
        <p:nvSpPr>
          <p:cNvPr id="219" name="Google Shape;219;p14"/>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14">
            <a:hlinkClick r:id="" action="ppaction://media"/>
            <a:extLst>
              <a:ext uri="{FF2B5EF4-FFF2-40B4-BE49-F238E27FC236}">
                <a16:creationId xmlns:a16="http://schemas.microsoft.com/office/drawing/2014/main" id="{86C98CA9-A1C8-49B7-ABE9-BC25D522E85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82196"/>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7419">
        <p:circle/>
      </p:transition>
    </mc:Choice>
    <mc:Fallback xmlns="">
      <p:transition spd="slow" advTm="17419">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589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15</a:t>
            </a:fld>
            <a:endParaRPr/>
          </a:p>
        </p:txBody>
      </p:sp>
      <p:pic>
        <p:nvPicPr>
          <p:cNvPr id="225" name="Google Shape;225;p15"/>
          <p:cNvPicPr preferRelativeResize="0"/>
          <p:nvPr/>
        </p:nvPicPr>
        <p:blipFill rotWithShape="1">
          <a:blip r:embed="rId5">
            <a:alphaModFix/>
          </a:blip>
          <a:srcRect/>
          <a:stretch/>
        </p:blipFill>
        <p:spPr>
          <a:xfrm>
            <a:off x="0" y="1241166"/>
            <a:ext cx="9144000" cy="5111931"/>
          </a:xfrm>
          <a:prstGeom prst="rect">
            <a:avLst/>
          </a:prstGeom>
          <a:noFill/>
          <a:ln>
            <a:noFill/>
          </a:ln>
        </p:spPr>
      </p:pic>
      <p:sp>
        <p:nvSpPr>
          <p:cNvPr id="226" name="Google Shape;226;p15"/>
          <p:cNvSpPr txBox="1">
            <a:spLocks noGrp="1"/>
          </p:cNvSpPr>
          <p:nvPr>
            <p:ph type="title"/>
          </p:nvPr>
        </p:nvSpPr>
        <p:spPr>
          <a:xfrm>
            <a:off x="320491" y="5758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2. Program structure (III)</a:t>
            </a:r>
            <a:endParaRPr b="1">
              <a:solidFill>
                <a:srgbClr val="006FC1"/>
              </a:solidFill>
            </a:endParaRPr>
          </a:p>
        </p:txBody>
      </p:sp>
      <p:sp>
        <p:nvSpPr>
          <p:cNvPr id="227" name="Google Shape;227;p1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15">
            <a:hlinkClick r:id="" action="ppaction://media"/>
            <a:extLst>
              <a:ext uri="{FF2B5EF4-FFF2-40B4-BE49-F238E27FC236}">
                <a16:creationId xmlns:a16="http://schemas.microsoft.com/office/drawing/2014/main" id="{82AEF7A9-775B-4F19-92CF-EDF6B6A1FF8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2208"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11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8"/>
          <p:cNvSpPr txBox="1">
            <a:spLocks noGrp="1"/>
          </p:cNvSpPr>
          <p:nvPr>
            <p:ph type="body" idx="1"/>
          </p:nvPr>
        </p:nvSpPr>
        <p:spPr>
          <a:xfrm>
            <a:off x="635001" y="1589222"/>
            <a:ext cx="8508999" cy="4699572"/>
          </a:xfrm>
          <a:prstGeom prst="rect">
            <a:avLst/>
          </a:prstGeom>
          <a:noFill/>
          <a:ln>
            <a:noFill/>
          </a:ln>
        </p:spPr>
        <p:txBody>
          <a:bodyPr spcFirstLastPara="1" wrap="square" lIns="0" tIns="0" rIns="0" bIns="0" anchor="t" anchorCtr="0">
            <a:noAutofit/>
          </a:bodyPr>
          <a:lstStyle/>
          <a:p>
            <a:pPr marL="285750" lvl="0" indent="-285750" algn="l" rtl="0">
              <a:lnSpc>
                <a:spcPct val="114000"/>
              </a:lnSpc>
              <a:spcBef>
                <a:spcPts val="0"/>
              </a:spcBef>
              <a:spcAft>
                <a:spcPts val="0"/>
              </a:spcAft>
              <a:buClr>
                <a:schemeClr val="dk1"/>
              </a:buClr>
              <a:buSzPts val="1600"/>
              <a:buFont typeface="Arial"/>
              <a:buChar char="•"/>
            </a:pPr>
            <a:r>
              <a:rPr lang="en-US"/>
              <a:t>10 Credits total</a:t>
            </a:r>
            <a:endParaRPr/>
          </a:p>
          <a:p>
            <a:pPr marL="461963" lvl="1" indent="-285750" algn="l" rtl="0">
              <a:lnSpc>
                <a:spcPct val="114000"/>
              </a:lnSpc>
              <a:spcBef>
                <a:spcPts val="0"/>
              </a:spcBef>
              <a:spcAft>
                <a:spcPts val="0"/>
              </a:spcAft>
              <a:buClr>
                <a:schemeClr val="dk1"/>
              </a:buClr>
              <a:buSzPts val="1600"/>
              <a:buFont typeface="Arial"/>
              <a:buChar char="•"/>
            </a:pPr>
            <a:r>
              <a:rPr lang="en-US"/>
              <a:t>5 ECTS Elective Module A</a:t>
            </a:r>
            <a:endParaRPr/>
          </a:p>
          <a:p>
            <a:pPr marL="461963" lvl="1" indent="-285750" algn="l" rtl="0">
              <a:lnSpc>
                <a:spcPct val="114000"/>
              </a:lnSpc>
              <a:spcBef>
                <a:spcPts val="0"/>
              </a:spcBef>
              <a:spcAft>
                <a:spcPts val="0"/>
              </a:spcAft>
              <a:buClr>
                <a:schemeClr val="dk1"/>
              </a:buClr>
              <a:buSzPts val="1600"/>
              <a:buFont typeface="Arial"/>
              <a:buChar char="•"/>
            </a:pPr>
            <a:r>
              <a:rPr lang="en-US"/>
              <a:t>5 ECTS Elective Module B</a:t>
            </a:r>
            <a:endParaRPr/>
          </a:p>
          <a:p>
            <a:pPr marL="176213" lvl="1" indent="0" algn="l" rtl="0">
              <a:lnSpc>
                <a:spcPct val="114000"/>
              </a:lnSpc>
              <a:spcBef>
                <a:spcPts val="0"/>
              </a:spcBef>
              <a:spcAft>
                <a:spcPts val="0"/>
              </a:spcAft>
              <a:buClr>
                <a:schemeClr val="dk1"/>
              </a:buClr>
              <a:buSzPts val="1600"/>
              <a:buNone/>
            </a:pPr>
            <a:endParaRPr/>
          </a:p>
          <a:p>
            <a:pPr marL="176213" lvl="1" indent="0" algn="l" rtl="0">
              <a:lnSpc>
                <a:spcPct val="114000"/>
              </a:lnSpc>
              <a:spcBef>
                <a:spcPts val="0"/>
              </a:spcBef>
              <a:spcAft>
                <a:spcPts val="0"/>
              </a:spcAft>
              <a:buClr>
                <a:schemeClr val="dk1"/>
              </a:buClr>
              <a:buSzPts val="1600"/>
              <a:buNone/>
            </a:pPr>
            <a:r>
              <a:rPr lang="en-US"/>
              <a:t>Elective Module A Options:</a:t>
            </a:r>
            <a:endParaRPr/>
          </a:p>
          <a:p>
            <a:pPr marL="176213" lvl="1" indent="0" algn="l" rtl="0">
              <a:lnSpc>
                <a:spcPct val="114000"/>
              </a:lnSpc>
              <a:spcBef>
                <a:spcPts val="0"/>
              </a:spcBef>
              <a:spcAft>
                <a:spcPts val="0"/>
              </a:spcAft>
              <a:buClr>
                <a:schemeClr val="dk1"/>
              </a:buClr>
              <a:buSzPts val="1600"/>
              <a:buNone/>
            </a:pPr>
            <a:endParaRPr/>
          </a:p>
          <a:p>
            <a:pPr marL="461963" lvl="1" indent="-285750" algn="l" rtl="0">
              <a:lnSpc>
                <a:spcPct val="114000"/>
              </a:lnSpc>
              <a:spcBef>
                <a:spcPts val="0"/>
              </a:spcBef>
              <a:spcAft>
                <a:spcPts val="0"/>
              </a:spcAft>
              <a:buClr>
                <a:schemeClr val="dk1"/>
              </a:buClr>
              <a:buSzPts val="1600"/>
              <a:buChar char="•"/>
            </a:pPr>
            <a:r>
              <a:rPr lang="en-US"/>
              <a:t>Active Learning – 5 ECTS</a:t>
            </a:r>
            <a:endParaRPr/>
          </a:p>
          <a:p>
            <a:pPr marL="461963" lvl="1" indent="-285750" algn="l" rtl="0">
              <a:lnSpc>
                <a:spcPct val="114000"/>
              </a:lnSpc>
              <a:spcBef>
                <a:spcPts val="0"/>
              </a:spcBef>
              <a:spcAft>
                <a:spcPts val="0"/>
              </a:spcAft>
              <a:buClr>
                <a:schemeClr val="dk1"/>
              </a:buClr>
              <a:buSzPts val="1600"/>
              <a:buChar char="•"/>
            </a:pPr>
            <a:r>
              <a:rPr lang="en-US"/>
              <a:t>Reading and Administration of Literature – 5 ECTS</a:t>
            </a:r>
            <a:endParaRPr/>
          </a:p>
          <a:p>
            <a:pPr marL="461963" lvl="1" indent="-285750" algn="l" rtl="0">
              <a:lnSpc>
                <a:spcPct val="114000"/>
              </a:lnSpc>
              <a:spcBef>
                <a:spcPts val="0"/>
              </a:spcBef>
              <a:spcAft>
                <a:spcPts val="0"/>
              </a:spcAft>
              <a:buClr>
                <a:schemeClr val="dk1"/>
              </a:buClr>
              <a:buSzPts val="1600"/>
              <a:buChar char="•"/>
            </a:pPr>
            <a:r>
              <a:rPr lang="en-US"/>
              <a:t>Doing Research with the R Software (Summer Semester) – 5 ECTS </a:t>
            </a:r>
            <a:endParaRPr/>
          </a:p>
          <a:p>
            <a:pPr marL="461963" lvl="1" indent="-184150" algn="l" rtl="0">
              <a:lnSpc>
                <a:spcPct val="114000"/>
              </a:lnSpc>
              <a:spcBef>
                <a:spcPts val="0"/>
              </a:spcBef>
              <a:spcAft>
                <a:spcPts val="0"/>
              </a:spcAft>
              <a:buClr>
                <a:schemeClr val="dk1"/>
              </a:buClr>
              <a:buSzPts val="1600"/>
              <a:buNone/>
            </a:pPr>
            <a:endParaRPr/>
          </a:p>
          <a:p>
            <a:pPr marL="461963" lvl="1" indent="-285750" algn="l" rtl="0">
              <a:lnSpc>
                <a:spcPct val="114000"/>
              </a:lnSpc>
              <a:spcBef>
                <a:spcPts val="0"/>
              </a:spcBef>
              <a:spcAft>
                <a:spcPts val="0"/>
              </a:spcAft>
              <a:buClr>
                <a:schemeClr val="dk1"/>
              </a:buClr>
              <a:buSzPts val="1600"/>
              <a:buChar char="•"/>
            </a:pPr>
            <a:r>
              <a:rPr lang="en-US"/>
              <a:t>Digital Sustainability Transformation of, by and for the TUM – 3 ECTS</a:t>
            </a:r>
            <a:endParaRPr/>
          </a:p>
          <a:p>
            <a:pPr marL="461963" lvl="1" indent="-285750" algn="l" rtl="0">
              <a:lnSpc>
                <a:spcPct val="114000"/>
              </a:lnSpc>
              <a:spcBef>
                <a:spcPts val="0"/>
              </a:spcBef>
              <a:spcAft>
                <a:spcPts val="0"/>
              </a:spcAft>
              <a:buClr>
                <a:schemeClr val="dk1"/>
              </a:buClr>
              <a:buSzPts val="1600"/>
              <a:buChar char="•"/>
            </a:pPr>
            <a:r>
              <a:rPr lang="en-US"/>
              <a:t>Ethics and Responsibility: Current Areas of Application – 2 ECTS</a:t>
            </a:r>
            <a:endParaRPr/>
          </a:p>
          <a:p>
            <a:pPr marL="461963" lvl="1" indent="-285750" algn="l" rtl="0">
              <a:lnSpc>
                <a:spcPct val="114000"/>
              </a:lnSpc>
              <a:spcBef>
                <a:spcPts val="0"/>
              </a:spcBef>
              <a:spcAft>
                <a:spcPts val="0"/>
              </a:spcAft>
              <a:buClr>
                <a:schemeClr val="dk1"/>
              </a:buClr>
              <a:buSzPts val="1600"/>
              <a:buChar char="•"/>
            </a:pPr>
            <a:r>
              <a:rPr lang="en-US"/>
              <a:t>Entering Virtual Museum Worlds – 3 ECTS</a:t>
            </a:r>
            <a:endParaRPr/>
          </a:p>
          <a:p>
            <a:pPr marL="461963" lvl="1" indent="-285750" algn="l" rtl="0">
              <a:lnSpc>
                <a:spcPct val="114000"/>
              </a:lnSpc>
              <a:spcBef>
                <a:spcPts val="0"/>
              </a:spcBef>
              <a:spcAft>
                <a:spcPts val="0"/>
              </a:spcAft>
              <a:buClr>
                <a:schemeClr val="dk1"/>
              </a:buClr>
              <a:buSzPts val="1600"/>
              <a:buChar char="•"/>
            </a:pPr>
            <a:r>
              <a:rPr lang="en-US"/>
              <a:t>Diversity Kompetenz (In German Only) – 2 ECTS</a:t>
            </a:r>
            <a:endParaRPr/>
          </a:p>
          <a:p>
            <a:pPr marL="461963" lvl="1" indent="-184150" algn="l" rtl="0">
              <a:lnSpc>
                <a:spcPct val="114000"/>
              </a:lnSpc>
              <a:spcBef>
                <a:spcPts val="0"/>
              </a:spcBef>
              <a:spcAft>
                <a:spcPts val="0"/>
              </a:spcAft>
              <a:buClr>
                <a:schemeClr val="dk1"/>
              </a:buClr>
              <a:buSzPts val="1600"/>
              <a:buNone/>
            </a:pPr>
            <a:endParaRPr/>
          </a:p>
          <a:p>
            <a:pPr marL="176213" lvl="1" indent="0" algn="l" rtl="0">
              <a:lnSpc>
                <a:spcPct val="114000"/>
              </a:lnSpc>
              <a:spcBef>
                <a:spcPts val="0"/>
              </a:spcBef>
              <a:spcAft>
                <a:spcPts val="0"/>
              </a:spcAft>
              <a:buClr>
                <a:srgbClr val="1F497D"/>
              </a:buClr>
              <a:buSzPts val="1800"/>
              <a:buNone/>
            </a:pPr>
            <a:r>
              <a:rPr lang="en-US" sz="1800" u="sng">
                <a:solidFill>
                  <a:srgbClr val="1F497D"/>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franziska.recknagel@tum.de</a:t>
            </a:r>
            <a:endParaRPr/>
          </a:p>
          <a:p>
            <a:pPr marL="461963" lvl="1" indent="-184150" algn="l" rtl="0">
              <a:lnSpc>
                <a:spcPct val="114000"/>
              </a:lnSpc>
              <a:spcBef>
                <a:spcPts val="0"/>
              </a:spcBef>
              <a:spcAft>
                <a:spcPts val="0"/>
              </a:spcAft>
              <a:buClr>
                <a:schemeClr val="dk1"/>
              </a:buClr>
              <a:buSzPts val="1600"/>
              <a:buNone/>
            </a:pPr>
            <a:endParaRPr/>
          </a:p>
          <a:p>
            <a:pPr marL="461963" lvl="1" indent="-184150" algn="l" rtl="0">
              <a:lnSpc>
                <a:spcPct val="114000"/>
              </a:lnSpc>
              <a:spcBef>
                <a:spcPts val="0"/>
              </a:spcBef>
              <a:spcAft>
                <a:spcPts val="0"/>
              </a:spcAft>
              <a:buClr>
                <a:schemeClr val="dk1"/>
              </a:buClr>
              <a:buSzPts val="1600"/>
              <a:buFont typeface="Arial"/>
              <a:buNone/>
            </a:pPr>
            <a:endParaRPr/>
          </a:p>
        </p:txBody>
      </p:sp>
      <p:sp>
        <p:nvSpPr>
          <p:cNvPr id="233" name="Google Shape;233;p18"/>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234" name="Google Shape;234;p18"/>
          <p:cNvSpPr txBox="1">
            <a:spLocks noGrp="1"/>
          </p:cNvSpPr>
          <p:nvPr>
            <p:ph type="ftr" idx="11"/>
          </p:nvPr>
        </p:nvSpPr>
        <p:spPr>
          <a:xfrm>
            <a:off x="311162"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Gahyun Kim | RTL Welcome Session | 10/2021</a:t>
            </a:r>
            <a:endParaRPr/>
          </a:p>
        </p:txBody>
      </p:sp>
      <p:sp>
        <p:nvSpPr>
          <p:cNvPr id="235" name="Google Shape;235;p18"/>
          <p:cNvSpPr txBox="1">
            <a:spLocks noGrp="1"/>
          </p:cNvSpPr>
          <p:nvPr>
            <p:ph type="title"/>
          </p:nvPr>
        </p:nvSpPr>
        <p:spPr>
          <a:xfrm>
            <a:off x="311162" y="569206"/>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197DC8"/>
                </a:solidFill>
              </a:rPr>
              <a:t>Elective Modules</a:t>
            </a:r>
            <a:endParaRPr/>
          </a:p>
        </p:txBody>
      </p:sp>
      <p:pic>
        <p:nvPicPr>
          <p:cNvPr id="236" name="Google Shape;236;p18"/>
          <p:cNvPicPr preferRelativeResize="0"/>
          <p:nvPr/>
        </p:nvPicPr>
        <p:blipFill>
          <a:blip r:embed="rId6">
            <a:alphaModFix/>
          </a:blip>
          <a:stretch>
            <a:fillRect/>
          </a:stretch>
        </p:blipFill>
        <p:spPr>
          <a:xfrm>
            <a:off x="6719050" y="894747"/>
            <a:ext cx="2101100" cy="2780450"/>
          </a:xfrm>
          <a:prstGeom prst="rect">
            <a:avLst/>
          </a:prstGeom>
          <a:noFill/>
          <a:ln>
            <a:noFill/>
          </a:ln>
        </p:spPr>
      </p:pic>
      <p:pic>
        <p:nvPicPr>
          <p:cNvPr id="2" name="Slide 16">
            <a:hlinkClick r:id="" action="ppaction://media"/>
            <a:extLst>
              <a:ext uri="{FF2B5EF4-FFF2-40B4-BE49-F238E27FC236}">
                <a16:creationId xmlns:a16="http://schemas.microsoft.com/office/drawing/2014/main" id="{E9D44E42-4F63-49AA-B10F-2450D10978C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2208" y="6228838"/>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148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243" name="Google Shape;243;p19"/>
          <p:cNvSpPr txBox="1">
            <a:spLocks noGrp="1"/>
          </p:cNvSpPr>
          <p:nvPr>
            <p:ph type="title"/>
          </p:nvPr>
        </p:nvSpPr>
        <p:spPr>
          <a:xfrm>
            <a:off x="437622" y="559622"/>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Study Progress Monitoring</a:t>
            </a:r>
            <a:endParaRPr b="1">
              <a:solidFill>
                <a:srgbClr val="006FC1"/>
              </a:solidFill>
            </a:endParaRPr>
          </a:p>
        </p:txBody>
      </p:sp>
      <p:sp>
        <p:nvSpPr>
          <p:cNvPr id="244" name="Google Shape;244;p19"/>
          <p:cNvSpPr/>
          <p:nvPr/>
        </p:nvSpPr>
        <p:spPr>
          <a:xfrm>
            <a:off x="-248799" y="1676143"/>
            <a:ext cx="8391772" cy="3535234"/>
          </a:xfrm>
          <a:prstGeom prst="rect">
            <a:avLst/>
          </a:prstGeom>
          <a:noFill/>
          <a:ln>
            <a:noFill/>
          </a:ln>
        </p:spPr>
        <p:txBody>
          <a:bodyPr spcFirstLastPara="1" wrap="square" lIns="91425" tIns="45700" rIns="91425" bIns="45700" anchor="t" anchorCtr="0">
            <a:noAutofit/>
          </a:bodyPr>
          <a:lstStyle/>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245" name="Google Shape;245;p19"/>
          <p:cNvSpPr/>
          <p:nvPr/>
        </p:nvSpPr>
        <p:spPr>
          <a:xfrm>
            <a:off x="437622" y="1005332"/>
            <a:ext cx="8071505" cy="1754326"/>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r>
              <a:rPr lang="en-US" sz="1800" b="0" i="0" u="none" strike="noStrike" cap="none">
                <a:solidFill>
                  <a:schemeClr val="dk1"/>
                </a:solidFill>
                <a:latin typeface="Arial"/>
                <a:ea typeface="Arial"/>
                <a:cs typeface="Arial"/>
                <a:sym typeface="Arial"/>
              </a:rPr>
              <a:t>In any case, students are required to meet the deadlines and thus comply </a:t>
            </a:r>
            <a:endParaRPr/>
          </a:p>
          <a:p>
            <a:pPr marL="0" marR="0" lvl="0" indent="0" algn="l" rtl="0">
              <a:lnSpc>
                <a:spcPct val="100000"/>
              </a:lnSpc>
              <a:spcBef>
                <a:spcPts val="0"/>
              </a:spcBef>
              <a:spcAft>
                <a:spcPts val="0"/>
              </a:spcAft>
              <a:buClr>
                <a:schemeClr val="dk1"/>
              </a:buClr>
              <a:buSzPts val="1800"/>
              <a:buFont typeface="Arial"/>
              <a:buNone/>
            </a:pPr>
            <a:r>
              <a:rPr lang="en-US" sz="1800" b="0" i="0" u="none" strike="noStrike" cap="none">
                <a:solidFill>
                  <a:schemeClr val="dk1"/>
                </a:solidFill>
                <a:latin typeface="Arial"/>
                <a:ea typeface="Arial"/>
                <a:cs typeface="Arial"/>
                <a:sym typeface="Arial"/>
              </a:rPr>
              <a:t>with the standard duration of study of four semesters. </a:t>
            </a:r>
            <a:endParaRPr/>
          </a:p>
          <a:p>
            <a:pPr marL="0" marR="0" lvl="0" indent="0" algn="l" rtl="0">
              <a:lnSpc>
                <a:spcPct val="100000"/>
              </a:lnSpc>
              <a:spcBef>
                <a:spcPts val="0"/>
              </a:spcBef>
              <a:spcAft>
                <a:spcPts val="0"/>
              </a:spcAft>
              <a:buClr>
                <a:schemeClr val="dk1"/>
              </a:buClr>
              <a:buSzPts val="1800"/>
              <a:buFont typeface="Arial"/>
              <a:buNone/>
            </a:pPr>
            <a:r>
              <a:rPr lang="en-US" sz="1800" b="0" i="0" u="none" strike="noStrike" cap="none">
                <a:solidFill>
                  <a:schemeClr val="dk1"/>
                </a:solidFill>
                <a:latin typeface="Arial"/>
                <a:ea typeface="Arial"/>
                <a:cs typeface="Arial"/>
                <a:sym typeface="Arial"/>
              </a:rPr>
              <a:t>It is possible to exceed the standard duration (4 sem.) up to max. 2 semester.</a:t>
            </a:r>
            <a:br>
              <a:rPr lang="en-US" sz="1800" b="0" i="0" u="sng" strike="noStrike" cap="none">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br>
            <a:br>
              <a:rPr lang="en-US" sz="1800" b="0" i="0" u="sng" strike="noStrike" cap="none">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br>
            <a:r>
              <a:rPr lang="en-US" sz="1800" b="0" i="0" u="sng" strike="noStrike" cap="none">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According to § 38 FPSO and § 10 APSO</a:t>
            </a:r>
            <a:r>
              <a:rPr lang="en-US" sz="1800" b="0"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246" name="Google Shape;246;p19"/>
          <p:cNvSpPr/>
          <p:nvPr/>
        </p:nvSpPr>
        <p:spPr>
          <a:xfrm>
            <a:off x="571627" y="5260133"/>
            <a:ext cx="7886700"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b="1">
                <a:solidFill>
                  <a:schemeClr val="dk1"/>
                </a:solidFill>
                <a:latin typeface="Arial"/>
                <a:ea typeface="Arial"/>
                <a:cs typeface="Arial"/>
                <a:sym typeface="Arial"/>
              </a:rPr>
              <a:t>Note: </a:t>
            </a:r>
            <a:r>
              <a:rPr lang="en-US" sz="1800">
                <a:solidFill>
                  <a:schemeClr val="dk1"/>
                </a:solidFill>
                <a:latin typeface="Arial"/>
                <a:ea typeface="Arial"/>
                <a:cs typeface="Arial"/>
                <a:sym typeface="Arial"/>
              </a:rPr>
              <a:t>one of the fundamental module examinations must be successfully completed by the end of the second term. </a:t>
            </a:r>
            <a:endParaRPr/>
          </a:p>
        </p:txBody>
      </p:sp>
      <p:sp>
        <p:nvSpPr>
          <p:cNvPr id="247" name="Google Shape;247;p19"/>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
        <p:nvSpPr>
          <p:cNvPr id="248" name="Google Shape;248;p19"/>
          <p:cNvSpPr txBox="1"/>
          <p:nvPr/>
        </p:nvSpPr>
        <p:spPr>
          <a:xfrm>
            <a:off x="925158" y="3063239"/>
            <a:ext cx="7190142" cy="1236813"/>
          </a:xfrm>
          <a:prstGeom prst="rect">
            <a:avLst/>
          </a:prstGeom>
          <a:noFill/>
          <a:ln>
            <a:noFill/>
          </a:ln>
        </p:spPr>
        <p:txBody>
          <a:bodyPr spcFirstLastPara="1" wrap="square" lIns="0" tIns="0" rIns="0" bIns="0" anchor="t" anchorCtr="0">
            <a:spAutoFit/>
          </a:bodyPr>
          <a:lstStyle/>
          <a:p>
            <a:pPr marL="285750" marR="0" lvl="0" indent="-285750" algn="l" rtl="0">
              <a:lnSpc>
                <a:spcPct val="114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 minimum of 30 Credits by the end of your third semester</a:t>
            </a:r>
            <a:endParaRPr/>
          </a:p>
          <a:p>
            <a:pPr marL="285750" marR="0" lvl="0" indent="-285750" algn="l" rtl="0">
              <a:lnSpc>
                <a:spcPct val="114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 minimum of 60 Credits by the end of your fourth semester</a:t>
            </a:r>
            <a:endParaRPr/>
          </a:p>
          <a:p>
            <a:pPr marL="285750" marR="0" lvl="0" indent="-285750" algn="l" rtl="0">
              <a:lnSpc>
                <a:spcPct val="114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 minimum of 90 Credits by the end of your fifth semester</a:t>
            </a:r>
            <a:endParaRPr/>
          </a:p>
          <a:p>
            <a:pPr marL="285750" marR="0" lvl="0" indent="-285750" algn="l" rtl="0">
              <a:lnSpc>
                <a:spcPct val="114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120 Credits by the end of your sixth semester (Graduation)</a:t>
            </a:r>
            <a:endParaRPr/>
          </a:p>
        </p:txBody>
      </p:sp>
      <p:pic>
        <p:nvPicPr>
          <p:cNvPr id="2" name="Slide 17">
            <a:hlinkClick r:id="" action="ppaction://media"/>
            <a:extLst>
              <a:ext uri="{FF2B5EF4-FFF2-40B4-BE49-F238E27FC236}">
                <a16:creationId xmlns:a16="http://schemas.microsoft.com/office/drawing/2014/main" id="{2AA68218-2950-467F-A8A6-4A0D092E999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8060">
        <p:circle/>
      </p:transition>
    </mc:Choice>
    <mc:Fallback xmlns="">
      <p:transition spd="slow" advTm="1806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890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18</a:t>
            </a:fld>
            <a:endParaRPr/>
          </a:p>
        </p:txBody>
      </p:sp>
      <p:sp>
        <p:nvSpPr>
          <p:cNvPr id="255" name="Google Shape;255;p20"/>
          <p:cNvSpPr txBox="1">
            <a:spLocks noGrp="1"/>
          </p:cNvSpPr>
          <p:nvPr>
            <p:ph type="title"/>
          </p:nvPr>
        </p:nvSpPr>
        <p:spPr>
          <a:xfrm>
            <a:off x="310654" y="667669"/>
            <a:ext cx="8516354" cy="820738"/>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Please familiarize yourself with these regulations:</a:t>
            </a:r>
            <a:endParaRPr b="1">
              <a:solidFill>
                <a:srgbClr val="006FC1"/>
              </a:solidFill>
            </a:endParaRPr>
          </a:p>
        </p:txBody>
      </p:sp>
      <p:sp>
        <p:nvSpPr>
          <p:cNvPr id="256" name="Google Shape;256;p20"/>
          <p:cNvSpPr/>
          <p:nvPr/>
        </p:nvSpPr>
        <p:spPr>
          <a:xfrm>
            <a:off x="310654" y="2220782"/>
            <a:ext cx="8054413" cy="509441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1800">
                <a:solidFill>
                  <a:schemeClr val="dk1"/>
                </a:solidFill>
                <a:latin typeface="Arial"/>
                <a:ea typeface="Arial"/>
                <a:cs typeface="Arial"/>
                <a:sym typeface="Arial"/>
              </a:rPr>
              <a:t>The </a:t>
            </a:r>
            <a:r>
              <a:rPr lang="en-US" sz="1800" u="sng">
                <a:solidFill>
                  <a:schemeClr val="hlink"/>
                </a:solidFill>
                <a:latin typeface="Arial"/>
                <a:ea typeface="Arial"/>
                <a:cs typeface="Arial"/>
                <a:sym typeface="Arial"/>
                <a:hlinkClick r:id="rId5"/>
              </a:rPr>
              <a:t>APSO</a:t>
            </a:r>
            <a:r>
              <a:rPr lang="en-US" sz="1800">
                <a:solidFill>
                  <a:schemeClr val="dk1"/>
                </a:solidFill>
                <a:latin typeface="Arial"/>
                <a:ea typeface="Arial"/>
                <a:cs typeface="Arial"/>
                <a:sym typeface="Arial"/>
              </a:rPr>
              <a:t>: General Academic and Examination Regulations applying to all study programs at the TUM</a:t>
            </a:r>
            <a:endParaRPr/>
          </a:p>
          <a:p>
            <a:pPr marL="0" marR="0" lvl="0" indent="0" algn="l" rtl="0">
              <a:lnSpc>
                <a:spcPct val="90000"/>
              </a:lnSpc>
              <a:spcBef>
                <a:spcPts val="2200"/>
              </a:spcBef>
              <a:spcAft>
                <a:spcPts val="0"/>
              </a:spcAft>
              <a:buNone/>
            </a:pPr>
            <a:r>
              <a:rPr lang="en-US" sz="1600">
                <a:solidFill>
                  <a:schemeClr val="dk1"/>
                </a:solidFill>
                <a:latin typeface="Arial"/>
                <a:ea typeface="Arial"/>
                <a:cs typeface="Arial"/>
                <a:sym typeface="Arial"/>
              </a:rPr>
              <a:t>       </a:t>
            </a:r>
            <a:r>
              <a:rPr lang="en-US" sz="1600" u="sng">
                <a:solidFill>
                  <a:schemeClr val="dk1"/>
                </a:solidFill>
                <a:latin typeface="Arial"/>
                <a:ea typeface="Arial"/>
                <a:cs typeface="Arial"/>
                <a:sym typeface="Arial"/>
                <a:hlinkClick r:id="rId6">
                  <a:extLst>
                    <a:ext uri="{A12FA001-AC4F-418D-AE19-62706E023703}">
                      <ahyp:hlinkClr xmlns:ahyp="http://schemas.microsoft.com/office/drawing/2018/hyperlinkcolor" val="tx"/>
                    </a:ext>
                  </a:extLst>
                </a:hlinkClick>
              </a:rPr>
              <a:t>https://portal.mytum.de/archiv/kompendium_rechtsangelegenheiten/apso/aspo-3.pdf/file_view</a:t>
            </a:r>
            <a:endParaRPr sz="1600">
              <a:solidFill>
                <a:schemeClr val="dk1"/>
              </a:solidFill>
              <a:latin typeface="Arial"/>
              <a:ea typeface="Arial"/>
              <a:cs typeface="Arial"/>
              <a:sym typeface="Arial"/>
            </a:endParaRPr>
          </a:p>
          <a:p>
            <a:pPr marL="0" marR="0" lvl="0" indent="0" algn="l" rtl="0">
              <a:lnSpc>
                <a:spcPct val="90000"/>
              </a:lnSpc>
              <a:spcBef>
                <a:spcPts val="2200"/>
              </a:spcBef>
              <a:spcAft>
                <a:spcPts val="0"/>
              </a:spcAft>
              <a:buNone/>
            </a:pPr>
            <a:r>
              <a:rPr lang="en-US" sz="1800">
                <a:solidFill>
                  <a:schemeClr val="dk1"/>
                </a:solidFill>
                <a:latin typeface="Arial"/>
                <a:ea typeface="Arial"/>
                <a:cs typeface="Arial"/>
                <a:sym typeface="Arial"/>
              </a:rPr>
              <a:t>The </a:t>
            </a:r>
            <a:r>
              <a:rPr lang="en-US" sz="1800" u="sng">
                <a:solidFill>
                  <a:schemeClr val="hlink"/>
                </a:solidFill>
                <a:latin typeface="Arial"/>
                <a:ea typeface="Arial"/>
                <a:cs typeface="Arial"/>
                <a:sym typeface="Arial"/>
                <a:hlinkClick r:id="rId7"/>
              </a:rPr>
              <a:t>Examination and Academic Regulations (FPSO) </a:t>
            </a:r>
            <a:r>
              <a:rPr lang="en-US" sz="1800">
                <a:solidFill>
                  <a:schemeClr val="dk1"/>
                </a:solidFill>
                <a:latin typeface="Arial"/>
                <a:ea typeface="Arial"/>
                <a:cs typeface="Arial"/>
                <a:sym typeface="Arial"/>
              </a:rPr>
              <a:t>and their </a:t>
            </a:r>
            <a:r>
              <a:rPr lang="en-US" sz="1800" u="sng">
                <a:solidFill>
                  <a:schemeClr val="hlink"/>
                </a:solidFill>
                <a:latin typeface="Arial"/>
                <a:ea typeface="Arial"/>
                <a:cs typeface="Arial"/>
                <a:sym typeface="Arial"/>
                <a:hlinkClick r:id="rId8"/>
              </a:rPr>
              <a:t>Amending Statutes</a:t>
            </a:r>
            <a:r>
              <a:rPr lang="en-US" sz="1800">
                <a:solidFill>
                  <a:schemeClr val="dk1"/>
                </a:solidFill>
                <a:latin typeface="Arial"/>
                <a:ea typeface="Arial"/>
                <a:cs typeface="Arial"/>
                <a:sym typeface="Arial"/>
              </a:rPr>
              <a:t> specify the regulations regarding admission, examinations and the course of studies.         </a:t>
            </a:r>
            <a:endParaRPr sz="1800">
              <a:solidFill>
                <a:schemeClr val="dk1"/>
              </a:solidFill>
              <a:latin typeface="Arial"/>
              <a:ea typeface="Arial"/>
              <a:cs typeface="Arial"/>
              <a:sym typeface="Arial"/>
            </a:endParaRPr>
          </a:p>
          <a:p>
            <a:pPr marL="428263" marR="0" lvl="3" indent="0" algn="l" rtl="0">
              <a:lnSpc>
                <a:spcPct val="100000"/>
              </a:lnSpc>
              <a:spcBef>
                <a:spcPts val="2200"/>
              </a:spcBef>
              <a:spcAft>
                <a:spcPts val="0"/>
              </a:spcAft>
              <a:buClr>
                <a:schemeClr val="dk1"/>
              </a:buClr>
              <a:buSzPts val="1600"/>
              <a:buFont typeface="Noto Sans Symbols"/>
              <a:buNone/>
            </a:pPr>
            <a:r>
              <a:rPr lang="en-US" sz="1600" b="0" i="0" u="sng" strike="noStrike" cap="none">
                <a:solidFill>
                  <a:schemeClr val="dk1"/>
                </a:solidFill>
                <a:latin typeface="Arial"/>
                <a:ea typeface="Arial"/>
                <a:cs typeface="Arial"/>
                <a:sym typeface="Arial"/>
                <a:hlinkClick r:id="rId9">
                  <a:extLst>
                    <a:ext uri="{A12FA001-AC4F-418D-AE19-62706E023703}">
                      <ahyp:hlinkClr xmlns:ahyp="http://schemas.microsoft.com/office/drawing/2018/hyperlinkcolor" val="tx"/>
                    </a:ext>
                  </a:extLst>
                </a:hlinkClick>
              </a:rPr>
              <a:t>https://www.edu.tum.de/en/studium/fuer-         studierende/studiengaenge/bildungswissenschaften/research-on-teaching-and-learning/academic-and-examination-regulations/</a:t>
            </a:r>
            <a:endParaRPr sz="1600" b="0" i="0" u="none" strike="noStrike" cap="none">
              <a:solidFill>
                <a:schemeClr val="dk1"/>
              </a:solidFill>
              <a:latin typeface="Arial"/>
              <a:ea typeface="Arial"/>
              <a:cs typeface="Arial"/>
              <a:sym typeface="Arial"/>
            </a:endParaRPr>
          </a:p>
        </p:txBody>
      </p:sp>
      <p:sp>
        <p:nvSpPr>
          <p:cNvPr id="257" name="Google Shape;257;p20"/>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18">
            <a:hlinkClick r:id="" action="ppaction://media"/>
            <a:extLst>
              <a:ext uri="{FF2B5EF4-FFF2-40B4-BE49-F238E27FC236}">
                <a16:creationId xmlns:a16="http://schemas.microsoft.com/office/drawing/2014/main" id="{B9349285-9C8A-442A-81D1-506164DE5F7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50533"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0644">
        <p:circle/>
      </p:transition>
    </mc:Choice>
    <mc:Fallback xmlns="">
      <p:transition spd="slow" advTm="10644">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1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263" name="Google Shape;263;p21"/>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264" name="Google Shape;264;p2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19</a:t>
            </a:fld>
            <a:endParaRPr/>
          </a:p>
        </p:txBody>
      </p:sp>
      <p:sp>
        <p:nvSpPr>
          <p:cNvPr id="265" name="Google Shape;265;p21"/>
          <p:cNvSpPr/>
          <p:nvPr/>
        </p:nvSpPr>
        <p:spPr>
          <a:xfrm>
            <a:off x="372256" y="630341"/>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266" name="Google Shape;266;p21"/>
          <p:cNvSpPr/>
          <p:nvPr/>
        </p:nvSpPr>
        <p:spPr>
          <a:xfrm>
            <a:off x="851317" y="1828800"/>
            <a:ext cx="1271397" cy="1992086"/>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7" name="Google Shape;267;p21"/>
          <p:cNvPicPr preferRelativeResize="0"/>
          <p:nvPr/>
        </p:nvPicPr>
        <p:blipFill rotWithShape="1">
          <a:blip r:embed="rId6">
            <a:alphaModFix/>
          </a:blip>
          <a:srcRect/>
          <a:stretch/>
        </p:blipFill>
        <p:spPr>
          <a:xfrm>
            <a:off x="4533894" y="1657015"/>
            <a:ext cx="1770912" cy="2508792"/>
          </a:xfrm>
          <a:prstGeom prst="rect">
            <a:avLst/>
          </a:prstGeom>
          <a:noFill/>
          <a:ln>
            <a:noFill/>
          </a:ln>
          <a:effectLst>
            <a:outerShdw blurRad="292100" dist="139700" dir="2700000" algn="tl" rotWithShape="0">
              <a:srgbClr val="333333">
                <a:alpha val="64705"/>
              </a:srgbClr>
            </a:outerShdw>
          </a:effectLst>
        </p:spPr>
      </p:pic>
      <p:pic>
        <p:nvPicPr>
          <p:cNvPr id="268" name="Google Shape;268;p21"/>
          <p:cNvPicPr preferRelativeResize="0"/>
          <p:nvPr/>
        </p:nvPicPr>
        <p:blipFill rotWithShape="1">
          <a:blip r:embed="rId7">
            <a:alphaModFix/>
          </a:blip>
          <a:srcRect/>
          <a:stretch/>
        </p:blipFill>
        <p:spPr>
          <a:xfrm>
            <a:off x="6521771" y="1657015"/>
            <a:ext cx="1770912" cy="2487236"/>
          </a:xfrm>
          <a:prstGeom prst="rect">
            <a:avLst/>
          </a:prstGeom>
          <a:noFill/>
          <a:ln>
            <a:noFill/>
          </a:ln>
          <a:effectLst>
            <a:outerShdw blurRad="292100" dist="139700" dir="2700000" algn="tl" rotWithShape="0">
              <a:srgbClr val="333333">
                <a:alpha val="64705"/>
              </a:srgbClr>
            </a:outerShdw>
          </a:effectLst>
        </p:spPr>
      </p:pic>
      <p:pic>
        <p:nvPicPr>
          <p:cNvPr id="269" name="Google Shape;269;p21"/>
          <p:cNvPicPr preferRelativeResize="0"/>
          <p:nvPr/>
        </p:nvPicPr>
        <p:blipFill rotWithShape="1">
          <a:blip r:embed="rId8">
            <a:alphaModFix/>
          </a:blip>
          <a:srcRect/>
          <a:stretch/>
        </p:blipFill>
        <p:spPr>
          <a:xfrm>
            <a:off x="2359311" y="1657015"/>
            <a:ext cx="1934517" cy="2487236"/>
          </a:xfrm>
          <a:prstGeom prst="rect">
            <a:avLst/>
          </a:prstGeom>
          <a:noFill/>
          <a:ln>
            <a:noFill/>
          </a:ln>
          <a:effectLst>
            <a:outerShdw blurRad="292100" dist="139700" dir="2700000" algn="tl" rotWithShape="0">
              <a:srgbClr val="333333">
                <a:alpha val="64705"/>
              </a:srgbClr>
            </a:outerShdw>
          </a:effectLst>
        </p:spPr>
      </p:pic>
      <p:sp>
        <p:nvSpPr>
          <p:cNvPr id="270" name="Google Shape;270;p21"/>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19">
            <a:hlinkClick r:id="" action="ppaction://media"/>
            <a:extLst>
              <a:ext uri="{FF2B5EF4-FFF2-40B4-BE49-F238E27FC236}">
                <a16:creationId xmlns:a16="http://schemas.microsoft.com/office/drawing/2014/main" id="{F1D1A272-AC8D-4C79-A5EF-23085A33071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76455"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30734">
        <p:circle/>
      </p:transition>
    </mc:Choice>
    <mc:Fallback xmlns="">
      <p:transition spd="slow" advTm="30734">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7" name="Google Shape;87;p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88" name="Google Shape;88;p2"/>
          <p:cNvPicPr preferRelativeResize="0"/>
          <p:nvPr/>
        </p:nvPicPr>
        <p:blipFill rotWithShape="1">
          <a:blip r:embed="rId5">
            <a:alphaModFix/>
          </a:blip>
          <a:srcRect/>
          <a:stretch/>
        </p:blipFill>
        <p:spPr>
          <a:xfrm>
            <a:off x="1848139" y="417551"/>
            <a:ext cx="8742422" cy="816935"/>
          </a:xfrm>
          <a:prstGeom prst="rect">
            <a:avLst/>
          </a:prstGeom>
          <a:noFill/>
          <a:ln>
            <a:noFill/>
          </a:ln>
        </p:spPr>
      </p:pic>
      <p:pic>
        <p:nvPicPr>
          <p:cNvPr id="89" name="Google Shape;89;p2"/>
          <p:cNvPicPr preferRelativeResize="0"/>
          <p:nvPr/>
        </p:nvPicPr>
        <p:blipFill rotWithShape="1">
          <a:blip r:embed="rId6">
            <a:alphaModFix/>
          </a:blip>
          <a:srcRect/>
          <a:stretch/>
        </p:blipFill>
        <p:spPr>
          <a:xfrm>
            <a:off x="484019" y="1234486"/>
            <a:ext cx="7316952" cy="4605683"/>
          </a:xfrm>
          <a:prstGeom prst="rect">
            <a:avLst/>
          </a:prstGeom>
          <a:noFill/>
          <a:ln>
            <a:noFill/>
          </a:ln>
        </p:spPr>
      </p:pic>
      <p:pic>
        <p:nvPicPr>
          <p:cNvPr id="2" name="slide 2">
            <a:hlinkClick r:id="" action="ppaction://media"/>
            <a:extLst>
              <a:ext uri="{FF2B5EF4-FFF2-40B4-BE49-F238E27FC236}">
                <a16:creationId xmlns:a16="http://schemas.microsoft.com/office/drawing/2014/main" id="{11DF65F5-B7CB-435E-94C2-8E12FC83E77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4400" y="6351075"/>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1605">
        <p:circle/>
      </p:transition>
    </mc:Choice>
    <mc:Fallback xmlns="">
      <p:transition spd="slow" advTm="11605">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27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22"/>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277" name="Google Shape;277;p2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20</a:t>
            </a:fld>
            <a:endParaRPr/>
          </a:p>
        </p:txBody>
      </p:sp>
      <p:sp>
        <p:nvSpPr>
          <p:cNvPr id="278" name="Google Shape;278;p22"/>
          <p:cNvSpPr/>
          <p:nvPr/>
        </p:nvSpPr>
        <p:spPr>
          <a:xfrm>
            <a:off x="395536" y="630341"/>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279" name="Google Shape;279;p22"/>
          <p:cNvSpPr/>
          <p:nvPr/>
        </p:nvSpPr>
        <p:spPr>
          <a:xfrm>
            <a:off x="2128066" y="1861457"/>
            <a:ext cx="1300934" cy="1935316"/>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0" name="Google Shape;280;p22"/>
          <p:cNvPicPr preferRelativeResize="0"/>
          <p:nvPr/>
        </p:nvPicPr>
        <p:blipFill rotWithShape="1">
          <a:blip r:embed="rId6">
            <a:alphaModFix/>
          </a:blip>
          <a:srcRect l="7934" t="-140" r="-294" b="139"/>
          <a:stretch/>
        </p:blipFill>
        <p:spPr>
          <a:xfrm>
            <a:off x="5845009" y="1670953"/>
            <a:ext cx="1733717" cy="2177516"/>
          </a:xfrm>
          <a:prstGeom prst="rect">
            <a:avLst/>
          </a:prstGeom>
          <a:noFill/>
          <a:ln>
            <a:noFill/>
          </a:ln>
          <a:effectLst>
            <a:outerShdw blurRad="292100" dist="139700" dir="2700000" algn="tl" rotWithShape="0">
              <a:srgbClr val="333333">
                <a:alpha val="64705"/>
              </a:srgbClr>
            </a:outerShdw>
          </a:effectLst>
        </p:spPr>
      </p:pic>
      <p:sp>
        <p:nvSpPr>
          <p:cNvPr id="281" name="Google Shape;281;p22"/>
          <p:cNvSpPr/>
          <p:nvPr/>
        </p:nvSpPr>
        <p:spPr>
          <a:xfrm>
            <a:off x="3542794" y="1578835"/>
            <a:ext cx="2248323" cy="2361752"/>
          </a:xfrm>
          <a:prstGeom prst="rect">
            <a:avLst/>
          </a:prstGeom>
          <a:solidFill>
            <a:schemeClr val="accent1"/>
          </a:solidFill>
          <a:ln>
            <a:noFill/>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r>
              <a:rPr lang="en-US" sz="1800">
                <a:solidFill>
                  <a:schemeClr val="lt1"/>
                </a:solidFill>
                <a:latin typeface="Arial"/>
                <a:ea typeface="Arial"/>
                <a:cs typeface="Arial"/>
                <a:sym typeface="Arial"/>
              </a:rPr>
              <a:t>Insert photo</a:t>
            </a:r>
            <a:endParaRPr/>
          </a:p>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a:p>
            <a:pPr marL="0" marR="0" lvl="0" indent="0" algn="ctr" rtl="0">
              <a:lnSpc>
                <a:spcPct val="114000"/>
              </a:lnSpc>
              <a:spcBef>
                <a:spcPts val="0"/>
              </a:spcBef>
              <a:spcAft>
                <a:spcPts val="0"/>
              </a:spcAft>
              <a:buNone/>
            </a:pPr>
            <a:r>
              <a:rPr lang="en-US" sz="1800">
                <a:solidFill>
                  <a:schemeClr val="lt1"/>
                </a:solidFill>
                <a:latin typeface="Arial"/>
                <a:ea typeface="Arial"/>
                <a:cs typeface="Arial"/>
                <a:sym typeface="Arial"/>
              </a:rPr>
              <a:t>Prof. Dr. Keune</a:t>
            </a:r>
            <a:endParaRPr sz="1800">
              <a:solidFill>
                <a:schemeClr val="lt1"/>
              </a:solidFill>
              <a:latin typeface="Arial"/>
              <a:ea typeface="Arial"/>
              <a:cs typeface="Arial"/>
              <a:sym typeface="Arial"/>
            </a:endParaRPr>
          </a:p>
        </p:txBody>
      </p:sp>
      <p:sp>
        <p:nvSpPr>
          <p:cNvPr id="282" name="Google Shape;282;p2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20">
            <a:hlinkClick r:id="" action="ppaction://media"/>
            <a:extLst>
              <a:ext uri="{FF2B5EF4-FFF2-40B4-BE49-F238E27FC236}">
                <a16:creationId xmlns:a16="http://schemas.microsoft.com/office/drawing/2014/main" id="{7422E4DB-EC25-4CB4-87D4-92D8FAB77F3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17556"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4076">
        <p:circle/>
      </p:transition>
    </mc:Choice>
    <mc:Fallback xmlns="">
      <p:transition spd="slow" advTm="14076">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87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23"/>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289" name="Google Shape;289;p2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21</a:t>
            </a:fld>
            <a:endParaRPr/>
          </a:p>
        </p:txBody>
      </p:sp>
      <p:sp>
        <p:nvSpPr>
          <p:cNvPr id="290" name="Google Shape;290;p23"/>
          <p:cNvSpPr/>
          <p:nvPr/>
        </p:nvSpPr>
        <p:spPr>
          <a:xfrm>
            <a:off x="395536" y="546355"/>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291" name="Google Shape;291;p23"/>
          <p:cNvSpPr/>
          <p:nvPr/>
        </p:nvSpPr>
        <p:spPr>
          <a:xfrm>
            <a:off x="3449082" y="1860744"/>
            <a:ext cx="1286205" cy="1934335"/>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2" name="Google Shape;292;p23" descr="A person posing for the camera&#10;&#10;Description automatically generated"/>
          <p:cNvPicPr preferRelativeResize="0"/>
          <p:nvPr/>
        </p:nvPicPr>
        <p:blipFill rotWithShape="1">
          <a:blip r:embed="rId6">
            <a:alphaModFix/>
          </a:blip>
          <a:srcRect/>
          <a:stretch/>
        </p:blipFill>
        <p:spPr>
          <a:xfrm>
            <a:off x="5012871" y="1747819"/>
            <a:ext cx="1589634" cy="2094867"/>
          </a:xfrm>
          <a:prstGeom prst="rect">
            <a:avLst/>
          </a:prstGeom>
          <a:noFill/>
          <a:ln>
            <a:noFill/>
          </a:ln>
          <a:effectLst>
            <a:outerShdw blurRad="292100" dist="139700" dir="2700000" algn="tl" rotWithShape="0">
              <a:srgbClr val="333333">
                <a:alpha val="64705"/>
              </a:srgbClr>
            </a:outerShdw>
          </a:effectLst>
        </p:spPr>
      </p:pic>
      <p:sp>
        <p:nvSpPr>
          <p:cNvPr id="293" name="Google Shape;293;p23"/>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21">
            <a:hlinkClick r:id="" action="ppaction://media"/>
            <a:extLst>
              <a:ext uri="{FF2B5EF4-FFF2-40B4-BE49-F238E27FC236}">
                <a16:creationId xmlns:a16="http://schemas.microsoft.com/office/drawing/2014/main" id="{CB6CABCA-F505-4FB8-8CCB-826A072EEBA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2208" y="6289315"/>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3713">
        <p:circle/>
      </p:transition>
    </mc:Choice>
    <mc:Fallback xmlns="">
      <p:transition spd="slow" advTm="137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24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Google Shape;299;p24"/>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300" name="Google Shape;300;p2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22</a:t>
            </a:fld>
            <a:endParaRPr/>
          </a:p>
        </p:txBody>
      </p:sp>
      <p:sp>
        <p:nvSpPr>
          <p:cNvPr id="301" name="Google Shape;301;p24"/>
          <p:cNvSpPr/>
          <p:nvPr/>
        </p:nvSpPr>
        <p:spPr>
          <a:xfrm>
            <a:off x="318009" y="630341"/>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302" name="Google Shape;302;p24"/>
          <p:cNvSpPr/>
          <p:nvPr/>
        </p:nvSpPr>
        <p:spPr>
          <a:xfrm>
            <a:off x="4745665" y="1740537"/>
            <a:ext cx="1279577" cy="2084735"/>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03" name="Google Shape;303;p24"/>
          <p:cNvPicPr preferRelativeResize="0"/>
          <p:nvPr/>
        </p:nvPicPr>
        <p:blipFill rotWithShape="1">
          <a:blip r:embed="rId6">
            <a:alphaModFix/>
          </a:blip>
          <a:srcRect l="15246" r="21488"/>
          <a:stretch/>
        </p:blipFill>
        <p:spPr>
          <a:xfrm>
            <a:off x="6241846" y="1855229"/>
            <a:ext cx="1559125" cy="1923522"/>
          </a:xfrm>
          <a:prstGeom prst="rect">
            <a:avLst/>
          </a:prstGeom>
          <a:noFill/>
          <a:ln>
            <a:noFill/>
          </a:ln>
          <a:effectLst>
            <a:outerShdw blurRad="292100" dist="139700" dir="2700000" algn="tl" rotWithShape="0">
              <a:srgbClr val="333333">
                <a:alpha val="64705"/>
              </a:srgbClr>
            </a:outerShdw>
          </a:effectLst>
        </p:spPr>
      </p:pic>
      <p:sp>
        <p:nvSpPr>
          <p:cNvPr id="304" name="Google Shape;304;p24"/>
          <p:cNvSpPr txBox="1"/>
          <p:nvPr/>
        </p:nvSpPr>
        <p:spPr>
          <a:xfrm>
            <a:off x="10335986" y="4947557"/>
            <a:ext cx="65" cy="257250"/>
          </a:xfrm>
          <a:prstGeom prst="rect">
            <a:avLst/>
          </a:prstGeom>
          <a:noFill/>
          <a:ln>
            <a:noFill/>
          </a:ln>
        </p:spPr>
        <p:txBody>
          <a:bodyPr spcFirstLastPara="1" wrap="square" lIns="0" tIns="0" rIns="0" bIns="0" anchor="t" anchorCtr="0">
            <a:spAutoFit/>
          </a:bodyPr>
          <a:lstStyle/>
          <a:p>
            <a:pPr marL="0" marR="0" lvl="0" indent="0" algn="l" rtl="0">
              <a:lnSpc>
                <a:spcPct val="114000"/>
              </a:lnSpc>
              <a:spcBef>
                <a:spcPts val="0"/>
              </a:spcBef>
              <a:spcAft>
                <a:spcPts val="0"/>
              </a:spcAft>
              <a:buNone/>
            </a:pPr>
            <a:endParaRPr sz="1600">
              <a:solidFill>
                <a:schemeClr val="dk1"/>
              </a:solidFill>
              <a:latin typeface="Arial"/>
              <a:ea typeface="Arial"/>
              <a:cs typeface="Arial"/>
              <a:sym typeface="Arial"/>
            </a:endParaRPr>
          </a:p>
        </p:txBody>
      </p:sp>
      <p:sp>
        <p:nvSpPr>
          <p:cNvPr id="305" name="Google Shape;305;p24"/>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22">
            <a:hlinkClick r:id="" action="ppaction://media"/>
            <a:extLst>
              <a:ext uri="{FF2B5EF4-FFF2-40B4-BE49-F238E27FC236}">
                <a16:creationId xmlns:a16="http://schemas.microsoft.com/office/drawing/2014/main" id="{FF365B23-4448-4EE5-9428-885C39585EB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4400" y="622883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0086">
        <p:circle/>
      </p:transition>
    </mc:Choice>
    <mc:Fallback xmlns="">
      <p:transition spd="slow" advTm="20086">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5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Google Shape;311;p25"/>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312" name="Google Shape;312;p2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23</a:t>
            </a:fld>
            <a:endParaRPr/>
          </a:p>
        </p:txBody>
      </p:sp>
      <p:sp>
        <p:nvSpPr>
          <p:cNvPr id="313" name="Google Shape;313;p25"/>
          <p:cNvSpPr/>
          <p:nvPr/>
        </p:nvSpPr>
        <p:spPr>
          <a:xfrm>
            <a:off x="318009" y="630341"/>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314" name="Google Shape;314;p25"/>
          <p:cNvSpPr/>
          <p:nvPr/>
        </p:nvSpPr>
        <p:spPr>
          <a:xfrm>
            <a:off x="6008914" y="1861455"/>
            <a:ext cx="1143000" cy="1975757"/>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15" name="Google Shape;315;p25"/>
          <p:cNvPicPr preferRelativeResize="0"/>
          <p:nvPr/>
        </p:nvPicPr>
        <p:blipFill rotWithShape="1">
          <a:blip r:embed="rId6">
            <a:alphaModFix/>
          </a:blip>
          <a:srcRect/>
          <a:stretch/>
        </p:blipFill>
        <p:spPr>
          <a:xfrm>
            <a:off x="3781880" y="1686204"/>
            <a:ext cx="1753507" cy="2326261"/>
          </a:xfrm>
          <a:prstGeom prst="rect">
            <a:avLst/>
          </a:prstGeom>
          <a:noFill/>
          <a:ln>
            <a:noFill/>
          </a:ln>
          <a:effectLst>
            <a:outerShdw blurRad="292100" dist="139700" dir="2700000" algn="tl" rotWithShape="0">
              <a:srgbClr val="333333">
                <a:alpha val="64705"/>
              </a:srgbClr>
            </a:outerShdw>
          </a:effectLst>
        </p:spPr>
      </p:pic>
      <p:sp>
        <p:nvSpPr>
          <p:cNvPr id="316" name="Google Shape;316;p2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23">
            <a:hlinkClick r:id="" action="ppaction://media"/>
            <a:extLst>
              <a:ext uri="{FF2B5EF4-FFF2-40B4-BE49-F238E27FC236}">
                <a16:creationId xmlns:a16="http://schemas.microsoft.com/office/drawing/2014/main" id="{AD0E5BBB-0409-4D9F-8DE4-6CE1105D27B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2208"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9501">
        <p:circle/>
      </p:transition>
    </mc:Choice>
    <mc:Fallback xmlns="">
      <p:transition spd="slow" advTm="19501">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07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26"/>
          <p:cNvPicPr preferRelativeResize="0"/>
          <p:nvPr/>
        </p:nvPicPr>
        <p:blipFill rotWithShape="1">
          <a:blip r:embed="rId5">
            <a:alphaModFix/>
          </a:blip>
          <a:srcRect/>
          <a:stretch/>
        </p:blipFill>
        <p:spPr>
          <a:xfrm>
            <a:off x="163290" y="1314586"/>
            <a:ext cx="8827008" cy="4928330"/>
          </a:xfrm>
          <a:prstGeom prst="rect">
            <a:avLst/>
          </a:prstGeom>
          <a:noFill/>
          <a:ln>
            <a:noFill/>
          </a:ln>
        </p:spPr>
      </p:pic>
      <p:sp>
        <p:nvSpPr>
          <p:cNvPr id="323" name="Google Shape;323;p2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24</a:t>
            </a:fld>
            <a:endParaRPr/>
          </a:p>
        </p:txBody>
      </p:sp>
      <p:sp>
        <p:nvSpPr>
          <p:cNvPr id="324" name="Google Shape;324;p26"/>
          <p:cNvSpPr/>
          <p:nvPr/>
        </p:nvSpPr>
        <p:spPr>
          <a:xfrm>
            <a:off x="318009" y="630341"/>
            <a:ext cx="8508999" cy="410369"/>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3. Your instructors</a:t>
            </a:r>
            <a:endParaRPr sz="3000" b="1">
              <a:solidFill>
                <a:srgbClr val="006FC1"/>
              </a:solidFill>
              <a:latin typeface="Arial"/>
              <a:ea typeface="Arial"/>
              <a:cs typeface="Arial"/>
              <a:sym typeface="Arial"/>
            </a:endParaRPr>
          </a:p>
        </p:txBody>
      </p:sp>
      <p:sp>
        <p:nvSpPr>
          <p:cNvPr id="325" name="Google Shape;325;p26"/>
          <p:cNvSpPr/>
          <p:nvPr/>
        </p:nvSpPr>
        <p:spPr>
          <a:xfrm>
            <a:off x="7151914" y="1877785"/>
            <a:ext cx="1220557" cy="979714"/>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26" name="Google Shape;326;p26"/>
          <p:cNvPicPr preferRelativeResize="0"/>
          <p:nvPr/>
        </p:nvPicPr>
        <p:blipFill rotWithShape="1">
          <a:blip r:embed="rId6">
            <a:alphaModFix/>
          </a:blip>
          <a:srcRect l="7934" t="-140" r="-294" b="139"/>
          <a:stretch/>
        </p:blipFill>
        <p:spPr>
          <a:xfrm>
            <a:off x="5041217" y="1682880"/>
            <a:ext cx="1733717" cy="2177516"/>
          </a:xfrm>
          <a:prstGeom prst="rect">
            <a:avLst/>
          </a:prstGeom>
          <a:noFill/>
          <a:ln>
            <a:noFill/>
          </a:ln>
          <a:effectLst>
            <a:outerShdw blurRad="292100" dist="139700" dir="2700000" algn="tl" rotWithShape="0">
              <a:srgbClr val="333333">
                <a:alpha val="64705"/>
              </a:srgbClr>
            </a:outerShdw>
          </a:effectLst>
        </p:spPr>
      </p:pic>
      <p:sp>
        <p:nvSpPr>
          <p:cNvPr id="327" name="Google Shape;327;p26"/>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Instrutors slide -24">
            <a:hlinkClick r:id="" action="ppaction://media"/>
            <a:extLst>
              <a:ext uri="{FF2B5EF4-FFF2-40B4-BE49-F238E27FC236}">
                <a16:creationId xmlns:a16="http://schemas.microsoft.com/office/drawing/2014/main" id="{1C17DD85-C47D-49FF-A886-4D7B16B4A53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22208"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9333">
        <p:circle/>
      </p:transition>
    </mc:Choice>
    <mc:Fallback xmlns="">
      <p:transition spd="slow" advTm="933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1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7"/>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25</a:t>
            </a:fld>
            <a:endParaRPr/>
          </a:p>
        </p:txBody>
      </p:sp>
      <p:sp>
        <p:nvSpPr>
          <p:cNvPr id="334" name="Google Shape;334;p27"/>
          <p:cNvSpPr txBox="1">
            <a:spLocks noGrp="1"/>
          </p:cNvSpPr>
          <p:nvPr>
            <p:ph type="title"/>
          </p:nvPr>
        </p:nvSpPr>
        <p:spPr>
          <a:xfrm>
            <a:off x="311162" y="578573"/>
            <a:ext cx="8508999" cy="481017"/>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4. First semester schedule </a:t>
            </a:r>
            <a:br>
              <a:rPr lang="en-US" b="1">
                <a:solidFill>
                  <a:srgbClr val="006FC1"/>
                </a:solidFill>
              </a:rPr>
            </a:br>
            <a:endParaRPr b="1">
              <a:solidFill>
                <a:srgbClr val="006FC1"/>
              </a:solidFill>
            </a:endParaRPr>
          </a:p>
        </p:txBody>
      </p:sp>
      <p:pic>
        <p:nvPicPr>
          <p:cNvPr id="335" name="Google Shape;335;p27"/>
          <p:cNvPicPr preferRelativeResize="0"/>
          <p:nvPr/>
        </p:nvPicPr>
        <p:blipFill rotWithShape="1">
          <a:blip r:embed="rId5">
            <a:alphaModFix/>
          </a:blip>
          <a:srcRect/>
          <a:stretch/>
        </p:blipFill>
        <p:spPr>
          <a:xfrm>
            <a:off x="1346211" y="1059590"/>
            <a:ext cx="6438900" cy="5413723"/>
          </a:xfrm>
          <a:prstGeom prst="rect">
            <a:avLst/>
          </a:prstGeom>
          <a:noFill/>
          <a:ln>
            <a:noFill/>
          </a:ln>
        </p:spPr>
      </p:pic>
      <p:sp>
        <p:nvSpPr>
          <p:cNvPr id="336" name="Google Shape;336;p27"/>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25">
            <a:hlinkClick r:id="" action="ppaction://media"/>
            <a:extLst>
              <a:ext uri="{FF2B5EF4-FFF2-40B4-BE49-F238E27FC236}">
                <a16:creationId xmlns:a16="http://schemas.microsoft.com/office/drawing/2014/main" id="{04134FCD-ABAE-49C8-80B9-66853407D81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2883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0108">
        <p:circle/>
      </p:transition>
    </mc:Choice>
    <mc:Fallback xmlns="">
      <p:transition spd="slow" advTm="20108">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85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8"/>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26</a:t>
            </a:fld>
            <a:endParaRPr/>
          </a:p>
        </p:txBody>
      </p:sp>
      <p:sp>
        <p:nvSpPr>
          <p:cNvPr id="343" name="Google Shape;343;p28"/>
          <p:cNvSpPr txBox="1">
            <a:spLocks noGrp="1"/>
          </p:cNvSpPr>
          <p:nvPr>
            <p:ph type="title"/>
          </p:nvPr>
        </p:nvSpPr>
        <p:spPr>
          <a:xfrm>
            <a:off x="311162" y="578573"/>
            <a:ext cx="8508999" cy="481017"/>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4. First semester schedule </a:t>
            </a:r>
            <a:br>
              <a:rPr lang="en-US" b="1">
                <a:solidFill>
                  <a:srgbClr val="006FC1"/>
                </a:solidFill>
              </a:rPr>
            </a:br>
            <a:endParaRPr b="1">
              <a:solidFill>
                <a:srgbClr val="006FC1"/>
              </a:solidFill>
            </a:endParaRPr>
          </a:p>
        </p:txBody>
      </p:sp>
      <p:pic>
        <p:nvPicPr>
          <p:cNvPr id="344" name="Google Shape;344;p28"/>
          <p:cNvPicPr preferRelativeResize="0"/>
          <p:nvPr/>
        </p:nvPicPr>
        <p:blipFill rotWithShape="1">
          <a:blip r:embed="rId5">
            <a:alphaModFix/>
          </a:blip>
          <a:srcRect/>
          <a:stretch/>
        </p:blipFill>
        <p:spPr>
          <a:xfrm>
            <a:off x="219811" y="1387929"/>
            <a:ext cx="8695585" cy="4304096"/>
          </a:xfrm>
          <a:prstGeom prst="rect">
            <a:avLst/>
          </a:prstGeom>
          <a:noFill/>
          <a:ln>
            <a:noFill/>
          </a:ln>
        </p:spPr>
      </p:pic>
      <p:sp>
        <p:nvSpPr>
          <p:cNvPr id="345" name="Google Shape;345;p28"/>
          <p:cNvSpPr txBox="1"/>
          <p:nvPr/>
        </p:nvSpPr>
        <p:spPr>
          <a:xfrm>
            <a:off x="383056" y="5560542"/>
            <a:ext cx="4861780" cy="257250"/>
          </a:xfrm>
          <a:prstGeom prst="rect">
            <a:avLst/>
          </a:prstGeom>
          <a:noFill/>
          <a:ln>
            <a:noFill/>
          </a:ln>
        </p:spPr>
        <p:txBody>
          <a:bodyPr spcFirstLastPara="1" wrap="square" lIns="0" tIns="0" rIns="0" bIns="0" anchor="t" anchorCtr="0">
            <a:spAutoFit/>
          </a:bodyPr>
          <a:lstStyle/>
          <a:p>
            <a:pPr marL="0" marR="0" lvl="0" indent="0" algn="l" rtl="0">
              <a:lnSpc>
                <a:spcPct val="114000"/>
              </a:lnSpc>
              <a:spcBef>
                <a:spcPts val="0"/>
              </a:spcBef>
              <a:spcAft>
                <a:spcPts val="0"/>
              </a:spcAft>
              <a:buNone/>
            </a:pPr>
            <a:r>
              <a:rPr lang="en-US" sz="1600">
                <a:solidFill>
                  <a:schemeClr val="dk1"/>
                </a:solidFill>
                <a:latin typeface="Arial"/>
                <a:ea typeface="Arial"/>
                <a:cs typeface="Arial"/>
                <a:sym typeface="Arial"/>
              </a:rPr>
              <a:t>Library courses: https://www.ub.tum.de/en/workshops</a:t>
            </a:r>
            <a:endParaRPr sz="1600">
              <a:solidFill>
                <a:schemeClr val="dk1"/>
              </a:solidFill>
              <a:latin typeface="Arial"/>
              <a:ea typeface="Arial"/>
              <a:cs typeface="Arial"/>
              <a:sym typeface="Arial"/>
            </a:endParaRPr>
          </a:p>
        </p:txBody>
      </p:sp>
      <p:sp>
        <p:nvSpPr>
          <p:cNvPr id="346" name="Google Shape;346;p28"/>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26">
            <a:hlinkClick r:id="" action="ppaction://media"/>
            <a:extLst>
              <a:ext uri="{FF2B5EF4-FFF2-40B4-BE49-F238E27FC236}">
                <a16:creationId xmlns:a16="http://schemas.microsoft.com/office/drawing/2014/main" id="{68C12B9E-13B0-4C23-A936-08C6A1491A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525">
        <p:circle/>
      </p:transition>
    </mc:Choice>
    <mc:Fallback xmlns="">
      <p:transition spd="slow" advTm="28525">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883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2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27</a:t>
            </a:fld>
            <a:endParaRPr/>
          </a:p>
        </p:txBody>
      </p:sp>
      <p:sp>
        <p:nvSpPr>
          <p:cNvPr id="353" name="Google Shape;353;p29"/>
          <p:cNvSpPr txBox="1">
            <a:spLocks noGrp="1"/>
          </p:cNvSpPr>
          <p:nvPr>
            <p:ph type="title"/>
          </p:nvPr>
        </p:nvSpPr>
        <p:spPr>
          <a:xfrm>
            <a:off x="399477" y="563321"/>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What we expect from YOU:</a:t>
            </a:r>
            <a:endParaRPr b="1">
              <a:solidFill>
                <a:srgbClr val="006FC1"/>
              </a:solidFill>
            </a:endParaRPr>
          </a:p>
        </p:txBody>
      </p:sp>
      <p:sp>
        <p:nvSpPr>
          <p:cNvPr id="354" name="Google Shape;354;p29"/>
          <p:cNvSpPr/>
          <p:nvPr/>
        </p:nvSpPr>
        <p:spPr>
          <a:xfrm>
            <a:off x="311162" y="1253450"/>
            <a:ext cx="8391772" cy="4686300"/>
          </a:xfrm>
          <a:prstGeom prst="rect">
            <a:avLst/>
          </a:prstGeom>
          <a:noFill/>
          <a:ln>
            <a:noFill/>
          </a:ln>
        </p:spPr>
        <p:txBody>
          <a:bodyPr spcFirstLastPara="1" wrap="square" lIns="91425" tIns="45700" rIns="91425" bIns="45700" anchor="t" anchorCtr="0">
            <a:noAutofit/>
          </a:bodyPr>
          <a:lstStyle/>
          <a:p>
            <a:pPr marL="285750" marR="0" lvl="0" indent="-285750" algn="l" rtl="0">
              <a:lnSpc>
                <a:spcPct val="113999"/>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Carefully read through every course syllabus (course schedule, readings, exams, detailed course policy, etc.)</a:t>
            </a:r>
            <a:endParaRPr sz="1600">
              <a:solidFill>
                <a:schemeClr val="dk1"/>
              </a:solidFill>
              <a:latin typeface="Arial"/>
              <a:ea typeface="Arial"/>
              <a:cs typeface="Arial"/>
              <a:sym typeface="Arial"/>
            </a:endParaRPr>
          </a:p>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p>
            <a:pPr marL="285750" marR="0" lvl="0" indent="-285750" algn="l" rtl="0">
              <a:lnSpc>
                <a:spcPct val="113999"/>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Active participation in discussions</a:t>
            </a:r>
            <a:endParaRPr/>
          </a:p>
          <a:p>
            <a:pPr marL="0" marR="0" lvl="0" indent="0" algn="l" rtl="0">
              <a:lnSpc>
                <a:spcPct val="113999"/>
              </a:lnSpc>
              <a:spcBef>
                <a:spcPts val="0"/>
              </a:spcBef>
              <a:spcAft>
                <a:spcPts val="0"/>
              </a:spcAft>
              <a:buNone/>
            </a:pPr>
            <a:endParaRPr sz="1800">
              <a:solidFill>
                <a:schemeClr val="dk1"/>
              </a:solidFill>
              <a:latin typeface="Arial"/>
              <a:ea typeface="Arial"/>
              <a:cs typeface="Arial"/>
              <a:sym typeface="Arial"/>
            </a:endParaRPr>
          </a:p>
          <a:p>
            <a:pPr marL="285750" marR="0" lvl="0" indent="-285750" algn="l" rtl="0">
              <a:lnSpc>
                <a:spcPct val="113999"/>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Collaborative work</a:t>
            </a:r>
            <a:endParaRPr sz="1600">
              <a:solidFill>
                <a:schemeClr val="dk1"/>
              </a:solidFill>
              <a:latin typeface="Arial"/>
              <a:ea typeface="Arial"/>
              <a:cs typeface="Arial"/>
              <a:sym typeface="Arial"/>
            </a:endParaRPr>
          </a:p>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p>
            <a:pPr marL="285750" marR="0" lvl="0" indent="-285750" algn="l" rtl="0">
              <a:lnSpc>
                <a:spcPct val="113999"/>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Attend courses (required + elective ones) and pass exams or complete</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tasks to achieve ECTS</a:t>
            </a:r>
            <a:endParaRPr sz="1600">
              <a:solidFill>
                <a:schemeClr val="dk1"/>
              </a:solidFill>
              <a:latin typeface="Arial"/>
              <a:ea typeface="Arial"/>
              <a:cs typeface="Arial"/>
              <a:sym typeface="Arial"/>
            </a:endParaRPr>
          </a:p>
          <a:p>
            <a:pPr marL="285750" marR="0" lvl="0" indent="-171450" algn="l" rtl="0">
              <a:lnSpc>
                <a:spcPct val="113999"/>
              </a:lnSpc>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pic>
        <p:nvPicPr>
          <p:cNvPr id="355" name="Google Shape;355;p29" descr="一群人正在聊天&#10;&#10;描述已自动生成"/>
          <p:cNvPicPr preferRelativeResize="0"/>
          <p:nvPr/>
        </p:nvPicPr>
        <p:blipFill rotWithShape="1">
          <a:blip r:embed="rId5">
            <a:alphaModFix/>
          </a:blip>
          <a:srcRect/>
          <a:stretch/>
        </p:blipFill>
        <p:spPr>
          <a:xfrm>
            <a:off x="2160859" y="4244203"/>
            <a:ext cx="4614075" cy="1975307"/>
          </a:xfrm>
          <a:prstGeom prst="rect">
            <a:avLst/>
          </a:prstGeom>
          <a:noFill/>
          <a:ln>
            <a:noFill/>
          </a:ln>
        </p:spPr>
      </p:pic>
      <p:sp>
        <p:nvSpPr>
          <p:cNvPr id="356" name="Google Shape;356;p29"/>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27">
            <a:hlinkClick r:id="" action="ppaction://media"/>
            <a:extLst>
              <a:ext uri="{FF2B5EF4-FFF2-40B4-BE49-F238E27FC236}">
                <a16:creationId xmlns:a16="http://schemas.microsoft.com/office/drawing/2014/main" id="{9D9170A7-17D6-440D-A123-F6F8CEBCE2F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2208" y="621951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3465">
        <p:circle/>
      </p:transition>
    </mc:Choice>
    <mc:Fallback xmlns="">
      <p:transition spd="slow" advTm="23465">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5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3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28</a:t>
            </a:fld>
            <a:endParaRPr/>
          </a:p>
        </p:txBody>
      </p:sp>
      <p:pic>
        <p:nvPicPr>
          <p:cNvPr id="363" name="Google Shape;363;p30"/>
          <p:cNvPicPr preferRelativeResize="0"/>
          <p:nvPr/>
        </p:nvPicPr>
        <p:blipFill rotWithShape="1">
          <a:blip r:embed="rId5">
            <a:alphaModFix/>
          </a:blip>
          <a:srcRect/>
          <a:stretch/>
        </p:blipFill>
        <p:spPr>
          <a:xfrm>
            <a:off x="1978679" y="1236992"/>
            <a:ext cx="5233003" cy="5025596"/>
          </a:xfrm>
          <a:prstGeom prst="rect">
            <a:avLst/>
          </a:prstGeom>
          <a:noFill/>
          <a:ln>
            <a:noFill/>
          </a:ln>
        </p:spPr>
      </p:pic>
      <p:sp>
        <p:nvSpPr>
          <p:cNvPr id="364" name="Google Shape;364;p30"/>
          <p:cNvSpPr txBox="1"/>
          <p:nvPr/>
        </p:nvSpPr>
        <p:spPr>
          <a:xfrm>
            <a:off x="311162" y="578573"/>
            <a:ext cx="8508999" cy="481017"/>
          </a:xfrm>
          <a:prstGeom prst="rect">
            <a:avLst/>
          </a:prstGeom>
          <a:noFill/>
          <a:ln>
            <a:noFill/>
          </a:ln>
        </p:spPr>
        <p:txBody>
          <a:bodyPr spcFirstLastPara="1" wrap="square" lIns="0" tIns="0" rIns="0" bIns="0" anchor="t" anchorCtr="0">
            <a:spAutoFit/>
          </a:bodyPr>
          <a:lstStyle/>
          <a:p>
            <a:pPr marL="0" marR="0" lvl="0" indent="0" algn="l" rtl="0">
              <a:lnSpc>
                <a:spcPct val="106666"/>
              </a:lnSpc>
              <a:spcBef>
                <a:spcPts val="0"/>
              </a:spcBef>
              <a:spcAft>
                <a:spcPts val="0"/>
              </a:spcAft>
              <a:buNone/>
            </a:pPr>
            <a:r>
              <a:rPr lang="en-US" sz="3000" b="1">
                <a:solidFill>
                  <a:srgbClr val="006FC1"/>
                </a:solidFill>
                <a:latin typeface="Arial"/>
                <a:ea typeface="Arial"/>
                <a:cs typeface="Arial"/>
                <a:sym typeface="Arial"/>
              </a:rPr>
              <a:t>4. First semester schedule </a:t>
            </a:r>
            <a:br>
              <a:rPr lang="en-US" sz="3000" b="1">
                <a:solidFill>
                  <a:srgbClr val="006FC1"/>
                </a:solidFill>
                <a:latin typeface="Arial"/>
                <a:ea typeface="Arial"/>
                <a:cs typeface="Arial"/>
                <a:sym typeface="Arial"/>
              </a:rPr>
            </a:br>
            <a:endParaRPr sz="3000" b="1">
              <a:solidFill>
                <a:srgbClr val="006FC1"/>
              </a:solidFill>
              <a:latin typeface="Arial"/>
              <a:ea typeface="Arial"/>
              <a:cs typeface="Arial"/>
              <a:sym typeface="Arial"/>
            </a:endParaRPr>
          </a:p>
        </p:txBody>
      </p:sp>
      <p:sp>
        <p:nvSpPr>
          <p:cNvPr id="365" name="Google Shape;365;p30"/>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28">
            <a:hlinkClick r:id="" action="ppaction://media"/>
            <a:extLst>
              <a:ext uri="{FF2B5EF4-FFF2-40B4-BE49-F238E27FC236}">
                <a16:creationId xmlns:a16="http://schemas.microsoft.com/office/drawing/2014/main" id="{E80B8511-7063-42AA-B251-DF8CBCDF65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15361" y="6279427"/>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9399">
        <p:circle/>
      </p:transition>
    </mc:Choice>
    <mc:Fallback xmlns="">
      <p:transition spd="slow" advTm="19399">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83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29</a:t>
            </a:fld>
            <a:endParaRPr/>
          </a:p>
        </p:txBody>
      </p:sp>
      <p:sp>
        <p:nvSpPr>
          <p:cNvPr id="372" name="Google Shape;372;p31"/>
          <p:cNvSpPr txBox="1">
            <a:spLocks noGrp="1"/>
          </p:cNvSpPr>
          <p:nvPr>
            <p:ph type="title"/>
          </p:nvPr>
        </p:nvSpPr>
        <p:spPr>
          <a:xfrm>
            <a:off x="319091" y="586549"/>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5. University facilities</a:t>
            </a:r>
            <a:endParaRPr/>
          </a:p>
        </p:txBody>
      </p:sp>
      <p:sp>
        <p:nvSpPr>
          <p:cNvPr id="373" name="Google Shape;373;p31"/>
          <p:cNvSpPr/>
          <p:nvPr/>
        </p:nvSpPr>
        <p:spPr>
          <a:xfrm>
            <a:off x="319091" y="1477942"/>
            <a:ext cx="8391772" cy="4686300"/>
          </a:xfrm>
          <a:prstGeom prst="rect">
            <a:avLst/>
          </a:prstGeom>
          <a:noFill/>
          <a:ln>
            <a:noFill/>
          </a:ln>
        </p:spPr>
        <p:txBody>
          <a:bodyPr spcFirstLastPara="1" wrap="square" lIns="91425" tIns="45700" rIns="91425" bIns="45700" anchor="t" anchorCtr="0">
            <a:noAutofit/>
          </a:bodyPr>
          <a:lstStyle/>
          <a:p>
            <a:pPr marL="285750" marR="0" lvl="0" indent="-285750" algn="l" rtl="0">
              <a:lnSpc>
                <a:spcPct val="113999"/>
              </a:lnSpc>
              <a:spcBef>
                <a:spcPts val="0"/>
              </a:spcBef>
              <a:spcAft>
                <a:spcPts val="0"/>
              </a:spcAft>
              <a:buClr>
                <a:schemeClr val="dk1"/>
              </a:buClr>
              <a:buSzPts val="1800"/>
              <a:buFont typeface="Arial"/>
              <a:buChar char="•"/>
            </a:pPr>
            <a:r>
              <a:rPr lang="en-US" sz="1800" b="1">
                <a:solidFill>
                  <a:schemeClr val="dk1"/>
                </a:solidFill>
                <a:latin typeface="Arial"/>
                <a:ea typeface="Arial"/>
                <a:cs typeface="Arial"/>
                <a:sym typeface="Arial"/>
              </a:rPr>
              <a:t>TUM Library (Main Campus, Arcisstraße 21, about 15 min </a:t>
            </a:r>
            <a:r>
              <a:rPr lang="en-US" sz="1800" b="1">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walk from here </a:t>
            </a:r>
            <a:r>
              <a:rPr lang="en-US" sz="1800" b="1">
                <a:solidFill>
                  <a:schemeClr val="dk1"/>
                </a:solidFill>
                <a:latin typeface="Arial"/>
                <a:ea typeface="Arial"/>
                <a:cs typeface="Arial"/>
                <a:sym typeface="Arial"/>
              </a:rPr>
              <a:t>OR take the bus line 100, 11 min)</a:t>
            </a:r>
            <a:endParaRPr sz="1600">
              <a:solidFill>
                <a:schemeClr val="dk1"/>
              </a:solidFill>
              <a:latin typeface="Arial"/>
              <a:ea typeface="Arial"/>
              <a:cs typeface="Arial"/>
              <a:sym typeface="Arial"/>
            </a:endParaRPr>
          </a:p>
          <a:p>
            <a:pPr marL="461963" marR="0" lvl="1" indent="-285750" algn="l" rtl="0">
              <a:lnSpc>
                <a:spcPct val="113999"/>
              </a:lnSpc>
              <a:spcBef>
                <a:spcPts val="0"/>
              </a:spcBef>
              <a:spcAft>
                <a:spcPts val="0"/>
              </a:spcAft>
              <a:buClr>
                <a:schemeClr val="dk1"/>
              </a:buClr>
              <a:buSzPts val="1800"/>
              <a:buFont typeface="Noto Sans Symbols"/>
              <a:buChar char="−"/>
            </a:pPr>
            <a:r>
              <a:rPr lang="en-US" sz="1800" b="0" i="0" u="none" strike="noStrike" cap="none">
                <a:solidFill>
                  <a:schemeClr val="dk1"/>
                </a:solidFill>
                <a:latin typeface="Arial"/>
                <a:ea typeface="Arial"/>
                <a:cs typeface="Arial"/>
                <a:sym typeface="Arial"/>
              </a:rPr>
              <a:t>You will have some introductory sessions there and of course you might need books!</a:t>
            </a:r>
            <a:endParaRPr sz="1600" b="0" i="0" u="none" strike="noStrike" cap="none">
              <a:solidFill>
                <a:schemeClr val="dk1"/>
              </a:solidFill>
              <a:latin typeface="Arial"/>
              <a:ea typeface="Arial"/>
              <a:cs typeface="Arial"/>
              <a:sym typeface="Arial"/>
            </a:endParaRPr>
          </a:p>
          <a:p>
            <a:pPr marL="461963" marR="0" lvl="1" indent="-285750" algn="l" rtl="0">
              <a:lnSpc>
                <a:spcPct val="113999"/>
              </a:lnSpc>
              <a:spcBef>
                <a:spcPts val="0"/>
              </a:spcBef>
              <a:spcAft>
                <a:spcPts val="0"/>
              </a:spcAft>
              <a:buClr>
                <a:srgbClr val="004B8D"/>
              </a:buClr>
              <a:buSzPts val="1800"/>
              <a:buFont typeface="Noto Sans Symbols"/>
              <a:buChar char="−"/>
            </a:pPr>
            <a:r>
              <a:rPr lang="en-US" sz="1800" b="1" i="0" u="none" strike="noStrike" cap="none">
                <a:solidFill>
                  <a:srgbClr val="004B8D"/>
                </a:solidFill>
                <a:latin typeface="Arial"/>
                <a:ea typeface="Arial"/>
                <a:cs typeface="Arial"/>
                <a:sym typeface="Arial"/>
              </a:rPr>
              <a:t>Very important: </a:t>
            </a:r>
            <a:r>
              <a:rPr lang="en-US" sz="1800" b="0" i="0" u="none" strike="noStrike" cap="none">
                <a:solidFill>
                  <a:srgbClr val="004B8D"/>
                </a:solidFill>
                <a:latin typeface="Arial"/>
                <a:ea typeface="Arial"/>
                <a:cs typeface="Arial"/>
                <a:sym typeface="Arial"/>
              </a:rPr>
              <a:t>To rent books from the library you need your student card and you also need to sign up online</a:t>
            </a:r>
            <a:endParaRPr/>
          </a:p>
          <a:p>
            <a:pPr marL="176213" marR="0" lvl="1" indent="0" algn="l" rtl="0">
              <a:lnSpc>
                <a:spcPct val="113999"/>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85750" marR="0" lvl="0" indent="-285750" algn="l" rtl="0">
              <a:lnSpc>
                <a:spcPct val="113999"/>
              </a:lnSpc>
              <a:spcBef>
                <a:spcPts val="0"/>
              </a:spcBef>
              <a:spcAft>
                <a:spcPts val="0"/>
              </a:spcAft>
              <a:buClr>
                <a:schemeClr val="dk1"/>
              </a:buClr>
              <a:buSzPts val="1800"/>
              <a:buFont typeface="Arial"/>
              <a:buChar char="•"/>
            </a:pPr>
            <a:r>
              <a:rPr lang="en-US" sz="1800" b="1">
                <a:solidFill>
                  <a:schemeClr val="dk1"/>
                </a:solidFill>
                <a:latin typeface="Arial"/>
                <a:ea typeface="Arial"/>
                <a:cs typeface="Arial"/>
                <a:sym typeface="Arial"/>
              </a:rPr>
              <a:t>Mensa &amp; cafeteria  </a:t>
            </a:r>
            <a:endParaRPr/>
          </a:p>
          <a:p>
            <a:pPr marL="461963" marR="0" lvl="1" indent="-285750" algn="l" rtl="0">
              <a:lnSpc>
                <a:spcPct val="113999"/>
              </a:lnSpc>
              <a:spcBef>
                <a:spcPts val="0"/>
              </a:spcBef>
              <a:spcAft>
                <a:spcPts val="0"/>
              </a:spcAft>
              <a:buClr>
                <a:schemeClr val="dk1"/>
              </a:buClr>
              <a:buSzPts val="1800"/>
              <a:buFont typeface="Noto Sans Symbols"/>
              <a:buChar char="−"/>
            </a:pPr>
            <a:r>
              <a:rPr lang="en-US" sz="1800" b="0" i="0" u="none" strike="noStrike" cap="none">
                <a:solidFill>
                  <a:schemeClr val="dk1"/>
                </a:solidFill>
                <a:latin typeface="Arial"/>
                <a:ea typeface="Arial"/>
                <a:cs typeface="Arial"/>
                <a:sym typeface="Arial"/>
              </a:rPr>
              <a:t>Arcisstrasse 17, next to main campus</a:t>
            </a:r>
            <a:endParaRPr sz="1600" b="0" i="0" u="none" strike="noStrike" cap="none">
              <a:solidFill>
                <a:schemeClr val="dk1"/>
              </a:solidFill>
              <a:latin typeface="Arial"/>
              <a:ea typeface="Arial"/>
              <a:cs typeface="Arial"/>
              <a:sym typeface="Arial"/>
            </a:endParaRPr>
          </a:p>
          <a:p>
            <a:pPr marL="461963" marR="0" lvl="1" indent="-285750" algn="l" rtl="0">
              <a:lnSpc>
                <a:spcPct val="113999"/>
              </a:lnSpc>
              <a:spcBef>
                <a:spcPts val="0"/>
              </a:spcBef>
              <a:spcAft>
                <a:spcPts val="0"/>
              </a:spcAft>
              <a:buClr>
                <a:schemeClr val="dk1"/>
              </a:buClr>
              <a:buSzPts val="1800"/>
              <a:buFont typeface="Noto Sans Symbols"/>
              <a:buChar char="−"/>
            </a:pPr>
            <a:r>
              <a:rPr lang="en-US" sz="1800" b="0" i="0" u="none" strike="noStrike" cap="none">
                <a:solidFill>
                  <a:schemeClr val="dk1"/>
                </a:solidFill>
                <a:latin typeface="Arial"/>
                <a:ea typeface="Arial"/>
                <a:cs typeface="Arial"/>
                <a:sym typeface="Arial"/>
              </a:rPr>
              <a:t>You can have lunch for a very good price and in the same building there is also a good cafeteria.  </a:t>
            </a:r>
            <a:endParaRPr sz="1600" b="0" i="0" u="none" strike="noStrike" cap="none">
              <a:solidFill>
                <a:schemeClr val="dk1"/>
              </a:solidFill>
              <a:latin typeface="Arial"/>
              <a:ea typeface="Arial"/>
              <a:cs typeface="Arial"/>
              <a:sym typeface="Arial"/>
            </a:endParaRPr>
          </a:p>
          <a:p>
            <a:pPr marL="461963" marR="0" lvl="1" indent="-285750" algn="l" rtl="0">
              <a:lnSpc>
                <a:spcPct val="113999"/>
              </a:lnSpc>
              <a:spcBef>
                <a:spcPts val="0"/>
              </a:spcBef>
              <a:spcAft>
                <a:spcPts val="0"/>
              </a:spcAft>
              <a:buClr>
                <a:srgbClr val="004B8D"/>
              </a:buClr>
              <a:buSzPts val="1800"/>
              <a:buFont typeface="Noto Sans Symbols"/>
              <a:buChar char="−"/>
            </a:pPr>
            <a:r>
              <a:rPr lang="en-US" sz="1800" b="1" i="0" u="none" strike="noStrike" cap="none">
                <a:solidFill>
                  <a:srgbClr val="004B8D"/>
                </a:solidFill>
                <a:latin typeface="Arial"/>
                <a:ea typeface="Arial"/>
                <a:cs typeface="Arial"/>
                <a:sym typeface="Arial"/>
              </a:rPr>
              <a:t>Very important: </a:t>
            </a:r>
            <a:r>
              <a:rPr lang="en-US" sz="1800" b="0" i="0" u="none" strike="noStrike" cap="none">
                <a:solidFill>
                  <a:srgbClr val="004B8D"/>
                </a:solidFill>
                <a:latin typeface="Arial"/>
                <a:ea typeface="Arial"/>
                <a:cs typeface="Arial"/>
                <a:sym typeface="Arial"/>
              </a:rPr>
              <a:t>To buy something in the Mensa you have to charge money on your student card.</a:t>
            </a:r>
            <a:endParaRPr sz="1600" b="0" i="0" u="none" strike="noStrike" cap="none">
              <a:solidFill>
                <a:srgbClr val="004B8D"/>
              </a:solidFill>
              <a:latin typeface="Arial"/>
              <a:ea typeface="Arial"/>
              <a:cs typeface="Arial"/>
              <a:sym typeface="Arial"/>
            </a:endParaRPr>
          </a:p>
        </p:txBody>
      </p:sp>
      <p:sp>
        <p:nvSpPr>
          <p:cNvPr id="374" name="Google Shape;374;p31"/>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29">
            <a:hlinkClick r:id="" action="ppaction://media"/>
            <a:extLst>
              <a:ext uri="{FF2B5EF4-FFF2-40B4-BE49-F238E27FC236}">
                <a16:creationId xmlns:a16="http://schemas.microsoft.com/office/drawing/2014/main" id="{2622BF4D-C2D9-4E7D-A936-D61DF03FFE4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34400" y="6271451"/>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1578">
        <p:circle/>
      </p:transition>
    </mc:Choice>
    <mc:Fallback xmlns="">
      <p:transition spd="slow" advTm="21578">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556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6" name="Google Shape;96;p3"/>
          <p:cNvSpPr/>
          <p:nvPr/>
        </p:nvSpPr>
        <p:spPr>
          <a:xfrm>
            <a:off x="4267199" y="1548580"/>
            <a:ext cx="4471555" cy="3139321"/>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50000"/>
              </a:lnSpc>
              <a:spcBef>
                <a:spcPts val="0"/>
              </a:spcBef>
              <a:spcAft>
                <a:spcPts val="0"/>
              </a:spcAft>
              <a:buClr>
                <a:schemeClr val="dk1"/>
              </a:buClr>
              <a:buSzPts val="2000"/>
              <a:buFont typeface="Arial"/>
              <a:buChar char="•"/>
            </a:pPr>
            <a:r>
              <a:rPr lang="en-US" sz="2000">
                <a:solidFill>
                  <a:schemeClr val="dk1"/>
                </a:solidFill>
                <a:latin typeface="Arial"/>
                <a:ea typeface="Arial"/>
                <a:cs typeface="Arial"/>
                <a:sym typeface="Arial"/>
              </a:rPr>
              <a:t>The new TUM School of Social Sciences and Technology </a:t>
            </a:r>
            <a:endParaRPr/>
          </a:p>
          <a:p>
            <a:pPr marL="285750" marR="0" lvl="0" indent="-285750" algn="just" rtl="0">
              <a:lnSpc>
                <a:spcPct val="150000"/>
              </a:lnSpc>
              <a:spcBef>
                <a:spcPts val="0"/>
              </a:spcBef>
              <a:spcAft>
                <a:spcPts val="0"/>
              </a:spcAft>
              <a:buClr>
                <a:schemeClr val="dk1"/>
              </a:buClr>
              <a:buSzPts val="2000"/>
              <a:buFont typeface="Arial"/>
              <a:buChar char="•"/>
            </a:pPr>
            <a:r>
              <a:rPr lang="en-US" sz="2000">
                <a:solidFill>
                  <a:schemeClr val="dk1"/>
                </a:solidFill>
                <a:latin typeface="Arial"/>
                <a:ea typeface="Arial"/>
                <a:cs typeface="Arial"/>
                <a:sym typeface="Arial"/>
              </a:rPr>
              <a:t>Previously TUM School of Education.</a:t>
            </a:r>
            <a:endParaRPr/>
          </a:p>
          <a:p>
            <a:pPr marL="285750" marR="0" lvl="0" indent="-285750" algn="just" rtl="0">
              <a:lnSpc>
                <a:spcPct val="150000"/>
              </a:lnSpc>
              <a:spcBef>
                <a:spcPts val="0"/>
              </a:spcBef>
              <a:spcAft>
                <a:spcPts val="0"/>
              </a:spcAft>
              <a:buClr>
                <a:schemeClr val="dk1"/>
              </a:buClr>
              <a:buSzPts val="2000"/>
              <a:buFont typeface="Arial"/>
              <a:buChar char="•"/>
            </a:pPr>
            <a:r>
              <a:rPr lang="en-US" sz="2000">
                <a:solidFill>
                  <a:schemeClr val="dk1"/>
                </a:solidFill>
                <a:latin typeface="Arial"/>
                <a:ea typeface="Arial"/>
                <a:cs typeface="Arial"/>
                <a:sym typeface="Arial"/>
              </a:rPr>
              <a:t>First faculty in Germany for teacher training and education research</a:t>
            </a:r>
            <a:endParaRPr sz="2000">
              <a:solidFill>
                <a:schemeClr val="dk1"/>
              </a:solidFill>
              <a:latin typeface="Arial"/>
              <a:ea typeface="Arial"/>
              <a:cs typeface="Arial"/>
              <a:sym typeface="Arial"/>
            </a:endParaRPr>
          </a:p>
          <a:p>
            <a:pPr marL="285750" marR="0" lvl="0" indent="-171450" algn="just"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97" name="Google Shape;97;p3"/>
          <p:cNvSpPr/>
          <p:nvPr/>
        </p:nvSpPr>
        <p:spPr>
          <a:xfrm>
            <a:off x="579424" y="5707781"/>
            <a:ext cx="824758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Information about TUM: </a:t>
            </a:r>
            <a:r>
              <a:rPr lang="en-US" sz="1800" u="sng">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https://www.youtube.com/watch?v=iu6UboRqanI</a:t>
            </a:r>
            <a:r>
              <a:rPr lang="en-US" sz="1800">
                <a:solidFill>
                  <a:schemeClr val="dk1"/>
                </a:solidFill>
                <a:latin typeface="Arial"/>
                <a:ea typeface="Arial"/>
                <a:cs typeface="Arial"/>
                <a:sym typeface="Arial"/>
              </a:rPr>
              <a:t> </a:t>
            </a:r>
            <a:endParaRPr/>
          </a:p>
        </p:txBody>
      </p:sp>
      <p:sp>
        <p:nvSpPr>
          <p:cNvPr id="98" name="Google Shape;98;p3"/>
          <p:cNvSpPr txBox="1"/>
          <p:nvPr/>
        </p:nvSpPr>
        <p:spPr>
          <a:xfrm>
            <a:off x="310654" y="6451904"/>
            <a:ext cx="6464280" cy="365125"/>
          </a:xfrm>
          <a:prstGeom prst="rect">
            <a:avLst/>
          </a:prstGeom>
          <a:noFill/>
          <a:ln>
            <a:noFill/>
          </a:ln>
        </p:spPr>
        <p:txBody>
          <a:bodyPr spcFirstLastPara="1" wrap="square" lIns="0" tIns="45700" rIns="0" bIns="45700" anchor="ctr" anchorCtr="0">
            <a:no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Kristin Moyer, Tania Sultana, Santiago Hurtado | RTL Welcome Session | 10/2021</a:t>
            </a:r>
            <a:endParaRPr sz="1200">
              <a:solidFill>
                <a:schemeClr val="dk1"/>
              </a:solidFill>
              <a:latin typeface="Arial"/>
              <a:ea typeface="Arial"/>
              <a:cs typeface="Arial"/>
              <a:sym typeface="Arial"/>
            </a:endParaRPr>
          </a:p>
        </p:txBody>
      </p:sp>
      <p:pic>
        <p:nvPicPr>
          <p:cNvPr id="99" name="Google Shape;99;p3" descr="A group of people sitting on stairs&#10;&#10;Description automatically generated with medium confidence"/>
          <p:cNvPicPr preferRelativeResize="0"/>
          <p:nvPr/>
        </p:nvPicPr>
        <p:blipFill rotWithShape="1">
          <a:blip r:embed="rId6">
            <a:alphaModFix/>
          </a:blip>
          <a:srcRect r="50000"/>
          <a:stretch/>
        </p:blipFill>
        <p:spPr>
          <a:xfrm>
            <a:off x="0" y="-6794"/>
            <a:ext cx="4125191" cy="4012291"/>
          </a:xfrm>
          <a:prstGeom prst="rect">
            <a:avLst/>
          </a:prstGeom>
          <a:noFill/>
          <a:ln>
            <a:noFill/>
          </a:ln>
        </p:spPr>
      </p:pic>
      <p:sp>
        <p:nvSpPr>
          <p:cNvPr id="100" name="Google Shape;100;p3"/>
          <p:cNvSpPr txBox="1">
            <a:spLocks noGrp="1"/>
          </p:cNvSpPr>
          <p:nvPr>
            <p:ph type="title"/>
          </p:nvPr>
        </p:nvSpPr>
        <p:spPr>
          <a:xfrm>
            <a:off x="4267200" y="918281"/>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Welcome!</a:t>
            </a:r>
            <a:endParaRPr b="1">
              <a:solidFill>
                <a:srgbClr val="006FC1"/>
              </a:solidFill>
            </a:endParaRPr>
          </a:p>
        </p:txBody>
      </p:sp>
      <p:pic>
        <p:nvPicPr>
          <p:cNvPr id="2" name="Slide 3">
            <a:hlinkClick r:id="" action="ppaction://media"/>
            <a:extLst>
              <a:ext uri="{FF2B5EF4-FFF2-40B4-BE49-F238E27FC236}">
                <a16:creationId xmlns:a16="http://schemas.microsoft.com/office/drawing/2014/main" id="{548D237A-77AB-49F1-A38C-1AF21BBDA3B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4400" y="622883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63805">
        <p:circle/>
      </p:transition>
    </mc:Choice>
    <mc:Fallback xmlns="">
      <p:transition spd="slow" advTm="63805">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01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30</a:t>
            </a:fld>
            <a:endParaRPr/>
          </a:p>
        </p:txBody>
      </p:sp>
      <p:sp>
        <p:nvSpPr>
          <p:cNvPr id="381" name="Google Shape;381;p32"/>
          <p:cNvSpPr txBox="1">
            <a:spLocks noGrp="1"/>
          </p:cNvSpPr>
          <p:nvPr>
            <p:ph type="title"/>
          </p:nvPr>
        </p:nvSpPr>
        <p:spPr>
          <a:xfrm>
            <a:off x="319091" y="537438"/>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6. Online Systems</a:t>
            </a:r>
            <a:endParaRPr b="1">
              <a:solidFill>
                <a:srgbClr val="006FC1"/>
              </a:solidFill>
            </a:endParaRPr>
          </a:p>
        </p:txBody>
      </p:sp>
      <p:sp>
        <p:nvSpPr>
          <p:cNvPr id="382" name="Google Shape;382;p32"/>
          <p:cNvSpPr/>
          <p:nvPr/>
        </p:nvSpPr>
        <p:spPr>
          <a:xfrm>
            <a:off x="188462" y="1173351"/>
            <a:ext cx="8071283" cy="5074417"/>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Clr>
                <a:schemeClr val="dk1"/>
              </a:buClr>
              <a:buSzPts val="1800"/>
              <a:buFont typeface="Arial"/>
              <a:buChar char="•"/>
            </a:pPr>
            <a:r>
              <a:rPr lang="en-US" sz="1800" b="1">
                <a:solidFill>
                  <a:schemeClr val="dk1"/>
                </a:solidFill>
                <a:latin typeface="Arial"/>
                <a:ea typeface="Arial"/>
                <a:cs typeface="Arial"/>
                <a:sym typeface="Arial"/>
              </a:rPr>
              <a:t>EDU Website </a:t>
            </a:r>
            <a:r>
              <a:rPr lang="en-US" sz="1800">
                <a:solidFill>
                  <a:schemeClr val="dk1"/>
                </a:solidFill>
                <a:latin typeface="Arial"/>
                <a:ea typeface="Arial"/>
                <a:cs typeface="Arial"/>
                <a:sym typeface="Arial"/>
              </a:rPr>
              <a:t>(</a:t>
            </a:r>
            <a:r>
              <a:rPr lang="en-US" sz="1800" u="sng">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https://www.edu.tum.de/en/home/</a:t>
            </a:r>
            <a:r>
              <a:rPr lang="en-US" sz="1800">
                <a:solidFill>
                  <a:schemeClr val="dk1"/>
                </a:solidFill>
                <a:latin typeface="Arial"/>
                <a:ea typeface="Arial"/>
                <a:cs typeface="Arial"/>
                <a:sym typeface="Arial"/>
              </a:rPr>
              <a:t>)</a:t>
            </a:r>
            <a:endParaRPr sz="1800" b="1">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Find important information about the study program</a:t>
            </a:r>
            <a:endParaRPr/>
          </a:p>
          <a:p>
            <a:pPr marL="285750" marR="0" lvl="0" indent="-285750" algn="l" rtl="0">
              <a:lnSpc>
                <a:spcPct val="100000"/>
              </a:lnSpc>
              <a:spcBef>
                <a:spcPts val="1200"/>
              </a:spcBef>
              <a:spcAft>
                <a:spcPts val="0"/>
              </a:spcAft>
              <a:buClr>
                <a:schemeClr val="dk1"/>
              </a:buClr>
              <a:buSzPts val="1800"/>
              <a:buFont typeface="Arial"/>
              <a:buChar char="•"/>
            </a:pPr>
            <a:r>
              <a:rPr lang="en-US" sz="1800" b="1">
                <a:solidFill>
                  <a:schemeClr val="dk1"/>
                </a:solidFill>
                <a:latin typeface="Arial"/>
                <a:ea typeface="Arial"/>
                <a:cs typeface="Arial"/>
                <a:sym typeface="Arial"/>
              </a:rPr>
              <a:t>WIKI </a:t>
            </a:r>
            <a:r>
              <a:rPr lang="en-US" sz="1800">
                <a:solidFill>
                  <a:schemeClr val="dk1"/>
                </a:solidFill>
                <a:latin typeface="Arial"/>
                <a:ea typeface="Arial"/>
                <a:cs typeface="Arial"/>
                <a:sym typeface="Arial"/>
              </a:rPr>
              <a:t>(</a:t>
            </a:r>
            <a:r>
              <a:rPr lang="en-US" sz="1800" u="sng">
                <a:solidFill>
                  <a:schemeClr val="dk1"/>
                </a:solidFill>
                <a:latin typeface="Arial"/>
                <a:ea typeface="Arial"/>
                <a:cs typeface="Arial"/>
                <a:sym typeface="Arial"/>
                <a:hlinkClick r:id="rId6">
                  <a:extLst>
                    <a:ext uri="{A12FA001-AC4F-418D-AE19-62706E023703}">
                      <ahyp:hlinkClr xmlns:ahyp="http://schemas.microsoft.com/office/drawing/2018/hyperlinkcolor" val="tx"/>
                    </a:ext>
                  </a:extLst>
                </a:hlinkClick>
              </a:rPr>
              <a:t>https://wiki.tum.de/display/studiumedu/Master+Research+on+Teaching+and+Learning</a:t>
            </a:r>
            <a:r>
              <a:rPr lang="en-US" sz="1800">
                <a:solidFill>
                  <a:schemeClr val="dk1"/>
                </a:solidFill>
                <a:latin typeface="Arial"/>
                <a:ea typeface="Arial"/>
                <a:cs typeface="Arial"/>
                <a:sym typeface="Arial"/>
              </a:rPr>
              <a:t>) </a:t>
            </a:r>
            <a:endParaRPr sz="1800" u="sng">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Find more information about the study program </a:t>
            </a:r>
            <a:endParaRPr/>
          </a:p>
          <a:p>
            <a:pPr marL="285750" marR="0" lvl="0" indent="-285750" algn="l" rtl="0">
              <a:lnSpc>
                <a:spcPct val="100000"/>
              </a:lnSpc>
              <a:spcBef>
                <a:spcPts val="1200"/>
              </a:spcBef>
              <a:spcAft>
                <a:spcPts val="0"/>
              </a:spcAft>
              <a:buClr>
                <a:schemeClr val="dk1"/>
              </a:buClr>
              <a:buSzPts val="1800"/>
              <a:buFont typeface="Arial"/>
              <a:buChar char="•"/>
            </a:pPr>
            <a:r>
              <a:rPr lang="en-US" sz="1800" b="1">
                <a:solidFill>
                  <a:schemeClr val="dk1"/>
                </a:solidFill>
                <a:latin typeface="Arial"/>
                <a:ea typeface="Arial"/>
                <a:cs typeface="Arial"/>
                <a:sym typeface="Arial"/>
              </a:rPr>
              <a:t>TUMOnline </a:t>
            </a:r>
            <a:r>
              <a:rPr lang="en-US" sz="1800">
                <a:solidFill>
                  <a:schemeClr val="dk1"/>
                </a:solidFill>
                <a:latin typeface="Arial"/>
                <a:ea typeface="Arial"/>
                <a:cs typeface="Arial"/>
                <a:sym typeface="Arial"/>
              </a:rPr>
              <a:t>(</a:t>
            </a:r>
            <a:r>
              <a:rPr lang="en-US" sz="1800" u="sng">
                <a:solidFill>
                  <a:schemeClr val="dk1"/>
                </a:solidFill>
                <a:latin typeface="Arial"/>
                <a:ea typeface="Arial"/>
                <a:cs typeface="Arial"/>
                <a:sym typeface="Arial"/>
                <a:hlinkClick r:id="rId7">
                  <a:extLst>
                    <a:ext uri="{A12FA001-AC4F-418D-AE19-62706E023703}">
                      <ahyp:hlinkClr xmlns:ahyp="http://schemas.microsoft.com/office/drawing/2018/hyperlinkcolor" val="tx"/>
                    </a:ext>
                  </a:extLst>
                </a:hlinkClick>
              </a:rPr>
              <a:t>https://campus.tum.de/tumonline/webnav.ini</a:t>
            </a:r>
            <a:r>
              <a:rPr lang="en-US" sz="1800">
                <a:solidFill>
                  <a:schemeClr val="dk1"/>
                </a:solidFill>
                <a:latin typeface="Arial"/>
                <a:ea typeface="Arial"/>
                <a:cs typeface="Arial"/>
                <a:sym typeface="Arial"/>
              </a:rPr>
              <a:t>)</a:t>
            </a:r>
            <a:endParaRPr sz="1600">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Download of students‘ documents (enrollment certificate, transcript, …)</a:t>
            </a:r>
            <a:endParaRPr sz="1600" b="0" i="0" u="none" strike="noStrike" cap="none">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Calendar</a:t>
            </a:r>
            <a:endParaRPr sz="1600" b="0" i="0" u="none" strike="noStrike" cap="none">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Course &amp; exam registration</a:t>
            </a:r>
            <a:endParaRPr/>
          </a:p>
          <a:p>
            <a:pPr marL="176213" marR="0" lvl="1"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US" sz="1800" b="1">
                <a:solidFill>
                  <a:schemeClr val="dk1"/>
                </a:solidFill>
                <a:latin typeface="Arial"/>
                <a:ea typeface="Arial"/>
                <a:cs typeface="Arial"/>
                <a:sym typeface="Arial"/>
              </a:rPr>
              <a:t>Moodle </a:t>
            </a:r>
            <a:r>
              <a:rPr lang="en-US" sz="1800">
                <a:solidFill>
                  <a:schemeClr val="dk1"/>
                </a:solidFill>
                <a:latin typeface="Arial"/>
                <a:ea typeface="Arial"/>
                <a:cs typeface="Arial"/>
                <a:sym typeface="Arial"/>
              </a:rPr>
              <a:t>(</a:t>
            </a:r>
            <a:r>
              <a:rPr lang="en-US" sz="1800" u="sng">
                <a:solidFill>
                  <a:schemeClr val="dk1"/>
                </a:solidFill>
                <a:latin typeface="Arial"/>
                <a:ea typeface="Arial"/>
                <a:cs typeface="Arial"/>
                <a:sym typeface="Arial"/>
                <a:hlinkClick r:id="rId8">
                  <a:extLst>
                    <a:ext uri="{A12FA001-AC4F-418D-AE19-62706E023703}">
                      <ahyp:hlinkClr xmlns:ahyp="http://schemas.microsoft.com/office/drawing/2018/hyperlinkcolor" val="tx"/>
                    </a:ext>
                  </a:extLst>
                </a:hlinkClick>
              </a:rPr>
              <a:t>https://www.moodle.tum.de/</a:t>
            </a:r>
            <a:r>
              <a:rPr lang="en-US" sz="1800" u="sng">
                <a:solidFill>
                  <a:schemeClr val="dk1"/>
                </a:solidFill>
                <a:latin typeface="Arial"/>
                <a:ea typeface="Arial"/>
                <a:cs typeface="Arial"/>
                <a:sym typeface="Arial"/>
              </a:rPr>
              <a:t>)</a:t>
            </a:r>
            <a:endParaRPr sz="1800" u="sng">
              <a:solidFill>
                <a:schemeClr val="dk1"/>
              </a:solidFill>
              <a:latin typeface="Arial"/>
              <a:ea typeface="Arial"/>
              <a:cs typeface="Arial"/>
              <a:sym typeface="Arial"/>
            </a:endParaRPr>
          </a:p>
          <a:p>
            <a:pPr marL="360363" marR="0" lvl="2"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Arial"/>
                <a:ea typeface="Arial"/>
                <a:cs typeface="Arial"/>
                <a:sym typeface="Arial"/>
              </a:rPr>
              <a:t>- Course Material (skripts, readings, …)</a:t>
            </a:r>
            <a:endParaRPr sz="1600" b="0" i="0" u="none" strike="noStrike" cap="none">
              <a:solidFill>
                <a:schemeClr val="dk1"/>
              </a:solidFill>
              <a:latin typeface="Arial"/>
              <a:ea typeface="Arial"/>
              <a:cs typeface="Arial"/>
              <a:sym typeface="Arial"/>
            </a:endParaRPr>
          </a:p>
          <a:p>
            <a:pPr marL="285750" marR="0" lvl="0" indent="-285750" algn="l" rtl="0">
              <a:lnSpc>
                <a:spcPct val="100000"/>
              </a:lnSpc>
              <a:spcBef>
                <a:spcPts val="1200"/>
              </a:spcBef>
              <a:spcAft>
                <a:spcPts val="0"/>
              </a:spcAft>
              <a:buClr>
                <a:schemeClr val="dk1"/>
              </a:buClr>
              <a:buSzPts val="1800"/>
              <a:buFont typeface="Arial"/>
              <a:buChar char="•"/>
            </a:pPr>
            <a:r>
              <a:rPr lang="en-US" sz="1800" b="1">
                <a:solidFill>
                  <a:schemeClr val="dk1"/>
                </a:solidFill>
                <a:latin typeface="Arial"/>
                <a:ea typeface="Arial"/>
                <a:cs typeface="Arial"/>
                <a:sym typeface="Arial"/>
              </a:rPr>
              <a:t>Library</a:t>
            </a:r>
            <a:r>
              <a:rPr lang="en-US" sz="1600">
                <a:solidFill>
                  <a:schemeClr val="dk1"/>
                </a:solidFill>
                <a:latin typeface="Arial"/>
                <a:ea typeface="Arial"/>
                <a:cs typeface="Arial"/>
                <a:sym typeface="Arial"/>
              </a:rPr>
              <a:t> (</a:t>
            </a:r>
            <a:r>
              <a:rPr lang="en-US" sz="1800" u="sng">
                <a:solidFill>
                  <a:schemeClr val="dk1"/>
                </a:solidFill>
                <a:latin typeface="Arial"/>
                <a:ea typeface="Arial"/>
                <a:cs typeface="Arial"/>
                <a:sym typeface="Arial"/>
                <a:hlinkClick r:id="rId9">
                  <a:extLst>
                    <a:ext uri="{A12FA001-AC4F-418D-AE19-62706E023703}">
                      <ahyp:hlinkClr xmlns:ahyp="http://schemas.microsoft.com/office/drawing/2018/hyperlinkcolor" val="tx"/>
                    </a:ext>
                  </a:extLst>
                </a:hlinkClick>
              </a:rPr>
              <a:t>http://www.ub.tum.de/en</a:t>
            </a:r>
            <a:r>
              <a:rPr lang="en-US" sz="1800" u="sng">
                <a:solidFill>
                  <a:schemeClr val="dk1"/>
                </a:solidFill>
                <a:latin typeface="Arial"/>
                <a:ea typeface="Arial"/>
                <a:cs typeface="Arial"/>
                <a:sym typeface="Arial"/>
              </a:rPr>
              <a:t>)</a:t>
            </a:r>
            <a:r>
              <a:rPr lang="en-US" sz="1800">
                <a:solidFill>
                  <a:schemeClr val="dk1"/>
                </a:solidFill>
                <a:latin typeface="Arial"/>
                <a:ea typeface="Arial"/>
                <a:cs typeface="Arial"/>
                <a:sym typeface="Arial"/>
              </a:rPr>
              <a:t> </a:t>
            </a:r>
            <a:endParaRPr sz="1600">
              <a:solidFill>
                <a:schemeClr val="dk1"/>
              </a:solidFill>
              <a:latin typeface="Arial"/>
              <a:ea typeface="Arial"/>
              <a:cs typeface="Arial"/>
              <a:sym typeface="Arial"/>
            </a:endParaRPr>
          </a:p>
          <a:p>
            <a:pPr marL="646113" marR="0" lvl="2" indent="-285750" algn="l" rtl="0">
              <a:lnSpc>
                <a:spcPct val="100000"/>
              </a:lnSpc>
              <a:spcBef>
                <a:spcPts val="0"/>
              </a:spcBef>
              <a:spcAft>
                <a:spcPts val="0"/>
              </a:spcAft>
              <a:buClr>
                <a:schemeClr val="dk1"/>
              </a:buClr>
              <a:buSzPts val="1800"/>
              <a:buFont typeface="Noto Sans Symbols"/>
              <a:buChar char="−"/>
            </a:pPr>
            <a:r>
              <a:rPr lang="en-US" sz="1800" b="0" i="0" u="none" strike="noStrike" cap="none">
                <a:solidFill>
                  <a:schemeClr val="dk1"/>
                </a:solidFill>
                <a:latin typeface="Arial"/>
                <a:ea typeface="Arial"/>
                <a:cs typeface="Arial"/>
                <a:sym typeface="Arial"/>
              </a:rPr>
              <a:t>Choose Branch “Library Main Campus</a:t>
            </a:r>
            <a:endParaRPr sz="1600" b="0" i="0" u="none" strike="noStrike" cap="none">
              <a:solidFill>
                <a:schemeClr val="dk1"/>
              </a:solidFill>
              <a:latin typeface="Arial"/>
              <a:ea typeface="Arial"/>
              <a:cs typeface="Arial"/>
              <a:sym typeface="Arial"/>
            </a:endParaRPr>
          </a:p>
          <a:p>
            <a:pPr marL="461963" marR="0" lvl="1" indent="-171450" algn="l" rtl="0">
              <a:lnSpc>
                <a:spcPct val="113999"/>
              </a:lnSpc>
              <a:spcBef>
                <a:spcPts val="0"/>
              </a:spcBef>
              <a:spcAft>
                <a:spcPts val="0"/>
              </a:spcAft>
              <a:buClr>
                <a:schemeClr val="dk1"/>
              </a:buClr>
              <a:buSzPts val="1800"/>
              <a:buFont typeface="Noto Sans Symbols"/>
              <a:buNone/>
            </a:pPr>
            <a:endParaRPr sz="1800" b="1" i="0" u="none" strike="noStrike" cap="none">
              <a:solidFill>
                <a:schemeClr val="dk1"/>
              </a:solidFill>
              <a:latin typeface="Arial"/>
              <a:ea typeface="Arial"/>
              <a:cs typeface="Arial"/>
              <a:sym typeface="Arial"/>
            </a:endParaRPr>
          </a:p>
          <a:p>
            <a:pPr marL="461963" marR="0" lvl="1" indent="-171450" algn="l" rtl="0">
              <a:lnSpc>
                <a:spcPct val="113999"/>
              </a:lnSpc>
              <a:spcBef>
                <a:spcPts val="0"/>
              </a:spcBef>
              <a:spcAft>
                <a:spcPts val="0"/>
              </a:spcAft>
              <a:buClr>
                <a:schemeClr val="dk1"/>
              </a:buClr>
              <a:buSzPts val="1800"/>
              <a:buFont typeface="Noto Sans Symbols"/>
              <a:buNone/>
            </a:pPr>
            <a:endParaRPr sz="1800" b="1" i="0" u="none" strike="noStrike" cap="none">
              <a:solidFill>
                <a:schemeClr val="dk1"/>
              </a:solidFill>
              <a:latin typeface="Arial"/>
              <a:ea typeface="Arial"/>
              <a:cs typeface="Arial"/>
              <a:sym typeface="Arial"/>
            </a:endParaRPr>
          </a:p>
        </p:txBody>
      </p:sp>
      <p:sp>
        <p:nvSpPr>
          <p:cNvPr id="383" name="Google Shape;383;p3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0">
            <a:hlinkClick r:id="" action="ppaction://media"/>
            <a:extLst>
              <a:ext uri="{FF2B5EF4-FFF2-40B4-BE49-F238E27FC236}">
                <a16:creationId xmlns:a16="http://schemas.microsoft.com/office/drawing/2014/main" id="{661A9D83-EE2A-4BEA-A8CB-ACCEEC1F177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7898">
        <p:circle/>
      </p:transition>
    </mc:Choice>
    <mc:Fallback xmlns="">
      <p:transition spd="slow" advTm="17898">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016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pic>
        <p:nvPicPr>
          <p:cNvPr id="389" name="Google Shape;389;p33"/>
          <p:cNvPicPr preferRelativeResize="0"/>
          <p:nvPr/>
        </p:nvPicPr>
        <p:blipFill rotWithShape="1">
          <a:blip r:embed="rId5">
            <a:alphaModFix/>
          </a:blip>
          <a:srcRect r="5072"/>
          <a:stretch/>
        </p:blipFill>
        <p:spPr>
          <a:xfrm>
            <a:off x="326574" y="2390592"/>
            <a:ext cx="8509000" cy="4097094"/>
          </a:xfrm>
          <a:prstGeom prst="rect">
            <a:avLst/>
          </a:prstGeom>
          <a:noFill/>
          <a:ln w="9525" cap="flat" cmpd="sng">
            <a:solidFill>
              <a:schemeClr val="dk1"/>
            </a:solidFill>
            <a:prstDash val="solid"/>
            <a:round/>
            <a:headEnd type="none" w="sm" len="sm"/>
            <a:tailEnd type="none" w="sm" len="sm"/>
          </a:ln>
        </p:spPr>
      </p:pic>
      <p:sp>
        <p:nvSpPr>
          <p:cNvPr id="390" name="Google Shape;390;p33"/>
          <p:cNvSpPr txBox="1">
            <a:spLocks noGrp="1"/>
          </p:cNvSpPr>
          <p:nvPr>
            <p:ph type="body" idx="1"/>
          </p:nvPr>
        </p:nvSpPr>
        <p:spPr>
          <a:xfrm>
            <a:off x="338545" y="1258784"/>
            <a:ext cx="8508999" cy="4828113"/>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r>
              <a:rPr lang="en-US" sz="2000" b="1" u="sng">
                <a:solidFill>
                  <a:schemeClr val="hlink"/>
                </a:solidFill>
                <a:hlinkClick r:id="rId6"/>
              </a:rPr>
              <a:t>https://campus.tum.de/</a:t>
            </a:r>
            <a:endParaRPr sz="2000" b="1"/>
          </a:p>
          <a:p>
            <a:pPr marL="0" lvl="0" indent="0" algn="l" rtl="0">
              <a:lnSpc>
                <a:spcPct val="114000"/>
              </a:lnSpc>
              <a:spcBef>
                <a:spcPts val="0"/>
              </a:spcBef>
              <a:spcAft>
                <a:spcPts val="0"/>
              </a:spcAft>
              <a:buNone/>
            </a:pPr>
            <a:endParaRPr sz="800" b="1"/>
          </a:p>
          <a:p>
            <a:pPr marL="0" lvl="0" indent="0" algn="l" rtl="0">
              <a:lnSpc>
                <a:spcPct val="114000"/>
              </a:lnSpc>
              <a:spcBef>
                <a:spcPts val="0"/>
              </a:spcBef>
              <a:spcAft>
                <a:spcPts val="0"/>
              </a:spcAft>
              <a:buNone/>
            </a:pPr>
            <a:r>
              <a:rPr lang="en-US" b="1"/>
              <a:t>TUMonline: Introduction to Interface, Navigation, and Features: </a:t>
            </a:r>
            <a:endParaRPr b="1"/>
          </a:p>
          <a:p>
            <a:pPr marL="0" lvl="0" indent="0" algn="l" rtl="0">
              <a:lnSpc>
                <a:spcPct val="114000"/>
              </a:lnSpc>
              <a:spcBef>
                <a:spcPts val="0"/>
              </a:spcBef>
              <a:spcAft>
                <a:spcPts val="0"/>
              </a:spcAft>
              <a:buNone/>
            </a:pPr>
            <a:r>
              <a:rPr lang="en-US"/>
              <a:t>https://www.youtube.com/watch?v=e-67iU_DH34</a:t>
            </a:r>
            <a:endParaRPr/>
          </a:p>
        </p:txBody>
      </p:sp>
      <p:sp>
        <p:nvSpPr>
          <p:cNvPr id="391" name="Google Shape;391;p3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31</a:t>
            </a:fld>
            <a:endParaRPr/>
          </a:p>
        </p:txBody>
      </p:sp>
      <p:sp>
        <p:nvSpPr>
          <p:cNvPr id="392" name="Google Shape;392;p33"/>
          <p:cNvSpPr txBox="1">
            <a:spLocks noGrp="1"/>
          </p:cNvSpPr>
          <p:nvPr>
            <p:ph type="title"/>
          </p:nvPr>
        </p:nvSpPr>
        <p:spPr>
          <a:xfrm>
            <a:off x="319090" y="643443"/>
            <a:ext cx="8508900" cy="461700"/>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TUMOnline: Course Registration</a:t>
            </a:r>
            <a:endParaRPr b="1">
              <a:solidFill>
                <a:srgbClr val="006FC1"/>
              </a:solidFill>
            </a:endParaRPr>
          </a:p>
        </p:txBody>
      </p:sp>
      <p:sp>
        <p:nvSpPr>
          <p:cNvPr id="393" name="Google Shape;393;p33"/>
          <p:cNvSpPr/>
          <p:nvPr/>
        </p:nvSpPr>
        <p:spPr>
          <a:xfrm>
            <a:off x="2255081" y="2963081"/>
            <a:ext cx="1364306" cy="1050587"/>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394" name="Google Shape;394;p33"/>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1">
            <a:hlinkClick r:id="" action="ppaction://media"/>
            <a:extLst>
              <a:ext uri="{FF2B5EF4-FFF2-40B4-BE49-F238E27FC236}">
                <a16:creationId xmlns:a16="http://schemas.microsoft.com/office/drawing/2014/main" id="{BBF41A32-351C-447E-A660-B92A94FF5E5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42744"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9814">
        <p:circle/>
      </p:transition>
    </mc:Choice>
    <mc:Fallback xmlns="">
      <p:transition spd="slow" advTm="29814">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86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pic>
        <p:nvPicPr>
          <p:cNvPr id="400" name="Google Shape;400;p34"/>
          <p:cNvPicPr preferRelativeResize="0"/>
          <p:nvPr/>
        </p:nvPicPr>
        <p:blipFill rotWithShape="1">
          <a:blip r:embed="rId5">
            <a:alphaModFix/>
          </a:blip>
          <a:srcRect/>
          <a:stretch/>
        </p:blipFill>
        <p:spPr>
          <a:xfrm>
            <a:off x="116660" y="1513199"/>
            <a:ext cx="8908587" cy="4244430"/>
          </a:xfrm>
          <a:prstGeom prst="rect">
            <a:avLst/>
          </a:prstGeom>
          <a:noFill/>
          <a:ln w="9525" cap="flat" cmpd="sng">
            <a:solidFill>
              <a:schemeClr val="dk1"/>
            </a:solidFill>
            <a:prstDash val="solid"/>
            <a:round/>
            <a:headEnd type="none" w="sm" len="sm"/>
            <a:tailEnd type="none" w="sm" len="sm"/>
          </a:ln>
        </p:spPr>
      </p:pic>
      <p:sp>
        <p:nvSpPr>
          <p:cNvPr id="401" name="Google Shape;401;p3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32</a:t>
            </a:fld>
            <a:endParaRPr/>
          </a:p>
        </p:txBody>
      </p:sp>
      <p:sp>
        <p:nvSpPr>
          <p:cNvPr id="402" name="Google Shape;402;p34"/>
          <p:cNvSpPr/>
          <p:nvPr/>
        </p:nvSpPr>
        <p:spPr>
          <a:xfrm>
            <a:off x="352181" y="2518222"/>
            <a:ext cx="3317294" cy="718457"/>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03" name="Google Shape;403;p34"/>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
        <p:nvSpPr>
          <p:cNvPr id="404" name="Google Shape;404;p34"/>
          <p:cNvSpPr txBox="1">
            <a:spLocks noGrp="1"/>
          </p:cNvSpPr>
          <p:nvPr>
            <p:ph type="title"/>
          </p:nvPr>
        </p:nvSpPr>
        <p:spPr>
          <a:xfrm>
            <a:off x="319090" y="643443"/>
            <a:ext cx="8508900" cy="461700"/>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TUMOnline: Course Registration</a:t>
            </a:r>
            <a:endParaRPr b="1">
              <a:solidFill>
                <a:srgbClr val="006FC1"/>
              </a:solidFill>
            </a:endParaRPr>
          </a:p>
        </p:txBody>
      </p:sp>
      <p:pic>
        <p:nvPicPr>
          <p:cNvPr id="2" name="Slide 32">
            <a:hlinkClick r:id="" action="ppaction://media"/>
            <a:extLst>
              <a:ext uri="{FF2B5EF4-FFF2-40B4-BE49-F238E27FC236}">
                <a16:creationId xmlns:a16="http://schemas.microsoft.com/office/drawing/2014/main" id="{D47990EB-D208-4B3E-A236-A43A18AA20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6026">
        <p:circle/>
      </p:transition>
    </mc:Choice>
    <mc:Fallback xmlns="">
      <p:transition spd="slow" advTm="16026">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498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pic>
        <p:nvPicPr>
          <p:cNvPr id="410" name="Google Shape;410;p35"/>
          <p:cNvPicPr preferRelativeResize="0"/>
          <p:nvPr/>
        </p:nvPicPr>
        <p:blipFill rotWithShape="1">
          <a:blip r:embed="rId5">
            <a:alphaModFix/>
          </a:blip>
          <a:srcRect r="5072"/>
          <a:stretch/>
        </p:blipFill>
        <p:spPr>
          <a:xfrm>
            <a:off x="319090" y="1905190"/>
            <a:ext cx="8509000" cy="4097094"/>
          </a:xfrm>
          <a:prstGeom prst="rect">
            <a:avLst/>
          </a:prstGeom>
          <a:noFill/>
          <a:ln w="9525" cap="flat" cmpd="sng">
            <a:solidFill>
              <a:schemeClr val="dk1"/>
            </a:solidFill>
            <a:prstDash val="solid"/>
            <a:round/>
            <a:headEnd type="none" w="sm" len="sm"/>
            <a:tailEnd type="none" w="sm" len="sm"/>
          </a:ln>
        </p:spPr>
      </p:pic>
      <p:sp>
        <p:nvSpPr>
          <p:cNvPr id="411" name="Google Shape;411;p3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33</a:t>
            </a:fld>
            <a:endParaRPr/>
          </a:p>
        </p:txBody>
      </p:sp>
      <p:sp>
        <p:nvSpPr>
          <p:cNvPr id="412" name="Google Shape;412;p35"/>
          <p:cNvSpPr/>
          <p:nvPr/>
        </p:nvSpPr>
        <p:spPr>
          <a:xfrm>
            <a:off x="630216" y="2568783"/>
            <a:ext cx="1364306" cy="1050587"/>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13" name="Google Shape;413;p3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
        <p:nvSpPr>
          <p:cNvPr id="414" name="Google Shape;414;p35"/>
          <p:cNvSpPr txBox="1">
            <a:spLocks noGrp="1"/>
          </p:cNvSpPr>
          <p:nvPr>
            <p:ph type="title"/>
          </p:nvPr>
        </p:nvSpPr>
        <p:spPr>
          <a:xfrm>
            <a:off x="319090" y="643443"/>
            <a:ext cx="8508900" cy="461700"/>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TUMOnline: Course Registration</a:t>
            </a:r>
            <a:endParaRPr b="1">
              <a:solidFill>
                <a:srgbClr val="006FC1"/>
              </a:solidFill>
            </a:endParaRPr>
          </a:p>
        </p:txBody>
      </p:sp>
      <p:pic>
        <p:nvPicPr>
          <p:cNvPr id="2" name="Slide 33">
            <a:hlinkClick r:id="" action="ppaction://media"/>
            <a:extLst>
              <a:ext uri="{FF2B5EF4-FFF2-40B4-BE49-F238E27FC236}">
                <a16:creationId xmlns:a16="http://schemas.microsoft.com/office/drawing/2014/main" id="{53165377-A6E6-41E6-A76F-AB954BCDD95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2739">
        <p:circle/>
      </p:transition>
    </mc:Choice>
    <mc:Fallback xmlns="">
      <p:transition spd="slow" advTm="12739">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81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pic>
        <p:nvPicPr>
          <p:cNvPr id="420" name="Google Shape;420;p36"/>
          <p:cNvPicPr preferRelativeResize="0"/>
          <p:nvPr/>
        </p:nvPicPr>
        <p:blipFill rotWithShape="1">
          <a:blip r:embed="rId5">
            <a:alphaModFix/>
          </a:blip>
          <a:srcRect/>
          <a:stretch/>
        </p:blipFill>
        <p:spPr>
          <a:xfrm>
            <a:off x="243444" y="1168513"/>
            <a:ext cx="8657112" cy="5190099"/>
          </a:xfrm>
          <a:prstGeom prst="rect">
            <a:avLst/>
          </a:prstGeom>
          <a:noFill/>
          <a:ln w="9525" cap="flat" cmpd="sng">
            <a:solidFill>
              <a:schemeClr val="dk1"/>
            </a:solidFill>
            <a:prstDash val="solid"/>
            <a:round/>
            <a:headEnd type="none" w="sm" len="sm"/>
            <a:tailEnd type="none" w="sm" len="sm"/>
          </a:ln>
        </p:spPr>
      </p:pic>
      <p:sp>
        <p:nvSpPr>
          <p:cNvPr id="421" name="Google Shape;421;p3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34</a:t>
            </a:fld>
            <a:endParaRPr/>
          </a:p>
        </p:txBody>
      </p:sp>
      <p:sp>
        <p:nvSpPr>
          <p:cNvPr id="422" name="Google Shape;422;p36"/>
          <p:cNvSpPr/>
          <p:nvPr/>
        </p:nvSpPr>
        <p:spPr>
          <a:xfrm>
            <a:off x="4778427" y="4180115"/>
            <a:ext cx="719846" cy="668156"/>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23" name="Google Shape;423;p36"/>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
        <p:nvSpPr>
          <p:cNvPr id="424" name="Google Shape;424;p36"/>
          <p:cNvSpPr txBox="1">
            <a:spLocks noGrp="1"/>
          </p:cNvSpPr>
          <p:nvPr>
            <p:ph type="title"/>
          </p:nvPr>
        </p:nvSpPr>
        <p:spPr>
          <a:xfrm>
            <a:off x="319090" y="643443"/>
            <a:ext cx="8508900" cy="461700"/>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TUMOnline: Course Registration</a:t>
            </a:r>
            <a:endParaRPr b="1">
              <a:solidFill>
                <a:srgbClr val="006FC1"/>
              </a:solidFill>
            </a:endParaRPr>
          </a:p>
        </p:txBody>
      </p:sp>
      <p:pic>
        <p:nvPicPr>
          <p:cNvPr id="2" name="Slide 34">
            <a:hlinkClick r:id="" action="ppaction://media"/>
            <a:extLst>
              <a:ext uri="{FF2B5EF4-FFF2-40B4-BE49-F238E27FC236}">
                <a16:creationId xmlns:a16="http://schemas.microsoft.com/office/drawing/2014/main" id="{E12B6A89-E165-4899-BAB7-401B24F2AB4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57947"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37511">
        <p:circle/>
      </p:transition>
    </mc:Choice>
    <mc:Fallback xmlns="">
      <p:transition spd="slow" advTm="37511">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111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pic>
        <p:nvPicPr>
          <p:cNvPr id="430" name="Google Shape;430;p37"/>
          <p:cNvPicPr preferRelativeResize="0"/>
          <p:nvPr/>
        </p:nvPicPr>
        <p:blipFill rotWithShape="1">
          <a:blip r:embed="rId5">
            <a:alphaModFix/>
          </a:blip>
          <a:srcRect/>
          <a:stretch/>
        </p:blipFill>
        <p:spPr>
          <a:xfrm>
            <a:off x="144213" y="1935680"/>
            <a:ext cx="8804892" cy="4291974"/>
          </a:xfrm>
          <a:prstGeom prst="rect">
            <a:avLst/>
          </a:prstGeom>
          <a:noFill/>
          <a:ln w="9525" cap="flat" cmpd="sng">
            <a:solidFill>
              <a:schemeClr val="dk1"/>
            </a:solidFill>
            <a:prstDash val="solid"/>
            <a:round/>
            <a:headEnd type="none" w="sm" len="sm"/>
            <a:tailEnd type="none" w="sm" len="sm"/>
          </a:ln>
        </p:spPr>
      </p:pic>
      <p:sp>
        <p:nvSpPr>
          <p:cNvPr id="431" name="Google Shape;431;p37"/>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35</a:t>
            </a:fld>
            <a:endParaRPr/>
          </a:p>
        </p:txBody>
      </p:sp>
      <p:sp>
        <p:nvSpPr>
          <p:cNvPr id="432" name="Google Shape;432;p37"/>
          <p:cNvSpPr txBox="1">
            <a:spLocks noGrp="1"/>
          </p:cNvSpPr>
          <p:nvPr>
            <p:ph type="title"/>
          </p:nvPr>
        </p:nvSpPr>
        <p:spPr>
          <a:xfrm>
            <a:off x="311162" y="516210"/>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Moodle: Course Material</a:t>
            </a:r>
            <a:endParaRPr b="1">
              <a:solidFill>
                <a:srgbClr val="006FC1"/>
              </a:solidFill>
            </a:endParaRPr>
          </a:p>
        </p:txBody>
      </p:sp>
      <p:sp>
        <p:nvSpPr>
          <p:cNvPr id="433" name="Google Shape;433;p37"/>
          <p:cNvSpPr/>
          <p:nvPr/>
        </p:nvSpPr>
        <p:spPr>
          <a:xfrm>
            <a:off x="6312715" y="4082142"/>
            <a:ext cx="919362" cy="252352"/>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34" name="Google Shape;434;p37"/>
          <p:cNvSpPr/>
          <p:nvPr/>
        </p:nvSpPr>
        <p:spPr>
          <a:xfrm>
            <a:off x="263154" y="1136510"/>
            <a:ext cx="358797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u="sng">
                <a:solidFill>
                  <a:schemeClr val="dk1"/>
                </a:solidFill>
                <a:latin typeface="Arial"/>
                <a:ea typeface="Arial"/>
                <a:cs typeface="Arial"/>
                <a:sym typeface="Arial"/>
                <a:hlinkClick r:id="rId6">
                  <a:extLst>
                    <a:ext uri="{A12FA001-AC4F-418D-AE19-62706E023703}">
                      <ahyp:hlinkClr xmlns:ahyp="http://schemas.microsoft.com/office/drawing/2018/hyperlinkcolor" val="tx"/>
                    </a:ext>
                  </a:extLst>
                </a:hlinkClick>
              </a:rPr>
              <a:t>https://www.moodle.tum.de/</a:t>
            </a:r>
            <a:endParaRPr sz="2000" b="1">
              <a:solidFill>
                <a:schemeClr val="dk1"/>
              </a:solidFill>
              <a:latin typeface="Arial"/>
              <a:ea typeface="Arial"/>
              <a:cs typeface="Arial"/>
              <a:sym typeface="Arial"/>
            </a:endParaRPr>
          </a:p>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435" name="Google Shape;435;p37"/>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5">
            <a:hlinkClick r:id="" action="ppaction://media"/>
            <a:extLst>
              <a:ext uri="{FF2B5EF4-FFF2-40B4-BE49-F238E27FC236}">
                <a16:creationId xmlns:a16="http://schemas.microsoft.com/office/drawing/2014/main" id="{DEC5C8A6-1535-4C29-B575-1087D416D0F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15361"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8779">
        <p:circle/>
      </p:transition>
    </mc:Choice>
    <mc:Fallback xmlns="">
      <p:transition spd="slow" advTm="8779">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82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38"/>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36</a:t>
            </a:fld>
            <a:endParaRPr/>
          </a:p>
        </p:txBody>
      </p:sp>
      <p:sp>
        <p:nvSpPr>
          <p:cNvPr id="442" name="Google Shape;442;p38"/>
          <p:cNvSpPr txBox="1">
            <a:spLocks noGrp="1"/>
          </p:cNvSpPr>
          <p:nvPr>
            <p:ph type="title"/>
          </p:nvPr>
        </p:nvSpPr>
        <p:spPr>
          <a:xfrm>
            <a:off x="318009" y="583610"/>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Moodle: Course Material</a:t>
            </a:r>
            <a:endParaRPr b="1">
              <a:solidFill>
                <a:srgbClr val="006FC1"/>
              </a:solidFill>
            </a:endParaRPr>
          </a:p>
        </p:txBody>
      </p:sp>
      <p:pic>
        <p:nvPicPr>
          <p:cNvPr id="443" name="Google Shape;443;p38"/>
          <p:cNvPicPr preferRelativeResize="0"/>
          <p:nvPr/>
        </p:nvPicPr>
        <p:blipFill rotWithShape="1">
          <a:blip r:embed="rId5">
            <a:alphaModFix/>
          </a:blip>
          <a:srcRect t="7309" r="48814"/>
          <a:stretch/>
        </p:blipFill>
        <p:spPr>
          <a:xfrm>
            <a:off x="2777938" y="1319019"/>
            <a:ext cx="3588124" cy="4647860"/>
          </a:xfrm>
          <a:prstGeom prst="rect">
            <a:avLst/>
          </a:prstGeom>
          <a:noFill/>
          <a:ln w="9525" cap="flat" cmpd="sng">
            <a:solidFill>
              <a:schemeClr val="dk1"/>
            </a:solidFill>
            <a:prstDash val="solid"/>
            <a:round/>
            <a:headEnd type="none" w="sm" len="sm"/>
            <a:tailEnd type="none" w="sm" len="sm"/>
          </a:ln>
        </p:spPr>
      </p:pic>
      <p:sp>
        <p:nvSpPr>
          <p:cNvPr id="444" name="Google Shape;444;p38"/>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6">
            <a:hlinkClick r:id="" action="ppaction://media"/>
            <a:extLst>
              <a:ext uri="{FF2B5EF4-FFF2-40B4-BE49-F238E27FC236}">
                <a16:creationId xmlns:a16="http://schemas.microsoft.com/office/drawing/2014/main" id="{A00791B5-EBD0-4B76-A95A-0DA3C68E66D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7439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3909">
        <p:circle/>
      </p:transition>
    </mc:Choice>
    <mc:Fallback xmlns="">
      <p:transition spd="slow" advTm="3909">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5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3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37</a:t>
            </a:fld>
            <a:endParaRPr/>
          </a:p>
        </p:txBody>
      </p:sp>
      <p:sp>
        <p:nvSpPr>
          <p:cNvPr id="451" name="Google Shape;451;p39"/>
          <p:cNvSpPr txBox="1">
            <a:spLocks noGrp="1"/>
          </p:cNvSpPr>
          <p:nvPr>
            <p:ph type="title"/>
          </p:nvPr>
        </p:nvSpPr>
        <p:spPr>
          <a:xfrm>
            <a:off x="439671" y="516211"/>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Moodle: Course Material</a:t>
            </a:r>
            <a:endParaRPr b="1">
              <a:solidFill>
                <a:srgbClr val="006FC1"/>
              </a:solidFill>
            </a:endParaRPr>
          </a:p>
        </p:txBody>
      </p:sp>
      <p:pic>
        <p:nvPicPr>
          <p:cNvPr id="452" name="Google Shape;452;p39"/>
          <p:cNvPicPr preferRelativeResize="0"/>
          <p:nvPr/>
        </p:nvPicPr>
        <p:blipFill rotWithShape="1">
          <a:blip r:embed="rId5">
            <a:alphaModFix/>
          </a:blip>
          <a:srcRect/>
          <a:stretch/>
        </p:blipFill>
        <p:spPr>
          <a:xfrm>
            <a:off x="95002" y="1662545"/>
            <a:ext cx="8945565" cy="3977395"/>
          </a:xfrm>
          <a:prstGeom prst="rect">
            <a:avLst/>
          </a:prstGeom>
          <a:noFill/>
          <a:ln w="9525" cap="flat" cmpd="sng">
            <a:solidFill>
              <a:schemeClr val="dk1"/>
            </a:solidFill>
            <a:prstDash val="solid"/>
            <a:round/>
            <a:headEnd type="none" w="sm" len="sm"/>
            <a:tailEnd type="none" w="sm" len="sm"/>
          </a:ln>
        </p:spPr>
      </p:pic>
      <p:sp>
        <p:nvSpPr>
          <p:cNvPr id="453" name="Google Shape;453;p39"/>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7">
            <a:hlinkClick r:id="" action="ppaction://media"/>
            <a:extLst>
              <a:ext uri="{FF2B5EF4-FFF2-40B4-BE49-F238E27FC236}">
                <a16:creationId xmlns:a16="http://schemas.microsoft.com/office/drawing/2014/main" id="{B6FF54C8-E5C4-4EE4-A5B2-1BBC96E5927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2208"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12101">
        <p:circle/>
      </p:transition>
    </mc:Choice>
    <mc:Fallback xmlns="">
      <p:transition spd="slow" advTm="12101">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2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4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38</a:t>
            </a:fld>
            <a:endParaRPr/>
          </a:p>
        </p:txBody>
      </p:sp>
      <p:sp>
        <p:nvSpPr>
          <p:cNvPr id="460" name="Google Shape;460;p40"/>
          <p:cNvSpPr txBox="1">
            <a:spLocks noGrp="1"/>
          </p:cNvSpPr>
          <p:nvPr>
            <p:ph type="title"/>
          </p:nvPr>
        </p:nvSpPr>
        <p:spPr>
          <a:xfrm>
            <a:off x="311162" y="562839"/>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 Language Center</a:t>
            </a:r>
            <a:endParaRPr/>
          </a:p>
        </p:txBody>
      </p:sp>
      <p:pic>
        <p:nvPicPr>
          <p:cNvPr id="461" name="Google Shape;461;p40"/>
          <p:cNvPicPr preferRelativeResize="0"/>
          <p:nvPr/>
        </p:nvPicPr>
        <p:blipFill rotWithShape="1">
          <a:blip r:embed="rId5">
            <a:alphaModFix/>
          </a:blip>
          <a:srcRect l="1175" t="5010" r="3489" b="13459"/>
          <a:stretch/>
        </p:blipFill>
        <p:spPr>
          <a:xfrm>
            <a:off x="222587" y="1980851"/>
            <a:ext cx="3983913" cy="2250643"/>
          </a:xfrm>
          <a:prstGeom prst="rect">
            <a:avLst/>
          </a:prstGeom>
          <a:noFill/>
          <a:ln>
            <a:noFill/>
          </a:ln>
        </p:spPr>
      </p:pic>
      <p:sp>
        <p:nvSpPr>
          <p:cNvPr id="462" name="Google Shape;462;p40"/>
          <p:cNvSpPr/>
          <p:nvPr/>
        </p:nvSpPr>
        <p:spPr>
          <a:xfrm>
            <a:off x="509458" y="4614811"/>
            <a:ext cx="3771198"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Arial"/>
                <a:ea typeface="Arial"/>
                <a:cs typeface="Arial"/>
                <a:sym typeface="Arial"/>
                <a:hlinkClick r:id="rId6">
                  <a:extLst>
                    <a:ext uri="{A12FA001-AC4F-418D-AE19-62706E023703}">
                      <ahyp:hlinkClr xmlns:ahyp="http://schemas.microsoft.com/office/drawing/2018/hyperlinkcolor" val="tx"/>
                    </a:ext>
                  </a:extLst>
                </a:hlinkClick>
              </a:rPr>
              <a:t>https://www.sprachenzentrum.tum.de/en/languages/english/english-writing-center/</a:t>
            </a:r>
            <a:r>
              <a:rPr lang="en-US" sz="1800">
                <a:solidFill>
                  <a:schemeClr val="dk1"/>
                </a:solidFill>
                <a:latin typeface="Arial"/>
                <a:ea typeface="Arial"/>
                <a:cs typeface="Arial"/>
                <a:sym typeface="Arial"/>
              </a:rPr>
              <a:t> </a:t>
            </a:r>
            <a:endParaRPr/>
          </a:p>
        </p:txBody>
      </p:sp>
      <p:sp>
        <p:nvSpPr>
          <p:cNvPr id="463" name="Google Shape;463;p40"/>
          <p:cNvSpPr/>
          <p:nvPr/>
        </p:nvSpPr>
        <p:spPr>
          <a:xfrm>
            <a:off x="5048965" y="4632672"/>
            <a:ext cx="3771196"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Arial"/>
                <a:ea typeface="Arial"/>
                <a:cs typeface="Arial"/>
                <a:sym typeface="Arial"/>
                <a:hlinkClick r:id="rId7">
                  <a:extLst>
                    <a:ext uri="{A12FA001-AC4F-418D-AE19-62706E023703}">
                      <ahyp:hlinkClr xmlns:ahyp="http://schemas.microsoft.com/office/drawing/2018/hyperlinkcolor" val="tx"/>
                    </a:ext>
                  </a:extLst>
                </a:hlinkClick>
              </a:rPr>
              <a:t>https://www.sprachenzentrum.tum.de/en/languages/german-as-a-foreign-language/</a:t>
            </a:r>
            <a:r>
              <a:rPr lang="en-US" sz="1800">
                <a:solidFill>
                  <a:schemeClr val="dk1"/>
                </a:solidFill>
                <a:latin typeface="Arial"/>
                <a:ea typeface="Arial"/>
                <a:cs typeface="Arial"/>
                <a:sym typeface="Arial"/>
              </a:rPr>
              <a:t> </a:t>
            </a:r>
            <a:endParaRPr/>
          </a:p>
        </p:txBody>
      </p:sp>
      <p:pic>
        <p:nvPicPr>
          <p:cNvPr id="464" name="Google Shape;464;p40"/>
          <p:cNvPicPr preferRelativeResize="0"/>
          <p:nvPr/>
        </p:nvPicPr>
        <p:blipFill rotWithShape="1">
          <a:blip r:embed="rId8">
            <a:alphaModFix/>
          </a:blip>
          <a:srcRect l="3402" t="16085" r="4579"/>
          <a:stretch/>
        </p:blipFill>
        <p:spPr>
          <a:xfrm>
            <a:off x="4473121" y="1947320"/>
            <a:ext cx="4448292" cy="2155044"/>
          </a:xfrm>
          <a:prstGeom prst="rect">
            <a:avLst/>
          </a:prstGeom>
          <a:noFill/>
          <a:ln>
            <a:noFill/>
          </a:ln>
        </p:spPr>
      </p:pic>
      <p:sp>
        <p:nvSpPr>
          <p:cNvPr id="465" name="Google Shape;465;p40"/>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8">
            <a:hlinkClick r:id="" action="ppaction://media"/>
            <a:extLst>
              <a:ext uri="{FF2B5EF4-FFF2-40B4-BE49-F238E27FC236}">
                <a16:creationId xmlns:a16="http://schemas.microsoft.com/office/drawing/2014/main" id="{00AC2962-287C-47FE-89FB-C0AA13A66FC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34400" y="6295161"/>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39851">
        <p:circle/>
      </p:transition>
    </mc:Choice>
    <mc:Fallback xmlns="">
      <p:transition spd="slow" advTm="39851">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66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pic>
        <p:nvPicPr>
          <p:cNvPr id="471" name="Google Shape;471;p41"/>
          <p:cNvPicPr preferRelativeResize="0"/>
          <p:nvPr/>
        </p:nvPicPr>
        <p:blipFill rotWithShape="1">
          <a:blip r:embed="rId5">
            <a:alphaModFix/>
          </a:blip>
          <a:srcRect/>
          <a:stretch/>
        </p:blipFill>
        <p:spPr>
          <a:xfrm>
            <a:off x="169846" y="1837587"/>
            <a:ext cx="8831653" cy="4208110"/>
          </a:xfrm>
          <a:prstGeom prst="rect">
            <a:avLst/>
          </a:prstGeom>
          <a:noFill/>
          <a:ln w="9525" cap="flat" cmpd="sng">
            <a:solidFill>
              <a:schemeClr val="dk1"/>
            </a:solidFill>
            <a:prstDash val="solid"/>
            <a:round/>
            <a:headEnd type="none" w="sm" len="sm"/>
            <a:tailEnd type="none" w="sm" len="sm"/>
          </a:ln>
        </p:spPr>
      </p:pic>
      <p:sp>
        <p:nvSpPr>
          <p:cNvPr id="472" name="Google Shape;472;p4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39</a:t>
            </a:fld>
            <a:endParaRPr/>
          </a:p>
        </p:txBody>
      </p:sp>
      <p:sp>
        <p:nvSpPr>
          <p:cNvPr id="473" name="Google Shape;473;p41"/>
          <p:cNvSpPr txBox="1">
            <a:spLocks noGrp="1"/>
          </p:cNvSpPr>
          <p:nvPr>
            <p:ph type="title"/>
          </p:nvPr>
        </p:nvSpPr>
        <p:spPr>
          <a:xfrm>
            <a:off x="311162" y="562839"/>
            <a:ext cx="8508999" cy="820738"/>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 Language Center </a:t>
            </a:r>
            <a:br>
              <a:rPr lang="en-US" b="1">
                <a:solidFill>
                  <a:srgbClr val="006FC1"/>
                </a:solidFill>
              </a:rPr>
            </a:br>
            <a:r>
              <a:rPr lang="en-US" b="1">
                <a:solidFill>
                  <a:srgbClr val="006FC1"/>
                </a:solidFill>
              </a:rPr>
              <a:t>how to register German course</a:t>
            </a:r>
            <a:endParaRPr b="1">
              <a:solidFill>
                <a:srgbClr val="006FC1"/>
              </a:solidFill>
            </a:endParaRPr>
          </a:p>
        </p:txBody>
      </p:sp>
      <p:sp>
        <p:nvSpPr>
          <p:cNvPr id="474" name="Google Shape;474;p41"/>
          <p:cNvSpPr/>
          <p:nvPr/>
        </p:nvSpPr>
        <p:spPr>
          <a:xfrm>
            <a:off x="608170" y="3265699"/>
            <a:ext cx="1705238" cy="569068"/>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75" name="Google Shape;475;p41"/>
          <p:cNvSpPr/>
          <p:nvPr/>
        </p:nvSpPr>
        <p:spPr>
          <a:xfrm>
            <a:off x="6774934" y="4156364"/>
            <a:ext cx="1917804" cy="602699"/>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76" name="Google Shape;476;p41"/>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39">
            <a:hlinkClick r:id="" action="ppaction://media"/>
            <a:extLst>
              <a:ext uri="{FF2B5EF4-FFF2-40B4-BE49-F238E27FC236}">
                <a16:creationId xmlns:a16="http://schemas.microsoft.com/office/drawing/2014/main" id="{A9A5DD6F-B32D-4DA6-92B4-B7D1692C231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069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7" name="Google Shape;107;p4"/>
          <p:cNvSpPr txBox="1">
            <a:spLocks noGrp="1"/>
          </p:cNvSpPr>
          <p:nvPr>
            <p:ph type="title"/>
          </p:nvPr>
        </p:nvSpPr>
        <p:spPr>
          <a:xfrm>
            <a:off x="361960" y="606628"/>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Today we will talk about …</a:t>
            </a:r>
            <a:endParaRPr b="1">
              <a:solidFill>
                <a:srgbClr val="006FC1"/>
              </a:solidFill>
            </a:endParaRPr>
          </a:p>
        </p:txBody>
      </p:sp>
      <p:sp>
        <p:nvSpPr>
          <p:cNvPr id="108" name="Google Shape;108;p4"/>
          <p:cNvSpPr txBox="1">
            <a:spLocks noGrp="1"/>
          </p:cNvSpPr>
          <p:nvPr>
            <p:ph type="body" idx="1"/>
          </p:nvPr>
        </p:nvSpPr>
        <p:spPr>
          <a:xfrm>
            <a:off x="318009" y="1441005"/>
            <a:ext cx="8508999" cy="4403116"/>
          </a:xfrm>
          <a:prstGeom prst="rect">
            <a:avLst/>
          </a:prstGeom>
          <a:noFill/>
          <a:ln>
            <a:noFill/>
          </a:ln>
        </p:spPr>
        <p:txBody>
          <a:bodyPr spcFirstLastPara="1" wrap="square" lIns="0" tIns="0" rIns="0" bIns="0" anchor="t" anchorCtr="0">
            <a:noAutofit/>
          </a:bodyPr>
          <a:lstStyle/>
          <a:p>
            <a:pPr marL="514350" lvl="0" indent="-514350" algn="l" rtl="0">
              <a:lnSpc>
                <a:spcPct val="100000"/>
              </a:lnSpc>
              <a:spcBef>
                <a:spcPts val="0"/>
              </a:spcBef>
              <a:spcAft>
                <a:spcPts val="0"/>
              </a:spcAft>
              <a:buClr>
                <a:schemeClr val="dk1"/>
              </a:buClr>
              <a:buSzPts val="2000"/>
              <a:buFont typeface="Arial"/>
              <a:buAutoNum type="arabicPeriod"/>
            </a:pPr>
            <a:r>
              <a:rPr lang="en-US" sz="2000" b="1">
                <a:solidFill>
                  <a:schemeClr val="dk1"/>
                </a:solidFill>
              </a:rPr>
              <a:t>Important contact people</a:t>
            </a:r>
            <a:endParaRPr/>
          </a:p>
          <a:p>
            <a:pPr marL="514350" lvl="0" indent="-514350" algn="l" rtl="0">
              <a:lnSpc>
                <a:spcPct val="100000"/>
              </a:lnSpc>
              <a:spcBef>
                <a:spcPts val="1000"/>
              </a:spcBef>
              <a:spcAft>
                <a:spcPts val="0"/>
              </a:spcAft>
              <a:buClr>
                <a:schemeClr val="dk1"/>
              </a:buClr>
              <a:buSzPts val="2000"/>
              <a:buFont typeface="Arial"/>
              <a:buAutoNum type="arabicPeriod"/>
            </a:pPr>
            <a:r>
              <a:rPr lang="en-US" sz="2000" b="1">
                <a:solidFill>
                  <a:schemeClr val="dk1"/>
                </a:solidFill>
              </a:rPr>
              <a:t>Program overview</a:t>
            </a:r>
            <a:endParaRPr/>
          </a:p>
          <a:p>
            <a:pPr marL="914400" lvl="1" indent="-457200" algn="l" rtl="0">
              <a:lnSpc>
                <a:spcPct val="100000"/>
              </a:lnSpc>
              <a:spcBef>
                <a:spcPts val="500"/>
              </a:spcBef>
              <a:spcAft>
                <a:spcPts val="0"/>
              </a:spcAft>
              <a:buClr>
                <a:schemeClr val="dk1"/>
              </a:buClr>
              <a:buSzPts val="2000"/>
              <a:buFont typeface="Arial"/>
              <a:buAutoNum type="alphaLcPeriod"/>
            </a:pPr>
            <a:r>
              <a:rPr lang="en-US" sz="2000">
                <a:solidFill>
                  <a:schemeClr val="dk1"/>
                </a:solidFill>
              </a:rPr>
              <a:t>Modules and seminars </a:t>
            </a:r>
            <a:endParaRPr/>
          </a:p>
          <a:p>
            <a:pPr marL="914400" lvl="1" indent="-457200" algn="l" rtl="0">
              <a:lnSpc>
                <a:spcPct val="100000"/>
              </a:lnSpc>
              <a:spcBef>
                <a:spcPts val="500"/>
              </a:spcBef>
              <a:spcAft>
                <a:spcPts val="0"/>
              </a:spcAft>
              <a:buClr>
                <a:schemeClr val="dk1"/>
              </a:buClr>
              <a:buSzPts val="2000"/>
              <a:buFont typeface="Arial"/>
              <a:buAutoNum type="alphaLcPeriod"/>
            </a:pPr>
            <a:r>
              <a:rPr lang="en-US" sz="2000">
                <a:solidFill>
                  <a:schemeClr val="dk1"/>
                </a:solidFill>
              </a:rPr>
              <a:t>Class expectations</a:t>
            </a:r>
            <a:endParaRPr/>
          </a:p>
          <a:p>
            <a:pPr marL="514350" lvl="0" indent="-514350" algn="l" rtl="0">
              <a:lnSpc>
                <a:spcPct val="100000"/>
              </a:lnSpc>
              <a:spcBef>
                <a:spcPts val="1000"/>
              </a:spcBef>
              <a:spcAft>
                <a:spcPts val="0"/>
              </a:spcAft>
              <a:buClr>
                <a:srgbClr val="000000"/>
              </a:buClr>
              <a:buSzPts val="2000"/>
              <a:buFont typeface="Arial"/>
              <a:buAutoNum type="arabicPeriod"/>
            </a:pPr>
            <a:r>
              <a:rPr lang="en-US" sz="2000" b="1">
                <a:solidFill>
                  <a:srgbClr val="000000"/>
                </a:solidFill>
              </a:rPr>
              <a:t>Your instructors</a:t>
            </a:r>
            <a:endParaRPr/>
          </a:p>
          <a:p>
            <a:pPr marL="514350" lvl="0" indent="-514350" algn="l" rtl="0">
              <a:lnSpc>
                <a:spcPct val="100000"/>
              </a:lnSpc>
              <a:spcBef>
                <a:spcPts val="1000"/>
              </a:spcBef>
              <a:spcAft>
                <a:spcPts val="0"/>
              </a:spcAft>
              <a:buClr>
                <a:srgbClr val="000000"/>
              </a:buClr>
              <a:buSzPts val="2000"/>
              <a:buFont typeface="Arial"/>
              <a:buAutoNum type="arabicPeriod"/>
            </a:pPr>
            <a:r>
              <a:rPr lang="en-US" sz="2000" b="1">
                <a:solidFill>
                  <a:schemeClr val="dk1"/>
                </a:solidFill>
              </a:rPr>
              <a:t>First semester schedule </a:t>
            </a:r>
            <a:endParaRPr/>
          </a:p>
          <a:p>
            <a:pPr marL="514350" lvl="0" indent="-514350" algn="l" rtl="0">
              <a:lnSpc>
                <a:spcPct val="100000"/>
              </a:lnSpc>
              <a:spcBef>
                <a:spcPts val="1000"/>
              </a:spcBef>
              <a:spcAft>
                <a:spcPts val="0"/>
              </a:spcAft>
              <a:buClr>
                <a:srgbClr val="000000"/>
              </a:buClr>
              <a:buSzPts val="2000"/>
              <a:buFont typeface="Arial"/>
              <a:buAutoNum type="arabicPeriod"/>
            </a:pPr>
            <a:r>
              <a:rPr lang="en-US" sz="2000" b="1"/>
              <a:t>University facilities (Library, Mensa)</a:t>
            </a:r>
            <a:r>
              <a:rPr lang="en-US" sz="2000" b="1">
                <a:solidFill>
                  <a:schemeClr val="dk1"/>
                </a:solidFill>
              </a:rPr>
              <a:t> </a:t>
            </a:r>
            <a:endParaRPr/>
          </a:p>
          <a:p>
            <a:pPr marL="514350" lvl="0" indent="-514350" algn="l" rtl="0">
              <a:lnSpc>
                <a:spcPct val="100000"/>
              </a:lnSpc>
              <a:spcBef>
                <a:spcPts val="1000"/>
              </a:spcBef>
              <a:spcAft>
                <a:spcPts val="0"/>
              </a:spcAft>
              <a:buClr>
                <a:schemeClr val="dk1"/>
              </a:buClr>
              <a:buSzPts val="2000"/>
              <a:buFont typeface="Arial"/>
              <a:buAutoNum type="arabicPeriod"/>
            </a:pPr>
            <a:r>
              <a:rPr lang="en-US" sz="2000" b="1">
                <a:solidFill>
                  <a:schemeClr val="dk1"/>
                </a:solidFill>
              </a:rPr>
              <a:t>Online Systems</a:t>
            </a:r>
            <a:endParaRPr/>
          </a:p>
          <a:p>
            <a:pPr marL="914400" lvl="1" indent="-457200" algn="l" rtl="0">
              <a:lnSpc>
                <a:spcPct val="100000"/>
              </a:lnSpc>
              <a:spcBef>
                <a:spcPts val="500"/>
              </a:spcBef>
              <a:spcAft>
                <a:spcPts val="0"/>
              </a:spcAft>
              <a:buClr>
                <a:schemeClr val="dk1"/>
              </a:buClr>
              <a:buSzPts val="2000"/>
              <a:buFont typeface="Arial"/>
              <a:buAutoNum type="alphaLcPeriod"/>
            </a:pPr>
            <a:r>
              <a:rPr lang="en-US" sz="2000">
                <a:solidFill>
                  <a:schemeClr val="dk1"/>
                </a:solidFill>
              </a:rPr>
              <a:t>TUMonline – course registration</a:t>
            </a:r>
            <a:endParaRPr sz="2000"/>
          </a:p>
          <a:p>
            <a:pPr marL="914400" lvl="1" indent="-457200" algn="l" rtl="0">
              <a:lnSpc>
                <a:spcPct val="100000"/>
              </a:lnSpc>
              <a:spcBef>
                <a:spcPts val="500"/>
              </a:spcBef>
              <a:spcAft>
                <a:spcPts val="0"/>
              </a:spcAft>
              <a:buClr>
                <a:schemeClr val="dk1"/>
              </a:buClr>
              <a:buSzPts val="2000"/>
              <a:buFont typeface="Arial"/>
              <a:buAutoNum type="alphaLcPeriod"/>
            </a:pPr>
            <a:r>
              <a:rPr lang="en-US" sz="2000">
                <a:solidFill>
                  <a:schemeClr val="dk1"/>
                </a:solidFill>
              </a:rPr>
              <a:t>Moodle - course material</a:t>
            </a:r>
            <a:endParaRPr sz="2000" b="1">
              <a:solidFill>
                <a:schemeClr val="dk1"/>
              </a:solidFill>
            </a:endParaRPr>
          </a:p>
          <a:p>
            <a:pPr marL="514350" lvl="0" indent="-514350" algn="l" rtl="0">
              <a:lnSpc>
                <a:spcPct val="100000"/>
              </a:lnSpc>
              <a:spcBef>
                <a:spcPts val="1000"/>
              </a:spcBef>
              <a:spcAft>
                <a:spcPts val="0"/>
              </a:spcAft>
              <a:buClr>
                <a:schemeClr val="dk1"/>
              </a:buClr>
              <a:buSzPts val="2000"/>
              <a:buFont typeface="Arial"/>
              <a:buAutoNum type="arabicPeriod"/>
            </a:pPr>
            <a:r>
              <a:rPr lang="en-US" sz="2000" b="1">
                <a:solidFill>
                  <a:schemeClr val="dk1"/>
                </a:solidFill>
              </a:rPr>
              <a:t>Information of Covid19 regulation</a:t>
            </a:r>
            <a:endParaRPr/>
          </a:p>
          <a:p>
            <a:pPr marL="514350" lvl="0" indent="-514350" algn="l" rtl="0">
              <a:lnSpc>
                <a:spcPct val="100000"/>
              </a:lnSpc>
              <a:spcBef>
                <a:spcPts val="1000"/>
              </a:spcBef>
              <a:spcAft>
                <a:spcPts val="0"/>
              </a:spcAft>
              <a:buClr>
                <a:schemeClr val="dk1"/>
              </a:buClr>
              <a:buSzPts val="2000"/>
              <a:buFont typeface="Arial"/>
              <a:buAutoNum type="arabicPeriod"/>
            </a:pPr>
            <a:r>
              <a:rPr lang="en-US" sz="2000" b="1">
                <a:solidFill>
                  <a:schemeClr val="dk1"/>
                </a:solidFill>
              </a:rPr>
              <a:t>Life in Munich</a:t>
            </a:r>
            <a:endParaRPr/>
          </a:p>
          <a:p>
            <a:pPr marL="0" lvl="0" indent="0" algn="l" rtl="0">
              <a:lnSpc>
                <a:spcPct val="80000"/>
              </a:lnSpc>
              <a:spcBef>
                <a:spcPts val="500"/>
              </a:spcBef>
              <a:spcAft>
                <a:spcPts val="0"/>
              </a:spcAft>
              <a:buNone/>
            </a:pPr>
            <a:endParaRPr/>
          </a:p>
        </p:txBody>
      </p:sp>
      <p:pic>
        <p:nvPicPr>
          <p:cNvPr id="109" name="Google Shape;109;p4" descr="Birne, Licht, Lampe, Elektro, Glühbirne, Strom, Energie"/>
          <p:cNvPicPr preferRelativeResize="0"/>
          <p:nvPr/>
        </p:nvPicPr>
        <p:blipFill rotWithShape="1">
          <a:blip r:embed="rId5">
            <a:alphaModFix/>
          </a:blip>
          <a:srcRect/>
          <a:stretch/>
        </p:blipFill>
        <p:spPr>
          <a:xfrm>
            <a:off x="5700621" y="1846035"/>
            <a:ext cx="2309400" cy="3143229"/>
          </a:xfrm>
          <a:prstGeom prst="rect">
            <a:avLst/>
          </a:prstGeom>
          <a:noFill/>
          <a:ln>
            <a:noFill/>
          </a:ln>
        </p:spPr>
      </p:pic>
      <p:sp>
        <p:nvSpPr>
          <p:cNvPr id="110" name="Google Shape;110;p4"/>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4">
            <a:hlinkClick r:id="" action="ppaction://media"/>
            <a:extLst>
              <a:ext uri="{FF2B5EF4-FFF2-40B4-BE49-F238E27FC236}">
                <a16:creationId xmlns:a16="http://schemas.microsoft.com/office/drawing/2014/main" id="{B2901F64-C409-4E99-96C2-B38A1BD258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2208" y="616851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41793">
        <p:circle/>
      </p:transition>
    </mc:Choice>
    <mc:Fallback xmlns="">
      <p:transition spd="slow" advTm="4179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5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pic>
        <p:nvPicPr>
          <p:cNvPr id="482" name="Google Shape;482;p42"/>
          <p:cNvPicPr preferRelativeResize="0"/>
          <p:nvPr/>
        </p:nvPicPr>
        <p:blipFill rotWithShape="1">
          <a:blip r:embed="rId5">
            <a:alphaModFix/>
          </a:blip>
          <a:srcRect/>
          <a:stretch/>
        </p:blipFill>
        <p:spPr>
          <a:xfrm>
            <a:off x="135191" y="1953794"/>
            <a:ext cx="8860939" cy="3553500"/>
          </a:xfrm>
          <a:prstGeom prst="rect">
            <a:avLst/>
          </a:prstGeom>
          <a:noFill/>
          <a:ln w="9525" cap="flat" cmpd="sng">
            <a:solidFill>
              <a:schemeClr val="dk1"/>
            </a:solidFill>
            <a:prstDash val="solid"/>
            <a:round/>
            <a:headEnd type="none" w="sm" len="sm"/>
            <a:tailEnd type="none" w="sm" len="sm"/>
          </a:ln>
        </p:spPr>
      </p:pic>
      <p:sp>
        <p:nvSpPr>
          <p:cNvPr id="483" name="Google Shape;483;p4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40</a:t>
            </a:fld>
            <a:endParaRPr/>
          </a:p>
        </p:txBody>
      </p:sp>
      <p:sp>
        <p:nvSpPr>
          <p:cNvPr id="484" name="Google Shape;484;p42"/>
          <p:cNvSpPr txBox="1">
            <a:spLocks noGrp="1"/>
          </p:cNvSpPr>
          <p:nvPr>
            <p:ph type="title"/>
          </p:nvPr>
        </p:nvSpPr>
        <p:spPr>
          <a:xfrm>
            <a:off x="311162" y="562839"/>
            <a:ext cx="8508999" cy="820738"/>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 Language Center </a:t>
            </a:r>
            <a:br>
              <a:rPr lang="en-US" b="1">
                <a:solidFill>
                  <a:srgbClr val="006FC1"/>
                </a:solidFill>
              </a:rPr>
            </a:br>
            <a:r>
              <a:rPr lang="en-US" b="1">
                <a:solidFill>
                  <a:srgbClr val="006FC1"/>
                </a:solidFill>
              </a:rPr>
              <a:t>how to register German course</a:t>
            </a:r>
            <a:endParaRPr b="1">
              <a:solidFill>
                <a:srgbClr val="006FC1"/>
              </a:solidFill>
            </a:endParaRPr>
          </a:p>
        </p:txBody>
      </p:sp>
      <p:sp>
        <p:nvSpPr>
          <p:cNvPr id="485" name="Google Shape;485;p42"/>
          <p:cNvSpPr/>
          <p:nvPr/>
        </p:nvSpPr>
        <p:spPr>
          <a:xfrm>
            <a:off x="1603170" y="4132613"/>
            <a:ext cx="2363188" cy="878774"/>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86" name="Google Shape;486;p42"/>
          <p:cNvSpPr/>
          <p:nvPr/>
        </p:nvSpPr>
        <p:spPr>
          <a:xfrm>
            <a:off x="147870" y="5035137"/>
            <a:ext cx="4863517" cy="566373"/>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87" name="Google Shape;487;p4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0">
            <a:hlinkClick r:id="" action="ppaction://media"/>
            <a:extLst>
              <a:ext uri="{FF2B5EF4-FFF2-40B4-BE49-F238E27FC236}">
                <a16:creationId xmlns:a16="http://schemas.microsoft.com/office/drawing/2014/main" id="{32722108-D681-4F39-964C-3826468BE2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38534"/>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2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pic>
        <p:nvPicPr>
          <p:cNvPr id="493" name="Google Shape;493;p43"/>
          <p:cNvPicPr preferRelativeResize="0"/>
          <p:nvPr/>
        </p:nvPicPr>
        <p:blipFill rotWithShape="1">
          <a:blip r:embed="rId5">
            <a:alphaModFix/>
          </a:blip>
          <a:srcRect/>
          <a:stretch/>
        </p:blipFill>
        <p:spPr>
          <a:xfrm>
            <a:off x="681347" y="1502833"/>
            <a:ext cx="7433953" cy="4792328"/>
          </a:xfrm>
          <a:prstGeom prst="rect">
            <a:avLst/>
          </a:prstGeom>
          <a:noFill/>
          <a:ln w="9525" cap="flat" cmpd="sng">
            <a:solidFill>
              <a:schemeClr val="dk1"/>
            </a:solidFill>
            <a:prstDash val="solid"/>
            <a:round/>
            <a:headEnd type="none" w="sm" len="sm"/>
            <a:tailEnd type="none" w="sm" len="sm"/>
          </a:ln>
        </p:spPr>
      </p:pic>
      <p:sp>
        <p:nvSpPr>
          <p:cNvPr id="494" name="Google Shape;494;p4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41</a:t>
            </a:fld>
            <a:endParaRPr/>
          </a:p>
        </p:txBody>
      </p:sp>
      <p:sp>
        <p:nvSpPr>
          <p:cNvPr id="495" name="Google Shape;495;p43"/>
          <p:cNvSpPr txBox="1">
            <a:spLocks noGrp="1"/>
          </p:cNvSpPr>
          <p:nvPr>
            <p:ph type="title"/>
          </p:nvPr>
        </p:nvSpPr>
        <p:spPr>
          <a:xfrm>
            <a:off x="311162" y="562839"/>
            <a:ext cx="8508999" cy="820738"/>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TUM Language Center </a:t>
            </a:r>
            <a:br>
              <a:rPr lang="en-US" b="1">
                <a:solidFill>
                  <a:srgbClr val="006FC1"/>
                </a:solidFill>
              </a:rPr>
            </a:br>
            <a:r>
              <a:rPr lang="en-US" b="1">
                <a:solidFill>
                  <a:srgbClr val="006FC1"/>
                </a:solidFill>
              </a:rPr>
              <a:t>how to register German course</a:t>
            </a:r>
            <a:endParaRPr b="1">
              <a:solidFill>
                <a:srgbClr val="006FC1"/>
              </a:solidFill>
            </a:endParaRPr>
          </a:p>
        </p:txBody>
      </p:sp>
      <p:sp>
        <p:nvSpPr>
          <p:cNvPr id="496" name="Google Shape;496;p43"/>
          <p:cNvSpPr/>
          <p:nvPr/>
        </p:nvSpPr>
        <p:spPr>
          <a:xfrm>
            <a:off x="5284519" y="2211945"/>
            <a:ext cx="1751672" cy="742737"/>
          </a:xfrm>
          <a:prstGeom prst="ellipse">
            <a:avLst/>
          </a:prstGeom>
          <a:noFill/>
          <a:ln w="762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14000"/>
              </a:lnSpc>
              <a:spcBef>
                <a:spcPts val="0"/>
              </a:spcBef>
              <a:spcAft>
                <a:spcPts val="0"/>
              </a:spcAft>
              <a:buNone/>
            </a:pPr>
            <a:endParaRPr sz="1800">
              <a:solidFill>
                <a:schemeClr val="lt1"/>
              </a:solidFill>
              <a:latin typeface="Arial"/>
              <a:ea typeface="Arial"/>
              <a:cs typeface="Arial"/>
              <a:sym typeface="Arial"/>
            </a:endParaRPr>
          </a:p>
        </p:txBody>
      </p:sp>
      <p:sp>
        <p:nvSpPr>
          <p:cNvPr id="497" name="Google Shape;497;p43"/>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1">
            <a:hlinkClick r:id="" action="ppaction://media"/>
            <a:extLst>
              <a:ext uri="{FF2B5EF4-FFF2-40B4-BE49-F238E27FC236}">
                <a16:creationId xmlns:a16="http://schemas.microsoft.com/office/drawing/2014/main" id="{465DA080-2CF0-48D8-B398-A1DB2706344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95161"/>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51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4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42</a:t>
            </a:fld>
            <a:endParaRPr/>
          </a:p>
        </p:txBody>
      </p:sp>
      <p:sp>
        <p:nvSpPr>
          <p:cNvPr id="503" name="Google Shape;503;p44"/>
          <p:cNvSpPr txBox="1">
            <a:spLocks noGrp="1"/>
          </p:cNvSpPr>
          <p:nvPr>
            <p:ph type="title"/>
          </p:nvPr>
        </p:nvSpPr>
        <p:spPr>
          <a:xfrm>
            <a:off x="319090" y="575727"/>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Critical information of Covid-19 regulations</a:t>
            </a:r>
            <a:endParaRPr/>
          </a:p>
        </p:txBody>
      </p:sp>
      <p:sp>
        <p:nvSpPr>
          <p:cNvPr id="504" name="Google Shape;504;p44"/>
          <p:cNvSpPr txBox="1">
            <a:spLocks noGrp="1"/>
          </p:cNvSpPr>
          <p:nvPr>
            <p:ph type="body" idx="1"/>
          </p:nvPr>
        </p:nvSpPr>
        <p:spPr>
          <a:xfrm>
            <a:off x="319090" y="1662545"/>
            <a:ext cx="8583750" cy="4928260"/>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Clr>
                <a:schemeClr val="dk1"/>
              </a:buClr>
              <a:buSzPts val="1800"/>
            </a:pPr>
            <a:r>
              <a:rPr lang="en-US" sz="1800" b="1" dirty="0"/>
              <a:t>3G rule</a:t>
            </a:r>
            <a:br>
              <a:rPr lang="en-US" sz="1800" dirty="0"/>
            </a:br>
            <a:r>
              <a:rPr lang="en-US" sz="1800" dirty="0"/>
              <a:t>- </a:t>
            </a:r>
            <a:r>
              <a:rPr lang="en-US" sz="1800" b="1" dirty="0"/>
              <a:t>Vaccinated:</a:t>
            </a:r>
            <a:r>
              <a:rPr lang="en-US" sz="1800" dirty="0"/>
              <a:t> asymptomatic persons who are in possession of a vaccination certificate. Information on approved vaccinations from the </a:t>
            </a:r>
            <a:r>
              <a:rPr lang="en-US" sz="1800" u="sng" dirty="0">
                <a:solidFill>
                  <a:schemeClr val="hlink"/>
                </a:solidFill>
                <a:hlinkClick r:id="rId5"/>
              </a:rPr>
              <a:t>Paul Ehrlich Institute</a:t>
            </a:r>
            <a:br>
              <a:rPr lang="en-US" sz="1800" dirty="0"/>
            </a:br>
            <a:r>
              <a:rPr lang="en-US" sz="1800" dirty="0"/>
              <a:t>- </a:t>
            </a:r>
            <a:r>
              <a:rPr lang="en-US" sz="1800" b="1" dirty="0"/>
              <a:t>Recovered:</a:t>
            </a:r>
            <a:r>
              <a:rPr lang="en-US" sz="1800" dirty="0"/>
              <a:t> asymptomatic persons who are in possession of a certificate of recovery</a:t>
            </a:r>
            <a:br>
              <a:rPr lang="en-US" sz="1800" dirty="0"/>
            </a:br>
            <a:r>
              <a:rPr lang="en-US" sz="1800" dirty="0"/>
              <a:t>- </a:t>
            </a:r>
            <a:r>
              <a:rPr lang="en-US" sz="1800" b="1" dirty="0"/>
              <a:t>Negative test result: </a:t>
            </a:r>
            <a:r>
              <a:rPr lang="en-US" sz="1800" dirty="0"/>
              <a:t>PCR test, </a:t>
            </a:r>
            <a:r>
              <a:rPr lang="en-US" sz="1800" dirty="0" err="1"/>
              <a:t>PoC</a:t>
            </a:r>
            <a:r>
              <a:rPr lang="en-US" sz="1800" dirty="0"/>
              <a:t>-PCR test (48 hours) / </a:t>
            </a:r>
            <a:r>
              <a:rPr lang="en-US" sz="1800" b="0" i="0" dirty="0">
                <a:solidFill>
                  <a:srgbClr val="333333"/>
                </a:solidFill>
                <a:latin typeface="Arial"/>
                <a:ea typeface="Arial"/>
                <a:cs typeface="Arial"/>
                <a:sym typeface="Arial"/>
              </a:rPr>
              <a:t>antigen test “rapid test” (24 hours) / a supervised antigen test “self-testing” </a:t>
            </a:r>
            <a:endParaRPr dirty="0"/>
          </a:p>
          <a:p>
            <a:pPr marL="342900" lvl="0" indent="-228600" algn="l" rtl="0">
              <a:lnSpc>
                <a:spcPct val="114000"/>
              </a:lnSpc>
              <a:spcBef>
                <a:spcPts val="0"/>
              </a:spcBef>
              <a:spcAft>
                <a:spcPts val="0"/>
              </a:spcAft>
              <a:buClr>
                <a:schemeClr val="dk1"/>
              </a:buClr>
              <a:buSzPts val="1800"/>
              <a:buFont typeface="Arial"/>
              <a:buNone/>
            </a:pPr>
            <a:endParaRPr sz="1800" b="0" i="0" dirty="0">
              <a:solidFill>
                <a:srgbClr val="333333"/>
              </a:solidFill>
              <a:latin typeface="Arial"/>
              <a:ea typeface="Arial"/>
              <a:cs typeface="Arial"/>
              <a:sym typeface="Arial"/>
            </a:endParaRPr>
          </a:p>
          <a:p>
            <a:pPr marL="342900" lvl="0" indent="-228600" algn="l" rtl="0">
              <a:lnSpc>
                <a:spcPct val="114000"/>
              </a:lnSpc>
              <a:spcBef>
                <a:spcPts val="0"/>
              </a:spcBef>
              <a:spcAft>
                <a:spcPts val="0"/>
              </a:spcAft>
              <a:buClr>
                <a:schemeClr val="dk1"/>
              </a:buClr>
              <a:buSzPts val="1800"/>
              <a:buFont typeface="Arial"/>
              <a:buNone/>
            </a:pPr>
            <a:endParaRPr sz="1800" dirty="0">
              <a:solidFill>
                <a:srgbClr val="333333"/>
              </a:solidFill>
              <a:latin typeface="Arial"/>
              <a:ea typeface="Arial"/>
              <a:cs typeface="Arial"/>
              <a:sym typeface="Arial"/>
            </a:endParaRPr>
          </a:p>
          <a:p>
            <a:pPr marL="0" lvl="0" indent="0" algn="l" rtl="0">
              <a:lnSpc>
                <a:spcPct val="114000"/>
              </a:lnSpc>
              <a:spcBef>
                <a:spcPts val="0"/>
              </a:spcBef>
              <a:spcAft>
                <a:spcPts val="0"/>
              </a:spcAft>
              <a:buClr>
                <a:schemeClr val="dk1"/>
              </a:buClr>
              <a:buSzPts val="1800"/>
            </a:pPr>
            <a:r>
              <a:rPr lang="en-US" sz="1800" b="1" dirty="0"/>
              <a:t>Rapid tests</a:t>
            </a:r>
            <a:br>
              <a:rPr lang="en-US" sz="1800" b="1" dirty="0"/>
            </a:br>
            <a:r>
              <a:rPr lang="en-US" sz="1800" dirty="0"/>
              <a:t>- Quick-tests free of charge for students and employees</a:t>
            </a:r>
            <a:br>
              <a:rPr lang="en-US" sz="1800" dirty="0"/>
            </a:br>
            <a:r>
              <a:rPr lang="en-US" sz="1800" dirty="0"/>
              <a:t>- in </a:t>
            </a:r>
            <a:r>
              <a:rPr lang="en-US" sz="1800" u="sng" dirty="0">
                <a:solidFill>
                  <a:schemeClr val="hlink"/>
                </a:solidFill>
                <a:hlinkClick r:id="rId6"/>
              </a:rPr>
              <a:t>Munich city center (</a:t>
            </a:r>
            <a:r>
              <a:rPr lang="en-US" sz="1800" u="sng" dirty="0" err="1">
                <a:solidFill>
                  <a:schemeClr val="hlink"/>
                </a:solidFill>
                <a:hlinkClick r:id="rId6"/>
              </a:rPr>
              <a:t>Arcisstraße</a:t>
            </a:r>
            <a:r>
              <a:rPr lang="en-US" sz="1800" u="sng" dirty="0">
                <a:solidFill>
                  <a:schemeClr val="hlink"/>
                </a:solidFill>
                <a:hlinkClick r:id="rId6"/>
              </a:rPr>
              <a:t> 17) </a:t>
            </a:r>
            <a:r>
              <a:rPr lang="en-US" sz="1800" dirty="0"/>
              <a:t>and </a:t>
            </a:r>
            <a:r>
              <a:rPr lang="en-US" sz="1800" u="sng" dirty="0" err="1">
                <a:solidFill>
                  <a:schemeClr val="hlink"/>
                </a:solidFill>
                <a:hlinkClick r:id="rId6"/>
              </a:rPr>
              <a:t>Garching</a:t>
            </a:r>
            <a:r>
              <a:rPr lang="en-US" sz="1800" dirty="0"/>
              <a:t>, as well as </a:t>
            </a:r>
            <a:r>
              <a:rPr lang="en-US" sz="1800" u="sng" dirty="0" err="1">
                <a:solidFill>
                  <a:schemeClr val="hlink"/>
                </a:solidFill>
                <a:hlinkClick r:id="rId7"/>
              </a:rPr>
              <a:t>Weihenstephan</a:t>
            </a:r>
            <a:r>
              <a:rPr lang="en-US" sz="1800" dirty="0"/>
              <a:t> </a:t>
            </a:r>
            <a:endParaRPr dirty="0"/>
          </a:p>
        </p:txBody>
      </p:sp>
      <p:sp>
        <p:nvSpPr>
          <p:cNvPr id="505" name="Google Shape;505;p44"/>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Covid Slide- 42">
            <a:hlinkClick r:id="" action="ppaction://media"/>
            <a:extLst>
              <a:ext uri="{FF2B5EF4-FFF2-40B4-BE49-F238E27FC236}">
                <a16:creationId xmlns:a16="http://schemas.microsoft.com/office/drawing/2014/main" id="{9D92A174-B0E7-4CD4-A59D-FD9828CAF447}"/>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520110" y="6286005"/>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18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4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43</a:t>
            </a:fld>
            <a:endParaRPr/>
          </a:p>
        </p:txBody>
      </p:sp>
      <p:sp>
        <p:nvSpPr>
          <p:cNvPr id="511" name="Google Shape;511;p45"/>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Critical information of Covid-19 regulations</a:t>
            </a:r>
            <a:endParaRPr/>
          </a:p>
        </p:txBody>
      </p:sp>
      <p:sp>
        <p:nvSpPr>
          <p:cNvPr id="512" name="Google Shape;512;p45"/>
          <p:cNvSpPr txBox="1">
            <a:spLocks noGrp="1"/>
          </p:cNvSpPr>
          <p:nvPr>
            <p:ph type="body" idx="1"/>
          </p:nvPr>
        </p:nvSpPr>
        <p:spPr>
          <a:xfrm>
            <a:off x="319090" y="1816925"/>
            <a:ext cx="8583750" cy="4773880"/>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Clr>
                <a:schemeClr val="dk1"/>
              </a:buClr>
              <a:buSzPts val="1800"/>
            </a:pPr>
            <a:r>
              <a:rPr lang="en-US" sz="1800" b="1" dirty="0"/>
              <a:t>Masks and hygiene</a:t>
            </a:r>
            <a:br>
              <a:rPr lang="en-US" sz="1800" b="1" dirty="0"/>
            </a:br>
            <a:r>
              <a:rPr lang="en-US" sz="1800" dirty="0"/>
              <a:t>- Wearing a medical mask or an FFP2 mask is mandatory in all TUM buildings.</a:t>
            </a:r>
            <a:br>
              <a:rPr lang="en-US" sz="1800" dirty="0"/>
            </a:br>
            <a:r>
              <a:rPr lang="en-US" sz="1800" dirty="0"/>
              <a:t>- If the Corona indicator reaches the yellow level, FFP2 masks are mandatory.</a:t>
            </a:r>
            <a:br>
              <a:rPr lang="en-US" sz="1800" dirty="0"/>
            </a:br>
            <a:r>
              <a:rPr lang="en-US" sz="1800" dirty="0"/>
              <a:t>- The mask may be taken off at fixed sitting, standing or working places if a minimum distance of 1.5 meters from other persons is maintained</a:t>
            </a:r>
            <a:endParaRPr dirty="0"/>
          </a:p>
          <a:p>
            <a:pPr marL="342900" lvl="0" indent="-228600" algn="l" rtl="0">
              <a:lnSpc>
                <a:spcPct val="114000"/>
              </a:lnSpc>
              <a:spcBef>
                <a:spcPts val="0"/>
              </a:spcBef>
              <a:spcAft>
                <a:spcPts val="0"/>
              </a:spcAft>
              <a:buClr>
                <a:schemeClr val="dk1"/>
              </a:buClr>
              <a:buSzPts val="1800"/>
              <a:buFont typeface="Arial"/>
              <a:buNone/>
            </a:pPr>
            <a:endParaRPr sz="1800" dirty="0"/>
          </a:p>
          <a:p>
            <a:pPr marL="0" lvl="0" indent="0" algn="l" rtl="0">
              <a:lnSpc>
                <a:spcPct val="114000"/>
              </a:lnSpc>
              <a:spcBef>
                <a:spcPts val="0"/>
              </a:spcBef>
              <a:spcAft>
                <a:spcPts val="0"/>
              </a:spcAft>
              <a:buClr>
                <a:schemeClr val="dk1"/>
              </a:buClr>
              <a:buSzPts val="1800"/>
            </a:pPr>
            <a:r>
              <a:rPr lang="en-US" sz="1800" b="1" dirty="0"/>
              <a:t>Contact tracing with </a:t>
            </a:r>
            <a:r>
              <a:rPr lang="en-US" sz="1800" b="1" u="sng" dirty="0">
                <a:solidFill>
                  <a:schemeClr val="hlink"/>
                </a:solidFill>
                <a:hlinkClick r:id="rId5"/>
              </a:rPr>
              <a:t>QRONITON</a:t>
            </a:r>
            <a:br>
              <a:rPr lang="en-US" sz="1800" dirty="0"/>
            </a:br>
            <a:r>
              <a:rPr lang="en-US" sz="1800" dirty="0"/>
              <a:t>- Check-in via the QR code in the lecture hall</a:t>
            </a:r>
            <a:endParaRPr dirty="0"/>
          </a:p>
          <a:p>
            <a:pPr marL="342900" lvl="0" indent="-228600" algn="l" rtl="0">
              <a:lnSpc>
                <a:spcPct val="114000"/>
              </a:lnSpc>
              <a:spcBef>
                <a:spcPts val="0"/>
              </a:spcBef>
              <a:spcAft>
                <a:spcPts val="0"/>
              </a:spcAft>
              <a:buClr>
                <a:schemeClr val="dk1"/>
              </a:buClr>
              <a:buSzPts val="1800"/>
              <a:buFont typeface="Arial"/>
              <a:buNone/>
            </a:pPr>
            <a:endParaRPr sz="1800" dirty="0"/>
          </a:p>
          <a:p>
            <a:pPr marL="0" lvl="0" indent="0" algn="l" rtl="0">
              <a:lnSpc>
                <a:spcPct val="114000"/>
              </a:lnSpc>
              <a:spcBef>
                <a:spcPts val="0"/>
              </a:spcBef>
              <a:spcAft>
                <a:spcPts val="0"/>
              </a:spcAft>
              <a:buClr>
                <a:schemeClr val="dk1"/>
              </a:buClr>
              <a:buSzPts val="1800"/>
            </a:pPr>
            <a:r>
              <a:rPr lang="en-US" sz="1800" b="1" dirty="0"/>
              <a:t>Behavior in case of positive result</a:t>
            </a:r>
            <a:br>
              <a:rPr lang="en-US" sz="1800" dirty="0"/>
            </a:br>
            <a:r>
              <a:rPr lang="en-US" sz="1800" dirty="0"/>
              <a:t>- not attend the face-to-face event</a:t>
            </a:r>
            <a:br>
              <a:rPr lang="en-US" sz="1800" dirty="0"/>
            </a:br>
            <a:r>
              <a:rPr lang="en-US" sz="1800" dirty="0"/>
              <a:t>- make an appointment for PCR testing via the family doctor, the health office or the 116 117 (number of the Association of Statutory Health Insurance Physicians)</a:t>
            </a:r>
            <a:endParaRPr dirty="0"/>
          </a:p>
        </p:txBody>
      </p:sp>
      <p:sp>
        <p:nvSpPr>
          <p:cNvPr id="513" name="Google Shape;513;p4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Covid Slide- 43">
            <a:hlinkClick r:id="" action="ppaction://media"/>
            <a:extLst>
              <a:ext uri="{FF2B5EF4-FFF2-40B4-BE49-F238E27FC236}">
                <a16:creationId xmlns:a16="http://schemas.microsoft.com/office/drawing/2014/main" id="{02C3C6CF-8172-491F-BF05-23EB2D2F25C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011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6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46"/>
          <p:cNvSpPr txBox="1">
            <a:spLocks noGrp="1"/>
          </p:cNvSpPr>
          <p:nvPr>
            <p:ph type="body" idx="1"/>
          </p:nvPr>
        </p:nvSpPr>
        <p:spPr>
          <a:xfrm>
            <a:off x="319090" y="1321311"/>
            <a:ext cx="8583600" cy="5151900"/>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r>
              <a:rPr lang="en-US" b="1" dirty="0"/>
              <a:t>Coronavirus: current information</a:t>
            </a:r>
            <a:endParaRPr dirty="0"/>
          </a:p>
          <a:p>
            <a:pPr marL="0" lvl="0" indent="0" algn="l" rtl="0">
              <a:lnSpc>
                <a:spcPct val="114000"/>
              </a:lnSpc>
              <a:spcBef>
                <a:spcPts val="0"/>
              </a:spcBef>
              <a:spcAft>
                <a:spcPts val="0"/>
              </a:spcAft>
              <a:buNone/>
            </a:pPr>
            <a:r>
              <a:rPr lang="en-US" u="sng" dirty="0">
                <a:solidFill>
                  <a:schemeClr val="hlink"/>
                </a:solidFill>
                <a:hlinkClick r:id="rId5"/>
              </a:rPr>
              <a:t>https://www.tum.de/en/about-tum/news/coronavirus/</a:t>
            </a:r>
            <a:endParaRPr dirty="0"/>
          </a:p>
          <a:p>
            <a:pPr marL="0" lvl="0" indent="0" algn="l" rtl="0">
              <a:lnSpc>
                <a:spcPct val="114000"/>
              </a:lnSpc>
              <a:spcBef>
                <a:spcPts val="0"/>
              </a:spcBef>
              <a:spcAft>
                <a:spcPts val="0"/>
              </a:spcAft>
              <a:buNone/>
            </a:pPr>
            <a:endParaRPr dirty="0"/>
          </a:p>
          <a:p>
            <a:pPr marL="0" lvl="0" indent="0" algn="l" rtl="0">
              <a:lnSpc>
                <a:spcPct val="114000"/>
              </a:lnSpc>
              <a:spcBef>
                <a:spcPts val="0"/>
              </a:spcBef>
              <a:spcAft>
                <a:spcPts val="0"/>
              </a:spcAft>
              <a:buNone/>
            </a:pPr>
            <a:r>
              <a:rPr lang="en-US" b="1" dirty="0"/>
              <a:t>Corona-App: </a:t>
            </a:r>
            <a:endParaRPr dirty="0"/>
          </a:p>
          <a:p>
            <a:pPr marL="0" lvl="0" indent="0" algn="l" rtl="0">
              <a:lnSpc>
                <a:spcPct val="114000"/>
              </a:lnSpc>
              <a:spcBef>
                <a:spcPts val="0"/>
              </a:spcBef>
              <a:spcAft>
                <a:spcPts val="0"/>
              </a:spcAft>
              <a:buNone/>
            </a:pPr>
            <a:r>
              <a:rPr lang="en-US" u="sng" dirty="0">
                <a:solidFill>
                  <a:schemeClr val="hlink"/>
                </a:solidFill>
                <a:hlinkClick r:id="rId6"/>
              </a:rPr>
              <a:t>https://www.bundesregierung.de/breg-de/themen/corona-warn-app/corona-warn-app-englisch</a:t>
            </a:r>
            <a:endParaRPr dirty="0"/>
          </a:p>
          <a:p>
            <a:pPr marL="0" lvl="0" indent="0" algn="l" rtl="0">
              <a:lnSpc>
                <a:spcPct val="114000"/>
              </a:lnSpc>
              <a:spcBef>
                <a:spcPts val="0"/>
              </a:spcBef>
              <a:spcAft>
                <a:spcPts val="0"/>
              </a:spcAft>
              <a:buNone/>
            </a:pPr>
            <a:endParaRPr dirty="0"/>
          </a:p>
          <a:p>
            <a:pPr marL="0" lvl="0" indent="0" algn="l" rtl="0">
              <a:lnSpc>
                <a:spcPct val="114000"/>
              </a:lnSpc>
              <a:spcBef>
                <a:spcPts val="0"/>
              </a:spcBef>
              <a:spcAft>
                <a:spcPts val="0"/>
              </a:spcAft>
              <a:buNone/>
            </a:pPr>
            <a:endParaRPr dirty="0"/>
          </a:p>
          <a:p>
            <a:pPr marL="0" lvl="0" indent="0" algn="l" rtl="0">
              <a:lnSpc>
                <a:spcPct val="114000"/>
              </a:lnSpc>
              <a:spcBef>
                <a:spcPts val="0"/>
              </a:spcBef>
              <a:spcAft>
                <a:spcPts val="0"/>
              </a:spcAft>
              <a:buNone/>
            </a:pPr>
            <a:endParaRPr dirty="0"/>
          </a:p>
        </p:txBody>
      </p:sp>
      <p:sp>
        <p:nvSpPr>
          <p:cNvPr id="520" name="Google Shape;520;p4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44</a:t>
            </a:fld>
            <a:endParaRPr/>
          </a:p>
        </p:txBody>
      </p:sp>
      <p:sp>
        <p:nvSpPr>
          <p:cNvPr id="521" name="Google Shape;521;p46"/>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Protect yourself and others</a:t>
            </a:r>
            <a:endParaRPr/>
          </a:p>
        </p:txBody>
      </p:sp>
      <p:pic>
        <p:nvPicPr>
          <p:cNvPr id="522" name="Google Shape;522;p46" descr="Travelling in times of Covid-19 - Munich Airport"/>
          <p:cNvPicPr preferRelativeResize="0"/>
          <p:nvPr/>
        </p:nvPicPr>
        <p:blipFill rotWithShape="1">
          <a:blip r:embed="rId7">
            <a:alphaModFix/>
          </a:blip>
          <a:srcRect/>
          <a:stretch/>
        </p:blipFill>
        <p:spPr>
          <a:xfrm>
            <a:off x="1721765" y="2965908"/>
            <a:ext cx="5700470" cy="3256988"/>
          </a:xfrm>
          <a:prstGeom prst="rect">
            <a:avLst/>
          </a:prstGeom>
          <a:noFill/>
          <a:ln>
            <a:noFill/>
          </a:ln>
        </p:spPr>
      </p:pic>
      <p:sp>
        <p:nvSpPr>
          <p:cNvPr id="523" name="Google Shape;523;p46"/>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Covid Slide- 44">
            <a:hlinkClick r:id="" action="ppaction://media"/>
            <a:extLst>
              <a:ext uri="{FF2B5EF4-FFF2-40B4-BE49-F238E27FC236}">
                <a16:creationId xmlns:a16="http://schemas.microsoft.com/office/drawing/2014/main" id="{5E115282-F0A2-4124-B39D-8A19936FAA8F}"/>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520110" y="6222896"/>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51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47"/>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r>
              <a:rPr lang="en-US" sz="1800" b="1" i="0" u="none" strike="noStrike" dirty="0">
                <a:solidFill>
                  <a:srgbClr val="000000"/>
                </a:solidFill>
                <a:latin typeface="Arial"/>
                <a:ea typeface="Arial"/>
                <a:cs typeface="Arial"/>
                <a:sym typeface="Arial"/>
              </a:rPr>
              <a:t>TUM4Mind </a:t>
            </a:r>
            <a:r>
              <a:rPr lang="en-US" u="sng" dirty="0">
                <a:solidFill>
                  <a:schemeClr val="hlink"/>
                </a:solidFill>
                <a:hlinkClick r:id="rId5"/>
              </a:rPr>
              <a:t>https://www.tum.de/en/studies/support-and-advice/wellbeing/tum4mind/</a:t>
            </a:r>
            <a:r>
              <a:rPr lang="en-US" dirty="0"/>
              <a:t> </a:t>
            </a:r>
            <a:endParaRPr dirty="0"/>
          </a:p>
          <a:p>
            <a:pPr marL="0" lvl="0" indent="0" algn="l" rtl="0">
              <a:lnSpc>
                <a:spcPct val="114000"/>
              </a:lnSpc>
              <a:spcBef>
                <a:spcPts val="0"/>
              </a:spcBef>
              <a:spcAft>
                <a:spcPts val="0"/>
              </a:spcAft>
              <a:buNone/>
            </a:pPr>
            <a:endParaRPr dirty="0"/>
          </a:p>
          <a:p>
            <a:pPr marL="635000" lvl="0" indent="0" algn="l" rtl="0">
              <a:lnSpc>
                <a:spcPct val="114000"/>
              </a:lnSpc>
              <a:spcBef>
                <a:spcPts val="0"/>
              </a:spcBef>
              <a:spcAft>
                <a:spcPts val="0"/>
              </a:spcAft>
              <a:buNone/>
            </a:pPr>
            <a:endParaRPr dirty="0"/>
          </a:p>
          <a:p>
            <a:pPr marL="573088" lvl="0" indent="-114300" algn="l" rtl="0">
              <a:lnSpc>
                <a:spcPct val="114000"/>
              </a:lnSpc>
              <a:spcBef>
                <a:spcPts val="0"/>
              </a:spcBef>
              <a:spcAft>
                <a:spcPts val="0"/>
              </a:spcAft>
              <a:buClr>
                <a:srgbClr val="000000"/>
              </a:buClr>
              <a:buSzPts val="1800"/>
              <a:buFont typeface="Arial"/>
              <a:buChar char="•"/>
            </a:pPr>
            <a:r>
              <a:rPr lang="en-US" sz="1800" b="0" i="0" u="none" strike="noStrike" dirty="0">
                <a:solidFill>
                  <a:srgbClr val="000000"/>
                </a:solidFill>
                <a:latin typeface="Arial"/>
                <a:ea typeface="Arial"/>
                <a:cs typeface="Arial"/>
                <a:sym typeface="Arial"/>
              </a:rPr>
              <a:t>Dealing with Psychological Pressure </a:t>
            </a:r>
            <a:endParaRPr dirty="0"/>
          </a:p>
          <a:p>
            <a:pPr marL="573088" lvl="0" indent="-114300" algn="l" rtl="0">
              <a:lnSpc>
                <a:spcPct val="114000"/>
              </a:lnSpc>
              <a:spcBef>
                <a:spcPts val="0"/>
              </a:spcBef>
              <a:spcAft>
                <a:spcPts val="0"/>
              </a:spcAft>
              <a:buClr>
                <a:srgbClr val="000000"/>
              </a:buClr>
              <a:buSzPts val="1800"/>
              <a:buFont typeface="Arial"/>
              <a:buChar char="•"/>
            </a:pPr>
            <a:r>
              <a:rPr lang="en-US" sz="1800" b="0" i="0" u="none" strike="noStrike" dirty="0">
                <a:solidFill>
                  <a:srgbClr val="000000"/>
                </a:solidFill>
                <a:latin typeface="Arial"/>
                <a:ea typeface="Arial"/>
                <a:cs typeface="Arial"/>
                <a:sym typeface="Arial"/>
              </a:rPr>
              <a:t>Relaxation for Body and Soul </a:t>
            </a:r>
            <a:endParaRPr dirty="0"/>
          </a:p>
          <a:p>
            <a:pPr marL="573088" lvl="0" indent="-114300" algn="l" rtl="0">
              <a:lnSpc>
                <a:spcPct val="114000"/>
              </a:lnSpc>
              <a:spcBef>
                <a:spcPts val="0"/>
              </a:spcBef>
              <a:spcAft>
                <a:spcPts val="0"/>
              </a:spcAft>
              <a:buClr>
                <a:srgbClr val="000000"/>
              </a:buClr>
              <a:buSzPts val="1800"/>
              <a:buFont typeface="Arial"/>
              <a:buChar char="•"/>
            </a:pPr>
            <a:r>
              <a:rPr lang="en-US" sz="1800" dirty="0">
                <a:solidFill>
                  <a:srgbClr val="000000"/>
                </a:solidFill>
                <a:latin typeface="Arial"/>
                <a:ea typeface="Arial"/>
                <a:cs typeface="Arial"/>
                <a:sym typeface="Arial"/>
              </a:rPr>
              <a:t>Personal Development and Self-Management</a:t>
            </a:r>
            <a:endParaRPr sz="1800" dirty="0">
              <a:solidFill>
                <a:srgbClr val="000000"/>
              </a:solidFill>
              <a:latin typeface="Arial"/>
              <a:ea typeface="Arial"/>
              <a:cs typeface="Arial"/>
              <a:sym typeface="Arial"/>
            </a:endParaRPr>
          </a:p>
          <a:p>
            <a:pPr marL="465138"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a:p>
            <a:pPr marL="0" lvl="0" indent="0" algn="l" rtl="0">
              <a:lnSpc>
                <a:spcPct val="114000"/>
              </a:lnSpc>
              <a:spcBef>
                <a:spcPts val="0"/>
              </a:spcBef>
              <a:spcAft>
                <a:spcPts val="0"/>
              </a:spcAft>
              <a:buNone/>
            </a:pPr>
            <a:r>
              <a:rPr lang="en-US" sz="1800" u="sng" dirty="0">
                <a:solidFill>
                  <a:schemeClr val="hlink"/>
                </a:solidFill>
                <a:hlinkClick r:id="rId6"/>
              </a:rPr>
              <a:t>TUM General Student Advising</a:t>
            </a:r>
            <a:endParaRPr sz="1800" dirty="0"/>
          </a:p>
          <a:p>
            <a:pPr marL="0" lvl="0" indent="0" algn="l" rtl="0">
              <a:lnSpc>
                <a:spcPct val="114000"/>
              </a:lnSpc>
              <a:spcBef>
                <a:spcPts val="0"/>
              </a:spcBef>
              <a:spcAft>
                <a:spcPts val="0"/>
              </a:spcAft>
              <a:buNone/>
            </a:pPr>
            <a:r>
              <a:rPr lang="en-US" sz="1800" u="sng" dirty="0">
                <a:solidFill>
                  <a:schemeClr val="hlink"/>
                </a:solidFill>
                <a:hlinkClick r:id="rId7"/>
              </a:rPr>
              <a:t>TUM Academic Coaching</a:t>
            </a:r>
            <a:r>
              <a:rPr lang="en-US" sz="1800" dirty="0">
                <a:hlinkClick r:id="rId7"/>
              </a:rPr>
              <a:t> </a:t>
            </a:r>
            <a:endParaRPr dirty="0"/>
          </a:p>
          <a:p>
            <a:pPr marL="0" lvl="0" indent="0" algn="l" rtl="0">
              <a:lnSpc>
                <a:spcPct val="114000"/>
              </a:lnSpc>
              <a:spcBef>
                <a:spcPts val="0"/>
              </a:spcBef>
              <a:spcAft>
                <a:spcPts val="0"/>
              </a:spcAft>
              <a:buNone/>
            </a:pPr>
            <a:r>
              <a:rPr lang="en-US" sz="1800" u="sng" dirty="0">
                <a:solidFill>
                  <a:schemeClr val="hlink"/>
                </a:solidFill>
                <a:hlinkClick r:id="rId8"/>
              </a:rPr>
              <a:t>TUM Office for Disabled and Chronically ill Students</a:t>
            </a:r>
            <a:endParaRPr sz="1800" dirty="0"/>
          </a:p>
          <a:p>
            <a:pPr marL="0" lvl="0" indent="0" algn="l" rtl="0">
              <a:lnSpc>
                <a:spcPct val="114000"/>
              </a:lnSpc>
              <a:spcBef>
                <a:spcPts val="0"/>
              </a:spcBef>
              <a:spcAft>
                <a:spcPts val="0"/>
              </a:spcAft>
              <a:buNone/>
            </a:pPr>
            <a:r>
              <a:rPr lang="en-US" sz="1800" u="sng" dirty="0">
                <a:solidFill>
                  <a:schemeClr val="hlink"/>
                </a:solidFill>
                <a:hlinkClick r:id="rId9"/>
              </a:rPr>
              <a:t>Interactive Workshops</a:t>
            </a:r>
            <a:r>
              <a:rPr lang="en-US" sz="1800" dirty="0"/>
              <a:t> at TUM on the topics of stress management, motivation and much more </a:t>
            </a:r>
            <a:endParaRPr dirty="0"/>
          </a:p>
          <a:p>
            <a:pPr marL="0" lvl="0" indent="0" algn="l" rtl="0">
              <a:lnSpc>
                <a:spcPct val="114000"/>
              </a:lnSpc>
              <a:spcBef>
                <a:spcPts val="0"/>
              </a:spcBef>
              <a:spcAft>
                <a:spcPts val="0"/>
              </a:spcAft>
              <a:buNone/>
            </a:pPr>
            <a:r>
              <a:rPr lang="en-US" sz="1800" u="sng" dirty="0">
                <a:solidFill>
                  <a:schemeClr val="hlink"/>
                </a:solidFill>
                <a:hlinkClick r:id="rId10"/>
              </a:rPr>
              <a:t>Interactive Workshops and advice</a:t>
            </a:r>
            <a:r>
              <a:rPr lang="en-US" sz="1800" dirty="0"/>
              <a:t> at TUM on learning, exam preparation and much more</a:t>
            </a:r>
            <a:endParaRPr dirty="0"/>
          </a:p>
          <a:p>
            <a:pPr marL="465138"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p:txBody>
      </p:sp>
      <p:sp>
        <p:nvSpPr>
          <p:cNvPr id="530" name="Google Shape;530;p47"/>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45</a:t>
            </a:fld>
            <a:endParaRPr/>
          </a:p>
        </p:txBody>
      </p:sp>
      <p:sp>
        <p:nvSpPr>
          <p:cNvPr id="531" name="Google Shape;531;p47"/>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Mental Health</a:t>
            </a:r>
            <a:endParaRPr/>
          </a:p>
        </p:txBody>
      </p:sp>
      <p:sp>
        <p:nvSpPr>
          <p:cNvPr id="532" name="Google Shape;532;p47"/>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5">
            <a:hlinkClick r:id="" action="ppaction://media"/>
            <a:extLst>
              <a:ext uri="{FF2B5EF4-FFF2-40B4-BE49-F238E27FC236}">
                <a16:creationId xmlns:a16="http://schemas.microsoft.com/office/drawing/2014/main" id="{07761A18-04DC-4156-9183-524F5D5D6C78}"/>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534400" y="6222896"/>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916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48"/>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r>
              <a:rPr lang="en-US" sz="1800" b="1" i="0" u="none" strike="noStrike">
                <a:solidFill>
                  <a:srgbClr val="000000"/>
                </a:solidFill>
                <a:latin typeface="Arial"/>
                <a:ea typeface="Arial"/>
                <a:cs typeface="Arial"/>
                <a:sym typeface="Arial"/>
              </a:rPr>
              <a:t>Buddy Program</a:t>
            </a:r>
            <a:endParaRPr sz="1800"/>
          </a:p>
          <a:p>
            <a:pPr marL="465138" lvl="0" indent="0" algn="l" rtl="0">
              <a:lnSpc>
                <a:spcPct val="114000"/>
              </a:lnSpc>
              <a:spcBef>
                <a:spcPts val="0"/>
              </a:spcBef>
              <a:spcAft>
                <a:spcPts val="0"/>
              </a:spcAft>
              <a:buNone/>
            </a:pPr>
            <a:endParaRPr sz="1800">
              <a:solidFill>
                <a:srgbClr val="000000"/>
              </a:solidFill>
              <a:latin typeface="Arial"/>
              <a:ea typeface="Arial"/>
              <a:cs typeface="Arial"/>
              <a:sym typeface="Arial"/>
            </a:endParaRPr>
          </a:p>
          <a:p>
            <a:pPr marL="465138" lvl="0" indent="0" algn="l" rtl="0">
              <a:lnSpc>
                <a:spcPct val="114000"/>
              </a:lnSpc>
              <a:spcBef>
                <a:spcPts val="0"/>
              </a:spcBef>
              <a:spcAft>
                <a:spcPts val="0"/>
              </a:spcAft>
              <a:buNone/>
            </a:pPr>
            <a:r>
              <a:rPr lang="en-US" sz="1800">
                <a:solidFill>
                  <a:srgbClr val="000000"/>
                </a:solidFill>
                <a:latin typeface="Arial"/>
                <a:ea typeface="Arial"/>
                <a:cs typeface="Arial"/>
                <a:sym typeface="Arial"/>
              </a:rPr>
              <a:t>Sharing experiences moving abroad</a:t>
            </a:r>
            <a:endParaRPr/>
          </a:p>
          <a:p>
            <a:pPr marL="465138" lvl="0" indent="0" algn="l" rtl="0">
              <a:lnSpc>
                <a:spcPct val="114000"/>
              </a:lnSpc>
              <a:spcBef>
                <a:spcPts val="0"/>
              </a:spcBef>
              <a:spcAft>
                <a:spcPts val="0"/>
              </a:spcAft>
              <a:buNone/>
            </a:pPr>
            <a:endParaRPr sz="1800">
              <a:solidFill>
                <a:srgbClr val="000000"/>
              </a:solidFill>
              <a:latin typeface="Arial"/>
              <a:ea typeface="Arial"/>
              <a:cs typeface="Arial"/>
              <a:sym typeface="Arial"/>
            </a:endParaRPr>
          </a:p>
          <a:p>
            <a:pPr marL="465138" lvl="0" indent="0" algn="l" rtl="0">
              <a:lnSpc>
                <a:spcPct val="114000"/>
              </a:lnSpc>
              <a:spcBef>
                <a:spcPts val="0"/>
              </a:spcBef>
              <a:spcAft>
                <a:spcPts val="0"/>
              </a:spcAft>
              <a:buNone/>
            </a:pPr>
            <a:r>
              <a:rPr lang="en-US" sz="1800">
                <a:solidFill>
                  <a:srgbClr val="000000"/>
                </a:solidFill>
                <a:latin typeface="Arial"/>
                <a:ea typeface="Arial"/>
                <a:cs typeface="Arial"/>
                <a:sym typeface="Arial"/>
              </a:rPr>
              <a:t>Managing expectations for the RTL Master</a:t>
            </a:r>
            <a:endParaRPr/>
          </a:p>
          <a:p>
            <a:pPr marL="465138" lvl="0" indent="0" algn="l" rtl="0">
              <a:lnSpc>
                <a:spcPct val="114000"/>
              </a:lnSpc>
              <a:spcBef>
                <a:spcPts val="0"/>
              </a:spcBef>
              <a:spcAft>
                <a:spcPts val="0"/>
              </a:spcAft>
              <a:buNone/>
            </a:pPr>
            <a:endParaRPr sz="1800">
              <a:solidFill>
                <a:srgbClr val="000000"/>
              </a:solidFill>
              <a:latin typeface="Arial"/>
              <a:ea typeface="Arial"/>
              <a:cs typeface="Arial"/>
              <a:sym typeface="Arial"/>
            </a:endParaRPr>
          </a:p>
          <a:p>
            <a:pPr marL="465138" lvl="0" indent="0" algn="l" rtl="0">
              <a:lnSpc>
                <a:spcPct val="114000"/>
              </a:lnSpc>
              <a:spcBef>
                <a:spcPts val="0"/>
              </a:spcBef>
              <a:spcAft>
                <a:spcPts val="0"/>
              </a:spcAft>
              <a:buNone/>
            </a:pPr>
            <a:r>
              <a:rPr lang="en-US" sz="1800">
                <a:solidFill>
                  <a:srgbClr val="000000"/>
                </a:solidFill>
                <a:latin typeface="Arial"/>
                <a:ea typeface="Arial"/>
                <a:cs typeface="Arial"/>
                <a:sym typeface="Arial"/>
              </a:rPr>
              <a:t>Someone you can reach out to in your new life here in Munich</a:t>
            </a:r>
            <a:endParaRPr/>
          </a:p>
        </p:txBody>
      </p:sp>
      <p:sp>
        <p:nvSpPr>
          <p:cNvPr id="539" name="Google Shape;539;p48"/>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46</a:t>
            </a:fld>
            <a:endParaRPr/>
          </a:p>
        </p:txBody>
      </p:sp>
      <p:sp>
        <p:nvSpPr>
          <p:cNvPr id="540" name="Google Shape;540;p48"/>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Mental Health</a:t>
            </a:r>
            <a:endParaRPr/>
          </a:p>
        </p:txBody>
      </p:sp>
      <p:sp>
        <p:nvSpPr>
          <p:cNvPr id="541" name="Google Shape;541;p48"/>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6">
            <a:hlinkClick r:id="" action="ppaction://media"/>
            <a:extLst>
              <a:ext uri="{FF2B5EF4-FFF2-40B4-BE49-F238E27FC236}">
                <a16:creationId xmlns:a16="http://schemas.microsoft.com/office/drawing/2014/main" id="{2F013503-AF55-4720-A815-C990B5A0484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0110" y="6222896"/>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1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49"/>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548" name="Google Shape;548;p4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47</a:t>
            </a:fld>
            <a:endParaRPr/>
          </a:p>
        </p:txBody>
      </p:sp>
      <p:sp>
        <p:nvSpPr>
          <p:cNvPr id="549" name="Google Shape;549;p49"/>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550" name="Google Shape;550;p49"/>
          <p:cNvSpPr txBox="1"/>
          <p:nvPr/>
        </p:nvSpPr>
        <p:spPr>
          <a:xfrm>
            <a:off x="680500" y="1419475"/>
            <a:ext cx="7771800" cy="5151900"/>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dirty="0">
                <a:solidFill>
                  <a:srgbClr val="000000"/>
                </a:solidFill>
                <a:latin typeface="Arial"/>
                <a:ea typeface="Arial"/>
                <a:cs typeface="Arial"/>
                <a:sym typeface="Arial"/>
              </a:rPr>
              <a:t>Getting Around</a:t>
            </a:r>
            <a:endParaRPr sz="1800" dirty="0">
              <a:solidFill>
                <a:schemeClr val="dk1"/>
              </a:solidFill>
              <a:latin typeface="Arial"/>
              <a:ea typeface="Arial"/>
              <a:cs typeface="Arial"/>
              <a:sym typeface="Arial"/>
            </a:endParaRPr>
          </a:p>
          <a:p>
            <a:pPr marL="465138" marR="0"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a:p>
            <a:pPr marL="465138" lvl="0">
              <a:lnSpc>
                <a:spcPct val="114000"/>
              </a:lnSpc>
            </a:pPr>
            <a:r>
              <a:rPr lang="en-US" sz="1800" dirty="0">
                <a:solidFill>
                  <a:srgbClr val="000000"/>
                </a:solidFill>
                <a:latin typeface="Arial"/>
                <a:ea typeface="Arial"/>
                <a:cs typeface="Arial"/>
                <a:sym typeface="Arial"/>
              </a:rPr>
              <a:t>• Bus, </a:t>
            </a:r>
            <a:r>
              <a:rPr lang="en-US" sz="1800" dirty="0" err="1">
                <a:solidFill>
                  <a:srgbClr val="000000"/>
                </a:solidFill>
                <a:latin typeface="Arial"/>
                <a:ea typeface="Arial"/>
                <a:cs typeface="Arial"/>
                <a:sym typeface="Arial"/>
              </a:rPr>
              <a:t>Straßenbahn</a:t>
            </a:r>
            <a:r>
              <a:rPr lang="en-US" sz="1800" dirty="0">
                <a:solidFill>
                  <a:srgbClr val="000000"/>
                </a:solidFill>
                <a:latin typeface="Arial"/>
                <a:ea typeface="Arial"/>
                <a:cs typeface="Arial"/>
                <a:sym typeface="Arial"/>
              </a:rPr>
              <a:t>, U-</a:t>
            </a:r>
            <a:r>
              <a:rPr lang="en-US" sz="1800" dirty="0" err="1">
                <a:solidFill>
                  <a:srgbClr val="000000"/>
                </a:solidFill>
                <a:latin typeface="Arial"/>
                <a:ea typeface="Arial"/>
                <a:cs typeface="Arial"/>
                <a:sym typeface="Arial"/>
              </a:rPr>
              <a:t>Bahn</a:t>
            </a:r>
            <a:r>
              <a:rPr lang="en-US" sz="1800" dirty="0">
                <a:solidFill>
                  <a:srgbClr val="000000"/>
                </a:solidFill>
                <a:latin typeface="Arial"/>
                <a:ea typeface="Arial"/>
                <a:cs typeface="Arial"/>
                <a:sym typeface="Arial"/>
              </a:rPr>
              <a:t>, S-</a:t>
            </a:r>
            <a:r>
              <a:rPr lang="en-US" sz="1800" dirty="0" err="1">
                <a:solidFill>
                  <a:srgbClr val="000000"/>
                </a:solidFill>
                <a:latin typeface="Arial"/>
                <a:ea typeface="Arial"/>
                <a:cs typeface="Arial"/>
                <a:sym typeface="Arial"/>
              </a:rPr>
              <a:t>Bahn</a:t>
            </a:r>
            <a:r>
              <a:rPr lang="en-US" sz="1800" dirty="0"/>
              <a:t> (https://www.mvg.de/)</a:t>
            </a: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 Activate Semester Ticket!</a:t>
            </a: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 Purchase the </a:t>
            </a:r>
            <a:r>
              <a:rPr lang="en-US" sz="1800" dirty="0" err="1">
                <a:solidFill>
                  <a:srgbClr val="000000"/>
                </a:solidFill>
                <a:latin typeface="Arial"/>
                <a:ea typeface="Arial"/>
                <a:cs typeface="Arial"/>
                <a:sym typeface="Arial"/>
              </a:rPr>
              <a:t>IsarCard</a:t>
            </a:r>
            <a:r>
              <a:rPr lang="en-US" sz="1800" dirty="0">
                <a:solidFill>
                  <a:srgbClr val="000000"/>
                </a:solidFill>
                <a:latin typeface="Arial"/>
                <a:ea typeface="Arial"/>
                <a:cs typeface="Arial"/>
                <a:sym typeface="Arial"/>
              </a:rPr>
              <a:t> Semester Ticket (201.60 EUR)</a:t>
            </a:r>
            <a:endParaRPr sz="1800" dirty="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dirty="0">
                <a:solidFill>
                  <a:srgbClr val="000000"/>
                </a:solidFill>
                <a:latin typeface="Arial"/>
                <a:ea typeface="Arial"/>
                <a:cs typeface="Arial"/>
                <a:sym typeface="Arial"/>
              </a:rPr>
              <a:t>	🡪 Avoid buying single tickets, buy a stripe ticket (pack of 10 rides) </a:t>
            </a: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 All tickets need to be validated each time you ride</a:t>
            </a:r>
            <a:endParaRPr dirty="0"/>
          </a:p>
          <a:p>
            <a:pPr marL="465138" marR="0"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dirty="0">
                <a:solidFill>
                  <a:srgbClr val="000000"/>
                </a:solidFill>
                <a:latin typeface="Arial"/>
                <a:ea typeface="Arial"/>
                <a:cs typeface="Arial"/>
                <a:sym typeface="Arial"/>
              </a:rPr>
              <a:t>• Regional Trains</a:t>
            </a:r>
            <a:br>
              <a:rPr lang="en-US" sz="1800" dirty="0">
                <a:solidFill>
                  <a:srgbClr val="000000"/>
                </a:solidFill>
                <a:latin typeface="Arial"/>
                <a:ea typeface="Arial"/>
                <a:cs typeface="Arial"/>
                <a:sym typeface="Arial"/>
              </a:rPr>
            </a:b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Bikes and E-scooters</a:t>
            </a:r>
            <a:endParaRPr dirty="0"/>
          </a:p>
          <a:p>
            <a:pPr marL="465138" marR="0"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dirty="0">
                <a:solidFill>
                  <a:srgbClr val="000000"/>
                </a:solidFill>
                <a:latin typeface="Arial"/>
                <a:ea typeface="Arial"/>
                <a:cs typeface="Arial"/>
                <a:sym typeface="Arial"/>
              </a:rPr>
              <a:t>• Rent a bike for a month(s)</a:t>
            </a:r>
            <a:endParaRPr dirty="0"/>
          </a:p>
          <a:p>
            <a:pPr marL="465138" marR="0" lvl="0" indent="0" algn="l" rtl="0">
              <a:lnSpc>
                <a:spcPct val="114000"/>
              </a:lnSpc>
              <a:spcBef>
                <a:spcPts val="0"/>
              </a:spcBef>
              <a:spcAft>
                <a:spcPts val="0"/>
              </a:spcAft>
              <a:buNone/>
            </a:pPr>
            <a:endParaRPr sz="1800" dirty="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dirty="0">
                <a:solidFill>
                  <a:srgbClr val="000000"/>
                </a:solidFill>
                <a:latin typeface="Arial"/>
                <a:ea typeface="Arial"/>
                <a:cs typeface="Arial"/>
                <a:sym typeface="Arial"/>
              </a:rPr>
              <a:t>• Taxis</a:t>
            </a:r>
            <a:endParaRPr sz="1800" dirty="0">
              <a:solidFill>
                <a:srgbClr val="000000"/>
              </a:solidFill>
              <a:latin typeface="Arial"/>
              <a:ea typeface="Arial"/>
              <a:cs typeface="Arial"/>
              <a:sym typeface="Arial"/>
            </a:endParaRPr>
          </a:p>
        </p:txBody>
      </p:sp>
      <p:sp>
        <p:nvSpPr>
          <p:cNvPr id="551" name="Google Shape;551;p49"/>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7">
            <a:hlinkClick r:id="" action="ppaction://media"/>
            <a:extLst>
              <a:ext uri="{FF2B5EF4-FFF2-40B4-BE49-F238E27FC236}">
                <a16:creationId xmlns:a16="http://schemas.microsoft.com/office/drawing/2014/main" id="{F2EA6F69-27E0-491A-BE58-F78DB912801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891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62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50"/>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558" name="Google Shape;558;p50"/>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48</a:t>
            </a:fld>
            <a:endParaRPr/>
          </a:p>
        </p:txBody>
      </p:sp>
      <p:sp>
        <p:nvSpPr>
          <p:cNvPr id="559" name="Google Shape;559;p50"/>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560" name="Google Shape;560;p50"/>
          <p:cNvSpPr txBox="1"/>
          <p:nvPr/>
        </p:nvSpPr>
        <p:spPr>
          <a:xfrm>
            <a:off x="680499" y="1419475"/>
            <a:ext cx="7503000" cy="5151900"/>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Some TUM Activities </a:t>
            </a:r>
            <a:endParaRPr/>
          </a:p>
          <a:p>
            <a:pPr marL="0" marR="0" lvl="0" indent="0" algn="l" rtl="0">
              <a:lnSpc>
                <a:spcPct val="114000"/>
              </a:lnSpc>
              <a:spcBef>
                <a:spcPts val="0"/>
              </a:spcBef>
              <a:spcAft>
                <a:spcPts val="0"/>
              </a:spcAft>
              <a:buNone/>
            </a:pPr>
            <a:endParaRPr sz="1800" b="1">
              <a:solidFill>
                <a:srgbClr val="000000"/>
              </a:solidFill>
              <a:latin typeface="Arial"/>
              <a:ea typeface="Arial"/>
              <a:cs typeface="Arial"/>
              <a:sym typeface="Arial"/>
            </a:endParaRPr>
          </a:p>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October</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Inner City Bike Tour - 13 km (17:00, 22.10)</a:t>
            </a:r>
            <a:br>
              <a:rPr lang="en-US" sz="1800" b="1">
                <a:solidFill>
                  <a:srgbClr val="000000"/>
                </a:solidFill>
                <a:latin typeface="Arial"/>
                <a:ea typeface="Arial"/>
                <a:cs typeface="Arial"/>
                <a:sym typeface="Arial"/>
              </a:rPr>
            </a:b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a:t>
            </a: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Van Gogh Alive - Multimedia Exhibition Visit (26.10)</a:t>
            </a:r>
            <a:br>
              <a:rPr lang="en-US" sz="1800" b="1">
                <a:solidFill>
                  <a:srgbClr val="000000"/>
                </a:solidFill>
                <a:latin typeface="Arial"/>
                <a:ea typeface="Arial"/>
                <a:cs typeface="Arial"/>
                <a:sym typeface="Arial"/>
              </a:rPr>
            </a:b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a:t>
            </a: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Plant a Seed - Urban Gardening Course (27.10)</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a:t>
            </a:r>
            <a:endParaRPr/>
          </a:p>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November</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Cultural Language Café: open German conversation club ONLINE  </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(Thursdays starting 04.11)</a:t>
            </a:r>
            <a:br>
              <a:rPr lang="en-US" sz="1800" b="1">
                <a:solidFill>
                  <a:srgbClr val="000000"/>
                </a:solidFill>
                <a:latin typeface="Arial"/>
                <a:ea typeface="Arial"/>
                <a:cs typeface="Arial"/>
                <a:sym typeface="Arial"/>
              </a:rPr>
            </a:b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 Munich Symphonic Ensemble (SEM) performs together with the </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TUMChor choir (28.11)</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a:t>
            </a:r>
            <a:endParaRPr sz="1800">
              <a:solidFill>
                <a:srgbClr val="000000"/>
              </a:solidFill>
              <a:latin typeface="Arial"/>
              <a:ea typeface="Arial"/>
              <a:cs typeface="Arial"/>
              <a:sym typeface="Arial"/>
            </a:endParaRPr>
          </a:p>
        </p:txBody>
      </p:sp>
      <p:sp>
        <p:nvSpPr>
          <p:cNvPr id="561" name="Google Shape;561;p50"/>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48">
            <a:hlinkClick r:id="" action="ppaction://media"/>
            <a:extLst>
              <a:ext uri="{FF2B5EF4-FFF2-40B4-BE49-F238E27FC236}">
                <a16:creationId xmlns:a16="http://schemas.microsoft.com/office/drawing/2014/main" id="{A489FBDF-C847-4227-9C7D-F5B9663E93D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34400" y="6266575"/>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736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51"/>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568" name="Google Shape;568;p51"/>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49</a:t>
            </a:fld>
            <a:endParaRPr/>
          </a:p>
        </p:txBody>
      </p:sp>
      <p:sp>
        <p:nvSpPr>
          <p:cNvPr id="569" name="Google Shape;569;p51"/>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570" name="Google Shape;570;p51"/>
          <p:cNvSpPr txBox="1"/>
          <p:nvPr/>
        </p:nvSpPr>
        <p:spPr>
          <a:xfrm>
            <a:off x="471490" y="1473711"/>
            <a:ext cx="8583750" cy="5152001"/>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Things to Do</a:t>
            </a:r>
            <a:endParaRPr sz="1800">
              <a:solidFill>
                <a:schemeClr val="dk1"/>
              </a:solidFill>
              <a:latin typeface="Arial"/>
              <a:ea typeface="Arial"/>
              <a:cs typeface="Arial"/>
              <a:sym typeface="Arial"/>
            </a:endParaRPr>
          </a:p>
          <a:p>
            <a:pPr marL="465138" marR="0" lvl="0" indent="0" algn="l" rtl="0">
              <a:lnSpc>
                <a:spcPct val="114000"/>
              </a:lnSpc>
              <a:spcBef>
                <a:spcPts val="0"/>
              </a:spcBef>
              <a:spcAft>
                <a:spcPts val="0"/>
              </a:spcAft>
              <a:buNone/>
            </a:pPr>
            <a:endParaRPr sz="180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a:solidFill>
                  <a:srgbClr val="000000"/>
                </a:solidFill>
                <a:latin typeface="Arial"/>
                <a:ea typeface="Arial"/>
                <a:cs typeface="Arial"/>
                <a:sym typeface="Arial"/>
              </a:rPr>
              <a:t>• Museums (1 Euro on Sundays)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Biergartens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Parks (Englisher Garten, Olympia Park, West Park, and more!)</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Mapped out routes of bike tours to lakes outside of the city center</a:t>
            </a:r>
            <a:br>
              <a:rPr lang="en-US" sz="1800">
                <a:solidFill>
                  <a:srgbClr val="000000"/>
                </a:solidFill>
                <a:latin typeface="Arial"/>
                <a:ea typeface="Arial"/>
                <a:cs typeface="Arial"/>
                <a:sym typeface="Arial"/>
              </a:rPr>
            </a:br>
            <a:endParaRPr sz="180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endParaRPr sz="1800">
              <a:solidFill>
                <a:srgbClr val="000000"/>
              </a:solidFill>
              <a:latin typeface="Arial"/>
              <a:ea typeface="Arial"/>
              <a:cs typeface="Arial"/>
              <a:sym typeface="Arial"/>
            </a:endParaRPr>
          </a:p>
        </p:txBody>
      </p:sp>
      <p:pic>
        <p:nvPicPr>
          <p:cNvPr id="571" name="Google Shape;571;p51" descr="body of water near green grass field under blue sky during daytime"/>
          <p:cNvPicPr preferRelativeResize="0"/>
          <p:nvPr/>
        </p:nvPicPr>
        <p:blipFill rotWithShape="1">
          <a:blip r:embed="rId3">
            <a:alphaModFix/>
          </a:blip>
          <a:srcRect/>
          <a:stretch/>
        </p:blipFill>
        <p:spPr>
          <a:xfrm>
            <a:off x="241160" y="3760289"/>
            <a:ext cx="3002521" cy="2251891"/>
          </a:xfrm>
          <a:prstGeom prst="rect">
            <a:avLst/>
          </a:prstGeom>
          <a:noFill/>
          <a:ln>
            <a:noFill/>
          </a:ln>
        </p:spPr>
      </p:pic>
      <p:pic>
        <p:nvPicPr>
          <p:cNvPr id="572" name="Google Shape;572;p51" descr="near full Munchen drinking glass on green surface"/>
          <p:cNvPicPr preferRelativeResize="0"/>
          <p:nvPr/>
        </p:nvPicPr>
        <p:blipFill rotWithShape="1">
          <a:blip r:embed="rId4">
            <a:alphaModFix/>
          </a:blip>
          <a:srcRect/>
          <a:stretch/>
        </p:blipFill>
        <p:spPr>
          <a:xfrm>
            <a:off x="3424786" y="3760288"/>
            <a:ext cx="2251892" cy="2251892"/>
          </a:xfrm>
          <a:prstGeom prst="rect">
            <a:avLst/>
          </a:prstGeom>
          <a:noFill/>
          <a:ln>
            <a:noFill/>
          </a:ln>
        </p:spPr>
      </p:pic>
      <p:pic>
        <p:nvPicPr>
          <p:cNvPr id="573" name="Google Shape;573;p51"/>
          <p:cNvPicPr preferRelativeResize="0"/>
          <p:nvPr/>
        </p:nvPicPr>
        <p:blipFill rotWithShape="1">
          <a:blip r:embed="rId5">
            <a:alphaModFix/>
          </a:blip>
          <a:srcRect l="7596"/>
          <a:stretch/>
        </p:blipFill>
        <p:spPr>
          <a:xfrm>
            <a:off x="5829078" y="3760288"/>
            <a:ext cx="3121256" cy="2251892"/>
          </a:xfrm>
          <a:prstGeom prst="rect">
            <a:avLst/>
          </a:prstGeom>
          <a:noFill/>
          <a:ln>
            <a:noFill/>
          </a:ln>
        </p:spPr>
      </p:pic>
      <p:sp>
        <p:nvSpPr>
          <p:cNvPr id="574" name="Google Shape;574;p51"/>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17" name="Google Shape;117;p5"/>
          <p:cNvSpPr txBox="1">
            <a:spLocks noGrp="1"/>
          </p:cNvSpPr>
          <p:nvPr>
            <p:ph type="title"/>
          </p:nvPr>
        </p:nvSpPr>
        <p:spPr>
          <a:xfrm>
            <a:off x="318009" y="519931"/>
            <a:ext cx="8508999" cy="2462213"/>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dirty="0"/>
              <a:t>1. Important contact people</a:t>
            </a:r>
            <a:br>
              <a:rPr lang="en-US" b="1" dirty="0"/>
            </a:br>
            <a:r>
              <a:rPr lang="en-US" b="1" dirty="0">
                <a:solidFill>
                  <a:srgbClr val="006FC1"/>
                </a:solidFill>
              </a:rPr>
              <a:t>Aptitude Assessment</a:t>
            </a:r>
            <a:br>
              <a:rPr lang="en-US" b="1" dirty="0">
                <a:solidFill>
                  <a:srgbClr val="006FC1"/>
                </a:solidFill>
              </a:rPr>
            </a:br>
            <a:r>
              <a:rPr lang="en-US" sz="2800" dirty="0">
                <a:solidFill>
                  <a:srgbClr val="006FC1"/>
                </a:solidFill>
              </a:rPr>
              <a:t>Questions regarding application and enrollment process</a:t>
            </a:r>
            <a:br>
              <a:rPr lang="en-US" sz="3200" b="1" dirty="0">
                <a:latin typeface="Calibri"/>
                <a:ea typeface="Calibri"/>
                <a:cs typeface="Calibri"/>
                <a:sym typeface="Calibri"/>
              </a:rPr>
            </a:br>
            <a:br>
              <a:rPr lang="en-US" sz="3200" b="1" dirty="0">
                <a:latin typeface="Calibri"/>
                <a:ea typeface="Calibri"/>
                <a:cs typeface="Calibri"/>
                <a:sym typeface="Calibri"/>
              </a:rPr>
            </a:br>
            <a:endParaRPr b="1" dirty="0"/>
          </a:p>
        </p:txBody>
      </p:sp>
      <p:sp>
        <p:nvSpPr>
          <p:cNvPr id="118" name="Google Shape;118;p5"/>
          <p:cNvSpPr/>
          <p:nvPr/>
        </p:nvSpPr>
        <p:spPr>
          <a:xfrm>
            <a:off x="3721485" y="4662874"/>
            <a:ext cx="3694330" cy="55399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endParaRPr sz="1200">
              <a:solidFill>
                <a:schemeClr val="dk1"/>
              </a:solidFill>
              <a:latin typeface="Arial"/>
              <a:ea typeface="Arial"/>
              <a:cs typeface="Arial"/>
              <a:sym typeface="Arial"/>
            </a:endParaRPr>
          </a:p>
          <a:p>
            <a:pPr marL="0" marR="0" lvl="0" indent="0" algn="ctr" rtl="0">
              <a:spcBef>
                <a:spcPts val="0"/>
              </a:spcBef>
              <a:spcAft>
                <a:spcPts val="0"/>
              </a:spcAft>
              <a:buNone/>
            </a:pPr>
            <a:endParaRPr sz="1200">
              <a:solidFill>
                <a:schemeClr val="dk1"/>
              </a:solidFill>
              <a:latin typeface="Arial"/>
              <a:ea typeface="Arial"/>
              <a:cs typeface="Arial"/>
              <a:sym typeface="Arial"/>
            </a:endParaRPr>
          </a:p>
        </p:txBody>
      </p:sp>
      <p:sp>
        <p:nvSpPr>
          <p:cNvPr id="119" name="Google Shape;119;p5"/>
          <p:cNvSpPr/>
          <p:nvPr/>
        </p:nvSpPr>
        <p:spPr>
          <a:xfrm>
            <a:off x="4196614" y="3433621"/>
            <a:ext cx="3407344" cy="136938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004B8D"/>
                </a:solidFill>
                <a:latin typeface="Arial"/>
                <a:ea typeface="Arial"/>
                <a:cs typeface="Arial"/>
                <a:sym typeface="Arial"/>
              </a:rPr>
              <a:t>Lisa Wiesmaier</a:t>
            </a:r>
            <a:endParaRPr sz="1600" b="1">
              <a:solidFill>
                <a:srgbClr val="004B8D"/>
              </a:solidFill>
              <a:latin typeface="Arial"/>
              <a:ea typeface="Arial"/>
              <a:cs typeface="Arial"/>
              <a:sym typeface="Arial"/>
            </a:endParaRPr>
          </a:p>
          <a:p>
            <a:pPr marL="0" marR="0" lvl="0" indent="0" algn="ctr" rtl="0">
              <a:spcBef>
                <a:spcPts val="0"/>
              </a:spcBef>
              <a:spcAft>
                <a:spcPts val="0"/>
              </a:spcAft>
              <a:buNone/>
            </a:pPr>
            <a:endParaRPr sz="1600" b="1">
              <a:solidFill>
                <a:srgbClr val="004B8D"/>
              </a:solidFill>
              <a:latin typeface="Arial"/>
              <a:ea typeface="Arial"/>
              <a:cs typeface="Arial"/>
              <a:sym typeface="Arial"/>
            </a:endParaRPr>
          </a:p>
          <a:p>
            <a:pPr marL="0" marR="0" lvl="0" indent="0" algn="ctr" rtl="0">
              <a:spcBef>
                <a:spcPts val="0"/>
              </a:spcBef>
              <a:spcAft>
                <a:spcPts val="0"/>
              </a:spcAft>
              <a:buNone/>
            </a:pPr>
            <a:r>
              <a:rPr lang="en-US" sz="1600">
                <a:solidFill>
                  <a:srgbClr val="006FC1"/>
                </a:solidFill>
                <a:latin typeface="Arial"/>
                <a:ea typeface="Arial"/>
                <a:cs typeface="Arial"/>
                <a:sym typeface="Arial"/>
              </a:rPr>
              <a:t>eignungsverfahren@edu.tum.de Tel.: +49 (89) 289 - 25127</a:t>
            </a:r>
            <a:endParaRPr/>
          </a:p>
          <a:p>
            <a:pPr marL="0" marR="0" lvl="0" indent="0" algn="ctr" rtl="0">
              <a:spcBef>
                <a:spcPts val="0"/>
              </a:spcBef>
              <a:spcAft>
                <a:spcPts val="0"/>
              </a:spcAft>
              <a:buNone/>
            </a:pPr>
            <a:r>
              <a:rPr lang="en-US" sz="1600">
                <a:solidFill>
                  <a:srgbClr val="006FC1"/>
                </a:solidFill>
                <a:latin typeface="Arial"/>
                <a:ea typeface="Arial"/>
                <a:cs typeface="Arial"/>
                <a:sym typeface="Arial"/>
              </a:rPr>
              <a:t>Room: 121A</a:t>
            </a:r>
            <a:endParaRPr sz="1600">
              <a:solidFill>
                <a:schemeClr val="dk1"/>
              </a:solidFill>
              <a:latin typeface="Arial"/>
              <a:ea typeface="Arial"/>
              <a:cs typeface="Arial"/>
              <a:sym typeface="Arial"/>
            </a:endParaRPr>
          </a:p>
        </p:txBody>
      </p:sp>
      <p:sp>
        <p:nvSpPr>
          <p:cNvPr id="120" name="Google Shape;120;p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7" name="Picture 6">
            <a:extLst>
              <a:ext uri="{FF2B5EF4-FFF2-40B4-BE49-F238E27FC236}">
                <a16:creationId xmlns:a16="http://schemas.microsoft.com/office/drawing/2014/main" id="{88859ACB-D8A3-4AD2-9442-1E2A5A3C171E}"/>
              </a:ext>
            </a:extLst>
          </p:cNvPr>
          <p:cNvPicPr>
            <a:picLocks noChangeAspect="1"/>
          </p:cNvPicPr>
          <p:nvPr/>
        </p:nvPicPr>
        <p:blipFill>
          <a:blip r:embed="rId3"/>
          <a:stretch>
            <a:fillRect/>
          </a:stretch>
        </p:blipFill>
        <p:spPr>
          <a:xfrm>
            <a:off x="1465027" y="2795787"/>
            <a:ext cx="1993375" cy="2393049"/>
          </a:xfrm>
          <a:prstGeom prst="rect">
            <a:avLst/>
          </a:prstGeom>
          <a:effectLst>
            <a:outerShdw blurRad="317500" dist="152400" dir="2160000" algn="l" rotWithShape="0">
              <a:prstClr val="black">
                <a:alpha val="41000"/>
              </a:prstClr>
            </a:outerShdw>
            <a:reflection endPos="0" dist="508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slow" p14:dur="800" advTm="34550">
        <p:circle/>
      </p:transition>
    </mc:Choice>
    <mc:Fallback xmlns="">
      <p:transition spd="slow" advTm="34550">
        <p:circl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52"/>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581" name="Google Shape;581;p52"/>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50</a:t>
            </a:fld>
            <a:endParaRPr/>
          </a:p>
        </p:txBody>
      </p:sp>
      <p:sp>
        <p:nvSpPr>
          <p:cNvPr id="582" name="Google Shape;582;p52"/>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583" name="Google Shape;583;p52"/>
          <p:cNvSpPr txBox="1"/>
          <p:nvPr/>
        </p:nvSpPr>
        <p:spPr>
          <a:xfrm>
            <a:off x="471497" y="1473705"/>
            <a:ext cx="6415200" cy="2925300"/>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Things to Do</a:t>
            </a:r>
            <a:endParaRPr sz="1800">
              <a:solidFill>
                <a:schemeClr val="dk1"/>
              </a:solidFill>
              <a:latin typeface="Arial"/>
              <a:ea typeface="Arial"/>
              <a:cs typeface="Arial"/>
              <a:sym typeface="Arial"/>
            </a:endParaRPr>
          </a:p>
          <a:p>
            <a:pPr marL="465138" marR="0" lvl="0" indent="0" algn="l" rtl="0">
              <a:lnSpc>
                <a:spcPct val="114000"/>
              </a:lnSpc>
              <a:spcBef>
                <a:spcPts val="0"/>
              </a:spcBef>
              <a:spcAft>
                <a:spcPts val="0"/>
              </a:spcAft>
              <a:buNone/>
            </a:pP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Flea markets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Opera</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Nymphenburg Palace</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Festivals (Music, Christmas)</a:t>
            </a:r>
            <a:br>
              <a:rPr lang="en-US" sz="1800">
                <a:solidFill>
                  <a:srgbClr val="000000"/>
                </a:solidFill>
                <a:latin typeface="Arial"/>
                <a:ea typeface="Arial"/>
                <a:cs typeface="Arial"/>
                <a:sym typeface="Arial"/>
              </a:rPr>
            </a:br>
            <a:endParaRPr sz="180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endParaRPr sz="1800">
              <a:solidFill>
                <a:srgbClr val="000000"/>
              </a:solidFill>
              <a:latin typeface="Arial"/>
              <a:ea typeface="Arial"/>
              <a:cs typeface="Arial"/>
              <a:sym typeface="Arial"/>
            </a:endParaRPr>
          </a:p>
        </p:txBody>
      </p:sp>
      <p:pic>
        <p:nvPicPr>
          <p:cNvPr id="584" name="Google Shape;584;p52" descr="aerial view of green and brown basketball court during daytime"/>
          <p:cNvPicPr preferRelativeResize="0"/>
          <p:nvPr/>
        </p:nvPicPr>
        <p:blipFill rotWithShape="1">
          <a:blip r:embed="rId3">
            <a:alphaModFix/>
          </a:blip>
          <a:srcRect/>
          <a:stretch/>
        </p:blipFill>
        <p:spPr>
          <a:xfrm>
            <a:off x="215900" y="3644849"/>
            <a:ext cx="3191524" cy="2393643"/>
          </a:xfrm>
          <a:prstGeom prst="rect">
            <a:avLst/>
          </a:prstGeom>
          <a:noFill/>
          <a:ln>
            <a:noFill/>
          </a:ln>
        </p:spPr>
      </p:pic>
      <p:pic>
        <p:nvPicPr>
          <p:cNvPr id="585" name="Google Shape;585;p52" descr="aerial photo of cityscape during nighttime"/>
          <p:cNvPicPr preferRelativeResize="0"/>
          <p:nvPr/>
        </p:nvPicPr>
        <p:blipFill rotWithShape="1">
          <a:blip r:embed="rId4">
            <a:alphaModFix/>
          </a:blip>
          <a:srcRect/>
          <a:stretch/>
        </p:blipFill>
        <p:spPr>
          <a:xfrm>
            <a:off x="4978921" y="1000508"/>
            <a:ext cx="3592026" cy="2395931"/>
          </a:xfrm>
          <a:prstGeom prst="rect">
            <a:avLst/>
          </a:prstGeom>
          <a:noFill/>
          <a:ln>
            <a:noFill/>
          </a:ln>
        </p:spPr>
      </p:pic>
      <p:pic>
        <p:nvPicPr>
          <p:cNvPr id="586" name="Google Shape;586;p52"/>
          <p:cNvPicPr preferRelativeResize="0"/>
          <p:nvPr/>
        </p:nvPicPr>
        <p:blipFill rotWithShape="1">
          <a:blip r:embed="rId5">
            <a:alphaModFix/>
          </a:blip>
          <a:srcRect b="16956"/>
          <a:stretch/>
        </p:blipFill>
        <p:spPr>
          <a:xfrm>
            <a:off x="3604201" y="3644849"/>
            <a:ext cx="1935598" cy="2393643"/>
          </a:xfrm>
          <a:prstGeom prst="rect">
            <a:avLst/>
          </a:prstGeom>
          <a:noFill/>
          <a:ln>
            <a:noFill/>
          </a:ln>
        </p:spPr>
      </p:pic>
      <p:pic>
        <p:nvPicPr>
          <p:cNvPr id="587" name="Google Shape;587;p52" descr="chilis and garlic bulbs"/>
          <p:cNvPicPr preferRelativeResize="0"/>
          <p:nvPr/>
        </p:nvPicPr>
        <p:blipFill rotWithShape="1">
          <a:blip r:embed="rId6">
            <a:alphaModFix/>
          </a:blip>
          <a:srcRect l="11149"/>
          <a:stretch/>
        </p:blipFill>
        <p:spPr>
          <a:xfrm>
            <a:off x="5736575" y="3642560"/>
            <a:ext cx="3191525" cy="2395932"/>
          </a:xfrm>
          <a:prstGeom prst="rect">
            <a:avLst/>
          </a:prstGeom>
          <a:noFill/>
          <a:ln>
            <a:noFill/>
          </a:ln>
        </p:spPr>
      </p:pic>
      <p:sp>
        <p:nvSpPr>
          <p:cNvPr id="588" name="Google Shape;588;p52"/>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53"/>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595" name="Google Shape;595;p53"/>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51</a:t>
            </a:fld>
            <a:endParaRPr/>
          </a:p>
        </p:txBody>
      </p:sp>
      <p:sp>
        <p:nvSpPr>
          <p:cNvPr id="596" name="Google Shape;596;p53"/>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597" name="Google Shape;597;p53"/>
          <p:cNvSpPr txBox="1"/>
          <p:nvPr/>
        </p:nvSpPr>
        <p:spPr>
          <a:xfrm>
            <a:off x="471500" y="1473704"/>
            <a:ext cx="8583900" cy="3117600"/>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dirty="0">
                <a:solidFill>
                  <a:srgbClr val="000000"/>
                </a:solidFill>
                <a:latin typeface="Arial"/>
                <a:ea typeface="Arial"/>
                <a:cs typeface="Arial"/>
                <a:sym typeface="Arial"/>
              </a:rPr>
              <a:t>Things to Do</a:t>
            </a:r>
            <a:endParaRPr sz="1800" dirty="0">
              <a:solidFill>
                <a:schemeClr val="dk1"/>
              </a:solidFill>
              <a:latin typeface="Arial"/>
              <a:ea typeface="Arial"/>
              <a:cs typeface="Arial"/>
              <a:sym typeface="Arial"/>
            </a:endParaRPr>
          </a:p>
          <a:p>
            <a:pPr marL="465138" marR="0" lvl="0" indent="0" algn="l" rtl="0">
              <a:lnSpc>
                <a:spcPct val="114000"/>
              </a:lnSpc>
              <a:spcBef>
                <a:spcPts val="0"/>
              </a:spcBef>
              <a:spcAft>
                <a:spcPts val="0"/>
              </a:spcAft>
              <a:buNone/>
            </a:pP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Football games</a:t>
            </a: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Hikes in the mountains</a:t>
            </a:r>
            <a:br>
              <a:rPr lang="en-US" sz="1800" dirty="0">
                <a:solidFill>
                  <a:srgbClr val="000000"/>
                </a:solidFill>
                <a:latin typeface="Arial"/>
                <a:ea typeface="Arial"/>
                <a:cs typeface="Arial"/>
                <a:sym typeface="Arial"/>
              </a:rPr>
            </a:br>
            <a:r>
              <a:rPr lang="en-US" sz="1800" dirty="0">
                <a:solidFill>
                  <a:srgbClr val="000000"/>
                </a:solidFill>
                <a:latin typeface="Arial"/>
                <a:ea typeface="Arial"/>
                <a:cs typeface="Arial"/>
                <a:sym typeface="Arial"/>
              </a:rPr>
              <a:t>• Day trips to neighboring cities (</a:t>
            </a:r>
            <a:r>
              <a:rPr lang="en-US" sz="1800" dirty="0" err="1">
                <a:solidFill>
                  <a:srgbClr val="000000"/>
                </a:solidFill>
                <a:latin typeface="Arial"/>
                <a:ea typeface="Arial"/>
                <a:cs typeface="Arial"/>
                <a:sym typeface="Arial"/>
              </a:rPr>
              <a:t>Neuschwanstein</a:t>
            </a:r>
            <a:r>
              <a:rPr lang="en-US" sz="1800" dirty="0">
                <a:solidFill>
                  <a:srgbClr val="000000"/>
                </a:solidFill>
                <a:latin typeface="Arial"/>
                <a:ea typeface="Arial"/>
                <a:cs typeface="Arial"/>
                <a:sym typeface="Arial"/>
              </a:rPr>
              <a:t>, Nuremberg, </a:t>
            </a:r>
            <a:r>
              <a:rPr lang="en-US" sz="1800" dirty="0" err="1">
                <a:solidFill>
                  <a:srgbClr val="000000"/>
                </a:solidFill>
                <a:latin typeface="Arial"/>
                <a:ea typeface="Arial"/>
                <a:cs typeface="Arial"/>
                <a:sym typeface="Arial"/>
              </a:rPr>
              <a:t>Rothenburg</a:t>
            </a:r>
            <a:r>
              <a:rPr lang="en-US" sz="1800" dirty="0">
                <a:solidFill>
                  <a:srgbClr val="000000"/>
                </a:solidFill>
                <a:latin typeface="Arial"/>
                <a:ea typeface="Arial"/>
                <a:cs typeface="Arial"/>
                <a:sym typeface="Arial"/>
              </a:rPr>
              <a:t>)</a:t>
            </a:r>
            <a:br>
              <a:rPr lang="en-US" sz="1800" dirty="0">
                <a:solidFill>
                  <a:srgbClr val="000000"/>
                </a:solidFill>
                <a:latin typeface="Arial"/>
                <a:ea typeface="Arial"/>
                <a:cs typeface="Arial"/>
                <a:sym typeface="Arial"/>
              </a:rPr>
            </a:br>
            <a:endParaRPr sz="1800" dirty="0">
              <a:solidFill>
                <a:srgbClr val="000000"/>
              </a:solidFill>
              <a:latin typeface="Arial"/>
              <a:ea typeface="Arial"/>
              <a:cs typeface="Arial"/>
              <a:sym typeface="Arial"/>
            </a:endParaRPr>
          </a:p>
          <a:p>
            <a:pPr marL="465138" marR="0" lvl="0" indent="0" algn="l" rtl="0">
              <a:lnSpc>
                <a:spcPct val="114000"/>
              </a:lnSpc>
              <a:spcBef>
                <a:spcPts val="0"/>
              </a:spcBef>
              <a:spcAft>
                <a:spcPts val="0"/>
              </a:spcAft>
              <a:buNone/>
            </a:pPr>
            <a:r>
              <a:rPr lang="en-US" sz="1800" dirty="0">
                <a:solidFill>
                  <a:srgbClr val="000000"/>
                </a:solidFill>
                <a:latin typeface="Arial"/>
                <a:ea typeface="Arial"/>
                <a:cs typeface="Arial"/>
                <a:sym typeface="Arial"/>
              </a:rPr>
              <a:t>Check out: </a:t>
            </a:r>
            <a:r>
              <a:rPr lang="en-US" sz="1800" u="sng" dirty="0">
                <a:solidFill>
                  <a:srgbClr val="000000"/>
                </a:solidFill>
                <a:latin typeface="Arial"/>
                <a:ea typeface="Arial"/>
                <a:cs typeface="Arial"/>
                <a:sym typeface="Arial"/>
                <a:hlinkClick r:id="rId5">
                  <a:extLst>
                    <a:ext uri="{A12FA001-AC4F-418D-AE19-62706E023703}">
                      <ahyp:hlinkClr xmlns:ahyp="http://schemas.microsoft.com/office/drawing/2018/hyperlinkcolor" val="tx"/>
                    </a:ext>
                  </a:extLst>
                </a:hlinkClick>
              </a:rPr>
              <a:t>https://boredinmunich.com/</a:t>
            </a:r>
            <a:r>
              <a:rPr lang="en-US" sz="1800" dirty="0">
                <a:solidFill>
                  <a:srgbClr val="000000"/>
                </a:solidFill>
                <a:latin typeface="Arial"/>
                <a:ea typeface="Arial"/>
                <a:cs typeface="Arial"/>
                <a:sym typeface="Arial"/>
              </a:rPr>
              <a:t> and </a:t>
            </a:r>
            <a:r>
              <a:rPr lang="en-US" sz="1800" u="sng" dirty="0">
                <a:solidFill>
                  <a:srgbClr val="000000"/>
                </a:solidFill>
                <a:latin typeface="Arial"/>
                <a:ea typeface="Arial"/>
                <a:cs typeface="Arial"/>
                <a:sym typeface="Arial"/>
                <a:hlinkClick r:id="rId6">
                  <a:extLst>
                    <a:ext uri="{A12FA001-AC4F-418D-AE19-62706E023703}">
                      <ahyp:hlinkClr xmlns:ahyp="http://schemas.microsoft.com/office/drawing/2018/hyperlinkcolor" val="tx"/>
                    </a:ext>
                  </a:extLst>
                </a:hlinkClick>
              </a:rPr>
              <a:t>https://www.muenchen.de/int/en/events.html</a:t>
            </a:r>
            <a:r>
              <a:rPr lang="en-US" sz="1800" dirty="0">
                <a:solidFill>
                  <a:srgbClr val="000000"/>
                </a:solidFill>
                <a:latin typeface="Arial"/>
                <a:ea typeface="Arial"/>
                <a:cs typeface="Arial"/>
                <a:sym typeface="Arial"/>
              </a:rPr>
              <a:t> for more ideas!</a:t>
            </a:r>
            <a:endParaRPr dirty="0"/>
          </a:p>
        </p:txBody>
      </p:sp>
      <p:pic>
        <p:nvPicPr>
          <p:cNvPr id="598" name="Google Shape;598;p53" descr="red and white stadium under blue sky during daytime"/>
          <p:cNvPicPr preferRelativeResize="0"/>
          <p:nvPr/>
        </p:nvPicPr>
        <p:blipFill rotWithShape="1">
          <a:blip r:embed="rId7">
            <a:alphaModFix/>
          </a:blip>
          <a:srcRect/>
          <a:stretch/>
        </p:blipFill>
        <p:spPr>
          <a:xfrm>
            <a:off x="310654" y="4191621"/>
            <a:ext cx="2677886" cy="2008415"/>
          </a:xfrm>
          <a:prstGeom prst="rect">
            <a:avLst/>
          </a:prstGeom>
          <a:noFill/>
          <a:ln>
            <a:noFill/>
          </a:ln>
        </p:spPr>
      </p:pic>
      <p:pic>
        <p:nvPicPr>
          <p:cNvPr id="599" name="Google Shape;599;p53" descr="green trees on mountain under cloudy sky during daytime"/>
          <p:cNvPicPr preferRelativeResize="0"/>
          <p:nvPr/>
        </p:nvPicPr>
        <p:blipFill rotWithShape="1">
          <a:blip r:embed="rId8">
            <a:alphaModFix/>
          </a:blip>
          <a:srcRect/>
          <a:stretch/>
        </p:blipFill>
        <p:spPr>
          <a:xfrm>
            <a:off x="3315064" y="4206914"/>
            <a:ext cx="2965198" cy="1977828"/>
          </a:xfrm>
          <a:prstGeom prst="rect">
            <a:avLst/>
          </a:prstGeom>
          <a:noFill/>
          <a:ln>
            <a:noFill/>
          </a:ln>
        </p:spPr>
      </p:pic>
      <p:pic>
        <p:nvPicPr>
          <p:cNvPr id="600" name="Google Shape;600;p53"/>
          <p:cNvPicPr preferRelativeResize="0"/>
          <p:nvPr/>
        </p:nvPicPr>
        <p:blipFill rotWithShape="1">
          <a:blip r:embed="rId9">
            <a:alphaModFix/>
          </a:blip>
          <a:srcRect/>
          <a:stretch/>
        </p:blipFill>
        <p:spPr>
          <a:xfrm>
            <a:off x="6606787" y="4188527"/>
            <a:ext cx="1381373" cy="2072060"/>
          </a:xfrm>
          <a:prstGeom prst="rect">
            <a:avLst/>
          </a:prstGeom>
          <a:noFill/>
          <a:ln>
            <a:noFill/>
          </a:ln>
        </p:spPr>
      </p:pic>
      <p:sp>
        <p:nvSpPr>
          <p:cNvPr id="601" name="Google Shape;601;p53"/>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51">
            <a:hlinkClick r:id="" action="ppaction://media"/>
            <a:extLst>
              <a:ext uri="{FF2B5EF4-FFF2-40B4-BE49-F238E27FC236}">
                <a16:creationId xmlns:a16="http://schemas.microsoft.com/office/drawing/2014/main" id="{B290F0BC-F379-4FBD-9A27-0F8D37ED757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28546" y="6260587"/>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12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54"/>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608" name="Google Shape;608;p54"/>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52</a:t>
            </a:fld>
            <a:endParaRPr/>
          </a:p>
        </p:txBody>
      </p:sp>
      <p:sp>
        <p:nvSpPr>
          <p:cNvPr id="609" name="Google Shape;609;p54"/>
          <p:cNvSpPr txBox="1">
            <a:spLocks noGrp="1"/>
          </p:cNvSpPr>
          <p:nvPr>
            <p:ph type="title"/>
          </p:nvPr>
        </p:nvSpPr>
        <p:spPr>
          <a:xfrm>
            <a:off x="319090" y="384688"/>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610" name="Google Shape;610;p54"/>
          <p:cNvSpPr txBox="1"/>
          <p:nvPr/>
        </p:nvSpPr>
        <p:spPr>
          <a:xfrm>
            <a:off x="560250" y="1083699"/>
            <a:ext cx="8583750" cy="5152001"/>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Sports and Fitness</a:t>
            </a:r>
            <a:endParaRPr/>
          </a:p>
          <a:p>
            <a:pPr marL="0" marR="0" lvl="0" indent="0" algn="l" rtl="0">
              <a:lnSpc>
                <a:spcPct val="114000"/>
              </a:lnSpc>
              <a:spcBef>
                <a:spcPts val="0"/>
              </a:spcBef>
              <a:spcAft>
                <a:spcPts val="0"/>
              </a:spcAft>
              <a:buNone/>
            </a:pPr>
            <a:endParaRPr sz="1800" b="1">
              <a:solidFill>
                <a:srgbClr val="000000"/>
              </a:solidFill>
              <a:latin typeface="Arial"/>
              <a:ea typeface="Arial"/>
              <a:cs typeface="Arial"/>
              <a:sym typeface="Arial"/>
            </a:endParaRPr>
          </a:p>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ZHS (Central University Sports)</a:t>
            </a:r>
            <a:endParaRPr/>
          </a:p>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€ 10 per semester</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Permits participation in courses like ball sports, climbing, fitness, water </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sports, dancing, martial arts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some courses are additional costs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a:t>
            </a:r>
            <a:endParaRPr/>
          </a:p>
          <a:p>
            <a:pPr marL="0" marR="0" lvl="0" indent="0" algn="l" rtl="0">
              <a:lnSpc>
                <a:spcPct val="114000"/>
              </a:lnSpc>
              <a:spcBef>
                <a:spcPts val="0"/>
              </a:spcBef>
              <a:spcAft>
                <a:spcPts val="0"/>
              </a:spcAft>
              <a:buNone/>
            </a:pPr>
            <a:r>
              <a:rPr lang="en-US" sz="1800">
                <a:solidFill>
                  <a:srgbClr val="000000"/>
                </a:solidFill>
                <a:latin typeface="Arial"/>
                <a:ea typeface="Arial"/>
                <a:cs typeface="Arial"/>
                <a:sym typeface="Arial"/>
              </a:rPr>
              <a:t>Things to Note</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About 600 classes per semester</a:t>
            </a:r>
            <a:br>
              <a:rPr lang="en-US" sz="1800" b="1">
                <a:solidFill>
                  <a:srgbClr val="000000"/>
                </a:solidFill>
                <a:latin typeface="Arial"/>
                <a:ea typeface="Arial"/>
                <a:cs typeface="Arial"/>
                <a:sym typeface="Arial"/>
              </a:rPr>
            </a:b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 Fitness studio, beach volleyball, swimming pool, tennis courts</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Online classes available</a:t>
            </a:r>
            <a:br>
              <a:rPr lang="en-US" sz="1800">
                <a:solidFill>
                  <a:srgbClr val="000000"/>
                </a:solidFill>
                <a:latin typeface="Arial"/>
                <a:ea typeface="Arial"/>
                <a:cs typeface="Arial"/>
                <a:sym typeface="Arial"/>
              </a:rPr>
            </a:br>
            <a:endParaRPr sz="1800">
              <a:solidFill>
                <a:srgbClr val="000000"/>
              </a:solidFill>
              <a:latin typeface="Arial"/>
              <a:ea typeface="Arial"/>
              <a:cs typeface="Arial"/>
              <a:sym typeface="Arial"/>
            </a:endParaRPr>
          </a:p>
          <a:p>
            <a:pPr marL="0" marR="0" lvl="0" indent="0" algn="l" rtl="0">
              <a:lnSpc>
                <a:spcPct val="114000"/>
              </a:lnSpc>
              <a:spcBef>
                <a:spcPts val="0"/>
              </a:spcBef>
              <a:spcAft>
                <a:spcPts val="0"/>
              </a:spcAft>
              <a:buNone/>
            </a:pPr>
            <a:r>
              <a:rPr lang="en-US" sz="1800" b="1">
                <a:solidFill>
                  <a:srgbClr val="000000"/>
                </a:solidFill>
                <a:latin typeface="Arial"/>
                <a:ea typeface="Arial"/>
                <a:cs typeface="Arial"/>
                <a:sym typeface="Arial"/>
              </a:rPr>
              <a:t>The Fit in the Park</a:t>
            </a:r>
            <a:br>
              <a:rPr lang="en-US" sz="1800" b="1">
                <a:solidFill>
                  <a:srgbClr val="000000"/>
                </a:solidFill>
                <a:latin typeface="Arial"/>
                <a:ea typeface="Arial"/>
                <a:cs typeface="Arial"/>
                <a:sym typeface="Arial"/>
              </a:rPr>
            </a:br>
            <a:r>
              <a:rPr lang="en-US" sz="1800" b="1">
                <a:solidFill>
                  <a:srgbClr val="000000"/>
                </a:solidFill>
                <a:latin typeface="Arial"/>
                <a:ea typeface="Arial"/>
                <a:cs typeface="Arial"/>
                <a:sym typeface="Arial"/>
              </a:rPr>
              <a:t> 	</a:t>
            </a:r>
            <a:r>
              <a:rPr lang="en-US" sz="1800">
                <a:solidFill>
                  <a:srgbClr val="000000"/>
                </a:solidFill>
                <a:latin typeface="Arial"/>
                <a:ea typeface="Arial"/>
                <a:cs typeface="Arial"/>
                <a:sym typeface="Arial"/>
              </a:rPr>
              <a:t>• Fitness activities in the surrounding parks (Free, likely held in German)</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Runs until October 31</a:t>
            </a:r>
            <a:r>
              <a:rPr lang="en-US" sz="1800" baseline="30000">
                <a:solidFill>
                  <a:srgbClr val="000000"/>
                </a:solidFill>
                <a:latin typeface="Arial"/>
                <a:ea typeface="Arial"/>
                <a:cs typeface="Arial"/>
                <a:sym typeface="Arial"/>
              </a:rPr>
              <a:t>st</a:t>
            </a:r>
            <a:br>
              <a:rPr lang="en-US" sz="1800">
                <a:solidFill>
                  <a:srgbClr val="000000"/>
                </a:solidFill>
                <a:latin typeface="Arial"/>
                <a:ea typeface="Arial"/>
                <a:cs typeface="Arial"/>
                <a:sym typeface="Arial"/>
              </a:rPr>
            </a:br>
            <a:r>
              <a:rPr lang="en-US" sz="1800">
                <a:solidFill>
                  <a:srgbClr val="000000"/>
                </a:solidFill>
                <a:latin typeface="Arial"/>
                <a:ea typeface="Arial"/>
                <a:cs typeface="Arial"/>
                <a:sym typeface="Arial"/>
              </a:rPr>
              <a:t>	• Yoga, Zumba, Qi Gong, Pilates, Workouts and more</a:t>
            </a:r>
            <a:endParaRPr sz="1800">
              <a:solidFill>
                <a:srgbClr val="000000"/>
              </a:solidFill>
              <a:latin typeface="Arial"/>
              <a:ea typeface="Arial"/>
              <a:cs typeface="Arial"/>
              <a:sym typeface="Arial"/>
            </a:endParaRPr>
          </a:p>
        </p:txBody>
      </p:sp>
      <p:sp>
        <p:nvSpPr>
          <p:cNvPr id="611" name="Google Shape;611;p54"/>
          <p:cNvSpPr txBox="1">
            <a:spLocks noGrp="1"/>
          </p:cNvSpPr>
          <p:nvPr>
            <p:ph type="ftr" idx="11"/>
          </p:nvPr>
        </p:nvSpPr>
        <p:spPr>
          <a:xfrm>
            <a:off x="310654" y="6538628"/>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s-52_1">
            <a:hlinkClick r:id="" action="ppaction://media"/>
            <a:extLst>
              <a:ext uri="{FF2B5EF4-FFF2-40B4-BE49-F238E27FC236}">
                <a16:creationId xmlns:a16="http://schemas.microsoft.com/office/drawing/2014/main" id="{D15C867C-A109-4A58-86E7-C1DB47E8A5C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0110" y="629415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1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55"/>
          <p:cNvSpPr txBox="1">
            <a:spLocks noGrp="1"/>
          </p:cNvSpPr>
          <p:nvPr>
            <p:ph type="body" idx="1"/>
          </p:nvPr>
        </p:nvSpPr>
        <p:spPr>
          <a:xfrm>
            <a:off x="319090" y="1321311"/>
            <a:ext cx="8583750" cy="5152001"/>
          </a:xfrm>
          <a:prstGeom prst="rect">
            <a:avLst/>
          </a:prstGeom>
          <a:noFill/>
          <a:ln>
            <a:noFill/>
          </a:ln>
        </p:spPr>
        <p:txBody>
          <a:bodyPr spcFirstLastPara="1" wrap="square" lIns="0" tIns="0" rIns="0" bIns="0" anchor="t" anchorCtr="0">
            <a:noAutofit/>
          </a:bodyPr>
          <a:lstStyle/>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a:p>
            <a:pPr marL="0" lvl="0" indent="0" algn="l" rtl="0">
              <a:lnSpc>
                <a:spcPct val="114000"/>
              </a:lnSpc>
              <a:spcBef>
                <a:spcPts val="0"/>
              </a:spcBef>
              <a:spcAft>
                <a:spcPts val="0"/>
              </a:spcAft>
              <a:buNone/>
            </a:pPr>
            <a:endParaRPr/>
          </a:p>
        </p:txBody>
      </p:sp>
      <p:sp>
        <p:nvSpPr>
          <p:cNvPr id="618" name="Google Shape;618;p55"/>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53</a:t>
            </a:fld>
            <a:endParaRPr/>
          </a:p>
        </p:txBody>
      </p:sp>
      <p:sp>
        <p:nvSpPr>
          <p:cNvPr id="619" name="Google Shape;619;p55"/>
          <p:cNvSpPr txBox="1">
            <a:spLocks noGrp="1"/>
          </p:cNvSpPr>
          <p:nvPr>
            <p:ph type="title"/>
          </p:nvPr>
        </p:nvSpPr>
        <p:spPr>
          <a:xfrm>
            <a:off x="319090" y="63510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6FC1"/>
                </a:solidFill>
              </a:rPr>
              <a:t>Life in Munich</a:t>
            </a:r>
            <a:endParaRPr/>
          </a:p>
        </p:txBody>
      </p:sp>
      <p:sp>
        <p:nvSpPr>
          <p:cNvPr id="620" name="Google Shape;620;p55"/>
          <p:cNvSpPr txBox="1"/>
          <p:nvPr/>
        </p:nvSpPr>
        <p:spPr>
          <a:xfrm>
            <a:off x="680500" y="1419476"/>
            <a:ext cx="7810500" cy="3719100"/>
          </a:xfrm>
          <a:prstGeom prst="rect">
            <a:avLst/>
          </a:prstGeom>
          <a:noFill/>
          <a:ln>
            <a:noFill/>
          </a:ln>
        </p:spPr>
        <p:txBody>
          <a:bodyPr spcFirstLastPara="1" wrap="square" lIns="0" tIns="0" rIns="0" bIns="0" anchor="t" anchorCtr="0">
            <a:noAutofit/>
          </a:bodyPr>
          <a:lstStyle/>
          <a:p>
            <a:pPr marL="0" marR="0" lvl="0" indent="0" algn="l" rtl="0">
              <a:lnSpc>
                <a:spcPct val="114000"/>
              </a:lnSpc>
              <a:spcBef>
                <a:spcPts val="0"/>
              </a:spcBef>
              <a:spcAft>
                <a:spcPts val="0"/>
              </a:spcAft>
              <a:buNone/>
            </a:pPr>
            <a:r>
              <a:rPr lang="en-US" sz="2800" b="1">
                <a:solidFill>
                  <a:srgbClr val="000000"/>
                </a:solidFill>
                <a:latin typeface="Arial"/>
                <a:ea typeface="Arial"/>
                <a:cs typeface="Arial"/>
                <a:sym typeface="Arial"/>
              </a:rPr>
              <a:t>Tips!</a:t>
            </a:r>
            <a:endParaRPr sz="2800">
              <a:solidFill>
                <a:schemeClr val="dk1"/>
              </a:solidFill>
              <a:latin typeface="Arial"/>
              <a:ea typeface="Arial"/>
              <a:cs typeface="Arial"/>
              <a:sym typeface="Arial"/>
            </a:endParaRPr>
          </a:p>
          <a:p>
            <a:pPr marL="465138" marR="0" lvl="0" indent="0" algn="l" rtl="0">
              <a:lnSpc>
                <a:spcPct val="150000"/>
              </a:lnSpc>
              <a:spcBef>
                <a:spcPts val="0"/>
              </a:spcBef>
              <a:spcAft>
                <a:spcPts val="0"/>
              </a:spcAft>
              <a:buNone/>
            </a:pPr>
            <a:br>
              <a:rPr lang="en-US" sz="1800">
                <a:solidFill>
                  <a:srgbClr val="000000"/>
                </a:solidFill>
                <a:latin typeface="Arial"/>
                <a:ea typeface="Arial"/>
                <a:cs typeface="Arial"/>
                <a:sym typeface="Arial"/>
              </a:rPr>
            </a:br>
            <a:r>
              <a:rPr lang="en-US" sz="2000">
                <a:solidFill>
                  <a:srgbClr val="000000"/>
                </a:solidFill>
                <a:latin typeface="Arial"/>
                <a:ea typeface="Arial"/>
                <a:cs typeface="Arial"/>
                <a:sym typeface="Arial"/>
              </a:rPr>
              <a:t>• Each semester you will need to pay your tuition fee</a:t>
            </a:r>
            <a:endParaRPr/>
          </a:p>
          <a:p>
            <a:pPr marL="465138" marR="0" lvl="0" indent="0" algn="l" rtl="0">
              <a:lnSpc>
                <a:spcPct val="150000"/>
              </a:lnSpc>
              <a:spcBef>
                <a:spcPts val="0"/>
              </a:spcBef>
              <a:spcAft>
                <a:spcPts val="0"/>
              </a:spcAft>
              <a:buNone/>
            </a:pPr>
            <a:r>
              <a:rPr lang="en-US" sz="2000">
                <a:solidFill>
                  <a:srgbClr val="000000"/>
                </a:solidFill>
                <a:latin typeface="Arial"/>
                <a:ea typeface="Arial"/>
                <a:cs typeface="Arial"/>
                <a:sym typeface="Arial"/>
              </a:rPr>
              <a:t>• You can repeat exams if you fail them</a:t>
            </a:r>
            <a:endParaRPr/>
          </a:p>
          <a:p>
            <a:pPr marL="465138" marR="0" lvl="0" indent="0" algn="l" rtl="0">
              <a:lnSpc>
                <a:spcPct val="150000"/>
              </a:lnSpc>
              <a:spcBef>
                <a:spcPts val="0"/>
              </a:spcBef>
              <a:spcAft>
                <a:spcPts val="0"/>
              </a:spcAft>
              <a:buNone/>
            </a:pPr>
            <a:r>
              <a:rPr lang="en-US" sz="2000">
                <a:solidFill>
                  <a:srgbClr val="000000"/>
                </a:solidFill>
                <a:latin typeface="Arial"/>
                <a:ea typeface="Arial"/>
                <a:cs typeface="Arial"/>
                <a:sym typeface="Arial"/>
              </a:rPr>
              <a:t>• Each semester you will need to validate your student ID card</a:t>
            </a:r>
            <a:endParaRPr/>
          </a:p>
          <a:p>
            <a:pPr marL="465138" marR="0" lvl="0" indent="0" algn="l" rtl="0">
              <a:lnSpc>
                <a:spcPct val="150000"/>
              </a:lnSpc>
              <a:spcBef>
                <a:spcPts val="0"/>
              </a:spcBef>
              <a:spcAft>
                <a:spcPts val="0"/>
              </a:spcAft>
              <a:buNone/>
            </a:pPr>
            <a:r>
              <a:rPr lang="en-US" sz="2000">
                <a:solidFill>
                  <a:srgbClr val="000000"/>
                </a:solidFill>
                <a:latin typeface="Arial"/>
                <a:ea typeface="Arial"/>
                <a:cs typeface="Arial"/>
                <a:sym typeface="Arial"/>
              </a:rPr>
              <a:t>• Take advantage of student discounts and offers</a:t>
            </a:r>
            <a:endParaRPr/>
          </a:p>
          <a:p>
            <a:pPr marL="465138" marR="0" lvl="0" indent="0" algn="l" rtl="0">
              <a:lnSpc>
                <a:spcPct val="150000"/>
              </a:lnSpc>
              <a:spcBef>
                <a:spcPts val="0"/>
              </a:spcBef>
              <a:spcAft>
                <a:spcPts val="0"/>
              </a:spcAft>
              <a:buNone/>
            </a:pPr>
            <a:r>
              <a:rPr lang="en-US" sz="2000">
                <a:solidFill>
                  <a:srgbClr val="000000"/>
                </a:solidFill>
                <a:latin typeface="Arial"/>
                <a:ea typeface="Arial"/>
                <a:cs typeface="Arial"/>
                <a:sym typeface="Arial"/>
              </a:rPr>
              <a:t>• You must register for your own exams</a:t>
            </a:r>
            <a:endParaRPr/>
          </a:p>
          <a:p>
            <a:pPr marL="750888" marR="0" lvl="0" indent="-171450" algn="l" rtl="0">
              <a:lnSpc>
                <a:spcPct val="114000"/>
              </a:lnSpc>
              <a:spcBef>
                <a:spcPts val="0"/>
              </a:spcBef>
              <a:spcAft>
                <a:spcPts val="0"/>
              </a:spcAft>
              <a:buClr>
                <a:schemeClr val="dk1"/>
              </a:buClr>
              <a:buSzPts val="1800"/>
              <a:buFont typeface="Arial"/>
              <a:buNone/>
            </a:pPr>
            <a:endParaRPr sz="1800">
              <a:solidFill>
                <a:srgbClr val="000000"/>
              </a:solidFill>
              <a:latin typeface="Arial"/>
              <a:ea typeface="Arial"/>
              <a:cs typeface="Arial"/>
              <a:sym typeface="Arial"/>
            </a:endParaRPr>
          </a:p>
        </p:txBody>
      </p:sp>
      <p:sp>
        <p:nvSpPr>
          <p:cNvPr id="621" name="Google Shape;621;p55"/>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 53">
            <a:hlinkClick r:id="" action="ppaction://media"/>
            <a:extLst>
              <a:ext uri="{FF2B5EF4-FFF2-40B4-BE49-F238E27FC236}">
                <a16:creationId xmlns:a16="http://schemas.microsoft.com/office/drawing/2014/main" id="{73A7EF0F-F66D-4237-9AB6-06FD742B74E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20110" y="622883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8213">
        <p:circle/>
      </p:transition>
    </mc:Choice>
    <mc:Fallback xmlns="">
      <p:transition spd="slow" advTm="2821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4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p5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54</a:t>
            </a:fld>
            <a:endParaRPr/>
          </a:p>
        </p:txBody>
      </p:sp>
      <p:sp>
        <p:nvSpPr>
          <p:cNvPr id="628" name="Google Shape;628;p56"/>
          <p:cNvSpPr txBox="1">
            <a:spLocks noGrp="1"/>
          </p:cNvSpPr>
          <p:nvPr>
            <p:ph type="title"/>
          </p:nvPr>
        </p:nvSpPr>
        <p:spPr>
          <a:xfrm>
            <a:off x="319090" y="857854"/>
            <a:ext cx="8508999" cy="410369"/>
          </a:xfrm>
          <a:prstGeom prst="rect">
            <a:avLst/>
          </a:prstGeom>
          <a:noFill/>
          <a:ln>
            <a:noFill/>
          </a:ln>
        </p:spPr>
        <p:txBody>
          <a:bodyPr spcFirstLastPara="1" wrap="square" lIns="0" tIns="0" rIns="0" bIns="0" anchor="t" anchorCtr="0">
            <a:spAutoFit/>
          </a:bodyPr>
          <a:lstStyle/>
          <a:p>
            <a:pPr marL="0" lvl="0" indent="0" algn="l" rtl="0">
              <a:lnSpc>
                <a:spcPct val="106666"/>
              </a:lnSpc>
              <a:spcBef>
                <a:spcPts val="0"/>
              </a:spcBef>
              <a:spcAft>
                <a:spcPts val="0"/>
              </a:spcAft>
              <a:buNone/>
            </a:pPr>
            <a:r>
              <a:rPr lang="en-US" b="1">
                <a:solidFill>
                  <a:srgbClr val="0070C0"/>
                </a:solidFill>
              </a:rPr>
              <a:t>HAVE A WONDERFUL START AT TUM! </a:t>
            </a:r>
            <a:endParaRPr b="1"/>
          </a:p>
        </p:txBody>
      </p:sp>
      <p:pic>
        <p:nvPicPr>
          <p:cNvPr id="629" name="Google Shape;629;p56"/>
          <p:cNvPicPr preferRelativeResize="0"/>
          <p:nvPr/>
        </p:nvPicPr>
        <p:blipFill rotWithShape="1">
          <a:blip r:embed="rId5">
            <a:alphaModFix/>
          </a:blip>
          <a:srcRect t="14966"/>
          <a:stretch/>
        </p:blipFill>
        <p:spPr>
          <a:xfrm>
            <a:off x="311162" y="1507958"/>
            <a:ext cx="8424329" cy="4780547"/>
          </a:xfrm>
          <a:prstGeom prst="rect">
            <a:avLst/>
          </a:prstGeom>
          <a:noFill/>
          <a:ln>
            <a:noFill/>
          </a:ln>
        </p:spPr>
      </p:pic>
      <p:sp>
        <p:nvSpPr>
          <p:cNvPr id="630" name="Google Shape;630;p56"/>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pic>
        <p:nvPicPr>
          <p:cNvPr id="2" name="Slide-54_1">
            <a:hlinkClick r:id="" action="ppaction://media"/>
            <a:extLst>
              <a:ext uri="{FF2B5EF4-FFF2-40B4-BE49-F238E27FC236}">
                <a16:creationId xmlns:a16="http://schemas.microsoft.com/office/drawing/2014/main" id="{540C66AA-D5E5-4B0C-B726-653EB9EB043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34400" y="62484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8840">
        <p:circle/>
      </p:transition>
    </mc:Choice>
    <mc:Fallback xmlns="">
      <p:transition spd="slow" advTm="884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7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6"/>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7" name="Google Shape;127;p6"/>
          <p:cNvSpPr txBox="1">
            <a:spLocks noGrp="1"/>
          </p:cNvSpPr>
          <p:nvPr>
            <p:ph type="title"/>
          </p:nvPr>
        </p:nvSpPr>
        <p:spPr>
          <a:xfrm>
            <a:off x="318009" y="526816"/>
            <a:ext cx="8508999" cy="2462213"/>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b="1"/>
            </a:br>
            <a:r>
              <a:rPr lang="en-US" b="1"/>
              <a:t>  </a:t>
            </a:r>
            <a:r>
              <a:rPr lang="en-US" b="1">
                <a:solidFill>
                  <a:srgbClr val="006FC1"/>
                </a:solidFill>
              </a:rPr>
              <a:t>Student Advisors</a:t>
            </a:r>
            <a:br>
              <a:rPr lang="en-US" b="1">
                <a:solidFill>
                  <a:srgbClr val="006FC1"/>
                </a:solidFill>
              </a:rPr>
            </a:br>
            <a:r>
              <a:rPr lang="en-US" sz="2800">
                <a:solidFill>
                  <a:srgbClr val="006FC1"/>
                </a:solidFill>
              </a:rPr>
              <a:t>All questions regarding the program contents and during the studies</a:t>
            </a:r>
            <a:br>
              <a:rPr lang="en-US" sz="3200">
                <a:solidFill>
                  <a:srgbClr val="000000"/>
                </a:solidFill>
              </a:rPr>
            </a:br>
            <a:br>
              <a:rPr lang="en-US" sz="3200" b="1">
                <a:latin typeface="Calibri"/>
                <a:ea typeface="Calibri"/>
                <a:cs typeface="Calibri"/>
                <a:sym typeface="Calibri"/>
              </a:rPr>
            </a:br>
            <a:endParaRPr b="1"/>
          </a:p>
        </p:txBody>
      </p:sp>
      <p:sp>
        <p:nvSpPr>
          <p:cNvPr id="128" name="Google Shape;128;p6"/>
          <p:cNvSpPr/>
          <p:nvPr/>
        </p:nvSpPr>
        <p:spPr>
          <a:xfrm>
            <a:off x="4572507" y="4783813"/>
            <a:ext cx="4140126" cy="375552"/>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Julia Stahl</a:t>
            </a:r>
            <a:endParaRPr/>
          </a:p>
        </p:txBody>
      </p:sp>
      <p:pic>
        <p:nvPicPr>
          <p:cNvPr id="129" name="Google Shape;129;p6"/>
          <p:cNvPicPr preferRelativeResize="0"/>
          <p:nvPr/>
        </p:nvPicPr>
        <p:blipFill rotWithShape="1">
          <a:blip r:embed="rId3">
            <a:alphaModFix/>
          </a:blip>
          <a:srcRect l="4547" r="17271"/>
          <a:stretch/>
        </p:blipFill>
        <p:spPr>
          <a:xfrm>
            <a:off x="5417366" y="2359698"/>
            <a:ext cx="2383605" cy="2371472"/>
          </a:xfrm>
          <a:prstGeom prst="rect">
            <a:avLst/>
          </a:prstGeom>
          <a:noFill/>
          <a:ln>
            <a:noFill/>
          </a:ln>
          <a:effectLst>
            <a:outerShdw blurRad="292100" dist="139700" dir="2700000" algn="tl" rotWithShape="0">
              <a:srgbClr val="333333">
                <a:alpha val="64705"/>
              </a:srgbClr>
            </a:outerShdw>
          </a:effectLst>
        </p:spPr>
      </p:pic>
      <p:sp>
        <p:nvSpPr>
          <p:cNvPr id="130" name="Google Shape;130;p6"/>
          <p:cNvSpPr/>
          <p:nvPr/>
        </p:nvSpPr>
        <p:spPr>
          <a:xfrm>
            <a:off x="788160" y="4990792"/>
            <a:ext cx="7568693" cy="1384995"/>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endParaRPr sz="1400" u="sng">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a:p>
            <a:pPr marL="0" marR="0" lvl="0" indent="0" algn="ctr" rtl="0">
              <a:lnSpc>
                <a:spcPct val="150000"/>
              </a:lnSpc>
              <a:spcBef>
                <a:spcPts val="0"/>
              </a:spcBef>
              <a:spcAft>
                <a:spcPts val="0"/>
              </a:spcAft>
              <a:buNone/>
            </a:pPr>
            <a:r>
              <a:rPr lang="en-US" sz="1400" u="sng">
                <a:solidFill>
                  <a:srgbClr val="006FC1"/>
                </a:solidFill>
                <a:latin typeface="Arial"/>
                <a:ea typeface="Arial"/>
                <a:cs typeface="Arial"/>
                <a:sym typeface="Arial"/>
                <a:hlinkClick r:id="rId4">
                  <a:extLst>
                    <a:ext uri="{A12FA001-AC4F-418D-AE19-62706E023703}">
                      <ahyp:hlinkClr xmlns:ahyp="http://schemas.microsoft.com/office/drawing/2018/hyperlinkcolor" val="tx"/>
                    </a:ext>
                  </a:extLst>
                </a:hlinkClick>
              </a:rPr>
              <a:t>studienberatung@edu.tum.de</a:t>
            </a:r>
            <a:endParaRPr sz="1400">
              <a:solidFill>
                <a:srgbClr val="006FC1"/>
              </a:solidFill>
              <a:latin typeface="Arial"/>
              <a:ea typeface="Arial"/>
              <a:cs typeface="Arial"/>
              <a:sym typeface="Arial"/>
            </a:endParaRPr>
          </a:p>
          <a:p>
            <a:pPr marL="0" marR="0" lvl="0" indent="0" algn="ctr" rtl="0">
              <a:lnSpc>
                <a:spcPct val="150000"/>
              </a:lnSpc>
              <a:spcBef>
                <a:spcPts val="0"/>
              </a:spcBef>
              <a:spcAft>
                <a:spcPts val="0"/>
              </a:spcAft>
              <a:buNone/>
            </a:pPr>
            <a:r>
              <a:rPr lang="en-US" sz="1400">
                <a:solidFill>
                  <a:srgbClr val="000000"/>
                </a:solidFill>
                <a:latin typeface="Arial"/>
                <a:ea typeface="Arial"/>
                <a:cs typeface="Arial"/>
                <a:sym typeface="Arial"/>
              </a:rPr>
              <a:t>Tel.:  +49 (89) 289 - 24333, +49 (89) 289 - 24239</a:t>
            </a:r>
            <a:endParaRPr/>
          </a:p>
          <a:p>
            <a:pPr marL="0" marR="0" lvl="0" indent="0" algn="ctr" rtl="0">
              <a:lnSpc>
                <a:spcPct val="150000"/>
              </a:lnSpc>
              <a:spcBef>
                <a:spcPts val="0"/>
              </a:spcBef>
              <a:spcAft>
                <a:spcPts val="0"/>
              </a:spcAft>
              <a:buNone/>
            </a:pPr>
            <a:r>
              <a:rPr lang="en-US" sz="1400">
                <a:solidFill>
                  <a:srgbClr val="000000"/>
                </a:solidFill>
                <a:latin typeface="Arial"/>
                <a:ea typeface="Arial"/>
                <a:cs typeface="Arial"/>
                <a:sym typeface="Arial"/>
              </a:rPr>
              <a:t>Room: 123</a:t>
            </a:r>
            <a:endParaRPr/>
          </a:p>
        </p:txBody>
      </p:sp>
      <p:pic>
        <p:nvPicPr>
          <p:cNvPr id="131" name="Google Shape;131;p6" descr="A person posing for the camera&#10;&#10;Description automatically generated"/>
          <p:cNvPicPr preferRelativeResize="0"/>
          <p:nvPr/>
        </p:nvPicPr>
        <p:blipFill rotWithShape="1">
          <a:blip r:embed="rId5">
            <a:alphaModFix/>
          </a:blip>
          <a:srcRect l="12936" r="14079"/>
          <a:stretch/>
        </p:blipFill>
        <p:spPr>
          <a:xfrm>
            <a:off x="1357604" y="2347523"/>
            <a:ext cx="2616087" cy="2383647"/>
          </a:xfrm>
          <a:prstGeom prst="rect">
            <a:avLst/>
          </a:prstGeom>
          <a:noFill/>
          <a:ln>
            <a:noFill/>
          </a:ln>
          <a:effectLst>
            <a:outerShdw blurRad="292100" dist="139700" dir="2700000" algn="tl" rotWithShape="0">
              <a:srgbClr val="333333">
                <a:alpha val="64705"/>
              </a:srgbClr>
            </a:outerShdw>
          </a:effectLst>
        </p:spPr>
      </p:pic>
      <p:sp>
        <p:nvSpPr>
          <p:cNvPr id="132" name="Google Shape;132;p6"/>
          <p:cNvSpPr/>
          <p:nvPr/>
        </p:nvSpPr>
        <p:spPr>
          <a:xfrm>
            <a:off x="595584" y="4460377"/>
            <a:ext cx="4140126" cy="698717"/>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endParaRPr sz="1400" b="1">
              <a:solidFill>
                <a:srgbClr val="004B8D"/>
              </a:solidFill>
              <a:latin typeface="Arial"/>
              <a:ea typeface="Arial"/>
              <a:cs typeface="Arial"/>
              <a:sym typeface="Arial"/>
            </a:endParaRPr>
          </a:p>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Verena Euler</a:t>
            </a:r>
            <a:endParaRPr/>
          </a:p>
        </p:txBody>
      </p:sp>
      <p:sp>
        <p:nvSpPr>
          <p:cNvPr id="133" name="Google Shape;133;p6"/>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18737">
        <p:circle/>
      </p:transition>
    </mc:Choice>
    <mc:Fallback xmlns="">
      <p:transition spd="slow" advTm="18737">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40" name="Google Shape;140;p7"/>
          <p:cNvSpPr txBox="1">
            <a:spLocks noGrp="1"/>
          </p:cNvSpPr>
          <p:nvPr>
            <p:ph type="title"/>
          </p:nvPr>
        </p:nvSpPr>
        <p:spPr>
          <a:xfrm>
            <a:off x="318009" y="533144"/>
            <a:ext cx="8508999" cy="3282950"/>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b="1"/>
            </a:br>
            <a:r>
              <a:rPr lang="en-US" b="1">
                <a:solidFill>
                  <a:srgbClr val="006FC1"/>
                </a:solidFill>
              </a:rPr>
              <a:t>Examination Board </a:t>
            </a:r>
            <a:br>
              <a:rPr lang="en-US" b="1">
                <a:solidFill>
                  <a:srgbClr val="006FC1"/>
                </a:solidFill>
              </a:rPr>
            </a:br>
            <a:r>
              <a:rPr lang="en-US" sz="2800">
                <a:solidFill>
                  <a:srgbClr val="006FC1"/>
                </a:solidFill>
              </a:rPr>
              <a:t>Issues with your study progress or with instructors</a:t>
            </a:r>
            <a:br>
              <a:rPr lang="en-US" sz="2800">
                <a:solidFill>
                  <a:srgbClr val="006FC1"/>
                </a:solidFill>
              </a:rPr>
            </a:br>
            <a:br>
              <a:rPr lang="en-US" b="1"/>
            </a:br>
            <a:r>
              <a:rPr lang="en-US" b="1"/>
              <a:t>    </a:t>
            </a:r>
            <a:br>
              <a:rPr lang="en-US" sz="3200" b="1">
                <a:latin typeface="Calibri"/>
                <a:ea typeface="Calibri"/>
                <a:cs typeface="Calibri"/>
                <a:sym typeface="Calibri"/>
              </a:rPr>
            </a:br>
            <a:br>
              <a:rPr lang="en-US" sz="3200" b="1">
                <a:latin typeface="Calibri"/>
                <a:ea typeface="Calibri"/>
                <a:cs typeface="Calibri"/>
                <a:sym typeface="Calibri"/>
              </a:rPr>
            </a:br>
            <a:br>
              <a:rPr lang="en-US" sz="3200" b="1">
                <a:latin typeface="Calibri"/>
                <a:ea typeface="Calibri"/>
                <a:cs typeface="Calibri"/>
                <a:sym typeface="Calibri"/>
              </a:rPr>
            </a:br>
            <a:endParaRPr b="1"/>
          </a:p>
        </p:txBody>
      </p:sp>
      <p:sp>
        <p:nvSpPr>
          <p:cNvPr id="141" name="Google Shape;141;p7"/>
          <p:cNvSpPr/>
          <p:nvPr/>
        </p:nvSpPr>
        <p:spPr>
          <a:xfrm>
            <a:off x="442762" y="4379496"/>
            <a:ext cx="2612239" cy="23544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400" b="1">
              <a:solidFill>
                <a:srgbClr val="004B8D"/>
              </a:solidFill>
              <a:latin typeface="Arial"/>
              <a:ea typeface="Arial"/>
              <a:cs typeface="Arial"/>
              <a:sym typeface="Arial"/>
            </a:endParaRPr>
          </a:p>
          <a:p>
            <a:pPr marL="0" marR="0" lvl="0" indent="0" algn="ctr" rtl="0">
              <a:spcBef>
                <a:spcPts val="0"/>
              </a:spcBef>
              <a:spcAft>
                <a:spcPts val="0"/>
              </a:spcAft>
              <a:buNone/>
            </a:pPr>
            <a:r>
              <a:rPr lang="en-US" sz="1400" b="1">
                <a:solidFill>
                  <a:srgbClr val="004B8D"/>
                </a:solidFill>
                <a:latin typeface="Arial"/>
                <a:ea typeface="Arial"/>
                <a:cs typeface="Arial"/>
                <a:sym typeface="Arial"/>
              </a:rPr>
              <a:t>Prof. Dr. phil. Doris Holzberger</a:t>
            </a:r>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Head of the </a:t>
            </a:r>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examination board</a:t>
            </a:r>
            <a:endParaRPr/>
          </a:p>
          <a:p>
            <a:pPr marL="0" marR="0" lvl="0" indent="0" algn="ctr" rtl="0">
              <a:spcBef>
                <a:spcPts val="0"/>
              </a:spcBef>
              <a:spcAft>
                <a:spcPts val="0"/>
              </a:spcAft>
              <a:buNone/>
            </a:pPr>
            <a:r>
              <a:rPr lang="en-US" sz="1400" u="sng">
                <a:solidFill>
                  <a:srgbClr val="4495D2"/>
                </a:solidFill>
                <a:latin typeface="Arial"/>
                <a:ea typeface="Arial"/>
                <a:cs typeface="Arial"/>
                <a:sym typeface="Arial"/>
                <a:hlinkClick r:id="rId3">
                  <a:extLst>
                    <a:ext uri="{A12FA001-AC4F-418D-AE19-62706E023703}">
                      <ahyp:hlinkClr xmlns:ahyp="http://schemas.microsoft.com/office/drawing/2018/hyperlinkcolor" val="tx"/>
                    </a:ext>
                  </a:extLst>
                </a:hlinkClick>
              </a:rPr>
              <a:t>doris.holzberger@tum.de</a:t>
            </a:r>
            <a:endParaRPr sz="1400">
              <a:solidFill>
                <a:srgbClr val="4495D2"/>
              </a:solidFill>
              <a:latin typeface="Arial"/>
              <a:ea typeface="Arial"/>
              <a:cs typeface="Arial"/>
              <a:sym typeface="Arial"/>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Tel.: +49 (89) 289 – 28278 Room: 216</a:t>
            </a:r>
            <a:r>
              <a:rPr lang="en-US" sz="1400" b="1">
                <a:solidFill>
                  <a:schemeClr val="dk1"/>
                </a:solidFill>
                <a:latin typeface="Arial"/>
                <a:ea typeface="Arial"/>
                <a:cs typeface="Arial"/>
                <a:sym typeface="Arial"/>
              </a:rPr>
              <a:t> </a:t>
            </a:r>
            <a:endParaRPr/>
          </a:p>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 </a:t>
            </a:r>
            <a:endParaRPr/>
          </a:p>
          <a:p>
            <a:pPr marL="0" marR="0" lvl="0" indent="0" algn="ctr" rtl="0">
              <a:spcBef>
                <a:spcPts val="0"/>
              </a:spcBef>
              <a:spcAft>
                <a:spcPts val="0"/>
              </a:spcAft>
              <a:buNone/>
            </a:pPr>
            <a:endParaRPr sz="1400">
              <a:solidFill>
                <a:schemeClr val="dk1"/>
              </a:solidFill>
              <a:latin typeface="Arial"/>
              <a:ea typeface="Arial"/>
              <a:cs typeface="Arial"/>
              <a:sym typeface="Arial"/>
            </a:endParaRPr>
          </a:p>
        </p:txBody>
      </p:sp>
      <p:sp>
        <p:nvSpPr>
          <p:cNvPr id="142" name="Google Shape;142;p7"/>
          <p:cNvSpPr/>
          <p:nvPr/>
        </p:nvSpPr>
        <p:spPr>
          <a:xfrm>
            <a:off x="3247373" y="4330962"/>
            <a:ext cx="2331985" cy="160043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400" b="1">
              <a:solidFill>
                <a:srgbClr val="004B8D"/>
              </a:solidFill>
              <a:latin typeface="Arial"/>
              <a:ea typeface="Arial"/>
              <a:cs typeface="Arial"/>
              <a:sym typeface="Arial"/>
            </a:endParaRPr>
          </a:p>
          <a:p>
            <a:pPr marL="0" marR="0" lvl="0" indent="0" algn="ctr" rtl="0">
              <a:spcBef>
                <a:spcPts val="0"/>
              </a:spcBef>
              <a:spcAft>
                <a:spcPts val="0"/>
              </a:spcAft>
              <a:buNone/>
            </a:pPr>
            <a:r>
              <a:rPr lang="en-US" sz="1400" b="1">
                <a:solidFill>
                  <a:srgbClr val="004B8D"/>
                </a:solidFill>
                <a:latin typeface="Arial"/>
                <a:ea typeface="Arial"/>
                <a:cs typeface="Arial"/>
                <a:sym typeface="Arial"/>
              </a:rPr>
              <a:t>Lisa Wiesmaier</a:t>
            </a:r>
            <a:endParaRPr sz="1400" b="1">
              <a:solidFill>
                <a:srgbClr val="004B8D"/>
              </a:solidFill>
              <a:latin typeface="Arial"/>
              <a:ea typeface="Arial"/>
              <a:cs typeface="Arial"/>
              <a:sym typeface="Arial"/>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 Secretary of the </a:t>
            </a:r>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examination board</a:t>
            </a:r>
            <a:endParaRPr/>
          </a:p>
          <a:p>
            <a:pPr marL="0" marR="0" lvl="0" indent="0" algn="ctr" rtl="0">
              <a:spcBef>
                <a:spcPts val="0"/>
              </a:spcBef>
              <a:spcAft>
                <a:spcPts val="0"/>
              </a:spcAft>
              <a:buNone/>
            </a:pPr>
            <a:r>
              <a:rPr lang="en-US" sz="1400" u="sng">
                <a:solidFill>
                  <a:srgbClr val="197DC8"/>
                </a:solidFill>
                <a:latin typeface="Arial"/>
                <a:ea typeface="Arial"/>
                <a:cs typeface="Arial"/>
                <a:sym typeface="Arial"/>
                <a:hlinkClick r:id="rId4">
                  <a:extLst>
                    <a:ext uri="{A12FA001-AC4F-418D-AE19-62706E023703}">
                      <ahyp:hlinkClr xmlns:ahyp="http://schemas.microsoft.com/office/drawing/2018/hyperlinkcolor" val="tx"/>
                    </a:ext>
                  </a:extLst>
                </a:hlinkClick>
              </a:rPr>
              <a:t>lisa.wiesmaier@tum.de</a:t>
            </a:r>
            <a:endParaRPr sz="1400">
              <a:solidFill>
                <a:srgbClr val="197DC8"/>
              </a:solidFill>
              <a:latin typeface="Arial"/>
              <a:ea typeface="Arial"/>
              <a:cs typeface="Arial"/>
              <a:sym typeface="Arial"/>
            </a:endParaRPr>
          </a:p>
          <a:p>
            <a:pPr marL="0" marR="0" lvl="0" indent="0" algn="ctr" rtl="0">
              <a:spcBef>
                <a:spcPts val="0"/>
              </a:spcBef>
              <a:spcAft>
                <a:spcPts val="0"/>
              </a:spcAft>
              <a:buNone/>
            </a:pPr>
            <a:r>
              <a:rPr lang="en-US" sz="1400">
                <a:solidFill>
                  <a:srgbClr val="006FC1"/>
                </a:solidFill>
                <a:latin typeface="Arial"/>
                <a:ea typeface="Arial"/>
                <a:cs typeface="Arial"/>
                <a:sym typeface="Arial"/>
              </a:rPr>
              <a:t> </a:t>
            </a:r>
            <a:r>
              <a:rPr lang="en-US" sz="1400">
                <a:solidFill>
                  <a:schemeClr val="dk1"/>
                </a:solidFill>
                <a:latin typeface="Arial"/>
                <a:ea typeface="Arial"/>
                <a:cs typeface="Arial"/>
                <a:sym typeface="Arial"/>
              </a:rPr>
              <a:t>Tel.: +49 (89) 289 - 25127 </a:t>
            </a:r>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Room: 121A</a:t>
            </a:r>
            <a:endParaRPr sz="1800">
              <a:solidFill>
                <a:schemeClr val="dk1"/>
              </a:solidFill>
              <a:latin typeface="Arial"/>
              <a:ea typeface="Arial"/>
              <a:cs typeface="Arial"/>
              <a:sym typeface="Arial"/>
            </a:endParaRPr>
          </a:p>
        </p:txBody>
      </p:sp>
      <p:pic>
        <p:nvPicPr>
          <p:cNvPr id="143" name="Google Shape;143;p7" descr="A person posing for the camera&#10;&#10;Description automatically generated"/>
          <p:cNvPicPr preferRelativeResize="0"/>
          <p:nvPr/>
        </p:nvPicPr>
        <p:blipFill rotWithShape="1">
          <a:blip r:embed="rId5">
            <a:alphaModFix/>
          </a:blip>
          <a:srcRect l="12936" r="14079"/>
          <a:stretch/>
        </p:blipFill>
        <p:spPr>
          <a:xfrm>
            <a:off x="5873399" y="1994935"/>
            <a:ext cx="2510628" cy="2287558"/>
          </a:xfrm>
          <a:prstGeom prst="rect">
            <a:avLst/>
          </a:prstGeom>
          <a:noFill/>
          <a:ln>
            <a:noFill/>
          </a:ln>
          <a:effectLst>
            <a:outerShdw blurRad="292100" dist="139700" dir="2700000" algn="tl" rotWithShape="0">
              <a:srgbClr val="333333">
                <a:alpha val="64705"/>
              </a:srgbClr>
            </a:outerShdw>
          </a:effectLst>
        </p:spPr>
      </p:pic>
      <p:sp>
        <p:nvSpPr>
          <p:cNvPr id="144" name="Google Shape;144;p7"/>
          <p:cNvSpPr/>
          <p:nvPr/>
        </p:nvSpPr>
        <p:spPr>
          <a:xfrm>
            <a:off x="5754707" y="4222797"/>
            <a:ext cx="2748013"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a:p>
            <a:pPr marL="0" marR="0" lvl="0" indent="0" algn="ctr" rtl="0">
              <a:spcBef>
                <a:spcPts val="0"/>
              </a:spcBef>
              <a:spcAft>
                <a:spcPts val="0"/>
              </a:spcAft>
              <a:buNone/>
            </a:pPr>
            <a:r>
              <a:rPr lang="en-US" sz="1400" b="1">
                <a:solidFill>
                  <a:srgbClr val="004B8D"/>
                </a:solidFill>
                <a:latin typeface="Arial"/>
                <a:ea typeface="Arial"/>
                <a:cs typeface="Arial"/>
                <a:sym typeface="Arial"/>
              </a:rPr>
              <a:t>Verena Euler</a:t>
            </a:r>
            <a:endParaRPr sz="1400" b="1">
              <a:solidFill>
                <a:srgbClr val="004B8D"/>
              </a:solidFill>
              <a:latin typeface="Arial"/>
              <a:ea typeface="Arial"/>
              <a:cs typeface="Arial"/>
              <a:sym typeface="Arial"/>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Deputy of the examination board</a:t>
            </a:r>
            <a:endParaRPr/>
          </a:p>
          <a:p>
            <a:pPr marL="0" marR="0" lvl="0" indent="0" algn="ctr" rtl="0">
              <a:spcBef>
                <a:spcPts val="0"/>
              </a:spcBef>
              <a:spcAft>
                <a:spcPts val="0"/>
              </a:spcAft>
              <a:buNone/>
            </a:pPr>
            <a:r>
              <a:rPr lang="en-US" sz="1400" u="sng">
                <a:solidFill>
                  <a:srgbClr val="006FC1"/>
                </a:solidFill>
                <a:latin typeface="Arial"/>
                <a:ea typeface="Arial"/>
                <a:cs typeface="Arial"/>
                <a:sym typeface="Arial"/>
                <a:hlinkClick r:id="rId6">
                  <a:extLst>
                    <a:ext uri="{A12FA001-AC4F-418D-AE19-62706E023703}">
                      <ahyp:hlinkClr xmlns:ahyp="http://schemas.microsoft.com/office/drawing/2018/hyperlinkcolor" val="tx"/>
                    </a:ext>
                  </a:extLst>
                </a:hlinkClick>
              </a:rPr>
              <a:t>verena.euler@tum.de</a:t>
            </a:r>
            <a:br>
              <a:rPr lang="en-US" sz="1400">
                <a:solidFill>
                  <a:schemeClr val="dk1"/>
                </a:solidFill>
                <a:latin typeface="Arial"/>
                <a:ea typeface="Arial"/>
                <a:cs typeface="Arial"/>
                <a:sym typeface="Arial"/>
              </a:rPr>
            </a:br>
            <a:r>
              <a:rPr lang="en-US" sz="1400">
                <a:solidFill>
                  <a:schemeClr val="dk1"/>
                </a:solidFill>
                <a:latin typeface="Arial"/>
                <a:ea typeface="Arial"/>
                <a:cs typeface="Arial"/>
                <a:sym typeface="Arial"/>
              </a:rPr>
              <a:t>Tel.: +49 (89) 289 - 24333</a:t>
            </a:r>
            <a:endParaRPr/>
          </a:p>
          <a:p>
            <a:pPr marL="0" marR="0" lvl="0" indent="0" algn="ctr" rtl="0">
              <a:spcBef>
                <a:spcPts val="0"/>
              </a:spcBef>
              <a:spcAft>
                <a:spcPts val="0"/>
              </a:spcAft>
              <a:buNone/>
            </a:pPr>
            <a:r>
              <a:rPr lang="en-US" sz="1400">
                <a:solidFill>
                  <a:schemeClr val="dk1"/>
                </a:solidFill>
                <a:latin typeface="Arial"/>
                <a:ea typeface="Arial"/>
                <a:cs typeface="Arial"/>
                <a:sym typeface="Arial"/>
              </a:rPr>
              <a:t>Room: 123</a:t>
            </a:r>
            <a:endParaRPr sz="1400">
              <a:solidFill>
                <a:schemeClr val="dk1"/>
              </a:solidFill>
              <a:latin typeface="Arial"/>
              <a:ea typeface="Arial"/>
              <a:cs typeface="Arial"/>
              <a:sym typeface="Arial"/>
            </a:endParaRPr>
          </a:p>
        </p:txBody>
      </p:sp>
      <p:pic>
        <p:nvPicPr>
          <p:cNvPr id="145" name="Google Shape;145;p7"/>
          <p:cNvPicPr preferRelativeResize="0"/>
          <p:nvPr/>
        </p:nvPicPr>
        <p:blipFill rotWithShape="1">
          <a:blip r:embed="rId7">
            <a:alphaModFix/>
          </a:blip>
          <a:srcRect/>
          <a:stretch/>
        </p:blipFill>
        <p:spPr>
          <a:xfrm>
            <a:off x="706112" y="1994935"/>
            <a:ext cx="1934517" cy="2487236"/>
          </a:xfrm>
          <a:prstGeom prst="rect">
            <a:avLst/>
          </a:prstGeom>
          <a:noFill/>
          <a:ln>
            <a:noFill/>
          </a:ln>
          <a:effectLst>
            <a:outerShdw blurRad="292100" dist="139700" dir="2700000" algn="tl" rotWithShape="0">
              <a:srgbClr val="333333">
                <a:alpha val="64705"/>
              </a:srgbClr>
            </a:outerShdw>
          </a:effectLst>
        </p:spPr>
      </p:pic>
      <p:pic>
        <p:nvPicPr>
          <p:cNvPr id="146" name="Google Shape;146;p7"/>
          <p:cNvPicPr preferRelativeResize="0"/>
          <p:nvPr/>
        </p:nvPicPr>
        <p:blipFill rotWithShape="1">
          <a:blip r:embed="rId8">
            <a:alphaModFix/>
          </a:blip>
          <a:srcRect/>
          <a:stretch/>
        </p:blipFill>
        <p:spPr>
          <a:xfrm>
            <a:off x="3318351" y="2035616"/>
            <a:ext cx="1993375" cy="2393049"/>
          </a:xfrm>
          <a:prstGeom prst="rect">
            <a:avLst/>
          </a:prstGeom>
          <a:noFill/>
          <a:ln>
            <a:noFill/>
          </a:ln>
          <a:effectLst>
            <a:outerShdw blurRad="317500" dist="152400" dir="2160000" algn="l" rotWithShape="0">
              <a:srgbClr val="000000">
                <a:alpha val="40784"/>
              </a:srgbClr>
            </a:outerShdw>
            <a:reflection endPos="0" dist="50800" dir="5400000" sy="-100000" algn="bl" rotWithShape="0"/>
          </a:effectLst>
        </p:spPr>
      </p:pic>
      <p:sp>
        <p:nvSpPr>
          <p:cNvPr id="147" name="Google Shape;147;p7"/>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46554">
        <p:circle/>
      </p:transition>
    </mc:Choice>
    <mc:Fallback xmlns="">
      <p:transition spd="slow" advTm="46554">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54" name="Google Shape;154;p8"/>
          <p:cNvSpPr txBox="1">
            <a:spLocks noGrp="1"/>
          </p:cNvSpPr>
          <p:nvPr>
            <p:ph type="title"/>
          </p:nvPr>
        </p:nvSpPr>
        <p:spPr>
          <a:xfrm>
            <a:off x="318009" y="476017"/>
            <a:ext cx="8508999" cy="1641475"/>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a:t>
            </a:r>
            <a:br>
              <a:rPr lang="en-US" sz="3200" b="1">
                <a:solidFill>
                  <a:srgbClr val="006FC1"/>
                </a:solidFill>
              </a:rPr>
            </a:br>
            <a:r>
              <a:rPr lang="en-US" sz="3200" b="1">
                <a:solidFill>
                  <a:srgbClr val="006FC1"/>
                </a:solidFill>
              </a:rPr>
              <a:t>Study coordination</a:t>
            </a:r>
            <a:br>
              <a:rPr lang="en-US" sz="3200" b="1">
                <a:solidFill>
                  <a:srgbClr val="006FC1"/>
                </a:solidFill>
              </a:rPr>
            </a:br>
            <a:r>
              <a:rPr lang="en-US" sz="2800">
                <a:solidFill>
                  <a:srgbClr val="006FC1"/>
                </a:solidFill>
              </a:rPr>
              <a:t>Questions regarding your schedule</a:t>
            </a:r>
            <a:br>
              <a:rPr lang="en-US" sz="3200"/>
            </a:br>
            <a:endParaRPr b="1"/>
          </a:p>
        </p:txBody>
      </p:sp>
      <p:sp>
        <p:nvSpPr>
          <p:cNvPr id="155" name="Google Shape;155;p8"/>
          <p:cNvSpPr/>
          <p:nvPr/>
        </p:nvSpPr>
        <p:spPr>
          <a:xfrm>
            <a:off x="5967663" y="4254551"/>
            <a:ext cx="3003082" cy="63094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400" b="1">
              <a:solidFill>
                <a:srgbClr val="004B8D"/>
              </a:solidFill>
              <a:latin typeface="Arial"/>
              <a:ea typeface="Arial"/>
              <a:cs typeface="Arial"/>
              <a:sym typeface="Arial"/>
            </a:endParaRPr>
          </a:p>
          <a:p>
            <a:pPr marL="0" marR="0" lvl="0" indent="0" algn="ctr" rtl="0">
              <a:lnSpc>
                <a:spcPct val="150000"/>
              </a:lnSpc>
              <a:spcBef>
                <a:spcPts val="0"/>
              </a:spcBef>
              <a:spcAft>
                <a:spcPts val="0"/>
              </a:spcAft>
              <a:buNone/>
            </a:pPr>
            <a:endParaRPr sz="1400">
              <a:solidFill>
                <a:schemeClr val="dk1"/>
              </a:solidFill>
              <a:latin typeface="Arial"/>
              <a:ea typeface="Arial"/>
              <a:cs typeface="Arial"/>
              <a:sym typeface="Arial"/>
            </a:endParaRPr>
          </a:p>
        </p:txBody>
      </p:sp>
      <p:pic>
        <p:nvPicPr>
          <p:cNvPr id="156" name="Google Shape;156;p8" descr="人穿着衬衫&#10;&#10;描述已自动生成"/>
          <p:cNvPicPr preferRelativeResize="0"/>
          <p:nvPr/>
        </p:nvPicPr>
        <p:blipFill rotWithShape="1">
          <a:blip r:embed="rId3">
            <a:alphaModFix/>
          </a:blip>
          <a:srcRect/>
          <a:stretch/>
        </p:blipFill>
        <p:spPr>
          <a:xfrm>
            <a:off x="1655291" y="2261937"/>
            <a:ext cx="2382364" cy="3214302"/>
          </a:xfrm>
          <a:prstGeom prst="rect">
            <a:avLst/>
          </a:prstGeom>
          <a:noFill/>
          <a:ln>
            <a:noFill/>
          </a:ln>
          <a:effectLst>
            <a:outerShdw blurRad="292100" dist="139700" dir="2700000" algn="tl" rotWithShape="0">
              <a:srgbClr val="333333">
                <a:alpha val="64705"/>
              </a:srgbClr>
            </a:outerShdw>
          </a:effectLst>
        </p:spPr>
      </p:pic>
      <p:sp>
        <p:nvSpPr>
          <p:cNvPr id="157" name="Google Shape;157;p8"/>
          <p:cNvSpPr/>
          <p:nvPr/>
        </p:nvSpPr>
        <p:spPr>
          <a:xfrm>
            <a:off x="4408624" y="3114566"/>
            <a:ext cx="2772076" cy="134504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Monika Hanser</a:t>
            </a:r>
            <a:endParaRPr sz="140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endParaRPr>
          </a:p>
          <a:p>
            <a:pPr marL="0" marR="0" lvl="2" indent="0" algn="ctr" rtl="0">
              <a:lnSpc>
                <a:spcPct val="150000"/>
              </a:lnSpc>
              <a:spcBef>
                <a:spcPts val="0"/>
              </a:spcBef>
              <a:spcAft>
                <a:spcPts val="0"/>
              </a:spcAft>
              <a:buNone/>
            </a:pPr>
            <a:r>
              <a:rPr lang="en-US" sz="1400" b="0" i="0" u="sng" strike="noStrike" cap="none">
                <a:solidFill>
                  <a:srgbClr val="006FC1"/>
                </a:solidFill>
                <a:latin typeface="Arial"/>
                <a:ea typeface="Arial"/>
                <a:cs typeface="Arial"/>
                <a:sym typeface="Arial"/>
                <a:hlinkClick r:id="rId5">
                  <a:extLst>
                    <a:ext uri="{A12FA001-AC4F-418D-AE19-62706E023703}">
                      <ahyp:hlinkClr xmlns:ahyp="http://schemas.microsoft.com/office/drawing/2018/hyperlinkcolor" val="tx"/>
                    </a:ext>
                  </a:extLst>
                </a:hlinkClick>
              </a:rPr>
              <a:t>monika.hanser@tum.de</a:t>
            </a:r>
            <a:endParaRPr sz="1400" b="0" i="0" u="none" strike="noStrike" cap="none">
              <a:solidFill>
                <a:srgbClr val="006FC1"/>
              </a:solidFill>
              <a:latin typeface="Arial"/>
              <a:ea typeface="Arial"/>
              <a:cs typeface="Arial"/>
              <a:sym typeface="Arial"/>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Tel.: +49 (89) 289 - 24281</a:t>
            </a:r>
            <a:endParaRPr/>
          </a:p>
          <a:p>
            <a:pPr marL="0" marR="0" lvl="0" indent="0" algn="ctr" rtl="0">
              <a:lnSpc>
                <a:spcPct val="150000"/>
              </a:lnSpc>
              <a:spcBef>
                <a:spcPts val="0"/>
              </a:spcBef>
              <a:spcAft>
                <a:spcPts val="0"/>
              </a:spcAft>
              <a:buNone/>
            </a:pPr>
            <a:r>
              <a:rPr lang="en-US" sz="1400">
                <a:solidFill>
                  <a:schemeClr val="dk1"/>
                </a:solidFill>
                <a:latin typeface="Arial"/>
                <a:ea typeface="Arial"/>
                <a:cs typeface="Arial"/>
                <a:sym typeface="Arial"/>
              </a:rPr>
              <a:t>Room: 121A</a:t>
            </a:r>
            <a:endParaRPr sz="1400">
              <a:solidFill>
                <a:schemeClr val="dk1"/>
              </a:solidFill>
              <a:latin typeface="Arial"/>
              <a:ea typeface="Arial"/>
              <a:cs typeface="Arial"/>
              <a:sym typeface="Arial"/>
            </a:endParaRPr>
          </a:p>
        </p:txBody>
      </p:sp>
      <p:sp>
        <p:nvSpPr>
          <p:cNvPr id="158" name="Google Shape;158;p8"/>
          <p:cNvSpPr txBox="1"/>
          <p:nvPr/>
        </p:nvSpPr>
        <p:spPr>
          <a:xfrm>
            <a:off x="6923314" y="3673929"/>
            <a:ext cx="65" cy="257250"/>
          </a:xfrm>
          <a:prstGeom prst="rect">
            <a:avLst/>
          </a:prstGeom>
          <a:noFill/>
          <a:ln>
            <a:noFill/>
          </a:ln>
        </p:spPr>
        <p:txBody>
          <a:bodyPr spcFirstLastPara="1" wrap="square" lIns="0" tIns="0" rIns="0" bIns="0" anchor="t" anchorCtr="0">
            <a:spAutoFit/>
          </a:bodyPr>
          <a:lstStyle/>
          <a:p>
            <a:pPr marL="0" marR="0" lvl="0" indent="0" algn="l" rtl="0">
              <a:lnSpc>
                <a:spcPct val="114000"/>
              </a:lnSpc>
              <a:spcBef>
                <a:spcPts val="0"/>
              </a:spcBef>
              <a:spcAft>
                <a:spcPts val="0"/>
              </a:spcAft>
              <a:buNone/>
            </a:pPr>
            <a:endParaRPr sz="1600">
              <a:solidFill>
                <a:schemeClr val="dk1"/>
              </a:solidFill>
              <a:latin typeface="Arial"/>
              <a:ea typeface="Arial"/>
              <a:cs typeface="Arial"/>
              <a:sym typeface="Arial"/>
            </a:endParaRPr>
          </a:p>
        </p:txBody>
      </p:sp>
      <p:sp>
        <p:nvSpPr>
          <p:cNvPr id="159" name="Google Shape;159;p8"/>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12913">
        <p:circle/>
      </p:transition>
    </mc:Choice>
    <mc:Fallback xmlns="">
      <p:transition spd="slow" advTm="12913">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9"/>
          <p:cNvSpPr txBox="1">
            <a:spLocks noGrp="1"/>
          </p:cNvSpPr>
          <p:nvPr>
            <p:ph type="sldNum" idx="12"/>
          </p:nvPr>
        </p:nvSpPr>
        <p:spPr>
          <a:xfrm>
            <a:off x="6774934" y="6473313"/>
            <a:ext cx="2052074" cy="365125"/>
          </a:xfrm>
          <a:prstGeom prst="rect">
            <a:avLst/>
          </a:prstGeom>
          <a:noFill/>
          <a:ln>
            <a:noFill/>
          </a:ln>
        </p:spPr>
        <p:txBody>
          <a:bodyPr spcFirstLastPara="1" wrap="square" lIns="0" tIns="45700" rIns="0"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66" name="Google Shape;166;p9"/>
          <p:cNvSpPr txBox="1">
            <a:spLocks noGrp="1"/>
          </p:cNvSpPr>
          <p:nvPr>
            <p:ph type="title"/>
          </p:nvPr>
        </p:nvSpPr>
        <p:spPr>
          <a:xfrm>
            <a:off x="548639" y="463253"/>
            <a:ext cx="7334451" cy="2086803"/>
          </a:xfrm>
          <a:prstGeom prst="rect">
            <a:avLst/>
          </a:prstGeom>
          <a:noFill/>
          <a:ln>
            <a:noFill/>
          </a:ln>
        </p:spPr>
        <p:txBody>
          <a:bodyPr spcFirstLastPara="1" wrap="square" lIns="0" tIns="0" rIns="0" bIns="0" anchor="t" anchorCtr="0">
            <a:spAutoFit/>
          </a:bodyPr>
          <a:lstStyle/>
          <a:p>
            <a:pPr marL="0" lvl="0" indent="0" algn="ctr" rtl="0">
              <a:lnSpc>
                <a:spcPct val="100000"/>
              </a:lnSpc>
              <a:spcBef>
                <a:spcPts val="0"/>
              </a:spcBef>
              <a:spcAft>
                <a:spcPts val="0"/>
              </a:spcAft>
              <a:buNone/>
            </a:pPr>
            <a:r>
              <a:rPr lang="en-US" b="1"/>
              <a:t>1. Important contact people                    </a:t>
            </a:r>
            <a:r>
              <a:rPr lang="en-US" b="1">
                <a:solidFill>
                  <a:srgbClr val="006FC1"/>
                </a:solidFill>
              </a:rPr>
              <a:t>Examination office</a:t>
            </a:r>
            <a:br>
              <a:rPr lang="en-US" b="1">
                <a:solidFill>
                  <a:srgbClr val="006FC1"/>
                </a:solidFill>
              </a:rPr>
            </a:br>
            <a:r>
              <a:rPr lang="en-US" sz="2800">
                <a:solidFill>
                  <a:srgbClr val="006FC1"/>
                </a:solidFill>
              </a:rPr>
              <a:t>Examination registration and registration for the master’s thesis</a:t>
            </a:r>
            <a:br>
              <a:rPr lang="en-US" sz="3200"/>
            </a:br>
            <a:br>
              <a:rPr lang="en-US" sz="3200" b="1">
                <a:latin typeface="Calibri"/>
                <a:ea typeface="Calibri"/>
                <a:cs typeface="Calibri"/>
                <a:sym typeface="Calibri"/>
              </a:rPr>
            </a:br>
            <a:br>
              <a:rPr lang="en-US" sz="3200" b="1">
                <a:latin typeface="Calibri"/>
                <a:ea typeface="Calibri"/>
                <a:cs typeface="Calibri"/>
                <a:sym typeface="Calibri"/>
              </a:rPr>
            </a:br>
            <a:br>
              <a:rPr lang="en-US" sz="3200" b="1">
                <a:latin typeface="Calibri"/>
                <a:ea typeface="Calibri"/>
                <a:cs typeface="Calibri"/>
                <a:sym typeface="Calibri"/>
              </a:rPr>
            </a:br>
            <a:r>
              <a:rPr lang="en-US" sz="3200" b="1">
                <a:latin typeface="Calibri"/>
                <a:ea typeface="Calibri"/>
                <a:cs typeface="Calibri"/>
                <a:sym typeface="Calibri"/>
              </a:rPr>
              <a:t> </a:t>
            </a:r>
            <a:endParaRPr b="1"/>
          </a:p>
        </p:txBody>
      </p:sp>
      <p:pic>
        <p:nvPicPr>
          <p:cNvPr id="167" name="Google Shape;167;p9"/>
          <p:cNvPicPr preferRelativeResize="0"/>
          <p:nvPr/>
        </p:nvPicPr>
        <p:blipFill rotWithShape="1">
          <a:blip r:embed="rId3">
            <a:alphaModFix/>
          </a:blip>
          <a:srcRect/>
          <a:stretch/>
        </p:blipFill>
        <p:spPr>
          <a:xfrm>
            <a:off x="1583409" y="2550056"/>
            <a:ext cx="2314887" cy="2916759"/>
          </a:xfrm>
          <a:prstGeom prst="rect">
            <a:avLst/>
          </a:prstGeom>
          <a:noFill/>
          <a:ln>
            <a:noFill/>
          </a:ln>
          <a:effectLst>
            <a:outerShdw blurRad="292100" dist="139700" dir="2700000" algn="tl" rotWithShape="0">
              <a:srgbClr val="333333">
                <a:alpha val="64705"/>
              </a:srgbClr>
            </a:outerShdw>
          </a:effectLst>
        </p:spPr>
      </p:pic>
      <p:sp>
        <p:nvSpPr>
          <p:cNvPr id="168" name="Google Shape;168;p9"/>
          <p:cNvSpPr/>
          <p:nvPr/>
        </p:nvSpPr>
        <p:spPr>
          <a:xfrm>
            <a:off x="3898296" y="3195318"/>
            <a:ext cx="4586986" cy="2108269"/>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400" b="1">
                <a:solidFill>
                  <a:srgbClr val="004B8D"/>
                </a:solidFill>
                <a:latin typeface="Arial"/>
                <a:ea typeface="Arial"/>
                <a:cs typeface="Arial"/>
                <a:sym typeface="Arial"/>
              </a:rPr>
              <a:t>Helen Wermuth</a:t>
            </a:r>
            <a:endParaRPr sz="1400" b="1">
              <a:solidFill>
                <a:srgbClr val="004B8D"/>
              </a:solidFill>
              <a:latin typeface="Arial"/>
              <a:ea typeface="Arial"/>
              <a:cs typeface="Arial"/>
              <a:sym typeface="Arial"/>
            </a:endParaRPr>
          </a:p>
          <a:p>
            <a:pPr marL="0" marR="0" lvl="2" indent="0" algn="ctr" rtl="0">
              <a:lnSpc>
                <a:spcPct val="150000"/>
              </a:lnSpc>
              <a:spcBef>
                <a:spcPts val="0"/>
              </a:spcBef>
              <a:spcAft>
                <a:spcPts val="0"/>
              </a:spcAft>
              <a:buNone/>
            </a:pPr>
            <a:r>
              <a:rPr lang="en-US" sz="1400" b="0" i="0" u="sng" strike="noStrike" cap="none">
                <a:solidFill>
                  <a:srgbClr val="006FC1"/>
                </a:solidFill>
                <a:latin typeface="Arial"/>
                <a:ea typeface="Arial"/>
                <a:cs typeface="Arial"/>
                <a:sym typeface="Arial"/>
                <a:hlinkClick r:id="rId4">
                  <a:extLst>
                    <a:ext uri="{A12FA001-AC4F-418D-AE19-62706E023703}">
                      <ahyp:hlinkClr xmlns:ahyp="http://schemas.microsoft.com/office/drawing/2018/hyperlinkcolor" val="tx"/>
                    </a:ext>
                  </a:extLst>
                </a:hlinkClick>
              </a:rPr>
              <a:t>prüfungsverwaltung@edu.tum.de</a:t>
            </a:r>
            <a:r>
              <a:rPr lang="en-US" sz="1400" b="0" i="0" u="none" strike="noStrike" cap="none">
                <a:solidFill>
                  <a:srgbClr val="006FC1"/>
                </a:solidFill>
                <a:latin typeface="Arial"/>
                <a:ea typeface="Arial"/>
                <a:cs typeface="Arial"/>
                <a:sym typeface="Arial"/>
              </a:rPr>
              <a:t> </a:t>
            </a:r>
            <a:endParaRPr/>
          </a:p>
          <a:p>
            <a:pPr marL="0" marR="0" lvl="2" indent="0" algn="ctr" rtl="0">
              <a:lnSpc>
                <a:spcPct val="150000"/>
              </a:lnSpc>
              <a:spcBef>
                <a:spcPts val="0"/>
              </a:spcBef>
              <a:spcAft>
                <a:spcPts val="0"/>
              </a:spcAft>
              <a:buNone/>
            </a:pPr>
            <a:r>
              <a:rPr lang="en-US" sz="1400" b="0" i="0" u="none" strike="noStrike" cap="none">
                <a:solidFill>
                  <a:schemeClr val="dk1"/>
                </a:solidFill>
                <a:latin typeface="Arial"/>
                <a:ea typeface="Arial"/>
                <a:cs typeface="Arial"/>
                <a:sym typeface="Arial"/>
              </a:rPr>
              <a:t>Tel.: </a:t>
            </a:r>
            <a:r>
              <a:rPr lang="en-US" sz="1400" b="0" i="0" u="none" strike="noStrike" cap="none">
                <a:solidFill>
                  <a:srgbClr val="000000"/>
                </a:solidFill>
                <a:latin typeface="Arial"/>
                <a:ea typeface="Arial"/>
                <a:cs typeface="Arial"/>
                <a:sym typeface="Arial"/>
              </a:rPr>
              <a:t>+49 (89) </a:t>
            </a:r>
            <a:r>
              <a:rPr lang="en-US" sz="1400" b="0" i="0" u="none" strike="noStrike" cap="none">
                <a:solidFill>
                  <a:schemeClr val="dk1"/>
                </a:solidFill>
                <a:latin typeface="Arial"/>
                <a:ea typeface="Arial"/>
                <a:cs typeface="Arial"/>
                <a:sym typeface="Arial"/>
              </a:rPr>
              <a:t>289 - 24393</a:t>
            </a:r>
            <a:endParaRPr/>
          </a:p>
          <a:p>
            <a:pPr marL="0" marR="0" lvl="2" indent="0" algn="ctr" rtl="0">
              <a:lnSpc>
                <a:spcPct val="150000"/>
              </a:lnSpc>
              <a:spcBef>
                <a:spcPts val="0"/>
              </a:spcBef>
              <a:spcAft>
                <a:spcPts val="0"/>
              </a:spcAft>
              <a:buNone/>
            </a:pPr>
            <a:r>
              <a:rPr lang="en-US" sz="1400" b="0" i="0" u="none" strike="noStrike" cap="none">
                <a:solidFill>
                  <a:schemeClr val="dk1"/>
                </a:solidFill>
                <a:latin typeface="Arial"/>
                <a:ea typeface="Arial"/>
                <a:cs typeface="Arial"/>
                <a:sym typeface="Arial"/>
              </a:rPr>
              <a:t>Room:121</a:t>
            </a:r>
            <a:endParaRPr/>
          </a:p>
          <a:p>
            <a:pPr marL="0" marR="0" lvl="2" indent="0" algn="l" rtl="0">
              <a:spcBef>
                <a:spcPts val="0"/>
              </a:spcBef>
              <a:spcAft>
                <a:spcPts val="0"/>
              </a:spcAft>
              <a:buNone/>
            </a:pPr>
            <a:endParaRPr sz="1400" b="0" i="0" u="none" strike="noStrike" cap="none">
              <a:solidFill>
                <a:schemeClr val="dk1"/>
              </a:solidFill>
              <a:latin typeface="Calibri"/>
              <a:ea typeface="Calibri"/>
              <a:cs typeface="Calibri"/>
              <a:sym typeface="Calibri"/>
            </a:endParaRPr>
          </a:p>
          <a:p>
            <a:pPr marL="0" marR="0" lvl="0" indent="0" algn="ctr" rtl="0">
              <a:lnSpc>
                <a:spcPct val="150000"/>
              </a:lnSpc>
              <a:spcBef>
                <a:spcPts val="0"/>
              </a:spcBef>
              <a:spcAft>
                <a:spcPts val="0"/>
              </a:spcAft>
              <a:buNone/>
            </a:pPr>
            <a:endParaRPr sz="1400">
              <a:solidFill>
                <a:schemeClr val="dk1"/>
              </a:solidFill>
              <a:latin typeface="Arial"/>
              <a:ea typeface="Arial"/>
              <a:cs typeface="Arial"/>
              <a:sym typeface="Arial"/>
            </a:endParaRPr>
          </a:p>
          <a:p>
            <a:pPr marL="0" marR="0" lvl="0" indent="0" algn="ctr" rtl="0">
              <a:spcBef>
                <a:spcPts val="0"/>
              </a:spcBef>
              <a:spcAft>
                <a:spcPts val="0"/>
              </a:spcAft>
              <a:buNone/>
            </a:pPr>
            <a:endParaRPr sz="1200">
              <a:solidFill>
                <a:schemeClr val="dk1"/>
              </a:solidFill>
              <a:latin typeface="Arial"/>
              <a:ea typeface="Arial"/>
              <a:cs typeface="Arial"/>
              <a:sym typeface="Arial"/>
            </a:endParaRPr>
          </a:p>
        </p:txBody>
      </p:sp>
      <p:sp>
        <p:nvSpPr>
          <p:cNvPr id="169" name="Google Shape;169;p9"/>
          <p:cNvSpPr txBox="1">
            <a:spLocks noGrp="1"/>
          </p:cNvSpPr>
          <p:nvPr>
            <p:ph type="ftr" idx="11"/>
          </p:nvPr>
        </p:nvSpPr>
        <p:spPr>
          <a:xfrm>
            <a:off x="310654" y="6473313"/>
            <a:ext cx="6464280" cy="365125"/>
          </a:xfrm>
          <a:prstGeom prst="rect">
            <a:avLst/>
          </a:prstGeom>
          <a:noFill/>
          <a:ln>
            <a:noFill/>
          </a:ln>
        </p:spPr>
        <p:txBody>
          <a:bodyPr spcFirstLastPara="1" wrap="square" lIns="0" tIns="45700" rIns="0" bIns="45700" anchor="ctr" anchorCtr="0">
            <a:noAutofit/>
          </a:bodyPr>
          <a:lstStyle/>
          <a:p>
            <a:pPr marL="0" lvl="0" indent="0" algn="l" rtl="0">
              <a:spcBef>
                <a:spcPts val="0"/>
              </a:spcBef>
              <a:spcAft>
                <a:spcPts val="0"/>
              </a:spcAft>
              <a:buNone/>
            </a:pPr>
            <a:r>
              <a:rPr lang="en-US"/>
              <a:t>Kristin Moyer, Tania Sultana, Santiago Hurtado | RTL Welcome Session | 10/2021</a:t>
            </a:r>
            <a:endParaRPr/>
          </a:p>
        </p:txBody>
      </p:sp>
    </p:spTree>
  </p:cSld>
  <p:clrMapOvr>
    <a:masterClrMapping/>
  </p:clrMapOvr>
  <mc:AlternateContent xmlns:mc="http://schemas.openxmlformats.org/markup-compatibility/2006" xmlns:p14="http://schemas.microsoft.com/office/powerpoint/2010/main">
    <mc:Choice Requires="p14">
      <p:transition spd="slow" p14:dur="800" advTm="12621">
        <p:circle/>
      </p:transition>
    </mc:Choice>
    <mc:Fallback xmlns="">
      <p:transition spd="slow" advTm="12621">
        <p:circle/>
      </p:transition>
    </mc:Fallback>
  </mc:AlternateContent>
</p:sld>
</file>

<file path=ppt/theme/theme1.xml><?xml version="1.0" encoding="utf-8"?>
<a:theme xmlns:a="http://schemas.openxmlformats.org/drawingml/2006/main" name="Titel 2">
  <a:themeElements>
    <a:clrScheme name="TUM">
      <a:dk1>
        <a:srgbClr val="000000"/>
      </a:dk1>
      <a:lt1>
        <a:srgbClr val="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halt">
  <a:themeElements>
    <a:clrScheme name="TUM">
      <a:dk1>
        <a:srgbClr val="000000"/>
      </a:dk1>
      <a:lt1>
        <a:srgbClr val="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5182</Words>
  <Application>Microsoft Office PowerPoint</Application>
  <PresentationFormat>On-screen Show (4:3)</PresentationFormat>
  <Paragraphs>506</Paragraphs>
  <Slides>54</Slides>
  <Notes>54</Notes>
  <HiddenSlides>0</HiddenSlides>
  <MMClips>44</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54</vt:i4>
      </vt:variant>
    </vt:vector>
  </HeadingPairs>
  <TitlesOfParts>
    <vt:vector size="59" baseType="lpstr">
      <vt:lpstr>Arial</vt:lpstr>
      <vt:lpstr>Calibri</vt:lpstr>
      <vt:lpstr>Noto Sans Symbols</vt:lpstr>
      <vt:lpstr>Titel 2</vt:lpstr>
      <vt:lpstr>Inhalt</vt:lpstr>
      <vt:lpstr>Master of Research on Teaching and Learning </vt:lpstr>
      <vt:lpstr>PowerPoint Presentation</vt:lpstr>
      <vt:lpstr>Welcome!</vt:lpstr>
      <vt:lpstr>Today we will talk about …</vt:lpstr>
      <vt:lpstr>1. Important contact people Aptitude Assessment Questions regarding application and enrollment process  </vt:lpstr>
      <vt:lpstr>1. Important contact people   Student Advisors All questions regarding the program contents and during the studies  </vt:lpstr>
      <vt:lpstr>1. Important contact people Examination Board  Issues with your study progress or with instructors         </vt:lpstr>
      <vt:lpstr>1. Important contact people Study coordination Questions regarding your schedule </vt:lpstr>
      <vt:lpstr>1. Important contact people                    Examination office Examination registration and registration for the master’s thesis     </vt:lpstr>
      <vt:lpstr>1. Important contact people     Student Representative          </vt:lpstr>
      <vt:lpstr>1. Important contact people Student Assistant/Coordinator of RTL </vt:lpstr>
      <vt:lpstr>1. Important contact people Internships    </vt:lpstr>
      <vt:lpstr>PowerPoint Presentation</vt:lpstr>
      <vt:lpstr>2. Program structure (II)</vt:lpstr>
      <vt:lpstr>2. Program structure (III)</vt:lpstr>
      <vt:lpstr>Elective Modules</vt:lpstr>
      <vt:lpstr>Study Progress Monitoring</vt:lpstr>
      <vt:lpstr>Please familiarize yourself with these regulations:</vt:lpstr>
      <vt:lpstr>PowerPoint Presentation</vt:lpstr>
      <vt:lpstr>PowerPoint Presentation</vt:lpstr>
      <vt:lpstr>PowerPoint Presentation</vt:lpstr>
      <vt:lpstr>PowerPoint Presentation</vt:lpstr>
      <vt:lpstr>PowerPoint Presentation</vt:lpstr>
      <vt:lpstr>PowerPoint Presentation</vt:lpstr>
      <vt:lpstr>4. First semester schedule  </vt:lpstr>
      <vt:lpstr>4. First semester schedule  </vt:lpstr>
      <vt:lpstr>What we expect from YOU:</vt:lpstr>
      <vt:lpstr>PowerPoint Presentation</vt:lpstr>
      <vt:lpstr>5. University facilities</vt:lpstr>
      <vt:lpstr>6. Online Systems</vt:lpstr>
      <vt:lpstr>TUMOnline: Course Registration</vt:lpstr>
      <vt:lpstr>TUMOnline: Course Registration</vt:lpstr>
      <vt:lpstr>TUMOnline: Course Registration</vt:lpstr>
      <vt:lpstr>TUMOnline: Course Registration</vt:lpstr>
      <vt:lpstr>Moodle: Course Material</vt:lpstr>
      <vt:lpstr>Moodle: Course Material</vt:lpstr>
      <vt:lpstr>Moodle: Course Material</vt:lpstr>
      <vt:lpstr>TUM Language Center</vt:lpstr>
      <vt:lpstr>TUM Language Center  how to register German course</vt:lpstr>
      <vt:lpstr>TUM Language Center  how to register German course</vt:lpstr>
      <vt:lpstr>TUM Language Center  how to register German course</vt:lpstr>
      <vt:lpstr>Critical information of Covid-19 regulations</vt:lpstr>
      <vt:lpstr>Critical information of Covid-19 regulations</vt:lpstr>
      <vt:lpstr>Protect yourself and others</vt:lpstr>
      <vt:lpstr>Mental Health</vt:lpstr>
      <vt:lpstr>Mental Health</vt:lpstr>
      <vt:lpstr>Life in Munich</vt:lpstr>
      <vt:lpstr>Life in Munich</vt:lpstr>
      <vt:lpstr>Life in Munich</vt:lpstr>
      <vt:lpstr>Life in Munich</vt:lpstr>
      <vt:lpstr>Life in Munich</vt:lpstr>
      <vt:lpstr>Life in Munich</vt:lpstr>
      <vt:lpstr>Life in Munich</vt:lpstr>
      <vt:lpstr>HAVE A WONDERFUL START AT TUM!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of Research on Teaching and Learning </dc:title>
  <dc:creator>Oggigg 365</dc:creator>
  <cp:lastModifiedBy>ge78par</cp:lastModifiedBy>
  <cp:revision>6</cp:revision>
  <cp:lastPrinted>2021-10-15T12:45:52Z</cp:lastPrinted>
  <dcterms:created xsi:type="dcterms:W3CDTF">2019-10-01T16:30:19Z</dcterms:created>
  <dcterms:modified xsi:type="dcterms:W3CDTF">2021-10-15T12:48:30Z</dcterms:modified>
</cp:coreProperties>
</file>