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0" r:id="rId2"/>
    <p:sldMasterId id="2147483652" r:id="rId3"/>
    <p:sldMasterId id="2147483654" r:id="rId4"/>
    <p:sldMasterId id="2147483663" r:id="rId5"/>
    <p:sldMasterId id="2147483665" r:id="rId6"/>
  </p:sldMasterIdLst>
  <p:notesMasterIdLst>
    <p:notesMasterId r:id="rId47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288" r:id="rId39"/>
    <p:sldId id="304" r:id="rId40"/>
    <p:sldId id="305" r:id="rId41"/>
    <p:sldId id="291" r:id="rId42"/>
    <p:sldId id="307" r:id="rId43"/>
    <p:sldId id="306" r:id="rId44"/>
    <p:sldId id="293" r:id="rId45"/>
    <p:sldId id="294" r:id="rId46"/>
  </p:sldIdLst>
  <p:sldSz cx="9144000" cy="6858000" type="screen4x3"/>
  <p:notesSz cx="10234613" cy="7099300"/>
  <p:defaultTextStyle>
    <a:defPPr>
      <a:defRPr lang="de-DE"/>
    </a:defPPr>
    <a:lvl1pPr algn="l" rtl="0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Arial"/>
      </a:defRPr>
    </a:lvl1pPr>
    <a:lvl2pPr marL="457200" algn="l" rtl="0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Arial"/>
      </a:defRPr>
    </a:lvl2pPr>
    <a:lvl3pPr marL="914400" algn="l" rtl="0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Arial"/>
      </a:defRPr>
    </a:lvl3pPr>
    <a:lvl4pPr marL="1371600" algn="l" rtl="0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Arial"/>
      </a:defRPr>
    </a:lvl4pPr>
    <a:lvl5pPr marL="1828800" algn="l" rtl="0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>
      <a:defRPr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>
      <a:defRPr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>
      <a:defRPr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>
      <a:defRPr>
        <a:solidFill>
          <a:schemeClr val="tx1"/>
        </a:solidFill>
        <a:latin typeface="Arial"/>
        <a:ea typeface="+mn-ea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2060" y="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presProps" Target="presProps.xml"/><Relationship Id="rId8" Type="http://schemas.openxmlformats.org/officeDocument/2006/relationships/slide" Target="slides/slide2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0000059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3" y="0"/>
            <a:ext cx="4434999" cy="354965"/>
          </a:xfrm>
          <a:prstGeom prst="rect">
            <a:avLst/>
          </a:prstGeom>
        </p:spPr>
        <p:txBody>
          <a:bodyPr vert="horz" lIns="94763" tIns="47381" rIns="94763" bIns="47381" rtlCol="0"/>
          <a:lstStyle>
            <a:lvl1pPr algn="l">
              <a:spcBef>
                <a:spcPts val="0"/>
              </a:spcBef>
              <a:spcAft>
                <a:spcPts val="0"/>
              </a:spcAft>
              <a:defRPr sz="13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57971130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5797249" y="0"/>
            <a:ext cx="4434999" cy="354965"/>
          </a:xfrm>
          <a:prstGeom prst="rect">
            <a:avLst/>
          </a:prstGeom>
        </p:spPr>
        <p:txBody>
          <a:bodyPr vert="horz" lIns="94763" tIns="47381" rIns="94763" bIns="47381" rtlCol="0"/>
          <a:lstStyle>
            <a:lvl1pPr algn="r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89C46BC9-2C9E-4670-A85A-6A588BA2D405}" type="datetimeFigureOut">
              <a:rPr lang="en-GB"/>
              <a:t>06/10/2025</a:t>
            </a:fld>
            <a:endParaRPr lang="en-GB"/>
          </a:p>
        </p:txBody>
      </p:sp>
      <p:sp>
        <p:nvSpPr>
          <p:cNvPr id="797297471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3" tIns="47381" rIns="94763" bIns="47381" rtlCol="0" anchor="ctr"/>
          <a:lstStyle/>
          <a:p>
            <a:pPr lvl="0">
              <a:defRPr/>
            </a:pPr>
            <a:endParaRPr lang="en-GB"/>
          </a:p>
        </p:txBody>
      </p:sp>
      <p:sp>
        <p:nvSpPr>
          <p:cNvPr id="3520722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wrap="square" lIns="94763" tIns="47381" rIns="94763" bIns="47381" numCol="1" anchor="t" anchorCtr="0" compatLnSpc="1">
            <a:prstTxWarp prst="textNoShape">
              <a:avLst/>
            </a:prstTxWarp>
            <a:normAutofit/>
          </a:bodyPr>
          <a:lstStyle/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1965415099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3" y="6743103"/>
            <a:ext cx="4434999" cy="354965"/>
          </a:xfrm>
          <a:prstGeom prst="rect">
            <a:avLst/>
          </a:prstGeom>
        </p:spPr>
        <p:txBody>
          <a:bodyPr vert="horz" lIns="94763" tIns="47381" rIns="94763" bIns="47381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3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76415925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5797249" y="6743103"/>
            <a:ext cx="4434999" cy="354965"/>
          </a:xfrm>
          <a:prstGeom prst="rect">
            <a:avLst/>
          </a:prstGeom>
        </p:spPr>
        <p:txBody>
          <a:bodyPr vert="horz" lIns="94763" tIns="47381" rIns="94763" bIns="47381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0AFC6D0-44D5-4EB7-828F-6F464F83D79A}" type="slidenum">
              <a:rPr lang="en-GB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+mn-ea"/>
        <a:cs typeface="Arial"/>
      </a:defRPr>
    </a:lvl1pPr>
    <a:lvl2pPr marL="182563" indent="-182563" algn="l" rtl="0">
      <a:spcBef>
        <a:spcPts val="0"/>
      </a:spcBef>
      <a:spcAft>
        <a:spcPts val="0"/>
      </a:spcAft>
      <a:buFont typeface="Arial"/>
      <a:buChar char="•"/>
      <a:defRPr sz="1200">
        <a:solidFill>
          <a:schemeClr val="tx1"/>
        </a:solidFill>
        <a:latin typeface="+mn-lt"/>
        <a:ea typeface="+mn-ea"/>
        <a:cs typeface="Arial"/>
      </a:defRPr>
    </a:lvl2pPr>
    <a:lvl3pPr marL="355600" indent="-173038" algn="l" rtl="0">
      <a:spcBef>
        <a:spcPts val="0"/>
      </a:spcBef>
      <a:spcAft>
        <a:spcPts val="0"/>
      </a:spcAft>
      <a:buFont typeface="Symbol"/>
      <a:buChar char="-"/>
      <a:defRPr sz="1200">
        <a:solidFill>
          <a:schemeClr val="tx1"/>
        </a:solidFill>
        <a:latin typeface="+mn-lt"/>
        <a:ea typeface="+mn-ea"/>
        <a:cs typeface="Arial"/>
      </a:defRPr>
    </a:lvl3pPr>
    <a:lvl4pPr marL="538163" indent="-182563" algn="l" rtl="0">
      <a:spcBef>
        <a:spcPts val="0"/>
      </a:spcBef>
      <a:spcAft>
        <a:spcPts val="0"/>
      </a:spcAft>
      <a:buFont typeface="Courier New"/>
      <a:buChar char="o"/>
      <a:defRPr sz="1200">
        <a:solidFill>
          <a:schemeClr val="tx1"/>
        </a:solidFill>
        <a:latin typeface="+mn-lt"/>
        <a:ea typeface="+mn-ea"/>
        <a:cs typeface="Arial"/>
      </a:defRPr>
    </a:lvl4pPr>
    <a:lvl5pPr marL="720724" indent="-182563" algn="l" rtl="0">
      <a:spcBef>
        <a:spcPts val="0"/>
      </a:spcBef>
      <a:spcAft>
        <a:spcPts val="0"/>
      </a:spcAft>
      <a:buFont typeface="Wingdings"/>
      <a:buChar char="§"/>
      <a:defRPr sz="1200">
        <a:solidFill>
          <a:schemeClr val="tx1"/>
        </a:solidFill>
        <a:latin typeface="+mn-lt"/>
        <a:ea typeface="+mn-ea"/>
        <a:cs typeface="Arial"/>
      </a:defRPr>
    </a:lvl5pPr>
    <a:lvl6pPr marL="22860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83000721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618673512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29575123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0AFC6D0-44D5-4EB7-828F-6F464F83D79A}" type="slidenum">
              <a:rPr lang="en-GB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2166417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8905194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943324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20F992E-27DE-044E-B7DE-9FB42F8812D2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519437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4371172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1795445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87BE200-0F88-AB84-8DC4-7183D352B0E3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525309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6566561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9837765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D3167A9-C0AE-5F2A-34F2-BEF156455601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247341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8301217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1307100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163E7EB-579D-4732-2BEB-1C9C2F390AE5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669083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3627660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1077971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27C4F81-161F-A619-4ADB-8EE530801C35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7538673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135021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4004314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49549E2-F5CC-41E1-5CC0-9BE88816CD6A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854564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22454006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518554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E1D6CBB-3115-4BA1-382D-902681144D41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477709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6485704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53724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A8B2CC3-41A8-152E-174B-C1DAE6742213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858228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459888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2019999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3686C72-0E98-998C-3202-1E972A3E1570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426136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2895652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9414474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D5B44DA-69D1-22C3-8344-E4AEEBDD4C99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930172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1647528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58048220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B3CFAEB-52D9-A758-DD5A-0B24126C3BD9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202320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469005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0559933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0B6FDA8-C7F3-C16C-3FA1-86A3AEDC9C82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95149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26861039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8861336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2DD7D73-F465-72C7-B499-099A5080E48D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844221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2865776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7217991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8A18E23-B235-3D7B-CCBF-2B8EF1D48F08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5674346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1776664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36591104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0AFC6D0-44D5-4EB7-828F-6F464F83D79A}" type="slidenum">
              <a:rPr lang="en-GB"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425493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5514872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8812471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8F5FDD4-C5B9-2281-E423-3960A4BC47B3}" type="slidenum">
              <a:rPr/>
              <a:t>33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0751872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10280009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6375808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732A780-2C80-3DCD-22A6-53D03F6577C6}" type="slidenum">
              <a:rPr/>
              <a:t>36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1534367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16327215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58745953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374A6D7-2F3F-E4E7-969F-BCEA47FAA2EC}" type="slidenum">
              <a:rPr/>
              <a:t>39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533962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7002174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4174747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15B95D6-D2D9-2328-C28E-AD08AE9509B4}" type="slidenum">
              <a:rPr/>
              <a:t>40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2214955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65431159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047204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B3AD7F1-8F59-6BD8-50C0-8B4432557BC5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0940688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9396923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472469411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0AFC6D0-44D5-4EB7-828F-6F464F83D79A}" type="slidenum">
              <a:rPr lang="en-GB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3512084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23474356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3306523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0C5AD26-E811-81EF-B33F-25FC8FCDDCED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410434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4922497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9591815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17575F1-076C-04F0-0287-C64372EEAFFB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543709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07563438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16905881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00AFC6D0-44D5-4EB7-828F-6F464F83D79A}" type="slidenum">
              <a:rPr lang="en-GB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97184441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1716685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38725659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00AFC6D0-44D5-4EB7-828F-6F464F83D79A}" type="slidenum">
              <a:rPr lang="en-GB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6851252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2811307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580679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DAA5674-1BA1-CCC6-E4D6-3E35782A2BB5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tar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06610369" name="Inhaltsplatzhalter 2"/>
          <p:cNvSpPr>
            <a:spLocks noGrp="1"/>
          </p:cNvSpPr>
          <p:nvPr>
            <p:ph idx="10" hasCustomPrompt="1"/>
          </p:nvPr>
        </p:nvSpPr>
        <p:spPr bwMode="auto"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/>
            </a:lvl1pPr>
            <a:lvl2pPr>
              <a:defRPr lang="de-DE"/>
            </a:lvl2pPr>
          </a:lstStyle>
          <a:p>
            <a:pPr lvl="0">
              <a:defRPr/>
            </a:pPr>
            <a:r>
              <a:rPr lang="de-DE"/>
              <a:t>Referent</a:t>
            </a:r>
            <a:br>
              <a:rPr lang="de-DE"/>
            </a:br>
            <a:r>
              <a:rPr lang="de-DE"/>
              <a:t>Ort, Datum (Schreibweise: 00. Januar 2015)</a:t>
            </a:r>
            <a:endParaRPr/>
          </a:p>
        </p:txBody>
      </p:sp>
      <p:sp>
        <p:nvSpPr>
          <p:cNvPr id="546425686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71620484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1934347057" name="Fußzeilenplatzhalter 6"/>
          <p:cNvSpPr>
            <a:spLocks noGrp="1"/>
          </p:cNvSpPr>
          <p:nvPr>
            <p:ph type="ftr" sz="quarter" idx="13"/>
          </p:nvPr>
        </p:nvSpPr>
        <p:spPr bwMode="auto">
          <a:xfrm>
            <a:off x="311162" y="6473312"/>
            <a:ext cx="7829538" cy="3846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Dr. rer. nat. Erika Mustermann (TUM) | kann beliebig erweitert werden | Infos mit Strich trennen</a:t>
            </a:r>
            <a:endParaRPr lang="en-US"/>
          </a:p>
        </p:txBody>
      </p:sp>
      <p:sp>
        <p:nvSpPr>
          <p:cNvPr id="886132491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/>
            </a:lvl1pPr>
          </a:lstStyle>
          <a:p>
            <a:pPr lvl="0">
              <a:defRPr/>
            </a:pPr>
            <a:r>
              <a:rPr lang="de-DE"/>
              <a:t>Titel durch Klicken bearbeiten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große Bil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0281957" name="Textplatzhalter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319089" y="1762188"/>
            <a:ext cx="8508999" cy="7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3999"/>
              </a:lnSpc>
              <a:defRPr lang="de-DE"/>
            </a:lvl1pPr>
          </a:lstStyle>
          <a:p>
            <a:pPr lvl="0">
              <a:defRPr/>
            </a:pPr>
            <a:r>
              <a:rPr lang="de-DE"/>
              <a:t>Inhalt durch Klicken bearbeiten</a:t>
            </a:r>
            <a:endParaRPr/>
          </a:p>
        </p:txBody>
      </p:sp>
      <p:sp>
        <p:nvSpPr>
          <p:cNvPr id="1122446706" name="Foliennummernplatzhalter 6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1346957160" name="Fußzeilenplatzhalter 11"/>
          <p:cNvSpPr>
            <a:spLocks noGrp="1"/>
          </p:cNvSpPr>
          <p:nvPr>
            <p:ph type="ftr" sz="quarter" idx="16"/>
          </p:nvPr>
        </p:nvSpPr>
        <p:spPr bwMode="auto">
          <a:xfrm>
            <a:off x="311162" y="6473312"/>
            <a:ext cx="646428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Dr. rer. nat. Erika Mustermann (TUM) | kann beliebig erweitert werden | Infos mit Strich trennen</a:t>
            </a:r>
            <a:endParaRPr/>
          </a:p>
        </p:txBody>
      </p:sp>
      <p:sp>
        <p:nvSpPr>
          <p:cNvPr id="548250189" name="Bildplatzhalter 8"/>
          <p:cNvSpPr>
            <a:spLocks noGrp="1"/>
          </p:cNvSpPr>
          <p:nvPr>
            <p:ph type="pic" sz="quarter" idx="17"/>
          </p:nvPr>
        </p:nvSpPr>
        <p:spPr bwMode="auto">
          <a:xfrm>
            <a:off x="0" y="2476500"/>
            <a:ext cx="9144000" cy="43815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31581961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/>
            </a:lvl1pPr>
          </a:lstStyle>
          <a:p>
            <a:pPr lvl="0">
              <a:defRPr/>
            </a:pPr>
            <a:r>
              <a:rPr lang="de-DE"/>
              <a:t>Titel durch Klicken bearbeiten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lder formatfüllen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4274242" name="Foliennummernplatzhalter 5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1399275153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/>
            </a:lvl1pPr>
          </a:lstStyle>
          <a:p>
            <a:pPr lvl="0">
              <a:defRPr/>
            </a:pPr>
            <a:r>
              <a:rPr lang="de-DE"/>
              <a:t>Titel durch Klicken bearbeiten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89318133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de-DE"/>
              <a:t>Präsentationsmuster</a:t>
            </a:r>
            <a:br>
              <a:rPr lang="de-DE"/>
            </a:br>
            <a:br>
              <a:rPr lang="de-DE"/>
            </a:br>
            <a:r>
              <a:rPr lang="de-DE"/>
              <a:t>kann auch als Kapiteltrenner verwendet werden</a:t>
            </a:r>
            <a:endParaRPr/>
          </a:p>
        </p:txBody>
      </p:sp>
      <p:sp>
        <p:nvSpPr>
          <p:cNvPr id="1488115640" name="Foliennummernplatzhalt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1848536955" name="Fußzeilenplatzhalter 6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Dr. rer. nat. Erika Mustermann (TUM) | kann beliebig erweitert werden | Infos mit Strich trennen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3717820" name="Foliennummernplatzhalt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852926610" name="Fußzeilenplatzhalter 7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Dr. rer. nat. Erika Mustermann (TUM) | kann beliebig erweitert werden | Infos mit Strich trennen</a:t>
            </a:r>
            <a:endParaRPr lang="en-US"/>
          </a:p>
        </p:txBody>
      </p:sp>
      <p:sp>
        <p:nvSpPr>
          <p:cNvPr id="106265296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de-DE"/>
              <a:t>Präsentationsmuster</a:t>
            </a:r>
            <a:br>
              <a:rPr lang="de-DE"/>
            </a:br>
            <a:br>
              <a:rPr lang="de-DE"/>
            </a:br>
            <a:r>
              <a:rPr lang="de-DE"/>
              <a:t>kann auch als Kapiteltrenner verwendet werden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tar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1931676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300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de-DE"/>
              <a:t>Titel der Präsentation durch Klicken bearbeiten</a:t>
            </a:r>
            <a:endParaRPr/>
          </a:p>
        </p:txBody>
      </p:sp>
      <p:sp>
        <p:nvSpPr>
          <p:cNvPr id="1628722864" name="Inhaltsplatzhalter 2"/>
          <p:cNvSpPr>
            <a:spLocks noGrp="1"/>
          </p:cNvSpPr>
          <p:nvPr>
            <p:ph idx="10" hasCustomPrompt="1"/>
          </p:nvPr>
        </p:nvSpPr>
        <p:spPr bwMode="auto"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>
                <a:solidFill>
                  <a:schemeClr val="bg1"/>
                </a:solidFill>
              </a:defRPr>
            </a:lvl1pPr>
            <a:lvl2pPr>
              <a:defRPr lang="de-DE"/>
            </a:lvl2pPr>
          </a:lstStyle>
          <a:p>
            <a:pPr lvl="0">
              <a:defRPr/>
            </a:pPr>
            <a:r>
              <a:rPr lang="de-DE"/>
              <a:t>Referent</a:t>
            </a:r>
            <a:br>
              <a:rPr lang="de-DE"/>
            </a:br>
            <a:r>
              <a:rPr lang="de-DE"/>
              <a:t>Ort, Datum (Schreibweise: 00. Januar 2015)</a:t>
            </a:r>
            <a:endParaRPr/>
          </a:p>
        </p:txBody>
      </p:sp>
      <p:sp>
        <p:nvSpPr>
          <p:cNvPr id="134644034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1920478457" name="Fußzeilenplatzhalter 6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Monika Ritscher | Studienkoordinatorin für Naturwissenschaftliche Bildung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tar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3659420" name="Inhaltsplatzhalter 2"/>
          <p:cNvSpPr>
            <a:spLocks noGrp="1"/>
          </p:cNvSpPr>
          <p:nvPr>
            <p:ph idx="10" hasCustomPrompt="1"/>
          </p:nvPr>
        </p:nvSpPr>
        <p:spPr bwMode="auto"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>
                <a:solidFill>
                  <a:srgbClr val="000000"/>
                </a:solidFill>
              </a:defRPr>
            </a:lvl1pPr>
            <a:lvl2pPr>
              <a:defRPr lang="de-DE"/>
            </a:lvl2pPr>
          </a:lstStyle>
          <a:p>
            <a:pPr lvl="0">
              <a:defRPr/>
            </a:pPr>
            <a:r>
              <a:rPr lang="de-DE"/>
              <a:t>Referent</a:t>
            </a:r>
            <a:br>
              <a:rPr lang="de-DE"/>
            </a:br>
            <a:r>
              <a:rPr lang="de-DE"/>
              <a:t>Ort, Datum (Schreibweise: 00. Januar 2015)</a:t>
            </a:r>
            <a:endParaRPr/>
          </a:p>
        </p:txBody>
      </p:sp>
      <p:sp>
        <p:nvSpPr>
          <p:cNvPr id="150751209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1168599956" name="Foliennummernplatzhalt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391700392" name="Fußzeilenplatzhalter 7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Monika Ritscher | Studienkoordinatorin für Naturwissenschaftliche Bildung</a:t>
            </a:r>
            <a:endParaRPr lang="en-US"/>
          </a:p>
        </p:txBody>
      </p:sp>
      <p:sp>
        <p:nvSpPr>
          <p:cNvPr id="1871665249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/>
            </a:lvl1pPr>
          </a:lstStyle>
          <a:p>
            <a:pPr lvl="0">
              <a:defRPr/>
            </a:pPr>
            <a:r>
              <a:rPr lang="de-DE"/>
              <a:t>Titel durch Klicken bearbeiten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4203346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319090" y="1762188"/>
            <a:ext cx="8508999" cy="469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3999"/>
              </a:lnSpc>
              <a:defRPr lang="de-DE"/>
            </a:lvl1pPr>
            <a:lvl2pPr>
              <a:lnSpc>
                <a:spcPct val="113999"/>
              </a:lnSpc>
              <a:defRPr lang="de-DE"/>
            </a:lvl2pPr>
            <a:lvl3pPr>
              <a:defRPr sz="1600"/>
            </a:lvl3pPr>
          </a:lstStyle>
          <a:p>
            <a:pPr lvl="0">
              <a:defRPr/>
            </a:pPr>
            <a:r>
              <a:rPr lang="de-DE"/>
              <a:t>Inhalt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636850770" name="Foliennummernplatzhalter 4"/>
          <p:cNvSpPr>
            <a:spLocks noGrp="1"/>
          </p:cNvSpPr>
          <p:nvPr>
            <p:ph type="sldNum" sz="quarter" idx="11"/>
          </p:nvPr>
        </p:nvSpPr>
        <p:spPr bwMode="auto"/>
        <p:txBody>
          <a:bodyPr lIns="0" rIns="0"/>
          <a:lstStyle/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921181518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/>
            </a:lvl1pPr>
          </a:lstStyle>
          <a:p>
            <a:pPr lvl="0">
              <a:defRPr/>
            </a:pPr>
            <a:r>
              <a:rPr lang="de-DE"/>
              <a:t>Titel durch Klicken bearbeiten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tar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8519109" name="Inhaltsplatzhalter 2"/>
          <p:cNvSpPr>
            <a:spLocks noGrp="1"/>
          </p:cNvSpPr>
          <p:nvPr>
            <p:ph idx="10" hasCustomPrompt="1"/>
          </p:nvPr>
        </p:nvSpPr>
        <p:spPr bwMode="auto"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/>
            </a:lvl1pPr>
            <a:lvl2pPr>
              <a:defRPr lang="de-DE"/>
            </a:lvl2pPr>
          </a:lstStyle>
          <a:p>
            <a:pPr lvl="0">
              <a:defRPr/>
            </a:pPr>
            <a:r>
              <a:rPr lang="de-DE"/>
              <a:t>Referent</a:t>
            </a:r>
            <a:br>
              <a:rPr lang="de-DE"/>
            </a:br>
            <a:r>
              <a:rPr lang="de-DE"/>
              <a:t>Ort, Datum (Schreibweise: 00. Januar 2015)</a:t>
            </a:r>
            <a:endParaRPr/>
          </a:p>
        </p:txBody>
      </p:sp>
      <p:sp>
        <p:nvSpPr>
          <p:cNvPr id="2044223782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1065592304" name="Foliennummernplatzhalt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1651510057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/>
            </a:lvl1pPr>
          </a:lstStyle>
          <a:p>
            <a:pPr lvl="0">
              <a:defRPr/>
            </a:pPr>
            <a:r>
              <a:rPr lang="de-DE"/>
              <a:t>Titel durch Klicken bearbeiten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nhalt +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 useBgFill="1">
        <p:nvSpPr>
          <p:cNvPr id="833832881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319090" y="2499360"/>
            <a:ext cx="8508999" cy="39624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3999"/>
              </a:lnSpc>
              <a:defRPr lang="de-DE"/>
            </a:lvl1pPr>
            <a:lvl2pPr>
              <a:lnSpc>
                <a:spcPct val="113999"/>
              </a:lnSpc>
              <a:defRPr lang="de-DE"/>
            </a:lvl2pPr>
            <a:lvl3pPr>
              <a:defRPr sz="1600"/>
            </a:lvl3pPr>
          </a:lstStyle>
          <a:p>
            <a:pPr lvl="0">
              <a:defRPr/>
            </a:pPr>
            <a:r>
              <a:rPr lang="de-DE"/>
              <a:t>Inhalt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 sz="1600"/>
              <a:t>Dritte Ebene</a:t>
            </a:r>
            <a:endParaRPr lang="de-DE"/>
          </a:p>
        </p:txBody>
      </p:sp>
      <p:sp useBgFill="1">
        <p:nvSpPr>
          <p:cNvPr id="144878348" name="Foliennummernplatzhalt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 useBgFill="1">
        <p:nvSpPr>
          <p:cNvPr id="1698022610" name="Textplatzhalter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319089" y="1762188"/>
            <a:ext cx="8508999" cy="71495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3999"/>
              </a:lnSpc>
              <a:defRPr lang="de-DE"/>
            </a:lvl1pPr>
          </a:lstStyle>
          <a:p>
            <a:pPr lvl="0">
              <a:defRPr/>
            </a:pPr>
            <a:r>
              <a:rPr lang="de-DE"/>
              <a:t>Inhalt durch Klicken bearbeiten</a:t>
            </a:r>
            <a:endParaRPr/>
          </a:p>
        </p:txBody>
      </p:sp>
      <p:sp>
        <p:nvSpPr>
          <p:cNvPr id="805405447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/>
            </a:lvl1pPr>
          </a:lstStyle>
          <a:p>
            <a:pPr lvl="0">
              <a:defRPr/>
            </a:pPr>
            <a:r>
              <a:rPr lang="de-DE"/>
              <a:t>Titel durch Klicken bearbeiten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8597072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319091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3999"/>
              </a:lnSpc>
              <a:defRPr lang="de-DE"/>
            </a:lvl1pPr>
            <a:lvl2pPr>
              <a:lnSpc>
                <a:spcPct val="113999"/>
              </a:lnSpc>
              <a:defRPr lang="de-DE"/>
            </a:lvl2pPr>
            <a:lvl3pPr>
              <a:defRPr sz="1600"/>
            </a:lvl3pPr>
          </a:lstStyle>
          <a:p>
            <a:pPr lvl="0">
              <a:defRPr/>
            </a:pPr>
            <a:r>
              <a:rPr lang="de-DE"/>
              <a:t>Inhalt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 sz="1600"/>
              <a:t>Dritte Ebene</a:t>
            </a:r>
            <a:endParaRPr lang="de-DE"/>
          </a:p>
        </p:txBody>
      </p:sp>
      <p:sp>
        <p:nvSpPr>
          <p:cNvPr id="854248868" name="Inhaltsplatzhalter 2"/>
          <p:cNvSpPr>
            <a:spLocks noGrp="1"/>
          </p:cNvSpPr>
          <p:nvPr>
            <p:ph idx="15" hasCustomPrompt="1"/>
          </p:nvPr>
        </p:nvSpPr>
        <p:spPr bwMode="auto">
          <a:xfrm>
            <a:off x="4647179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3999"/>
              </a:lnSpc>
              <a:defRPr lang="de-DE"/>
            </a:lvl1pPr>
            <a:lvl2pPr>
              <a:lnSpc>
                <a:spcPct val="113999"/>
              </a:lnSpc>
              <a:defRPr lang="de-DE"/>
            </a:lvl2pPr>
            <a:lvl3pPr>
              <a:defRPr sz="1600"/>
            </a:lvl3pPr>
          </a:lstStyle>
          <a:p>
            <a:pPr lvl="0">
              <a:defRPr/>
            </a:pPr>
            <a:r>
              <a:rPr lang="de-DE"/>
              <a:t>Inhalt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 sz="1600"/>
              <a:t>Dritte Ebene</a:t>
            </a:r>
            <a:endParaRPr lang="de-DE"/>
          </a:p>
        </p:txBody>
      </p:sp>
      <p:sp>
        <p:nvSpPr>
          <p:cNvPr id="1269615504" name="Foliennummernplatzhalt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938572657" name="Fußzeilenplatzhalter 7"/>
          <p:cNvSpPr>
            <a:spLocks noGrp="1"/>
          </p:cNvSpPr>
          <p:nvPr>
            <p:ph type="ftr" sz="quarter" idx="17"/>
          </p:nvPr>
        </p:nvSpPr>
        <p:spPr bwMode="auto">
          <a:xfrm>
            <a:off x="311162" y="6473312"/>
            <a:ext cx="646428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Studienkoordination für Naturwissenschaftliche Bildung</a:t>
            </a:r>
            <a:endParaRPr lang="en-US"/>
          </a:p>
        </p:txBody>
      </p:sp>
      <p:sp>
        <p:nvSpPr>
          <p:cNvPr id="153443320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/>
            </a:lvl1pPr>
          </a:lstStyle>
          <a:p>
            <a:pPr lvl="0">
              <a:defRPr/>
            </a:pPr>
            <a:r>
              <a:rPr lang="de-DE"/>
              <a:t>Titel durch Klicken bearbeiten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Zwei Inhalte +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38827955" name="Textplatzhalter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319089" y="1762188"/>
            <a:ext cx="8508999" cy="7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3999"/>
              </a:lnSpc>
              <a:defRPr lang="de-DE"/>
            </a:lvl1pPr>
          </a:lstStyle>
          <a:p>
            <a:pPr lvl="0">
              <a:defRPr/>
            </a:pPr>
            <a:r>
              <a:rPr lang="de-DE"/>
              <a:t>Inhalt durch Klicken bearbeiten</a:t>
            </a:r>
            <a:endParaRPr/>
          </a:p>
        </p:txBody>
      </p:sp>
      <p:sp>
        <p:nvSpPr>
          <p:cNvPr id="301568300" name="Foliennummernplatzhalter 6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1303914504" name="Fußzeilenplatzhalter 11"/>
          <p:cNvSpPr>
            <a:spLocks noGrp="1"/>
          </p:cNvSpPr>
          <p:nvPr>
            <p:ph type="ftr" sz="quarter" idx="16"/>
          </p:nvPr>
        </p:nvSpPr>
        <p:spPr bwMode="auto">
          <a:xfrm>
            <a:off x="311162" y="6473312"/>
            <a:ext cx="646428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Studienkoordination für Naturwissenschaftliche Bildung</a:t>
            </a:r>
            <a:endParaRPr lang="en-US"/>
          </a:p>
        </p:txBody>
      </p:sp>
      <p:sp>
        <p:nvSpPr>
          <p:cNvPr id="1576932897" name="Inhaltsplatzhalter 9"/>
          <p:cNvSpPr>
            <a:spLocks noGrp="1"/>
          </p:cNvSpPr>
          <p:nvPr>
            <p:ph sz="quarter" idx="18"/>
          </p:nvPr>
        </p:nvSpPr>
        <p:spPr bwMode="auto"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/>
            </a:lvl3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 sz="1600"/>
              <a:t>Dritte Ebene</a:t>
            </a:r>
            <a:endParaRPr lang="de-DE"/>
          </a:p>
        </p:txBody>
      </p:sp>
      <p:sp>
        <p:nvSpPr>
          <p:cNvPr id="865511358" name="Bildplatzhalter 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3999"/>
              </a:lnSpc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01763232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/>
            </a:lvl1pPr>
          </a:lstStyle>
          <a:p>
            <a:pPr lvl="0">
              <a:defRPr/>
            </a:pPr>
            <a:r>
              <a:rPr lang="de-DE"/>
              <a:t>Titel durch Klicken bearbeiten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Zwei Inhalte + Text (Hintergrund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75913" name="Rechteck 8"/>
          <p:cNvSpPr/>
          <p:nvPr userDrawn="1"/>
        </p:nvSpPr>
        <p:spPr bwMode="auto">
          <a:xfrm>
            <a:off x="0" y="2477139"/>
            <a:ext cx="9144000" cy="43808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endParaRPr lang="de-DE" sz="1000">
              <a:latin typeface="Arial"/>
            </a:endParaRPr>
          </a:p>
        </p:txBody>
      </p:sp>
      <p:sp>
        <p:nvSpPr>
          <p:cNvPr id="700894483" name="Textplatzhalter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319089" y="1762188"/>
            <a:ext cx="8508999" cy="7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3999"/>
              </a:lnSpc>
              <a:defRPr lang="de-DE"/>
            </a:lvl1pPr>
          </a:lstStyle>
          <a:p>
            <a:pPr lvl="0">
              <a:defRPr/>
            </a:pPr>
            <a:r>
              <a:rPr lang="de-DE"/>
              <a:t>Inhalt durch Klicken bearbeiten</a:t>
            </a:r>
            <a:endParaRPr/>
          </a:p>
        </p:txBody>
      </p:sp>
      <p:sp>
        <p:nvSpPr>
          <p:cNvPr id="659739168" name="Foliennummernplatzhalter 6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627968348" name="Fußzeilenplatzhalter 11"/>
          <p:cNvSpPr>
            <a:spLocks noGrp="1"/>
          </p:cNvSpPr>
          <p:nvPr>
            <p:ph type="ftr" sz="quarter" idx="16"/>
          </p:nvPr>
        </p:nvSpPr>
        <p:spPr bwMode="auto">
          <a:xfrm>
            <a:off x="311162" y="6473312"/>
            <a:ext cx="646428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Studienkoordination für Naturwissenschaftliche Bildung</a:t>
            </a:r>
            <a:endParaRPr lang="en-US"/>
          </a:p>
        </p:txBody>
      </p:sp>
      <p:sp>
        <p:nvSpPr>
          <p:cNvPr id="397388432" name="Inhaltsplatzhalter 9"/>
          <p:cNvSpPr>
            <a:spLocks noGrp="1"/>
          </p:cNvSpPr>
          <p:nvPr>
            <p:ph sz="quarter" idx="18"/>
          </p:nvPr>
        </p:nvSpPr>
        <p:spPr bwMode="auto"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/>
            </a:lvl3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 sz="1600"/>
              <a:t>Dritte Ebene</a:t>
            </a:r>
            <a:endParaRPr lang="de-DE"/>
          </a:p>
        </p:txBody>
      </p:sp>
      <p:sp>
        <p:nvSpPr>
          <p:cNvPr id="1724285884" name="Bildplatzhalter 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3999"/>
              </a:lnSpc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22767478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/>
            </a:lvl1pPr>
          </a:lstStyle>
          <a:p>
            <a:pPr lvl="0">
              <a:defRPr/>
            </a:pPr>
            <a:r>
              <a:rPr lang="de-DE"/>
              <a:t>Titel durch Klicken bearbeiten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69132188" name="Bild 8" descr="20150416 tum logo blau png final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 bwMode="auto">
          <a:xfrm>
            <a:off x="8218411" y="324685"/>
            <a:ext cx="608352" cy="320400"/>
          </a:xfrm>
          <a:prstGeom prst="rect">
            <a:avLst/>
          </a:prstGeom>
        </p:spPr>
      </p:pic>
      <p:sp>
        <p:nvSpPr>
          <p:cNvPr id="810071633" name="Foliennummernplatzhalter 4"/>
          <p:cNvSpPr>
            <a:spLocks noGrp="1"/>
          </p:cNvSpPr>
          <p:nvPr>
            <p:ph type="sldNum" sz="quarter" idx="4"/>
          </p:nvPr>
        </p:nvSpPr>
        <p:spPr bwMode="auto">
          <a:xfrm>
            <a:off x="6774934" y="6473312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4684149C-CC81-74ED-FBAC-7E4E277812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383" y="271746"/>
            <a:ext cx="11334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rtl="0">
        <a:lnSpc>
          <a:spcPct val="125000"/>
        </a:lnSpc>
        <a:spcBef>
          <a:spcPts val="0"/>
        </a:spcBef>
        <a:spcAft>
          <a:spcPts val="0"/>
        </a:spcAft>
        <a:defRPr sz="2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2pPr>
      <a:lvl3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3pPr>
      <a:lvl4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4pPr>
      <a:lvl5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5pPr>
      <a:lvl6pPr marL="4572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6pPr>
      <a:lvl7pPr marL="9144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7pPr>
      <a:lvl8pPr marL="13716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8pPr>
      <a:lvl9pPr marL="18288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9pPr>
    </p:titleStyle>
    <p:bodyStyle>
      <a:lvl1pPr algn="l" rtl="0">
        <a:lnSpc>
          <a:spcPct val="100000"/>
        </a:lnSpc>
        <a:spcBef>
          <a:spcPts val="0"/>
        </a:spcBef>
        <a:spcAft>
          <a:spcPts val="0"/>
        </a:spcAft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>
        <a:lnSpc>
          <a:spcPct val="100000"/>
        </a:lnSpc>
        <a:spcBef>
          <a:spcPts val="0"/>
        </a:spcBef>
        <a:spcAft>
          <a:spcPts val="0"/>
        </a:spcAft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00086170" name="Textfeld 22"/>
          <p:cNvSpPr txBox="1"/>
          <p:nvPr/>
        </p:nvSpPr>
        <p:spPr bwMode="auto">
          <a:xfrm>
            <a:off x="7713330" y="6563283"/>
            <a:ext cx="1115376" cy="193002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3999"/>
              </a:lnSpc>
              <a:defRPr/>
            </a:pPr>
            <a:fld id="{C51078C5-4710-4254-8001-F1C0900803FD}" type="slidenum">
              <a:rPr lang="de-DE" sz="1200">
                <a:latin typeface="Arial"/>
                <a:cs typeface="Arial"/>
              </a:rPr>
              <a:t>‹Nr.›</a:t>
            </a:fld>
            <a:endParaRPr lang="de-DE" sz="1200">
              <a:latin typeface="Arial"/>
              <a:cs typeface="Arial"/>
            </a:endParaRPr>
          </a:p>
        </p:txBody>
      </p:sp>
      <p:pic>
        <p:nvPicPr>
          <p:cNvPr id="2142285364" name="Bild 4" descr="Fahnen_HG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-42532" y="0"/>
            <a:ext cx="9185031" cy="6858000"/>
          </a:xfrm>
          <a:prstGeom prst="rect">
            <a:avLst/>
          </a:prstGeom>
        </p:spPr>
      </p:pic>
      <p:pic>
        <p:nvPicPr>
          <p:cNvPr id="1042586080" name="Bild 6" descr="20150416 tum logo blau png final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 bwMode="auto">
          <a:xfrm>
            <a:off x="8222627" y="324650"/>
            <a:ext cx="599722" cy="320400"/>
          </a:xfrm>
          <a:prstGeom prst="rect">
            <a:avLst/>
          </a:prstGeom>
        </p:spPr>
      </p:pic>
      <p:sp>
        <p:nvSpPr>
          <p:cNvPr id="328104914" name="Foliennummernplatzhalter 4"/>
          <p:cNvSpPr>
            <a:spLocks noGrp="1"/>
          </p:cNvSpPr>
          <p:nvPr>
            <p:ph type="sldNum" sz="quarter" idx="4"/>
          </p:nvPr>
        </p:nvSpPr>
        <p:spPr bwMode="auto">
          <a:xfrm>
            <a:off x="6774934" y="6473312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1678917584" name="Fußzeilenplatzhalter 3"/>
          <p:cNvSpPr>
            <a:spLocks noGrp="1"/>
          </p:cNvSpPr>
          <p:nvPr>
            <p:ph type="ftr" sz="quarter" idx="3"/>
          </p:nvPr>
        </p:nvSpPr>
        <p:spPr bwMode="auto">
          <a:xfrm>
            <a:off x="311162" y="6473312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Monika Ritscher | Studienkoordinatorin für Naturwissenschaftliche Bildung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dt="0"/>
  <p:txStyles>
    <p:titleStyle>
      <a:lvl1pPr algn="l" rtl="0">
        <a:lnSpc>
          <a:spcPct val="125000"/>
        </a:lnSpc>
        <a:spcBef>
          <a:spcPts val="0"/>
        </a:spcBef>
        <a:spcAft>
          <a:spcPts val="0"/>
        </a:spcAft>
        <a:defRPr sz="2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2pPr>
      <a:lvl3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3pPr>
      <a:lvl4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4pPr>
      <a:lvl5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5pPr>
      <a:lvl6pPr marL="4572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6pPr>
      <a:lvl7pPr marL="9144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7pPr>
      <a:lvl8pPr marL="13716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8pPr>
      <a:lvl9pPr marL="18288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9pPr>
    </p:titleStyle>
    <p:bodyStyle>
      <a:lvl1pPr algn="l" rtl="0">
        <a:lnSpc>
          <a:spcPct val="100000"/>
        </a:lnSpc>
        <a:spcBef>
          <a:spcPts val="0"/>
        </a:spcBef>
        <a:spcAft>
          <a:spcPts val="0"/>
        </a:spcAft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>
        <a:lnSpc>
          <a:spcPct val="100000"/>
        </a:lnSpc>
        <a:spcBef>
          <a:spcPts val="0"/>
        </a:spcBef>
        <a:spcAft>
          <a:spcPts val="0"/>
        </a:spcAft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5799304" name="Foliennummernplatzhalter 4"/>
          <p:cNvSpPr>
            <a:spLocks noGrp="1"/>
          </p:cNvSpPr>
          <p:nvPr>
            <p:ph type="sldNum" sz="quarter" idx="4"/>
          </p:nvPr>
        </p:nvSpPr>
        <p:spPr bwMode="auto">
          <a:xfrm>
            <a:off x="6774934" y="6473312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1211485145" name="Fußzeilenplatzhalter 3"/>
          <p:cNvSpPr>
            <a:spLocks noGrp="1"/>
          </p:cNvSpPr>
          <p:nvPr>
            <p:ph type="ftr" sz="quarter" idx="3"/>
          </p:nvPr>
        </p:nvSpPr>
        <p:spPr bwMode="auto">
          <a:xfrm>
            <a:off x="311162" y="6473312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/>
              <a:t>Monika Ritscher | Studienkoordinatorin für Naturwissenschaftliche Bildung</a:t>
            </a:r>
            <a:endParaRPr lang="en-US"/>
          </a:p>
        </p:txBody>
      </p:sp>
      <p:pic>
        <p:nvPicPr>
          <p:cNvPr id="11433120" name="Bild 6" descr="20150416 tum logo blau png final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218411" y="324685"/>
            <a:ext cx="608352" cy="320400"/>
          </a:xfrm>
          <a:prstGeom prst="rect">
            <a:avLst/>
          </a:prstGeom>
        </p:spPr>
      </p:pic>
      <p:sp>
        <p:nvSpPr>
          <p:cNvPr id="1412804856" name="Textfeld 10"/>
          <p:cNvSpPr txBox="1"/>
          <p:nvPr/>
        </p:nvSpPr>
        <p:spPr bwMode="auto">
          <a:xfrm>
            <a:off x="320401" y="314325"/>
            <a:ext cx="7699650" cy="348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4000"/>
              </a:lnSpc>
              <a:defRPr/>
            </a:pPr>
            <a:r>
              <a:rPr lang="de-DE" sz="800">
                <a:solidFill>
                  <a:schemeClr val="tx2"/>
                </a:solidFill>
                <a:latin typeface="Arial"/>
              </a:rPr>
              <a:t>Lehrstuhl für Musterverfahren</a:t>
            </a:r>
            <a:endParaRPr/>
          </a:p>
          <a:p>
            <a:pPr>
              <a:lnSpc>
                <a:spcPct val="94000"/>
              </a:lnSpc>
              <a:defRPr/>
            </a:pPr>
            <a:r>
              <a:rPr lang="de-DE" sz="800">
                <a:solidFill>
                  <a:schemeClr val="tx2"/>
                </a:solidFill>
                <a:latin typeface="Arial"/>
              </a:rPr>
              <a:t>Fakultät für Mustertechnik</a:t>
            </a:r>
            <a:endParaRPr/>
          </a:p>
          <a:p>
            <a:pPr>
              <a:lnSpc>
                <a:spcPct val="94000"/>
              </a:lnSpc>
              <a:defRPr/>
            </a:pPr>
            <a:r>
              <a:rPr lang="de-DE" sz="800">
                <a:solidFill>
                  <a:schemeClr val="tx2"/>
                </a:solidFill>
                <a:latin typeface="Arial"/>
              </a:rPr>
              <a:t>Technische Universität München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dt="0"/>
  <p:txStyles>
    <p:titleStyle>
      <a:lvl1pPr algn="l" rtl="0">
        <a:lnSpc>
          <a:spcPct val="125000"/>
        </a:lnSpc>
        <a:spcBef>
          <a:spcPts val="0"/>
        </a:spcBef>
        <a:spcAft>
          <a:spcPts val="0"/>
        </a:spcAft>
        <a:defRPr sz="2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2pPr>
      <a:lvl3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3pPr>
      <a:lvl4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4pPr>
      <a:lvl5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5pPr>
      <a:lvl6pPr marL="4572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6pPr>
      <a:lvl7pPr marL="9144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7pPr>
      <a:lvl8pPr marL="13716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8pPr>
      <a:lvl9pPr marL="18288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9pPr>
    </p:titleStyle>
    <p:bodyStyle>
      <a:lvl1pPr algn="l" rtl="0">
        <a:lnSpc>
          <a:spcPct val="100000"/>
        </a:lnSpc>
        <a:spcBef>
          <a:spcPts val="0"/>
        </a:spcBef>
        <a:spcAft>
          <a:spcPts val="0"/>
        </a:spcAft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>
        <a:lnSpc>
          <a:spcPct val="100000"/>
        </a:lnSpc>
        <a:spcBef>
          <a:spcPts val="0"/>
        </a:spcBef>
        <a:spcAft>
          <a:spcPts val="0"/>
        </a:spcAft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10537976" name="Bild 2" descr="20150416 tum logo blau png final.png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8218411" y="324685"/>
            <a:ext cx="608352" cy="320400"/>
          </a:xfrm>
          <a:prstGeom prst="rect">
            <a:avLst/>
          </a:prstGeom>
        </p:spPr>
      </p:pic>
      <p:sp>
        <p:nvSpPr>
          <p:cNvPr id="341717597" name="Foliennummernplatzhalter 4"/>
          <p:cNvSpPr>
            <a:spLocks noGrp="1"/>
          </p:cNvSpPr>
          <p:nvPr>
            <p:ph type="sldNum" sz="quarter" idx="4"/>
          </p:nvPr>
        </p:nvSpPr>
        <p:spPr bwMode="auto">
          <a:xfrm>
            <a:off x="6774934" y="6473312"/>
            <a:ext cx="2052074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31F075B8-5147-AFD0-E013-2383E621B4E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934" y="324685"/>
            <a:ext cx="11334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</p:sldLayoutIdLst>
  <p:hf hdr="0" dt="0"/>
  <p:txStyles>
    <p:titleStyle>
      <a:lvl1pPr algn="l" rtl="0">
        <a:lnSpc>
          <a:spcPct val="125000"/>
        </a:lnSpc>
        <a:spcBef>
          <a:spcPts val="0"/>
        </a:spcBef>
        <a:spcAft>
          <a:spcPts val="0"/>
        </a:spcAft>
        <a:defRPr sz="2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2pPr>
      <a:lvl3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3pPr>
      <a:lvl4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4pPr>
      <a:lvl5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5pPr>
      <a:lvl6pPr marL="4572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6pPr>
      <a:lvl7pPr marL="9144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7pPr>
      <a:lvl8pPr marL="13716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8pPr>
      <a:lvl9pPr marL="18288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9pPr>
    </p:titleStyle>
    <p:bodyStyle>
      <a:lvl1pPr algn="l" rtl="0">
        <a:lnSpc>
          <a:spcPct val="100000"/>
        </a:lnSpc>
        <a:spcBef>
          <a:spcPts val="0"/>
        </a:spcBef>
        <a:spcAft>
          <a:spcPts val="0"/>
        </a:spcAft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>
        <a:lnSpc>
          <a:spcPct val="100000"/>
        </a:lnSpc>
        <a:spcBef>
          <a:spcPts val="0"/>
        </a:spcBef>
        <a:spcAft>
          <a:spcPts val="0"/>
        </a:spcAft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2184400" name="Rechteck 5"/>
          <p:cNvSpPr/>
          <p:nvPr/>
        </p:nvSpPr>
        <p:spPr bwMode="hidden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3999"/>
              </a:lnSpc>
              <a:defRPr/>
            </a:pPr>
            <a:endParaRPr lang="de-DE"/>
          </a:p>
        </p:txBody>
      </p:sp>
      <p:pic>
        <p:nvPicPr>
          <p:cNvPr id="1133493638" name="Bild 3" descr="20150416 tum logo blau png final.png"/>
          <p:cNvPicPr>
            <a:picLocks noChangeAspect="1"/>
          </p:cNvPicPr>
          <p:nvPr/>
        </p:nvPicPr>
        <p:blipFill>
          <a:blip r:embed="rId3"/>
          <a:stretch/>
        </p:blipFill>
        <p:spPr bwMode="black">
          <a:xfrm>
            <a:off x="8222628" y="324650"/>
            <a:ext cx="599723" cy="320400"/>
          </a:xfrm>
          <a:prstGeom prst="rect">
            <a:avLst/>
          </a:prstGeom>
        </p:spPr>
      </p:pic>
      <p:sp>
        <p:nvSpPr>
          <p:cNvPr id="1546080132" name="Foliennummernplatzhalter 4"/>
          <p:cNvSpPr>
            <a:spLocks noGrp="1"/>
          </p:cNvSpPr>
          <p:nvPr>
            <p:ph type="sldNum" sz="quarter" idx="4"/>
          </p:nvPr>
        </p:nvSpPr>
        <p:spPr bwMode="auto">
          <a:xfrm>
            <a:off x="6774934" y="6473312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1503510115" name="Fußzeilenplatzhalter 3"/>
          <p:cNvSpPr>
            <a:spLocks noGrp="1"/>
          </p:cNvSpPr>
          <p:nvPr>
            <p:ph type="ftr" sz="quarter" idx="3"/>
          </p:nvPr>
        </p:nvSpPr>
        <p:spPr bwMode="auto">
          <a:xfrm>
            <a:off x="311162" y="6473312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Dr. rer. nat. Erika Mustermann (TUM) | kann beliebig erweitert werden | Infos mit Strich trennen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l" rtl="0">
        <a:lnSpc>
          <a:spcPct val="125000"/>
        </a:lnSpc>
        <a:spcBef>
          <a:spcPts val="0"/>
        </a:spcBef>
        <a:spcAft>
          <a:spcPts val="0"/>
        </a:spcAft>
        <a:defRPr sz="2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2pPr>
      <a:lvl3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3pPr>
      <a:lvl4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4pPr>
      <a:lvl5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5pPr>
      <a:lvl6pPr marL="4572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6pPr>
      <a:lvl7pPr marL="9144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7pPr>
      <a:lvl8pPr marL="13716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8pPr>
      <a:lvl9pPr marL="18288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9pPr>
    </p:titleStyle>
    <p:bodyStyle>
      <a:lvl1pPr algn="l" rtl="0">
        <a:lnSpc>
          <a:spcPct val="100000"/>
        </a:lnSpc>
        <a:spcBef>
          <a:spcPts val="0"/>
        </a:spcBef>
        <a:spcAft>
          <a:spcPts val="0"/>
        </a:spcAft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>
        <a:lnSpc>
          <a:spcPct val="100000"/>
        </a:lnSpc>
        <a:spcBef>
          <a:spcPts val="0"/>
        </a:spcBef>
        <a:spcAft>
          <a:spcPts val="0"/>
        </a:spcAft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0159969" name="Rechteck 6"/>
          <p:cNvSpPr/>
          <p:nvPr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3999"/>
              </a:lnSpc>
              <a:defRPr/>
            </a:pPr>
            <a:endParaRPr lang="de-DE">
              <a:solidFill>
                <a:schemeClr val="bg1"/>
              </a:solidFill>
            </a:endParaRPr>
          </a:p>
        </p:txBody>
      </p:sp>
      <p:pic>
        <p:nvPicPr>
          <p:cNvPr id="96211934" name="Bild 3" descr="20150416 tum logo blau png final.png"/>
          <p:cNvPicPr>
            <a:picLocks noChangeAspect="1"/>
          </p:cNvPicPr>
          <p:nvPr/>
        </p:nvPicPr>
        <p:blipFill>
          <a:blip r:embed="rId3"/>
          <a:stretch/>
        </p:blipFill>
        <p:spPr bwMode="black">
          <a:xfrm>
            <a:off x="8222627" y="324650"/>
            <a:ext cx="599722" cy="320400"/>
          </a:xfrm>
          <a:prstGeom prst="rect">
            <a:avLst/>
          </a:prstGeom>
        </p:spPr>
      </p:pic>
      <p:sp>
        <p:nvSpPr>
          <p:cNvPr id="1473315895" name="Foliennummernplatzhalter 4"/>
          <p:cNvSpPr>
            <a:spLocks noGrp="1"/>
          </p:cNvSpPr>
          <p:nvPr>
            <p:ph type="sldNum" sz="quarter" idx="4"/>
          </p:nvPr>
        </p:nvSpPr>
        <p:spPr bwMode="auto">
          <a:xfrm>
            <a:off x="6774934" y="6473312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E58CB1E-F828-4F11-99E0-327109AF9DA4}" type="slidenum">
              <a:rPr lang="de-DE"/>
              <a:t>‹Nr.›</a:t>
            </a:fld>
            <a:endParaRPr lang="de-DE"/>
          </a:p>
        </p:txBody>
      </p:sp>
      <p:sp>
        <p:nvSpPr>
          <p:cNvPr id="854612669" name="Fußzeilenplatzhalter 3"/>
          <p:cNvSpPr>
            <a:spLocks noGrp="1"/>
          </p:cNvSpPr>
          <p:nvPr>
            <p:ph type="ftr" sz="quarter" idx="3"/>
          </p:nvPr>
        </p:nvSpPr>
        <p:spPr bwMode="auto">
          <a:xfrm>
            <a:off x="311162" y="6473312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Dr. rer. nat. Erika Mustermann (TUM) | kann beliebig erweitert werden | Infos mit Strich trennen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rtl="0">
        <a:lnSpc>
          <a:spcPct val="125000"/>
        </a:lnSpc>
        <a:spcBef>
          <a:spcPts val="0"/>
        </a:spcBef>
        <a:spcAft>
          <a:spcPts val="0"/>
        </a:spcAft>
        <a:defRPr sz="2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2pPr>
      <a:lvl3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3pPr>
      <a:lvl4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4pPr>
      <a:lvl5pPr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5pPr>
      <a:lvl6pPr marL="4572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6pPr>
      <a:lvl7pPr marL="9144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7pPr>
      <a:lvl8pPr marL="13716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8pPr>
      <a:lvl9pPr marL="1828800" algn="l" rtl="0">
        <a:spcBef>
          <a:spcPts val="0"/>
        </a:spcBef>
        <a:spcAft>
          <a:spcPts val="0"/>
        </a:spcAft>
        <a:defRPr sz="2000" b="1">
          <a:solidFill>
            <a:schemeClr val="tx2"/>
          </a:solidFill>
          <a:latin typeface="Arial"/>
          <a:cs typeface="Arial"/>
        </a:defRPr>
      </a:lvl9pPr>
    </p:titleStyle>
    <p:bodyStyle>
      <a:lvl1pPr algn="l" rtl="0">
        <a:lnSpc>
          <a:spcPct val="100000"/>
        </a:lnSpc>
        <a:spcBef>
          <a:spcPts val="0"/>
        </a:spcBef>
        <a:spcAft>
          <a:spcPts val="0"/>
        </a:spcAft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>
        <a:lnSpc>
          <a:spcPct val="100000"/>
        </a:lnSpc>
        <a:spcBef>
          <a:spcPts val="0"/>
        </a:spcBef>
        <a:spcAft>
          <a:spcPts val="0"/>
        </a:spcAft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>
        <a:lnSpc>
          <a:spcPct val="125000"/>
        </a:lnSpc>
        <a:spcBef>
          <a:spcPts val="0"/>
        </a:spcBef>
        <a:spcAft>
          <a:spcPts val="0"/>
        </a:spcAft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.sot.tum.de/fileadmin/w00bed/edu/Lesb._F._Unterrichtsfachsatzung_Bachelor_mit_AES_vom_29.09.23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.sot.tum.de/fileadmin/w00bed/edu/Documents/Studium/APSO/Lesb.F._APSO_vom_18.03.2011_mit_11._AES_vom_17.12.2024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edu.sot.tum.de/edu/studium/ansprechpartner/studienberatun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.sot.tum.de/fileadmin/w00bed/edu/Documents/Studium/01Formulare/Attestvorlage/Attestvorlage.pdf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edu.sot.tum.de/edu/studium/fuer-studierende/pruefungsangelegenheiten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verena.euler@tum.d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.sot.tum.de/edu/studium/praktika/schulpraktika-informationen-fuer-studierende-und-betreuungslehrkraefte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tum.de/studium/bewerbung/infoportal-bewerbung/termine-und-fristen" TargetMode="External"/><Relationship Id="rId4" Type="http://schemas.openxmlformats.org/officeDocument/2006/relationships/hyperlink" Target="https://www.edu.sot.tum.de/edu/studium/internationales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m.bayern.de/lehrer/lehrerausbildung/berufliche-schulen/referendariat.html" TargetMode="External"/><Relationship Id="rId2" Type="http://schemas.openxmlformats.org/officeDocument/2006/relationships/hyperlink" Target="https://www.verkuendung-bayern.de/files/baymbl/2025/249/baymbl-2025-249.pdf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du.sot.tum.de/edu/studium/praktika/schulpraktika-informationen-fuer-studierende-und-betreuungslehrkraefte/berufliche-bildung/tumpaedagogicum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du.sot.tum.de/edu/studium/antraege-und-formulare/" TargetMode="Externa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s.edu.tum.de/" TargetMode="External"/><Relationship Id="rId2" Type="http://schemas.openxmlformats.org/officeDocument/2006/relationships/hyperlink" Target="https://www.edu.sot.tum.de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info@lehrertum.de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tel:+498928924239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hyperlink" Target="mailto:studienberatung@edu.tum.de" TargetMode="External"/><Relationship Id="rId4" Type="http://schemas.openxmlformats.org/officeDocument/2006/relationships/hyperlink" Target="tel:+498928924333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s.edu.tum.de/" TargetMode="External"/><Relationship Id="rId3" Type="http://schemas.openxmlformats.org/officeDocument/2006/relationships/hyperlink" Target="mailto:Christina.huber@tum.de" TargetMode="External"/><Relationship Id="rId7" Type="http://schemas.openxmlformats.org/officeDocument/2006/relationships/hyperlink" Target="mailto:verena.euler@tum.d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Studienberatung.edu@sot.tum.de" TargetMode="External"/><Relationship Id="rId5" Type="http://schemas.openxmlformats.org/officeDocument/2006/relationships/hyperlink" Target="mailto:Kai.harbrich@tum.de" TargetMode="External"/><Relationship Id="rId4" Type="http://schemas.openxmlformats.org/officeDocument/2006/relationships/hyperlink" Target="mailto:Monika.hanser@tum.de" TargetMode="External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m.de/studium/tumcs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hyperlink" Target="https://www.tum.de/studierende" TargetMode="External"/><Relationship Id="rId4" Type="http://schemas.openxmlformats.org/officeDocument/2006/relationships/hyperlink" Target="mailto:studium@tum.de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du.sot.tum.de/edu/bb-fpso/" TargetMode="External"/><Relationship Id="rId3" Type="http://schemas.openxmlformats.org/officeDocument/2006/relationships/hyperlink" Target="https://www.edu.sot.tum.de/edu/studium/ansprechpartner/studienberatung/" TargetMode="External"/><Relationship Id="rId7" Type="http://schemas.openxmlformats.org/officeDocument/2006/relationships/hyperlink" Target="https://collab.dvb.bayern/spaces/TUMstudiumedu/pages/78637300/Lehramt+Berufliche+Bildun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edu.sot.tum.de/edu/startseite/" TargetMode="External"/><Relationship Id="rId5" Type="http://schemas.openxmlformats.org/officeDocument/2006/relationships/hyperlink" Target="https://www.edu.sot.tum.de/edu/studium/ansprechpartner/fachstudienberatung-bb/" TargetMode="External"/><Relationship Id="rId4" Type="http://schemas.openxmlformats.org/officeDocument/2006/relationships/hyperlink" Target="https://www.edu.sot.tum.de/edu/studium/ansprechpartner/studienkoordination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hrer-werden.bayern/studium-und-vorbereitungsdienst/berufliche-schule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ww.edu.sot.tum.de/edu/studium/praktika/schulpraktika-informationen-fuer-studierende-und-betreuungslehrkraefte/berufliche-bildung/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.sot.tum.de/edu/berufliche-bildun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3804932" name="Bild 4" descr="TUM_Glockenturm.tif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663381" y="3429000"/>
            <a:ext cx="3480619" cy="3429000"/>
          </a:xfrm>
          <a:prstGeom prst="rect">
            <a:avLst/>
          </a:prstGeom>
        </p:spPr>
      </p:pic>
      <p:sp>
        <p:nvSpPr>
          <p:cNvPr id="1095380683" name="Inhaltsplatzhalter 2"/>
          <p:cNvSpPr>
            <a:spLocks noGrp="1"/>
          </p:cNvSpPr>
          <p:nvPr>
            <p:ph idx="10"/>
          </p:nvPr>
        </p:nvSpPr>
        <p:spPr bwMode="auto">
          <a:xfrm>
            <a:off x="535399" y="4253378"/>
            <a:ext cx="8508999" cy="1780244"/>
          </a:xfrm>
        </p:spPr>
        <p:txBody>
          <a:bodyPr/>
          <a:lstStyle/>
          <a:p>
            <a:pPr>
              <a:defRPr/>
            </a:pPr>
            <a:r>
              <a:rPr lang="de-DE" dirty="0"/>
              <a:t>Technische Universität München</a:t>
            </a:r>
            <a:endParaRPr dirty="0"/>
          </a:p>
          <a:p>
            <a:pPr>
              <a:defRPr/>
            </a:pPr>
            <a:r>
              <a:rPr lang="de-DE" dirty="0"/>
              <a:t>TUM School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Sciences and Technology</a:t>
            </a:r>
            <a:endParaRPr dirty="0"/>
          </a:p>
          <a:p>
            <a:pPr>
              <a:defRPr/>
            </a:pPr>
            <a:r>
              <a:rPr lang="de-DE" dirty="0"/>
              <a:t>School Office - Studiengangs- und Qualitätsmanagement EDU</a:t>
            </a:r>
            <a:endParaRPr dirty="0"/>
          </a:p>
          <a:p>
            <a:pPr>
              <a:defRPr/>
            </a:pPr>
            <a:r>
              <a:rPr lang="de-DE" dirty="0"/>
              <a:t>Verena Euler und Julia Stahl</a:t>
            </a:r>
            <a:endParaRPr dirty="0"/>
          </a:p>
          <a:p>
            <a:pPr>
              <a:defRPr/>
            </a:pPr>
            <a:r>
              <a:rPr lang="de-DE" dirty="0"/>
              <a:t>München, 6. Oktober 2025</a:t>
            </a:r>
            <a:endParaRPr dirty="0"/>
          </a:p>
        </p:txBody>
      </p:sp>
      <p:sp>
        <p:nvSpPr>
          <p:cNvPr id="1059764167" name="Titel 6"/>
          <p:cNvSpPr>
            <a:spLocks noGrp="1"/>
          </p:cNvSpPr>
          <p:nvPr>
            <p:ph type="title"/>
          </p:nvPr>
        </p:nvSpPr>
        <p:spPr bwMode="auto">
          <a:xfrm>
            <a:off x="319090" y="626165"/>
            <a:ext cx="8508999" cy="2462213"/>
          </a:xfrm>
        </p:spPr>
        <p:txBody>
          <a:bodyPr/>
          <a:lstStyle/>
          <a:p>
            <a:pPr algn="ctr">
              <a:defRPr/>
            </a:pPr>
            <a:br>
              <a:rPr lang="de-DE"/>
            </a:br>
            <a:br>
              <a:rPr lang="de-DE"/>
            </a:br>
            <a:r>
              <a:rPr lang="en-US" sz="3200" b="1">
                <a:ea typeface="ＭＳ Ｐゴシック"/>
              </a:rPr>
              <a:t>Bachelor Berufliche Bildung</a:t>
            </a:r>
            <a:br>
              <a:rPr lang="en-US" sz="3200" b="1">
                <a:ea typeface="ＭＳ Ｐゴシック"/>
              </a:rPr>
            </a:br>
            <a:r>
              <a:rPr lang="en-US" sz="3200" b="1">
                <a:ea typeface="ＭＳ Ｐゴシック"/>
              </a:rPr>
              <a:t>Lehramt an beruflichen Schulen</a:t>
            </a:r>
            <a:br>
              <a:rPr lang="en-US" sz="3200">
                <a:solidFill>
                  <a:srgbClr val="0065BD"/>
                </a:solidFill>
                <a:ea typeface="ＭＳ Ｐゴシック"/>
              </a:rPr>
            </a:br>
            <a:br>
              <a:rPr lang="de-DE"/>
            </a:br>
            <a:r>
              <a:rPr lang="de-DE">
                <a:solidFill>
                  <a:srgbClr val="0065BD"/>
                </a:solidFill>
              </a:rPr>
              <a:t>Herzlich willkommen!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81240484" name="Inhaltsplatzhalter 1"/>
          <p:cNvSpPr>
            <a:spLocks noGrp="1"/>
          </p:cNvSpPr>
          <p:nvPr>
            <p:ph idx="1"/>
          </p:nvPr>
        </p:nvSpPr>
        <p:spPr bwMode="auto">
          <a:xfrm>
            <a:off x="318009" y="2030233"/>
            <a:ext cx="8508999" cy="3754342"/>
          </a:xfrm>
        </p:spPr>
        <p:txBody>
          <a:bodyPr/>
          <a:lstStyle/>
          <a:p>
            <a:pPr marL="285750" indent="-285750">
              <a:buFont typeface="Arial"/>
              <a:buChar char="•"/>
              <a:defRPr/>
            </a:pPr>
            <a:endParaRPr lang="de-DE" sz="1800">
              <a:ea typeface="ＭＳ Ｐゴシック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z="1800">
                <a:ea typeface="ＭＳ Ｐゴシック"/>
              </a:rPr>
              <a:t>gilt TU-weit für alle Bachelor- und Masterstudiengänge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 sz="1800">
              <a:ea typeface="ＭＳ Ｐゴシック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z="1800">
                <a:ea typeface="ＭＳ Ｐゴシック"/>
              </a:rPr>
              <a:t>enthält allgemeine Regelungen zu Modularisierung, Prüfungen, Prüfungsanmeldung, Anrechnungen, Bewertung von Leistungen, Abschlussarbeiten, Nachteilsausgleich, Schutzfristen, Mängel im Prüfungsverfahren, Täuschung, Wiederholung, Einsicht, Zeugniserstellung, Prüfungsausschuss, Bescheide, etc.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 sz="1800">
              <a:ea typeface="ＭＳ Ｐゴシック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z="1800">
                <a:ea typeface="ＭＳ Ｐゴシック"/>
              </a:rPr>
              <a:t>wird durch die </a:t>
            </a:r>
            <a:r>
              <a:rPr lang="de-DE" sz="1800" u="sng">
                <a:ea typeface="ＭＳ Ｐゴシック"/>
              </a:rPr>
              <a:t>F</a:t>
            </a:r>
            <a:r>
              <a:rPr lang="de-DE" sz="1800">
                <a:ea typeface="ＭＳ Ｐゴシック"/>
              </a:rPr>
              <a:t>ach</a:t>
            </a:r>
            <a:r>
              <a:rPr lang="de-DE" sz="1800" u="sng">
                <a:ea typeface="ＭＳ Ｐゴシック"/>
              </a:rPr>
              <a:t>p</a:t>
            </a:r>
            <a:r>
              <a:rPr lang="de-DE" sz="1800">
                <a:ea typeface="ＭＳ Ｐゴシック"/>
              </a:rPr>
              <a:t>rüfungs- und </a:t>
            </a:r>
            <a:r>
              <a:rPr lang="de-DE" sz="1800" u="sng">
                <a:ea typeface="ＭＳ Ｐゴシック"/>
              </a:rPr>
              <a:t>S</a:t>
            </a:r>
            <a:r>
              <a:rPr lang="de-DE" sz="1800">
                <a:ea typeface="ＭＳ Ｐゴシック"/>
              </a:rPr>
              <a:t>tudien</a:t>
            </a:r>
            <a:r>
              <a:rPr lang="de-DE" sz="1800" u="sng">
                <a:ea typeface="ＭＳ Ｐゴシック"/>
              </a:rPr>
              <a:t>o</a:t>
            </a:r>
            <a:r>
              <a:rPr lang="de-DE" sz="1800">
                <a:ea typeface="ＭＳ Ｐゴシック"/>
              </a:rPr>
              <a:t>rdnung (FPSO) ergänzt und geht dieser im Zweifel vor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 sz="1800">
              <a:ea typeface="ＭＳ Ｐゴシック"/>
            </a:endParaRPr>
          </a:p>
          <a:p>
            <a:pPr marL="285750" indent="-285750">
              <a:buFont typeface="Arial"/>
              <a:buChar char="•"/>
              <a:defRPr/>
            </a:pPr>
            <a:endParaRPr lang="de-DE" sz="1800">
              <a:ea typeface="ＭＳ Ｐゴシック"/>
            </a:endParaRPr>
          </a:p>
        </p:txBody>
      </p:sp>
      <p:sp>
        <p:nvSpPr>
          <p:cNvPr id="84366251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10</a:t>
            </a:fld>
            <a:endParaRPr lang="de-DE"/>
          </a:p>
        </p:txBody>
      </p:sp>
      <p:sp>
        <p:nvSpPr>
          <p:cNvPr id="825876815" name="Titel 4"/>
          <p:cNvSpPr>
            <a:spLocks noGrp="1"/>
          </p:cNvSpPr>
          <p:nvPr>
            <p:ph type="title"/>
          </p:nvPr>
        </p:nvSpPr>
        <p:spPr bwMode="auto">
          <a:xfrm>
            <a:off x="319090" y="1471100"/>
            <a:ext cx="8508999" cy="41036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de-DE" sz="2400" u="sng">
                <a:ea typeface="ＭＳ Ｐゴシック"/>
              </a:rPr>
              <a:t>A</a:t>
            </a:r>
            <a:r>
              <a:rPr lang="de-DE" sz="2400">
                <a:ea typeface="ＭＳ Ｐゴシック"/>
              </a:rPr>
              <a:t>llgemeine </a:t>
            </a:r>
            <a:r>
              <a:rPr lang="de-DE" sz="2400" u="sng">
                <a:ea typeface="ＭＳ Ｐゴシック"/>
              </a:rPr>
              <a:t>P</a:t>
            </a:r>
            <a:r>
              <a:rPr lang="de-DE" sz="2400">
                <a:ea typeface="ＭＳ Ｐゴシック"/>
              </a:rPr>
              <a:t>rüfungs- und </a:t>
            </a:r>
            <a:r>
              <a:rPr lang="de-DE" sz="2400" u="sng">
                <a:ea typeface="ＭＳ Ｐゴシック"/>
              </a:rPr>
              <a:t>S</a:t>
            </a:r>
            <a:r>
              <a:rPr lang="de-DE" sz="2400">
                <a:ea typeface="ＭＳ Ｐゴシック"/>
              </a:rPr>
              <a:t>tudien</a:t>
            </a:r>
            <a:r>
              <a:rPr lang="de-DE" sz="2400" u="sng">
                <a:ea typeface="ＭＳ Ｐゴシック"/>
              </a:rPr>
              <a:t>o</a:t>
            </a:r>
            <a:r>
              <a:rPr lang="de-DE" sz="2400">
                <a:ea typeface="ＭＳ Ｐゴシック"/>
              </a:rPr>
              <a:t>rdnung (APSO)</a:t>
            </a:r>
            <a:endParaRPr lang="de-DE" sz="2400"/>
          </a:p>
        </p:txBody>
      </p:sp>
      <p:sp>
        <p:nvSpPr>
          <p:cNvPr id="1386837468" name="Titel 4"/>
          <p:cNvSpPr txBox="1"/>
          <p:nvPr/>
        </p:nvSpPr>
        <p:spPr bwMode="auto">
          <a:xfrm>
            <a:off x="318009" y="58071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defRPr lang="de-DE" sz="30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9pPr>
          </a:lstStyle>
          <a:p>
            <a:pPr>
              <a:defRPr/>
            </a:pPr>
            <a:r>
              <a:rPr lang="de-DE">
                <a:ea typeface="ＭＳ Ｐゴシック"/>
              </a:rPr>
              <a:t>Prüfungs-und Studienordnungen</a:t>
            </a:r>
            <a:endParaRPr lang="de-D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58107035" name="Inhaltsplatzhalter 1"/>
          <p:cNvSpPr>
            <a:spLocks noGrp="1"/>
          </p:cNvSpPr>
          <p:nvPr>
            <p:ph idx="1"/>
          </p:nvPr>
        </p:nvSpPr>
        <p:spPr bwMode="auto">
          <a:xfrm>
            <a:off x="393422" y="1499680"/>
            <a:ext cx="8508998" cy="3207556"/>
          </a:xfrm>
        </p:spPr>
        <p:txBody>
          <a:bodyPr/>
          <a:lstStyle/>
          <a:p>
            <a:pPr marL="461963" lvl="1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1400">
                <a:ea typeface="ＭＳ Ｐゴシック"/>
              </a:rPr>
              <a:t>r</a:t>
            </a:r>
            <a:r>
              <a:rPr lang="de-DE" sz="1400">
                <a:solidFill>
                  <a:schemeClr val="tx1"/>
                </a:solidFill>
                <a:ea typeface="ＭＳ Ｐゴシック"/>
              </a:rPr>
              <a:t>echtliche Grundlage für Ihren Studiengang -&gt; FPSO Bachelor Version </a:t>
            </a:r>
            <a:endParaRPr sz="1400">
              <a:solidFill>
                <a:schemeClr val="tx1"/>
              </a:solidFill>
              <a:ea typeface="ＭＳ Ｐゴシック"/>
            </a:endParaRPr>
          </a:p>
          <a:p>
            <a:pPr marL="461962" lvl="1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1400">
                <a:solidFill>
                  <a:schemeClr val="tx1"/>
                </a:solidFill>
                <a:ea typeface="ＭＳ Ｐゴシック"/>
              </a:rPr>
              <a:t>2023: ET / MT /EH / </a:t>
            </a:r>
            <a:endParaRPr sz="1400">
              <a:solidFill>
                <a:schemeClr val="tx1"/>
              </a:solidFill>
              <a:ea typeface="ＭＳ Ｐゴシック"/>
            </a:endParaRPr>
          </a:p>
          <a:p>
            <a:pPr marL="461962" lvl="1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1400">
                <a:solidFill>
                  <a:schemeClr val="tx1"/>
                </a:solidFill>
                <a:ea typeface="ＭＳ Ｐゴシック"/>
              </a:rPr>
              <a:t>2025: BT (Start in 2023, wird umgeschrieben, es gibt nichts zu tun; keine Konsequenzen)</a:t>
            </a:r>
            <a:endParaRPr sz="1400">
              <a:solidFill>
                <a:schemeClr val="tx1"/>
              </a:solidFill>
              <a:ea typeface="ＭＳ Ｐゴシック"/>
            </a:endParaRPr>
          </a:p>
          <a:p>
            <a:pPr marL="461962" lvl="1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1400">
                <a:solidFill>
                  <a:schemeClr val="tx1"/>
                </a:solidFill>
                <a:ea typeface="ＭＳ Ｐゴシック"/>
              </a:rPr>
              <a:t>2024: GP/Agrar</a:t>
            </a:r>
            <a:endParaRPr sz="1200">
              <a:solidFill>
                <a:schemeClr val="tx1"/>
              </a:solidFill>
            </a:endParaRPr>
          </a:p>
          <a:p>
            <a:pPr marL="457200" lvl="1" indent="0">
              <a:buNone/>
              <a:defRPr/>
            </a:pPr>
            <a:endParaRPr lang="de-DE" sz="1800">
              <a:ea typeface="ＭＳ Ｐゴシック"/>
            </a:endParaRPr>
          </a:p>
          <a:p>
            <a:pPr marL="742950" lvl="1" indent="-285750">
              <a:buFont typeface="Wingdings"/>
              <a:buChar char="v"/>
              <a:defRPr/>
            </a:pPr>
            <a:endParaRPr lang="de-DE" sz="1800">
              <a:ea typeface="ＭＳ Ｐゴシック"/>
            </a:endParaRPr>
          </a:p>
        </p:txBody>
      </p:sp>
      <p:sp>
        <p:nvSpPr>
          <p:cNvPr id="144113641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11</a:t>
            </a:fld>
            <a:endParaRPr lang="de-DE"/>
          </a:p>
        </p:txBody>
      </p:sp>
      <p:sp>
        <p:nvSpPr>
          <p:cNvPr id="1108241768" name="Titel 4"/>
          <p:cNvSpPr txBox="1"/>
          <p:nvPr/>
        </p:nvSpPr>
        <p:spPr bwMode="auto">
          <a:xfrm>
            <a:off x="393424" y="77202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defRPr lang="de-DE" sz="30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9pPr>
          </a:lstStyle>
          <a:p>
            <a:pPr marL="514350" indent="-514350">
              <a:buFont typeface="+mj-lt"/>
              <a:buAutoNum type="arabicPeriod" startAt="2"/>
              <a:defRPr/>
            </a:pPr>
            <a:r>
              <a:rPr lang="de-DE" sz="2400" u="sng">
                <a:ea typeface="ＭＳ Ｐゴシック"/>
              </a:rPr>
              <a:t>F</a:t>
            </a:r>
            <a:r>
              <a:rPr lang="de-DE" sz="2400">
                <a:ea typeface="ＭＳ Ｐゴシック"/>
              </a:rPr>
              <a:t>ach</a:t>
            </a:r>
            <a:r>
              <a:rPr lang="de-DE" sz="2400" u="sng">
                <a:ea typeface="ＭＳ Ｐゴシック"/>
              </a:rPr>
              <a:t>p</a:t>
            </a:r>
            <a:r>
              <a:rPr lang="de-DE" sz="2400">
                <a:ea typeface="ＭＳ Ｐゴシック"/>
              </a:rPr>
              <a:t>rüfungs- und </a:t>
            </a:r>
            <a:r>
              <a:rPr lang="de-DE" sz="2400" u="sng">
                <a:ea typeface="ＭＳ Ｐゴシック"/>
              </a:rPr>
              <a:t>S</a:t>
            </a:r>
            <a:r>
              <a:rPr lang="de-DE" sz="2400">
                <a:ea typeface="ＭＳ Ｐゴシック"/>
              </a:rPr>
              <a:t>tudien</a:t>
            </a:r>
            <a:r>
              <a:rPr lang="de-DE" sz="2400" u="sng">
                <a:ea typeface="ＭＳ Ｐゴシック"/>
              </a:rPr>
              <a:t>o</a:t>
            </a:r>
            <a:r>
              <a:rPr lang="de-DE" sz="2400">
                <a:ea typeface="ＭＳ Ｐゴシック"/>
              </a:rPr>
              <a:t>rdnung (FPSO)</a:t>
            </a:r>
            <a:endParaRPr lang="de-DE" sz="2400"/>
          </a:p>
        </p:txBody>
      </p:sp>
      <p:pic>
        <p:nvPicPr>
          <p:cNvPr id="1936130481" name="Grafik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15329" y="2799960"/>
            <a:ext cx="7600543" cy="2653988"/>
          </a:xfrm>
          <a:prstGeom prst="rect">
            <a:avLst/>
          </a:prstGeom>
        </p:spPr>
      </p:pic>
      <p:sp>
        <p:nvSpPr>
          <p:cNvPr id="1998939359" name="Textfeld 11"/>
          <p:cNvSpPr txBox="1"/>
          <p:nvPr/>
        </p:nvSpPr>
        <p:spPr bwMode="auto">
          <a:xfrm>
            <a:off x="587188" y="5676637"/>
            <a:ext cx="7456827" cy="5379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3999"/>
              </a:lnSpc>
              <a:defRPr/>
            </a:pPr>
            <a:r>
              <a:rPr lang="de-DE" sz="1600"/>
              <a:t>Satzung für: </a:t>
            </a:r>
            <a:endParaRPr/>
          </a:p>
          <a:p>
            <a:pPr marL="285750" indent="-285750">
              <a:lnSpc>
                <a:spcPct val="113999"/>
              </a:lnSpc>
              <a:buFont typeface="Wingdings"/>
              <a:buChar char="Ø"/>
              <a:defRPr/>
            </a:pPr>
            <a:r>
              <a:rPr lang="de-DE" sz="1600"/>
              <a:t>Berufliche Fachrichtung Bachelor und Unterrichtsfachsatzung Bachelor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820691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12</a:t>
            </a:fld>
            <a:endParaRPr lang="de-DE"/>
          </a:p>
        </p:txBody>
      </p:sp>
      <p:sp>
        <p:nvSpPr>
          <p:cNvPr id="746218076" name="Titel 4"/>
          <p:cNvSpPr>
            <a:spLocks noGrp="1"/>
          </p:cNvSpPr>
          <p:nvPr>
            <p:ph type="title"/>
          </p:nvPr>
        </p:nvSpPr>
        <p:spPr bwMode="auto">
          <a:xfrm>
            <a:off x="317500" y="224902"/>
            <a:ext cx="8508999" cy="366190"/>
          </a:xfrm>
        </p:spPr>
        <p:txBody>
          <a:bodyPr/>
          <a:lstStyle/>
          <a:p>
            <a:pPr>
              <a:defRPr/>
            </a:pPr>
            <a:r>
              <a:rPr lang="de-DE" sz="2000"/>
              <a:t>Prüfungsmodule laut FPSO Berufliche Fachrichtung (bspw: GP)</a:t>
            </a:r>
            <a:endParaRPr/>
          </a:p>
        </p:txBody>
      </p:sp>
      <p:pic>
        <p:nvPicPr>
          <p:cNvPr id="1083474520" name="Grafik 1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460812" y="781272"/>
            <a:ext cx="4667474" cy="569204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79047991" name="Foliennummernplatzhalter 2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13</a:t>
            </a:fld>
            <a:endParaRPr lang="de-DE"/>
          </a:p>
        </p:txBody>
      </p:sp>
      <p:pic>
        <p:nvPicPr>
          <p:cNvPr id="242256094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369066" y="633986"/>
            <a:ext cx="4905553" cy="622401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1515137" name="Foliennummernplatzhalter 2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14</a:t>
            </a:fld>
            <a:endParaRPr lang="de-DE"/>
          </a:p>
        </p:txBody>
      </p:sp>
      <p:pic>
        <p:nvPicPr>
          <p:cNvPr id="253632518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963271" y="309725"/>
            <a:ext cx="4858038" cy="581765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3679646" name="Foliennummernplatzhalter 2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15</a:t>
            </a:fld>
            <a:endParaRPr lang="de-DE"/>
          </a:p>
        </p:txBody>
      </p:sp>
      <p:pic>
        <p:nvPicPr>
          <p:cNvPr id="1731458553" name="Grafik 1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223248" y="304800"/>
            <a:ext cx="4329453" cy="616851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3183739" name="Bildplatzhalter 1"/>
          <p:cNvSpPr>
            <a:spLocks noGrp="1"/>
          </p:cNvSpPr>
          <p:nvPr>
            <p:ph type="pic" sz="quarter" idx="4294967295"/>
          </p:nvPr>
        </p:nvSpPr>
        <p:spPr bwMode="auto">
          <a:xfrm>
            <a:off x="533400" y="1510554"/>
            <a:ext cx="7767918" cy="4800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Alle Unterrichtsfächer (Englisch, Physik, Biologie etc.) sind in einer Satzung aufgeführt. Die aktuellste Version ist von 2023.</a:t>
            </a:r>
          </a:p>
          <a:p>
            <a:pPr>
              <a:defRPr/>
            </a:pPr>
            <a:r>
              <a:rPr lang="de-DE" dirty="0"/>
              <a:t>Auch hier befinden sich am Ende zwei Anlagen mit einer tabellarischen Übersicht über die jeweiligen Module im Bachelor (TUM und LMU), die Sie absolvieren müssen:</a:t>
            </a:r>
          </a:p>
          <a:p>
            <a:pPr>
              <a:defRPr/>
            </a:pPr>
            <a:endParaRPr dirty="0"/>
          </a:p>
          <a:p>
            <a:pPr>
              <a:defRPr/>
            </a:pPr>
            <a:r>
              <a:rPr lang="de-DE" dirty="0"/>
              <a:t> </a:t>
            </a:r>
            <a:r>
              <a:rPr lang="de-DE" dirty="0">
                <a:hlinkClick r:id="rId3"/>
              </a:rPr>
              <a:t>Lesb._F._Unterrichtsfachsatzung_Bachelor_mit_AES_vom_29.09.23.pdf</a:t>
            </a:r>
            <a:endParaRPr dirty="0"/>
          </a:p>
        </p:txBody>
      </p:sp>
      <p:sp>
        <p:nvSpPr>
          <p:cNvPr id="1202985059" name="Foliennummernplatzhalter 2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16</a:t>
            </a:fld>
            <a:endParaRPr lang="de-DE"/>
          </a:p>
        </p:txBody>
      </p:sp>
      <p:sp>
        <p:nvSpPr>
          <p:cNvPr id="687003388" name="Titel 4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Unterrichtsfachsatzung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9996900" name="Foliennummernplatzhalter 2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17</a:t>
            </a:fld>
            <a:endParaRPr lang="de-DE"/>
          </a:p>
        </p:txBody>
      </p:sp>
      <p:pic>
        <p:nvPicPr>
          <p:cNvPr id="281404640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142565" y="566850"/>
            <a:ext cx="4742543" cy="598593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2129513" name="Inhaltsplatzhalter 1"/>
          <p:cNvSpPr>
            <a:spLocks noGrp="1"/>
          </p:cNvSpPr>
          <p:nvPr>
            <p:ph idx="1"/>
          </p:nvPr>
        </p:nvSpPr>
        <p:spPr bwMode="auto">
          <a:xfrm>
            <a:off x="161134" y="1264170"/>
            <a:ext cx="8982866" cy="5504228"/>
          </a:xfrm>
        </p:spPr>
        <p:txBody>
          <a:bodyPr/>
          <a:lstStyle/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endParaRPr dirty="0"/>
          </a:p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r>
              <a:rPr lang="de-DE" sz="1800" dirty="0">
                <a:ea typeface="ＭＳ Ｐゴシック"/>
              </a:rPr>
              <a:t>Prüfungen finden i.d.R. zu Beginn der Semesterferien statt, die meisten Wiederholungsprüfungen in den 2 Wochen vor dem Start des folge Semesters (Ausnahmen: Prüfungen WZW und Sport)</a:t>
            </a:r>
            <a:endParaRPr dirty="0"/>
          </a:p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r>
              <a:rPr lang="de-DE" sz="1800" dirty="0">
                <a:ea typeface="ＭＳ Ｐゴシック"/>
              </a:rPr>
              <a:t>zu jeder Prüfung ist eine </a:t>
            </a:r>
            <a:r>
              <a:rPr lang="de-DE" sz="1800" b="1" dirty="0">
                <a:ea typeface="ＭＳ Ｐゴシック"/>
              </a:rPr>
              <a:t>Anmeldung</a:t>
            </a:r>
            <a:r>
              <a:rPr lang="de-DE" sz="1800" dirty="0">
                <a:ea typeface="ＭＳ Ｐゴシック"/>
              </a:rPr>
              <a:t> </a:t>
            </a:r>
            <a:r>
              <a:rPr lang="de-DE" sz="1800" b="1" dirty="0">
                <a:ea typeface="ＭＳ Ｐゴシック"/>
              </a:rPr>
              <a:t>in </a:t>
            </a:r>
            <a:r>
              <a:rPr lang="de-DE" sz="1800" b="1" dirty="0" err="1">
                <a:ea typeface="ＭＳ Ｐゴシック"/>
              </a:rPr>
              <a:t>TUMonline</a:t>
            </a:r>
            <a:r>
              <a:rPr lang="de-DE" sz="1800" b="1" dirty="0">
                <a:ea typeface="ＭＳ Ｐゴシック"/>
              </a:rPr>
              <a:t> </a:t>
            </a:r>
            <a:r>
              <a:rPr lang="de-DE" sz="1800" dirty="0">
                <a:ea typeface="ＭＳ Ｐゴシック"/>
              </a:rPr>
              <a:t>nötig! Auch zu jeder Wiederholungsprüfung! </a:t>
            </a:r>
            <a:endParaRPr dirty="0"/>
          </a:p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r>
              <a:rPr lang="de-DE" sz="1800" dirty="0">
                <a:ea typeface="ＭＳ Ｐゴシック"/>
              </a:rPr>
              <a:t>viele Prüfungen setzen sich aus Teilleistungen zusammen: Die ECTS werden Ihrem Studienbaumkonto erst gut geschrieben, wenn das Modul komplett abgeschlossen wurde.</a:t>
            </a:r>
            <a:endParaRPr dirty="0"/>
          </a:p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r>
              <a:rPr lang="de-DE" sz="1800" dirty="0">
                <a:ea typeface="ＭＳ Ｐゴシック"/>
              </a:rPr>
              <a:t>Wiederholungen zur Notenverbesserung sind nicht möglich!</a:t>
            </a:r>
            <a:endParaRPr dirty="0"/>
          </a:p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endParaRPr lang="de-DE" sz="1800" dirty="0">
              <a:ea typeface="ＭＳ Ｐゴシック"/>
            </a:endParaRPr>
          </a:p>
          <a:p>
            <a:pPr>
              <a:spcAft>
                <a:spcPts val="1200"/>
              </a:spcAft>
              <a:defRPr/>
            </a:pPr>
            <a:r>
              <a:rPr lang="de-DE" sz="1800" dirty="0"/>
              <a:t>     </a:t>
            </a:r>
            <a:endParaRPr lang="de-DE" sz="1800" dirty="0">
              <a:ea typeface="ＭＳ Ｐゴシック"/>
            </a:endParaRPr>
          </a:p>
          <a:p>
            <a:pPr>
              <a:spcAft>
                <a:spcPts val="1200"/>
              </a:spcAft>
              <a:defRPr/>
            </a:pPr>
            <a:endParaRPr lang="de-DE" dirty="0"/>
          </a:p>
        </p:txBody>
      </p:sp>
      <p:sp>
        <p:nvSpPr>
          <p:cNvPr id="1265741610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18</a:t>
            </a:fld>
            <a:endParaRPr lang="de-DE"/>
          </a:p>
        </p:txBody>
      </p:sp>
      <p:sp>
        <p:nvSpPr>
          <p:cNvPr id="536611864" name="Titel 4"/>
          <p:cNvSpPr>
            <a:spLocks noGrp="1"/>
          </p:cNvSpPr>
          <p:nvPr>
            <p:ph type="title"/>
          </p:nvPr>
        </p:nvSpPr>
        <p:spPr bwMode="auto">
          <a:xfrm>
            <a:off x="318009" y="638604"/>
            <a:ext cx="8508999" cy="410369"/>
          </a:xfrm>
        </p:spPr>
        <p:txBody>
          <a:bodyPr/>
          <a:lstStyle/>
          <a:p>
            <a:pPr>
              <a:defRPr/>
            </a:pPr>
            <a:r>
              <a:rPr lang="de-DE">
                <a:ea typeface="ＭＳ Ｐゴシック"/>
              </a:rPr>
              <a:t>Prüfungen</a:t>
            </a:r>
            <a:endParaRPr lang="de-D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0568295" name="Inhaltsplatzhalter 1"/>
          <p:cNvSpPr>
            <a:spLocks noGrp="1"/>
          </p:cNvSpPr>
          <p:nvPr>
            <p:ph idx="1"/>
          </p:nvPr>
        </p:nvSpPr>
        <p:spPr bwMode="auto">
          <a:xfrm>
            <a:off x="316992" y="1221186"/>
            <a:ext cx="8508999" cy="5252127"/>
          </a:xfrm>
        </p:spPr>
        <p:txBody>
          <a:bodyPr/>
          <a:lstStyle/>
          <a:p>
            <a:pPr marL="285750" indent="-285750">
              <a:buFont typeface="Wingdings"/>
              <a:buChar char="v"/>
              <a:defRPr/>
            </a:pPr>
            <a:r>
              <a:rPr lang="de-DE" sz="1800"/>
              <a:t>Wo steht die Studienfortschrittskontrolle?  </a:t>
            </a:r>
            <a:r>
              <a:rPr lang="de-DE" sz="1800" u="sng">
                <a:hlinkClick r:id="rId3"/>
              </a:rPr>
              <a:t>§ 10 APSO</a:t>
            </a:r>
            <a:endParaRPr lang="de-DE" sz="1800"/>
          </a:p>
          <a:p>
            <a:pPr marL="0" lvl="1" indent="0">
              <a:buNone/>
              <a:defRPr/>
            </a:pPr>
            <a:endParaRPr lang="de-DE" sz="1800"/>
          </a:p>
          <a:p>
            <a:pPr marL="285750" indent="-285750">
              <a:buFont typeface="Wingdings"/>
              <a:buChar char="v"/>
              <a:defRPr/>
            </a:pPr>
            <a:r>
              <a:rPr lang="de-DE" sz="1800"/>
              <a:t>Welche </a:t>
            </a:r>
            <a:r>
              <a:rPr lang="de-DE" sz="1800" b="1"/>
              <a:t>rechtlichen Hürden </a:t>
            </a:r>
            <a:r>
              <a:rPr lang="de-DE" sz="1800"/>
              <a:t>gibt es im Bachelor? </a:t>
            </a:r>
            <a:endParaRPr/>
          </a:p>
          <a:p>
            <a:pPr>
              <a:defRPr/>
            </a:pPr>
            <a:br>
              <a:rPr lang="de-DE" sz="1800"/>
            </a:br>
            <a:r>
              <a:rPr lang="de-DE" sz="1800"/>
              <a:t> Sie müssen bis Ende des</a:t>
            </a:r>
            <a:endParaRPr/>
          </a:p>
          <a:p>
            <a:pPr lvl="3">
              <a:defRPr/>
            </a:pPr>
            <a:r>
              <a:rPr lang="de-DE" sz="1800"/>
              <a:t>2. Fachsemesters: mind. eine Modulprüfung aus den Grundlagenmodulen</a:t>
            </a:r>
            <a:endParaRPr/>
          </a:p>
          <a:p>
            <a:pPr lvl="3">
              <a:defRPr/>
            </a:pPr>
            <a:r>
              <a:rPr lang="de-DE" sz="1800"/>
              <a:t>3. Fachsemesters : 30 Credits</a:t>
            </a:r>
            <a:endParaRPr/>
          </a:p>
          <a:p>
            <a:pPr lvl="3">
              <a:defRPr/>
            </a:pPr>
            <a:r>
              <a:rPr lang="de-DE" sz="1800"/>
              <a:t>4. Fachsemesters : 60 Credits</a:t>
            </a:r>
          </a:p>
          <a:p>
            <a:pPr lvl="3">
              <a:defRPr/>
            </a:pPr>
            <a:r>
              <a:rPr lang="de-DE" sz="1800"/>
              <a:t>5. Fachsemesters : 90 Credits</a:t>
            </a:r>
          </a:p>
          <a:p>
            <a:pPr lvl="3">
              <a:defRPr/>
            </a:pPr>
            <a:r>
              <a:rPr lang="de-DE" sz="1800"/>
              <a:t>6. Fachsemesters : 120 Credits</a:t>
            </a:r>
          </a:p>
          <a:p>
            <a:pPr lvl="3">
              <a:defRPr/>
            </a:pPr>
            <a:r>
              <a:rPr lang="de-DE" sz="1800"/>
              <a:t>7. Fachsemesters : 150 Credits</a:t>
            </a:r>
          </a:p>
          <a:p>
            <a:pPr lvl="3">
              <a:defRPr/>
            </a:pPr>
            <a:r>
              <a:rPr lang="de-DE" sz="1800"/>
              <a:t>8. Fachsemesters : 180 Credits erreichen.</a:t>
            </a:r>
            <a:endParaRPr/>
          </a:p>
          <a:p>
            <a:pPr lvl="3">
              <a:defRPr/>
            </a:pPr>
            <a:endParaRPr lang="de-DE" sz="1800"/>
          </a:p>
          <a:p>
            <a:pPr marL="285750" indent="-285750">
              <a:buFont typeface="Wingdings"/>
              <a:buChar char="v"/>
              <a:defRPr/>
            </a:pPr>
            <a:r>
              <a:rPr lang="de-DE" sz="1800"/>
              <a:t>Wenn die Credits nicht erreicht werden, können Sie diesen Studiengang nicht weiter studieren und werden exmatrikuliert (nach dem 9. FS, dem sogenannten Kulanzsemester). Kommen Sie daher </a:t>
            </a:r>
            <a:r>
              <a:rPr lang="de-DE" sz="1800" b="1"/>
              <a:t>rechtzeitig</a:t>
            </a:r>
            <a:r>
              <a:rPr lang="de-DE" sz="1800"/>
              <a:t> in unsere </a:t>
            </a:r>
            <a:r>
              <a:rPr lang="de-DE" sz="1800" u="sng">
                <a:hlinkClick r:id="rId4"/>
              </a:rPr>
              <a:t>Beratung</a:t>
            </a:r>
            <a:r>
              <a:rPr lang="de-DE" sz="1800"/>
              <a:t>!</a:t>
            </a:r>
            <a:endParaRPr lang="de-DE"/>
          </a:p>
        </p:txBody>
      </p:sp>
      <p:sp>
        <p:nvSpPr>
          <p:cNvPr id="968400952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19</a:t>
            </a:fld>
            <a:endParaRPr lang="de-DE"/>
          </a:p>
        </p:txBody>
      </p:sp>
      <p:sp>
        <p:nvSpPr>
          <p:cNvPr id="1625578697" name="Titel 4"/>
          <p:cNvSpPr>
            <a:spLocks noGrp="1"/>
          </p:cNvSpPr>
          <p:nvPr>
            <p:ph type="title"/>
          </p:nvPr>
        </p:nvSpPr>
        <p:spPr bwMode="auto">
          <a:xfrm>
            <a:off x="318008" y="626586"/>
            <a:ext cx="8508999" cy="410369"/>
          </a:xfrm>
        </p:spPr>
        <p:txBody>
          <a:bodyPr/>
          <a:lstStyle/>
          <a:p>
            <a:pPr>
              <a:defRPr/>
            </a:pPr>
            <a:r>
              <a:rPr lang="de-DE">
                <a:ea typeface="ＭＳ Ｐゴシック"/>
              </a:rPr>
              <a:t>Studienfortschrittskontrolle</a:t>
            </a:r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9081242" name="Foliennummernplatzhalter 2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2</a:t>
            </a:fld>
            <a:endParaRPr lang="de-DE"/>
          </a:p>
        </p:txBody>
      </p:sp>
      <p:sp>
        <p:nvSpPr>
          <p:cNvPr id="1089663803" name="Titel 4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Es ist soweit…</a:t>
            </a:r>
            <a:endParaRPr dirty="0"/>
          </a:p>
        </p:txBody>
      </p:sp>
      <p:pic>
        <p:nvPicPr>
          <p:cNvPr id="1147581078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30624" y="1612647"/>
            <a:ext cx="7253696" cy="446990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65066263" name="Inhaltsplatzhalter 1"/>
          <p:cNvSpPr>
            <a:spLocks noGrp="1"/>
          </p:cNvSpPr>
          <p:nvPr>
            <p:ph idx="1"/>
          </p:nvPr>
        </p:nvSpPr>
        <p:spPr bwMode="auto">
          <a:xfrm>
            <a:off x="308582" y="843135"/>
            <a:ext cx="8508999" cy="5341877"/>
          </a:xfrm>
        </p:spPr>
        <p:txBody>
          <a:bodyPr/>
          <a:lstStyle/>
          <a:p>
            <a:pPr marL="342900" indent="-342900">
              <a:buFont typeface="Wingdings"/>
              <a:buChar char="Ø"/>
              <a:defRPr/>
            </a:pPr>
            <a:r>
              <a:rPr lang="de-DE" sz="1800">
                <a:ea typeface="ＭＳ Ｐゴシック"/>
              </a:rPr>
              <a:t>Krankheit, Krankenhausaufenthalte, Unfälle: </a:t>
            </a:r>
            <a:r>
              <a:rPr lang="de-DE" sz="1800" u="sng">
                <a:ea typeface="ＭＳ Ｐゴシック"/>
              </a:rPr>
              <a:t>Atteste</a:t>
            </a:r>
            <a:r>
              <a:rPr lang="de-DE" sz="1800">
                <a:ea typeface="ＭＳ Ｐゴシック"/>
              </a:rPr>
              <a:t> bei Frau Huber oder Doevendans (Prüfungsverwaltung) abgeben.</a:t>
            </a:r>
            <a:endParaRPr/>
          </a:p>
          <a:p>
            <a:pPr marL="342900" indent="-342900">
              <a:buFont typeface="Wingdings"/>
              <a:buChar char="Ø"/>
              <a:defRPr/>
            </a:pPr>
            <a:endParaRPr lang="de-DE" sz="1800">
              <a:ea typeface="ＭＳ Ｐゴシック"/>
            </a:endParaRPr>
          </a:p>
          <a:p>
            <a:pPr marL="342900" indent="-342900">
              <a:buFont typeface="Wingdings"/>
              <a:buChar char="Ø"/>
              <a:defRPr/>
            </a:pPr>
            <a:r>
              <a:rPr lang="de-DE" sz="1800">
                <a:ea typeface="ＭＳ Ｐゴシック"/>
              </a:rPr>
              <a:t>Lassen Sie sich immer </a:t>
            </a:r>
            <a:r>
              <a:rPr lang="de-DE" sz="1800" u="sng">
                <a:ea typeface="ＭＳ Ｐゴシック"/>
              </a:rPr>
              <a:t>Atteste</a:t>
            </a:r>
            <a:r>
              <a:rPr lang="de-DE" sz="1800">
                <a:ea typeface="ＭＳ Ｐゴシック"/>
              </a:rPr>
              <a:t> ausstellen! </a:t>
            </a:r>
            <a:br>
              <a:rPr lang="de-DE" sz="1800">
                <a:ea typeface="ＭＳ Ｐゴシック"/>
              </a:rPr>
            </a:br>
            <a:r>
              <a:rPr lang="de-DE" sz="1800">
                <a:ea typeface="ＭＳ Ｐゴシック"/>
              </a:rPr>
              <a:t>Eine Arbeitsunfähigkeitsbescheinigung (AU) ist </a:t>
            </a:r>
            <a:r>
              <a:rPr lang="de-DE" sz="1800" b="1">
                <a:ea typeface="ＭＳ Ｐゴシック"/>
              </a:rPr>
              <a:t>kein</a:t>
            </a:r>
            <a:r>
              <a:rPr lang="de-DE" sz="1800">
                <a:ea typeface="ＭＳ Ｐゴシック"/>
              </a:rPr>
              <a:t> Attest!</a:t>
            </a:r>
            <a:endParaRPr/>
          </a:p>
          <a:p>
            <a:pPr marL="342900" indent="-342900">
              <a:buFont typeface="Wingdings"/>
              <a:buChar char="Ø"/>
              <a:defRPr/>
            </a:pPr>
            <a:endParaRPr lang="de-DE" sz="1800">
              <a:ea typeface="ＭＳ Ｐゴシック"/>
            </a:endParaRPr>
          </a:p>
          <a:p>
            <a:pPr marL="342900" indent="-342900">
              <a:buFont typeface="Wingdings"/>
              <a:buChar char="Ø"/>
              <a:defRPr/>
            </a:pPr>
            <a:r>
              <a:rPr lang="de-DE" sz="1800">
                <a:ea typeface="ＭＳ Ｐゴシック"/>
              </a:rPr>
              <a:t>alle Atteste, die nur den Sport betreffen, geben Sie bitte unverzüglich an der Fakultät für Sport und Gesundheitswissenschaften ab (z. Hd. von Frau Schächterle)</a:t>
            </a:r>
            <a:endParaRPr/>
          </a:p>
          <a:p>
            <a:pPr marL="342900" indent="-342900">
              <a:buFont typeface="Wingdings"/>
              <a:buChar char="Ø"/>
              <a:defRPr/>
            </a:pPr>
            <a:endParaRPr lang="de-DE" sz="1800">
              <a:ea typeface="ＭＳ Ｐゴシック"/>
            </a:endParaRPr>
          </a:p>
          <a:p>
            <a:pPr marL="342900" indent="-342900">
              <a:buFont typeface="Wingdings"/>
              <a:buChar char="Ø"/>
              <a:defRPr/>
            </a:pPr>
            <a:r>
              <a:rPr lang="de-DE" sz="1800">
                <a:ea typeface="ＭＳ Ｐゴシック"/>
              </a:rPr>
              <a:t>Anträge incl. Atteste für Nachteilsausgleich (z.B. Schreibzeitverlängerungen) geben Sie bei der Schriftführung des Prüfungsausschusses ab</a:t>
            </a:r>
            <a:endParaRPr/>
          </a:p>
          <a:p>
            <a:pPr marL="342900" indent="-342900">
              <a:buFont typeface="Wingdings"/>
              <a:buChar char="Ø"/>
              <a:defRPr/>
            </a:pPr>
            <a:endParaRPr lang="de-DE" sz="1800">
              <a:ea typeface="ＭＳ Ｐゴシック"/>
            </a:endParaRPr>
          </a:p>
          <a:p>
            <a:pPr marL="342900" indent="-342900">
              <a:buFont typeface="Wingdings"/>
              <a:buChar char="Ø"/>
              <a:defRPr/>
            </a:pPr>
            <a:r>
              <a:rPr lang="de-DE" sz="1800">
                <a:ea typeface="ＭＳ Ｐゴシック"/>
              </a:rPr>
              <a:t>Begleitschreiben zur Ausstellung von </a:t>
            </a:r>
            <a:r>
              <a:rPr lang="de-DE" sz="1800" u="sng">
                <a:ea typeface="ＭＳ Ｐゴシック"/>
                <a:hlinkClick r:id="rId3"/>
              </a:rPr>
              <a:t>Attesten</a:t>
            </a:r>
            <a:r>
              <a:rPr lang="de-DE" sz="1800">
                <a:ea typeface="ＭＳ Ｐゴシック"/>
              </a:rPr>
              <a:t> und Gutachten für Ärzte </a:t>
            </a:r>
          </a:p>
          <a:p>
            <a:pPr>
              <a:defRPr/>
            </a:pPr>
            <a:endParaRPr lang="de-DE" sz="2000"/>
          </a:p>
        </p:txBody>
      </p:sp>
      <p:sp>
        <p:nvSpPr>
          <p:cNvPr id="920554463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20</a:t>
            </a:fld>
            <a:endParaRPr lang="de-DE"/>
          </a:p>
        </p:txBody>
      </p:sp>
      <p:sp>
        <p:nvSpPr>
          <p:cNvPr id="1477395104" name="Titel 4"/>
          <p:cNvSpPr>
            <a:spLocks noGrp="1"/>
          </p:cNvSpPr>
          <p:nvPr>
            <p:ph type="title"/>
          </p:nvPr>
        </p:nvSpPr>
        <p:spPr bwMode="auto">
          <a:xfrm>
            <a:off x="393019" y="334866"/>
            <a:ext cx="8508999" cy="410369"/>
          </a:xfrm>
        </p:spPr>
        <p:txBody>
          <a:bodyPr/>
          <a:lstStyle/>
          <a:p>
            <a:pPr>
              <a:defRPr/>
            </a:pPr>
            <a:r>
              <a:rPr lang="de-DE">
                <a:ea typeface="ＭＳ Ｐゴシック"/>
              </a:rPr>
              <a:t>Im Krankheitsfall</a:t>
            </a:r>
            <a:endParaRPr lang="de-DE"/>
          </a:p>
        </p:txBody>
      </p:sp>
      <p:sp>
        <p:nvSpPr>
          <p:cNvPr id="2051295472" name="Textfeld 3"/>
          <p:cNvSpPr txBox="1"/>
          <p:nvPr/>
        </p:nvSpPr>
        <p:spPr bwMode="auto">
          <a:xfrm>
            <a:off x="393019" y="5612466"/>
            <a:ext cx="8758873" cy="9210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999"/>
              </a:lnSpc>
              <a:defRPr/>
            </a:pPr>
            <a:r>
              <a:rPr lang="de-DE"/>
              <a:t>Weitere Informationen finden Sie unter</a:t>
            </a:r>
            <a:endParaRPr/>
          </a:p>
          <a:p>
            <a:pPr>
              <a:lnSpc>
                <a:spcPct val="113999"/>
              </a:lnSpc>
              <a:defRPr/>
            </a:pPr>
            <a:r>
              <a:rPr lang="de-DE">
                <a:solidFill>
                  <a:srgbClr val="FF0000"/>
                </a:solidFill>
              </a:rPr>
              <a:t> </a:t>
            </a:r>
            <a:r>
              <a:rPr lang="de-DE" u="sng">
                <a:solidFill>
                  <a:srgbClr val="FF0000"/>
                </a:solidFill>
                <a:hlinkClick r:id="rId4"/>
              </a:rPr>
              <a:t>https://www.edu.sot.tum.de/edu/studium/fuer-studierende/pruefungsangelegenheiten/</a:t>
            </a:r>
            <a:endParaRPr lang="de-DE">
              <a:solidFill>
                <a:srgbClr val="FF0000"/>
              </a:solidFill>
            </a:endParaRPr>
          </a:p>
          <a:p>
            <a:pPr>
              <a:lnSpc>
                <a:spcPct val="113999"/>
              </a:lnSpc>
              <a:defRPr/>
            </a:pPr>
            <a:endParaRPr lang="de-DE">
              <a:latin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12300566" name="Inhaltsplatzhalter 1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Jeder Studiengang hat einen zuständigen Prüfungsausschuss. </a:t>
            </a:r>
            <a:endParaRPr/>
          </a:p>
          <a:p>
            <a:pPr>
              <a:defRPr/>
            </a:pPr>
            <a:r>
              <a:rPr lang="de-DE"/>
              <a:t>Für Sie zuständig ist der Prüfungsausschuss Bachelor Berufliche Bildung.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Bei Problemen mit dem Studienfortschritt (Härtefallantrag), Antrag auf Nachteilsausgleich, Verlängerung Bearbeitungszeit BA-Thesis ist der PA zuständig. 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Erste Kontaktperson ist die jeweilige Schriftführung, in Ihrem Fall aktuell: </a:t>
            </a:r>
            <a:endParaRPr/>
          </a:p>
          <a:p>
            <a:pPr>
              <a:defRPr/>
            </a:pPr>
            <a:r>
              <a:rPr lang="de-DE"/>
              <a:t>Verena Euler, </a:t>
            </a:r>
            <a:r>
              <a:rPr lang="de-DE" u="sng">
                <a:hlinkClick r:id="rId3"/>
              </a:rPr>
              <a:t>verena.euler@tum.de</a:t>
            </a:r>
            <a:r>
              <a:rPr lang="de-DE"/>
              <a:t> // 089-289-24333   </a:t>
            </a:r>
            <a:endParaRPr/>
          </a:p>
        </p:txBody>
      </p:sp>
      <p:sp>
        <p:nvSpPr>
          <p:cNvPr id="354969648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21</a:t>
            </a:fld>
            <a:endParaRPr lang="de-DE"/>
          </a:p>
        </p:txBody>
      </p:sp>
      <p:sp>
        <p:nvSpPr>
          <p:cNvPr id="116924269" name="Titel 4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Prüfungsausschüsse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5525356" name="Inhaltsplatzhalter 1"/>
          <p:cNvSpPr>
            <a:spLocks noGrp="1"/>
          </p:cNvSpPr>
          <p:nvPr>
            <p:ph idx="1"/>
          </p:nvPr>
        </p:nvSpPr>
        <p:spPr bwMode="auto">
          <a:xfrm>
            <a:off x="319087" y="1079190"/>
            <a:ext cx="8598667" cy="5759246"/>
          </a:xfrm>
        </p:spPr>
        <p:txBody>
          <a:bodyPr/>
          <a:lstStyle/>
          <a:p>
            <a:pPr marL="285750" indent="-285750">
              <a:buFont typeface="Wingdings"/>
              <a:buChar char="v"/>
              <a:defRPr/>
            </a:pPr>
            <a:r>
              <a:rPr lang="de-DE" b="1">
                <a:ea typeface="ＭＳ Ｐゴシック"/>
              </a:rPr>
              <a:t>Wann erhalte ich den Bescheid?</a:t>
            </a:r>
            <a:endParaRPr/>
          </a:p>
          <a:p>
            <a:pPr marL="461962" marR="0" lvl="1" indent="-28575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Ø"/>
              <a:defRPr/>
            </a:pPr>
            <a:r>
              <a:rPr lang="de-DE">
                <a:ea typeface="ＭＳ Ｐゴシック"/>
              </a:rPr>
              <a:t>Nach der Prüfungsausschuss-Sitzung (ca. Ende Mai bzw. </a:t>
            </a:r>
            <a:r>
              <a:rPr lang="de-DE" sz="16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Ende </a:t>
            </a:r>
            <a:r>
              <a:rPr lang="de-DE">
                <a:ea typeface="ＭＳ Ｐゴシック"/>
              </a:rPr>
              <a:t>November)</a:t>
            </a:r>
          </a:p>
          <a:p>
            <a:pPr lvl="1">
              <a:buFont typeface="Wingdings"/>
              <a:buChar char="Ø"/>
              <a:defRPr/>
            </a:pPr>
            <a:endParaRPr lang="de-DE">
              <a:ea typeface="ＭＳ Ｐゴシック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de-DE" b="1">
                <a:ea typeface="ＭＳ Ｐゴシック"/>
              </a:rPr>
              <a:t>Wo finde ich diese Bescheide?</a:t>
            </a:r>
            <a:endParaRPr/>
          </a:p>
          <a:p>
            <a:pPr lvl="2">
              <a:buFont typeface="Wingdings"/>
              <a:buChar char="Ø"/>
              <a:defRPr/>
            </a:pPr>
            <a:r>
              <a:rPr lang="de-DE">
                <a:ea typeface="ＭＳ Ｐゴシック"/>
              </a:rPr>
              <a:t>Im TUMonline-Account unter Studienerfolgsnachweis</a:t>
            </a:r>
            <a:endParaRPr/>
          </a:p>
          <a:p>
            <a:pPr lvl="1">
              <a:buFont typeface="Wingdings"/>
              <a:buChar char="Ø"/>
              <a:defRPr/>
            </a:pPr>
            <a:endParaRPr lang="de-DE">
              <a:ea typeface="ＭＳ Ｐゴシック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de-DE" b="1">
                <a:ea typeface="ＭＳ Ｐゴシック"/>
              </a:rPr>
              <a:t>Was steht in diesem Bescheid?</a:t>
            </a:r>
            <a:endParaRPr/>
          </a:p>
          <a:p>
            <a:pPr marL="461963" lvl="1" indent="-285750">
              <a:buFont typeface="Wingdings"/>
              <a:buChar char="Ø"/>
              <a:defRPr/>
            </a:pPr>
            <a:r>
              <a:rPr lang="de-DE" sz="16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In dem Bescheid werden Ihnen alle Ihre bisher abgelegten Prüfungen mit den jeweiligen Noten und Credits bekanntgegeben</a:t>
            </a:r>
            <a:r>
              <a:rPr lang="de-DE">
                <a:ea typeface="ＭＳ Ｐゴシック"/>
              </a:rPr>
              <a:t> - u.a. Fristen für ausstehende Prüfungen, evtl. nur noch ein Prüfungsversuch, Exmatrikulation</a:t>
            </a:r>
            <a:endParaRPr/>
          </a:p>
          <a:p>
            <a:pPr>
              <a:defRPr/>
            </a:pPr>
            <a:endParaRPr lang="de-DE">
              <a:ea typeface="ＭＳ Ｐゴシック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de-DE" b="1">
                <a:ea typeface="ＭＳ Ｐゴシック"/>
              </a:rPr>
              <a:t>Wann sollte / muss ich Widerspruch einlegen?</a:t>
            </a:r>
            <a:endParaRPr/>
          </a:p>
          <a:p>
            <a:pPr lvl="2">
              <a:buFont typeface="Wingdings"/>
              <a:buChar char="Ø"/>
              <a:defRPr/>
            </a:pPr>
            <a:r>
              <a:rPr lang="de-DE">
                <a:ea typeface="ＭＳ Ｐゴシック"/>
              </a:rPr>
              <a:t>1 Monat nach Bekanntgabe</a:t>
            </a:r>
            <a:endParaRPr/>
          </a:p>
          <a:p>
            <a:pPr lvl="2">
              <a:defRPr/>
            </a:pPr>
            <a:r>
              <a:rPr lang="de-DE" u="sng">
                <a:ea typeface="ＭＳ Ｐゴシック"/>
              </a:rPr>
              <a:t>Wichtig</a:t>
            </a:r>
            <a:r>
              <a:rPr lang="de-DE">
                <a:ea typeface="ＭＳ Ｐゴシック"/>
              </a:rPr>
              <a:t>: Vor dem offiziellen Widerspruch bitte unbedingt bei der Schriftführung des zuständigen Prüfungsausschusses (BA: Verena Euler // MA: Julia Stahl) melden! In den meisten Fällen ist ein Widerspruch nicht nötig!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de-DE" sz="1800">
              <a:ea typeface="ＭＳ Ｐゴシック"/>
            </a:endParaRPr>
          </a:p>
          <a:p>
            <a:pPr marL="285750" indent="-285750">
              <a:buFont typeface="Wingdings"/>
              <a:buChar char="v"/>
              <a:defRPr/>
            </a:pPr>
            <a:endParaRPr lang="de-DE"/>
          </a:p>
        </p:txBody>
      </p:sp>
      <p:sp>
        <p:nvSpPr>
          <p:cNvPr id="779724599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22</a:t>
            </a:fld>
            <a:endParaRPr lang="de-DE"/>
          </a:p>
        </p:txBody>
      </p:sp>
      <p:sp>
        <p:nvSpPr>
          <p:cNvPr id="1047845055" name="Titel 4"/>
          <p:cNvSpPr>
            <a:spLocks noGrp="1"/>
          </p:cNvSpPr>
          <p:nvPr>
            <p:ph type="title"/>
          </p:nvPr>
        </p:nvSpPr>
        <p:spPr bwMode="auto">
          <a:xfrm>
            <a:off x="363923" y="411371"/>
            <a:ext cx="8508999" cy="410369"/>
          </a:xfrm>
        </p:spPr>
        <p:txBody>
          <a:bodyPr/>
          <a:lstStyle/>
          <a:p>
            <a:pPr>
              <a:defRPr/>
            </a:pPr>
            <a:r>
              <a:rPr lang="de-DE">
                <a:ea typeface="ＭＳ Ｐゴシック"/>
              </a:rPr>
              <a:t>Bescheide</a:t>
            </a:r>
            <a:endParaRPr lang="de-DE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14209603" name="Inhaltsplatzhalter 1"/>
          <p:cNvSpPr>
            <a:spLocks noGrp="1"/>
          </p:cNvSpPr>
          <p:nvPr>
            <p:ph idx="1"/>
          </p:nvPr>
        </p:nvSpPr>
        <p:spPr bwMode="auto">
          <a:xfrm>
            <a:off x="318007" y="1026129"/>
            <a:ext cx="8614781" cy="5098989"/>
          </a:xfrm>
        </p:spPr>
        <p:txBody>
          <a:bodyPr/>
          <a:lstStyle/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r>
              <a:rPr lang="de-DE" b="1" dirty="0">
                <a:ea typeface="ＭＳ Ｐゴシック"/>
              </a:rPr>
              <a:t>Rückmeldung</a:t>
            </a:r>
            <a:r>
              <a:rPr lang="de-DE" dirty="0">
                <a:ea typeface="ＭＳ Ｐゴシック"/>
              </a:rPr>
              <a:t> zum nächsten Semester (immer bis 15.2. für </a:t>
            </a:r>
            <a:r>
              <a:rPr lang="de-DE" dirty="0" err="1">
                <a:ea typeface="ＭＳ Ｐゴシック"/>
              </a:rPr>
              <a:t>SoSe</a:t>
            </a:r>
            <a:r>
              <a:rPr lang="de-DE" dirty="0">
                <a:ea typeface="ＭＳ Ｐゴシック"/>
              </a:rPr>
              <a:t> bzw. 15.8. für </a:t>
            </a:r>
            <a:r>
              <a:rPr lang="de-DE" dirty="0" err="1">
                <a:ea typeface="ＭＳ Ｐゴシック"/>
              </a:rPr>
              <a:t>WiSe</a:t>
            </a:r>
            <a:r>
              <a:rPr lang="de-DE" dirty="0">
                <a:ea typeface="ＭＳ Ｐゴシック"/>
              </a:rPr>
              <a:t>)</a:t>
            </a:r>
            <a:endParaRPr dirty="0"/>
          </a:p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r>
              <a:rPr lang="de-DE" b="1" dirty="0">
                <a:ea typeface="ＭＳ Ｐゴシック"/>
              </a:rPr>
              <a:t>Prüfungszeiträume</a:t>
            </a:r>
            <a:r>
              <a:rPr lang="de-DE" dirty="0">
                <a:ea typeface="ＭＳ Ｐゴシック"/>
              </a:rPr>
              <a:t> (Achtung: Urlaubsplanung!): letzte Woche der Vorlesungszeit + drei Wochen danach (Erstversuch) bzw. 2 Wochen vor neuem Semester und die erste Woche des neuen Semesters (Wiederholung). </a:t>
            </a:r>
            <a:endParaRPr dirty="0"/>
          </a:p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r>
              <a:rPr lang="de-DE" b="1" dirty="0">
                <a:ea typeface="ＭＳ Ｐゴシック"/>
              </a:rPr>
              <a:t>Anmeldefristen zu Lehrveranstaltungen und </a:t>
            </a:r>
            <a:r>
              <a:rPr lang="de-DE" b="1" u="sng" dirty="0">
                <a:ea typeface="ＭＳ Ｐゴシック"/>
              </a:rPr>
              <a:t>Prüfungen</a:t>
            </a:r>
            <a:r>
              <a:rPr lang="de-DE" b="1" dirty="0">
                <a:ea typeface="ＭＳ Ｐゴシック"/>
              </a:rPr>
              <a:t> </a:t>
            </a:r>
            <a:r>
              <a:rPr lang="de-DE" dirty="0">
                <a:ea typeface="ＭＳ Ｐゴシック"/>
              </a:rPr>
              <a:t>in </a:t>
            </a:r>
            <a:r>
              <a:rPr lang="de-DE" dirty="0" err="1">
                <a:ea typeface="ＭＳ Ｐゴシック"/>
              </a:rPr>
              <a:t>TUMonline</a:t>
            </a:r>
            <a:r>
              <a:rPr lang="de-DE" dirty="0">
                <a:ea typeface="ＭＳ Ｐゴシック"/>
              </a:rPr>
              <a:t> (Belegfristen zu LVs sind von School zu School unterschiedlich, an der SOT bisher in der Regel ca. 1 Monat vor Start der Vorlesungszeit)</a:t>
            </a:r>
            <a:endParaRPr dirty="0"/>
          </a:p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r>
              <a:rPr lang="de-DE" b="1" dirty="0">
                <a:ea typeface="ＭＳ Ｐゴシック"/>
              </a:rPr>
              <a:t>Anmeldefristen zu Praktika </a:t>
            </a:r>
            <a:r>
              <a:rPr lang="de-DE" dirty="0">
                <a:ea typeface="ＭＳ Ｐゴシック"/>
              </a:rPr>
              <a:t>stehen stets aktuell auf der Homepage: </a:t>
            </a:r>
            <a:r>
              <a:rPr lang="de-DE" dirty="0">
                <a:hlinkClick r:id="rId3"/>
              </a:rPr>
              <a:t>Schulpraktika: Informationen für Studierende und Betreuungslehrkräfte - Department </a:t>
            </a:r>
            <a:r>
              <a:rPr lang="de-DE" dirty="0" err="1">
                <a:hlinkClick r:id="rId3"/>
              </a:rPr>
              <a:t>of</a:t>
            </a:r>
            <a:r>
              <a:rPr lang="de-DE" dirty="0">
                <a:hlinkClick r:id="rId3"/>
              </a:rPr>
              <a:t> Educational Sciences</a:t>
            </a:r>
            <a:endParaRPr lang="de-DE" dirty="0"/>
          </a:p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r>
              <a:rPr lang="de-DE" b="1" dirty="0">
                <a:ea typeface="ＭＳ Ｐゴシック"/>
              </a:rPr>
              <a:t>Notenschluss</a:t>
            </a:r>
            <a:r>
              <a:rPr lang="de-DE" dirty="0">
                <a:ea typeface="ＭＳ Ｐゴシック"/>
              </a:rPr>
              <a:t> ist immer Ende März / Anfang April (</a:t>
            </a:r>
            <a:r>
              <a:rPr lang="de-DE" dirty="0" err="1">
                <a:ea typeface="ＭＳ Ｐゴシック"/>
              </a:rPr>
              <a:t>SoSe</a:t>
            </a:r>
            <a:r>
              <a:rPr lang="de-DE" dirty="0">
                <a:ea typeface="ＭＳ Ｐゴシック"/>
              </a:rPr>
              <a:t>) bzw. Ende Oktober / Anfang November (</a:t>
            </a:r>
            <a:r>
              <a:rPr lang="de-DE" dirty="0" err="1">
                <a:ea typeface="ＭＳ Ｐゴシック"/>
              </a:rPr>
              <a:t>WiSe</a:t>
            </a:r>
            <a:r>
              <a:rPr lang="de-DE" dirty="0">
                <a:ea typeface="ＭＳ Ｐゴシック"/>
              </a:rPr>
              <a:t>)</a:t>
            </a:r>
            <a:endParaRPr dirty="0"/>
          </a:p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r>
              <a:rPr lang="de-DE" b="1" dirty="0">
                <a:ea typeface="ＭＳ Ｐゴシック"/>
              </a:rPr>
              <a:t>Tagung Prüfungsausschuss</a:t>
            </a:r>
            <a:r>
              <a:rPr lang="de-DE" dirty="0">
                <a:ea typeface="ＭＳ Ｐゴシック"/>
              </a:rPr>
              <a:t>: jeweils in den 2 Wochen nach Notenschluss und Immatrikulationsende des jeweiligen Semesters (5 Wochen nach Vorlesungsbeginn)</a:t>
            </a:r>
            <a:endParaRPr dirty="0"/>
          </a:p>
          <a:p>
            <a:pPr marL="285750" indent="-285750">
              <a:spcAft>
                <a:spcPts val="1200"/>
              </a:spcAft>
              <a:buFont typeface="Wingdings"/>
              <a:buChar char="v"/>
              <a:defRPr/>
            </a:pPr>
            <a:r>
              <a:rPr lang="de-DE" b="1" u="sng" dirty="0">
                <a:ea typeface="ＭＳ Ｐゴシック"/>
                <a:hlinkClick r:id="rId4"/>
              </a:rPr>
              <a:t>Auslandsstudium</a:t>
            </a:r>
            <a:r>
              <a:rPr lang="de-DE" b="1" dirty="0">
                <a:ea typeface="ＭＳ Ｐゴシック"/>
              </a:rPr>
              <a:t>: </a:t>
            </a:r>
            <a:r>
              <a:rPr lang="de-DE" dirty="0">
                <a:ea typeface="ＭＳ Ｐゴシック"/>
              </a:rPr>
              <a:t>lange Planung im Voraus (1 – 1,5 Jahre vorher!) </a:t>
            </a:r>
            <a:endParaRPr lang="de-DE" dirty="0"/>
          </a:p>
        </p:txBody>
      </p:sp>
      <p:sp>
        <p:nvSpPr>
          <p:cNvPr id="1086068027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23</a:t>
            </a:fld>
            <a:endParaRPr lang="de-DE"/>
          </a:p>
        </p:txBody>
      </p:sp>
      <p:sp>
        <p:nvSpPr>
          <p:cNvPr id="500797599" name="Titel 4"/>
          <p:cNvSpPr>
            <a:spLocks noGrp="1"/>
          </p:cNvSpPr>
          <p:nvPr>
            <p:ph type="title"/>
          </p:nvPr>
        </p:nvSpPr>
        <p:spPr bwMode="auto">
          <a:xfrm>
            <a:off x="370899" y="396191"/>
            <a:ext cx="8508999" cy="410369"/>
          </a:xfrm>
        </p:spPr>
        <p:txBody>
          <a:bodyPr/>
          <a:lstStyle/>
          <a:p>
            <a:pPr>
              <a:defRPr/>
            </a:pPr>
            <a:r>
              <a:rPr lang="de-DE" u="sng">
                <a:ea typeface="ＭＳ Ｐゴシック"/>
                <a:hlinkClick r:id="rId5"/>
              </a:rPr>
              <a:t>Termine &amp; Fristen</a:t>
            </a:r>
            <a:endParaRPr lang="de-DE"/>
          </a:p>
        </p:txBody>
      </p:sp>
      <p:sp>
        <p:nvSpPr>
          <p:cNvPr id="945276139" name="Textfeld 3"/>
          <p:cNvSpPr txBox="1"/>
          <p:nvPr/>
        </p:nvSpPr>
        <p:spPr bwMode="auto">
          <a:xfrm>
            <a:off x="456845" y="6344688"/>
            <a:ext cx="65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999"/>
              </a:lnSpc>
              <a:defRPr/>
            </a:pPr>
            <a:endParaRPr lang="de-DE" sz="1600">
              <a:latin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A7C338-5D20-F46F-410F-6D0E5E391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58CB1E-F828-4F11-99E0-327109AF9DA4}" type="slidenum">
              <a:rPr lang="de-DE" smtClean="0"/>
              <a:t>24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C38101B-93BB-D9ED-2F1D-D9979D218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Bildungs- &amp; Sozialwissenschaften</a:t>
            </a:r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065F245F-E295-0ED7-9DE3-32ADF56268DA}"/>
              </a:ext>
            </a:extLst>
          </p:cNvPr>
          <p:cNvSpPr txBox="1">
            <a:spLocks/>
          </p:cNvSpPr>
          <p:nvPr/>
        </p:nvSpPr>
        <p:spPr>
          <a:xfrm>
            <a:off x="319090" y="1762188"/>
            <a:ext cx="8508999" cy="4699572"/>
          </a:xfrm>
          <a:prstGeom prst="rect">
            <a:avLst/>
          </a:prstGeo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Im Bachelor 30 von 180 Credits </a:t>
            </a:r>
          </a:p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C79FDC9-FE25-85D3-10E7-034DE42393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668" y="1533848"/>
            <a:ext cx="3668532" cy="4810320"/>
          </a:xfrm>
          <a:prstGeom prst="rect">
            <a:avLst/>
          </a:prstGeom>
        </p:spPr>
      </p:pic>
      <p:sp>
        <p:nvSpPr>
          <p:cNvPr id="7" name="Geschweifte Klammer links 6">
            <a:extLst>
              <a:ext uri="{FF2B5EF4-FFF2-40B4-BE49-F238E27FC236}">
                <a16:creationId xmlns:a16="http://schemas.microsoft.com/office/drawing/2014/main" id="{4EDE63DC-1337-FA78-AC5B-E6B7BA60FB37}"/>
              </a:ext>
            </a:extLst>
          </p:cNvPr>
          <p:cNvSpPr/>
          <p:nvPr/>
        </p:nvSpPr>
        <p:spPr>
          <a:xfrm>
            <a:off x="4913096" y="2082189"/>
            <a:ext cx="240632" cy="2693621"/>
          </a:xfrm>
          <a:prstGeom prst="lef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Geschweifte Klammer links 7">
            <a:extLst>
              <a:ext uri="{FF2B5EF4-FFF2-40B4-BE49-F238E27FC236}">
                <a16:creationId xmlns:a16="http://schemas.microsoft.com/office/drawing/2014/main" id="{4EFCD370-C3C1-63AA-E8CF-8FAE0674B050}"/>
              </a:ext>
            </a:extLst>
          </p:cNvPr>
          <p:cNvSpPr/>
          <p:nvPr/>
        </p:nvSpPr>
        <p:spPr>
          <a:xfrm>
            <a:off x="4820352" y="5195824"/>
            <a:ext cx="240632" cy="553453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FDC6555-BBCD-DCF1-DADB-47FB33F9C92B}"/>
              </a:ext>
            </a:extLst>
          </p:cNvPr>
          <p:cNvSpPr txBox="1"/>
          <p:nvPr/>
        </p:nvSpPr>
        <p:spPr>
          <a:xfrm>
            <a:off x="2521667" y="5273952"/>
            <a:ext cx="299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Wahlmodule:</a:t>
            </a:r>
          </a:p>
          <a:p>
            <a:r>
              <a:rPr lang="de-DE" sz="1400" dirty="0"/>
              <a:t>Entweder 1.5 </a:t>
            </a:r>
            <a:r>
              <a:rPr lang="de-DE" sz="1400" b="1" dirty="0"/>
              <a:t>oder</a:t>
            </a:r>
            <a:r>
              <a:rPr lang="de-DE" sz="1400" dirty="0"/>
              <a:t> 1.6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3CE8B55-B2C6-74B7-27B4-81580C3BD07B}"/>
              </a:ext>
            </a:extLst>
          </p:cNvPr>
          <p:cNvSpPr txBox="1"/>
          <p:nvPr/>
        </p:nvSpPr>
        <p:spPr>
          <a:xfrm>
            <a:off x="2697076" y="3311755"/>
            <a:ext cx="26407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accent5"/>
                </a:solidFill>
              </a:rPr>
              <a:t>Pflichtmodule:</a:t>
            </a:r>
          </a:p>
          <a:p>
            <a:r>
              <a:rPr lang="de-DE" sz="1400" dirty="0"/>
              <a:t>1.1 </a:t>
            </a:r>
            <a:r>
              <a:rPr lang="de-DE" sz="1400" dirty="0">
                <a:sym typeface="Wingdings" pitchFamily="2" charset="2"/>
              </a:rPr>
              <a:t> inkl. </a:t>
            </a:r>
            <a:r>
              <a:rPr lang="de-DE" sz="1400" dirty="0" err="1">
                <a:sym typeface="Wingdings" pitchFamily="2" charset="2"/>
              </a:rPr>
              <a:t>TUMPaed</a:t>
            </a:r>
            <a:endParaRPr lang="de-DE" sz="14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09528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34FC1F1-5DAF-DE7F-D222-558218B94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58CB1E-F828-4F11-99E0-327109AF9DA4}" type="slidenum">
              <a:rPr lang="de-DE" smtClean="0"/>
              <a:t>25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C5340F9-1E59-98F8-D4A4-2FC4C6554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Bildungswissenschaften</a:t>
            </a:r>
          </a:p>
        </p:txBody>
      </p:sp>
      <p:pic>
        <p:nvPicPr>
          <p:cNvPr id="5" name="Inhaltsplatzhalter 5">
            <a:extLst>
              <a:ext uri="{FF2B5EF4-FFF2-40B4-BE49-F238E27FC236}">
                <a16:creationId xmlns:a16="http://schemas.microsoft.com/office/drawing/2014/main" id="{2A98C815-45BD-7920-60DA-CA758DBB8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11" y="1404703"/>
            <a:ext cx="8014112" cy="109225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65C0E37-4F8B-1874-B6EA-65356FED1345}"/>
              </a:ext>
            </a:extLst>
          </p:cNvPr>
          <p:cNvSpPr txBox="1"/>
          <p:nvPr/>
        </p:nvSpPr>
        <p:spPr>
          <a:xfrm>
            <a:off x="813977" y="2496959"/>
            <a:ext cx="6604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ACHTUNG: Werden evtl. nicht jedes Semester angeboten!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3C55990-A432-5745-16B7-8090AC87FC63}"/>
              </a:ext>
            </a:extLst>
          </p:cNvPr>
          <p:cNvSpPr txBox="1"/>
          <p:nvPr/>
        </p:nvSpPr>
        <p:spPr>
          <a:xfrm>
            <a:off x="425770" y="3068380"/>
            <a:ext cx="80141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Modul: ,,In beruflichen Schulen Potenziale erkennen und diagnostizieren‘‘ </a:t>
            </a:r>
            <a:r>
              <a:rPr lang="de-DE" dirty="0">
                <a:sym typeface="Wingdings" pitchFamily="2" charset="2"/>
              </a:rPr>
              <a:t> inkl. </a:t>
            </a:r>
            <a:r>
              <a:rPr lang="de-DE" dirty="0" err="1">
                <a:sym typeface="Wingdings" pitchFamily="2" charset="2"/>
              </a:rPr>
              <a:t>TumPaed</a:t>
            </a:r>
            <a:r>
              <a:rPr lang="de-DE" dirty="0">
                <a:sym typeface="Wingdings" pitchFamily="2" charset="2"/>
              </a:rPr>
              <a:t>  Pflicht ab dem ersten Semester, erstreckt sich über 3 Semester </a:t>
            </a:r>
          </a:p>
          <a:p>
            <a:r>
              <a:rPr lang="de-DE" dirty="0">
                <a:solidFill>
                  <a:srgbClr val="FF0000"/>
                </a:solidFill>
                <a:sym typeface="Wingdings" pitchFamily="2" charset="2"/>
              </a:rPr>
              <a:t>Infoveranstaltung am 15.10.2025 um 19 Uhr in Raum 605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de-DE" dirty="0">
                <a:solidFill>
                  <a:srgbClr val="FF0000"/>
                </a:solidFill>
                <a:sym typeface="Wingdings" pitchFamily="2" charset="2"/>
              </a:rPr>
              <a:t>Ist verpflichtend! 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Anmeldung notwendig über </a:t>
            </a:r>
            <a:r>
              <a:rPr lang="de-DE" dirty="0" err="1">
                <a:sym typeface="Wingdings" pitchFamily="2" charset="2"/>
              </a:rPr>
              <a:t>TumOnline</a:t>
            </a:r>
            <a:r>
              <a:rPr lang="de-DE" dirty="0">
                <a:sym typeface="Wingdings" pitchFamily="2" charset="2"/>
              </a:rPr>
              <a:t>!!!!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ym typeface="Wingdings" pitchFamily="2" charset="2"/>
            </a:endParaRPr>
          </a:p>
          <a:p>
            <a:endParaRPr lang="de-DE" dirty="0">
              <a:solidFill>
                <a:srgbClr val="FF000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68539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BBAA619-BCD7-757A-2057-D1318DF16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Schulpraktika</a:t>
            </a:r>
          </a:p>
        </p:txBody>
      </p:sp>
      <p:pic>
        <p:nvPicPr>
          <p:cNvPr id="4" name="Grafik 10">
            <a:extLst>
              <a:ext uri="{FF2B5EF4-FFF2-40B4-BE49-F238E27FC236}">
                <a16:creationId xmlns:a16="http://schemas.microsoft.com/office/drawing/2014/main" id="{81890BFF-F0C9-613E-AA03-53795BE19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11162" y="1644301"/>
            <a:ext cx="7397580" cy="448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6913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66C15DA-CC38-A737-534F-3332DE646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01" y="872414"/>
            <a:ext cx="8508999" cy="410369"/>
          </a:xfrm>
        </p:spPr>
        <p:txBody>
          <a:bodyPr/>
          <a:lstStyle/>
          <a:p>
            <a:r>
              <a:rPr lang="de-DE" dirty="0"/>
              <a:t>Praktika</a:t>
            </a: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F9DBD59D-32C7-D04E-F22A-D55346278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500" y="1282782"/>
            <a:ext cx="8509000" cy="2436203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de-DE" sz="24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. </a:t>
            </a:r>
            <a:r>
              <a:rPr lang="de-DE" sz="24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Berufspraktikum </a:t>
            </a: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Umfasst 48 Wochen</a:t>
            </a:r>
            <a:endParaRPr lang="de-DE" sz="18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Muss einschlägig für die berufliche Fachrichtung sein</a:t>
            </a:r>
            <a:endParaRPr lang="de-DE" sz="18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Ist vor der Anmeldung zum Referendariat abzuleisten</a:t>
            </a:r>
            <a:endParaRPr lang="de-DE" sz="1800" b="0" strike="noStrike" spc="-1" dirty="0">
              <a:latin typeface="Arial"/>
            </a:endParaRPr>
          </a:p>
          <a:p>
            <a:pPr marL="501750" lvl="1" indent="-285750">
              <a:lnSpc>
                <a:spcPct val="100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Char char="è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Vorgabe des Kultusministeriums</a:t>
            </a:r>
            <a:endParaRPr lang="de-DE" sz="18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501750" lvl="1" indent="-285750">
              <a:lnSpc>
                <a:spcPct val="100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Char char="è"/>
            </a:pPr>
            <a:r>
              <a:rPr lang="de-DE" sz="1800" spc="-1" dirty="0">
                <a:solidFill>
                  <a:srgbClr val="000000"/>
                </a:solidFill>
                <a:ea typeface="DejaVu Sans"/>
              </a:rPr>
              <a:t>Richtlinien für das Betriebspraktikum findet man beim Kultusministerium:</a:t>
            </a:r>
          </a:p>
          <a:p>
            <a:pPr marL="501750" lvl="1" indent="-285750">
              <a:lnSpc>
                <a:spcPct val="100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Char char="è"/>
            </a:pPr>
            <a:r>
              <a:rPr lang="de-DE" sz="1800" dirty="0">
                <a:hlinkClick r:id="rId2"/>
              </a:rPr>
              <a:t>Richtlinien für das verpflichtende Berufspraktikum im Rahmen der Ausbildung für das Lehramt an beruflichen Schulen</a:t>
            </a:r>
            <a:br>
              <a:rPr lang="de-DE" sz="1800" dirty="0"/>
            </a:br>
            <a:endParaRPr lang="de-DE" sz="1800" spc="-1" dirty="0">
              <a:latin typeface="Arial"/>
            </a:endParaRPr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FF6E152A-4398-61E1-9221-40ABF84F2C44}"/>
              </a:ext>
            </a:extLst>
          </p:cNvPr>
          <p:cNvSpPr/>
          <p:nvPr/>
        </p:nvSpPr>
        <p:spPr>
          <a:xfrm>
            <a:off x="325460" y="3718987"/>
            <a:ext cx="8501040" cy="207221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lang="de-DE" spc="-1" dirty="0">
                <a:solidFill>
                  <a:srgbClr val="000000"/>
                </a:solidFill>
                <a:latin typeface="Arial"/>
                <a:ea typeface="DejaVu Sans"/>
              </a:rPr>
              <a:t>nrechnungen:</a:t>
            </a:r>
            <a:endParaRPr lang="de-DE" sz="18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Einschlägige Berufsausbildungen &amp; Tätigkeiten können angerechnet werden</a:t>
            </a:r>
          </a:p>
          <a:p>
            <a:pPr marL="673200" lvl="2">
              <a:buClr>
                <a:srgbClr val="000000"/>
              </a:buClr>
              <a:buSzPct val="45000"/>
            </a:pPr>
            <a:r>
              <a:rPr lang="de-DE" spc="-1" dirty="0">
                <a:solidFill>
                  <a:srgbClr val="000000"/>
                </a:solidFill>
                <a:latin typeface="Arial"/>
                <a:hlinkClick r:id="rId3"/>
              </a:rPr>
              <a:t>https://www.km.bayern.de/lehrer/lehrerausbildung/berufliche-schulen/referendariat.html</a:t>
            </a:r>
            <a:r>
              <a:rPr lang="de-DE" spc="-1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673200" lvl="2">
              <a:buClr>
                <a:srgbClr val="000000"/>
              </a:buClr>
              <a:buSzPct val="45000"/>
            </a:pPr>
            <a:endParaRPr lang="de-DE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Nicht-einschlägige Berufsausbildungen können ggf. teilweise angerechnet werden</a:t>
            </a:r>
          </a:p>
        </p:txBody>
      </p:sp>
    </p:spTree>
    <p:extLst>
      <p:ext uri="{BB962C8B-B14F-4D97-AF65-F5344CB8AC3E}">
        <p14:creationId xmlns:p14="http://schemas.microsoft.com/office/powerpoint/2010/main" val="8562788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D85E3BA-18E9-1248-DEA2-AEBAEB002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Praktikum Tumpaedagogikum</a:t>
            </a:r>
            <a:endParaRPr lang="de-DE" dirty="0"/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78A3DDF1-5EDF-FAE0-1420-974A2C1E6E04}"/>
              </a:ext>
            </a:extLst>
          </p:cNvPr>
          <p:cNvSpPr/>
          <p:nvPr/>
        </p:nvSpPr>
        <p:spPr>
          <a:xfrm>
            <a:off x="324360" y="1653696"/>
            <a:ext cx="8501040" cy="2894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pc="-1">
                <a:solidFill>
                  <a:srgbClr val="000000"/>
                </a:solidFill>
                <a:latin typeface="Arial"/>
                <a:ea typeface="DejaVu Sans"/>
              </a:rPr>
              <a:t>Modul: In beruflichen Schulen Potenziale erkennen und diagnostizieren</a:t>
            </a:r>
            <a:endParaRPr lang="de-DE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Das Modul erstreckt sich über drei Semester, Beginn im WiSe 2025/26</a:t>
            </a:r>
            <a:endParaRPr lang="de-DE" sz="18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Aufbau:</a:t>
            </a:r>
            <a:endParaRPr lang="de-DE" sz="18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1. Semester:			Vorbereitungsseminar</a:t>
            </a:r>
            <a:endParaRPr lang="de-DE" sz="18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Semesterferien:		Blockpraktikum </a:t>
            </a:r>
            <a:endParaRPr lang="de-DE" sz="18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2. Semester:			individuell geplante Schultage</a:t>
            </a:r>
            <a:br>
              <a:rPr lang="de-DE"/>
            </a:b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					Begleitseminar</a:t>
            </a:r>
            <a:br>
              <a:rPr lang="de-DE"/>
            </a:b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					Abgabe Laborleistung</a:t>
            </a: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3. Semester:			Nachbereitungsseminar mit Feedback und Evaluation</a:t>
            </a:r>
            <a:br>
              <a:rPr lang="de-DE"/>
            </a:b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de-DE" sz="1800" b="0" strike="noStrike" spc="-1" dirty="0">
              <a:latin typeface="Arial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5C1020A-4A6F-B3BD-87EF-F2F010C5D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893" y="4548096"/>
            <a:ext cx="57531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0921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5E4B7C0-9B09-F1EF-3408-97B9FDA09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Praktikum </a:t>
            </a:r>
            <a:r>
              <a:rPr lang="de-DE" dirty="0" err="1"/>
              <a:t>Tumpaedagogikum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EC3F600-EE45-AB1F-4C86-AD825D624A73}"/>
              </a:ext>
            </a:extLst>
          </p:cNvPr>
          <p:cNvSpPr txBox="1"/>
          <p:nvPr/>
        </p:nvSpPr>
        <p:spPr>
          <a:xfrm>
            <a:off x="311162" y="1560709"/>
            <a:ext cx="80862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Modul: ,,In beruflichen Schulen Potenziale erkennen und diagnostizieren‘‘ </a:t>
            </a:r>
            <a:r>
              <a:rPr lang="de-DE" dirty="0">
                <a:sym typeface="Wingdings" pitchFamily="2" charset="2"/>
              </a:rPr>
              <a:t> inkl. </a:t>
            </a:r>
            <a:r>
              <a:rPr lang="de-DE" dirty="0" err="1">
                <a:sym typeface="Wingdings" pitchFamily="2" charset="2"/>
              </a:rPr>
              <a:t>TumPaed</a:t>
            </a:r>
            <a:r>
              <a:rPr lang="de-DE" dirty="0">
                <a:sym typeface="Wingdings" pitchFamily="2" charset="2"/>
              </a:rPr>
              <a:t>  Pflicht ab dem ersten Semester, erstreckt sich über 3 Semester </a:t>
            </a:r>
          </a:p>
          <a:p>
            <a:r>
              <a:rPr lang="de-DE" dirty="0">
                <a:solidFill>
                  <a:srgbClr val="FF0000"/>
                </a:solidFill>
                <a:sym typeface="Wingdings" pitchFamily="2" charset="2"/>
              </a:rPr>
              <a:t>Infoveranstaltung am 15.10.2025 um 19 Uhr in Raum 605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de-DE" dirty="0">
                <a:solidFill>
                  <a:srgbClr val="FF0000"/>
                </a:solidFill>
                <a:sym typeface="Wingdings" pitchFamily="2" charset="2"/>
              </a:rPr>
              <a:t>Ist verpflichtend! 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Anmeldung notwendig über </a:t>
            </a:r>
            <a:r>
              <a:rPr lang="de-DE" dirty="0" err="1">
                <a:sym typeface="Wingdings" pitchFamily="2" charset="2"/>
              </a:rPr>
              <a:t>TumOnline</a:t>
            </a:r>
            <a:r>
              <a:rPr lang="de-DE" dirty="0">
                <a:sym typeface="Wingdings" pitchFamily="2" charset="2"/>
              </a:rPr>
              <a:t>!!!!</a:t>
            </a:r>
          </a:p>
          <a:p>
            <a:pPr marL="285750" indent="-285750">
              <a:buFont typeface="Wingdings" pitchFamily="2" charset="2"/>
              <a:buChar char="à"/>
            </a:pPr>
            <a:endParaRPr lang="de-DE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endParaRPr lang="de-DE" dirty="0">
              <a:sym typeface="Wingdings" pitchFamily="2" charset="2"/>
            </a:endParaRPr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19A12575-B32B-ACE3-0CCF-2CB5640D0C06}"/>
              </a:ext>
            </a:extLst>
          </p:cNvPr>
          <p:cNvSpPr/>
          <p:nvPr/>
        </p:nvSpPr>
        <p:spPr>
          <a:xfrm>
            <a:off x="319090" y="3578912"/>
            <a:ext cx="8501040" cy="2894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Wichtig:</a:t>
            </a:r>
            <a:endParaRPr lang="de-DE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Ihr müsst mittlerweile eure Praktikumsschule selber organisieren!</a:t>
            </a: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pc="-1" dirty="0">
                <a:solidFill>
                  <a:srgbClr val="000000"/>
                </a:solidFill>
              </a:rPr>
              <a:t>Praktikumsbescheinigungen sauber führen, keine Korrekturen zugelassen!</a:t>
            </a:r>
            <a:endParaRPr lang="de-DE" sz="18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mindestens 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Praktikumsbescheinigungen ausfüllen lassen</a:t>
            </a: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Mehr Informationen:</a:t>
            </a:r>
            <a:br>
              <a:rPr dirty="0"/>
            </a:br>
            <a:r>
              <a:rPr lang="de-DE" spc="-1" dirty="0">
                <a:solidFill>
                  <a:srgbClr val="729FCF"/>
                </a:solidFill>
                <a:hlinkClick r:id="rId2"/>
              </a:rPr>
              <a:t>https://www.edu.sot.tum.de/edu/studium/praktika/schulpraktika-informationen-fuer-studierende-und-betreuungslehrkraefte/berufliche-bildung/tumpaedagogicum/</a:t>
            </a:r>
            <a:r>
              <a:rPr lang="de-DE" spc="-1" dirty="0">
                <a:solidFill>
                  <a:srgbClr val="729FCF"/>
                </a:solidFill>
              </a:rPr>
              <a:t> </a:t>
            </a:r>
            <a:endParaRPr lang="de-DE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7516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94665663" name="Textfeld 6"/>
          <p:cNvSpPr txBox="1"/>
          <p:nvPr/>
        </p:nvSpPr>
        <p:spPr bwMode="auto">
          <a:xfrm>
            <a:off x="333583" y="2113693"/>
            <a:ext cx="8476834" cy="33448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3999"/>
              </a:lnSpc>
              <a:defRPr/>
            </a:pPr>
            <a:r>
              <a:rPr lang="de-DE" sz="3600" b="1" dirty="0">
                <a:latin typeface="Arial"/>
              </a:rPr>
              <a:t>Begrüßung durch </a:t>
            </a:r>
          </a:p>
          <a:p>
            <a:pPr algn="ctr">
              <a:lnSpc>
                <a:spcPct val="113999"/>
              </a:lnSpc>
              <a:defRPr/>
            </a:pPr>
            <a:r>
              <a:rPr lang="de-DE" sz="3600" b="1" dirty="0">
                <a:latin typeface="Arial"/>
              </a:rPr>
              <a:t>Prof. Dr. </a:t>
            </a:r>
            <a:r>
              <a:rPr lang="de-DE" sz="3600" b="1" dirty="0"/>
              <a:t>Wilhelm Hofmann</a:t>
            </a:r>
          </a:p>
          <a:p>
            <a:pPr algn="ctr">
              <a:lnSpc>
                <a:spcPct val="113999"/>
              </a:lnSpc>
              <a:defRPr/>
            </a:pPr>
            <a:endParaRPr lang="de-DE" sz="2400" dirty="0">
              <a:latin typeface="Arial"/>
            </a:endParaRPr>
          </a:p>
          <a:p>
            <a:pPr algn="ctr">
              <a:lnSpc>
                <a:spcPct val="113999"/>
              </a:lnSpc>
              <a:defRPr/>
            </a:pPr>
            <a:r>
              <a:rPr lang="de-DE" sz="2400" dirty="0"/>
              <a:t>Professur Politikwissenschaft</a:t>
            </a:r>
            <a:endParaRPr lang="de-DE" sz="2400" dirty="0">
              <a:latin typeface="Arial"/>
            </a:endParaRPr>
          </a:p>
          <a:p>
            <a:pPr algn="ctr">
              <a:lnSpc>
                <a:spcPct val="113999"/>
              </a:lnSpc>
              <a:defRPr/>
            </a:pPr>
            <a:r>
              <a:rPr lang="de-DE" sz="2400" dirty="0">
                <a:latin typeface="Arial"/>
              </a:rPr>
              <a:t>Academic </a:t>
            </a:r>
            <a:r>
              <a:rPr lang="de-DE" sz="2400" dirty="0" err="1">
                <a:latin typeface="Arial"/>
              </a:rPr>
              <a:t>Program</a:t>
            </a:r>
            <a:r>
              <a:rPr lang="de-DE" sz="2400" dirty="0">
                <a:latin typeface="Arial"/>
              </a:rPr>
              <a:t> </a:t>
            </a:r>
            <a:r>
              <a:rPr lang="de-DE" sz="2400" dirty="0" err="1">
                <a:latin typeface="Arial"/>
              </a:rPr>
              <a:t>Director</a:t>
            </a:r>
            <a:r>
              <a:rPr lang="de-DE" sz="2400" dirty="0">
                <a:latin typeface="Arial"/>
              </a:rPr>
              <a:t> für Lehramt Berufliche Bildung</a:t>
            </a:r>
            <a:endParaRPr sz="2800" dirty="0"/>
          </a:p>
          <a:p>
            <a:pPr>
              <a:lnSpc>
                <a:spcPct val="113999"/>
              </a:lnSpc>
              <a:defRPr/>
            </a:pPr>
            <a:endParaRPr lang="de-DE" sz="1600" dirty="0">
              <a:latin typeface="Arial"/>
            </a:endParaRPr>
          </a:p>
          <a:p>
            <a:pPr>
              <a:lnSpc>
                <a:spcPct val="113999"/>
              </a:lnSpc>
              <a:defRPr/>
            </a:pPr>
            <a:endParaRPr lang="de-DE" sz="1600" dirty="0">
              <a:latin typeface="Arial"/>
            </a:endParaRPr>
          </a:p>
          <a:p>
            <a:pPr>
              <a:lnSpc>
                <a:spcPct val="113999"/>
              </a:lnSpc>
              <a:defRPr/>
            </a:pPr>
            <a:endParaRPr lang="de-DE" sz="1600" dirty="0">
              <a:latin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939CE68-E39D-ABF9-D7CA-1F42F4807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Sozialwissenschaften - </a:t>
            </a:r>
            <a:r>
              <a:rPr lang="de-DE" dirty="0" err="1"/>
              <a:t>Wahlteil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240D03F-3B4A-0094-B028-5176CEDB6C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03"/>
          <a:stretch/>
        </p:blipFill>
        <p:spPr>
          <a:xfrm>
            <a:off x="134305" y="1750636"/>
            <a:ext cx="9009695" cy="195672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A214F5E-FB30-BB70-BCC8-AEE232DC7B6A}"/>
              </a:ext>
            </a:extLst>
          </p:cNvPr>
          <p:cNvSpPr txBox="1"/>
          <p:nvPr/>
        </p:nvSpPr>
        <p:spPr>
          <a:xfrm>
            <a:off x="311162" y="3868630"/>
            <a:ext cx="8308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-&gt; Studis mit </a:t>
            </a:r>
            <a:r>
              <a:rPr lang="de-DE" dirty="0" err="1"/>
              <a:t>PuG</a:t>
            </a:r>
            <a:r>
              <a:rPr lang="de-DE" dirty="0"/>
              <a:t> als Unterrichtsfach sollten das Wahlmodul erst nach Abschluss des Grundlagenmoduls Politik und Soziologie belegen!</a:t>
            </a:r>
          </a:p>
        </p:txBody>
      </p:sp>
    </p:spTree>
    <p:extLst>
      <p:ext uri="{BB962C8B-B14F-4D97-AF65-F5344CB8AC3E}">
        <p14:creationId xmlns:p14="http://schemas.microsoft.com/office/powerpoint/2010/main" val="5404607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5A0998B-1B0F-C211-7A81-0A04A0722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Unterrichtsfachwechsel</a:t>
            </a: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48BF8F94-812C-047B-F6F5-63CA3C079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088" y="1762125"/>
            <a:ext cx="8509000" cy="217589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Unterrichtsfachwechsel ist auf Antrag möglich:</a:t>
            </a:r>
            <a:br>
              <a:rPr dirty="0"/>
            </a:br>
            <a:r>
              <a:rPr lang="de-DE" spc="-1" dirty="0">
                <a:solidFill>
                  <a:srgbClr val="729FCF"/>
                </a:solidFill>
                <a:hlinkClick r:id="rId2"/>
              </a:rPr>
              <a:t>https://www.edu.sot.tum.de/edu/studium/antraege-und-formulare/</a:t>
            </a:r>
            <a:br>
              <a:rPr dirty="0"/>
            </a:br>
            <a:r>
              <a:rPr lang="de-DE" sz="1800" b="0" strike="noStrike" spc="-1" dirty="0">
                <a:solidFill>
                  <a:srgbClr val="729FCF"/>
                </a:solidFill>
                <a:latin typeface="Arial"/>
              </a:rPr>
              <a:t> </a:t>
            </a:r>
            <a:endParaRPr lang="de-DE" sz="1800" b="0" strike="noStrike" spc="-1" dirty="0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Sollte spätestens bis zum Ende des 2. Semesters erfolgen; nur dann kann in Regelstudienzeit studiert werden</a:t>
            </a:r>
            <a:br>
              <a:rPr dirty="0"/>
            </a:b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endParaRPr lang="de-DE" sz="1800" b="0" strike="noStrike" spc="-1" dirty="0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Unsere Empfehlung: fangt so früh wie möglich mit eurem Unterrichtsfach an, um zu sehen ob es euch gefällt, bzw</a:t>
            </a:r>
            <a:r>
              <a:rPr lang="de-DE" spc="-1" dirty="0">
                <a:solidFill>
                  <a:srgbClr val="000000"/>
                </a:solidFill>
                <a:latin typeface="Arial"/>
                <a:ea typeface="DejaVu Sans"/>
              </a:rPr>
              <a:t>. um auf 30 ECTS im 1. Semester zu kommen.</a:t>
            </a:r>
            <a:endParaRPr lang="de-DE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90735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58FC41A-EF7F-18A6-B135-72A12904D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 Adressen</a:t>
            </a: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251FF2F9-351D-A95B-07C9-E6BB2AB0638E}"/>
              </a:ext>
            </a:extLst>
          </p:cNvPr>
          <p:cNvSpPr/>
          <p:nvPr/>
        </p:nvSpPr>
        <p:spPr>
          <a:xfrm>
            <a:off x="318960" y="1800000"/>
            <a:ext cx="8500320" cy="2894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Fakultätshomepage:			</a:t>
            </a:r>
            <a:r>
              <a:rPr lang="de-DE" sz="1800" b="0" strike="noStrike" spc="-1" dirty="0">
                <a:solidFill>
                  <a:srgbClr val="729FCF"/>
                </a:solidFill>
                <a:latin typeface="Arial"/>
                <a:ea typeface="DejaVu Sans"/>
                <a:hlinkClick r:id="rId2"/>
              </a:rPr>
              <a:t>https://www.edu.sot.tum.de</a:t>
            </a:r>
            <a:br>
              <a:rPr dirty="0"/>
            </a:b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endParaRPr lang="de-DE" sz="1800" b="0" strike="noStrike" spc="-1" dirty="0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Fachschaftshomepage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r>
              <a:rPr lang="de-DE" sz="1800" b="0" strike="noStrike" spc="-1" dirty="0">
                <a:solidFill>
                  <a:srgbClr val="729FCF"/>
                </a:solidFill>
                <a:latin typeface="Arial"/>
                <a:ea typeface="DejaVu Sans"/>
              </a:rPr>
              <a:t>			</a:t>
            </a:r>
            <a:r>
              <a:rPr lang="de-DE" sz="1800" b="0" strike="noStrike" spc="-1" dirty="0">
                <a:solidFill>
                  <a:srgbClr val="729FCF"/>
                </a:solidFill>
                <a:latin typeface="Arial"/>
                <a:ea typeface="DejaVu Sans"/>
                <a:hlinkClick r:id="rId3"/>
              </a:rPr>
              <a:t>https://www.fs.edu.tum.de</a:t>
            </a:r>
            <a:endParaRPr lang="de-DE" sz="1800" b="0" strike="noStrike" spc="-1" dirty="0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de-DE" sz="1800" b="0" strike="noStrike" spc="-1" dirty="0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Fachschaftsmail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			</a:t>
            </a:r>
            <a:r>
              <a:rPr lang="de-DE" sz="1800" b="0" strike="noStrike" spc="-1" dirty="0">
                <a:solidFill>
                  <a:srgbClr val="729FCF"/>
                </a:solidFill>
                <a:latin typeface="Arial"/>
                <a:ea typeface="DejaVu Sans"/>
                <a:hlinkClick r:id="rId4"/>
              </a:rPr>
              <a:t>info@lehrertum.de</a:t>
            </a:r>
            <a:endParaRPr lang="de-DE" sz="1800" b="0" strike="noStrike" spc="-1" dirty="0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de-DE" sz="1800" b="0" strike="noStrike" spc="-1" dirty="0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Fachschaftstelefon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			089 / 289 24238</a:t>
            </a:r>
            <a:endParaRPr lang="de-DE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91083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81250037" name="Untertitel 2"/>
          <p:cNvSpPr txBox="1"/>
          <p:nvPr/>
        </p:nvSpPr>
        <p:spPr bwMode="auto">
          <a:xfrm>
            <a:off x="367646" y="716437"/>
            <a:ext cx="8323868" cy="5540928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>
              <a:spcBef>
                <a:spcPts val="0"/>
              </a:spcBef>
              <a:buFont typeface="Arial"/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>
              <a:spcBef>
                <a:spcPts val="0"/>
              </a:spcBef>
              <a:buFont typeface="Arial"/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>
              <a:spcBef>
                <a:spcPts val="0"/>
              </a:spcBef>
              <a:buFont typeface="Arial"/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>
              <a:spcBef>
                <a:spcPts val="0"/>
              </a:spcBef>
              <a:buFont typeface="Arial"/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de-DE" sz="2000" b="1">
              <a:solidFill>
                <a:schemeClr val="tx2">
                  <a:lumMod val="75000"/>
                </a:schemeClr>
              </a:solidFill>
              <a:latin typeface="TUM Neue Helvetica 55 Regular"/>
            </a:endParaRPr>
          </a:p>
          <a:p>
            <a:pPr algn="ctr">
              <a:defRPr/>
            </a:pPr>
            <a:endParaRPr lang="de-DE" sz="2000" b="1">
              <a:solidFill>
                <a:schemeClr val="tx2">
                  <a:lumMod val="75000"/>
                </a:schemeClr>
              </a:solidFill>
              <a:latin typeface="TUM Neue Helvetica 55 Regular"/>
            </a:endParaRPr>
          </a:p>
          <a:p>
            <a:pPr algn="ctr">
              <a:defRPr/>
            </a:pPr>
            <a:r>
              <a:rPr lang="de-DE" sz="2400" b="1">
                <a:solidFill>
                  <a:schemeClr val="tx2">
                    <a:lumMod val="75000"/>
                  </a:schemeClr>
                </a:solidFill>
                <a:latin typeface="TUM Neue Helvetica 55 Regular"/>
              </a:rPr>
              <a:t>Studienberatung Berufliche Bildung</a:t>
            </a:r>
            <a:endParaRPr/>
          </a:p>
          <a:p>
            <a:pPr algn="ctr">
              <a:defRPr/>
            </a:pPr>
            <a:endParaRPr lang="de-DE" sz="2400" b="1">
              <a:solidFill>
                <a:schemeClr val="tx2">
                  <a:lumMod val="75000"/>
                </a:schemeClr>
              </a:solidFill>
              <a:latin typeface="TUM Neue Helvetica 55 Regular"/>
            </a:endParaRPr>
          </a:p>
          <a:p>
            <a:pPr algn="ctr">
              <a:defRPr/>
            </a:pPr>
            <a:endParaRPr lang="de-DE" sz="1400" b="1">
              <a:solidFill>
                <a:schemeClr val="tx2">
                  <a:lumMod val="75000"/>
                </a:schemeClr>
              </a:solidFill>
              <a:latin typeface="TUM Neue Helvetica 55 Regular"/>
            </a:endParaRPr>
          </a:p>
          <a:p>
            <a:pPr algn="ctr">
              <a:defRPr/>
            </a:pPr>
            <a:r>
              <a:rPr lang="it-IT"/>
              <a:t>Julia Stahl, Tel.: </a:t>
            </a:r>
            <a:r>
              <a:rPr lang="it-IT" u="sng">
                <a:hlinkClick r:id="rId3"/>
              </a:rPr>
              <a:t>+49 89 289 24239</a:t>
            </a:r>
            <a:br>
              <a:rPr lang="it-IT"/>
            </a:br>
            <a:r>
              <a:rPr lang="it-IT"/>
              <a:t>Verena Euler, Tel.: </a:t>
            </a:r>
            <a:r>
              <a:rPr lang="it-IT" u="sng">
                <a:hlinkClick r:id="rId4"/>
              </a:rPr>
              <a:t>+49 89 289 24333</a:t>
            </a:r>
            <a:endParaRPr lang="it-IT"/>
          </a:p>
          <a:p>
            <a:pPr algn="ctr">
              <a:defRPr/>
            </a:pPr>
            <a:endParaRPr lang="it-IT" sz="1400"/>
          </a:p>
          <a:p>
            <a:pPr algn="ctr">
              <a:defRPr/>
            </a:pPr>
            <a:endParaRPr lang="it-IT" sz="1400"/>
          </a:p>
          <a:p>
            <a:pPr algn="ctr">
              <a:defRPr/>
            </a:pPr>
            <a:r>
              <a:rPr lang="de-DE" sz="1400"/>
              <a:t>Unsere </a:t>
            </a:r>
            <a:r>
              <a:rPr lang="de-DE" sz="1400" b="1"/>
              <a:t>Telefonsprechstunden</a:t>
            </a:r>
            <a:r>
              <a:rPr lang="de-DE" sz="1400"/>
              <a:t>:</a:t>
            </a:r>
            <a:endParaRPr/>
          </a:p>
          <a:p>
            <a:pPr algn="ctr">
              <a:defRPr/>
            </a:pPr>
            <a:endParaRPr lang="de-DE" sz="1400"/>
          </a:p>
          <a:p>
            <a:pPr algn="ctr">
              <a:defRPr/>
            </a:pPr>
            <a:r>
              <a:rPr lang="de-DE" sz="1400" b="1"/>
              <a:t>Dienstag von 11.30 bis 12.30 Uhr  </a:t>
            </a:r>
            <a:endParaRPr lang="de-DE" sz="1400"/>
          </a:p>
          <a:p>
            <a:pPr algn="ctr">
              <a:defRPr/>
            </a:pPr>
            <a:r>
              <a:rPr lang="de-DE" sz="1400" b="1"/>
              <a:t>Donnerstag von 10.00 bis 11.00 Uhr</a:t>
            </a:r>
            <a:endParaRPr/>
          </a:p>
          <a:p>
            <a:pPr algn="ctr">
              <a:defRPr/>
            </a:pPr>
            <a:r>
              <a:rPr lang="de-DE" sz="1400"/>
              <a:t> </a:t>
            </a:r>
            <a:endParaRPr/>
          </a:p>
          <a:p>
            <a:pPr algn="ctr">
              <a:defRPr/>
            </a:pPr>
            <a:r>
              <a:rPr lang="de-DE" sz="1400"/>
              <a:t>Die</a:t>
            </a:r>
            <a:r>
              <a:rPr lang="de-DE" sz="1400" b="1"/>
              <a:t> Präsenzberatung</a:t>
            </a:r>
            <a:r>
              <a:rPr lang="de-DE" sz="1400"/>
              <a:t> findet in </a:t>
            </a:r>
            <a:r>
              <a:rPr lang="de-DE" sz="1400" b="1"/>
              <a:t>Raum 123 im 1. Stock in der Marsstraße 20-22</a:t>
            </a:r>
            <a:r>
              <a:rPr lang="de-DE" sz="1400"/>
              <a:t> statt:</a:t>
            </a:r>
            <a:endParaRPr/>
          </a:p>
          <a:p>
            <a:pPr algn="ctr">
              <a:defRPr/>
            </a:pPr>
            <a:endParaRPr lang="de-DE" sz="1400"/>
          </a:p>
          <a:p>
            <a:pPr algn="ctr">
              <a:defRPr/>
            </a:pPr>
            <a:r>
              <a:rPr lang="de-DE" sz="1400" b="1"/>
              <a:t>Dienstag von 15.00 bis 16.00 Uhr </a:t>
            </a:r>
            <a:endParaRPr/>
          </a:p>
          <a:p>
            <a:pPr algn="ctr">
              <a:defRPr/>
            </a:pPr>
            <a:r>
              <a:rPr lang="de-DE" sz="1400" b="1"/>
              <a:t>Donnerstag von 14.00 bis 15.00 Uhr</a:t>
            </a:r>
            <a:endParaRPr/>
          </a:p>
          <a:p>
            <a:pPr algn="ctr">
              <a:defRPr/>
            </a:pPr>
            <a:endParaRPr lang="de-DE" sz="1400" b="1"/>
          </a:p>
          <a:p>
            <a:pPr algn="ctr">
              <a:defRPr/>
            </a:pPr>
            <a:r>
              <a:rPr lang="de-DE" sz="1400" b="1"/>
              <a:t>Individuelle Termine</a:t>
            </a:r>
            <a:r>
              <a:rPr lang="de-DE" sz="1400"/>
              <a:t>, telefonisch und vor Ort, vergeben wir gerne auf Anfrage. Schreiben Sie uns hierzu bitte eine E-Mail: </a:t>
            </a:r>
            <a:r>
              <a:rPr lang="de-DE" sz="1400" b="1" u="sng">
                <a:hlinkClick r:id="rId5"/>
              </a:rPr>
              <a:t>studienberatung.edu@sot.tum.de</a:t>
            </a:r>
            <a:r>
              <a:rPr lang="de-DE" sz="1400" b="1"/>
              <a:t> </a:t>
            </a:r>
            <a:endParaRPr lang="de-DE" sz="1400"/>
          </a:p>
          <a:p>
            <a:pPr algn="ctr">
              <a:defRPr/>
            </a:pPr>
            <a:endParaRPr lang="de-DE" sz="2000" b="1">
              <a:solidFill>
                <a:srgbClr val="0070C0"/>
              </a:solidFill>
              <a:latin typeface="TUM Neue Helvetica 55 Regular"/>
            </a:endParaRPr>
          </a:p>
          <a:p>
            <a:pPr algn="ctr">
              <a:defRPr/>
            </a:pPr>
            <a:endParaRPr lang="de-DE" sz="2000" b="1">
              <a:solidFill>
                <a:srgbClr val="0070C0"/>
              </a:solidFill>
              <a:latin typeface="TUM Neue Helvetica 55 Regular"/>
            </a:endParaRPr>
          </a:p>
          <a:p>
            <a:pPr algn="ctr">
              <a:defRPr/>
            </a:pPr>
            <a:endParaRPr lang="de-DE" sz="2000" b="1">
              <a:solidFill>
                <a:srgbClr val="0070C0"/>
              </a:solidFill>
              <a:latin typeface="TUM Neue Helvetica 55 Regular"/>
            </a:endParaRPr>
          </a:p>
          <a:p>
            <a:pPr algn="ctr">
              <a:defRPr/>
            </a:pPr>
            <a:endParaRPr lang="de-DE" sz="2000" b="1">
              <a:solidFill>
                <a:srgbClr val="0070C0"/>
              </a:solidFill>
              <a:latin typeface="TUM Neue Helvetica 55 Regular"/>
            </a:endParaRPr>
          </a:p>
          <a:p>
            <a:pPr algn="ctr">
              <a:defRPr/>
            </a:pPr>
            <a:endParaRPr lang="de-DE" sz="2000" b="1">
              <a:solidFill>
                <a:schemeClr val="tx2">
                  <a:lumMod val="75000"/>
                </a:schemeClr>
              </a:solidFill>
              <a:latin typeface="TUM Neue Helvetica 55 Regular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0032D82-636B-0A6D-7141-6F181C0F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Tipps und Tricks</a:t>
            </a: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8B45CB83-8CC4-DA92-13F6-9763A01EA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088" y="1762125"/>
            <a:ext cx="8509000" cy="469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Verschafft euch einen Überblick:</a:t>
            </a:r>
            <a:endParaRPr lang="de-DE" sz="18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Gesamt-Überblick über die Studieninhalte (z.B. FPSO…)</a:t>
            </a:r>
            <a:endParaRPr lang="de-DE" sz="16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Semester-Stundenplan erstellen (Was will ich besuchen?)</a:t>
            </a:r>
            <a:endParaRPr lang="de-DE" sz="16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Überblick über die Vorlesungsinhalte (</a:t>
            </a:r>
            <a:r>
              <a:rPr lang="de-DE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Moodle</a:t>
            </a:r>
            <a:r>
              <a:rPr lang="de-DE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-Kurs, </a:t>
            </a:r>
            <a:r>
              <a:rPr lang="de-DE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TUMonline</a:t>
            </a:r>
            <a:r>
              <a:rPr lang="de-DE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Mitschriften)</a:t>
            </a:r>
            <a:endParaRPr lang="de-DE" sz="16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Wann kann ich mich zu Klausuren/Vorlesungen anmelden?</a:t>
            </a:r>
            <a:endParaRPr lang="de-DE" sz="1600" b="0" strike="noStrike" spc="-1" dirty="0"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Organisieren</a:t>
            </a:r>
            <a:endParaRPr lang="de-DE" sz="18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Gruppe innerhalb der Fächer (z.B. Metall oder Deutsch)</a:t>
            </a:r>
            <a:endParaRPr lang="de-DE" sz="16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Bildet Lerngruppen</a:t>
            </a:r>
            <a:endParaRPr lang="de-DE" sz="16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Sprecht euch untereinander ab und helft euch gegenseitig</a:t>
            </a: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pc="-1" dirty="0">
                <a:solidFill>
                  <a:srgbClr val="000000"/>
                </a:solidFill>
                <a:ea typeface="DejaVu Sans"/>
              </a:rPr>
              <a:t>Lernmöglichkeiten</a:t>
            </a:r>
            <a:endParaRPr lang="de-DE" spc="-1" dirty="0"/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400" spc="-1" dirty="0">
                <a:solidFill>
                  <a:srgbClr val="000000"/>
                </a:solidFill>
                <a:ea typeface="DejaVu Sans"/>
              </a:rPr>
              <a:t>CIP-Pool in der Marsstraße (Raum 127 A)</a:t>
            </a:r>
            <a:endParaRPr lang="de-DE" sz="1400" spc="-1" dirty="0"/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400" spc="-1" dirty="0">
                <a:solidFill>
                  <a:srgbClr val="000000"/>
                </a:solidFill>
                <a:ea typeface="DejaVu Sans"/>
              </a:rPr>
              <a:t>Seminarräume (wenn frei)</a:t>
            </a:r>
            <a:endParaRPr lang="de-DE" sz="1400" spc="-1" dirty="0"/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400" spc="-1" dirty="0">
                <a:solidFill>
                  <a:srgbClr val="000000"/>
                </a:solidFill>
                <a:ea typeface="DejaVu Sans"/>
              </a:rPr>
              <a:t>Bibliotheken (Stammgelände, Garching, WZW, Olympiapark)</a:t>
            </a:r>
            <a:endParaRPr lang="de-DE" sz="1400" spc="-1" dirty="0"/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pc="-1" dirty="0">
                <a:solidFill>
                  <a:srgbClr val="000000"/>
                </a:solidFill>
                <a:ea typeface="DejaVu Sans"/>
              </a:rPr>
              <a:t>Informationsaustausch mit der Fachschaft</a:t>
            </a:r>
            <a:endParaRPr lang="de-DE" spc="-1" dirty="0"/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400" spc="-1" dirty="0">
                <a:solidFill>
                  <a:srgbClr val="000000"/>
                </a:solidFill>
                <a:ea typeface="DejaVu Sans"/>
              </a:rPr>
              <a:t>Beratungsgespräche</a:t>
            </a:r>
            <a:endParaRPr lang="de-DE" sz="1400" spc="-1" dirty="0"/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400" spc="-1" dirty="0">
                <a:solidFill>
                  <a:srgbClr val="000000"/>
                </a:solidFill>
                <a:ea typeface="DejaVu Sans"/>
              </a:rPr>
              <a:t>Zusammenfassungen</a:t>
            </a:r>
            <a:endParaRPr lang="de-DE" sz="1400" spc="-1" dirty="0"/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400" spc="-1" dirty="0">
                <a:solidFill>
                  <a:srgbClr val="000000"/>
                </a:solidFill>
                <a:ea typeface="DejaVu Sans"/>
              </a:rPr>
              <a:t>Kontakt mit Dozenten aufnehmen</a:t>
            </a:r>
            <a:endParaRPr lang="de-DE" sz="1400" spc="-1" dirty="0"/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400" spc="-1" dirty="0">
                <a:solidFill>
                  <a:srgbClr val="000000"/>
                </a:solidFill>
                <a:ea typeface="DejaVu Sans"/>
              </a:rPr>
              <a:t>Probleme bei Prüfungen nachgehen</a:t>
            </a:r>
            <a:endParaRPr lang="de-DE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18875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7_0" descr="Ein Bild, das grün, Schild, Ball, sitzend enthält.&#10;&#10;Automatisch generierte Beschreibung">
            <a:extLst>
              <a:ext uri="{FF2B5EF4-FFF2-40B4-BE49-F238E27FC236}">
                <a16:creationId xmlns:a16="http://schemas.microsoft.com/office/drawing/2014/main" id="{6BD60A87-9E94-B5FD-78D3-9A0E46C0A8D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2224260" y="1441336"/>
            <a:ext cx="3415320" cy="1155600"/>
          </a:xfrm>
          <a:prstGeom prst="rect">
            <a:avLst/>
          </a:prstGeom>
          <a:ln w="0">
            <a:noFill/>
          </a:ln>
        </p:spPr>
      </p:pic>
      <p:sp>
        <p:nvSpPr>
          <p:cNvPr id="5" name="Untertitel 2">
            <a:extLst>
              <a:ext uri="{FF2B5EF4-FFF2-40B4-BE49-F238E27FC236}">
                <a16:creationId xmlns:a16="http://schemas.microsoft.com/office/drawing/2014/main" id="{F9CE77B4-6F52-74FE-8CCF-2031194A0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500" y="2917725"/>
            <a:ext cx="8509000" cy="2002155"/>
          </a:xfrm>
        </p:spPr>
        <p:txBody>
          <a:bodyPr/>
          <a:lstStyle/>
          <a:p>
            <a:pPr marL="720" algn="ctr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de-DE" sz="2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Helfen und geholfen werden! Kommt einfach zu einer unserer Sitzungen.</a:t>
            </a:r>
          </a:p>
          <a:p>
            <a:pPr marL="720" algn="ctr">
              <a:lnSpc>
                <a:spcPct val="100000"/>
              </a:lnSpc>
              <a:buClr>
                <a:srgbClr val="000000"/>
              </a:buClr>
              <a:buSzPct val="45000"/>
            </a:pPr>
            <a:br>
              <a:rPr lang="de-DE" dirty="0"/>
            </a:br>
            <a:r>
              <a:rPr lang="de-DE" sz="2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Die „Ersti“-Sitzung findet am </a:t>
            </a:r>
            <a:r>
              <a:rPr lang="de-DE" sz="2800" spc="-1" dirty="0">
                <a:solidFill>
                  <a:srgbClr val="000000"/>
                </a:solidFill>
                <a:latin typeface="Arial"/>
                <a:ea typeface="DejaVu Sans"/>
              </a:rPr>
              <a:t>Dienstag ????????? </a:t>
            </a:r>
            <a:r>
              <a:rPr lang="de-DE" sz="2800" spc="-1" dirty="0">
                <a:solidFill>
                  <a:srgbClr val="000000"/>
                </a:solidFill>
              </a:rPr>
              <a:t>18:30 Uhr </a:t>
            </a:r>
            <a:r>
              <a:rPr lang="de-DE" sz="2800" spc="-1" dirty="0">
                <a:solidFill>
                  <a:srgbClr val="000000"/>
                </a:solidFill>
                <a:latin typeface="Arial"/>
                <a:ea typeface="DejaVu Sans"/>
              </a:rPr>
              <a:t>im Raum </a:t>
            </a:r>
            <a:r>
              <a:rPr lang="de-DE" sz="2800" dirty="0"/>
              <a:t>129 </a:t>
            </a:r>
            <a:r>
              <a:rPr lang="de-DE" sz="2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statt.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99958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814158" name="Foliennummernplatzhalt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12CBE37-05B1-E896-65F5-F4FD52DEEC6E}" type="slidenum">
              <a:rPr lang="de-DE"/>
              <a:t>36</a:t>
            </a:fld>
            <a:endParaRPr lang="de-DE"/>
          </a:p>
        </p:txBody>
      </p:sp>
      <p:sp>
        <p:nvSpPr>
          <p:cNvPr id="671528767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19089" y="994333"/>
            <a:ext cx="8514398" cy="406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lnSpc>
                <a:spcPts val="3199"/>
              </a:lnSpc>
              <a:defRPr lang="de-DE" sz="3000"/>
            </a:lvl1pPr>
          </a:lstStyle>
          <a:p>
            <a:pPr>
              <a:defRPr/>
            </a:pPr>
            <a:r>
              <a:rPr dirty="0"/>
              <a:t>weiterer Ablauf - heute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F0CEBAC-F8CE-F3F6-69BD-86354DA397B3}"/>
              </a:ext>
            </a:extLst>
          </p:cNvPr>
          <p:cNvSpPr txBox="1"/>
          <p:nvPr/>
        </p:nvSpPr>
        <p:spPr>
          <a:xfrm>
            <a:off x="319089" y="1890117"/>
            <a:ext cx="790484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lvl="1"/>
            <a:r>
              <a:rPr lang="de-DE" sz="1600" b="1" u="sng" dirty="0"/>
              <a:t>Pause: möglich In Raum 607 </a:t>
            </a:r>
          </a:p>
          <a:p>
            <a:pPr marL="176213" lvl="1"/>
            <a:endParaRPr lang="de-DE" sz="1600" b="1" u="sng" dirty="0"/>
          </a:p>
          <a:p>
            <a:pPr marL="176213" lvl="1"/>
            <a:r>
              <a:rPr lang="de-DE" sz="1600" b="1" u="sng" dirty="0"/>
              <a:t>Pause bis 14 Uhr, dann: 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Gesundheit &amp; Pflege: 14:00 Uhr, Raum 605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Agrarwissenschaften: 14:00 Uhr, Raum 142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Ernährungswissenschaften: 14:00 Uhr, Raum 139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Metalltechnik: 14:00 Uhr, Raum 120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Elektro- &amp; Informationstechnik: 14:00 Uhr, Raum 141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Bautechnik: 14:00 Uhr, Raum 131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pPr marL="176213" lvl="1"/>
            <a:endParaRPr lang="de-DE" sz="1600" dirty="0"/>
          </a:p>
          <a:p>
            <a:pPr marL="176213" lvl="1"/>
            <a:endParaRPr lang="de-DE" sz="1600" dirty="0"/>
          </a:p>
          <a:p>
            <a:endParaRPr lang="de-DE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7780173-B817-3BB4-F667-850CD1C92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Weiterer Ablauf - morgen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DEA374-715E-FEFB-CAB7-DD13DD548479}"/>
              </a:ext>
            </a:extLst>
          </p:cNvPr>
          <p:cNvSpPr txBox="1"/>
          <p:nvPr/>
        </p:nvSpPr>
        <p:spPr bwMode="auto">
          <a:xfrm>
            <a:off x="310513" y="1384864"/>
            <a:ext cx="790484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lvl="1"/>
            <a:endParaRPr lang="de-DE" sz="1600" dirty="0"/>
          </a:p>
          <a:p>
            <a:pPr marL="176213" lvl="1"/>
            <a:r>
              <a:rPr lang="de-DE" sz="1600" b="1" u="sng" dirty="0"/>
              <a:t>Dienstag, 07.10.2025: Unterrichtsfacheinführungen: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Deutsch &amp; Berufssprache Deutsch: 15:30 Uhr in Raum 140 Marsstraße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Mathe: 10 Uhr in Raum 142 Marsstraße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PuG</a:t>
            </a:r>
            <a:r>
              <a:rPr lang="de-DE" sz="1600" dirty="0"/>
              <a:t>: 10 Uhr in Raum 140 in Marsstraße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Mechatronik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Evangelische Religionslehre: 11 Uhr per Zoom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Katholische Religionslehre: 16 Uhr in Raum 142 Marsstraße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Englisch: 10 Uhr im Raum 129 Marsstraße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Biologie: in Freising 9:15 Uhr (Treffpunkt Bushaltestelle Weihenstephan)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Chemie: in Garching 13:30 Uhr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Sport: im Olympiapark 14:30 Uhr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Physik: 10 Uhr in Raum 131 Marsstraße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Informatik: 12 Uhr in Raum 139 Marsstraße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Schulpsychologie: 10 Uhr in Raum 141 Marsstraße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Drittfacheinführung: 17:30 Uhr in Raum 140 und per Zoom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pPr marL="176213" lvl="1"/>
            <a:endParaRPr lang="de-DE" sz="16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32157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ACF5608-F55C-F532-415F-03391CB6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Spieleabend Heute</a:t>
            </a:r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36436655-98A8-F072-2484-D75CE5209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090" y="1600200"/>
            <a:ext cx="8508999" cy="3095625"/>
          </a:xfrm>
        </p:spPr>
        <p:txBody>
          <a:bodyPr>
            <a:normAutofit fontScale="95500"/>
          </a:bodyPr>
          <a:lstStyle/>
          <a:p>
            <a:pPr>
              <a:lnSpc>
                <a:spcPct val="150000"/>
              </a:lnSpc>
            </a:pPr>
            <a:r>
              <a:rPr lang="de-DE" b="1" dirty="0"/>
              <a:t>Wann? </a:t>
            </a:r>
            <a:r>
              <a:rPr lang="de-DE" b="1" dirty="0">
                <a:solidFill>
                  <a:srgbClr val="FF0000"/>
                </a:solidFill>
              </a:rPr>
              <a:t>Heute 06.10.2025</a:t>
            </a:r>
          </a:p>
          <a:p>
            <a:pPr>
              <a:lnSpc>
                <a:spcPct val="150000"/>
              </a:lnSpc>
            </a:pPr>
            <a:r>
              <a:rPr lang="de-DE" b="1" dirty="0"/>
              <a:t>Ab? </a:t>
            </a:r>
            <a:r>
              <a:rPr lang="de-DE" dirty="0"/>
              <a:t>18:00 Uhr</a:t>
            </a:r>
          </a:p>
          <a:p>
            <a:pPr>
              <a:lnSpc>
                <a:spcPct val="150000"/>
              </a:lnSpc>
            </a:pPr>
            <a:r>
              <a:rPr lang="de-DE" b="1" dirty="0"/>
              <a:t>Wo?</a:t>
            </a:r>
            <a:r>
              <a:rPr lang="de-DE" dirty="0"/>
              <a:t> Marsstraße 20-22 im Raum 129 </a:t>
            </a:r>
          </a:p>
          <a:p>
            <a:pPr>
              <a:lnSpc>
                <a:spcPct val="150000"/>
              </a:lnSpc>
            </a:pPr>
            <a:r>
              <a:rPr lang="de-DE" b="1" dirty="0"/>
              <a:t>Was?</a:t>
            </a:r>
            <a:r>
              <a:rPr lang="de-DE" dirty="0"/>
              <a:t> Ein gemeinsamer Start ins neue Semester mit Spielen, Gesprächen, guten Getränken und viel Spaß </a:t>
            </a:r>
          </a:p>
          <a:p>
            <a:pPr>
              <a:lnSpc>
                <a:spcPct val="150000"/>
              </a:lnSpc>
            </a:pPr>
            <a:endParaRPr lang="de-DE" dirty="0"/>
          </a:p>
          <a:p>
            <a:pPr>
              <a:lnSpc>
                <a:spcPct val="150000"/>
              </a:lnSpc>
            </a:pPr>
            <a:r>
              <a:rPr lang="de-DE" dirty="0"/>
              <a:t>Wir freuen uns auf euer kommen! </a:t>
            </a:r>
          </a:p>
          <a:p>
            <a:pPr>
              <a:lnSpc>
                <a:spcPct val="150000"/>
              </a:lnSpc>
            </a:pPr>
            <a:endParaRPr lang="de-DE" dirty="0"/>
          </a:p>
        </p:txBody>
      </p:sp>
      <p:pic>
        <p:nvPicPr>
          <p:cNvPr id="5" name="Picture 4" descr="Mit der Schwiegermutter anstoßen : r/PaulanerSpezi">
            <a:extLst>
              <a:ext uri="{FF2B5EF4-FFF2-40B4-BE49-F238E27FC236}">
                <a16:creationId xmlns:a16="http://schemas.microsoft.com/office/drawing/2014/main" id="{DBB13872-684E-6BDE-CA7E-6592FEF1E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515" y="4239601"/>
            <a:ext cx="1277620" cy="170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800+ Grafiken, lizenzfreie Vektorgrafiken und Clipart zu Spieleabend -  iStock | Brettspiel, Gesellschaftsspiel, Kartenspiel">
            <a:extLst>
              <a:ext uri="{FF2B5EF4-FFF2-40B4-BE49-F238E27FC236}">
                <a16:creationId xmlns:a16="http://schemas.microsoft.com/office/drawing/2014/main" id="{7D16F2C6-6E69-C71B-FD35-CAC824F4A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866" y="3623647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363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14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39</a:t>
            </a:fld>
            <a:endParaRPr lang="de-DE"/>
          </a:p>
        </p:txBody>
      </p:sp>
      <p:pic>
        <p:nvPicPr>
          <p:cNvPr id="2053902462" name="Grafik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21174330">
            <a:off x="2881297" y="2080281"/>
            <a:ext cx="5727490" cy="3888836"/>
          </a:xfrm>
          <a:prstGeom prst="rect">
            <a:avLst/>
          </a:prstGeom>
        </p:spPr>
      </p:pic>
      <p:sp>
        <p:nvSpPr>
          <p:cNvPr id="646443957" name="Inhaltsplatzhalter 7"/>
          <p:cNvSpPr>
            <a:spLocks noGrp="1"/>
          </p:cNvSpPr>
          <p:nvPr>
            <p:ph idx="1"/>
          </p:nvPr>
        </p:nvSpPr>
        <p:spPr bwMode="auto">
          <a:xfrm>
            <a:off x="990601" y="1026460"/>
            <a:ext cx="7655858" cy="5316069"/>
          </a:xfrm>
        </p:spPr>
        <p:txBody>
          <a:bodyPr/>
          <a:lstStyle/>
          <a:p>
            <a:pPr>
              <a:defRPr/>
            </a:pPr>
            <a:endParaRPr lang="de-DE" sz="3600" b="1">
              <a:latin typeface="Bradley Hand ITC"/>
            </a:endParaRPr>
          </a:p>
          <a:p>
            <a:pPr>
              <a:defRPr/>
            </a:pPr>
            <a:r>
              <a:rPr lang="de-DE" sz="3600" b="1">
                <a:latin typeface="Bradley Hand ITC"/>
              </a:rPr>
              <a:t>Wir wünschen Ihnen einen guten Start an der Uni und</a:t>
            </a:r>
            <a:endParaRPr/>
          </a:p>
          <a:p>
            <a:pPr>
              <a:defRPr/>
            </a:pPr>
            <a:endParaRPr lang="de-DE" sz="3600" b="1">
              <a:latin typeface="Bradley Hand IT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8439571" name="Inhaltsplatzhalter 2"/>
          <p:cNvSpPr>
            <a:spLocks noGrp="1"/>
          </p:cNvSpPr>
          <p:nvPr>
            <p:ph idx="10"/>
          </p:nvPr>
        </p:nvSpPr>
        <p:spPr bwMode="auto">
          <a:xfrm>
            <a:off x="517872" y="1620911"/>
            <a:ext cx="6797327" cy="4730193"/>
          </a:xfrm>
        </p:spPr>
        <p:txBody>
          <a:bodyPr/>
          <a:lstStyle/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Ansprechpartner </a:t>
            </a:r>
            <a:endParaRPr dirty="0"/>
          </a:p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Allgemeine Informationen</a:t>
            </a:r>
            <a:endParaRPr dirty="0"/>
          </a:p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Prüfungs- und Studienordnungen</a:t>
            </a:r>
            <a:endParaRPr dirty="0"/>
          </a:p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Prüfungen</a:t>
            </a:r>
            <a:endParaRPr dirty="0"/>
          </a:p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Atteste</a:t>
            </a:r>
            <a:endParaRPr dirty="0"/>
          </a:p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Studienfortschrittskontrolle</a:t>
            </a:r>
            <a:endParaRPr dirty="0"/>
          </a:p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Bescheide</a:t>
            </a:r>
            <a:endParaRPr dirty="0"/>
          </a:p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Schulpraktika</a:t>
            </a:r>
            <a:endParaRPr dirty="0"/>
          </a:p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Termine / Fristen</a:t>
            </a:r>
            <a:endParaRPr dirty="0"/>
          </a:p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Studienpläne und Stundenpläne</a:t>
            </a:r>
          </a:p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weiterer Ablauf</a:t>
            </a:r>
            <a:endParaRPr dirty="0"/>
          </a:p>
          <a:p>
            <a:pPr marL="342900" indent="-342900"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Fragen</a:t>
            </a:r>
            <a:endParaRPr dirty="0"/>
          </a:p>
          <a:p>
            <a:pPr marL="342900" indent="-342900">
              <a:buFont typeface="Wingdings"/>
              <a:buChar char="Ø"/>
              <a:defRPr/>
            </a:pPr>
            <a:endParaRPr lang="de-DE" sz="2000" dirty="0">
              <a:ea typeface="ＭＳ Ｐゴシック"/>
            </a:endParaRPr>
          </a:p>
          <a:p>
            <a:pPr marL="342900" indent="-342900">
              <a:lnSpc>
                <a:spcPct val="100000"/>
              </a:lnSpc>
              <a:buFont typeface="Wingdings"/>
              <a:buChar char="Ø"/>
              <a:defRPr/>
            </a:pPr>
            <a:endParaRPr lang="de-DE" sz="2000" dirty="0">
              <a:ea typeface="ＭＳ Ｐゴシック"/>
            </a:endParaRPr>
          </a:p>
          <a:p>
            <a:pPr marL="342900" indent="-342900">
              <a:lnSpc>
                <a:spcPct val="100000"/>
              </a:lnSpc>
              <a:buFont typeface="Wingdings"/>
              <a:buChar char="Ø"/>
              <a:defRPr/>
            </a:pPr>
            <a:endParaRPr lang="de-DE" sz="2000" dirty="0">
              <a:ea typeface="ＭＳ Ｐゴシック"/>
            </a:endParaRPr>
          </a:p>
          <a:p>
            <a:pPr marL="342900" indent="-342900">
              <a:lnSpc>
                <a:spcPct val="100000"/>
              </a:lnSpc>
              <a:buFont typeface="Wingdings"/>
              <a:buChar char="Ø"/>
              <a:defRPr/>
            </a:pPr>
            <a:endParaRPr lang="de-DE" sz="2000" dirty="0">
              <a:ea typeface="ＭＳ Ｐゴシック"/>
            </a:endParaRPr>
          </a:p>
          <a:p>
            <a:pPr marL="342900" indent="-342900">
              <a:lnSpc>
                <a:spcPct val="100000"/>
              </a:lnSpc>
              <a:buFont typeface="Wingdings"/>
              <a:buChar char="Ø"/>
              <a:defRPr/>
            </a:pPr>
            <a:endParaRPr lang="de-DE" sz="2000" dirty="0">
              <a:ea typeface="ＭＳ Ｐゴシック"/>
            </a:endParaRPr>
          </a:p>
          <a:p>
            <a:pPr marL="342900" indent="-342900">
              <a:lnSpc>
                <a:spcPct val="100000"/>
              </a:lnSpc>
              <a:buFont typeface="Wingdings"/>
              <a:buChar char="Ø"/>
              <a:defRPr/>
            </a:pPr>
            <a:endParaRPr lang="de-DE" sz="2000" dirty="0">
              <a:ea typeface="ＭＳ Ｐゴシック"/>
            </a:endParaRPr>
          </a:p>
        </p:txBody>
      </p:sp>
      <p:sp>
        <p:nvSpPr>
          <p:cNvPr id="1706062977" name="Titel 6"/>
          <p:cNvSpPr>
            <a:spLocks noGrp="1"/>
          </p:cNvSpPr>
          <p:nvPr>
            <p:ph type="title"/>
          </p:nvPr>
        </p:nvSpPr>
        <p:spPr bwMode="auto">
          <a:xfrm>
            <a:off x="517872" y="954578"/>
            <a:ext cx="5892867" cy="410369"/>
          </a:xfrm>
        </p:spPr>
        <p:txBody>
          <a:bodyPr/>
          <a:lstStyle/>
          <a:p>
            <a:pPr>
              <a:defRPr/>
            </a:pPr>
            <a:r>
              <a:rPr lang="de-DE">
                <a:ea typeface="ＭＳ Ｐゴシック"/>
              </a:rPr>
              <a:t>Themen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61D1820-57EE-3346-A6E8-577752B1C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1" y="316396"/>
            <a:ext cx="11334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7713035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40</a:t>
            </a:fld>
            <a:endParaRPr lang="de-DE"/>
          </a:p>
        </p:txBody>
      </p:sp>
      <p:sp>
        <p:nvSpPr>
          <p:cNvPr id="326665909" name="Inhaltsplatzhalter 7"/>
          <p:cNvSpPr>
            <a:spLocks noGrp="1"/>
          </p:cNvSpPr>
          <p:nvPr>
            <p:ph idx="1"/>
          </p:nvPr>
        </p:nvSpPr>
        <p:spPr bwMode="auto">
          <a:xfrm>
            <a:off x="318009" y="1116145"/>
            <a:ext cx="8508999" cy="4699572"/>
          </a:xfrm>
        </p:spPr>
        <p:txBody>
          <a:bodyPr/>
          <a:lstStyle/>
          <a:p>
            <a:pPr algn="ctr">
              <a:defRPr/>
            </a:pPr>
            <a:r>
              <a:rPr lang="de-DE" sz="5400">
                <a:latin typeface="TUM Neue Helvetica 55 Regular"/>
                <a:ea typeface="ＭＳ Ｐゴシック"/>
              </a:rPr>
              <a:t>Noch Fragen</a:t>
            </a:r>
            <a:r>
              <a:rPr lang="de-DE" sz="5400"/>
              <a:t>?</a:t>
            </a:r>
            <a:endParaRPr/>
          </a:p>
        </p:txBody>
      </p:sp>
      <p:pic>
        <p:nvPicPr>
          <p:cNvPr id="1550491240" name="Grafik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165373" y="2529842"/>
            <a:ext cx="4669348" cy="30596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571070" name="Inhaltsplatzhalter 1"/>
          <p:cNvSpPr>
            <a:spLocks noGrp="1"/>
          </p:cNvSpPr>
          <p:nvPr>
            <p:ph idx="1"/>
          </p:nvPr>
        </p:nvSpPr>
        <p:spPr bwMode="auto">
          <a:xfrm>
            <a:off x="278748" y="1135761"/>
            <a:ext cx="8450729" cy="5337551"/>
          </a:xfrm>
        </p:spPr>
        <p:txBody>
          <a:bodyPr/>
          <a:lstStyle/>
          <a:p>
            <a:pPr>
              <a:defRPr/>
            </a:pPr>
            <a:endParaRPr lang="de-DE" sz="1400" b="1"/>
          </a:p>
          <a:p>
            <a:pPr>
              <a:defRPr/>
            </a:pPr>
            <a:r>
              <a:rPr lang="de-DE" sz="1400" b="1"/>
              <a:t>Prüfungsverwaltung Berufliche Bildung</a:t>
            </a:r>
            <a:endParaRPr/>
          </a:p>
          <a:p>
            <a:pPr>
              <a:defRPr/>
            </a:pPr>
            <a:r>
              <a:rPr lang="de-DE" sz="1400" u="sng"/>
              <a:t>pruefungsverwaltung.edu@sot.tum.de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1400"/>
              <a:t>Michaela Doevendans, Tel.: +49 89 289 24387 // Mail: </a:t>
            </a:r>
            <a:r>
              <a:rPr lang="de-DE" sz="1400" u="sng"/>
              <a:t>michaela.doevendans@tum.de</a:t>
            </a:r>
            <a:r>
              <a:rPr lang="de-DE" sz="1400"/>
              <a:t>, </a:t>
            </a:r>
            <a:endParaRPr/>
          </a:p>
          <a:p>
            <a:pPr>
              <a:defRPr/>
            </a:pPr>
            <a:r>
              <a:rPr lang="de-DE" sz="1400"/>
              <a:t>Raum 125 (für GP)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1400"/>
              <a:t>Christina Huber, Tel.: +49 89 289 25169 // Mail: </a:t>
            </a:r>
            <a:r>
              <a:rPr lang="de-DE" sz="1400" u="sng">
                <a:hlinkClick r:id="rId3"/>
              </a:rPr>
              <a:t>christina.huber@tum.de</a:t>
            </a:r>
            <a:r>
              <a:rPr lang="de-DE" sz="1400"/>
              <a:t>,</a:t>
            </a:r>
            <a:endParaRPr/>
          </a:p>
          <a:p>
            <a:pPr>
              <a:defRPr/>
            </a:pPr>
            <a:r>
              <a:rPr lang="de-DE" sz="1400"/>
              <a:t>Raum 125 (für alle anderen beruflichen Fachrichtungen und Schulpsychologie)</a:t>
            </a:r>
            <a:endParaRPr/>
          </a:p>
          <a:p>
            <a:pPr>
              <a:defRPr/>
            </a:pPr>
            <a:endParaRPr lang="de-DE" sz="1400"/>
          </a:p>
          <a:p>
            <a:pPr>
              <a:defRPr/>
            </a:pPr>
            <a:r>
              <a:rPr lang="de-DE" sz="1400" b="1"/>
              <a:t>Studienkoordination Berufliche Bildung</a:t>
            </a:r>
            <a:endParaRPr/>
          </a:p>
          <a:p>
            <a:pPr>
              <a:defRPr/>
            </a:pPr>
            <a:r>
              <a:rPr lang="de-DE" sz="1400" u="sng"/>
              <a:t>studienkoordination.edu@sot.tum.de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1400"/>
              <a:t>Monika Hanser, Tel.: +49 89 289 24281 // Mail: </a:t>
            </a:r>
            <a:r>
              <a:rPr lang="de-DE" sz="1400" u="sng"/>
              <a:t>m</a:t>
            </a:r>
            <a:r>
              <a:rPr lang="de-DE" sz="1400" u="sng">
                <a:hlinkClick r:id="rId4"/>
              </a:rPr>
              <a:t>onika.hanser@tum.de</a:t>
            </a:r>
            <a:r>
              <a:rPr lang="de-DE" sz="1400"/>
              <a:t>, Raum 121A</a:t>
            </a:r>
            <a:endParaRPr/>
          </a:p>
          <a:p>
            <a:pPr>
              <a:defRPr/>
            </a:pPr>
            <a:endParaRPr lang="de-DE" sz="1400"/>
          </a:p>
          <a:p>
            <a:pPr>
              <a:defRPr/>
            </a:pPr>
            <a:r>
              <a:rPr lang="de-DE" sz="1400" b="1"/>
              <a:t>Referent Berufliche Bildung</a:t>
            </a:r>
            <a:endParaRPr/>
          </a:p>
          <a:p>
            <a:pPr>
              <a:defRPr/>
            </a:pPr>
            <a:r>
              <a:rPr lang="de-DE" sz="1400" u="sng"/>
              <a:t>referent.bb.edu@sot.tum.de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1400"/>
              <a:t>Kai Harbrich, Tel.: +49 89 289 24383 // Mail: </a:t>
            </a:r>
            <a:r>
              <a:rPr lang="de-DE" sz="1400" u="sng"/>
              <a:t>k</a:t>
            </a:r>
            <a:r>
              <a:rPr lang="de-DE" sz="1400" u="sng">
                <a:hlinkClick r:id="rId5"/>
              </a:rPr>
              <a:t>ai.harbrich@tum.de</a:t>
            </a:r>
            <a:r>
              <a:rPr lang="de-DE" sz="1400"/>
              <a:t>, Raum 119</a:t>
            </a:r>
            <a:endParaRPr/>
          </a:p>
          <a:p>
            <a:pPr>
              <a:defRPr/>
            </a:pPr>
            <a:endParaRPr lang="de-DE" sz="1400"/>
          </a:p>
          <a:p>
            <a:pPr>
              <a:defRPr/>
            </a:pPr>
            <a:r>
              <a:rPr lang="de-DE" sz="1400" b="1"/>
              <a:t>Prüfungsverwaltung Berufliche Bildung</a:t>
            </a:r>
            <a:endParaRPr/>
          </a:p>
          <a:p>
            <a:pPr>
              <a:defRPr/>
            </a:pPr>
            <a:r>
              <a:rPr lang="de-DE" sz="1400" u="sng">
                <a:hlinkClick r:id="rId6"/>
              </a:rPr>
              <a:t>Studienberatung.edu@sot.tum.de</a:t>
            </a:r>
            <a:endParaRPr lang="de-DE" sz="1400"/>
          </a:p>
          <a:p>
            <a:pPr marL="285750" indent="-285750">
              <a:buFont typeface="Arial"/>
              <a:buChar char="•"/>
              <a:defRPr/>
            </a:pPr>
            <a:r>
              <a:rPr lang="de-DE" sz="1400"/>
              <a:t>Verena Euler, Tel.: +49 89 289 24333 // Mail: </a:t>
            </a:r>
            <a:r>
              <a:rPr lang="de-DE" sz="1400" u="sng">
                <a:hlinkClick r:id="rId7"/>
              </a:rPr>
              <a:t>verena.euler@tum.de</a:t>
            </a:r>
            <a:r>
              <a:rPr lang="de-DE" sz="1400"/>
              <a:t>, Raum 123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1400"/>
              <a:t>Julia Stahl, Tel.: +49 89 289 24239 // Mail: </a:t>
            </a:r>
            <a:r>
              <a:rPr lang="de-DE" sz="1400" u="sng"/>
              <a:t>julia.stahl@tum.de</a:t>
            </a:r>
            <a:r>
              <a:rPr lang="de-DE" sz="1400"/>
              <a:t>, Raum 123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 lang="de-DE" sz="1400" b="1"/>
              <a:t>Fachschaft Lehrertum -&gt; </a:t>
            </a:r>
            <a:r>
              <a:rPr lang="de-DE" sz="1400" b="1" u="sng">
                <a:hlinkClick r:id="rId8"/>
              </a:rPr>
              <a:t>https://www.fs.edu.tum.de/</a:t>
            </a:r>
            <a:endParaRPr lang="de-DE" sz="1400" b="1"/>
          </a:p>
          <a:p>
            <a:pPr marL="285750" indent="-285750">
              <a:buFont typeface="Arial"/>
              <a:buChar char="•"/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  <p:sp>
        <p:nvSpPr>
          <p:cNvPr id="1426141397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5</a:t>
            </a:fld>
            <a:endParaRPr lang="de-DE"/>
          </a:p>
        </p:txBody>
      </p:sp>
      <p:sp>
        <p:nvSpPr>
          <p:cNvPr id="293931797" name="Titel 4"/>
          <p:cNvSpPr>
            <a:spLocks noGrp="1"/>
          </p:cNvSpPr>
          <p:nvPr>
            <p:ph type="title"/>
          </p:nvPr>
        </p:nvSpPr>
        <p:spPr bwMode="auto">
          <a:xfrm>
            <a:off x="220478" y="625296"/>
            <a:ext cx="8508999" cy="410369"/>
          </a:xfrm>
        </p:spPr>
        <p:txBody>
          <a:bodyPr/>
          <a:lstStyle/>
          <a:p>
            <a:pPr>
              <a:defRPr/>
            </a:pPr>
            <a:r>
              <a:rPr lang="de-DE"/>
              <a:t>Ansprechpartner am Department</a:t>
            </a:r>
            <a:endParaRPr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F74F40B-8FE9-1C21-BA82-9C48647FF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894" y="334700"/>
            <a:ext cx="11334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6285995" name="Inhaltsplatzhalter 1"/>
          <p:cNvSpPr>
            <a:spLocks noGrp="1"/>
          </p:cNvSpPr>
          <p:nvPr>
            <p:ph idx="1"/>
          </p:nvPr>
        </p:nvSpPr>
        <p:spPr bwMode="auto">
          <a:xfrm>
            <a:off x="318009" y="1283696"/>
            <a:ext cx="8824910" cy="5189617"/>
          </a:xfrm>
        </p:spPr>
        <p:txBody>
          <a:bodyPr/>
          <a:lstStyle/>
          <a:p>
            <a:pPr lvl="3">
              <a:buFont typeface="Wingdings"/>
              <a:buChar char="§"/>
              <a:defRPr/>
            </a:pPr>
            <a:r>
              <a:rPr lang="de-DE" sz="1600">
                <a:ea typeface="ＭＳ Ｐゴシック"/>
              </a:rPr>
              <a:t>Zentrale Studierendenbetreuung: </a:t>
            </a:r>
            <a:r>
              <a:rPr lang="de-DE" sz="1600" b="1">
                <a:ea typeface="ＭＳ Ｐゴシック"/>
              </a:rPr>
              <a:t>C</a:t>
            </a:r>
            <a:r>
              <a:rPr lang="de-DE" sz="1600">
                <a:ea typeface="ＭＳ Ｐゴシック"/>
              </a:rPr>
              <a:t>enter for </a:t>
            </a:r>
            <a:r>
              <a:rPr lang="de-DE" sz="1600" b="1">
                <a:ea typeface="ＭＳ Ｐゴシック"/>
              </a:rPr>
              <a:t>S</a:t>
            </a:r>
            <a:r>
              <a:rPr lang="de-DE" sz="1600">
                <a:ea typeface="ＭＳ Ｐゴシック"/>
              </a:rPr>
              <a:t>tudy and </a:t>
            </a:r>
            <a:r>
              <a:rPr lang="de-DE" sz="1600" b="1">
                <a:ea typeface="ＭＳ Ｐゴシック"/>
              </a:rPr>
              <a:t>T</a:t>
            </a:r>
            <a:r>
              <a:rPr lang="de-DE" sz="1600">
                <a:ea typeface="ＭＳ Ｐゴシック"/>
              </a:rPr>
              <a:t>eaching (TUM CST), </a:t>
            </a:r>
            <a:r>
              <a:rPr lang="de-DE" sz="1600" u="sng">
                <a:ea typeface="ＭＳ Ｐゴシック"/>
                <a:hlinkClick r:id="rId3"/>
              </a:rPr>
              <a:t>https://www.tum.de/studium/tumcst</a:t>
            </a:r>
            <a:r>
              <a:rPr lang="de-DE" sz="1600">
                <a:ea typeface="ＭＳ Ｐゴシック"/>
              </a:rPr>
              <a:t>, E-Mail: </a:t>
            </a:r>
            <a:r>
              <a:rPr lang="de-DE" sz="1600" u="sng">
                <a:ea typeface="ＭＳ Ｐゴシック"/>
                <a:hlinkClick r:id="rId4"/>
              </a:rPr>
              <a:t>studium@tum.de</a:t>
            </a:r>
            <a:endParaRPr lang="de-DE" sz="1600">
              <a:ea typeface="ＭＳ Ｐゴシック"/>
            </a:endParaRPr>
          </a:p>
          <a:p>
            <a:pPr marL="360363" lvl="3" indent="0">
              <a:buNone/>
              <a:defRPr/>
            </a:pPr>
            <a:endParaRPr lang="de-DE" sz="1600">
              <a:ea typeface="ＭＳ Ｐゴシック"/>
            </a:endParaRPr>
          </a:p>
          <a:p>
            <a:pPr lvl="3">
              <a:buFont typeface="Wingdings"/>
              <a:buChar char="§"/>
              <a:defRPr/>
            </a:pPr>
            <a:r>
              <a:rPr lang="de-DE" sz="1600">
                <a:ea typeface="ＭＳ Ｐゴシック"/>
              </a:rPr>
              <a:t>Seiten für Studierende: </a:t>
            </a:r>
            <a:r>
              <a:rPr lang="de-DE" sz="1600" u="sng">
                <a:ea typeface="ＭＳ Ｐゴシック"/>
                <a:hlinkClick r:id="rId5"/>
              </a:rPr>
              <a:t>https://www.tum.de/studierende</a:t>
            </a:r>
            <a:r>
              <a:rPr lang="de-DE" sz="1600">
                <a:ea typeface="ＭＳ Ｐゴシック"/>
              </a:rPr>
              <a:t> </a:t>
            </a:r>
            <a:endParaRPr/>
          </a:p>
          <a:p>
            <a:pPr marL="0" lvl="1" indent="0">
              <a:buNone/>
              <a:defRPr/>
            </a:pPr>
            <a:r>
              <a:rPr lang="de-DE" sz="1800">
                <a:ea typeface="ＭＳ Ｐゴシック"/>
              </a:rPr>
              <a:t> </a:t>
            </a:r>
            <a:endParaRPr lang="de-DE"/>
          </a:p>
        </p:txBody>
      </p:sp>
      <p:sp>
        <p:nvSpPr>
          <p:cNvPr id="1992222281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6</a:t>
            </a:fld>
            <a:endParaRPr lang="de-DE"/>
          </a:p>
        </p:txBody>
      </p:sp>
      <p:sp>
        <p:nvSpPr>
          <p:cNvPr id="1580960206" name="Titel 4"/>
          <p:cNvSpPr>
            <a:spLocks noGrp="1"/>
          </p:cNvSpPr>
          <p:nvPr>
            <p:ph type="title"/>
          </p:nvPr>
        </p:nvSpPr>
        <p:spPr bwMode="auto">
          <a:xfrm>
            <a:off x="318009" y="636525"/>
            <a:ext cx="8508999" cy="410369"/>
          </a:xfrm>
        </p:spPr>
        <p:txBody>
          <a:bodyPr/>
          <a:lstStyle/>
          <a:p>
            <a:pPr>
              <a:defRPr/>
            </a:pPr>
            <a:r>
              <a:rPr lang="de-DE"/>
              <a:t>Allgemeine Informationen</a:t>
            </a:r>
            <a:endParaRPr/>
          </a:p>
        </p:txBody>
      </p:sp>
      <p:pic>
        <p:nvPicPr>
          <p:cNvPr id="791210083" name="Grafik 6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670560" y="2516418"/>
            <a:ext cx="6142892" cy="3755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85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0920818" name="Inhaltsplatzhalter 1"/>
          <p:cNvSpPr>
            <a:spLocks noGrp="1"/>
          </p:cNvSpPr>
          <p:nvPr>
            <p:ph idx="1"/>
          </p:nvPr>
        </p:nvSpPr>
        <p:spPr bwMode="auto">
          <a:xfrm>
            <a:off x="319090" y="1589222"/>
            <a:ext cx="8717334" cy="4645731"/>
          </a:xfrm>
        </p:spPr>
        <p:txBody>
          <a:bodyPr/>
          <a:lstStyle/>
          <a:p>
            <a:pPr marL="252000">
              <a:lnSpc>
                <a:spcPct val="150000"/>
              </a:lnSpc>
              <a:defRPr/>
            </a:pPr>
            <a:r>
              <a:rPr lang="de-DE"/>
              <a:t>🧑‍🏫 </a:t>
            </a:r>
            <a:r>
              <a:rPr lang="de-DE" b="1"/>
              <a:t>Beratung &amp; Unterstützung</a:t>
            </a:r>
            <a:endParaRPr lang="de-DE"/>
          </a:p>
          <a:p>
            <a:pPr marL="713963" lvl="1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b="1"/>
              <a:t>Studienrelevante Fragen</a:t>
            </a:r>
            <a:r>
              <a:rPr lang="de-DE"/>
              <a:t>: </a:t>
            </a:r>
            <a:r>
              <a:rPr lang="de-DE" u="sng">
                <a:hlinkClick r:id="rId3"/>
              </a:rPr>
              <a:t>Studienberatung</a:t>
            </a:r>
            <a:r>
              <a:rPr lang="de-DE"/>
              <a:t> &amp; </a:t>
            </a:r>
            <a:r>
              <a:rPr lang="de-DE" u="sng">
                <a:hlinkClick r:id="rId4"/>
              </a:rPr>
              <a:t>Studienkoordination</a:t>
            </a:r>
            <a:endParaRPr lang="de-DE"/>
          </a:p>
          <a:p>
            <a:pPr marL="713963" lvl="1" indent="-285750">
              <a:lnSpc>
                <a:spcPct val="150000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de-DE" b="1"/>
              <a:t>Fachspezifische Fragen</a:t>
            </a:r>
            <a:r>
              <a:rPr lang="de-DE"/>
              <a:t>: </a:t>
            </a:r>
            <a:r>
              <a:rPr lang="de-DE" u="sng">
                <a:hlinkClick r:id="rId5"/>
              </a:rPr>
              <a:t>Fachstudienberatung in den Schools </a:t>
            </a:r>
            <a:endParaRPr lang="de-DE"/>
          </a:p>
          <a:p>
            <a:pPr marL="252000">
              <a:lnSpc>
                <a:spcPct val="150000"/>
              </a:lnSpc>
              <a:defRPr/>
            </a:pPr>
            <a:r>
              <a:rPr lang="de-DE"/>
              <a:t>🌐 </a:t>
            </a:r>
            <a:r>
              <a:rPr lang="de-DE" b="1"/>
              <a:t>Aktuelle Infos zum Semester</a:t>
            </a:r>
            <a:endParaRPr lang="de-DE"/>
          </a:p>
          <a:p>
            <a:pPr marL="713963" lvl="1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u="sng">
                <a:hlinkClick r:id="rId6"/>
              </a:rPr>
              <a:t>Homepage</a:t>
            </a:r>
            <a:r>
              <a:rPr lang="de-DE"/>
              <a:t> &amp; </a:t>
            </a:r>
            <a:r>
              <a:rPr lang="de-DE" u="sng">
                <a:hlinkClick r:id="rId7"/>
              </a:rPr>
              <a:t>Wiki</a:t>
            </a:r>
            <a:r>
              <a:rPr lang="de-DE"/>
              <a:t> regelmäßig checken</a:t>
            </a:r>
            <a:endParaRPr/>
          </a:p>
          <a:p>
            <a:pPr marL="713963" lvl="1" indent="-285750">
              <a:lnSpc>
                <a:spcPct val="150000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de-DE" b="1"/>
              <a:t>@tum-Mails</a:t>
            </a:r>
            <a:r>
              <a:rPr lang="de-DE"/>
              <a:t> regelmäßig abrufen (bzw. Weiterleitung an private Mailadresse einrichten; bitte auch immer von TUM-Mailadresse an Lehrstühle/Verwaltung schreiben)</a:t>
            </a:r>
            <a:endParaRPr/>
          </a:p>
          <a:p>
            <a:pPr marL="252000">
              <a:lnSpc>
                <a:spcPct val="150000"/>
              </a:lnSpc>
              <a:defRPr/>
            </a:pPr>
            <a:r>
              <a:rPr lang="de-DE"/>
              <a:t>📊 </a:t>
            </a:r>
            <a:r>
              <a:rPr lang="de-DE" b="1"/>
              <a:t>Leistungsstand &amp; Noten</a:t>
            </a:r>
            <a:endParaRPr lang="de-DE"/>
          </a:p>
          <a:p>
            <a:pPr marL="713963" lvl="1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/>
              <a:t>Bescheide &amp; Nachweise über </a:t>
            </a:r>
            <a:r>
              <a:rPr lang="de-DE" b="1"/>
              <a:t>TUMonline </a:t>
            </a:r>
            <a:endParaRPr lang="de-DE"/>
          </a:p>
          <a:p>
            <a:pPr marL="252000">
              <a:lnSpc>
                <a:spcPct val="150000"/>
              </a:lnSpc>
              <a:spcBef>
                <a:spcPts val="600"/>
              </a:spcBef>
              <a:defRPr/>
            </a:pPr>
            <a:r>
              <a:rPr lang="de-DE"/>
              <a:t>📚 </a:t>
            </a:r>
            <a:r>
              <a:rPr lang="de-DE" b="1"/>
              <a:t>Wichtige Ordnungen (Pflichtlektüre)</a:t>
            </a:r>
            <a:endParaRPr lang="de-DE"/>
          </a:p>
          <a:p>
            <a:pPr marL="713963" lvl="1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b="1" u="sng">
                <a:hlinkClick r:id="rId8"/>
              </a:rPr>
              <a:t>APSO</a:t>
            </a:r>
            <a:r>
              <a:rPr lang="de-DE"/>
              <a:t> – Allgemeine Prüfungs- und Studienordnung</a:t>
            </a:r>
            <a:endParaRPr/>
          </a:p>
          <a:p>
            <a:pPr marL="713963" lvl="1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b="1" u="sng">
                <a:hlinkClick r:id="rId8"/>
              </a:rPr>
              <a:t>FPSO</a:t>
            </a:r>
            <a:r>
              <a:rPr lang="de-DE"/>
              <a:t> – Fachprüfungs- und Studienordnung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1908596090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7</a:t>
            </a:fld>
            <a:endParaRPr lang="de-DE"/>
          </a:p>
        </p:txBody>
      </p:sp>
      <p:sp>
        <p:nvSpPr>
          <p:cNvPr id="774527496" name="Titel 4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Allgemeine Informationen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5835243" name="Datumsplatzhalter 3"/>
          <p:cNvSpPr txBox="1"/>
          <p:nvPr/>
        </p:nvSpPr>
        <p:spPr bwMode="auto">
          <a:xfrm>
            <a:off x="508000" y="6400800"/>
            <a:ext cx="1036638" cy="304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spcBef>
                <a:spcPts val="0"/>
              </a:spcBef>
              <a:buChar char="•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48711496" name="Foliennummernplatzhalter 5"/>
          <p:cNvSpPr txBox="1"/>
          <p:nvPr/>
        </p:nvSpPr>
        <p:spPr bwMode="auto">
          <a:xfrm>
            <a:off x="8077200" y="6400800"/>
            <a:ext cx="558800" cy="304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spcBef>
                <a:spcPts val="0"/>
              </a:spcBef>
              <a:buChar char="•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r">
              <a:spcBef>
                <a:spcPts val="0"/>
              </a:spcBef>
              <a:buFontTx/>
              <a:buNone/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495687436" name="Textfeld 15"/>
          <p:cNvSpPr txBox="1">
            <a:spLocks noChangeArrowheads="1"/>
          </p:cNvSpPr>
          <p:nvPr/>
        </p:nvSpPr>
        <p:spPr bwMode="auto">
          <a:xfrm>
            <a:off x="4703763" y="4286250"/>
            <a:ext cx="1149350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spcBef>
                <a:spcPts val="0"/>
              </a:spcBef>
              <a:buChar char="•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r">
              <a:spcBef>
                <a:spcPts val="0"/>
              </a:spcBef>
              <a:buFontTx/>
              <a:buNone/>
              <a:defRPr/>
            </a:pPr>
            <a:r>
              <a:rPr lang="de-DE" sz="1400">
                <a:solidFill>
                  <a:srgbClr val="FFFFFF"/>
                </a:solidFill>
              </a:rPr>
              <a:t>6 Semester/</a:t>
            </a:r>
            <a:endParaRPr/>
          </a:p>
        </p:txBody>
      </p:sp>
      <p:sp>
        <p:nvSpPr>
          <p:cNvPr id="133107149" name="Textfeld 16"/>
          <p:cNvSpPr txBox="1">
            <a:spLocks noChangeArrowheads="1"/>
          </p:cNvSpPr>
          <p:nvPr/>
        </p:nvSpPr>
        <p:spPr bwMode="auto">
          <a:xfrm>
            <a:off x="4692650" y="2638425"/>
            <a:ext cx="1149350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spcBef>
                <a:spcPts val="0"/>
              </a:spcBef>
              <a:buChar char="•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r">
              <a:spcBef>
                <a:spcPts val="0"/>
              </a:spcBef>
              <a:buFontTx/>
              <a:buNone/>
              <a:defRPr/>
            </a:pPr>
            <a:r>
              <a:rPr lang="de-DE" sz="1400">
                <a:solidFill>
                  <a:srgbClr val="FFFFFF"/>
                </a:solidFill>
              </a:rPr>
              <a:t>4 Semester/</a:t>
            </a:r>
            <a:endParaRPr/>
          </a:p>
        </p:txBody>
      </p:sp>
      <p:sp>
        <p:nvSpPr>
          <p:cNvPr id="1111961141" name="Pfeil nach rechts 13"/>
          <p:cNvSpPr>
            <a:spLocks noChangeArrowheads="1"/>
          </p:cNvSpPr>
          <p:nvPr/>
        </p:nvSpPr>
        <p:spPr bwMode="auto">
          <a:xfrm>
            <a:off x="4895055" y="1461416"/>
            <a:ext cx="744537" cy="234950"/>
          </a:xfrm>
          <a:prstGeom prst="rightArrow">
            <a:avLst>
              <a:gd name="adj1" fmla="val 50000"/>
              <a:gd name="adj2" fmla="val 4979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spcBef>
                <a:spcPts val="0"/>
              </a:spcBef>
              <a:buChar char="•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r">
              <a:spcBef>
                <a:spcPts val="0"/>
              </a:spcBef>
              <a:buFontTx/>
              <a:buNone/>
              <a:defRPr/>
            </a:pPr>
            <a:endParaRPr lang="de-DE" sz="2000"/>
          </a:p>
        </p:txBody>
      </p:sp>
      <p:sp>
        <p:nvSpPr>
          <p:cNvPr id="816342796" name="Textfeld 14"/>
          <p:cNvSpPr txBox="1">
            <a:spLocks noChangeArrowheads="1"/>
          </p:cNvSpPr>
          <p:nvPr/>
        </p:nvSpPr>
        <p:spPr bwMode="auto">
          <a:xfrm>
            <a:off x="5738942" y="1413499"/>
            <a:ext cx="3188762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spcBef>
                <a:spcPts val="0"/>
              </a:spcBef>
              <a:buChar char="•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r>
              <a:rPr lang="de-DE" sz="1400" b="1" u="sng">
                <a:hlinkClick r:id="rId3"/>
              </a:rPr>
              <a:t>2. Staatsexamen = Lehrbefähigung</a:t>
            </a:r>
            <a:endParaRPr lang="de-DE" sz="1400" b="1"/>
          </a:p>
        </p:txBody>
      </p:sp>
      <p:sp>
        <p:nvSpPr>
          <p:cNvPr id="49588527" name="Titel 4"/>
          <p:cNvSpPr txBox="1"/>
          <p:nvPr/>
        </p:nvSpPr>
        <p:spPr bwMode="auto">
          <a:xfrm>
            <a:off x="318007" y="636525"/>
            <a:ext cx="8508999" cy="679513"/>
          </a:xfrm>
        </p:spPr>
        <p:txBody>
          <a:bodyPr/>
          <a:lstStyle>
            <a:lvl1pPr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tx2"/>
                </a:solidFill>
                <a:latin typeface="Arial"/>
                <a:cs typeface="Arial"/>
              </a:defRPr>
            </a:lvl9pPr>
          </a:lstStyle>
          <a:p>
            <a:pPr algn="l">
              <a:defRPr/>
            </a:pPr>
            <a:r>
              <a:rPr lang="de-DE" sz="3000" b="0">
                <a:ea typeface="ＭＳ Ｐゴシック"/>
              </a:rPr>
              <a:t>Ablauf des Studiums</a:t>
            </a:r>
          </a:p>
        </p:txBody>
      </p:sp>
      <p:pic>
        <p:nvPicPr>
          <p:cNvPr id="1802667389" name="Grafik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31590" y="1316038"/>
            <a:ext cx="4676384" cy="4676384"/>
          </a:xfrm>
          <a:prstGeom prst="rect">
            <a:avLst/>
          </a:prstGeom>
        </p:spPr>
      </p:pic>
      <p:sp>
        <p:nvSpPr>
          <p:cNvPr id="2040071406" name="Pfeil nach rechts 13"/>
          <p:cNvSpPr>
            <a:spLocks noChangeArrowheads="1"/>
          </p:cNvSpPr>
          <p:nvPr/>
        </p:nvSpPr>
        <p:spPr bwMode="auto">
          <a:xfrm>
            <a:off x="4895056" y="2140622"/>
            <a:ext cx="744537" cy="234950"/>
          </a:xfrm>
          <a:prstGeom prst="rightArrow">
            <a:avLst>
              <a:gd name="adj1" fmla="val 50000"/>
              <a:gd name="adj2" fmla="val 4979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spcBef>
                <a:spcPts val="0"/>
              </a:spcBef>
              <a:buChar char="•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r">
              <a:spcBef>
                <a:spcPts val="0"/>
              </a:spcBef>
              <a:buFontTx/>
              <a:buNone/>
              <a:defRPr/>
            </a:pPr>
            <a:endParaRPr lang="de-DE" sz="2000"/>
          </a:p>
        </p:txBody>
      </p:sp>
      <p:sp>
        <p:nvSpPr>
          <p:cNvPr id="2145601832" name="Textfeld 17"/>
          <p:cNvSpPr txBox="1">
            <a:spLocks noChangeArrowheads="1"/>
          </p:cNvSpPr>
          <p:nvPr/>
        </p:nvSpPr>
        <p:spPr bwMode="auto">
          <a:xfrm>
            <a:off x="5738942" y="2006240"/>
            <a:ext cx="2739619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spcBef>
                <a:spcPts val="0"/>
              </a:spcBef>
              <a:buChar char="•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r>
              <a:rPr lang="de-DE" sz="1400" b="1"/>
              <a:t>48wöchiges </a:t>
            </a:r>
            <a:r>
              <a:rPr lang="de-DE" sz="1400" b="1" u="sng">
                <a:hlinkClick r:id="rId5"/>
              </a:rPr>
              <a:t>Berufspraktikum</a:t>
            </a:r>
            <a:r>
              <a:rPr lang="de-DE" sz="1400" b="1"/>
              <a:t> muss vor Referendariat vorliegen; Voraussetzung für Zulassung zum Referendariat - zuständig hierfür ist das Kultusministerium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96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34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007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5601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1961141" grpId="0" animBg="1"/>
      <p:bldP spid="816342796" grpId="0"/>
      <p:bldP spid="2040071406" grpId="0" animBg="1"/>
      <p:bldP spid="21456018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8884020" name="Inhaltsplatzhalter 1"/>
          <p:cNvSpPr>
            <a:spLocks noGrp="1"/>
          </p:cNvSpPr>
          <p:nvPr>
            <p:ph idx="1"/>
          </p:nvPr>
        </p:nvSpPr>
        <p:spPr bwMode="auto">
          <a:xfrm>
            <a:off x="318008" y="1182762"/>
            <a:ext cx="8508999" cy="5164622"/>
          </a:xfrm>
        </p:spPr>
        <p:txBody>
          <a:bodyPr/>
          <a:lstStyle/>
          <a:p>
            <a:pPr marL="342900" indent="-342900">
              <a:buFont typeface="+mj-lt"/>
              <a:buAutoNum type="arabicPeriod"/>
              <a:defRPr/>
            </a:pPr>
            <a:r>
              <a:rPr lang="de-DE" sz="1800" b="1" dirty="0">
                <a:ea typeface="ＭＳ Ｐゴシック"/>
              </a:rPr>
              <a:t>Studienpläne</a:t>
            </a:r>
            <a:br>
              <a:rPr lang="de-DE" sz="1800" dirty="0">
                <a:ea typeface="ＭＳ Ｐゴシック"/>
              </a:rPr>
            </a:br>
            <a:endParaRPr lang="de-DE" sz="1800" dirty="0">
              <a:ea typeface="ＭＳ Ｐゴシック"/>
            </a:endParaRPr>
          </a:p>
          <a:p>
            <a:pPr marL="342900" indent="-342900">
              <a:spcAft>
                <a:spcPts val="600"/>
              </a:spcAft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Studium an mehreren Schools an der TUM und Praxis an der Schule</a:t>
            </a:r>
            <a:endParaRPr dirty="0"/>
          </a:p>
          <a:p>
            <a:pPr marL="342900" indent="-342900">
              <a:spcAft>
                <a:spcPts val="600"/>
              </a:spcAft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viele Lehrveranstaltungen finden 1 x pro Jahr statt: Abfolge Wintersemester-Sommersemester</a:t>
            </a:r>
            <a:endParaRPr dirty="0"/>
          </a:p>
          <a:p>
            <a:pPr marL="342900" indent="-342900">
              <a:spcAft>
                <a:spcPts val="600"/>
              </a:spcAft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Verlaufsplan: 30 ECTS pro Semester (= 180 ECTS in 6 Semestern = Regelstudienzeit); bestimmte Module pro Semester vorgesehen; Reihenfolge nicht zwingend</a:t>
            </a:r>
            <a:endParaRPr dirty="0"/>
          </a:p>
          <a:p>
            <a:pPr marL="342900" indent="-342900">
              <a:spcAft>
                <a:spcPts val="600"/>
              </a:spcAft>
              <a:buFont typeface="Wingdings"/>
              <a:buChar char="Ø"/>
              <a:defRPr/>
            </a:pPr>
            <a:r>
              <a:rPr lang="de-DE" sz="1800" dirty="0">
                <a:ea typeface="ＭＳ Ｐゴシック"/>
              </a:rPr>
              <a:t>Recht auf Teilnahme in Seminaren und Kursen hängt am Fachsemester (ab 6. Semester können Masterleistungen offiziell vorgezogen werden)</a:t>
            </a:r>
            <a:endParaRPr dirty="0"/>
          </a:p>
          <a:p>
            <a:pPr>
              <a:spcAft>
                <a:spcPts val="600"/>
              </a:spcAft>
              <a:defRPr/>
            </a:pPr>
            <a:br>
              <a:rPr lang="de-DE" sz="1800" dirty="0">
                <a:ea typeface="ＭＳ Ｐゴシック"/>
              </a:rPr>
            </a:br>
            <a:r>
              <a:rPr lang="de-DE" sz="1800" dirty="0">
                <a:ea typeface="ＭＳ Ｐゴシック"/>
              </a:rPr>
              <a:t>Die aktuellen Studienverlaufspläne finden Sie auf der Homepage:</a:t>
            </a:r>
            <a:endParaRPr dirty="0"/>
          </a:p>
          <a:p>
            <a:pPr>
              <a:defRPr/>
            </a:pPr>
            <a:r>
              <a:rPr lang="de-DE" sz="1800" dirty="0">
                <a:hlinkClick r:id="rId3"/>
              </a:rPr>
              <a:t>Berufliche Bildung Lehramt an Beruflichen Schulen - Department </a:t>
            </a:r>
            <a:r>
              <a:rPr lang="de-DE" sz="1800" dirty="0" err="1">
                <a:hlinkClick r:id="rId3"/>
              </a:rPr>
              <a:t>of</a:t>
            </a:r>
            <a:r>
              <a:rPr lang="de-DE" sz="1800" dirty="0">
                <a:hlinkClick r:id="rId3"/>
              </a:rPr>
              <a:t> Educational Sciences</a:t>
            </a:r>
            <a:endParaRPr lang="de-DE" sz="1800" dirty="0">
              <a:ea typeface="ＭＳ Ｐゴシック"/>
            </a:endParaRPr>
          </a:p>
          <a:p>
            <a:pPr marL="342900" indent="-342900">
              <a:buFont typeface="Wingdings"/>
              <a:buChar char="Ø"/>
              <a:defRPr/>
            </a:pPr>
            <a:endParaRPr lang="de-DE" sz="1800" dirty="0">
              <a:ea typeface="ＭＳ Ｐゴシック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de-DE" sz="1800" dirty="0">
              <a:ea typeface="ＭＳ Ｐゴシック"/>
            </a:endParaRPr>
          </a:p>
          <a:p>
            <a:pPr>
              <a:defRPr/>
            </a:pPr>
            <a:endParaRPr lang="de-DE" sz="1800" dirty="0">
              <a:ea typeface="ＭＳ Ｐゴシック"/>
            </a:endParaRPr>
          </a:p>
          <a:p>
            <a:pPr marL="0" indent="0">
              <a:buFontTx/>
              <a:buNone/>
              <a:defRPr/>
            </a:pPr>
            <a:r>
              <a:rPr lang="de-DE" sz="1800" dirty="0">
                <a:ea typeface="ＭＳ Ｐゴシック"/>
              </a:rPr>
              <a:t> </a:t>
            </a:r>
            <a:endParaRPr dirty="0"/>
          </a:p>
          <a:p>
            <a:pPr>
              <a:defRPr/>
            </a:pPr>
            <a:endParaRPr lang="de-DE" dirty="0"/>
          </a:p>
        </p:txBody>
      </p:sp>
      <p:sp>
        <p:nvSpPr>
          <p:cNvPr id="1457609231" name="Foliennummernplatzhalter 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E58CB1E-F828-4F11-99E0-327109AF9DA4}" type="slidenum">
              <a:rPr lang="de-DE"/>
              <a:t>9</a:t>
            </a:fld>
            <a:endParaRPr lang="de-DE"/>
          </a:p>
        </p:txBody>
      </p:sp>
      <p:sp>
        <p:nvSpPr>
          <p:cNvPr id="1355351755" name="Titel 4"/>
          <p:cNvSpPr>
            <a:spLocks noGrp="1"/>
          </p:cNvSpPr>
          <p:nvPr>
            <p:ph type="title"/>
          </p:nvPr>
        </p:nvSpPr>
        <p:spPr bwMode="auto">
          <a:xfrm>
            <a:off x="318009" y="646464"/>
            <a:ext cx="8508999" cy="410369"/>
          </a:xfrm>
        </p:spPr>
        <p:txBody>
          <a:bodyPr/>
          <a:lstStyle/>
          <a:p>
            <a:pPr>
              <a:defRPr/>
            </a:pPr>
            <a:r>
              <a:rPr lang="de-DE">
                <a:ea typeface="ＭＳ Ｐゴシック"/>
              </a:rPr>
              <a:t>Studienpläne und Stundenpläne</a:t>
            </a:r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UM_Praesentation_p_v1-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3.xml><?xml version="1.0" encoding="utf-8"?>
<a:theme xmlns:a="http://schemas.openxmlformats.org/drawingml/2006/main" name="Titel 3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4.xml><?xml version="1.0" encoding="utf-8"?>
<a:theme xmlns:a="http://schemas.openxmlformats.org/drawingml/2006/main" name="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5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6.xml><?xml version="1.0" encoding="utf-8"?>
<a:theme xmlns:a="http://schemas.openxmlformats.org/drawingml/2006/main" name="Kapiteltrenner schwarz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TUM_Praesentation_p_v1-2</Template>
  <TotalTime>0</TotalTime>
  <Words>2454</Words>
  <Application>Microsoft Office PowerPoint</Application>
  <PresentationFormat>Bildschirmpräsentation (4:3)</PresentationFormat>
  <Paragraphs>365</Paragraphs>
  <Slides>40</Slides>
  <Notes>27</Notes>
  <HiddenSlides>5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40</vt:i4>
      </vt:variant>
    </vt:vector>
  </HeadingPairs>
  <TitlesOfParts>
    <vt:vector size="55" baseType="lpstr">
      <vt:lpstr>ＭＳ Ｐゴシック</vt:lpstr>
      <vt:lpstr>Arial</vt:lpstr>
      <vt:lpstr>Bradley Hand ITC</vt:lpstr>
      <vt:lpstr>Calibri</vt:lpstr>
      <vt:lpstr>Courier New</vt:lpstr>
      <vt:lpstr>DejaVu Sans</vt:lpstr>
      <vt:lpstr>Symbol</vt:lpstr>
      <vt:lpstr>TUM Neue Helvetica 55 Regular</vt:lpstr>
      <vt:lpstr>Wingdings</vt:lpstr>
      <vt:lpstr>TUM_Praesentation_p_v1-2</vt:lpstr>
      <vt:lpstr>Titel 2</vt:lpstr>
      <vt:lpstr>Titel 3</vt:lpstr>
      <vt:lpstr>Inhalt</vt:lpstr>
      <vt:lpstr>Kapiteltrenner blau</vt:lpstr>
      <vt:lpstr>Kapiteltrenner schwarz</vt:lpstr>
      <vt:lpstr>  Bachelor Berufliche Bildung Lehramt an beruflichen Schulen  Herzlich willkommen!</vt:lpstr>
      <vt:lpstr>Es ist soweit…</vt:lpstr>
      <vt:lpstr>PowerPoint-Präsentation</vt:lpstr>
      <vt:lpstr>Themen</vt:lpstr>
      <vt:lpstr>Ansprechpartner am Department</vt:lpstr>
      <vt:lpstr>Allgemeine Informationen</vt:lpstr>
      <vt:lpstr>Allgemeine Informationen</vt:lpstr>
      <vt:lpstr>PowerPoint-Präsentation</vt:lpstr>
      <vt:lpstr>Studienpläne und Stundenpläne</vt:lpstr>
      <vt:lpstr>Allgemeine Prüfungs- und Studienordnung (APSO)</vt:lpstr>
      <vt:lpstr>PowerPoint-Präsentation</vt:lpstr>
      <vt:lpstr>Prüfungsmodule laut FPSO Berufliche Fachrichtung (bspw: GP)</vt:lpstr>
      <vt:lpstr>PowerPoint-Präsentation</vt:lpstr>
      <vt:lpstr>PowerPoint-Präsentation</vt:lpstr>
      <vt:lpstr>PowerPoint-Präsentation</vt:lpstr>
      <vt:lpstr>Unterrichtsfachsatzung</vt:lpstr>
      <vt:lpstr>PowerPoint-Präsentation</vt:lpstr>
      <vt:lpstr>Prüfungen</vt:lpstr>
      <vt:lpstr>Studienfortschrittskontrolle</vt:lpstr>
      <vt:lpstr>Im Krankheitsfall</vt:lpstr>
      <vt:lpstr>Prüfungsausschüsse</vt:lpstr>
      <vt:lpstr>Bescheide</vt:lpstr>
      <vt:lpstr>Termine &amp; Fristen</vt:lpstr>
      <vt:lpstr>Bildungs- &amp; Sozialwissenschaften</vt:lpstr>
      <vt:lpstr>Bildungswissenschaften</vt:lpstr>
      <vt:lpstr>Schulpraktika</vt:lpstr>
      <vt:lpstr>Praktika</vt:lpstr>
      <vt:lpstr>Praktikum Tumpaedagogikum</vt:lpstr>
      <vt:lpstr>Praktikum Tumpaedagogikum</vt:lpstr>
      <vt:lpstr>Die Sozialwissenschaften - Wahlteil</vt:lpstr>
      <vt:lpstr>Unterrichtsfachwechsel</vt:lpstr>
      <vt:lpstr>Wichtige Adressen</vt:lpstr>
      <vt:lpstr>PowerPoint-Präsentation</vt:lpstr>
      <vt:lpstr>Tipps und Tricks</vt:lpstr>
      <vt:lpstr>PowerPoint-Präsentation</vt:lpstr>
      <vt:lpstr>weiterer Ablauf - heute</vt:lpstr>
      <vt:lpstr>Weiterer Ablauf - morgen</vt:lpstr>
      <vt:lpstr>Spieleabend Heute</vt:lpstr>
      <vt:lpstr>PowerPoint-Präsentation</vt:lpstr>
      <vt:lpstr>PowerPoint-Präsentation</vt:lpstr>
    </vt:vector>
  </TitlesOfParts>
  <Company>TUM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Monika Ritscher</dc:creator>
  <cp:lastModifiedBy>Verena Euler</cp:lastModifiedBy>
  <cp:revision>244</cp:revision>
  <dcterms:created xsi:type="dcterms:W3CDTF">2016-04-25T12:55:06Z</dcterms:created>
  <dcterms:modified xsi:type="dcterms:W3CDTF">2025-10-06T14:46:00Z</dcterms:modified>
</cp:coreProperties>
</file>