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3668" r:id="rId2"/>
    <p:sldMasterId id="2147483674" r:id="rId3"/>
    <p:sldMasterId id="2147483648" r:id="rId4"/>
    <p:sldMasterId id="2147483684" r:id="rId5"/>
    <p:sldMasterId id="2147483697" r:id="rId6"/>
  </p:sldMasterIdLst>
  <p:notesMasterIdLst>
    <p:notesMasterId r:id="rId43"/>
  </p:notesMasterIdLst>
  <p:handoutMasterIdLst>
    <p:handoutMasterId r:id="rId44"/>
  </p:handoutMasterIdLst>
  <p:sldIdLst>
    <p:sldId id="356" r:id="rId7"/>
    <p:sldId id="414" r:id="rId8"/>
    <p:sldId id="463" r:id="rId9"/>
    <p:sldId id="464" r:id="rId10"/>
    <p:sldId id="465" r:id="rId11"/>
    <p:sldId id="428" r:id="rId12"/>
    <p:sldId id="441" r:id="rId13"/>
    <p:sldId id="439" r:id="rId14"/>
    <p:sldId id="440" r:id="rId15"/>
    <p:sldId id="444" r:id="rId16"/>
    <p:sldId id="445" r:id="rId17"/>
    <p:sldId id="416" r:id="rId18"/>
    <p:sldId id="442" r:id="rId19"/>
    <p:sldId id="443" r:id="rId20"/>
    <p:sldId id="466" r:id="rId21"/>
    <p:sldId id="401" r:id="rId22"/>
    <p:sldId id="402" r:id="rId23"/>
    <p:sldId id="467" r:id="rId24"/>
    <p:sldId id="447" r:id="rId25"/>
    <p:sldId id="448" r:id="rId26"/>
    <p:sldId id="449" r:id="rId27"/>
    <p:sldId id="424" r:id="rId28"/>
    <p:sldId id="451" r:id="rId29"/>
    <p:sldId id="452" r:id="rId30"/>
    <p:sldId id="454" r:id="rId31"/>
    <p:sldId id="475" r:id="rId32"/>
    <p:sldId id="477" r:id="rId33"/>
    <p:sldId id="476" r:id="rId34"/>
    <p:sldId id="478" r:id="rId35"/>
    <p:sldId id="450" r:id="rId36"/>
    <p:sldId id="455" r:id="rId37"/>
    <p:sldId id="458" r:id="rId38"/>
    <p:sldId id="462" r:id="rId39"/>
    <p:sldId id="461" r:id="rId40"/>
    <p:sldId id="460" r:id="rId41"/>
    <p:sldId id="436" r:id="rId42"/>
  </p:sldIdLst>
  <p:sldSz cx="9144000" cy="6858000" type="screen4x3"/>
  <p:notesSz cx="9925050" cy="66659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00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93"/>
    <a:srgbClr val="999999"/>
    <a:srgbClr val="98C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8272" autoAdjust="0"/>
  </p:normalViewPr>
  <p:slideViewPr>
    <p:cSldViewPr snapToGrid="0">
      <p:cViewPr varScale="1">
        <p:scale>
          <a:sx n="86" d="100"/>
          <a:sy n="86" d="100"/>
        </p:scale>
        <p:origin x="138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5" d="100"/>
          <a:sy n="135" d="100"/>
        </p:scale>
        <p:origin x="-1518" y="-90"/>
      </p:cViewPr>
      <p:guideLst>
        <p:guide orient="horz" pos="2100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16/05/2019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95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pPr>
                <a:defRPr/>
              </a:pPr>
              <a:t>16/05/2019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95650" y="500063"/>
            <a:ext cx="3333750" cy="250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pPr lvl="0"/>
            <a:endParaRPr lang="en-GB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506" y="3166309"/>
            <a:ext cx="7940040" cy="2999661"/>
          </a:xfrm>
          <a:prstGeom prst="rect">
            <a:avLst/>
          </a:prstGeom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97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477139"/>
            <a:ext cx="9144000" cy="43808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Tim Henkelmann | Master thesis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9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762188"/>
            <a:ext cx="8508999" cy="469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499360"/>
            <a:ext cx="8508999" cy="39624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62901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Tim Henkelmann | Master thesis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477139"/>
            <a:ext cx="9144000" cy="43808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Tim Henkelmann | Master thesis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Tim Henkelmann | Master thesis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476500"/>
            <a:ext cx="9144000" cy="43815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91640"/>
            <a:ext cx="9144000" cy="516636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57987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AA810-4EEC-4D0F-B163-DFC963816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FB6233-FC4F-4628-BA1D-2782F64945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ZA"/>
              <a:t>Tim Henkelmann | Master thesis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1D367-A9C7-46F9-B78E-724D1BEC06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ADE164-D45A-44D8-82C5-2E0962BB70D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3624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30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Tim Henkelmann | Master 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762188"/>
            <a:ext cx="8508999" cy="469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7589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Tim Henkelmann | Master thesis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47977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94489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499360"/>
            <a:ext cx="8508999" cy="39624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64260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Tim Henkelmann | Master thesis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476500"/>
            <a:ext cx="9144000" cy="43815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123532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91640"/>
            <a:ext cx="9144000" cy="516636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3525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7829538" cy="38468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7713330" y="6563283"/>
            <a:ext cx="1115376" cy="193002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2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‹#›</a:t>
            </a:fld>
            <a:endParaRPr lang="de-DE" sz="12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-42532" y="0"/>
            <a:ext cx="9185031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2627" y="324650"/>
            <a:ext cx="599722" cy="320400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noProof="0" smtClean="0"/>
              <a:pPr/>
              <a:t>‹#›</a:t>
            </a:fld>
            <a:endParaRPr lang="de-DE" noProof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Tim Henkelmann | Master thesis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Tim Henkelmann | Master thesis</a:t>
            </a:r>
            <a:endParaRPr lang="en-US" dirty="0"/>
          </a:p>
        </p:txBody>
      </p:sp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0401" y="314325"/>
            <a:ext cx="7699650" cy="348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4000"/>
              </a:lnSpc>
              <a:tabLst/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Lehrstuhl für Musterverfahren</a:t>
            </a:r>
          </a:p>
          <a:p>
            <a:pPr>
              <a:lnSpc>
                <a:spcPct val="94000"/>
              </a:lnSpc>
              <a:tabLst/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Fakultät für Mustertechnik</a:t>
            </a:r>
          </a:p>
          <a:p>
            <a:pPr>
              <a:lnSpc>
                <a:spcPct val="94000"/>
              </a:lnSpc>
              <a:tabLst/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Technische Universität</a:t>
            </a:r>
            <a:r>
              <a:rPr lang="de-DE" sz="800" baseline="0" dirty="0">
                <a:solidFill>
                  <a:schemeClr val="tx2"/>
                </a:solidFill>
                <a:latin typeface="+mn-lt"/>
              </a:rPr>
              <a:t> München</a:t>
            </a:r>
            <a:endParaRPr lang="de-DE" sz="800" dirty="0">
              <a:solidFill>
                <a:schemeClr val="tx2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74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Tim Henkelmann | Master thesis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4" r:id="rId2"/>
    <p:sldLayoutId id="2147483704" r:id="rId3"/>
    <p:sldLayoutId id="2147483657" r:id="rId4"/>
    <p:sldLayoutId id="2147483711" r:id="rId5"/>
    <p:sldLayoutId id="2147483703" r:id="rId6"/>
    <p:sldLayoutId id="2147483653" r:id="rId7"/>
    <p:sldLayoutId id="2147483656" r:id="rId8"/>
    <p:sldLayoutId id="2147483719" r:id="rId9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22628" y="324650"/>
            <a:ext cx="599723" cy="320400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Tim Henkelmann | Master thesis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22627" y="324650"/>
            <a:ext cx="599722" cy="320400"/>
          </a:xfrm>
          <a:prstGeom prst="rect">
            <a:avLst/>
          </a:prstGeom>
        </p:spPr>
      </p:pic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Tim Henkelmann | Master thesis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svg"/><Relationship Id="rId7" Type="http://schemas.openxmlformats.org/officeDocument/2006/relationships/image" Target="../media/image13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svg"/><Relationship Id="rId11" Type="http://schemas.openxmlformats.org/officeDocument/2006/relationships/image" Target="../media/image9.png"/><Relationship Id="rId5" Type="http://schemas.openxmlformats.org/officeDocument/2006/relationships/image" Target="../media/image12.png"/><Relationship Id="rId10" Type="http://schemas.openxmlformats.org/officeDocument/2006/relationships/image" Target="../media/image8.svg"/><Relationship Id="rId4" Type="http://schemas.openxmlformats.org/officeDocument/2006/relationships/image" Target="../media/image11.svg"/><Relationship Id="rId9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17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svg"/><Relationship Id="rId11" Type="http://schemas.openxmlformats.org/officeDocument/2006/relationships/image" Target="../media/image9.png"/><Relationship Id="rId5" Type="http://schemas.openxmlformats.org/officeDocument/2006/relationships/image" Target="../media/image12.png"/><Relationship Id="rId10" Type="http://schemas.openxmlformats.org/officeDocument/2006/relationships/image" Target="../media/image8.svg"/><Relationship Id="rId4" Type="http://schemas.openxmlformats.org/officeDocument/2006/relationships/image" Target="../media/image11.sv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Kickoff</a:t>
            </a:r>
            <a:r>
              <a:rPr lang="en-GB" dirty="0"/>
              <a:t> presentation master thesis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de-DE" dirty="0"/>
              <a:t>Tim Henkelmann</a:t>
            </a:r>
          </a:p>
          <a:p>
            <a:r>
              <a:rPr lang="de-DE" dirty="0"/>
              <a:t>Munich, 20. Dezember 2018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 err="1"/>
              <a:t>Resulting</a:t>
            </a:r>
            <a:r>
              <a:rPr lang="de-DE" sz="2200" dirty="0"/>
              <a:t> </a:t>
            </a:r>
            <a:r>
              <a:rPr lang="de-DE" sz="2200" dirty="0" err="1"/>
              <a:t>problems</a:t>
            </a:r>
            <a:r>
              <a:rPr lang="de-DE" sz="2200" dirty="0"/>
              <a:t>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Alzheimer's</a:t>
            </a:r>
            <a:r>
              <a:rPr lang="de-DE" dirty="0"/>
              <a:t> </a:t>
            </a:r>
            <a:r>
              <a:rPr lang="de-DE" dirty="0" err="1"/>
              <a:t>disease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651773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 err="1"/>
              <a:t>Resulting</a:t>
            </a:r>
            <a:r>
              <a:rPr lang="de-DE" sz="2200" dirty="0"/>
              <a:t> </a:t>
            </a:r>
            <a:r>
              <a:rPr lang="de-DE" sz="2200" dirty="0" err="1"/>
              <a:t>problems</a:t>
            </a:r>
            <a:r>
              <a:rPr lang="de-DE" sz="2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Mental and physical abilities decrease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Alzheimer's</a:t>
            </a:r>
            <a:r>
              <a:rPr lang="de-DE" dirty="0"/>
              <a:t> </a:t>
            </a:r>
            <a:r>
              <a:rPr lang="de-DE" dirty="0" err="1"/>
              <a:t>disease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4061746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 err="1"/>
              <a:t>Resulting</a:t>
            </a:r>
            <a:r>
              <a:rPr lang="de-DE" sz="2200" dirty="0"/>
              <a:t> </a:t>
            </a:r>
            <a:r>
              <a:rPr lang="de-DE" sz="2200" dirty="0" err="1"/>
              <a:t>problems</a:t>
            </a:r>
            <a:r>
              <a:rPr lang="de-DE" sz="2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Mental and physical abilities decrease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Loss of motivation / depression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Alzheimer's</a:t>
            </a:r>
            <a:r>
              <a:rPr lang="de-DE" dirty="0"/>
              <a:t> </a:t>
            </a:r>
            <a:r>
              <a:rPr lang="de-DE" dirty="0" err="1"/>
              <a:t>disease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998640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 err="1"/>
              <a:t>Resulting</a:t>
            </a:r>
            <a:r>
              <a:rPr lang="de-DE" sz="2200" dirty="0"/>
              <a:t> </a:t>
            </a:r>
            <a:r>
              <a:rPr lang="de-DE" sz="2200" dirty="0" err="1"/>
              <a:t>problems</a:t>
            </a:r>
            <a:r>
              <a:rPr lang="de-DE" sz="2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Mental and physical abilities decrease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Loss of motivation / depression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Dehydration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Alzheimer's</a:t>
            </a:r>
            <a:r>
              <a:rPr lang="de-DE" dirty="0"/>
              <a:t> </a:t>
            </a:r>
            <a:r>
              <a:rPr lang="de-DE" dirty="0" err="1"/>
              <a:t>disease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357174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 err="1"/>
              <a:t>Resulting</a:t>
            </a:r>
            <a:r>
              <a:rPr lang="de-DE" sz="2200" dirty="0"/>
              <a:t> </a:t>
            </a:r>
            <a:r>
              <a:rPr lang="de-DE" sz="2200" dirty="0" err="1"/>
              <a:t>problems</a:t>
            </a:r>
            <a:r>
              <a:rPr lang="de-DE" sz="2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Mental and physical abilities decrease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Loss of motivation / depression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Dehydration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r>
              <a:rPr lang="en-GB" sz="2200" dirty="0"/>
              <a:t>No treatments known </a:t>
            </a:r>
            <a:r>
              <a:rPr lang="en-GB" sz="2200" b="1" dirty="0"/>
              <a:t>but</a:t>
            </a:r>
            <a:r>
              <a:rPr lang="en-GB" sz="2200" dirty="0"/>
              <a:t>:</a:t>
            </a:r>
          </a:p>
          <a:p>
            <a:r>
              <a:rPr lang="en-GB" sz="2200" dirty="0"/>
              <a:t>Using cognitive and motoric abilities is supposed to slow down the progress</a:t>
            </a:r>
          </a:p>
          <a:p>
            <a:endParaRPr lang="en-GB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Alzheimer's</a:t>
            </a:r>
            <a:r>
              <a:rPr lang="de-DE" dirty="0"/>
              <a:t> </a:t>
            </a:r>
            <a:r>
              <a:rPr lang="de-DE" dirty="0" err="1"/>
              <a:t>disease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2502140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/>
              <a:t>Drinking gadget: Visualize the data</a:t>
            </a:r>
          </a:p>
          <a:p>
            <a:endParaRPr lang="en-GB" sz="2200" dirty="0"/>
          </a:p>
          <a:p>
            <a:endParaRPr lang="en-GB" sz="2200" dirty="0"/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200" dirty="0"/>
              <a:t>				</a:t>
            </a:r>
          </a:p>
          <a:p>
            <a:r>
              <a:rPr lang="en-GB" sz="2200" dirty="0"/>
              <a:t>			         +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Previous</a:t>
            </a:r>
            <a:r>
              <a:rPr lang="de-DE" sz="3000" dirty="0"/>
              <a:t> </a:t>
            </a:r>
            <a:r>
              <a:rPr lang="de-DE" sz="3000" dirty="0" err="1"/>
              <a:t>research</a:t>
            </a:r>
            <a:r>
              <a:rPr lang="de-DE" sz="3000" dirty="0"/>
              <a:t> at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chair</a:t>
            </a:r>
            <a:endParaRPr lang="de-DE" sz="3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B12681-6669-4E06-B5D9-B0DE1D1F1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390" y="2890597"/>
            <a:ext cx="2442754" cy="24427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6BACAC-6C9E-4293-AD41-2AC86555D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645" y="2888420"/>
            <a:ext cx="2444931" cy="244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43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/>
              <a:t>Drinking gadget: Visualize the data</a:t>
            </a:r>
          </a:p>
          <a:p>
            <a:endParaRPr lang="en-GB" sz="2200" dirty="0"/>
          </a:p>
          <a:p>
            <a:r>
              <a:rPr lang="en-GB" sz="2200" dirty="0"/>
              <a:t>What’s missing?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Motivate the patients to drink 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Challenge them mentally and physically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Previous</a:t>
            </a:r>
            <a:r>
              <a:rPr lang="de-DE" sz="3000" dirty="0"/>
              <a:t> </a:t>
            </a:r>
            <a:r>
              <a:rPr lang="de-DE" sz="3000" dirty="0" err="1"/>
              <a:t>research</a:t>
            </a:r>
            <a:r>
              <a:rPr lang="de-DE" sz="3000" dirty="0"/>
              <a:t> at </a:t>
            </a:r>
            <a:r>
              <a:rPr lang="de-DE" sz="3000" dirty="0" err="1"/>
              <a:t>the</a:t>
            </a:r>
            <a:r>
              <a:rPr lang="de-DE" sz="3000" dirty="0"/>
              <a:t> </a:t>
            </a:r>
            <a:r>
              <a:rPr lang="de-DE" sz="3000" dirty="0" err="1"/>
              <a:t>chair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343438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200" dirty="0"/>
          </a:p>
          <a:p>
            <a:pPr algn="ctr"/>
            <a:r>
              <a:rPr lang="en-GB" sz="3200" b="1" dirty="0"/>
              <a:t>Combining </a:t>
            </a:r>
            <a:r>
              <a:rPr lang="en-GB" sz="3200" dirty="0"/>
              <a:t>a </a:t>
            </a:r>
            <a:r>
              <a:rPr lang="en-GB" sz="3200" b="1" dirty="0"/>
              <a:t>drinking gadget </a:t>
            </a:r>
            <a:r>
              <a:rPr lang="en-GB" sz="3200" dirty="0"/>
              <a:t>with a </a:t>
            </a:r>
          </a:p>
          <a:p>
            <a:pPr algn="ctr"/>
            <a:r>
              <a:rPr lang="en-GB" sz="3200" b="1" dirty="0"/>
              <a:t>board game </a:t>
            </a:r>
            <a:r>
              <a:rPr lang="en-GB" sz="3200" dirty="0"/>
              <a:t>to improve </a:t>
            </a:r>
          </a:p>
          <a:p>
            <a:pPr algn="ctr"/>
            <a:r>
              <a:rPr lang="en-GB" sz="3200" dirty="0"/>
              <a:t>the </a:t>
            </a:r>
            <a:r>
              <a:rPr lang="en-GB" sz="3200" b="1" dirty="0"/>
              <a:t>quality of life </a:t>
            </a:r>
            <a:r>
              <a:rPr lang="en-GB" sz="3200" dirty="0"/>
              <a:t>of </a:t>
            </a:r>
            <a:r>
              <a:rPr lang="en-GB" sz="3200" b="1" dirty="0"/>
              <a:t>Alzheimer's </a:t>
            </a:r>
            <a:r>
              <a:rPr lang="en-GB" sz="3200" dirty="0"/>
              <a:t>patients.</a:t>
            </a:r>
          </a:p>
          <a:p>
            <a:endParaRPr lang="en-GB" sz="2200" dirty="0"/>
          </a:p>
          <a:p>
            <a:endParaRPr lang="en-GB" sz="2200" dirty="0"/>
          </a:p>
          <a:p>
            <a:endParaRPr lang="en-GB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/>
              <a:t>Topic Master Thesis</a:t>
            </a:r>
          </a:p>
        </p:txBody>
      </p:sp>
    </p:spTree>
    <p:extLst>
      <p:ext uri="{BB962C8B-B14F-4D97-AF65-F5344CB8AC3E}">
        <p14:creationId xmlns:p14="http://schemas.microsoft.com/office/powerpoint/2010/main" val="2699843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Known</a:t>
            </a:r>
            <a:r>
              <a:rPr lang="de-DE" sz="2200" dirty="0"/>
              <a:t> </a:t>
            </a:r>
            <a:r>
              <a:rPr lang="de-DE" sz="2200" dirty="0" err="1"/>
              <a:t>from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past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Why</a:t>
            </a:r>
            <a:r>
              <a:rPr lang="de-DE" sz="3000" dirty="0"/>
              <a:t> a </a:t>
            </a:r>
            <a:r>
              <a:rPr lang="de-DE" sz="3000" dirty="0" err="1"/>
              <a:t>board</a:t>
            </a:r>
            <a:r>
              <a:rPr lang="de-DE" sz="3000" dirty="0"/>
              <a:t> game?</a:t>
            </a:r>
          </a:p>
        </p:txBody>
      </p:sp>
    </p:spTree>
    <p:extLst>
      <p:ext uri="{BB962C8B-B14F-4D97-AF65-F5344CB8AC3E}">
        <p14:creationId xmlns:p14="http://schemas.microsoft.com/office/powerpoint/2010/main" val="3621829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Known</a:t>
            </a:r>
            <a:r>
              <a:rPr lang="de-DE" sz="2200" dirty="0"/>
              <a:t> </a:t>
            </a:r>
            <a:r>
              <a:rPr lang="de-DE" sz="2200" dirty="0" err="1"/>
              <a:t>from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past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Social</a:t>
            </a:r>
            <a:r>
              <a:rPr lang="de-DE" sz="2200" dirty="0"/>
              <a:t> </a:t>
            </a:r>
            <a:r>
              <a:rPr lang="de-DE" sz="2200" dirty="0" err="1"/>
              <a:t>get-together</a:t>
            </a:r>
            <a:r>
              <a:rPr lang="de-DE" sz="2200" dirty="0"/>
              <a:t> and </a:t>
            </a:r>
            <a:r>
              <a:rPr lang="de-DE" sz="2200" dirty="0" err="1"/>
              <a:t>fun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Why</a:t>
            </a:r>
            <a:r>
              <a:rPr lang="de-DE" sz="3000" dirty="0"/>
              <a:t> a </a:t>
            </a:r>
            <a:r>
              <a:rPr lang="de-DE" sz="3000" dirty="0" err="1"/>
              <a:t>board</a:t>
            </a:r>
            <a:r>
              <a:rPr lang="de-DE" sz="3000" dirty="0"/>
              <a:t> game?</a:t>
            </a:r>
          </a:p>
        </p:txBody>
      </p:sp>
    </p:spTree>
    <p:extLst>
      <p:ext uri="{BB962C8B-B14F-4D97-AF65-F5344CB8AC3E}">
        <p14:creationId xmlns:p14="http://schemas.microsoft.com/office/powerpoint/2010/main" val="4097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/>
              <a:t>Name: Tim Henkelmann</a:t>
            </a:r>
          </a:p>
          <a:p>
            <a:r>
              <a:rPr lang="de-DE" sz="2200" dirty="0"/>
              <a:t>Studies: Master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Informatics</a:t>
            </a:r>
            <a:endParaRPr lang="de-DE" sz="2200" dirty="0"/>
          </a:p>
          <a:p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/>
              <a:t>Tim Henkelmann | Master </a:t>
            </a:r>
            <a:r>
              <a:rPr lang="de-DE" dirty="0" err="1"/>
              <a:t>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/>
              <a:t>General </a:t>
            </a:r>
            <a:r>
              <a:rPr lang="de-DE" sz="3000" dirty="0" err="1"/>
              <a:t>information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21018790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Known</a:t>
            </a:r>
            <a:r>
              <a:rPr lang="de-DE" sz="2200" dirty="0"/>
              <a:t> </a:t>
            </a:r>
            <a:r>
              <a:rPr lang="de-DE" sz="2200" dirty="0" err="1"/>
              <a:t>from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past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Social</a:t>
            </a:r>
            <a:r>
              <a:rPr lang="de-DE" sz="2200" dirty="0"/>
              <a:t> </a:t>
            </a:r>
            <a:r>
              <a:rPr lang="de-DE" sz="2200" dirty="0" err="1"/>
              <a:t>get-together</a:t>
            </a:r>
            <a:r>
              <a:rPr lang="de-DE" sz="2200" dirty="0"/>
              <a:t> and </a:t>
            </a:r>
            <a:r>
              <a:rPr lang="de-DE" sz="2200" dirty="0" err="1"/>
              <a:t>fun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Sequential</a:t>
            </a:r>
            <a:r>
              <a:rPr lang="de-DE" sz="2200" dirty="0"/>
              <a:t> </a:t>
            </a:r>
            <a:r>
              <a:rPr lang="de-DE" sz="2200" dirty="0" err="1"/>
              <a:t>flow</a:t>
            </a:r>
            <a:r>
              <a:rPr lang="de-DE" sz="2200" dirty="0"/>
              <a:t>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game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/>
          </a:p>
          <a:p>
            <a:endParaRPr lang="de-DE" sz="2200" dirty="0"/>
          </a:p>
          <a:p>
            <a:r>
              <a:rPr lang="de-DE" sz="2200" dirty="0"/>
              <a:t>	</a:t>
            </a:r>
            <a:endParaRPr lang="de-DE" sz="3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Why</a:t>
            </a:r>
            <a:r>
              <a:rPr lang="de-DE" sz="3000" dirty="0"/>
              <a:t> a </a:t>
            </a:r>
            <a:r>
              <a:rPr lang="de-DE" sz="3000" dirty="0" err="1"/>
              <a:t>board</a:t>
            </a:r>
            <a:r>
              <a:rPr lang="de-DE" sz="3000" dirty="0"/>
              <a:t> game?</a:t>
            </a:r>
          </a:p>
        </p:txBody>
      </p:sp>
    </p:spTree>
    <p:extLst>
      <p:ext uri="{BB962C8B-B14F-4D97-AF65-F5344CB8AC3E}">
        <p14:creationId xmlns:p14="http://schemas.microsoft.com/office/powerpoint/2010/main" val="2216819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Known</a:t>
            </a:r>
            <a:r>
              <a:rPr lang="de-DE" sz="2200" dirty="0"/>
              <a:t> </a:t>
            </a:r>
            <a:r>
              <a:rPr lang="de-DE" sz="2200" dirty="0" err="1"/>
              <a:t>from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past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Social</a:t>
            </a:r>
            <a:r>
              <a:rPr lang="de-DE" sz="2200" dirty="0"/>
              <a:t> </a:t>
            </a:r>
            <a:r>
              <a:rPr lang="de-DE" sz="2200" dirty="0" err="1"/>
              <a:t>get-together</a:t>
            </a:r>
            <a:r>
              <a:rPr lang="de-DE" sz="2200" dirty="0"/>
              <a:t> and </a:t>
            </a:r>
            <a:r>
              <a:rPr lang="de-DE" sz="2200" dirty="0" err="1"/>
              <a:t>fun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Sequential</a:t>
            </a:r>
            <a:r>
              <a:rPr lang="de-DE" sz="2200" dirty="0"/>
              <a:t> </a:t>
            </a:r>
            <a:r>
              <a:rPr lang="de-DE" sz="2200" dirty="0" err="1"/>
              <a:t>flow</a:t>
            </a:r>
            <a:r>
              <a:rPr lang="de-DE" sz="2200" dirty="0"/>
              <a:t>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game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/>
          </a:p>
          <a:p>
            <a:endParaRPr lang="de-DE" sz="2200" dirty="0"/>
          </a:p>
          <a:p>
            <a:r>
              <a:rPr lang="de-DE" sz="2200" dirty="0"/>
              <a:t>	</a:t>
            </a:r>
          </a:p>
          <a:p>
            <a:r>
              <a:rPr lang="de-DE" sz="2200" dirty="0"/>
              <a:t>		</a:t>
            </a:r>
            <a:r>
              <a:rPr lang="de-DE" sz="3200" dirty="0"/>
              <a:t>Ludo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Why</a:t>
            </a:r>
            <a:r>
              <a:rPr lang="de-DE" sz="3000" dirty="0"/>
              <a:t> a </a:t>
            </a:r>
            <a:r>
              <a:rPr lang="de-DE" sz="3000" dirty="0" err="1"/>
              <a:t>board</a:t>
            </a:r>
            <a:r>
              <a:rPr lang="de-DE" sz="3000" dirty="0"/>
              <a:t> game?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F59365-396E-4988-A111-758EF973D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422" y="3835153"/>
            <a:ext cx="3763023" cy="250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6962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/>
              <a:t>Flow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game </a:t>
            </a:r>
            <a:r>
              <a:rPr lang="de-DE" sz="2200" dirty="0" err="1"/>
              <a:t>can</a:t>
            </a:r>
            <a:r>
              <a:rPr lang="de-DE" sz="2200" dirty="0"/>
              <a:t> </a:t>
            </a:r>
            <a:r>
              <a:rPr lang="de-DE" sz="2200" dirty="0" err="1"/>
              <a:t>be</a:t>
            </a:r>
            <a:r>
              <a:rPr lang="de-DE" sz="2200" dirty="0"/>
              <a:t> </a:t>
            </a:r>
            <a:r>
              <a:rPr lang="de-DE" sz="2200" dirty="0" err="1"/>
              <a:t>controlled</a:t>
            </a:r>
            <a:r>
              <a:rPr lang="de-DE" sz="2200" dirty="0"/>
              <a:t> </a:t>
            </a:r>
            <a:r>
              <a:rPr lang="de-DE" sz="2200" dirty="0" err="1"/>
              <a:t>by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tablet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Why</a:t>
            </a:r>
            <a:r>
              <a:rPr lang="de-DE" sz="3000" dirty="0"/>
              <a:t> on a Tablet?</a:t>
            </a:r>
          </a:p>
        </p:txBody>
      </p:sp>
    </p:spTree>
    <p:extLst>
      <p:ext uri="{BB962C8B-B14F-4D97-AF65-F5344CB8AC3E}">
        <p14:creationId xmlns:p14="http://schemas.microsoft.com/office/powerpoint/2010/main" val="39884683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/>
              <a:t>Flow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game </a:t>
            </a:r>
            <a:r>
              <a:rPr lang="de-DE" sz="2200" dirty="0" err="1"/>
              <a:t>can</a:t>
            </a:r>
            <a:r>
              <a:rPr lang="de-DE" sz="2200" dirty="0"/>
              <a:t> </a:t>
            </a:r>
            <a:r>
              <a:rPr lang="de-DE" sz="2200" dirty="0" err="1"/>
              <a:t>be</a:t>
            </a:r>
            <a:r>
              <a:rPr lang="de-DE" sz="2200" dirty="0"/>
              <a:t> </a:t>
            </a:r>
            <a:r>
              <a:rPr lang="de-DE" sz="2200" dirty="0" err="1"/>
              <a:t>controlled</a:t>
            </a:r>
            <a:r>
              <a:rPr lang="de-DE" sz="2200" dirty="0"/>
              <a:t> </a:t>
            </a:r>
            <a:r>
              <a:rPr lang="de-DE" sz="2200" dirty="0" err="1"/>
              <a:t>by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tablet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Pieces</a:t>
            </a:r>
            <a:r>
              <a:rPr lang="de-DE" sz="2200" dirty="0"/>
              <a:t> </a:t>
            </a:r>
            <a:r>
              <a:rPr lang="de-DE" sz="2200" dirty="0" err="1"/>
              <a:t>are</a:t>
            </a:r>
            <a:r>
              <a:rPr lang="de-DE" sz="2200" dirty="0"/>
              <a:t> „</a:t>
            </a:r>
            <a:r>
              <a:rPr lang="de-DE" sz="2200" dirty="0" err="1"/>
              <a:t>fixed</a:t>
            </a:r>
            <a:r>
              <a:rPr lang="de-DE" sz="2200" dirty="0"/>
              <a:t>“ on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board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Why</a:t>
            </a:r>
            <a:r>
              <a:rPr lang="de-DE" sz="3000" dirty="0"/>
              <a:t> on a Tablet?</a:t>
            </a:r>
          </a:p>
        </p:txBody>
      </p:sp>
    </p:spTree>
    <p:extLst>
      <p:ext uri="{BB962C8B-B14F-4D97-AF65-F5344CB8AC3E}">
        <p14:creationId xmlns:p14="http://schemas.microsoft.com/office/powerpoint/2010/main" val="1733617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/>
              <a:t>Flow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game </a:t>
            </a:r>
            <a:r>
              <a:rPr lang="de-DE" sz="2200" dirty="0" err="1"/>
              <a:t>can</a:t>
            </a:r>
            <a:r>
              <a:rPr lang="de-DE" sz="2200" dirty="0"/>
              <a:t> </a:t>
            </a:r>
            <a:r>
              <a:rPr lang="de-DE" sz="2200" dirty="0" err="1"/>
              <a:t>be</a:t>
            </a:r>
            <a:r>
              <a:rPr lang="de-DE" sz="2200" dirty="0"/>
              <a:t> </a:t>
            </a:r>
            <a:r>
              <a:rPr lang="de-DE" sz="2200" dirty="0" err="1"/>
              <a:t>controlled</a:t>
            </a:r>
            <a:r>
              <a:rPr lang="de-DE" sz="2200" dirty="0"/>
              <a:t> </a:t>
            </a:r>
            <a:r>
              <a:rPr lang="de-DE" sz="2200" dirty="0" err="1"/>
              <a:t>by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tablet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Pieces</a:t>
            </a:r>
            <a:r>
              <a:rPr lang="de-DE" sz="2200" dirty="0"/>
              <a:t> </a:t>
            </a:r>
            <a:r>
              <a:rPr lang="de-DE" sz="2200" dirty="0" err="1"/>
              <a:t>are</a:t>
            </a:r>
            <a:r>
              <a:rPr lang="de-DE" sz="2200" dirty="0"/>
              <a:t> „</a:t>
            </a:r>
            <a:r>
              <a:rPr lang="de-DE" sz="2200" dirty="0" err="1"/>
              <a:t>fixed</a:t>
            </a:r>
            <a:r>
              <a:rPr lang="de-DE" sz="2200" dirty="0"/>
              <a:t>“ on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board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Adjustable</a:t>
            </a:r>
            <a:r>
              <a:rPr lang="de-DE" sz="2200" dirty="0"/>
              <a:t> </a:t>
            </a:r>
            <a:r>
              <a:rPr lang="de-DE" sz="2200" dirty="0" err="1"/>
              <a:t>difficulty</a:t>
            </a:r>
            <a:r>
              <a:rPr lang="de-DE" sz="2200" dirty="0"/>
              <a:t>:</a:t>
            </a:r>
          </a:p>
          <a:p>
            <a:pPr marL="461963" lvl="1" indent="-285750">
              <a:buFont typeface="Symbol" panose="05050102010706020507" pitchFamily="18" charset="2"/>
              <a:buChar char="-"/>
            </a:pPr>
            <a:r>
              <a:rPr lang="de-DE" sz="2200" dirty="0"/>
              <a:t>General: Size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game </a:t>
            </a:r>
            <a:r>
              <a:rPr lang="de-DE" sz="2200" dirty="0" err="1"/>
              <a:t>board</a:t>
            </a:r>
            <a:endParaRPr lang="de-DE" sz="2200" dirty="0"/>
          </a:p>
          <a:p>
            <a:pPr marL="461963" lvl="1" indent="-285750">
              <a:buFont typeface="Symbol" panose="05050102010706020507" pitchFamily="18" charset="2"/>
              <a:buChar char="-"/>
            </a:pPr>
            <a:r>
              <a:rPr lang="de-DE" sz="2200" dirty="0"/>
              <a:t>Per </a:t>
            </a:r>
            <a:r>
              <a:rPr lang="de-DE" sz="2200" dirty="0" err="1"/>
              <a:t>player</a:t>
            </a:r>
            <a:r>
              <a:rPr lang="de-DE" sz="2200" dirty="0"/>
              <a:t>: Rolling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dice</a:t>
            </a:r>
            <a:r>
              <a:rPr lang="de-DE" sz="2200" dirty="0"/>
              <a:t>, </a:t>
            </a:r>
            <a:r>
              <a:rPr lang="de-DE" sz="2200" dirty="0" err="1"/>
              <a:t>moving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pieces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Why</a:t>
            </a:r>
            <a:r>
              <a:rPr lang="de-DE" sz="3000" dirty="0"/>
              <a:t> on a Tablet?</a:t>
            </a:r>
          </a:p>
        </p:txBody>
      </p:sp>
    </p:spTree>
    <p:extLst>
      <p:ext uri="{BB962C8B-B14F-4D97-AF65-F5344CB8AC3E}">
        <p14:creationId xmlns:p14="http://schemas.microsoft.com/office/powerpoint/2010/main" val="11376926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/>
              <a:t>Flow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game </a:t>
            </a:r>
            <a:r>
              <a:rPr lang="de-DE" sz="2200" dirty="0" err="1"/>
              <a:t>can</a:t>
            </a:r>
            <a:r>
              <a:rPr lang="de-DE" sz="2200" dirty="0"/>
              <a:t> </a:t>
            </a:r>
            <a:r>
              <a:rPr lang="de-DE" sz="2200" dirty="0" err="1"/>
              <a:t>be</a:t>
            </a:r>
            <a:r>
              <a:rPr lang="de-DE" sz="2200" dirty="0"/>
              <a:t> </a:t>
            </a:r>
            <a:r>
              <a:rPr lang="de-DE" sz="2200" dirty="0" err="1"/>
              <a:t>controlled</a:t>
            </a:r>
            <a:r>
              <a:rPr lang="de-DE" sz="2200" dirty="0"/>
              <a:t> </a:t>
            </a:r>
            <a:r>
              <a:rPr lang="de-DE" sz="2200" dirty="0" err="1"/>
              <a:t>by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tablet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Pieces</a:t>
            </a:r>
            <a:r>
              <a:rPr lang="de-DE" sz="2200" dirty="0"/>
              <a:t> </a:t>
            </a:r>
            <a:r>
              <a:rPr lang="de-DE" sz="2200" dirty="0" err="1"/>
              <a:t>are</a:t>
            </a:r>
            <a:r>
              <a:rPr lang="de-DE" sz="2200" dirty="0"/>
              <a:t> „</a:t>
            </a:r>
            <a:r>
              <a:rPr lang="de-DE" sz="2200" dirty="0" err="1"/>
              <a:t>fixed</a:t>
            </a:r>
            <a:r>
              <a:rPr lang="de-DE" sz="2200" dirty="0"/>
              <a:t>“ on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board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Adjustable</a:t>
            </a:r>
            <a:r>
              <a:rPr lang="de-DE" sz="2200" dirty="0"/>
              <a:t> </a:t>
            </a:r>
            <a:r>
              <a:rPr lang="de-DE" sz="2200" dirty="0" err="1"/>
              <a:t>difficulty</a:t>
            </a:r>
            <a:r>
              <a:rPr lang="de-DE" sz="2200" dirty="0"/>
              <a:t>:</a:t>
            </a:r>
          </a:p>
          <a:p>
            <a:pPr marL="461963" lvl="1" indent="-285750">
              <a:buFont typeface="Symbol" panose="05050102010706020507" pitchFamily="18" charset="2"/>
              <a:buChar char="-"/>
            </a:pPr>
            <a:r>
              <a:rPr lang="de-DE" sz="2200" dirty="0"/>
              <a:t>General: Size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game </a:t>
            </a:r>
            <a:r>
              <a:rPr lang="de-DE" sz="2200" dirty="0" err="1"/>
              <a:t>board</a:t>
            </a:r>
            <a:endParaRPr lang="de-DE" sz="2200" dirty="0"/>
          </a:p>
          <a:p>
            <a:pPr marL="461963" lvl="1" indent="-285750">
              <a:buFont typeface="Symbol" panose="05050102010706020507" pitchFamily="18" charset="2"/>
              <a:buChar char="-"/>
            </a:pPr>
            <a:r>
              <a:rPr lang="de-DE" sz="2200" dirty="0"/>
              <a:t>Per </a:t>
            </a:r>
            <a:r>
              <a:rPr lang="de-DE" sz="2200" dirty="0" err="1"/>
              <a:t>player</a:t>
            </a:r>
            <a:r>
              <a:rPr lang="de-DE" sz="2200" dirty="0"/>
              <a:t>: Rolling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dice</a:t>
            </a:r>
            <a:r>
              <a:rPr lang="de-DE" sz="2200" dirty="0"/>
              <a:t>, </a:t>
            </a:r>
            <a:r>
              <a:rPr lang="de-DE" sz="2200" dirty="0" err="1"/>
              <a:t>moving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pieces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Drinking</a:t>
            </a:r>
            <a:r>
              <a:rPr lang="de-DE" sz="2200" dirty="0"/>
              <a:t> </a:t>
            </a:r>
            <a:r>
              <a:rPr lang="de-DE" sz="2200" dirty="0" err="1"/>
              <a:t>devices</a:t>
            </a:r>
            <a:r>
              <a:rPr lang="de-DE" sz="2200" dirty="0"/>
              <a:t> </a:t>
            </a:r>
            <a:r>
              <a:rPr lang="de-DE" sz="2200" dirty="0" err="1"/>
              <a:t>can</a:t>
            </a:r>
            <a:r>
              <a:rPr lang="de-DE" sz="2200" dirty="0"/>
              <a:t> </a:t>
            </a:r>
            <a:r>
              <a:rPr lang="de-DE" sz="2200" dirty="0" err="1"/>
              <a:t>be</a:t>
            </a:r>
            <a:r>
              <a:rPr lang="de-DE" sz="2200" dirty="0"/>
              <a:t> </a:t>
            </a:r>
            <a:r>
              <a:rPr lang="de-DE" sz="2200" dirty="0" err="1"/>
              <a:t>integrated</a:t>
            </a:r>
            <a:endParaRPr lang="en-GB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Why</a:t>
            </a:r>
            <a:r>
              <a:rPr lang="de-DE" sz="3000" dirty="0"/>
              <a:t> on a Tablet?</a:t>
            </a:r>
          </a:p>
        </p:txBody>
      </p:sp>
    </p:spTree>
    <p:extLst>
      <p:ext uri="{BB962C8B-B14F-4D97-AF65-F5344CB8AC3E}">
        <p14:creationId xmlns:p14="http://schemas.microsoft.com/office/powerpoint/2010/main" val="271667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 descr="Tablet">
            <a:extLst>
              <a:ext uri="{FF2B5EF4-FFF2-40B4-BE49-F238E27FC236}">
                <a16:creationId xmlns:a16="http://schemas.microsoft.com/office/drawing/2014/main" id="{F690C0CD-0B1A-428F-9226-CE7AB9D946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2939" y="2106504"/>
            <a:ext cx="3818122" cy="3818122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34830C-A4FE-4853-B3B1-A8D0603794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8F168-F503-4457-9329-120986B0908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F16A64-EBEA-4A26-9159-27E71F17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3A2C339-77EE-4117-A7D3-0EC5CA6090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0768" y="3166901"/>
            <a:ext cx="1722463" cy="172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739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 descr="Tablet">
            <a:extLst>
              <a:ext uri="{FF2B5EF4-FFF2-40B4-BE49-F238E27FC236}">
                <a16:creationId xmlns:a16="http://schemas.microsoft.com/office/drawing/2014/main" id="{F690C0CD-0B1A-428F-9226-CE7AB9D946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2939" y="2106504"/>
            <a:ext cx="3818122" cy="3818122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34830C-A4FE-4853-B3B1-A8D0603794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8F168-F503-4457-9329-120986B0908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F16A64-EBEA-4A26-9159-27E71F17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1" name="Graphic 10" descr="Person with Cane">
            <a:extLst>
              <a:ext uri="{FF2B5EF4-FFF2-40B4-BE49-F238E27FC236}">
                <a16:creationId xmlns:a16="http://schemas.microsoft.com/office/drawing/2014/main" id="{9C3E559E-5503-49D4-A415-A889D61023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32843" y="5295550"/>
            <a:ext cx="914400" cy="914400"/>
          </a:xfrm>
          <a:prstGeom prst="rect">
            <a:avLst/>
          </a:prstGeom>
        </p:spPr>
      </p:pic>
      <p:pic>
        <p:nvPicPr>
          <p:cNvPr id="13" name="Graphic 12" descr="Person in wheelchair">
            <a:extLst>
              <a:ext uri="{FF2B5EF4-FFF2-40B4-BE49-F238E27FC236}">
                <a16:creationId xmlns:a16="http://schemas.microsoft.com/office/drawing/2014/main" id="{75A48341-22E8-4A58-BE0A-FDB22D5ABA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7229" y="1920216"/>
            <a:ext cx="816340" cy="8163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A2C339-77EE-4117-A7D3-0EC5CA6090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0768" y="3166901"/>
            <a:ext cx="1722463" cy="1722463"/>
          </a:xfrm>
          <a:prstGeom prst="rect">
            <a:avLst/>
          </a:prstGeom>
        </p:spPr>
      </p:pic>
      <p:pic>
        <p:nvPicPr>
          <p:cNvPr id="22" name="Graphic 21" descr="Person with Cane">
            <a:extLst>
              <a:ext uri="{FF2B5EF4-FFF2-40B4-BE49-F238E27FC236}">
                <a16:creationId xmlns:a16="http://schemas.microsoft.com/office/drawing/2014/main" id="{E8BBDD3E-5C81-40D0-9619-A0EBFF6F7D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6636288" y="1893011"/>
            <a:ext cx="816340" cy="816340"/>
          </a:xfrm>
          <a:prstGeom prst="rect">
            <a:avLst/>
          </a:prstGeom>
        </p:spPr>
      </p:pic>
      <p:pic>
        <p:nvPicPr>
          <p:cNvPr id="23" name="Graphic 22" descr="Person in wheelchair">
            <a:extLst>
              <a:ext uri="{FF2B5EF4-FFF2-40B4-BE49-F238E27FC236}">
                <a16:creationId xmlns:a16="http://schemas.microsoft.com/office/drawing/2014/main" id="{1A1393A8-5AAB-4FB2-A5F4-45E6BAB91D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6886570" y="5295550"/>
            <a:ext cx="816340" cy="81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195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34830C-A4FE-4853-B3B1-A8D0603794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8F168-F503-4457-9329-120986B0908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F16A64-EBEA-4A26-9159-27E71F17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F37930-7908-4550-9CC1-7CCCA95D6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411" y="2550536"/>
            <a:ext cx="581908" cy="581908"/>
          </a:xfrm>
          <a:prstGeom prst="rect">
            <a:avLst/>
          </a:prstGeom>
        </p:spPr>
      </p:pic>
      <p:pic>
        <p:nvPicPr>
          <p:cNvPr id="11" name="Graphic 10" descr="Person with Cane">
            <a:extLst>
              <a:ext uri="{FF2B5EF4-FFF2-40B4-BE49-F238E27FC236}">
                <a16:creationId xmlns:a16="http://schemas.microsoft.com/office/drawing/2014/main" id="{9C3E559E-5503-49D4-A415-A889D61023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32843" y="5295550"/>
            <a:ext cx="914400" cy="914400"/>
          </a:xfrm>
          <a:prstGeom prst="rect">
            <a:avLst/>
          </a:prstGeom>
        </p:spPr>
      </p:pic>
      <p:pic>
        <p:nvPicPr>
          <p:cNvPr id="13" name="Graphic 12" descr="Person in wheelchair">
            <a:extLst>
              <a:ext uri="{FF2B5EF4-FFF2-40B4-BE49-F238E27FC236}">
                <a16:creationId xmlns:a16="http://schemas.microsoft.com/office/drawing/2014/main" id="{75A48341-22E8-4A58-BE0A-FDB22D5ABA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37229" y="1920216"/>
            <a:ext cx="816340" cy="816340"/>
          </a:xfrm>
          <a:prstGeom prst="rect">
            <a:avLst/>
          </a:prstGeom>
        </p:spPr>
      </p:pic>
      <p:pic>
        <p:nvPicPr>
          <p:cNvPr id="15" name="Graphic 14" descr="Bluetooth">
            <a:extLst>
              <a:ext uri="{FF2B5EF4-FFF2-40B4-BE49-F238E27FC236}">
                <a16:creationId xmlns:a16="http://schemas.microsoft.com/office/drawing/2014/main" id="{325EE043-3E05-45B9-A708-277EE03038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27770" y="2377684"/>
            <a:ext cx="531724" cy="531724"/>
          </a:xfrm>
          <a:prstGeom prst="rect">
            <a:avLst/>
          </a:prstGeom>
        </p:spPr>
      </p:pic>
      <p:pic>
        <p:nvPicPr>
          <p:cNvPr id="19" name="Content Placeholder 18" descr="Tablet">
            <a:extLst>
              <a:ext uri="{FF2B5EF4-FFF2-40B4-BE49-F238E27FC236}">
                <a16:creationId xmlns:a16="http://schemas.microsoft.com/office/drawing/2014/main" id="{F690C0CD-0B1A-428F-9226-CE7AB9D946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662939" y="2106504"/>
            <a:ext cx="3818122" cy="3818122"/>
          </a:xfr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A2C339-77EE-4117-A7D3-0EC5CA60908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10768" y="3166901"/>
            <a:ext cx="1722463" cy="1722463"/>
          </a:xfrm>
          <a:prstGeom prst="rect">
            <a:avLst/>
          </a:prstGeom>
        </p:spPr>
      </p:pic>
      <p:pic>
        <p:nvPicPr>
          <p:cNvPr id="22" name="Graphic 21" descr="Person with Cane">
            <a:extLst>
              <a:ext uri="{FF2B5EF4-FFF2-40B4-BE49-F238E27FC236}">
                <a16:creationId xmlns:a16="http://schemas.microsoft.com/office/drawing/2014/main" id="{E8BBDD3E-5C81-40D0-9619-A0EBFF6F7D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6636288" y="1893011"/>
            <a:ext cx="816340" cy="816340"/>
          </a:xfrm>
          <a:prstGeom prst="rect">
            <a:avLst/>
          </a:prstGeom>
        </p:spPr>
      </p:pic>
      <p:pic>
        <p:nvPicPr>
          <p:cNvPr id="23" name="Graphic 22" descr="Person in wheelchair">
            <a:extLst>
              <a:ext uri="{FF2B5EF4-FFF2-40B4-BE49-F238E27FC236}">
                <a16:creationId xmlns:a16="http://schemas.microsoft.com/office/drawing/2014/main" id="{1A1393A8-5AAB-4FB2-A5F4-45E6BAB91D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6886570" y="5295550"/>
            <a:ext cx="816340" cy="8163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81C669B-3321-46E1-9B67-0BB45D2F6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40" y="2279356"/>
            <a:ext cx="581908" cy="581908"/>
          </a:xfrm>
          <a:prstGeom prst="rect">
            <a:avLst/>
          </a:prstGeom>
        </p:spPr>
      </p:pic>
      <p:pic>
        <p:nvPicPr>
          <p:cNvPr id="25" name="Graphic 24" descr="Bluetooth">
            <a:extLst>
              <a:ext uri="{FF2B5EF4-FFF2-40B4-BE49-F238E27FC236}">
                <a16:creationId xmlns:a16="http://schemas.microsoft.com/office/drawing/2014/main" id="{5B9F9E3C-BBED-4ADA-A483-9AE68BAC5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15199" y="2106504"/>
            <a:ext cx="531724" cy="53172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BFCB332-B936-4E4D-93EB-A97995A96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849" y="5156509"/>
            <a:ext cx="581908" cy="581908"/>
          </a:xfrm>
          <a:prstGeom prst="rect">
            <a:avLst/>
          </a:prstGeom>
        </p:spPr>
      </p:pic>
      <p:pic>
        <p:nvPicPr>
          <p:cNvPr id="27" name="Graphic 26" descr="Bluetooth">
            <a:extLst>
              <a:ext uri="{FF2B5EF4-FFF2-40B4-BE49-F238E27FC236}">
                <a16:creationId xmlns:a16="http://schemas.microsoft.com/office/drawing/2014/main" id="{3C5A9835-C72D-49AB-9333-D309CEAFE5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72208" y="4983657"/>
            <a:ext cx="531724" cy="5317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069C0DF-6E83-4D90-B540-DAB798B6D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446" y="5214696"/>
            <a:ext cx="581908" cy="581908"/>
          </a:xfrm>
          <a:prstGeom prst="rect">
            <a:avLst/>
          </a:prstGeom>
        </p:spPr>
      </p:pic>
      <p:pic>
        <p:nvPicPr>
          <p:cNvPr id="29" name="Graphic 28" descr="Bluetooth">
            <a:extLst>
              <a:ext uri="{FF2B5EF4-FFF2-40B4-BE49-F238E27FC236}">
                <a16:creationId xmlns:a16="http://schemas.microsoft.com/office/drawing/2014/main" id="{0E87CE40-0511-4505-A4F6-C68D626EEB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32805" y="5041844"/>
            <a:ext cx="531724" cy="53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186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34830C-A4FE-4853-B3B1-A8D0603794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8F168-F503-4457-9329-120986B0908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F16A64-EBEA-4A26-9159-27E71F17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F37930-7908-4550-9CC1-7CCCA95D6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411" y="2550536"/>
            <a:ext cx="581908" cy="581908"/>
          </a:xfrm>
          <a:prstGeom prst="rect">
            <a:avLst/>
          </a:prstGeom>
        </p:spPr>
      </p:pic>
      <p:pic>
        <p:nvPicPr>
          <p:cNvPr id="11" name="Graphic 10" descr="Person with Cane">
            <a:extLst>
              <a:ext uri="{FF2B5EF4-FFF2-40B4-BE49-F238E27FC236}">
                <a16:creationId xmlns:a16="http://schemas.microsoft.com/office/drawing/2014/main" id="{9C3E559E-5503-49D4-A415-A889D61023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32843" y="5295550"/>
            <a:ext cx="914400" cy="914400"/>
          </a:xfrm>
          <a:prstGeom prst="rect">
            <a:avLst/>
          </a:prstGeom>
        </p:spPr>
      </p:pic>
      <p:pic>
        <p:nvPicPr>
          <p:cNvPr id="13" name="Graphic 12" descr="Person in wheelchair">
            <a:extLst>
              <a:ext uri="{FF2B5EF4-FFF2-40B4-BE49-F238E27FC236}">
                <a16:creationId xmlns:a16="http://schemas.microsoft.com/office/drawing/2014/main" id="{75A48341-22E8-4A58-BE0A-FDB22D5ABA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37229" y="1920216"/>
            <a:ext cx="816340" cy="816340"/>
          </a:xfrm>
          <a:prstGeom prst="rect">
            <a:avLst/>
          </a:prstGeom>
        </p:spPr>
      </p:pic>
      <p:pic>
        <p:nvPicPr>
          <p:cNvPr id="15" name="Graphic 14" descr="Bluetooth">
            <a:extLst>
              <a:ext uri="{FF2B5EF4-FFF2-40B4-BE49-F238E27FC236}">
                <a16:creationId xmlns:a16="http://schemas.microsoft.com/office/drawing/2014/main" id="{325EE043-3E05-45B9-A708-277EE03038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27770" y="2377684"/>
            <a:ext cx="531724" cy="531724"/>
          </a:xfrm>
          <a:prstGeom prst="rect">
            <a:avLst/>
          </a:prstGeom>
        </p:spPr>
      </p:pic>
      <p:pic>
        <p:nvPicPr>
          <p:cNvPr id="19" name="Content Placeholder 18" descr="Tablet">
            <a:extLst>
              <a:ext uri="{FF2B5EF4-FFF2-40B4-BE49-F238E27FC236}">
                <a16:creationId xmlns:a16="http://schemas.microsoft.com/office/drawing/2014/main" id="{F690C0CD-0B1A-428F-9226-CE7AB9D946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662939" y="2106504"/>
            <a:ext cx="3818122" cy="3818122"/>
          </a:xfr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A2C339-77EE-4117-A7D3-0EC5CA60908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10768" y="3166901"/>
            <a:ext cx="1722463" cy="1722463"/>
          </a:xfrm>
          <a:prstGeom prst="rect">
            <a:avLst/>
          </a:prstGeom>
        </p:spPr>
      </p:pic>
      <p:pic>
        <p:nvPicPr>
          <p:cNvPr id="22" name="Graphic 21" descr="Person with Cane">
            <a:extLst>
              <a:ext uri="{FF2B5EF4-FFF2-40B4-BE49-F238E27FC236}">
                <a16:creationId xmlns:a16="http://schemas.microsoft.com/office/drawing/2014/main" id="{E8BBDD3E-5C81-40D0-9619-A0EBFF6F7D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6636288" y="1893011"/>
            <a:ext cx="816340" cy="816340"/>
          </a:xfrm>
          <a:prstGeom prst="rect">
            <a:avLst/>
          </a:prstGeom>
        </p:spPr>
      </p:pic>
      <p:pic>
        <p:nvPicPr>
          <p:cNvPr id="23" name="Graphic 22" descr="Person in wheelchair">
            <a:extLst>
              <a:ext uri="{FF2B5EF4-FFF2-40B4-BE49-F238E27FC236}">
                <a16:creationId xmlns:a16="http://schemas.microsoft.com/office/drawing/2014/main" id="{1A1393A8-5AAB-4FB2-A5F4-45E6BAB91D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6886570" y="5295550"/>
            <a:ext cx="816340" cy="8163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81C669B-3321-46E1-9B67-0BB45D2F6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40" y="2279356"/>
            <a:ext cx="581908" cy="581908"/>
          </a:xfrm>
          <a:prstGeom prst="rect">
            <a:avLst/>
          </a:prstGeom>
        </p:spPr>
      </p:pic>
      <p:pic>
        <p:nvPicPr>
          <p:cNvPr id="25" name="Graphic 24" descr="Bluetooth">
            <a:extLst>
              <a:ext uri="{FF2B5EF4-FFF2-40B4-BE49-F238E27FC236}">
                <a16:creationId xmlns:a16="http://schemas.microsoft.com/office/drawing/2014/main" id="{5B9F9E3C-BBED-4ADA-A483-9AE68BAC5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15199" y="2106504"/>
            <a:ext cx="531724" cy="53172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BFCB332-B936-4E4D-93EB-A97995A96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849" y="5156509"/>
            <a:ext cx="581908" cy="581908"/>
          </a:xfrm>
          <a:prstGeom prst="rect">
            <a:avLst/>
          </a:prstGeom>
        </p:spPr>
      </p:pic>
      <p:pic>
        <p:nvPicPr>
          <p:cNvPr id="27" name="Graphic 26" descr="Bluetooth">
            <a:extLst>
              <a:ext uri="{FF2B5EF4-FFF2-40B4-BE49-F238E27FC236}">
                <a16:creationId xmlns:a16="http://schemas.microsoft.com/office/drawing/2014/main" id="{3C5A9835-C72D-49AB-9333-D309CEAFE5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72208" y="4983657"/>
            <a:ext cx="531724" cy="5317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069C0DF-6E83-4D90-B540-DAB798B6D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446" y="5214696"/>
            <a:ext cx="581908" cy="581908"/>
          </a:xfrm>
          <a:prstGeom prst="rect">
            <a:avLst/>
          </a:prstGeom>
        </p:spPr>
      </p:pic>
      <p:pic>
        <p:nvPicPr>
          <p:cNvPr id="29" name="Graphic 28" descr="Bluetooth">
            <a:extLst>
              <a:ext uri="{FF2B5EF4-FFF2-40B4-BE49-F238E27FC236}">
                <a16:creationId xmlns:a16="http://schemas.microsoft.com/office/drawing/2014/main" id="{0E87CE40-0511-4505-A4F6-C68D626EEB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32805" y="5041844"/>
            <a:ext cx="531724" cy="531724"/>
          </a:xfrm>
          <a:prstGeom prst="rect">
            <a:avLst/>
          </a:prstGeom>
        </p:spPr>
      </p:pic>
      <p:pic>
        <p:nvPicPr>
          <p:cNvPr id="6" name="Graphic 5" descr="Speech">
            <a:extLst>
              <a:ext uri="{FF2B5EF4-FFF2-40B4-BE49-F238E27FC236}">
                <a16:creationId xmlns:a16="http://schemas.microsoft.com/office/drawing/2014/main" id="{4C29EB7F-5929-4B5E-83ED-4F4D8121AA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224593" y="1210414"/>
            <a:ext cx="1953798" cy="19537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577473-1C22-4C17-A444-2A7AD053E104}"/>
              </a:ext>
            </a:extLst>
          </p:cNvPr>
          <p:cNvSpPr txBox="1"/>
          <p:nvPr/>
        </p:nvSpPr>
        <p:spPr>
          <a:xfrm>
            <a:off x="3596914" y="1764856"/>
            <a:ext cx="1209155" cy="514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3200" b="1" dirty="0">
                <a:solidFill>
                  <a:schemeClr val="bg1"/>
                </a:solidFill>
                <a:latin typeface="+mn-lt"/>
              </a:rPr>
              <a:t>Drink!</a:t>
            </a:r>
          </a:p>
        </p:txBody>
      </p:sp>
    </p:spTree>
    <p:extLst>
      <p:ext uri="{BB962C8B-B14F-4D97-AF65-F5344CB8AC3E}">
        <p14:creationId xmlns:p14="http://schemas.microsoft.com/office/powerpoint/2010/main" val="1758755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/>
              <a:t>Name: Tim Henkelmann</a:t>
            </a:r>
          </a:p>
          <a:p>
            <a:r>
              <a:rPr lang="de-DE" sz="2200" dirty="0"/>
              <a:t>Studies: Master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Informatics</a:t>
            </a:r>
            <a:endParaRPr lang="de-DE" sz="2200" dirty="0"/>
          </a:p>
          <a:p>
            <a:endParaRPr lang="en-GB" sz="2200" dirty="0"/>
          </a:p>
          <a:p>
            <a:r>
              <a:rPr lang="en-GB" sz="2200" dirty="0"/>
              <a:t>Topic: </a:t>
            </a:r>
            <a:r>
              <a:rPr lang="en-GB" sz="2200" b="1" dirty="0"/>
              <a:t>Combining </a:t>
            </a:r>
            <a:r>
              <a:rPr lang="en-GB" sz="2200" dirty="0"/>
              <a:t>a </a:t>
            </a:r>
            <a:r>
              <a:rPr lang="en-GB" sz="2200" b="1" dirty="0"/>
              <a:t>drinking gadget </a:t>
            </a:r>
            <a:r>
              <a:rPr lang="en-GB" sz="2200" dirty="0"/>
              <a:t>with a </a:t>
            </a:r>
            <a:r>
              <a:rPr lang="en-GB" sz="2200" b="1" dirty="0"/>
              <a:t>board game </a:t>
            </a:r>
            <a:r>
              <a:rPr lang="en-GB" sz="2200" dirty="0"/>
              <a:t>to improve the </a:t>
            </a:r>
            <a:r>
              <a:rPr lang="en-GB" sz="2200" b="1" dirty="0"/>
              <a:t>quality of life </a:t>
            </a:r>
            <a:r>
              <a:rPr lang="en-GB" sz="2200" dirty="0"/>
              <a:t>of </a:t>
            </a:r>
            <a:r>
              <a:rPr lang="en-GB" sz="2200" b="1" dirty="0"/>
              <a:t>Alzheimer's </a:t>
            </a:r>
            <a:r>
              <a:rPr lang="en-GB" sz="2200" dirty="0"/>
              <a:t>patients.</a:t>
            </a:r>
          </a:p>
          <a:p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/>
              <a:t>Tim Henkelmann | Master </a:t>
            </a:r>
            <a:r>
              <a:rPr lang="de-DE" dirty="0" err="1"/>
              <a:t>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/>
              <a:t>General </a:t>
            </a:r>
            <a:r>
              <a:rPr lang="de-DE" sz="3000" dirty="0" err="1"/>
              <a:t>information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8925606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/>
              <a:t>Problems: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Mental and physical abilities decrease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Loss of motivation / depression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Dehydration </a:t>
            </a:r>
          </a:p>
          <a:p>
            <a:endParaRPr lang="en-GB" sz="2200" dirty="0"/>
          </a:p>
          <a:p>
            <a:endParaRPr lang="en-GB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Alzheimer‘s</a:t>
            </a:r>
            <a:r>
              <a:rPr lang="de-DE" sz="3000" dirty="0"/>
              <a:t> </a:t>
            </a:r>
            <a:r>
              <a:rPr lang="de-DE" sz="3000" dirty="0" err="1"/>
              <a:t>disease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25715422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/>
              <a:t>Problems: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Mental and physical abilities decrease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Loss of motivation / depression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Dehydration </a:t>
            </a:r>
          </a:p>
          <a:p>
            <a:endParaRPr lang="en-GB" sz="2200" dirty="0"/>
          </a:p>
          <a:p>
            <a:r>
              <a:rPr lang="en-GB" sz="2200" dirty="0"/>
              <a:t>Drinking gadgets + board game: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Challenge patients mentally and physically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Social interaction and playful atmosphere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Drinking is integrated in the game flow</a:t>
            </a:r>
          </a:p>
          <a:p>
            <a:endParaRPr lang="en-GB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 err="1"/>
              <a:t>Alzheimer‘s</a:t>
            </a:r>
            <a:r>
              <a:rPr lang="de-DE" sz="3000" dirty="0"/>
              <a:t> </a:t>
            </a:r>
            <a:r>
              <a:rPr lang="de-DE" sz="3000" dirty="0" err="1"/>
              <a:t>disease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9738492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Connector 123" descr="Time line">
            <a:extLst>
              <a:ext uri="{FF2B5EF4-FFF2-40B4-BE49-F238E27FC236}">
                <a16:creationId xmlns:a16="http://schemas.microsoft.com/office/drawing/2014/main" id="{0ECD7D0F-80D1-4D75-A17F-3E2E46570DE4}"/>
              </a:ext>
            </a:extLst>
          </p:cNvPr>
          <p:cNvCxnSpPr>
            <a:cxnSpLocks/>
          </p:cNvCxnSpPr>
          <p:nvPr/>
        </p:nvCxnSpPr>
        <p:spPr>
          <a:xfrm flipH="1">
            <a:off x="562108" y="5481470"/>
            <a:ext cx="7824558" cy="0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 descr="Year 1">
            <a:extLst>
              <a:ext uri="{FF2B5EF4-FFF2-40B4-BE49-F238E27FC236}">
                <a16:creationId xmlns:a16="http://schemas.microsoft.com/office/drawing/2014/main" id="{5D2F3933-9B72-4828-BCB7-541ECBDEFC11}"/>
              </a:ext>
            </a:extLst>
          </p:cNvPr>
          <p:cNvGrpSpPr/>
          <p:nvPr/>
        </p:nvGrpSpPr>
        <p:grpSpPr>
          <a:xfrm>
            <a:off x="1232623" y="5222837"/>
            <a:ext cx="2344715" cy="810444"/>
            <a:chOff x="594228" y="5778006"/>
            <a:chExt cx="3126287" cy="1080593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816A943-3130-484E-97D1-6C7917F3DD30}"/>
                </a:ext>
              </a:extLst>
            </p:cNvPr>
            <p:cNvSpPr/>
            <p:nvPr/>
          </p:nvSpPr>
          <p:spPr>
            <a:xfrm>
              <a:off x="2057491" y="6017199"/>
              <a:ext cx="741576" cy="2560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 title="q lines">
              <a:extLst>
                <a:ext uri="{FF2B5EF4-FFF2-40B4-BE49-F238E27FC236}">
                  <a16:creationId xmlns:a16="http://schemas.microsoft.com/office/drawing/2014/main" id="{095D6F0B-DF34-40DB-AB6A-1DF127E26984}"/>
                </a:ext>
              </a:extLst>
            </p:cNvPr>
            <p:cNvCxnSpPr>
              <a:cxnSpLocks/>
            </p:cNvCxnSpPr>
            <p:nvPr/>
          </p:nvCxnSpPr>
          <p:spPr>
            <a:xfrm>
              <a:off x="2475056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 title="q lines">
              <a:extLst>
                <a:ext uri="{FF2B5EF4-FFF2-40B4-BE49-F238E27FC236}">
                  <a16:creationId xmlns:a16="http://schemas.microsoft.com/office/drawing/2014/main" id="{4B8B0E64-F638-410E-B55B-23FF670F97FA}"/>
                </a:ext>
              </a:extLst>
            </p:cNvPr>
            <p:cNvCxnSpPr>
              <a:cxnSpLocks/>
            </p:cNvCxnSpPr>
            <p:nvPr/>
          </p:nvCxnSpPr>
          <p:spPr>
            <a:xfrm>
              <a:off x="3122338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2BD778E6-D334-4389-B4C0-6C793B6E1E82}"/>
                </a:ext>
              </a:extLst>
            </p:cNvPr>
            <p:cNvSpPr txBox="1"/>
            <p:nvPr/>
          </p:nvSpPr>
          <p:spPr>
            <a:xfrm>
              <a:off x="594228" y="6612195"/>
              <a:ext cx="1123175" cy="2464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ZA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15.11.18</a:t>
              </a:r>
            </a:p>
          </p:txBody>
        </p:sp>
        <p:cxnSp>
          <p:nvCxnSpPr>
            <p:cNvPr id="118" name="Straight Connector 117" title="q lines">
              <a:extLst>
                <a:ext uri="{FF2B5EF4-FFF2-40B4-BE49-F238E27FC236}">
                  <a16:creationId xmlns:a16="http://schemas.microsoft.com/office/drawing/2014/main" id="{35C4D3D7-7424-4459-8D25-38F63FBA31EE}"/>
                </a:ext>
              </a:extLst>
            </p:cNvPr>
            <p:cNvCxnSpPr>
              <a:cxnSpLocks/>
            </p:cNvCxnSpPr>
            <p:nvPr/>
          </p:nvCxnSpPr>
          <p:spPr>
            <a:xfrm>
              <a:off x="182777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: Rounded Corners 1" title="Year Bar">
              <a:extLst>
                <a:ext uri="{FF2B5EF4-FFF2-40B4-BE49-F238E27FC236}">
                  <a16:creationId xmlns:a16="http://schemas.microsoft.com/office/drawing/2014/main" id="{64E02AE9-6B6C-4B9C-ABBB-1E374B6CA82E}"/>
                </a:ext>
              </a:extLst>
            </p:cNvPr>
            <p:cNvSpPr/>
            <p:nvPr/>
          </p:nvSpPr>
          <p:spPr>
            <a:xfrm>
              <a:off x="1147186" y="6381273"/>
              <a:ext cx="2573329" cy="16485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E8CE979-A9B5-418A-BC22-CF6E42776816}"/>
                </a:ext>
              </a:extLst>
            </p:cNvPr>
            <p:cNvSpPr txBox="1"/>
            <p:nvPr/>
          </p:nvSpPr>
          <p:spPr>
            <a:xfrm>
              <a:off x="2115167" y="6073206"/>
              <a:ext cx="626223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ZA" sz="750" b="1" dirty="0">
                  <a:solidFill>
                    <a:schemeClr val="bg1"/>
                  </a:solidFill>
                </a:rPr>
                <a:t>December</a:t>
              </a:r>
              <a:endParaRPr lang="en-ZA" sz="750" dirty="0">
                <a:solidFill>
                  <a:schemeClr val="bg1"/>
                </a:solidFill>
              </a:endParaRPr>
            </a:p>
          </p:txBody>
        </p:sp>
        <p:cxnSp>
          <p:nvCxnSpPr>
            <p:cNvPr id="114" name="Straight Connector 113" title="q lines">
              <a:extLst>
                <a:ext uri="{FF2B5EF4-FFF2-40B4-BE49-F238E27FC236}">
                  <a16:creationId xmlns:a16="http://schemas.microsoft.com/office/drawing/2014/main" id="{6016E7CE-6835-4BB0-AABB-1CAEE51E870C}"/>
                </a:ext>
              </a:extLst>
            </p:cNvPr>
            <p:cNvCxnSpPr>
              <a:cxnSpLocks/>
            </p:cNvCxnSpPr>
            <p:nvPr/>
          </p:nvCxnSpPr>
          <p:spPr>
            <a:xfrm>
              <a:off x="118049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 descr="Year 2">
            <a:extLst>
              <a:ext uri="{FF2B5EF4-FFF2-40B4-BE49-F238E27FC236}">
                <a16:creationId xmlns:a16="http://schemas.microsoft.com/office/drawing/2014/main" id="{B77D3ADC-4691-423D-B968-599D539C51C4}"/>
              </a:ext>
            </a:extLst>
          </p:cNvPr>
          <p:cNvGrpSpPr/>
          <p:nvPr/>
        </p:nvGrpSpPr>
        <p:grpSpPr>
          <a:xfrm>
            <a:off x="3600261" y="5222842"/>
            <a:ext cx="3394534" cy="576538"/>
            <a:chOff x="3751079" y="5778006"/>
            <a:chExt cx="4526044" cy="768717"/>
          </a:xfrm>
        </p:grpSpPr>
        <p:cxnSp>
          <p:nvCxnSpPr>
            <p:cNvPr id="39" name="Straight Connector 38" title="q lines">
              <a:extLst>
                <a:ext uri="{FF2B5EF4-FFF2-40B4-BE49-F238E27FC236}">
                  <a16:creationId xmlns:a16="http://schemas.microsoft.com/office/drawing/2014/main" id="{8CEE23F6-603B-4DB5-A968-8F086AA2AF53}"/>
                </a:ext>
              </a:extLst>
            </p:cNvPr>
            <p:cNvCxnSpPr>
              <a:cxnSpLocks/>
            </p:cNvCxnSpPr>
            <p:nvPr/>
          </p:nvCxnSpPr>
          <p:spPr>
            <a:xfrm>
              <a:off x="441690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 title="q lines">
              <a:extLst>
                <a:ext uri="{FF2B5EF4-FFF2-40B4-BE49-F238E27FC236}">
                  <a16:creationId xmlns:a16="http://schemas.microsoft.com/office/drawing/2014/main" id="{B0EC7A32-A13D-40FD-8FCB-9A2616556D19}"/>
                </a:ext>
              </a:extLst>
            </p:cNvPr>
            <p:cNvCxnSpPr>
              <a:cxnSpLocks/>
            </p:cNvCxnSpPr>
            <p:nvPr/>
          </p:nvCxnSpPr>
          <p:spPr>
            <a:xfrm>
              <a:off x="506418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 title="q lines">
              <a:extLst>
                <a:ext uri="{FF2B5EF4-FFF2-40B4-BE49-F238E27FC236}">
                  <a16:creationId xmlns:a16="http://schemas.microsoft.com/office/drawing/2014/main" id="{662638A0-3098-431F-BE5E-612EF4623E02}"/>
                </a:ext>
              </a:extLst>
            </p:cNvPr>
            <p:cNvCxnSpPr>
              <a:cxnSpLocks/>
            </p:cNvCxnSpPr>
            <p:nvPr/>
          </p:nvCxnSpPr>
          <p:spPr>
            <a:xfrm>
              <a:off x="5711466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Rectangle: Rounded Corners 188" title="Year Bar">
              <a:extLst>
                <a:ext uri="{FF2B5EF4-FFF2-40B4-BE49-F238E27FC236}">
                  <a16:creationId xmlns:a16="http://schemas.microsoft.com/office/drawing/2014/main" id="{4216F653-445A-48AE-9E7F-2BCB19F1649E}"/>
                </a:ext>
              </a:extLst>
            </p:cNvPr>
            <p:cNvSpPr/>
            <p:nvPr/>
          </p:nvSpPr>
          <p:spPr>
            <a:xfrm>
              <a:off x="3751079" y="6372544"/>
              <a:ext cx="4526044" cy="174179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5" name="Straight Connector 114" title="q lines">
              <a:extLst>
                <a:ext uri="{FF2B5EF4-FFF2-40B4-BE49-F238E27FC236}">
                  <a16:creationId xmlns:a16="http://schemas.microsoft.com/office/drawing/2014/main" id="{5C8E95F6-C78E-4027-9F74-5B2D4ABF6B49}"/>
                </a:ext>
              </a:extLst>
            </p:cNvPr>
            <p:cNvCxnSpPr>
              <a:cxnSpLocks/>
            </p:cNvCxnSpPr>
            <p:nvPr/>
          </p:nvCxnSpPr>
          <p:spPr>
            <a:xfrm>
              <a:off x="3769620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 descr="Year 3&#10;">
            <a:extLst>
              <a:ext uri="{FF2B5EF4-FFF2-40B4-BE49-F238E27FC236}">
                <a16:creationId xmlns:a16="http://schemas.microsoft.com/office/drawing/2014/main" id="{CEE15DC0-A896-4EAF-85E8-9DC9DB979B84}"/>
              </a:ext>
            </a:extLst>
          </p:cNvPr>
          <p:cNvGrpSpPr/>
          <p:nvPr/>
        </p:nvGrpSpPr>
        <p:grpSpPr>
          <a:xfrm>
            <a:off x="5556014" y="5222840"/>
            <a:ext cx="1927166" cy="571545"/>
            <a:chOff x="6358748" y="5778006"/>
            <a:chExt cx="2569554" cy="762060"/>
          </a:xfrm>
        </p:grpSpPr>
        <p:cxnSp>
          <p:nvCxnSpPr>
            <p:cNvPr id="53" name="Straight Connector 52" title="q lines">
              <a:extLst>
                <a:ext uri="{FF2B5EF4-FFF2-40B4-BE49-F238E27FC236}">
                  <a16:creationId xmlns:a16="http://schemas.microsoft.com/office/drawing/2014/main" id="{1B503BE8-868F-4660-8AFA-BE353AB48B68}"/>
                </a:ext>
              </a:extLst>
            </p:cNvPr>
            <p:cNvCxnSpPr>
              <a:cxnSpLocks/>
            </p:cNvCxnSpPr>
            <p:nvPr/>
          </p:nvCxnSpPr>
          <p:spPr>
            <a:xfrm>
              <a:off x="830059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 title="q lines">
              <a:extLst>
                <a:ext uri="{FF2B5EF4-FFF2-40B4-BE49-F238E27FC236}">
                  <a16:creationId xmlns:a16="http://schemas.microsoft.com/office/drawing/2014/main" id="{AB0F6D18-7A1E-4D91-B120-E2079E0DA1A7}"/>
                </a:ext>
              </a:extLst>
            </p:cNvPr>
            <p:cNvCxnSpPr>
              <a:cxnSpLocks/>
            </p:cNvCxnSpPr>
            <p:nvPr/>
          </p:nvCxnSpPr>
          <p:spPr>
            <a:xfrm>
              <a:off x="7006030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Rectangle: Rounded Corners 189" title="Year Bar">
              <a:extLst>
                <a:ext uri="{FF2B5EF4-FFF2-40B4-BE49-F238E27FC236}">
                  <a16:creationId xmlns:a16="http://schemas.microsoft.com/office/drawing/2014/main" id="{A39C3188-7311-466A-8363-02881CE1722D}"/>
                </a:ext>
              </a:extLst>
            </p:cNvPr>
            <p:cNvSpPr/>
            <p:nvPr/>
          </p:nvSpPr>
          <p:spPr>
            <a:xfrm>
              <a:off x="8300594" y="6375206"/>
              <a:ext cx="627708" cy="1648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6" name="Straight Connector 115" title="q lines">
              <a:extLst>
                <a:ext uri="{FF2B5EF4-FFF2-40B4-BE49-F238E27FC236}">
                  <a16:creationId xmlns:a16="http://schemas.microsoft.com/office/drawing/2014/main" id="{4DA2396D-B4BC-4F88-8123-D131FA8D902B}"/>
                </a:ext>
              </a:extLst>
            </p:cNvPr>
            <p:cNvCxnSpPr>
              <a:cxnSpLocks/>
            </p:cNvCxnSpPr>
            <p:nvPr/>
          </p:nvCxnSpPr>
          <p:spPr>
            <a:xfrm>
              <a:off x="6358748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 title="q lines">
              <a:extLst>
                <a:ext uri="{FF2B5EF4-FFF2-40B4-BE49-F238E27FC236}">
                  <a16:creationId xmlns:a16="http://schemas.microsoft.com/office/drawing/2014/main" id="{9BE12822-D1FA-4F04-BA60-04815B2B1B4D}"/>
                </a:ext>
              </a:extLst>
            </p:cNvPr>
            <p:cNvCxnSpPr>
              <a:cxnSpLocks/>
            </p:cNvCxnSpPr>
            <p:nvPr/>
          </p:nvCxnSpPr>
          <p:spPr>
            <a:xfrm>
              <a:off x="765331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2016B7CD-1E07-4E84-8934-1B0A2DD2DFE9}"/>
              </a:ext>
            </a:extLst>
          </p:cNvPr>
          <p:cNvSpPr/>
          <p:nvPr/>
        </p:nvSpPr>
        <p:spPr>
          <a:xfrm>
            <a:off x="3310353" y="5406034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2B3C637-CA3D-4981-B943-45699C19B6A4}"/>
              </a:ext>
            </a:extLst>
          </p:cNvPr>
          <p:cNvSpPr txBox="1"/>
          <p:nvPr/>
        </p:nvSpPr>
        <p:spPr>
          <a:xfrm>
            <a:off x="3347389" y="5447182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January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6AAA127C-EB7E-472B-A3D7-FA9B93BBA811}"/>
              </a:ext>
            </a:extLst>
          </p:cNvPr>
          <p:cNvSpPr/>
          <p:nvPr/>
        </p:nvSpPr>
        <p:spPr>
          <a:xfrm>
            <a:off x="4274256" y="5415320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4A11852-6DF3-4B03-B6C8-5AB95427D90F}"/>
              </a:ext>
            </a:extLst>
          </p:cNvPr>
          <p:cNvSpPr txBox="1"/>
          <p:nvPr/>
        </p:nvSpPr>
        <p:spPr>
          <a:xfrm>
            <a:off x="4311292" y="5456468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February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D6F53949-D608-482E-8DC2-5261E78DDB8A}"/>
              </a:ext>
            </a:extLst>
          </p:cNvPr>
          <p:cNvSpPr/>
          <p:nvPr/>
        </p:nvSpPr>
        <p:spPr>
          <a:xfrm>
            <a:off x="5266598" y="5409835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24F5B00-8034-414B-A51A-B3848F30DBF1}"/>
              </a:ext>
            </a:extLst>
          </p:cNvPr>
          <p:cNvSpPr txBox="1"/>
          <p:nvPr/>
        </p:nvSpPr>
        <p:spPr>
          <a:xfrm>
            <a:off x="5303634" y="5450983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March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296E259B-C58C-4805-9C9C-8EF38624B01C}"/>
              </a:ext>
            </a:extLst>
          </p:cNvPr>
          <p:cNvSpPr/>
          <p:nvPr/>
        </p:nvSpPr>
        <p:spPr>
          <a:xfrm>
            <a:off x="6230501" y="5412096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FD54562-00DE-4890-9FE1-B9D428651328}"/>
              </a:ext>
            </a:extLst>
          </p:cNvPr>
          <p:cNvSpPr txBox="1"/>
          <p:nvPr/>
        </p:nvSpPr>
        <p:spPr>
          <a:xfrm>
            <a:off x="6267537" y="5453244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April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5EF16FE3-AC9E-4DBC-BAEC-FD8D05442A12}"/>
              </a:ext>
            </a:extLst>
          </p:cNvPr>
          <p:cNvSpPr/>
          <p:nvPr/>
        </p:nvSpPr>
        <p:spPr>
          <a:xfrm>
            <a:off x="7208446" y="5403615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F9885DC-F06D-41CF-8460-E2E2175F09F9}"/>
              </a:ext>
            </a:extLst>
          </p:cNvPr>
          <p:cNvSpPr txBox="1"/>
          <p:nvPr/>
        </p:nvSpPr>
        <p:spPr>
          <a:xfrm>
            <a:off x="7245482" y="5444763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May</a:t>
            </a:r>
            <a:endParaRPr lang="en-ZA" sz="750" dirty="0">
              <a:solidFill>
                <a:schemeClr val="bg1"/>
              </a:solidFill>
            </a:endParaRPr>
          </a:p>
        </p:txBody>
      </p:sp>
      <p:cxnSp>
        <p:nvCxnSpPr>
          <p:cNvPr id="169" name="Straight Connector 168" title="q lines">
            <a:extLst>
              <a:ext uri="{FF2B5EF4-FFF2-40B4-BE49-F238E27FC236}">
                <a16:creationId xmlns:a16="http://schemas.microsoft.com/office/drawing/2014/main" id="{B3EC9E4F-287F-4488-9EE4-A68236A9E2AD}"/>
              </a:ext>
            </a:extLst>
          </p:cNvPr>
          <p:cNvCxnSpPr>
            <a:cxnSpLocks/>
          </p:cNvCxnSpPr>
          <p:nvPr/>
        </p:nvCxnSpPr>
        <p:spPr>
          <a:xfrm>
            <a:off x="7483179" y="5222838"/>
            <a:ext cx="0" cy="124103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itel 2">
            <a:extLst>
              <a:ext uri="{FF2B5EF4-FFF2-40B4-BE49-F238E27FC236}">
                <a16:creationId xmlns:a16="http://schemas.microsoft.com/office/drawing/2014/main" id="{E1CAC06E-7A2E-4729-A7E8-679BD2FD86B5}"/>
              </a:ext>
            </a:extLst>
          </p:cNvPr>
          <p:cNvSpPr txBox="1">
            <a:spLocks/>
          </p:cNvSpPr>
          <p:nvPr/>
        </p:nvSpPr>
        <p:spPr>
          <a:xfrm>
            <a:off x="226464" y="830256"/>
            <a:ext cx="8510722" cy="59584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2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3000" dirty="0"/>
              <a:t>Timeline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F3C62333-6157-43B1-B9B4-FFD78C56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50520" y="0"/>
            <a:ext cx="0" cy="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099B9E-C0CB-4736-885A-B781E03D4E7A}"/>
              </a:ext>
            </a:extLst>
          </p:cNvPr>
          <p:cNvSpPr txBox="1"/>
          <p:nvPr/>
        </p:nvSpPr>
        <p:spPr>
          <a:xfrm>
            <a:off x="4391352" y="6066915"/>
            <a:ext cx="12965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Mainpart</a:t>
            </a:r>
            <a:endParaRPr lang="en-ZA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25F9D64-45BA-42E5-9541-CCD225F98B9A}"/>
              </a:ext>
            </a:extLst>
          </p:cNvPr>
          <p:cNvSpPr txBox="1"/>
          <p:nvPr/>
        </p:nvSpPr>
        <p:spPr>
          <a:xfrm>
            <a:off x="1857591" y="6066426"/>
            <a:ext cx="163072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Preparation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72EDAEC-839A-4B56-B354-B522EEB3E67D}"/>
              </a:ext>
            </a:extLst>
          </p:cNvPr>
          <p:cNvSpPr txBox="1"/>
          <p:nvPr/>
        </p:nvSpPr>
        <p:spPr>
          <a:xfrm>
            <a:off x="6537361" y="6065213"/>
            <a:ext cx="12965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Finish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872C69C-13CE-4CBE-825F-9497456D35A6}"/>
              </a:ext>
            </a:extLst>
          </p:cNvPr>
          <p:cNvSpPr txBox="1"/>
          <p:nvPr/>
        </p:nvSpPr>
        <p:spPr>
          <a:xfrm>
            <a:off x="3152256" y="5847139"/>
            <a:ext cx="850163" cy="17176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15.01.19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E20EEC2-6969-4CDA-AA13-414CDE4F37F5}"/>
              </a:ext>
            </a:extLst>
          </p:cNvPr>
          <p:cNvSpPr txBox="1"/>
          <p:nvPr/>
        </p:nvSpPr>
        <p:spPr>
          <a:xfrm>
            <a:off x="6416959" y="5876454"/>
            <a:ext cx="842380" cy="2004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01.05.19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3398EED-8B3D-4376-8333-52A72D91AF9C}"/>
              </a:ext>
            </a:extLst>
          </p:cNvPr>
          <p:cNvSpPr txBox="1"/>
          <p:nvPr/>
        </p:nvSpPr>
        <p:spPr>
          <a:xfrm>
            <a:off x="7379781" y="5866453"/>
            <a:ext cx="842380" cy="2279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15.05.19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F2A83F4-A709-404D-BE5F-504562976B46}"/>
              </a:ext>
            </a:extLst>
          </p:cNvPr>
          <p:cNvSpPr/>
          <p:nvPr/>
        </p:nvSpPr>
        <p:spPr>
          <a:xfrm>
            <a:off x="1398392" y="5406034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E584019-9BC9-4108-BF07-BF5C623C38B4}"/>
              </a:ext>
            </a:extLst>
          </p:cNvPr>
          <p:cNvSpPr txBox="1"/>
          <p:nvPr/>
        </p:nvSpPr>
        <p:spPr>
          <a:xfrm>
            <a:off x="1441649" y="5448039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November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67" name="Foliennummernplatzhalter 3">
            <a:extLst>
              <a:ext uri="{FF2B5EF4-FFF2-40B4-BE49-F238E27FC236}">
                <a16:creationId xmlns:a16="http://schemas.microsoft.com/office/drawing/2014/main" id="{5B524F1B-94EE-4854-9906-0BEC04477B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42CD7-C452-43EA-8332-F1D5FEFB5F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ZA"/>
              <a:t>Tim Henkelmann | Master thesis</a:t>
            </a:r>
          </a:p>
        </p:txBody>
      </p:sp>
    </p:spTree>
    <p:extLst>
      <p:ext uri="{BB962C8B-B14F-4D97-AF65-F5344CB8AC3E}">
        <p14:creationId xmlns:p14="http://schemas.microsoft.com/office/powerpoint/2010/main" val="11436375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Connector 123" descr="Time line">
            <a:extLst>
              <a:ext uri="{FF2B5EF4-FFF2-40B4-BE49-F238E27FC236}">
                <a16:creationId xmlns:a16="http://schemas.microsoft.com/office/drawing/2014/main" id="{0ECD7D0F-80D1-4D75-A17F-3E2E46570DE4}"/>
              </a:ext>
            </a:extLst>
          </p:cNvPr>
          <p:cNvCxnSpPr>
            <a:cxnSpLocks/>
          </p:cNvCxnSpPr>
          <p:nvPr/>
        </p:nvCxnSpPr>
        <p:spPr>
          <a:xfrm flipH="1">
            <a:off x="562108" y="5481470"/>
            <a:ext cx="7824558" cy="0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 descr="Year 1">
            <a:extLst>
              <a:ext uri="{FF2B5EF4-FFF2-40B4-BE49-F238E27FC236}">
                <a16:creationId xmlns:a16="http://schemas.microsoft.com/office/drawing/2014/main" id="{5D2F3933-9B72-4828-BCB7-541ECBDEFC11}"/>
              </a:ext>
            </a:extLst>
          </p:cNvPr>
          <p:cNvGrpSpPr/>
          <p:nvPr/>
        </p:nvGrpSpPr>
        <p:grpSpPr>
          <a:xfrm>
            <a:off x="1232623" y="5222837"/>
            <a:ext cx="2344715" cy="810444"/>
            <a:chOff x="594228" y="5778006"/>
            <a:chExt cx="3126287" cy="1080593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816A943-3130-484E-97D1-6C7917F3DD30}"/>
                </a:ext>
              </a:extLst>
            </p:cNvPr>
            <p:cNvSpPr/>
            <p:nvPr/>
          </p:nvSpPr>
          <p:spPr>
            <a:xfrm>
              <a:off x="2057491" y="6017199"/>
              <a:ext cx="741576" cy="2560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 title="q lines">
              <a:extLst>
                <a:ext uri="{FF2B5EF4-FFF2-40B4-BE49-F238E27FC236}">
                  <a16:creationId xmlns:a16="http://schemas.microsoft.com/office/drawing/2014/main" id="{095D6F0B-DF34-40DB-AB6A-1DF127E26984}"/>
                </a:ext>
              </a:extLst>
            </p:cNvPr>
            <p:cNvCxnSpPr>
              <a:cxnSpLocks/>
            </p:cNvCxnSpPr>
            <p:nvPr/>
          </p:nvCxnSpPr>
          <p:spPr>
            <a:xfrm>
              <a:off x="2475056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 title="q lines">
              <a:extLst>
                <a:ext uri="{FF2B5EF4-FFF2-40B4-BE49-F238E27FC236}">
                  <a16:creationId xmlns:a16="http://schemas.microsoft.com/office/drawing/2014/main" id="{4B8B0E64-F638-410E-B55B-23FF670F97FA}"/>
                </a:ext>
              </a:extLst>
            </p:cNvPr>
            <p:cNvCxnSpPr>
              <a:cxnSpLocks/>
            </p:cNvCxnSpPr>
            <p:nvPr/>
          </p:nvCxnSpPr>
          <p:spPr>
            <a:xfrm>
              <a:off x="3122338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2BD778E6-D334-4389-B4C0-6C793B6E1E82}"/>
                </a:ext>
              </a:extLst>
            </p:cNvPr>
            <p:cNvSpPr txBox="1"/>
            <p:nvPr/>
          </p:nvSpPr>
          <p:spPr>
            <a:xfrm>
              <a:off x="594228" y="6612195"/>
              <a:ext cx="1123175" cy="2464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ZA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15.11.18</a:t>
              </a:r>
            </a:p>
          </p:txBody>
        </p:sp>
        <p:cxnSp>
          <p:nvCxnSpPr>
            <p:cNvPr id="118" name="Straight Connector 117" title="q lines">
              <a:extLst>
                <a:ext uri="{FF2B5EF4-FFF2-40B4-BE49-F238E27FC236}">
                  <a16:creationId xmlns:a16="http://schemas.microsoft.com/office/drawing/2014/main" id="{35C4D3D7-7424-4459-8D25-38F63FBA31EE}"/>
                </a:ext>
              </a:extLst>
            </p:cNvPr>
            <p:cNvCxnSpPr>
              <a:cxnSpLocks/>
            </p:cNvCxnSpPr>
            <p:nvPr/>
          </p:nvCxnSpPr>
          <p:spPr>
            <a:xfrm>
              <a:off x="182777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: Rounded Corners 1" title="Year Bar">
              <a:extLst>
                <a:ext uri="{FF2B5EF4-FFF2-40B4-BE49-F238E27FC236}">
                  <a16:creationId xmlns:a16="http://schemas.microsoft.com/office/drawing/2014/main" id="{64E02AE9-6B6C-4B9C-ABBB-1E374B6CA82E}"/>
                </a:ext>
              </a:extLst>
            </p:cNvPr>
            <p:cNvSpPr/>
            <p:nvPr/>
          </p:nvSpPr>
          <p:spPr>
            <a:xfrm>
              <a:off x="1147186" y="6381273"/>
              <a:ext cx="2573329" cy="16485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E8CE979-A9B5-418A-BC22-CF6E42776816}"/>
                </a:ext>
              </a:extLst>
            </p:cNvPr>
            <p:cNvSpPr txBox="1"/>
            <p:nvPr/>
          </p:nvSpPr>
          <p:spPr>
            <a:xfrm>
              <a:off x="2115167" y="6073206"/>
              <a:ext cx="626223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ZA" sz="750" b="1" dirty="0">
                  <a:solidFill>
                    <a:schemeClr val="bg1"/>
                  </a:solidFill>
                </a:rPr>
                <a:t>December</a:t>
              </a:r>
              <a:endParaRPr lang="en-ZA" sz="750" dirty="0">
                <a:solidFill>
                  <a:schemeClr val="bg1"/>
                </a:solidFill>
              </a:endParaRPr>
            </a:p>
          </p:txBody>
        </p:sp>
        <p:cxnSp>
          <p:nvCxnSpPr>
            <p:cNvPr id="114" name="Straight Connector 113" title="q lines">
              <a:extLst>
                <a:ext uri="{FF2B5EF4-FFF2-40B4-BE49-F238E27FC236}">
                  <a16:creationId xmlns:a16="http://schemas.microsoft.com/office/drawing/2014/main" id="{6016E7CE-6835-4BB0-AABB-1CAEE51E870C}"/>
                </a:ext>
              </a:extLst>
            </p:cNvPr>
            <p:cNvCxnSpPr>
              <a:cxnSpLocks/>
            </p:cNvCxnSpPr>
            <p:nvPr/>
          </p:nvCxnSpPr>
          <p:spPr>
            <a:xfrm>
              <a:off x="118049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6" name="Straight Connector 185" title="callout lines">
            <a:extLst>
              <a:ext uri="{FF2B5EF4-FFF2-40B4-BE49-F238E27FC236}">
                <a16:creationId xmlns:a16="http://schemas.microsoft.com/office/drawing/2014/main" id="{58C06FCD-B8D5-441F-8E12-DDC26E69D281}"/>
              </a:ext>
            </a:extLst>
          </p:cNvPr>
          <p:cNvCxnSpPr>
            <a:cxnSpLocks/>
          </p:cNvCxnSpPr>
          <p:nvPr/>
        </p:nvCxnSpPr>
        <p:spPr>
          <a:xfrm>
            <a:off x="1663408" y="3706330"/>
            <a:ext cx="0" cy="164061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2" name="Group 21" descr="Year 2">
            <a:extLst>
              <a:ext uri="{FF2B5EF4-FFF2-40B4-BE49-F238E27FC236}">
                <a16:creationId xmlns:a16="http://schemas.microsoft.com/office/drawing/2014/main" id="{B77D3ADC-4691-423D-B968-599D539C51C4}"/>
              </a:ext>
            </a:extLst>
          </p:cNvPr>
          <p:cNvGrpSpPr/>
          <p:nvPr/>
        </p:nvGrpSpPr>
        <p:grpSpPr>
          <a:xfrm>
            <a:off x="3600261" y="5222842"/>
            <a:ext cx="3394534" cy="576538"/>
            <a:chOff x="3751079" y="5778006"/>
            <a:chExt cx="4526044" cy="768717"/>
          </a:xfrm>
        </p:grpSpPr>
        <p:cxnSp>
          <p:nvCxnSpPr>
            <p:cNvPr id="39" name="Straight Connector 38" title="q lines">
              <a:extLst>
                <a:ext uri="{FF2B5EF4-FFF2-40B4-BE49-F238E27FC236}">
                  <a16:creationId xmlns:a16="http://schemas.microsoft.com/office/drawing/2014/main" id="{8CEE23F6-603B-4DB5-A968-8F086AA2AF53}"/>
                </a:ext>
              </a:extLst>
            </p:cNvPr>
            <p:cNvCxnSpPr>
              <a:cxnSpLocks/>
            </p:cNvCxnSpPr>
            <p:nvPr/>
          </p:nvCxnSpPr>
          <p:spPr>
            <a:xfrm>
              <a:off x="441690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 title="q lines">
              <a:extLst>
                <a:ext uri="{FF2B5EF4-FFF2-40B4-BE49-F238E27FC236}">
                  <a16:creationId xmlns:a16="http://schemas.microsoft.com/office/drawing/2014/main" id="{B0EC7A32-A13D-40FD-8FCB-9A2616556D19}"/>
                </a:ext>
              </a:extLst>
            </p:cNvPr>
            <p:cNvCxnSpPr>
              <a:cxnSpLocks/>
            </p:cNvCxnSpPr>
            <p:nvPr/>
          </p:nvCxnSpPr>
          <p:spPr>
            <a:xfrm>
              <a:off x="506418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 title="q lines">
              <a:extLst>
                <a:ext uri="{FF2B5EF4-FFF2-40B4-BE49-F238E27FC236}">
                  <a16:creationId xmlns:a16="http://schemas.microsoft.com/office/drawing/2014/main" id="{662638A0-3098-431F-BE5E-612EF4623E02}"/>
                </a:ext>
              </a:extLst>
            </p:cNvPr>
            <p:cNvCxnSpPr>
              <a:cxnSpLocks/>
            </p:cNvCxnSpPr>
            <p:nvPr/>
          </p:nvCxnSpPr>
          <p:spPr>
            <a:xfrm>
              <a:off x="5711466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Rectangle: Rounded Corners 188" title="Year Bar">
              <a:extLst>
                <a:ext uri="{FF2B5EF4-FFF2-40B4-BE49-F238E27FC236}">
                  <a16:creationId xmlns:a16="http://schemas.microsoft.com/office/drawing/2014/main" id="{4216F653-445A-48AE-9E7F-2BCB19F1649E}"/>
                </a:ext>
              </a:extLst>
            </p:cNvPr>
            <p:cNvSpPr/>
            <p:nvPr/>
          </p:nvSpPr>
          <p:spPr>
            <a:xfrm>
              <a:off x="3751079" y="6372544"/>
              <a:ext cx="4526044" cy="174179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5" name="Straight Connector 114" title="q lines">
              <a:extLst>
                <a:ext uri="{FF2B5EF4-FFF2-40B4-BE49-F238E27FC236}">
                  <a16:creationId xmlns:a16="http://schemas.microsoft.com/office/drawing/2014/main" id="{5C8E95F6-C78E-4027-9F74-5B2D4ABF6B49}"/>
                </a:ext>
              </a:extLst>
            </p:cNvPr>
            <p:cNvCxnSpPr>
              <a:cxnSpLocks/>
            </p:cNvCxnSpPr>
            <p:nvPr/>
          </p:nvCxnSpPr>
          <p:spPr>
            <a:xfrm>
              <a:off x="3769620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4" name="Straight Connector 153" title="callout lines">
            <a:extLst>
              <a:ext uri="{FF2B5EF4-FFF2-40B4-BE49-F238E27FC236}">
                <a16:creationId xmlns:a16="http://schemas.microsoft.com/office/drawing/2014/main" id="{BDE716C9-4F7D-4C14-9DD7-E104B8688070}"/>
              </a:ext>
            </a:extLst>
          </p:cNvPr>
          <p:cNvCxnSpPr>
            <a:cxnSpLocks/>
          </p:cNvCxnSpPr>
          <p:nvPr/>
        </p:nvCxnSpPr>
        <p:spPr>
          <a:xfrm>
            <a:off x="3600260" y="3493327"/>
            <a:ext cx="13906" cy="185701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3" name="Group 22" descr="Year 3&#10;">
            <a:extLst>
              <a:ext uri="{FF2B5EF4-FFF2-40B4-BE49-F238E27FC236}">
                <a16:creationId xmlns:a16="http://schemas.microsoft.com/office/drawing/2014/main" id="{CEE15DC0-A896-4EAF-85E8-9DC9DB979B84}"/>
              </a:ext>
            </a:extLst>
          </p:cNvPr>
          <p:cNvGrpSpPr/>
          <p:nvPr/>
        </p:nvGrpSpPr>
        <p:grpSpPr>
          <a:xfrm>
            <a:off x="5556014" y="5222840"/>
            <a:ext cx="1927166" cy="571545"/>
            <a:chOff x="6358748" y="5778006"/>
            <a:chExt cx="2569554" cy="762060"/>
          </a:xfrm>
        </p:grpSpPr>
        <p:cxnSp>
          <p:nvCxnSpPr>
            <p:cNvPr id="53" name="Straight Connector 52" title="q lines">
              <a:extLst>
                <a:ext uri="{FF2B5EF4-FFF2-40B4-BE49-F238E27FC236}">
                  <a16:creationId xmlns:a16="http://schemas.microsoft.com/office/drawing/2014/main" id="{1B503BE8-868F-4660-8AFA-BE353AB48B68}"/>
                </a:ext>
              </a:extLst>
            </p:cNvPr>
            <p:cNvCxnSpPr>
              <a:cxnSpLocks/>
            </p:cNvCxnSpPr>
            <p:nvPr/>
          </p:nvCxnSpPr>
          <p:spPr>
            <a:xfrm>
              <a:off x="830059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 title="q lines">
              <a:extLst>
                <a:ext uri="{FF2B5EF4-FFF2-40B4-BE49-F238E27FC236}">
                  <a16:creationId xmlns:a16="http://schemas.microsoft.com/office/drawing/2014/main" id="{AB0F6D18-7A1E-4D91-B120-E2079E0DA1A7}"/>
                </a:ext>
              </a:extLst>
            </p:cNvPr>
            <p:cNvCxnSpPr>
              <a:cxnSpLocks/>
            </p:cNvCxnSpPr>
            <p:nvPr/>
          </p:nvCxnSpPr>
          <p:spPr>
            <a:xfrm>
              <a:off x="7006030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Rectangle: Rounded Corners 189" title="Year Bar">
              <a:extLst>
                <a:ext uri="{FF2B5EF4-FFF2-40B4-BE49-F238E27FC236}">
                  <a16:creationId xmlns:a16="http://schemas.microsoft.com/office/drawing/2014/main" id="{A39C3188-7311-466A-8363-02881CE1722D}"/>
                </a:ext>
              </a:extLst>
            </p:cNvPr>
            <p:cNvSpPr/>
            <p:nvPr/>
          </p:nvSpPr>
          <p:spPr>
            <a:xfrm>
              <a:off x="8300594" y="6375206"/>
              <a:ext cx="627708" cy="1648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6" name="Straight Connector 115" title="q lines">
              <a:extLst>
                <a:ext uri="{FF2B5EF4-FFF2-40B4-BE49-F238E27FC236}">
                  <a16:creationId xmlns:a16="http://schemas.microsoft.com/office/drawing/2014/main" id="{4DA2396D-B4BC-4F88-8123-D131FA8D902B}"/>
                </a:ext>
              </a:extLst>
            </p:cNvPr>
            <p:cNvCxnSpPr>
              <a:cxnSpLocks/>
            </p:cNvCxnSpPr>
            <p:nvPr/>
          </p:nvCxnSpPr>
          <p:spPr>
            <a:xfrm>
              <a:off x="6358748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 title="q lines">
              <a:extLst>
                <a:ext uri="{FF2B5EF4-FFF2-40B4-BE49-F238E27FC236}">
                  <a16:creationId xmlns:a16="http://schemas.microsoft.com/office/drawing/2014/main" id="{9BE12822-D1FA-4F04-BA60-04815B2B1B4D}"/>
                </a:ext>
              </a:extLst>
            </p:cNvPr>
            <p:cNvCxnSpPr>
              <a:cxnSpLocks/>
            </p:cNvCxnSpPr>
            <p:nvPr/>
          </p:nvCxnSpPr>
          <p:spPr>
            <a:xfrm>
              <a:off x="765331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7" name="Straight Connector 176" title="callout lines">
            <a:extLst>
              <a:ext uri="{FF2B5EF4-FFF2-40B4-BE49-F238E27FC236}">
                <a16:creationId xmlns:a16="http://schemas.microsoft.com/office/drawing/2014/main" id="{748624D8-A75F-4E91-B76D-0419E48EB017}"/>
              </a:ext>
            </a:extLst>
          </p:cNvPr>
          <p:cNvCxnSpPr>
            <a:cxnSpLocks/>
          </p:cNvCxnSpPr>
          <p:nvPr/>
        </p:nvCxnSpPr>
        <p:spPr>
          <a:xfrm>
            <a:off x="2725356" y="2775807"/>
            <a:ext cx="0" cy="270686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7" name="Group 16" title="Milestone">
            <a:extLst>
              <a:ext uri="{FF2B5EF4-FFF2-40B4-BE49-F238E27FC236}">
                <a16:creationId xmlns:a16="http://schemas.microsoft.com/office/drawing/2014/main" id="{EF80B100-C6DD-416E-A930-C1B1D3B4E47E}"/>
              </a:ext>
            </a:extLst>
          </p:cNvPr>
          <p:cNvGrpSpPr/>
          <p:nvPr/>
        </p:nvGrpSpPr>
        <p:grpSpPr>
          <a:xfrm>
            <a:off x="1666098" y="2188465"/>
            <a:ext cx="1877204" cy="597292"/>
            <a:chOff x="8221479" y="1034359"/>
            <a:chExt cx="1911474" cy="796389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C6BE5CCB-4A76-4742-8A19-CAE34808F36D}"/>
                </a:ext>
              </a:extLst>
            </p:cNvPr>
            <p:cNvSpPr txBox="1"/>
            <p:nvPr/>
          </p:nvSpPr>
          <p:spPr>
            <a:xfrm>
              <a:off x="8838171" y="1092084"/>
              <a:ext cx="1294782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ZA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Kickoff</a:t>
              </a:r>
              <a:r>
                <a:rPr lang="en-ZA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presentation</a:t>
              </a:r>
            </a:p>
          </p:txBody>
        </p:sp>
        <p:pic>
          <p:nvPicPr>
            <p:cNvPr id="187" name="Graphic 186" descr="Flag">
              <a:extLst>
                <a:ext uri="{FF2B5EF4-FFF2-40B4-BE49-F238E27FC236}">
                  <a16:creationId xmlns:a16="http://schemas.microsoft.com/office/drawing/2014/main" id="{1F84156B-17D0-4E53-9AB1-A6E7C900DF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3525" t="18748" r="17129" b="44918"/>
            <a:stretch/>
          </p:blipFill>
          <p:spPr>
            <a:xfrm flipH="1">
              <a:off x="8221479" y="1034359"/>
              <a:ext cx="573660" cy="422383"/>
            </a:xfrm>
            <a:prstGeom prst="rect">
              <a:avLst/>
            </a:prstGeom>
          </p:spPr>
        </p:pic>
        <p:pic>
          <p:nvPicPr>
            <p:cNvPr id="41" name="Graphic 40" descr="Icon Checked">
              <a:extLst>
                <a:ext uri="{FF2B5EF4-FFF2-40B4-BE49-F238E27FC236}">
                  <a16:creationId xmlns:a16="http://schemas.microsoft.com/office/drawing/2014/main" id="{44C74043-5524-4C73-B3E6-8148E630A6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20199" t="23238" r="22077" b="24597"/>
            <a:stretch/>
          </p:blipFill>
          <p:spPr>
            <a:xfrm>
              <a:off x="8434681" y="1086592"/>
              <a:ext cx="371215" cy="335466"/>
            </a:xfrm>
            <a:prstGeom prst="rect">
              <a:avLst/>
            </a:prstGeom>
          </p:spPr>
        </p:pic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2016B7CD-1E07-4E84-8934-1B0A2DD2DFE9}"/>
              </a:ext>
            </a:extLst>
          </p:cNvPr>
          <p:cNvSpPr/>
          <p:nvPr/>
        </p:nvSpPr>
        <p:spPr>
          <a:xfrm>
            <a:off x="3310353" y="5406034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2B3C637-CA3D-4981-B943-45699C19B6A4}"/>
              </a:ext>
            </a:extLst>
          </p:cNvPr>
          <p:cNvSpPr txBox="1"/>
          <p:nvPr/>
        </p:nvSpPr>
        <p:spPr>
          <a:xfrm>
            <a:off x="3347389" y="5447182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January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6AAA127C-EB7E-472B-A3D7-FA9B93BBA811}"/>
              </a:ext>
            </a:extLst>
          </p:cNvPr>
          <p:cNvSpPr/>
          <p:nvPr/>
        </p:nvSpPr>
        <p:spPr>
          <a:xfrm>
            <a:off x="4274256" y="5415320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4A11852-6DF3-4B03-B6C8-5AB95427D90F}"/>
              </a:ext>
            </a:extLst>
          </p:cNvPr>
          <p:cNvSpPr txBox="1"/>
          <p:nvPr/>
        </p:nvSpPr>
        <p:spPr>
          <a:xfrm>
            <a:off x="4311292" y="5456468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February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D6F53949-D608-482E-8DC2-5261E78DDB8A}"/>
              </a:ext>
            </a:extLst>
          </p:cNvPr>
          <p:cNvSpPr/>
          <p:nvPr/>
        </p:nvSpPr>
        <p:spPr>
          <a:xfrm>
            <a:off x="5266598" y="5409835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24F5B00-8034-414B-A51A-B3848F30DBF1}"/>
              </a:ext>
            </a:extLst>
          </p:cNvPr>
          <p:cNvSpPr txBox="1"/>
          <p:nvPr/>
        </p:nvSpPr>
        <p:spPr>
          <a:xfrm>
            <a:off x="5303634" y="5450983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March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296E259B-C58C-4805-9C9C-8EF38624B01C}"/>
              </a:ext>
            </a:extLst>
          </p:cNvPr>
          <p:cNvSpPr/>
          <p:nvPr/>
        </p:nvSpPr>
        <p:spPr>
          <a:xfrm>
            <a:off x="6230501" y="5412096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FD54562-00DE-4890-9FE1-B9D428651328}"/>
              </a:ext>
            </a:extLst>
          </p:cNvPr>
          <p:cNvSpPr txBox="1"/>
          <p:nvPr/>
        </p:nvSpPr>
        <p:spPr>
          <a:xfrm>
            <a:off x="6267537" y="5453244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April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5EF16FE3-AC9E-4DBC-BAEC-FD8D05442A12}"/>
              </a:ext>
            </a:extLst>
          </p:cNvPr>
          <p:cNvSpPr/>
          <p:nvPr/>
        </p:nvSpPr>
        <p:spPr>
          <a:xfrm>
            <a:off x="7208446" y="5403615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F9885DC-F06D-41CF-8460-E2E2175F09F9}"/>
              </a:ext>
            </a:extLst>
          </p:cNvPr>
          <p:cNvSpPr txBox="1"/>
          <p:nvPr/>
        </p:nvSpPr>
        <p:spPr>
          <a:xfrm>
            <a:off x="7245482" y="5444763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May</a:t>
            </a:r>
            <a:endParaRPr lang="en-ZA" sz="750" dirty="0">
              <a:solidFill>
                <a:schemeClr val="bg1"/>
              </a:solidFill>
            </a:endParaRPr>
          </a:p>
        </p:txBody>
      </p:sp>
      <p:cxnSp>
        <p:nvCxnSpPr>
          <p:cNvPr id="169" name="Straight Connector 168" title="q lines">
            <a:extLst>
              <a:ext uri="{FF2B5EF4-FFF2-40B4-BE49-F238E27FC236}">
                <a16:creationId xmlns:a16="http://schemas.microsoft.com/office/drawing/2014/main" id="{B3EC9E4F-287F-4488-9EE4-A68236A9E2AD}"/>
              </a:ext>
            </a:extLst>
          </p:cNvPr>
          <p:cNvCxnSpPr>
            <a:cxnSpLocks/>
          </p:cNvCxnSpPr>
          <p:nvPr/>
        </p:nvCxnSpPr>
        <p:spPr>
          <a:xfrm>
            <a:off x="7483179" y="5222838"/>
            <a:ext cx="0" cy="124103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itel 2">
            <a:extLst>
              <a:ext uri="{FF2B5EF4-FFF2-40B4-BE49-F238E27FC236}">
                <a16:creationId xmlns:a16="http://schemas.microsoft.com/office/drawing/2014/main" id="{E1CAC06E-7A2E-4729-A7E8-679BD2FD86B5}"/>
              </a:ext>
            </a:extLst>
          </p:cNvPr>
          <p:cNvSpPr txBox="1">
            <a:spLocks/>
          </p:cNvSpPr>
          <p:nvPr/>
        </p:nvSpPr>
        <p:spPr>
          <a:xfrm>
            <a:off x="226464" y="830256"/>
            <a:ext cx="8510722" cy="59584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2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3000" dirty="0"/>
              <a:t>Timeline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F3C62333-6157-43B1-B9B4-FFD78C56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50520" y="0"/>
            <a:ext cx="0" cy="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F3D038A-1C74-41CF-918C-68BF5A4BEE72}"/>
              </a:ext>
            </a:extLst>
          </p:cNvPr>
          <p:cNvSpPr txBox="1"/>
          <p:nvPr/>
        </p:nvSpPr>
        <p:spPr>
          <a:xfrm>
            <a:off x="1684333" y="4660657"/>
            <a:ext cx="189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Literature research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099B9E-C0CB-4736-885A-B781E03D4E7A}"/>
              </a:ext>
            </a:extLst>
          </p:cNvPr>
          <p:cNvSpPr txBox="1"/>
          <p:nvPr/>
        </p:nvSpPr>
        <p:spPr>
          <a:xfrm>
            <a:off x="4391352" y="6066915"/>
            <a:ext cx="12965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Mainpart</a:t>
            </a:r>
            <a:endParaRPr lang="en-ZA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25F9D64-45BA-42E5-9541-CCD225F98B9A}"/>
              </a:ext>
            </a:extLst>
          </p:cNvPr>
          <p:cNvSpPr txBox="1"/>
          <p:nvPr/>
        </p:nvSpPr>
        <p:spPr>
          <a:xfrm>
            <a:off x="1857591" y="6066426"/>
            <a:ext cx="163072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Preparation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72EDAEC-839A-4B56-B354-B522EEB3E67D}"/>
              </a:ext>
            </a:extLst>
          </p:cNvPr>
          <p:cNvSpPr txBox="1"/>
          <p:nvPr/>
        </p:nvSpPr>
        <p:spPr>
          <a:xfrm>
            <a:off x="6537361" y="6065213"/>
            <a:ext cx="12965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Finish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1D61F75-4543-4B62-AEB2-B2A59C02FC9B}"/>
              </a:ext>
            </a:extLst>
          </p:cNvPr>
          <p:cNvSpPr txBox="1"/>
          <p:nvPr/>
        </p:nvSpPr>
        <p:spPr>
          <a:xfrm>
            <a:off x="1672321" y="3737608"/>
            <a:ext cx="18772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 1. prototype</a:t>
            </a:r>
          </a:p>
        </p:txBody>
      </p:sp>
      <p:sp>
        <p:nvSpPr>
          <p:cNvPr id="89" name="Rectangle: Rounded Corners 88" title="Year Bar">
            <a:extLst>
              <a:ext uri="{FF2B5EF4-FFF2-40B4-BE49-F238E27FC236}">
                <a16:creationId xmlns:a16="http://schemas.microsoft.com/office/drawing/2014/main" id="{7A89590F-9DB0-4145-8213-04A752065159}"/>
              </a:ext>
            </a:extLst>
          </p:cNvPr>
          <p:cNvSpPr/>
          <p:nvPr/>
        </p:nvSpPr>
        <p:spPr>
          <a:xfrm>
            <a:off x="1677216" y="4948883"/>
            <a:ext cx="1929997" cy="12364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ectangle: Rounded Corners 89" title="Year Bar">
            <a:extLst>
              <a:ext uri="{FF2B5EF4-FFF2-40B4-BE49-F238E27FC236}">
                <a16:creationId xmlns:a16="http://schemas.microsoft.com/office/drawing/2014/main" id="{16A6389D-8846-441D-83CF-262C4CD88995}"/>
              </a:ext>
            </a:extLst>
          </p:cNvPr>
          <p:cNvSpPr/>
          <p:nvPr/>
        </p:nvSpPr>
        <p:spPr>
          <a:xfrm>
            <a:off x="1667434" y="4274929"/>
            <a:ext cx="1929997" cy="12364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872C69C-13CE-4CBE-825F-9497456D35A6}"/>
              </a:ext>
            </a:extLst>
          </p:cNvPr>
          <p:cNvSpPr txBox="1"/>
          <p:nvPr/>
        </p:nvSpPr>
        <p:spPr>
          <a:xfrm>
            <a:off x="3152256" y="5847139"/>
            <a:ext cx="850163" cy="17176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15.01.19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E20EEC2-6969-4CDA-AA13-414CDE4F37F5}"/>
              </a:ext>
            </a:extLst>
          </p:cNvPr>
          <p:cNvSpPr txBox="1"/>
          <p:nvPr/>
        </p:nvSpPr>
        <p:spPr>
          <a:xfrm>
            <a:off x="6416959" y="5876454"/>
            <a:ext cx="842380" cy="2004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01.05.19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3398EED-8B3D-4376-8333-52A72D91AF9C}"/>
              </a:ext>
            </a:extLst>
          </p:cNvPr>
          <p:cNvSpPr txBox="1"/>
          <p:nvPr/>
        </p:nvSpPr>
        <p:spPr>
          <a:xfrm>
            <a:off x="7379781" y="5866453"/>
            <a:ext cx="842380" cy="2279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15.05.19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F2A83F4-A709-404D-BE5F-504562976B46}"/>
              </a:ext>
            </a:extLst>
          </p:cNvPr>
          <p:cNvSpPr/>
          <p:nvPr/>
        </p:nvSpPr>
        <p:spPr>
          <a:xfrm>
            <a:off x="1398392" y="5406034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E584019-9BC9-4108-BF07-BF5C623C38B4}"/>
              </a:ext>
            </a:extLst>
          </p:cNvPr>
          <p:cNvSpPr txBox="1"/>
          <p:nvPr/>
        </p:nvSpPr>
        <p:spPr>
          <a:xfrm>
            <a:off x="1441649" y="5448039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November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67" name="Foliennummernplatzhalter 3">
            <a:extLst>
              <a:ext uri="{FF2B5EF4-FFF2-40B4-BE49-F238E27FC236}">
                <a16:creationId xmlns:a16="http://schemas.microsoft.com/office/drawing/2014/main" id="{5B524F1B-94EE-4854-9906-0BEC04477B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CB6B3-04DE-4613-8D54-14AAC1C5FF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ZA"/>
              <a:t>Tim Henkelmann | Master thesis</a:t>
            </a:r>
          </a:p>
        </p:txBody>
      </p:sp>
    </p:spTree>
    <p:extLst>
      <p:ext uri="{BB962C8B-B14F-4D97-AF65-F5344CB8AC3E}">
        <p14:creationId xmlns:p14="http://schemas.microsoft.com/office/powerpoint/2010/main" val="10675404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Connector 123" descr="Time line">
            <a:extLst>
              <a:ext uri="{FF2B5EF4-FFF2-40B4-BE49-F238E27FC236}">
                <a16:creationId xmlns:a16="http://schemas.microsoft.com/office/drawing/2014/main" id="{0ECD7D0F-80D1-4D75-A17F-3E2E46570DE4}"/>
              </a:ext>
            </a:extLst>
          </p:cNvPr>
          <p:cNvCxnSpPr>
            <a:cxnSpLocks/>
          </p:cNvCxnSpPr>
          <p:nvPr/>
        </p:nvCxnSpPr>
        <p:spPr>
          <a:xfrm flipH="1">
            <a:off x="562108" y="5481470"/>
            <a:ext cx="7824558" cy="0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 descr="Year 1">
            <a:extLst>
              <a:ext uri="{FF2B5EF4-FFF2-40B4-BE49-F238E27FC236}">
                <a16:creationId xmlns:a16="http://schemas.microsoft.com/office/drawing/2014/main" id="{5D2F3933-9B72-4828-BCB7-541ECBDEFC11}"/>
              </a:ext>
            </a:extLst>
          </p:cNvPr>
          <p:cNvGrpSpPr/>
          <p:nvPr/>
        </p:nvGrpSpPr>
        <p:grpSpPr>
          <a:xfrm>
            <a:off x="1232623" y="5222837"/>
            <a:ext cx="2344715" cy="810444"/>
            <a:chOff x="594228" y="5778006"/>
            <a:chExt cx="3126287" cy="1080593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816A943-3130-484E-97D1-6C7917F3DD30}"/>
                </a:ext>
              </a:extLst>
            </p:cNvPr>
            <p:cNvSpPr/>
            <p:nvPr/>
          </p:nvSpPr>
          <p:spPr>
            <a:xfrm>
              <a:off x="2057491" y="6017199"/>
              <a:ext cx="741576" cy="2560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 title="q lines">
              <a:extLst>
                <a:ext uri="{FF2B5EF4-FFF2-40B4-BE49-F238E27FC236}">
                  <a16:creationId xmlns:a16="http://schemas.microsoft.com/office/drawing/2014/main" id="{095D6F0B-DF34-40DB-AB6A-1DF127E26984}"/>
                </a:ext>
              </a:extLst>
            </p:cNvPr>
            <p:cNvCxnSpPr>
              <a:cxnSpLocks/>
            </p:cNvCxnSpPr>
            <p:nvPr/>
          </p:nvCxnSpPr>
          <p:spPr>
            <a:xfrm>
              <a:off x="2475056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 title="q lines">
              <a:extLst>
                <a:ext uri="{FF2B5EF4-FFF2-40B4-BE49-F238E27FC236}">
                  <a16:creationId xmlns:a16="http://schemas.microsoft.com/office/drawing/2014/main" id="{4B8B0E64-F638-410E-B55B-23FF670F97FA}"/>
                </a:ext>
              </a:extLst>
            </p:cNvPr>
            <p:cNvCxnSpPr>
              <a:cxnSpLocks/>
            </p:cNvCxnSpPr>
            <p:nvPr/>
          </p:nvCxnSpPr>
          <p:spPr>
            <a:xfrm>
              <a:off x="3122338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2BD778E6-D334-4389-B4C0-6C793B6E1E82}"/>
                </a:ext>
              </a:extLst>
            </p:cNvPr>
            <p:cNvSpPr txBox="1"/>
            <p:nvPr/>
          </p:nvSpPr>
          <p:spPr>
            <a:xfrm>
              <a:off x="594228" y="6612195"/>
              <a:ext cx="1123175" cy="2464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ZA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15.11.18</a:t>
              </a:r>
            </a:p>
          </p:txBody>
        </p:sp>
        <p:cxnSp>
          <p:nvCxnSpPr>
            <p:cNvPr id="118" name="Straight Connector 117" title="q lines">
              <a:extLst>
                <a:ext uri="{FF2B5EF4-FFF2-40B4-BE49-F238E27FC236}">
                  <a16:creationId xmlns:a16="http://schemas.microsoft.com/office/drawing/2014/main" id="{35C4D3D7-7424-4459-8D25-38F63FBA31EE}"/>
                </a:ext>
              </a:extLst>
            </p:cNvPr>
            <p:cNvCxnSpPr>
              <a:cxnSpLocks/>
            </p:cNvCxnSpPr>
            <p:nvPr/>
          </p:nvCxnSpPr>
          <p:spPr>
            <a:xfrm>
              <a:off x="182777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: Rounded Corners 1" title="Year Bar">
              <a:extLst>
                <a:ext uri="{FF2B5EF4-FFF2-40B4-BE49-F238E27FC236}">
                  <a16:creationId xmlns:a16="http://schemas.microsoft.com/office/drawing/2014/main" id="{64E02AE9-6B6C-4B9C-ABBB-1E374B6CA82E}"/>
                </a:ext>
              </a:extLst>
            </p:cNvPr>
            <p:cNvSpPr/>
            <p:nvPr/>
          </p:nvSpPr>
          <p:spPr>
            <a:xfrm>
              <a:off x="1147186" y="6381273"/>
              <a:ext cx="2573329" cy="16485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E8CE979-A9B5-418A-BC22-CF6E42776816}"/>
                </a:ext>
              </a:extLst>
            </p:cNvPr>
            <p:cNvSpPr txBox="1"/>
            <p:nvPr/>
          </p:nvSpPr>
          <p:spPr>
            <a:xfrm>
              <a:off x="2115167" y="6073206"/>
              <a:ext cx="626223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ZA" sz="750" b="1" dirty="0">
                  <a:solidFill>
                    <a:schemeClr val="bg1"/>
                  </a:solidFill>
                </a:rPr>
                <a:t>December</a:t>
              </a:r>
              <a:endParaRPr lang="en-ZA" sz="750" dirty="0">
                <a:solidFill>
                  <a:schemeClr val="bg1"/>
                </a:solidFill>
              </a:endParaRPr>
            </a:p>
          </p:txBody>
        </p:sp>
        <p:cxnSp>
          <p:nvCxnSpPr>
            <p:cNvPr id="114" name="Straight Connector 113" title="q lines">
              <a:extLst>
                <a:ext uri="{FF2B5EF4-FFF2-40B4-BE49-F238E27FC236}">
                  <a16:creationId xmlns:a16="http://schemas.microsoft.com/office/drawing/2014/main" id="{6016E7CE-6835-4BB0-AABB-1CAEE51E870C}"/>
                </a:ext>
              </a:extLst>
            </p:cNvPr>
            <p:cNvCxnSpPr>
              <a:cxnSpLocks/>
            </p:cNvCxnSpPr>
            <p:nvPr/>
          </p:nvCxnSpPr>
          <p:spPr>
            <a:xfrm>
              <a:off x="118049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6" name="Straight Connector 185" title="callout lines">
            <a:extLst>
              <a:ext uri="{FF2B5EF4-FFF2-40B4-BE49-F238E27FC236}">
                <a16:creationId xmlns:a16="http://schemas.microsoft.com/office/drawing/2014/main" id="{58C06FCD-B8D5-441F-8E12-DDC26E69D281}"/>
              </a:ext>
            </a:extLst>
          </p:cNvPr>
          <p:cNvCxnSpPr>
            <a:cxnSpLocks/>
          </p:cNvCxnSpPr>
          <p:nvPr/>
        </p:nvCxnSpPr>
        <p:spPr>
          <a:xfrm>
            <a:off x="1663408" y="3706330"/>
            <a:ext cx="0" cy="164061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2" name="Group 21" descr="Year 2">
            <a:extLst>
              <a:ext uri="{FF2B5EF4-FFF2-40B4-BE49-F238E27FC236}">
                <a16:creationId xmlns:a16="http://schemas.microsoft.com/office/drawing/2014/main" id="{B77D3ADC-4691-423D-B968-599D539C51C4}"/>
              </a:ext>
            </a:extLst>
          </p:cNvPr>
          <p:cNvGrpSpPr/>
          <p:nvPr/>
        </p:nvGrpSpPr>
        <p:grpSpPr>
          <a:xfrm>
            <a:off x="3600261" y="5222842"/>
            <a:ext cx="3394534" cy="576538"/>
            <a:chOff x="3751079" y="5778006"/>
            <a:chExt cx="4526044" cy="768717"/>
          </a:xfrm>
        </p:grpSpPr>
        <p:cxnSp>
          <p:nvCxnSpPr>
            <p:cNvPr id="39" name="Straight Connector 38" title="q lines">
              <a:extLst>
                <a:ext uri="{FF2B5EF4-FFF2-40B4-BE49-F238E27FC236}">
                  <a16:creationId xmlns:a16="http://schemas.microsoft.com/office/drawing/2014/main" id="{8CEE23F6-603B-4DB5-A968-8F086AA2AF53}"/>
                </a:ext>
              </a:extLst>
            </p:cNvPr>
            <p:cNvCxnSpPr>
              <a:cxnSpLocks/>
            </p:cNvCxnSpPr>
            <p:nvPr/>
          </p:nvCxnSpPr>
          <p:spPr>
            <a:xfrm>
              <a:off x="441690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 title="q lines">
              <a:extLst>
                <a:ext uri="{FF2B5EF4-FFF2-40B4-BE49-F238E27FC236}">
                  <a16:creationId xmlns:a16="http://schemas.microsoft.com/office/drawing/2014/main" id="{B0EC7A32-A13D-40FD-8FCB-9A2616556D19}"/>
                </a:ext>
              </a:extLst>
            </p:cNvPr>
            <p:cNvCxnSpPr>
              <a:cxnSpLocks/>
            </p:cNvCxnSpPr>
            <p:nvPr/>
          </p:nvCxnSpPr>
          <p:spPr>
            <a:xfrm>
              <a:off x="506418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 title="q lines">
              <a:extLst>
                <a:ext uri="{FF2B5EF4-FFF2-40B4-BE49-F238E27FC236}">
                  <a16:creationId xmlns:a16="http://schemas.microsoft.com/office/drawing/2014/main" id="{662638A0-3098-431F-BE5E-612EF4623E02}"/>
                </a:ext>
              </a:extLst>
            </p:cNvPr>
            <p:cNvCxnSpPr>
              <a:cxnSpLocks/>
            </p:cNvCxnSpPr>
            <p:nvPr/>
          </p:nvCxnSpPr>
          <p:spPr>
            <a:xfrm>
              <a:off x="5711466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Rectangle: Rounded Corners 188" title="Year Bar">
              <a:extLst>
                <a:ext uri="{FF2B5EF4-FFF2-40B4-BE49-F238E27FC236}">
                  <a16:creationId xmlns:a16="http://schemas.microsoft.com/office/drawing/2014/main" id="{4216F653-445A-48AE-9E7F-2BCB19F1649E}"/>
                </a:ext>
              </a:extLst>
            </p:cNvPr>
            <p:cNvSpPr/>
            <p:nvPr/>
          </p:nvSpPr>
          <p:spPr>
            <a:xfrm>
              <a:off x="3751079" y="6372544"/>
              <a:ext cx="4526044" cy="174179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5" name="Straight Connector 114" title="q lines">
              <a:extLst>
                <a:ext uri="{FF2B5EF4-FFF2-40B4-BE49-F238E27FC236}">
                  <a16:creationId xmlns:a16="http://schemas.microsoft.com/office/drawing/2014/main" id="{5C8E95F6-C78E-4027-9F74-5B2D4ABF6B49}"/>
                </a:ext>
              </a:extLst>
            </p:cNvPr>
            <p:cNvCxnSpPr>
              <a:cxnSpLocks/>
            </p:cNvCxnSpPr>
            <p:nvPr/>
          </p:nvCxnSpPr>
          <p:spPr>
            <a:xfrm>
              <a:off x="3769620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4" name="Straight Connector 153" title="callout lines">
            <a:extLst>
              <a:ext uri="{FF2B5EF4-FFF2-40B4-BE49-F238E27FC236}">
                <a16:creationId xmlns:a16="http://schemas.microsoft.com/office/drawing/2014/main" id="{BDE716C9-4F7D-4C14-9DD7-E104B8688070}"/>
              </a:ext>
            </a:extLst>
          </p:cNvPr>
          <p:cNvCxnSpPr>
            <a:cxnSpLocks/>
          </p:cNvCxnSpPr>
          <p:nvPr/>
        </p:nvCxnSpPr>
        <p:spPr>
          <a:xfrm>
            <a:off x="3600260" y="3493327"/>
            <a:ext cx="13906" cy="185701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3" name="Group 22" descr="Year 3&#10;">
            <a:extLst>
              <a:ext uri="{FF2B5EF4-FFF2-40B4-BE49-F238E27FC236}">
                <a16:creationId xmlns:a16="http://schemas.microsoft.com/office/drawing/2014/main" id="{CEE15DC0-A896-4EAF-85E8-9DC9DB979B84}"/>
              </a:ext>
            </a:extLst>
          </p:cNvPr>
          <p:cNvGrpSpPr/>
          <p:nvPr/>
        </p:nvGrpSpPr>
        <p:grpSpPr>
          <a:xfrm>
            <a:off x="5556014" y="5222840"/>
            <a:ext cx="1927166" cy="571545"/>
            <a:chOff x="6358748" y="5778006"/>
            <a:chExt cx="2569554" cy="762060"/>
          </a:xfrm>
        </p:grpSpPr>
        <p:cxnSp>
          <p:nvCxnSpPr>
            <p:cNvPr id="53" name="Straight Connector 52" title="q lines">
              <a:extLst>
                <a:ext uri="{FF2B5EF4-FFF2-40B4-BE49-F238E27FC236}">
                  <a16:creationId xmlns:a16="http://schemas.microsoft.com/office/drawing/2014/main" id="{1B503BE8-868F-4660-8AFA-BE353AB48B68}"/>
                </a:ext>
              </a:extLst>
            </p:cNvPr>
            <p:cNvCxnSpPr>
              <a:cxnSpLocks/>
            </p:cNvCxnSpPr>
            <p:nvPr/>
          </p:nvCxnSpPr>
          <p:spPr>
            <a:xfrm>
              <a:off x="830059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 title="q lines">
              <a:extLst>
                <a:ext uri="{FF2B5EF4-FFF2-40B4-BE49-F238E27FC236}">
                  <a16:creationId xmlns:a16="http://schemas.microsoft.com/office/drawing/2014/main" id="{AB0F6D18-7A1E-4D91-B120-E2079E0DA1A7}"/>
                </a:ext>
              </a:extLst>
            </p:cNvPr>
            <p:cNvCxnSpPr>
              <a:cxnSpLocks/>
            </p:cNvCxnSpPr>
            <p:nvPr/>
          </p:nvCxnSpPr>
          <p:spPr>
            <a:xfrm>
              <a:off x="7006030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Rectangle: Rounded Corners 189" title="Year Bar">
              <a:extLst>
                <a:ext uri="{FF2B5EF4-FFF2-40B4-BE49-F238E27FC236}">
                  <a16:creationId xmlns:a16="http://schemas.microsoft.com/office/drawing/2014/main" id="{A39C3188-7311-466A-8363-02881CE1722D}"/>
                </a:ext>
              </a:extLst>
            </p:cNvPr>
            <p:cNvSpPr/>
            <p:nvPr/>
          </p:nvSpPr>
          <p:spPr>
            <a:xfrm>
              <a:off x="8300594" y="6375206"/>
              <a:ext cx="627708" cy="1648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6" name="Straight Connector 115" title="q lines">
              <a:extLst>
                <a:ext uri="{FF2B5EF4-FFF2-40B4-BE49-F238E27FC236}">
                  <a16:creationId xmlns:a16="http://schemas.microsoft.com/office/drawing/2014/main" id="{4DA2396D-B4BC-4F88-8123-D131FA8D902B}"/>
                </a:ext>
              </a:extLst>
            </p:cNvPr>
            <p:cNvCxnSpPr>
              <a:cxnSpLocks/>
            </p:cNvCxnSpPr>
            <p:nvPr/>
          </p:nvCxnSpPr>
          <p:spPr>
            <a:xfrm>
              <a:off x="6358748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 title="q lines">
              <a:extLst>
                <a:ext uri="{FF2B5EF4-FFF2-40B4-BE49-F238E27FC236}">
                  <a16:creationId xmlns:a16="http://schemas.microsoft.com/office/drawing/2014/main" id="{9BE12822-D1FA-4F04-BA60-04815B2B1B4D}"/>
                </a:ext>
              </a:extLst>
            </p:cNvPr>
            <p:cNvCxnSpPr>
              <a:cxnSpLocks/>
            </p:cNvCxnSpPr>
            <p:nvPr/>
          </p:nvCxnSpPr>
          <p:spPr>
            <a:xfrm>
              <a:off x="765331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5" name="Straight Connector 154" title="callout lines">
            <a:extLst>
              <a:ext uri="{FF2B5EF4-FFF2-40B4-BE49-F238E27FC236}">
                <a16:creationId xmlns:a16="http://schemas.microsoft.com/office/drawing/2014/main" id="{975C6F4D-FEC6-41F0-80BD-1FBB84859CE0}"/>
              </a:ext>
            </a:extLst>
          </p:cNvPr>
          <p:cNvCxnSpPr>
            <a:cxnSpLocks/>
            <a:stCxn id="106" idx="3"/>
          </p:cNvCxnSpPr>
          <p:nvPr/>
        </p:nvCxnSpPr>
        <p:spPr>
          <a:xfrm>
            <a:off x="6991183" y="2710490"/>
            <a:ext cx="25041" cy="264033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7" name="Straight Connector 176" title="callout lines">
            <a:extLst>
              <a:ext uri="{FF2B5EF4-FFF2-40B4-BE49-F238E27FC236}">
                <a16:creationId xmlns:a16="http://schemas.microsoft.com/office/drawing/2014/main" id="{748624D8-A75F-4E91-B76D-0419E48EB017}"/>
              </a:ext>
            </a:extLst>
          </p:cNvPr>
          <p:cNvCxnSpPr>
            <a:cxnSpLocks/>
          </p:cNvCxnSpPr>
          <p:nvPr/>
        </p:nvCxnSpPr>
        <p:spPr>
          <a:xfrm>
            <a:off x="2725356" y="2775807"/>
            <a:ext cx="0" cy="270686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7" name="Group 16" title="Milestone">
            <a:extLst>
              <a:ext uri="{FF2B5EF4-FFF2-40B4-BE49-F238E27FC236}">
                <a16:creationId xmlns:a16="http://schemas.microsoft.com/office/drawing/2014/main" id="{EF80B100-C6DD-416E-A930-C1B1D3B4E47E}"/>
              </a:ext>
            </a:extLst>
          </p:cNvPr>
          <p:cNvGrpSpPr/>
          <p:nvPr/>
        </p:nvGrpSpPr>
        <p:grpSpPr>
          <a:xfrm>
            <a:off x="1666098" y="2188465"/>
            <a:ext cx="1877204" cy="597292"/>
            <a:chOff x="8221479" y="1034359"/>
            <a:chExt cx="1911474" cy="796389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C6BE5CCB-4A76-4742-8A19-CAE34808F36D}"/>
                </a:ext>
              </a:extLst>
            </p:cNvPr>
            <p:cNvSpPr txBox="1"/>
            <p:nvPr/>
          </p:nvSpPr>
          <p:spPr>
            <a:xfrm>
              <a:off x="8838171" y="1092084"/>
              <a:ext cx="1294782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ZA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Kickoff</a:t>
              </a:r>
              <a:r>
                <a:rPr lang="en-ZA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presentation</a:t>
              </a:r>
            </a:p>
          </p:txBody>
        </p:sp>
        <p:pic>
          <p:nvPicPr>
            <p:cNvPr id="187" name="Graphic 186" descr="Flag">
              <a:extLst>
                <a:ext uri="{FF2B5EF4-FFF2-40B4-BE49-F238E27FC236}">
                  <a16:creationId xmlns:a16="http://schemas.microsoft.com/office/drawing/2014/main" id="{1F84156B-17D0-4E53-9AB1-A6E7C900DF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3525" t="18748" r="17129" b="44918"/>
            <a:stretch/>
          </p:blipFill>
          <p:spPr>
            <a:xfrm flipH="1">
              <a:off x="8221479" y="1034359"/>
              <a:ext cx="573660" cy="422383"/>
            </a:xfrm>
            <a:prstGeom prst="rect">
              <a:avLst/>
            </a:prstGeom>
          </p:spPr>
        </p:pic>
        <p:pic>
          <p:nvPicPr>
            <p:cNvPr id="41" name="Graphic 40" descr="Icon Checked">
              <a:extLst>
                <a:ext uri="{FF2B5EF4-FFF2-40B4-BE49-F238E27FC236}">
                  <a16:creationId xmlns:a16="http://schemas.microsoft.com/office/drawing/2014/main" id="{44C74043-5524-4C73-B3E6-8148E630A6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20199" t="23238" r="22077" b="24597"/>
            <a:stretch/>
          </p:blipFill>
          <p:spPr>
            <a:xfrm>
              <a:off x="8434681" y="1086592"/>
              <a:ext cx="371215" cy="335466"/>
            </a:xfrm>
            <a:prstGeom prst="rect">
              <a:avLst/>
            </a:prstGeom>
          </p:spPr>
        </p:pic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2016B7CD-1E07-4E84-8934-1B0A2DD2DFE9}"/>
              </a:ext>
            </a:extLst>
          </p:cNvPr>
          <p:cNvSpPr/>
          <p:nvPr/>
        </p:nvSpPr>
        <p:spPr>
          <a:xfrm>
            <a:off x="3310353" y="5406034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2B3C637-CA3D-4981-B943-45699C19B6A4}"/>
              </a:ext>
            </a:extLst>
          </p:cNvPr>
          <p:cNvSpPr txBox="1"/>
          <p:nvPr/>
        </p:nvSpPr>
        <p:spPr>
          <a:xfrm>
            <a:off x="3347389" y="5447182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January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6AAA127C-EB7E-472B-A3D7-FA9B93BBA811}"/>
              </a:ext>
            </a:extLst>
          </p:cNvPr>
          <p:cNvSpPr/>
          <p:nvPr/>
        </p:nvSpPr>
        <p:spPr>
          <a:xfrm>
            <a:off x="4274256" y="5415320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4A11852-6DF3-4B03-B6C8-5AB95427D90F}"/>
              </a:ext>
            </a:extLst>
          </p:cNvPr>
          <p:cNvSpPr txBox="1"/>
          <p:nvPr/>
        </p:nvSpPr>
        <p:spPr>
          <a:xfrm>
            <a:off x="4311292" y="5456468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February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D6F53949-D608-482E-8DC2-5261E78DDB8A}"/>
              </a:ext>
            </a:extLst>
          </p:cNvPr>
          <p:cNvSpPr/>
          <p:nvPr/>
        </p:nvSpPr>
        <p:spPr>
          <a:xfrm>
            <a:off x="5266598" y="5409835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24F5B00-8034-414B-A51A-B3848F30DBF1}"/>
              </a:ext>
            </a:extLst>
          </p:cNvPr>
          <p:cNvSpPr txBox="1"/>
          <p:nvPr/>
        </p:nvSpPr>
        <p:spPr>
          <a:xfrm>
            <a:off x="5303634" y="5450983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March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296E259B-C58C-4805-9C9C-8EF38624B01C}"/>
              </a:ext>
            </a:extLst>
          </p:cNvPr>
          <p:cNvSpPr/>
          <p:nvPr/>
        </p:nvSpPr>
        <p:spPr>
          <a:xfrm>
            <a:off x="6230501" y="5412096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FD54562-00DE-4890-9FE1-B9D428651328}"/>
              </a:ext>
            </a:extLst>
          </p:cNvPr>
          <p:cNvSpPr txBox="1"/>
          <p:nvPr/>
        </p:nvSpPr>
        <p:spPr>
          <a:xfrm>
            <a:off x="6267537" y="5453244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April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5EF16FE3-AC9E-4DBC-BAEC-FD8D05442A12}"/>
              </a:ext>
            </a:extLst>
          </p:cNvPr>
          <p:cNvSpPr/>
          <p:nvPr/>
        </p:nvSpPr>
        <p:spPr>
          <a:xfrm>
            <a:off x="7208446" y="5403615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F9885DC-F06D-41CF-8460-E2E2175F09F9}"/>
              </a:ext>
            </a:extLst>
          </p:cNvPr>
          <p:cNvSpPr txBox="1"/>
          <p:nvPr/>
        </p:nvSpPr>
        <p:spPr>
          <a:xfrm>
            <a:off x="7245482" y="5444763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May</a:t>
            </a:r>
            <a:endParaRPr lang="en-ZA" sz="750" dirty="0">
              <a:solidFill>
                <a:schemeClr val="bg1"/>
              </a:solidFill>
            </a:endParaRPr>
          </a:p>
        </p:txBody>
      </p:sp>
      <p:cxnSp>
        <p:nvCxnSpPr>
          <p:cNvPr id="169" name="Straight Connector 168" title="q lines">
            <a:extLst>
              <a:ext uri="{FF2B5EF4-FFF2-40B4-BE49-F238E27FC236}">
                <a16:creationId xmlns:a16="http://schemas.microsoft.com/office/drawing/2014/main" id="{B3EC9E4F-287F-4488-9EE4-A68236A9E2AD}"/>
              </a:ext>
            </a:extLst>
          </p:cNvPr>
          <p:cNvCxnSpPr>
            <a:cxnSpLocks/>
          </p:cNvCxnSpPr>
          <p:nvPr/>
        </p:nvCxnSpPr>
        <p:spPr>
          <a:xfrm>
            <a:off x="7483179" y="5222838"/>
            <a:ext cx="0" cy="124103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itel 2">
            <a:extLst>
              <a:ext uri="{FF2B5EF4-FFF2-40B4-BE49-F238E27FC236}">
                <a16:creationId xmlns:a16="http://schemas.microsoft.com/office/drawing/2014/main" id="{E1CAC06E-7A2E-4729-A7E8-679BD2FD86B5}"/>
              </a:ext>
            </a:extLst>
          </p:cNvPr>
          <p:cNvSpPr txBox="1">
            <a:spLocks/>
          </p:cNvSpPr>
          <p:nvPr/>
        </p:nvSpPr>
        <p:spPr>
          <a:xfrm>
            <a:off x="226464" y="830256"/>
            <a:ext cx="8510722" cy="59584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2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3000" dirty="0"/>
              <a:t>Timeline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F3C62333-6157-43B1-B9B4-FFD78C56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50520" y="0"/>
            <a:ext cx="0" cy="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F3D038A-1C74-41CF-918C-68BF5A4BEE72}"/>
              </a:ext>
            </a:extLst>
          </p:cNvPr>
          <p:cNvSpPr txBox="1"/>
          <p:nvPr/>
        </p:nvSpPr>
        <p:spPr>
          <a:xfrm>
            <a:off x="1684333" y="4660657"/>
            <a:ext cx="189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Literature research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099B9E-C0CB-4736-885A-B781E03D4E7A}"/>
              </a:ext>
            </a:extLst>
          </p:cNvPr>
          <p:cNvSpPr txBox="1"/>
          <p:nvPr/>
        </p:nvSpPr>
        <p:spPr>
          <a:xfrm>
            <a:off x="4391352" y="6066915"/>
            <a:ext cx="12965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Mainpart</a:t>
            </a:r>
            <a:endParaRPr lang="en-ZA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25F9D64-45BA-42E5-9541-CCD225F98B9A}"/>
              </a:ext>
            </a:extLst>
          </p:cNvPr>
          <p:cNvSpPr txBox="1"/>
          <p:nvPr/>
        </p:nvSpPr>
        <p:spPr>
          <a:xfrm>
            <a:off x="1857591" y="6066426"/>
            <a:ext cx="163072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Preparation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72EDAEC-839A-4B56-B354-B522EEB3E67D}"/>
              </a:ext>
            </a:extLst>
          </p:cNvPr>
          <p:cNvSpPr txBox="1"/>
          <p:nvPr/>
        </p:nvSpPr>
        <p:spPr>
          <a:xfrm>
            <a:off x="6537361" y="6065213"/>
            <a:ext cx="12965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Finish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1D61F75-4543-4B62-AEB2-B2A59C02FC9B}"/>
              </a:ext>
            </a:extLst>
          </p:cNvPr>
          <p:cNvSpPr txBox="1"/>
          <p:nvPr/>
        </p:nvSpPr>
        <p:spPr>
          <a:xfrm>
            <a:off x="1672321" y="3737608"/>
            <a:ext cx="18772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 1. prototype</a:t>
            </a:r>
          </a:p>
        </p:txBody>
      </p:sp>
      <p:sp>
        <p:nvSpPr>
          <p:cNvPr id="89" name="Rectangle: Rounded Corners 88" title="Year Bar">
            <a:extLst>
              <a:ext uri="{FF2B5EF4-FFF2-40B4-BE49-F238E27FC236}">
                <a16:creationId xmlns:a16="http://schemas.microsoft.com/office/drawing/2014/main" id="{7A89590F-9DB0-4145-8213-04A752065159}"/>
              </a:ext>
            </a:extLst>
          </p:cNvPr>
          <p:cNvSpPr/>
          <p:nvPr/>
        </p:nvSpPr>
        <p:spPr>
          <a:xfrm>
            <a:off x="1677216" y="4948883"/>
            <a:ext cx="1929997" cy="12364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ectangle: Rounded Corners 89" title="Year Bar">
            <a:extLst>
              <a:ext uri="{FF2B5EF4-FFF2-40B4-BE49-F238E27FC236}">
                <a16:creationId xmlns:a16="http://schemas.microsoft.com/office/drawing/2014/main" id="{16A6389D-8846-441D-83CF-262C4CD88995}"/>
              </a:ext>
            </a:extLst>
          </p:cNvPr>
          <p:cNvSpPr/>
          <p:nvPr/>
        </p:nvSpPr>
        <p:spPr>
          <a:xfrm>
            <a:off x="1667434" y="4274929"/>
            <a:ext cx="1929997" cy="12364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872C69C-13CE-4CBE-825F-9497456D35A6}"/>
              </a:ext>
            </a:extLst>
          </p:cNvPr>
          <p:cNvSpPr txBox="1"/>
          <p:nvPr/>
        </p:nvSpPr>
        <p:spPr>
          <a:xfrm>
            <a:off x="3152256" y="5847139"/>
            <a:ext cx="850163" cy="17176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15.01.19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E20EEC2-6969-4CDA-AA13-414CDE4F37F5}"/>
              </a:ext>
            </a:extLst>
          </p:cNvPr>
          <p:cNvSpPr txBox="1"/>
          <p:nvPr/>
        </p:nvSpPr>
        <p:spPr>
          <a:xfrm>
            <a:off x="6416959" y="5876454"/>
            <a:ext cx="842380" cy="2004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01.05.19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3398EED-8B3D-4376-8333-52A72D91AF9C}"/>
              </a:ext>
            </a:extLst>
          </p:cNvPr>
          <p:cNvSpPr txBox="1"/>
          <p:nvPr/>
        </p:nvSpPr>
        <p:spPr>
          <a:xfrm>
            <a:off x="7379781" y="5866453"/>
            <a:ext cx="842380" cy="2279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15.05.19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B64A6D5-E228-4CAE-9E43-D3A5D5A1F3D8}"/>
              </a:ext>
            </a:extLst>
          </p:cNvPr>
          <p:cNvSpPr txBox="1"/>
          <p:nvPr/>
        </p:nvSpPr>
        <p:spPr>
          <a:xfrm>
            <a:off x="3735038" y="3046570"/>
            <a:ext cx="262910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Writing the master thesis</a:t>
            </a:r>
          </a:p>
        </p:txBody>
      </p:sp>
      <p:sp>
        <p:nvSpPr>
          <p:cNvPr id="99" name="Rectangle: Rounded Corners 98" title="Year Bar">
            <a:extLst>
              <a:ext uri="{FF2B5EF4-FFF2-40B4-BE49-F238E27FC236}">
                <a16:creationId xmlns:a16="http://schemas.microsoft.com/office/drawing/2014/main" id="{A44B39CA-98E0-4366-956F-DD15C8F33D08}"/>
              </a:ext>
            </a:extLst>
          </p:cNvPr>
          <p:cNvSpPr/>
          <p:nvPr/>
        </p:nvSpPr>
        <p:spPr>
          <a:xfrm>
            <a:off x="3606136" y="3309935"/>
            <a:ext cx="2886906" cy="13063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BCC3D85-C3CC-48B1-B786-FFDDD130FE82}"/>
              </a:ext>
            </a:extLst>
          </p:cNvPr>
          <p:cNvSpPr txBox="1"/>
          <p:nvPr/>
        </p:nvSpPr>
        <p:spPr>
          <a:xfrm>
            <a:off x="3916799" y="2097330"/>
            <a:ext cx="237493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Evaluation &amp; feedback integration</a:t>
            </a:r>
          </a:p>
        </p:txBody>
      </p:sp>
      <p:sp>
        <p:nvSpPr>
          <p:cNvPr id="106" name="Rectangle: Rounded Corners 105" title="Year Bar">
            <a:extLst>
              <a:ext uri="{FF2B5EF4-FFF2-40B4-BE49-F238E27FC236}">
                <a16:creationId xmlns:a16="http://schemas.microsoft.com/office/drawing/2014/main" id="{39AA0D49-61D9-4137-A499-C8DA4ED74599}"/>
              </a:ext>
            </a:extLst>
          </p:cNvPr>
          <p:cNvSpPr/>
          <p:nvPr/>
        </p:nvSpPr>
        <p:spPr>
          <a:xfrm>
            <a:off x="3607212" y="2645173"/>
            <a:ext cx="3383971" cy="13063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F2A83F4-A709-404D-BE5F-504562976B46}"/>
              </a:ext>
            </a:extLst>
          </p:cNvPr>
          <p:cNvSpPr/>
          <p:nvPr/>
        </p:nvSpPr>
        <p:spPr>
          <a:xfrm>
            <a:off x="1398392" y="5406034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E584019-9BC9-4108-BF07-BF5C623C38B4}"/>
              </a:ext>
            </a:extLst>
          </p:cNvPr>
          <p:cNvSpPr txBox="1"/>
          <p:nvPr/>
        </p:nvSpPr>
        <p:spPr>
          <a:xfrm>
            <a:off x="1441649" y="5448039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November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67" name="Foliennummernplatzhalter 3">
            <a:extLst>
              <a:ext uri="{FF2B5EF4-FFF2-40B4-BE49-F238E27FC236}">
                <a16:creationId xmlns:a16="http://schemas.microsoft.com/office/drawing/2014/main" id="{5B524F1B-94EE-4854-9906-0BEC04477B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3478D1-A2D9-43D7-9360-4A9805929E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ZA"/>
              <a:t>Tim Henkelmann | Master thesis</a:t>
            </a:r>
          </a:p>
        </p:txBody>
      </p:sp>
    </p:spTree>
    <p:extLst>
      <p:ext uri="{BB962C8B-B14F-4D97-AF65-F5344CB8AC3E}">
        <p14:creationId xmlns:p14="http://schemas.microsoft.com/office/powerpoint/2010/main" val="23820688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Connector 123" descr="Time line">
            <a:extLst>
              <a:ext uri="{FF2B5EF4-FFF2-40B4-BE49-F238E27FC236}">
                <a16:creationId xmlns:a16="http://schemas.microsoft.com/office/drawing/2014/main" id="{0ECD7D0F-80D1-4D75-A17F-3E2E46570DE4}"/>
              </a:ext>
            </a:extLst>
          </p:cNvPr>
          <p:cNvCxnSpPr>
            <a:cxnSpLocks/>
          </p:cNvCxnSpPr>
          <p:nvPr/>
        </p:nvCxnSpPr>
        <p:spPr>
          <a:xfrm flipH="1">
            <a:off x="562108" y="5481470"/>
            <a:ext cx="7824558" cy="0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 descr="Year 1">
            <a:extLst>
              <a:ext uri="{FF2B5EF4-FFF2-40B4-BE49-F238E27FC236}">
                <a16:creationId xmlns:a16="http://schemas.microsoft.com/office/drawing/2014/main" id="{5D2F3933-9B72-4828-BCB7-541ECBDEFC11}"/>
              </a:ext>
            </a:extLst>
          </p:cNvPr>
          <p:cNvGrpSpPr/>
          <p:nvPr/>
        </p:nvGrpSpPr>
        <p:grpSpPr>
          <a:xfrm>
            <a:off x="1232623" y="5222837"/>
            <a:ext cx="2344715" cy="810444"/>
            <a:chOff x="594228" y="5778006"/>
            <a:chExt cx="3126287" cy="1080593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816A943-3130-484E-97D1-6C7917F3DD30}"/>
                </a:ext>
              </a:extLst>
            </p:cNvPr>
            <p:cNvSpPr/>
            <p:nvPr/>
          </p:nvSpPr>
          <p:spPr>
            <a:xfrm>
              <a:off x="2057491" y="6017199"/>
              <a:ext cx="741576" cy="2560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 title="q lines">
              <a:extLst>
                <a:ext uri="{FF2B5EF4-FFF2-40B4-BE49-F238E27FC236}">
                  <a16:creationId xmlns:a16="http://schemas.microsoft.com/office/drawing/2014/main" id="{095D6F0B-DF34-40DB-AB6A-1DF127E26984}"/>
                </a:ext>
              </a:extLst>
            </p:cNvPr>
            <p:cNvCxnSpPr>
              <a:cxnSpLocks/>
            </p:cNvCxnSpPr>
            <p:nvPr/>
          </p:nvCxnSpPr>
          <p:spPr>
            <a:xfrm>
              <a:off x="2475056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 title="q lines">
              <a:extLst>
                <a:ext uri="{FF2B5EF4-FFF2-40B4-BE49-F238E27FC236}">
                  <a16:creationId xmlns:a16="http://schemas.microsoft.com/office/drawing/2014/main" id="{4B8B0E64-F638-410E-B55B-23FF670F97FA}"/>
                </a:ext>
              </a:extLst>
            </p:cNvPr>
            <p:cNvCxnSpPr>
              <a:cxnSpLocks/>
            </p:cNvCxnSpPr>
            <p:nvPr/>
          </p:nvCxnSpPr>
          <p:spPr>
            <a:xfrm>
              <a:off x="3122338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2BD778E6-D334-4389-B4C0-6C793B6E1E82}"/>
                </a:ext>
              </a:extLst>
            </p:cNvPr>
            <p:cNvSpPr txBox="1"/>
            <p:nvPr/>
          </p:nvSpPr>
          <p:spPr>
            <a:xfrm>
              <a:off x="594228" y="6612195"/>
              <a:ext cx="1123175" cy="2464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ZA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15.11.18</a:t>
              </a:r>
            </a:p>
          </p:txBody>
        </p:sp>
        <p:cxnSp>
          <p:nvCxnSpPr>
            <p:cNvPr id="118" name="Straight Connector 117" title="q lines">
              <a:extLst>
                <a:ext uri="{FF2B5EF4-FFF2-40B4-BE49-F238E27FC236}">
                  <a16:creationId xmlns:a16="http://schemas.microsoft.com/office/drawing/2014/main" id="{35C4D3D7-7424-4459-8D25-38F63FBA31EE}"/>
                </a:ext>
              </a:extLst>
            </p:cNvPr>
            <p:cNvCxnSpPr>
              <a:cxnSpLocks/>
            </p:cNvCxnSpPr>
            <p:nvPr/>
          </p:nvCxnSpPr>
          <p:spPr>
            <a:xfrm>
              <a:off x="182777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: Rounded Corners 1" title="Year Bar">
              <a:extLst>
                <a:ext uri="{FF2B5EF4-FFF2-40B4-BE49-F238E27FC236}">
                  <a16:creationId xmlns:a16="http://schemas.microsoft.com/office/drawing/2014/main" id="{64E02AE9-6B6C-4B9C-ABBB-1E374B6CA82E}"/>
                </a:ext>
              </a:extLst>
            </p:cNvPr>
            <p:cNvSpPr/>
            <p:nvPr/>
          </p:nvSpPr>
          <p:spPr>
            <a:xfrm>
              <a:off x="1147186" y="6381273"/>
              <a:ext cx="2573329" cy="16485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E8CE979-A9B5-418A-BC22-CF6E42776816}"/>
                </a:ext>
              </a:extLst>
            </p:cNvPr>
            <p:cNvSpPr txBox="1"/>
            <p:nvPr/>
          </p:nvSpPr>
          <p:spPr>
            <a:xfrm>
              <a:off x="2115167" y="6073206"/>
              <a:ext cx="626223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ZA" sz="750" b="1" dirty="0">
                  <a:solidFill>
                    <a:schemeClr val="bg1"/>
                  </a:solidFill>
                </a:rPr>
                <a:t>December</a:t>
              </a:r>
              <a:endParaRPr lang="en-ZA" sz="750" dirty="0">
                <a:solidFill>
                  <a:schemeClr val="bg1"/>
                </a:solidFill>
              </a:endParaRPr>
            </a:p>
          </p:txBody>
        </p:sp>
        <p:cxnSp>
          <p:nvCxnSpPr>
            <p:cNvPr id="114" name="Straight Connector 113" title="q lines">
              <a:extLst>
                <a:ext uri="{FF2B5EF4-FFF2-40B4-BE49-F238E27FC236}">
                  <a16:creationId xmlns:a16="http://schemas.microsoft.com/office/drawing/2014/main" id="{6016E7CE-6835-4BB0-AABB-1CAEE51E870C}"/>
                </a:ext>
              </a:extLst>
            </p:cNvPr>
            <p:cNvCxnSpPr>
              <a:cxnSpLocks/>
            </p:cNvCxnSpPr>
            <p:nvPr/>
          </p:nvCxnSpPr>
          <p:spPr>
            <a:xfrm>
              <a:off x="118049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6" name="Straight Connector 185" title="callout lines">
            <a:extLst>
              <a:ext uri="{FF2B5EF4-FFF2-40B4-BE49-F238E27FC236}">
                <a16:creationId xmlns:a16="http://schemas.microsoft.com/office/drawing/2014/main" id="{58C06FCD-B8D5-441F-8E12-DDC26E69D281}"/>
              </a:ext>
            </a:extLst>
          </p:cNvPr>
          <p:cNvCxnSpPr>
            <a:cxnSpLocks/>
          </p:cNvCxnSpPr>
          <p:nvPr/>
        </p:nvCxnSpPr>
        <p:spPr>
          <a:xfrm>
            <a:off x="1663408" y="3706330"/>
            <a:ext cx="0" cy="164061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2" name="Group 21" descr="Year 2">
            <a:extLst>
              <a:ext uri="{FF2B5EF4-FFF2-40B4-BE49-F238E27FC236}">
                <a16:creationId xmlns:a16="http://schemas.microsoft.com/office/drawing/2014/main" id="{B77D3ADC-4691-423D-B968-599D539C51C4}"/>
              </a:ext>
            </a:extLst>
          </p:cNvPr>
          <p:cNvGrpSpPr/>
          <p:nvPr/>
        </p:nvGrpSpPr>
        <p:grpSpPr>
          <a:xfrm>
            <a:off x="3600261" y="5222842"/>
            <a:ext cx="3394534" cy="576538"/>
            <a:chOff x="3751079" y="5778006"/>
            <a:chExt cx="4526044" cy="768717"/>
          </a:xfrm>
        </p:grpSpPr>
        <p:cxnSp>
          <p:nvCxnSpPr>
            <p:cNvPr id="39" name="Straight Connector 38" title="q lines">
              <a:extLst>
                <a:ext uri="{FF2B5EF4-FFF2-40B4-BE49-F238E27FC236}">
                  <a16:creationId xmlns:a16="http://schemas.microsoft.com/office/drawing/2014/main" id="{8CEE23F6-603B-4DB5-A968-8F086AA2AF53}"/>
                </a:ext>
              </a:extLst>
            </p:cNvPr>
            <p:cNvCxnSpPr>
              <a:cxnSpLocks/>
            </p:cNvCxnSpPr>
            <p:nvPr/>
          </p:nvCxnSpPr>
          <p:spPr>
            <a:xfrm>
              <a:off x="441690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 title="q lines">
              <a:extLst>
                <a:ext uri="{FF2B5EF4-FFF2-40B4-BE49-F238E27FC236}">
                  <a16:creationId xmlns:a16="http://schemas.microsoft.com/office/drawing/2014/main" id="{B0EC7A32-A13D-40FD-8FCB-9A2616556D19}"/>
                </a:ext>
              </a:extLst>
            </p:cNvPr>
            <p:cNvCxnSpPr>
              <a:cxnSpLocks/>
            </p:cNvCxnSpPr>
            <p:nvPr/>
          </p:nvCxnSpPr>
          <p:spPr>
            <a:xfrm>
              <a:off x="506418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 title="q lines">
              <a:extLst>
                <a:ext uri="{FF2B5EF4-FFF2-40B4-BE49-F238E27FC236}">
                  <a16:creationId xmlns:a16="http://schemas.microsoft.com/office/drawing/2014/main" id="{662638A0-3098-431F-BE5E-612EF4623E02}"/>
                </a:ext>
              </a:extLst>
            </p:cNvPr>
            <p:cNvCxnSpPr>
              <a:cxnSpLocks/>
            </p:cNvCxnSpPr>
            <p:nvPr/>
          </p:nvCxnSpPr>
          <p:spPr>
            <a:xfrm>
              <a:off x="5711466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Rectangle: Rounded Corners 188" title="Year Bar">
              <a:extLst>
                <a:ext uri="{FF2B5EF4-FFF2-40B4-BE49-F238E27FC236}">
                  <a16:creationId xmlns:a16="http://schemas.microsoft.com/office/drawing/2014/main" id="{4216F653-445A-48AE-9E7F-2BCB19F1649E}"/>
                </a:ext>
              </a:extLst>
            </p:cNvPr>
            <p:cNvSpPr/>
            <p:nvPr/>
          </p:nvSpPr>
          <p:spPr>
            <a:xfrm>
              <a:off x="3751079" y="6372544"/>
              <a:ext cx="4526044" cy="174179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5" name="Straight Connector 114" title="q lines">
              <a:extLst>
                <a:ext uri="{FF2B5EF4-FFF2-40B4-BE49-F238E27FC236}">
                  <a16:creationId xmlns:a16="http://schemas.microsoft.com/office/drawing/2014/main" id="{5C8E95F6-C78E-4027-9F74-5B2D4ABF6B49}"/>
                </a:ext>
              </a:extLst>
            </p:cNvPr>
            <p:cNvCxnSpPr>
              <a:cxnSpLocks/>
            </p:cNvCxnSpPr>
            <p:nvPr/>
          </p:nvCxnSpPr>
          <p:spPr>
            <a:xfrm>
              <a:off x="3769620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4" name="Straight Connector 153" title="callout lines">
            <a:extLst>
              <a:ext uri="{FF2B5EF4-FFF2-40B4-BE49-F238E27FC236}">
                <a16:creationId xmlns:a16="http://schemas.microsoft.com/office/drawing/2014/main" id="{BDE716C9-4F7D-4C14-9DD7-E104B8688070}"/>
              </a:ext>
            </a:extLst>
          </p:cNvPr>
          <p:cNvCxnSpPr>
            <a:cxnSpLocks/>
          </p:cNvCxnSpPr>
          <p:nvPr/>
        </p:nvCxnSpPr>
        <p:spPr>
          <a:xfrm>
            <a:off x="3600260" y="3493327"/>
            <a:ext cx="13906" cy="185701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3" name="Group 22" descr="Year 3&#10;">
            <a:extLst>
              <a:ext uri="{FF2B5EF4-FFF2-40B4-BE49-F238E27FC236}">
                <a16:creationId xmlns:a16="http://schemas.microsoft.com/office/drawing/2014/main" id="{CEE15DC0-A896-4EAF-85E8-9DC9DB979B84}"/>
              </a:ext>
            </a:extLst>
          </p:cNvPr>
          <p:cNvGrpSpPr/>
          <p:nvPr/>
        </p:nvGrpSpPr>
        <p:grpSpPr>
          <a:xfrm>
            <a:off x="5556014" y="5222840"/>
            <a:ext cx="1927166" cy="571545"/>
            <a:chOff x="6358748" y="5778006"/>
            <a:chExt cx="2569554" cy="762060"/>
          </a:xfrm>
        </p:grpSpPr>
        <p:cxnSp>
          <p:nvCxnSpPr>
            <p:cNvPr id="53" name="Straight Connector 52" title="q lines">
              <a:extLst>
                <a:ext uri="{FF2B5EF4-FFF2-40B4-BE49-F238E27FC236}">
                  <a16:creationId xmlns:a16="http://schemas.microsoft.com/office/drawing/2014/main" id="{1B503BE8-868F-4660-8AFA-BE353AB48B68}"/>
                </a:ext>
              </a:extLst>
            </p:cNvPr>
            <p:cNvCxnSpPr>
              <a:cxnSpLocks/>
            </p:cNvCxnSpPr>
            <p:nvPr/>
          </p:nvCxnSpPr>
          <p:spPr>
            <a:xfrm>
              <a:off x="8300594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 title="q lines">
              <a:extLst>
                <a:ext uri="{FF2B5EF4-FFF2-40B4-BE49-F238E27FC236}">
                  <a16:creationId xmlns:a16="http://schemas.microsoft.com/office/drawing/2014/main" id="{AB0F6D18-7A1E-4D91-B120-E2079E0DA1A7}"/>
                </a:ext>
              </a:extLst>
            </p:cNvPr>
            <p:cNvCxnSpPr>
              <a:cxnSpLocks/>
            </p:cNvCxnSpPr>
            <p:nvPr/>
          </p:nvCxnSpPr>
          <p:spPr>
            <a:xfrm>
              <a:off x="7006030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Rectangle: Rounded Corners 189" title="Year Bar">
              <a:extLst>
                <a:ext uri="{FF2B5EF4-FFF2-40B4-BE49-F238E27FC236}">
                  <a16:creationId xmlns:a16="http://schemas.microsoft.com/office/drawing/2014/main" id="{A39C3188-7311-466A-8363-02881CE1722D}"/>
                </a:ext>
              </a:extLst>
            </p:cNvPr>
            <p:cNvSpPr/>
            <p:nvPr/>
          </p:nvSpPr>
          <p:spPr>
            <a:xfrm>
              <a:off x="8300594" y="6375206"/>
              <a:ext cx="627708" cy="1648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6" name="Straight Connector 115" title="q lines">
              <a:extLst>
                <a:ext uri="{FF2B5EF4-FFF2-40B4-BE49-F238E27FC236}">
                  <a16:creationId xmlns:a16="http://schemas.microsoft.com/office/drawing/2014/main" id="{4DA2396D-B4BC-4F88-8123-D131FA8D902B}"/>
                </a:ext>
              </a:extLst>
            </p:cNvPr>
            <p:cNvCxnSpPr>
              <a:cxnSpLocks/>
            </p:cNvCxnSpPr>
            <p:nvPr/>
          </p:nvCxnSpPr>
          <p:spPr>
            <a:xfrm>
              <a:off x="6358748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 title="q lines">
              <a:extLst>
                <a:ext uri="{FF2B5EF4-FFF2-40B4-BE49-F238E27FC236}">
                  <a16:creationId xmlns:a16="http://schemas.microsoft.com/office/drawing/2014/main" id="{9BE12822-D1FA-4F04-BA60-04815B2B1B4D}"/>
                </a:ext>
              </a:extLst>
            </p:cNvPr>
            <p:cNvCxnSpPr>
              <a:cxnSpLocks/>
            </p:cNvCxnSpPr>
            <p:nvPr/>
          </p:nvCxnSpPr>
          <p:spPr>
            <a:xfrm>
              <a:off x="7653312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5" name="Straight Connector 154" title="callout lines">
            <a:extLst>
              <a:ext uri="{FF2B5EF4-FFF2-40B4-BE49-F238E27FC236}">
                <a16:creationId xmlns:a16="http://schemas.microsoft.com/office/drawing/2014/main" id="{975C6F4D-FEC6-41F0-80BD-1FBB84859CE0}"/>
              </a:ext>
            </a:extLst>
          </p:cNvPr>
          <p:cNvCxnSpPr>
            <a:cxnSpLocks/>
          </p:cNvCxnSpPr>
          <p:nvPr/>
        </p:nvCxnSpPr>
        <p:spPr>
          <a:xfrm>
            <a:off x="6991187" y="2247588"/>
            <a:ext cx="25037" cy="310323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7" name="Straight Connector 176" title="callout lines">
            <a:extLst>
              <a:ext uri="{FF2B5EF4-FFF2-40B4-BE49-F238E27FC236}">
                <a16:creationId xmlns:a16="http://schemas.microsoft.com/office/drawing/2014/main" id="{748624D8-A75F-4E91-B76D-0419E48EB017}"/>
              </a:ext>
            </a:extLst>
          </p:cNvPr>
          <p:cNvCxnSpPr>
            <a:cxnSpLocks/>
          </p:cNvCxnSpPr>
          <p:nvPr/>
        </p:nvCxnSpPr>
        <p:spPr>
          <a:xfrm>
            <a:off x="2725356" y="2775807"/>
            <a:ext cx="0" cy="270686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7" name="Group 16" title="Milestone">
            <a:extLst>
              <a:ext uri="{FF2B5EF4-FFF2-40B4-BE49-F238E27FC236}">
                <a16:creationId xmlns:a16="http://schemas.microsoft.com/office/drawing/2014/main" id="{EF80B100-C6DD-416E-A930-C1B1D3B4E47E}"/>
              </a:ext>
            </a:extLst>
          </p:cNvPr>
          <p:cNvGrpSpPr/>
          <p:nvPr/>
        </p:nvGrpSpPr>
        <p:grpSpPr>
          <a:xfrm>
            <a:off x="1666098" y="2188465"/>
            <a:ext cx="1877204" cy="597292"/>
            <a:chOff x="8221479" y="1034359"/>
            <a:chExt cx="1911474" cy="796389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C6BE5CCB-4A76-4742-8A19-CAE34808F36D}"/>
                </a:ext>
              </a:extLst>
            </p:cNvPr>
            <p:cNvSpPr txBox="1"/>
            <p:nvPr/>
          </p:nvSpPr>
          <p:spPr>
            <a:xfrm>
              <a:off x="8838171" y="1092084"/>
              <a:ext cx="1294782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ZA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Kickoff</a:t>
              </a:r>
              <a:r>
                <a:rPr lang="en-ZA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presentation</a:t>
              </a:r>
            </a:p>
          </p:txBody>
        </p:sp>
        <p:pic>
          <p:nvPicPr>
            <p:cNvPr id="187" name="Graphic 186" descr="Flag">
              <a:extLst>
                <a:ext uri="{FF2B5EF4-FFF2-40B4-BE49-F238E27FC236}">
                  <a16:creationId xmlns:a16="http://schemas.microsoft.com/office/drawing/2014/main" id="{1F84156B-17D0-4E53-9AB1-A6E7C900DF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3525" t="18748" r="17129" b="44918"/>
            <a:stretch/>
          </p:blipFill>
          <p:spPr>
            <a:xfrm flipH="1">
              <a:off x="8221479" y="1034359"/>
              <a:ext cx="573660" cy="422383"/>
            </a:xfrm>
            <a:prstGeom prst="rect">
              <a:avLst/>
            </a:prstGeom>
          </p:spPr>
        </p:pic>
        <p:pic>
          <p:nvPicPr>
            <p:cNvPr id="41" name="Graphic 40" descr="Icon Checked">
              <a:extLst>
                <a:ext uri="{FF2B5EF4-FFF2-40B4-BE49-F238E27FC236}">
                  <a16:creationId xmlns:a16="http://schemas.microsoft.com/office/drawing/2014/main" id="{44C74043-5524-4C73-B3E6-8148E630A6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20199" t="23238" r="22077" b="24597"/>
            <a:stretch/>
          </p:blipFill>
          <p:spPr>
            <a:xfrm>
              <a:off x="8434681" y="1086592"/>
              <a:ext cx="371215" cy="335466"/>
            </a:xfrm>
            <a:prstGeom prst="rect">
              <a:avLst/>
            </a:prstGeom>
          </p:spPr>
        </p:pic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2016B7CD-1E07-4E84-8934-1B0A2DD2DFE9}"/>
              </a:ext>
            </a:extLst>
          </p:cNvPr>
          <p:cNvSpPr/>
          <p:nvPr/>
        </p:nvSpPr>
        <p:spPr>
          <a:xfrm>
            <a:off x="3310353" y="5406034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2B3C637-CA3D-4981-B943-45699C19B6A4}"/>
              </a:ext>
            </a:extLst>
          </p:cNvPr>
          <p:cNvSpPr txBox="1"/>
          <p:nvPr/>
        </p:nvSpPr>
        <p:spPr>
          <a:xfrm>
            <a:off x="3347389" y="5447182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January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6AAA127C-EB7E-472B-A3D7-FA9B93BBA811}"/>
              </a:ext>
            </a:extLst>
          </p:cNvPr>
          <p:cNvSpPr/>
          <p:nvPr/>
        </p:nvSpPr>
        <p:spPr>
          <a:xfrm>
            <a:off x="4274256" y="5415320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4A11852-6DF3-4B03-B6C8-5AB95427D90F}"/>
              </a:ext>
            </a:extLst>
          </p:cNvPr>
          <p:cNvSpPr txBox="1"/>
          <p:nvPr/>
        </p:nvSpPr>
        <p:spPr>
          <a:xfrm>
            <a:off x="4311292" y="5456468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February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D6F53949-D608-482E-8DC2-5261E78DDB8A}"/>
              </a:ext>
            </a:extLst>
          </p:cNvPr>
          <p:cNvSpPr/>
          <p:nvPr/>
        </p:nvSpPr>
        <p:spPr>
          <a:xfrm>
            <a:off x="5266598" y="5409835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24F5B00-8034-414B-A51A-B3848F30DBF1}"/>
              </a:ext>
            </a:extLst>
          </p:cNvPr>
          <p:cNvSpPr txBox="1"/>
          <p:nvPr/>
        </p:nvSpPr>
        <p:spPr>
          <a:xfrm>
            <a:off x="5303634" y="5450983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March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296E259B-C58C-4805-9C9C-8EF38624B01C}"/>
              </a:ext>
            </a:extLst>
          </p:cNvPr>
          <p:cNvSpPr/>
          <p:nvPr/>
        </p:nvSpPr>
        <p:spPr>
          <a:xfrm>
            <a:off x="6230501" y="5412096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FD54562-00DE-4890-9FE1-B9D428651328}"/>
              </a:ext>
            </a:extLst>
          </p:cNvPr>
          <p:cNvSpPr txBox="1"/>
          <p:nvPr/>
        </p:nvSpPr>
        <p:spPr>
          <a:xfrm>
            <a:off x="6267537" y="5453244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April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5EF16FE3-AC9E-4DBC-BAEC-FD8D05442A12}"/>
              </a:ext>
            </a:extLst>
          </p:cNvPr>
          <p:cNvSpPr/>
          <p:nvPr/>
        </p:nvSpPr>
        <p:spPr>
          <a:xfrm>
            <a:off x="7208446" y="5403615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F9885DC-F06D-41CF-8460-E2E2175F09F9}"/>
              </a:ext>
            </a:extLst>
          </p:cNvPr>
          <p:cNvSpPr txBox="1"/>
          <p:nvPr/>
        </p:nvSpPr>
        <p:spPr>
          <a:xfrm>
            <a:off x="7245482" y="5444763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May</a:t>
            </a:r>
            <a:endParaRPr lang="en-ZA" sz="750" dirty="0">
              <a:solidFill>
                <a:schemeClr val="bg1"/>
              </a:solidFill>
            </a:endParaRPr>
          </a:p>
        </p:txBody>
      </p:sp>
      <p:cxnSp>
        <p:nvCxnSpPr>
          <p:cNvPr id="169" name="Straight Connector 168" title="q lines">
            <a:extLst>
              <a:ext uri="{FF2B5EF4-FFF2-40B4-BE49-F238E27FC236}">
                <a16:creationId xmlns:a16="http://schemas.microsoft.com/office/drawing/2014/main" id="{B3EC9E4F-287F-4488-9EE4-A68236A9E2AD}"/>
              </a:ext>
            </a:extLst>
          </p:cNvPr>
          <p:cNvCxnSpPr>
            <a:cxnSpLocks/>
          </p:cNvCxnSpPr>
          <p:nvPr/>
        </p:nvCxnSpPr>
        <p:spPr>
          <a:xfrm>
            <a:off x="7483179" y="5222838"/>
            <a:ext cx="0" cy="124103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itel 2">
            <a:extLst>
              <a:ext uri="{FF2B5EF4-FFF2-40B4-BE49-F238E27FC236}">
                <a16:creationId xmlns:a16="http://schemas.microsoft.com/office/drawing/2014/main" id="{E1CAC06E-7A2E-4729-A7E8-679BD2FD86B5}"/>
              </a:ext>
            </a:extLst>
          </p:cNvPr>
          <p:cNvSpPr txBox="1">
            <a:spLocks/>
          </p:cNvSpPr>
          <p:nvPr/>
        </p:nvSpPr>
        <p:spPr>
          <a:xfrm>
            <a:off x="226464" y="830256"/>
            <a:ext cx="8510722" cy="59584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2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3000" dirty="0"/>
              <a:t>Timeline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F3C62333-6157-43B1-B9B4-FFD78C56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50520" y="0"/>
            <a:ext cx="0" cy="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F3D038A-1C74-41CF-918C-68BF5A4BEE72}"/>
              </a:ext>
            </a:extLst>
          </p:cNvPr>
          <p:cNvSpPr txBox="1"/>
          <p:nvPr/>
        </p:nvSpPr>
        <p:spPr>
          <a:xfrm>
            <a:off x="1684333" y="4660657"/>
            <a:ext cx="189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Literature research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099B9E-C0CB-4736-885A-B781E03D4E7A}"/>
              </a:ext>
            </a:extLst>
          </p:cNvPr>
          <p:cNvSpPr txBox="1"/>
          <p:nvPr/>
        </p:nvSpPr>
        <p:spPr>
          <a:xfrm>
            <a:off x="4391352" y="6066915"/>
            <a:ext cx="12965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Mainpart</a:t>
            </a:r>
            <a:endParaRPr lang="en-ZA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25F9D64-45BA-42E5-9541-CCD225F98B9A}"/>
              </a:ext>
            </a:extLst>
          </p:cNvPr>
          <p:cNvSpPr txBox="1"/>
          <p:nvPr/>
        </p:nvSpPr>
        <p:spPr>
          <a:xfrm>
            <a:off x="1857591" y="6066426"/>
            <a:ext cx="163072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Preparation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72EDAEC-839A-4B56-B354-B522EEB3E67D}"/>
              </a:ext>
            </a:extLst>
          </p:cNvPr>
          <p:cNvSpPr txBox="1"/>
          <p:nvPr/>
        </p:nvSpPr>
        <p:spPr>
          <a:xfrm>
            <a:off x="6537361" y="6065213"/>
            <a:ext cx="12965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Finish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1D61F75-4543-4B62-AEB2-B2A59C02FC9B}"/>
              </a:ext>
            </a:extLst>
          </p:cNvPr>
          <p:cNvSpPr txBox="1"/>
          <p:nvPr/>
        </p:nvSpPr>
        <p:spPr>
          <a:xfrm>
            <a:off x="1672321" y="3737608"/>
            <a:ext cx="18772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 1. prototype</a:t>
            </a:r>
          </a:p>
        </p:txBody>
      </p:sp>
      <p:sp>
        <p:nvSpPr>
          <p:cNvPr id="89" name="Rectangle: Rounded Corners 88" title="Year Bar">
            <a:extLst>
              <a:ext uri="{FF2B5EF4-FFF2-40B4-BE49-F238E27FC236}">
                <a16:creationId xmlns:a16="http://schemas.microsoft.com/office/drawing/2014/main" id="{7A89590F-9DB0-4145-8213-04A752065159}"/>
              </a:ext>
            </a:extLst>
          </p:cNvPr>
          <p:cNvSpPr/>
          <p:nvPr/>
        </p:nvSpPr>
        <p:spPr>
          <a:xfrm>
            <a:off x="1677216" y="4948883"/>
            <a:ext cx="1929997" cy="12364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ectangle: Rounded Corners 89" title="Year Bar">
            <a:extLst>
              <a:ext uri="{FF2B5EF4-FFF2-40B4-BE49-F238E27FC236}">
                <a16:creationId xmlns:a16="http://schemas.microsoft.com/office/drawing/2014/main" id="{16A6389D-8846-441D-83CF-262C4CD88995}"/>
              </a:ext>
            </a:extLst>
          </p:cNvPr>
          <p:cNvSpPr/>
          <p:nvPr/>
        </p:nvSpPr>
        <p:spPr>
          <a:xfrm>
            <a:off x="1667434" y="4274929"/>
            <a:ext cx="1929997" cy="12364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872C69C-13CE-4CBE-825F-9497456D35A6}"/>
              </a:ext>
            </a:extLst>
          </p:cNvPr>
          <p:cNvSpPr txBox="1"/>
          <p:nvPr/>
        </p:nvSpPr>
        <p:spPr>
          <a:xfrm>
            <a:off x="3152256" y="5847139"/>
            <a:ext cx="850163" cy="17176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15.01.19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E20EEC2-6969-4CDA-AA13-414CDE4F37F5}"/>
              </a:ext>
            </a:extLst>
          </p:cNvPr>
          <p:cNvSpPr txBox="1"/>
          <p:nvPr/>
        </p:nvSpPr>
        <p:spPr>
          <a:xfrm>
            <a:off x="6416959" y="5876454"/>
            <a:ext cx="842380" cy="2004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01.05.19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3398EED-8B3D-4376-8333-52A72D91AF9C}"/>
              </a:ext>
            </a:extLst>
          </p:cNvPr>
          <p:cNvSpPr txBox="1"/>
          <p:nvPr/>
        </p:nvSpPr>
        <p:spPr>
          <a:xfrm>
            <a:off x="7379781" y="5866453"/>
            <a:ext cx="842380" cy="2279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15.05.19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B64A6D5-E228-4CAE-9E43-D3A5D5A1F3D8}"/>
              </a:ext>
            </a:extLst>
          </p:cNvPr>
          <p:cNvSpPr txBox="1"/>
          <p:nvPr/>
        </p:nvSpPr>
        <p:spPr>
          <a:xfrm>
            <a:off x="3735038" y="3046570"/>
            <a:ext cx="262910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Writing the master thesis</a:t>
            </a:r>
          </a:p>
        </p:txBody>
      </p:sp>
      <p:sp>
        <p:nvSpPr>
          <p:cNvPr id="99" name="Rectangle: Rounded Corners 98" title="Year Bar">
            <a:extLst>
              <a:ext uri="{FF2B5EF4-FFF2-40B4-BE49-F238E27FC236}">
                <a16:creationId xmlns:a16="http://schemas.microsoft.com/office/drawing/2014/main" id="{A44B39CA-98E0-4366-956F-DD15C8F33D08}"/>
              </a:ext>
            </a:extLst>
          </p:cNvPr>
          <p:cNvSpPr/>
          <p:nvPr/>
        </p:nvSpPr>
        <p:spPr>
          <a:xfrm>
            <a:off x="3606136" y="3309935"/>
            <a:ext cx="2886906" cy="13063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BCC3D85-C3CC-48B1-B786-FFDDD130FE82}"/>
              </a:ext>
            </a:extLst>
          </p:cNvPr>
          <p:cNvSpPr txBox="1"/>
          <p:nvPr/>
        </p:nvSpPr>
        <p:spPr>
          <a:xfrm>
            <a:off x="3916799" y="2097330"/>
            <a:ext cx="237493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Evaluation &amp; feedback integration</a:t>
            </a:r>
          </a:p>
        </p:txBody>
      </p:sp>
      <p:sp>
        <p:nvSpPr>
          <p:cNvPr id="106" name="Rectangle: Rounded Corners 105" title="Year Bar">
            <a:extLst>
              <a:ext uri="{FF2B5EF4-FFF2-40B4-BE49-F238E27FC236}">
                <a16:creationId xmlns:a16="http://schemas.microsoft.com/office/drawing/2014/main" id="{39AA0D49-61D9-4137-A499-C8DA4ED74599}"/>
              </a:ext>
            </a:extLst>
          </p:cNvPr>
          <p:cNvSpPr/>
          <p:nvPr/>
        </p:nvSpPr>
        <p:spPr>
          <a:xfrm>
            <a:off x="3607212" y="2645173"/>
            <a:ext cx="3383971" cy="13063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Rectangle: Rounded Corners 107" title="Year Bar">
            <a:extLst>
              <a:ext uri="{FF2B5EF4-FFF2-40B4-BE49-F238E27FC236}">
                <a16:creationId xmlns:a16="http://schemas.microsoft.com/office/drawing/2014/main" id="{EDB12ABF-1040-4ADF-A76A-E93029976A68}"/>
              </a:ext>
            </a:extLst>
          </p:cNvPr>
          <p:cNvSpPr/>
          <p:nvPr/>
        </p:nvSpPr>
        <p:spPr>
          <a:xfrm>
            <a:off x="6991185" y="2138519"/>
            <a:ext cx="458100" cy="12364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FE4DAAB-DA9A-4AA3-8C2F-19D1937A48B1}"/>
              </a:ext>
            </a:extLst>
          </p:cNvPr>
          <p:cNvSpPr txBox="1"/>
          <p:nvPr/>
        </p:nvSpPr>
        <p:spPr>
          <a:xfrm>
            <a:off x="6559200" y="1572365"/>
            <a:ext cx="129849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Proofread, bind etc.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A640CD1-7844-4008-964E-970B4468618F}"/>
              </a:ext>
            </a:extLst>
          </p:cNvPr>
          <p:cNvSpPr txBox="1"/>
          <p:nvPr/>
        </p:nvSpPr>
        <p:spPr>
          <a:xfrm>
            <a:off x="7550513" y="932205"/>
            <a:ext cx="14846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Final presentation TBD</a:t>
            </a:r>
          </a:p>
        </p:txBody>
      </p:sp>
      <p:cxnSp>
        <p:nvCxnSpPr>
          <p:cNvPr id="125" name="Straight Connector 124" title="callout lines">
            <a:extLst>
              <a:ext uri="{FF2B5EF4-FFF2-40B4-BE49-F238E27FC236}">
                <a16:creationId xmlns:a16="http://schemas.microsoft.com/office/drawing/2014/main" id="{9CC25D1F-4259-43EF-AC2F-4DCAA9E7F207}"/>
              </a:ext>
            </a:extLst>
          </p:cNvPr>
          <p:cNvCxnSpPr>
            <a:cxnSpLocks/>
          </p:cNvCxnSpPr>
          <p:nvPr/>
        </p:nvCxnSpPr>
        <p:spPr>
          <a:xfrm>
            <a:off x="7467381" y="2252375"/>
            <a:ext cx="25037" cy="310323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8F2A83F4-A709-404D-BE5F-504562976B46}"/>
              </a:ext>
            </a:extLst>
          </p:cNvPr>
          <p:cNvSpPr/>
          <p:nvPr/>
        </p:nvSpPr>
        <p:spPr>
          <a:xfrm>
            <a:off x="1398392" y="5406034"/>
            <a:ext cx="556182" cy="19201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E584019-9BC9-4108-BF07-BF5C623C38B4}"/>
              </a:ext>
            </a:extLst>
          </p:cNvPr>
          <p:cNvSpPr txBox="1"/>
          <p:nvPr/>
        </p:nvSpPr>
        <p:spPr>
          <a:xfrm>
            <a:off x="1441649" y="5448039"/>
            <a:ext cx="469667" cy="10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ZA" sz="750" b="1" dirty="0">
                <a:solidFill>
                  <a:schemeClr val="bg1"/>
                </a:solidFill>
              </a:rPr>
              <a:t>November</a:t>
            </a:r>
            <a:endParaRPr lang="en-ZA" sz="750" dirty="0">
              <a:solidFill>
                <a:schemeClr val="bg1"/>
              </a:solidFill>
            </a:endParaRPr>
          </a:p>
        </p:txBody>
      </p:sp>
      <p:sp>
        <p:nvSpPr>
          <p:cNvPr id="67" name="Foliennummernplatzhalter 3">
            <a:extLst>
              <a:ext uri="{FF2B5EF4-FFF2-40B4-BE49-F238E27FC236}">
                <a16:creationId xmlns:a16="http://schemas.microsoft.com/office/drawing/2014/main" id="{5B524F1B-94EE-4854-9906-0BEC04477B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35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8A7EEB-FBC6-4B06-BB29-52338CF796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ZA"/>
              <a:t>Tim Henkelmann | Master thesis</a:t>
            </a:r>
          </a:p>
        </p:txBody>
      </p:sp>
    </p:spTree>
    <p:extLst>
      <p:ext uri="{BB962C8B-B14F-4D97-AF65-F5344CB8AC3E}">
        <p14:creationId xmlns:p14="http://schemas.microsoft.com/office/powerpoint/2010/main" val="13793313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de-DE" sz="4800" dirty="0" err="1"/>
              <a:t>Thank</a:t>
            </a:r>
            <a:r>
              <a:rPr lang="de-DE" sz="4800" dirty="0"/>
              <a:t> </a:t>
            </a:r>
            <a:r>
              <a:rPr lang="de-DE" sz="4800" dirty="0" err="1"/>
              <a:t>you</a:t>
            </a:r>
            <a:r>
              <a:rPr lang="de-DE" sz="4800" dirty="0"/>
              <a:t> </a:t>
            </a:r>
          </a:p>
          <a:p>
            <a:pPr algn="ctr"/>
            <a:r>
              <a:rPr lang="de-DE" sz="4800" dirty="0" err="1"/>
              <a:t>for</a:t>
            </a:r>
            <a:r>
              <a:rPr lang="de-DE" sz="4800" dirty="0"/>
              <a:t> </a:t>
            </a:r>
            <a:r>
              <a:rPr lang="de-DE" sz="4800" dirty="0" err="1"/>
              <a:t>your</a:t>
            </a:r>
            <a:r>
              <a:rPr lang="de-DE" sz="4800" dirty="0"/>
              <a:t> </a:t>
            </a:r>
            <a:r>
              <a:rPr lang="de-DE" sz="4800" dirty="0" err="1"/>
              <a:t>attention</a:t>
            </a:r>
            <a:r>
              <a:rPr lang="de-DE" sz="4800" dirty="0"/>
              <a:t>!</a:t>
            </a:r>
            <a:endParaRPr lang="en-GB" sz="4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454477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/>
              <a:t>Name: Tim Henkelmann</a:t>
            </a:r>
          </a:p>
          <a:p>
            <a:r>
              <a:rPr lang="de-DE" sz="2200" dirty="0"/>
              <a:t>Studies: Master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Informatics</a:t>
            </a:r>
            <a:endParaRPr lang="de-DE" sz="2200" dirty="0"/>
          </a:p>
          <a:p>
            <a:endParaRPr lang="en-GB" sz="2200" dirty="0"/>
          </a:p>
          <a:p>
            <a:r>
              <a:rPr lang="en-GB" sz="2200" dirty="0"/>
              <a:t>Topic: </a:t>
            </a:r>
            <a:r>
              <a:rPr lang="en-GB" sz="2200" b="1" dirty="0"/>
              <a:t>Combining </a:t>
            </a:r>
            <a:r>
              <a:rPr lang="en-GB" sz="2200" dirty="0"/>
              <a:t>a </a:t>
            </a:r>
            <a:r>
              <a:rPr lang="en-GB" sz="2200" b="1" dirty="0"/>
              <a:t>drinking gadget </a:t>
            </a:r>
            <a:r>
              <a:rPr lang="en-GB" sz="2200" dirty="0"/>
              <a:t>with a </a:t>
            </a:r>
            <a:r>
              <a:rPr lang="en-GB" sz="2200" b="1" dirty="0"/>
              <a:t>board game </a:t>
            </a:r>
            <a:r>
              <a:rPr lang="en-GB" sz="2200" dirty="0"/>
              <a:t>to improve the </a:t>
            </a:r>
            <a:r>
              <a:rPr lang="en-GB" sz="2200" b="1" dirty="0"/>
              <a:t>quality of life </a:t>
            </a:r>
            <a:r>
              <a:rPr lang="en-GB" sz="2200" dirty="0"/>
              <a:t>of </a:t>
            </a:r>
            <a:r>
              <a:rPr lang="en-GB" sz="2200" b="1" dirty="0"/>
              <a:t>Alzheimer's </a:t>
            </a:r>
            <a:r>
              <a:rPr lang="en-GB" sz="2200" dirty="0"/>
              <a:t>patients.</a:t>
            </a:r>
          </a:p>
          <a:p>
            <a:endParaRPr lang="en-GB" sz="2200" dirty="0"/>
          </a:p>
          <a:p>
            <a:r>
              <a:rPr lang="en-GB" sz="2200" dirty="0"/>
              <a:t>Thesis supervisor: Prof. Gudrun </a:t>
            </a:r>
            <a:r>
              <a:rPr lang="en-GB" sz="2200" dirty="0" err="1"/>
              <a:t>Klinker</a:t>
            </a:r>
            <a:endParaRPr lang="en-GB" sz="2200" dirty="0"/>
          </a:p>
          <a:p>
            <a:r>
              <a:rPr lang="en-GB" sz="2200" dirty="0"/>
              <a:t>Advisor: Christian Eichhorn &amp; David A. Plecher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/>
              <a:t>Tim Henkelmann | Master </a:t>
            </a:r>
            <a:r>
              <a:rPr lang="de-DE" dirty="0" err="1"/>
              <a:t>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/>
              <a:t>General </a:t>
            </a:r>
            <a:r>
              <a:rPr lang="de-DE" sz="3000" dirty="0" err="1"/>
              <a:t>information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770930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/>
              <a:t>Name: Tim Henkelmann</a:t>
            </a:r>
          </a:p>
          <a:p>
            <a:r>
              <a:rPr lang="de-DE" sz="2200" dirty="0"/>
              <a:t>Studies: Master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Informatics</a:t>
            </a:r>
            <a:endParaRPr lang="de-DE" sz="2200" dirty="0"/>
          </a:p>
          <a:p>
            <a:endParaRPr lang="en-GB" sz="2200" dirty="0"/>
          </a:p>
          <a:p>
            <a:r>
              <a:rPr lang="en-GB" sz="2200" dirty="0"/>
              <a:t>Topic: </a:t>
            </a:r>
            <a:r>
              <a:rPr lang="en-GB" sz="2200" b="1" dirty="0"/>
              <a:t>Combining </a:t>
            </a:r>
            <a:r>
              <a:rPr lang="en-GB" sz="2200" dirty="0"/>
              <a:t>a </a:t>
            </a:r>
            <a:r>
              <a:rPr lang="en-GB" sz="2200" b="1" dirty="0"/>
              <a:t>drinking gadget </a:t>
            </a:r>
            <a:r>
              <a:rPr lang="en-GB" sz="2200" dirty="0"/>
              <a:t>with a </a:t>
            </a:r>
            <a:r>
              <a:rPr lang="en-GB" sz="2200" b="1" dirty="0"/>
              <a:t>board game </a:t>
            </a:r>
            <a:r>
              <a:rPr lang="en-GB" sz="2200" dirty="0"/>
              <a:t>to improve the </a:t>
            </a:r>
            <a:r>
              <a:rPr lang="en-GB" sz="2200" b="1" dirty="0"/>
              <a:t>quality of life </a:t>
            </a:r>
            <a:r>
              <a:rPr lang="en-GB" sz="2200" dirty="0"/>
              <a:t>of </a:t>
            </a:r>
            <a:r>
              <a:rPr lang="en-GB" sz="2200" b="1" dirty="0"/>
              <a:t>Alzheimer's </a:t>
            </a:r>
            <a:r>
              <a:rPr lang="en-GB" sz="2200" dirty="0"/>
              <a:t>patients.</a:t>
            </a:r>
          </a:p>
          <a:p>
            <a:endParaRPr lang="en-GB" sz="2200" dirty="0"/>
          </a:p>
          <a:p>
            <a:r>
              <a:rPr lang="en-GB" sz="2200" dirty="0"/>
              <a:t>Thesis supervisor: Prof. Gudrun </a:t>
            </a:r>
            <a:r>
              <a:rPr lang="en-GB" sz="2200" dirty="0" err="1"/>
              <a:t>Klinker</a:t>
            </a:r>
            <a:endParaRPr lang="en-GB" sz="2200" dirty="0"/>
          </a:p>
          <a:p>
            <a:r>
              <a:rPr lang="en-GB" sz="2200" dirty="0"/>
              <a:t>Advisor: Christian Eichhorn &amp; David A. Plecher</a:t>
            </a:r>
          </a:p>
          <a:p>
            <a:endParaRPr lang="en-GB" sz="2200" dirty="0"/>
          </a:p>
          <a:p>
            <a:r>
              <a:rPr lang="de-DE" sz="2200" dirty="0"/>
              <a:t>Start: 15. November 2018</a:t>
            </a:r>
          </a:p>
          <a:p>
            <a:r>
              <a:rPr lang="de-DE" sz="2200" dirty="0"/>
              <a:t>End: 15. May 2019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/>
              <a:t>Tim Henkelmann | Master </a:t>
            </a:r>
            <a:r>
              <a:rPr lang="de-DE" dirty="0" err="1"/>
              <a:t>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z="3000" dirty="0"/>
              <a:t>General </a:t>
            </a:r>
            <a:r>
              <a:rPr lang="de-DE" sz="3000" dirty="0" err="1"/>
              <a:t>information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2287396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Alzheimer's disease</a:t>
            </a:r>
          </a:p>
        </p:txBody>
      </p:sp>
    </p:spTree>
    <p:extLst>
      <p:ext uri="{BB962C8B-B14F-4D97-AF65-F5344CB8AC3E}">
        <p14:creationId xmlns:p14="http://schemas.microsoft.com/office/powerpoint/2010/main" val="367056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 err="1"/>
              <a:t>Widely</a:t>
            </a:r>
            <a:r>
              <a:rPr lang="de-DE" sz="2200" dirty="0"/>
              <a:t> </a:t>
            </a:r>
            <a:r>
              <a:rPr lang="de-DE" sz="2200" dirty="0" err="1"/>
              <a:t>spread</a:t>
            </a:r>
            <a:r>
              <a:rPr lang="de-DE" sz="22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/>
              <a:t>In Germany 1,1 </a:t>
            </a:r>
            <a:r>
              <a:rPr lang="de-DE" sz="2200" dirty="0" err="1"/>
              <a:t>million</a:t>
            </a:r>
            <a:r>
              <a:rPr lang="de-DE" sz="2200" dirty="0"/>
              <a:t> </a:t>
            </a:r>
            <a:r>
              <a:rPr lang="de-DE" sz="2200" dirty="0" err="1"/>
              <a:t>people</a:t>
            </a:r>
            <a:r>
              <a:rPr lang="de-DE" sz="2200" dirty="0"/>
              <a:t> </a:t>
            </a:r>
            <a:r>
              <a:rPr lang="de-DE" sz="2200" dirty="0" err="1"/>
              <a:t>with</a:t>
            </a:r>
            <a:r>
              <a:rPr lang="de-DE" sz="2200" dirty="0"/>
              <a:t> </a:t>
            </a:r>
            <a:r>
              <a:rPr lang="de-DE" sz="2200" dirty="0" err="1"/>
              <a:t>Alzheimer‘s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Increase</a:t>
            </a:r>
            <a:r>
              <a:rPr lang="de-DE" sz="2200" dirty="0"/>
              <a:t> </a:t>
            </a:r>
            <a:r>
              <a:rPr lang="de-DE" sz="2200" dirty="0" err="1"/>
              <a:t>of</a:t>
            </a:r>
            <a:r>
              <a:rPr lang="de-DE" sz="2200" dirty="0"/>
              <a:t> 100 </a:t>
            </a:r>
            <a:r>
              <a:rPr lang="de-DE" sz="2200" dirty="0" err="1"/>
              <a:t>patients</a:t>
            </a:r>
            <a:r>
              <a:rPr lang="de-DE" sz="2200" dirty="0"/>
              <a:t> </a:t>
            </a:r>
            <a:r>
              <a:rPr lang="de-DE" sz="2200" dirty="0" err="1"/>
              <a:t>every</a:t>
            </a:r>
            <a:r>
              <a:rPr lang="de-DE" sz="2200" dirty="0"/>
              <a:t> </a:t>
            </a:r>
            <a:r>
              <a:rPr lang="de-DE" sz="2200" dirty="0" err="1"/>
              <a:t>day</a:t>
            </a:r>
            <a:r>
              <a:rPr lang="de-DE" sz="2200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Alzheimer's disease</a:t>
            </a:r>
          </a:p>
        </p:txBody>
      </p:sp>
    </p:spTree>
    <p:extLst>
      <p:ext uri="{BB962C8B-B14F-4D97-AF65-F5344CB8AC3E}">
        <p14:creationId xmlns:p14="http://schemas.microsoft.com/office/powerpoint/2010/main" val="2574235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 err="1"/>
              <a:t>Widely</a:t>
            </a:r>
            <a:r>
              <a:rPr lang="de-DE" sz="2200" dirty="0"/>
              <a:t> </a:t>
            </a:r>
            <a:r>
              <a:rPr lang="de-DE" sz="2200" dirty="0" err="1"/>
              <a:t>spread</a:t>
            </a:r>
            <a:r>
              <a:rPr lang="de-DE" sz="22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/>
              <a:t>In Germany 1,1 </a:t>
            </a:r>
            <a:r>
              <a:rPr lang="de-DE" sz="2200" dirty="0" err="1"/>
              <a:t>million</a:t>
            </a:r>
            <a:r>
              <a:rPr lang="de-DE" sz="2200" dirty="0"/>
              <a:t> </a:t>
            </a:r>
            <a:r>
              <a:rPr lang="de-DE" sz="2200" dirty="0" err="1"/>
              <a:t>people</a:t>
            </a:r>
            <a:r>
              <a:rPr lang="de-DE" sz="2200" dirty="0"/>
              <a:t> </a:t>
            </a:r>
            <a:r>
              <a:rPr lang="de-DE" sz="2200" dirty="0" err="1"/>
              <a:t>with</a:t>
            </a:r>
            <a:r>
              <a:rPr lang="de-DE" sz="2200" dirty="0"/>
              <a:t> </a:t>
            </a:r>
            <a:r>
              <a:rPr lang="de-DE" sz="2200" dirty="0" err="1"/>
              <a:t>Alzheimer‘s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Increase</a:t>
            </a:r>
            <a:r>
              <a:rPr lang="de-DE" sz="2200" dirty="0"/>
              <a:t> </a:t>
            </a:r>
            <a:r>
              <a:rPr lang="de-DE" sz="2200" dirty="0" err="1"/>
              <a:t>of</a:t>
            </a:r>
            <a:r>
              <a:rPr lang="de-DE" sz="2200" dirty="0"/>
              <a:t> 100 </a:t>
            </a:r>
            <a:r>
              <a:rPr lang="de-DE" sz="2200" dirty="0" err="1"/>
              <a:t>patients</a:t>
            </a:r>
            <a:r>
              <a:rPr lang="de-DE" sz="2200" dirty="0"/>
              <a:t> </a:t>
            </a:r>
            <a:r>
              <a:rPr lang="de-DE" sz="2200" dirty="0" err="1"/>
              <a:t>every</a:t>
            </a:r>
            <a:r>
              <a:rPr lang="de-DE" sz="2200" dirty="0"/>
              <a:t> </a:t>
            </a:r>
            <a:r>
              <a:rPr lang="de-DE" sz="2200" dirty="0" err="1"/>
              <a:t>day</a:t>
            </a:r>
            <a:endParaRPr lang="de-DE" sz="2200" dirty="0"/>
          </a:p>
          <a:p>
            <a:endParaRPr lang="de-DE" sz="2200" dirty="0"/>
          </a:p>
          <a:p>
            <a:endParaRPr lang="de-DE" sz="2200" dirty="0"/>
          </a:p>
          <a:p>
            <a:r>
              <a:rPr lang="de-DE" sz="2200" dirty="0"/>
              <a:t>Symptoms: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/>
              <a:t>Early-stage: </a:t>
            </a:r>
            <a:r>
              <a:rPr lang="de-DE" sz="2200" dirty="0" err="1"/>
              <a:t>short</a:t>
            </a:r>
            <a:r>
              <a:rPr lang="de-DE" sz="2200" dirty="0"/>
              <a:t> </a:t>
            </a:r>
            <a:r>
              <a:rPr lang="de-DE" sz="2200" dirty="0" err="1"/>
              <a:t>term</a:t>
            </a:r>
            <a:r>
              <a:rPr lang="de-DE" sz="2200" dirty="0"/>
              <a:t> </a:t>
            </a:r>
            <a:r>
              <a:rPr lang="de-DE" sz="2200" dirty="0" err="1"/>
              <a:t>memory</a:t>
            </a:r>
            <a:r>
              <a:rPr lang="de-DE" sz="2200" dirty="0"/>
              <a:t> </a:t>
            </a:r>
            <a:r>
              <a:rPr lang="de-DE" sz="2200" dirty="0" err="1"/>
              <a:t>loss</a:t>
            </a:r>
            <a:r>
              <a:rPr lang="de-DE" sz="2200" dirty="0"/>
              <a:t>, </a:t>
            </a:r>
            <a:r>
              <a:rPr lang="de-DE" sz="2200" dirty="0" err="1"/>
              <a:t>cognitive</a:t>
            </a:r>
            <a:r>
              <a:rPr lang="de-DE" sz="2200" dirty="0"/>
              <a:t> and </a:t>
            </a:r>
            <a:r>
              <a:rPr lang="de-DE" sz="2200" dirty="0" err="1"/>
              <a:t>motoric</a:t>
            </a:r>
            <a:r>
              <a:rPr lang="de-DE" sz="2200" dirty="0"/>
              <a:t> </a:t>
            </a:r>
            <a:r>
              <a:rPr lang="de-DE" sz="2200" dirty="0" err="1"/>
              <a:t>impairing</a:t>
            </a:r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Alzheimer's disease</a:t>
            </a:r>
          </a:p>
        </p:txBody>
      </p:sp>
    </p:spTree>
    <p:extLst>
      <p:ext uri="{BB962C8B-B14F-4D97-AF65-F5344CB8AC3E}">
        <p14:creationId xmlns:p14="http://schemas.microsoft.com/office/powerpoint/2010/main" val="180708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200" dirty="0" err="1"/>
              <a:t>Widely</a:t>
            </a:r>
            <a:r>
              <a:rPr lang="de-DE" sz="2200" dirty="0"/>
              <a:t> </a:t>
            </a:r>
            <a:r>
              <a:rPr lang="de-DE" sz="2200" dirty="0" err="1"/>
              <a:t>spread</a:t>
            </a:r>
            <a:r>
              <a:rPr lang="de-DE" sz="22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/>
              <a:t>In Germany 1,1 </a:t>
            </a:r>
            <a:r>
              <a:rPr lang="de-DE" sz="2200" dirty="0" err="1"/>
              <a:t>million</a:t>
            </a:r>
            <a:r>
              <a:rPr lang="de-DE" sz="2200" dirty="0"/>
              <a:t> </a:t>
            </a:r>
            <a:r>
              <a:rPr lang="de-DE" sz="2200" dirty="0" err="1"/>
              <a:t>people</a:t>
            </a:r>
            <a:r>
              <a:rPr lang="de-DE" sz="2200" dirty="0"/>
              <a:t> </a:t>
            </a:r>
            <a:r>
              <a:rPr lang="de-DE" sz="2200" dirty="0" err="1"/>
              <a:t>with</a:t>
            </a:r>
            <a:r>
              <a:rPr lang="de-DE" sz="2200" dirty="0"/>
              <a:t> </a:t>
            </a:r>
            <a:r>
              <a:rPr lang="de-DE" sz="2200" dirty="0" err="1"/>
              <a:t>Alzheimer‘s</a:t>
            </a:r>
            <a:r>
              <a:rPr lang="de-DE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err="1"/>
              <a:t>Increase</a:t>
            </a:r>
            <a:r>
              <a:rPr lang="de-DE" sz="2200" dirty="0"/>
              <a:t> </a:t>
            </a:r>
            <a:r>
              <a:rPr lang="de-DE" sz="2200" dirty="0" err="1"/>
              <a:t>of</a:t>
            </a:r>
            <a:r>
              <a:rPr lang="de-DE" sz="2200" dirty="0"/>
              <a:t> 100 </a:t>
            </a:r>
            <a:r>
              <a:rPr lang="de-DE" sz="2200" dirty="0" err="1"/>
              <a:t>patients</a:t>
            </a:r>
            <a:r>
              <a:rPr lang="de-DE" sz="2200" dirty="0"/>
              <a:t> </a:t>
            </a:r>
            <a:r>
              <a:rPr lang="de-DE" sz="2200" dirty="0" err="1"/>
              <a:t>every</a:t>
            </a:r>
            <a:r>
              <a:rPr lang="de-DE" sz="2200" dirty="0"/>
              <a:t> </a:t>
            </a:r>
            <a:r>
              <a:rPr lang="de-DE" sz="2200" dirty="0" err="1"/>
              <a:t>day</a:t>
            </a:r>
            <a:r>
              <a:rPr lang="de-DE" sz="2200" dirty="0"/>
              <a:t> </a:t>
            </a:r>
          </a:p>
          <a:p>
            <a:endParaRPr lang="de-DE" sz="2200" dirty="0"/>
          </a:p>
          <a:p>
            <a:endParaRPr lang="de-DE" sz="2200" dirty="0"/>
          </a:p>
          <a:p>
            <a:r>
              <a:rPr lang="de-DE" sz="2200" dirty="0"/>
              <a:t>Symptoms: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/>
              <a:t>Early-stage: </a:t>
            </a:r>
            <a:r>
              <a:rPr lang="de-DE" sz="2200" dirty="0" err="1"/>
              <a:t>short</a:t>
            </a:r>
            <a:r>
              <a:rPr lang="de-DE" sz="2200" dirty="0"/>
              <a:t> </a:t>
            </a:r>
            <a:r>
              <a:rPr lang="de-DE" sz="2200" dirty="0" err="1"/>
              <a:t>term</a:t>
            </a:r>
            <a:r>
              <a:rPr lang="de-DE" sz="2200" dirty="0"/>
              <a:t> </a:t>
            </a:r>
            <a:r>
              <a:rPr lang="de-DE" sz="2200" dirty="0" err="1"/>
              <a:t>memory</a:t>
            </a:r>
            <a:r>
              <a:rPr lang="de-DE" sz="2200" dirty="0"/>
              <a:t> </a:t>
            </a:r>
            <a:r>
              <a:rPr lang="de-DE" sz="2200" dirty="0" err="1"/>
              <a:t>loss</a:t>
            </a:r>
            <a:r>
              <a:rPr lang="de-DE" sz="2200" dirty="0"/>
              <a:t>, </a:t>
            </a:r>
            <a:r>
              <a:rPr lang="de-DE" sz="2200" dirty="0" err="1"/>
              <a:t>cognitive</a:t>
            </a:r>
            <a:r>
              <a:rPr lang="de-DE" sz="2200" dirty="0"/>
              <a:t> and </a:t>
            </a:r>
            <a:r>
              <a:rPr lang="de-DE" sz="2200" dirty="0" err="1"/>
              <a:t>motoric</a:t>
            </a:r>
            <a:r>
              <a:rPr lang="de-DE" sz="2200" dirty="0"/>
              <a:t> </a:t>
            </a:r>
            <a:r>
              <a:rPr lang="de-DE" sz="2200" dirty="0" err="1"/>
              <a:t>impairing</a:t>
            </a:r>
            <a:endParaRPr lang="de-DE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/>
              <a:t>Late-stage: </a:t>
            </a:r>
            <a:r>
              <a:rPr lang="de-DE" sz="2200" dirty="0" err="1"/>
              <a:t>early</a:t>
            </a:r>
            <a:r>
              <a:rPr lang="de-DE" sz="2200" dirty="0"/>
              <a:t>-stage </a:t>
            </a:r>
            <a:r>
              <a:rPr lang="de-DE" sz="2200" dirty="0" err="1"/>
              <a:t>symptoms</a:t>
            </a:r>
            <a:r>
              <a:rPr lang="de-DE" sz="2200" dirty="0"/>
              <a:t> </a:t>
            </a:r>
            <a:r>
              <a:rPr lang="de-DE" sz="2200" dirty="0" err="1"/>
              <a:t>get</a:t>
            </a:r>
            <a:r>
              <a:rPr lang="de-DE" sz="2200" dirty="0"/>
              <a:t> </a:t>
            </a:r>
            <a:r>
              <a:rPr lang="de-DE" sz="2200" dirty="0" err="1"/>
              <a:t>worse</a:t>
            </a:r>
            <a:r>
              <a:rPr lang="de-DE" sz="2200" dirty="0"/>
              <a:t>, </a:t>
            </a:r>
            <a:r>
              <a:rPr lang="de-DE" sz="2200" dirty="0" err="1"/>
              <a:t>withdrawal</a:t>
            </a:r>
            <a:r>
              <a:rPr lang="de-DE" sz="2200" dirty="0"/>
              <a:t> </a:t>
            </a:r>
            <a:r>
              <a:rPr lang="de-DE" sz="2200" dirty="0" err="1"/>
              <a:t>from</a:t>
            </a:r>
            <a:r>
              <a:rPr lang="de-DE" sz="2200" dirty="0"/>
              <a:t> </a:t>
            </a:r>
            <a:r>
              <a:rPr lang="de-DE" sz="2200" dirty="0" err="1"/>
              <a:t>family</a:t>
            </a:r>
            <a:r>
              <a:rPr lang="de-DE" sz="2200" dirty="0"/>
              <a:t>/</a:t>
            </a:r>
            <a:r>
              <a:rPr lang="de-DE" sz="2200" dirty="0" err="1"/>
              <a:t>society</a:t>
            </a:r>
            <a:r>
              <a:rPr lang="de-DE" sz="2200" dirty="0"/>
              <a:t>, </a:t>
            </a:r>
            <a:r>
              <a:rPr lang="de-DE" sz="2200" dirty="0" err="1"/>
              <a:t>loss</a:t>
            </a:r>
            <a:r>
              <a:rPr lang="de-DE" sz="2200" dirty="0"/>
              <a:t>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bodily</a:t>
            </a:r>
            <a:r>
              <a:rPr lang="de-DE" sz="2200" dirty="0"/>
              <a:t> </a:t>
            </a:r>
            <a:r>
              <a:rPr lang="de-DE" sz="2200" dirty="0" err="1"/>
              <a:t>functions</a:t>
            </a:r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Tim Henkelmann | Master thesis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Alzheimer's disease</a:t>
            </a:r>
          </a:p>
        </p:txBody>
      </p:sp>
    </p:spTree>
    <p:extLst>
      <p:ext uri="{BB962C8B-B14F-4D97-AF65-F5344CB8AC3E}">
        <p14:creationId xmlns:p14="http://schemas.microsoft.com/office/powerpoint/2010/main" val="2720931237"/>
      </p:ext>
    </p:extLst>
  </p:cSld>
  <p:clrMapOvr>
    <a:masterClrMapping/>
  </p:clrMapOvr>
</p:sld>
</file>

<file path=ppt/theme/theme1.xml><?xml version="1.0" encoding="utf-8"?>
<a:theme xmlns:a="http://schemas.openxmlformats.org/drawingml/2006/main" name="160104_TUM_Praesentation_p_v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4" id="{B1B10406-6147-4A47-95F4-F5DBD10A3872}" vid="{D4FD95B4-ED9B-E343-B70F-8C404733D84C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4" id="{B1B10406-6147-4A47-95F4-F5DBD10A3872}" vid="{E7490A93-BEAC-FC49-93F3-0CC1118C542C}"/>
    </a:ext>
  </a:extLst>
</a:theme>
</file>

<file path=ppt/theme/theme3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4" id="{B1B10406-6147-4A47-95F4-F5DBD10A3872}" vid="{4DDB14AD-D1C4-854B-AC86-049FDE8761EC}"/>
    </a:ext>
  </a:extLst>
</a:theme>
</file>

<file path=ppt/theme/theme4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4" id="{B1B10406-6147-4A47-95F4-F5DBD10A3872}" vid="{4F4851FE-32D1-2D41-BECA-D90EB3BB8DB1}"/>
    </a:ext>
  </a:extLst>
</a:theme>
</file>

<file path=ppt/theme/theme5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4" id="{B1B10406-6147-4A47-95F4-F5DBD10A3872}" vid="{13591B48-8E13-6247-8040-92522EC77656}"/>
    </a:ext>
  </a:extLst>
</a:theme>
</file>

<file path=ppt/theme/theme6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4" id="{B1B10406-6147-4A47-95F4-F5DBD10A3872}" vid="{BAD62DF3-579B-3B4C-BB35-887AD0E01A2D}"/>
    </a:ext>
  </a:extLst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Kickoff Präsentation</Template>
  <TotalTime>0</TotalTime>
  <Words>971</Words>
  <Application>Microsoft Office PowerPoint</Application>
  <PresentationFormat>On-screen Show (4:3)</PresentationFormat>
  <Paragraphs>306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Arial</vt:lpstr>
      <vt:lpstr>Calibri</vt:lpstr>
      <vt:lpstr>Courier New</vt:lpstr>
      <vt:lpstr>Symbol</vt:lpstr>
      <vt:lpstr>Wingdings</vt:lpstr>
      <vt:lpstr>160104_TUM_Praesentation_p_v1</vt:lpstr>
      <vt:lpstr>Titel 2</vt:lpstr>
      <vt:lpstr>Titel 3</vt:lpstr>
      <vt:lpstr>Inhalt</vt:lpstr>
      <vt:lpstr>Kapiteltrenner blau</vt:lpstr>
      <vt:lpstr>Kapiteltrenner schwarz</vt:lpstr>
      <vt:lpstr>Kickoff presentation master thesis</vt:lpstr>
      <vt:lpstr>General information</vt:lpstr>
      <vt:lpstr>General information</vt:lpstr>
      <vt:lpstr>General information</vt:lpstr>
      <vt:lpstr>General information</vt:lpstr>
      <vt:lpstr>Alzheimer's disease</vt:lpstr>
      <vt:lpstr>Alzheimer's disease</vt:lpstr>
      <vt:lpstr>Alzheimer's disease</vt:lpstr>
      <vt:lpstr>Alzheimer's disease</vt:lpstr>
      <vt:lpstr>Alzheimer's disease</vt:lpstr>
      <vt:lpstr>Alzheimer's disease</vt:lpstr>
      <vt:lpstr>Alzheimer's disease</vt:lpstr>
      <vt:lpstr>Alzheimer's disease</vt:lpstr>
      <vt:lpstr>Alzheimer's disease</vt:lpstr>
      <vt:lpstr>Previous research at the chair</vt:lpstr>
      <vt:lpstr>Previous research at the chair</vt:lpstr>
      <vt:lpstr>Topic Master Thesis</vt:lpstr>
      <vt:lpstr>Why a board game?</vt:lpstr>
      <vt:lpstr>Why a board game?</vt:lpstr>
      <vt:lpstr>Why a board game?</vt:lpstr>
      <vt:lpstr>Why a board game?</vt:lpstr>
      <vt:lpstr>Why on a Tablet?</vt:lpstr>
      <vt:lpstr>Why on a Tablet?</vt:lpstr>
      <vt:lpstr>Why on a Tablet?</vt:lpstr>
      <vt:lpstr>Why on a Tablet?</vt:lpstr>
      <vt:lpstr>PowerPoint Presentation</vt:lpstr>
      <vt:lpstr>PowerPoint Presentation</vt:lpstr>
      <vt:lpstr>PowerPoint Presentation</vt:lpstr>
      <vt:lpstr>PowerPoint Presentation</vt:lpstr>
      <vt:lpstr>Alzheimer‘s disease</vt:lpstr>
      <vt:lpstr>Alzheimer‘s disease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Kickoff Präsentation Masterarbeit</dc:title>
  <dc:creator>Tim Henkelmann</dc:creator>
  <cp:lastModifiedBy>Tim Henkelmann</cp:lastModifiedBy>
  <cp:revision>65</cp:revision>
  <cp:lastPrinted>2015-07-30T14:04:45Z</cp:lastPrinted>
  <dcterms:created xsi:type="dcterms:W3CDTF">2018-11-29T11:04:06Z</dcterms:created>
  <dcterms:modified xsi:type="dcterms:W3CDTF">2019-05-17T08:58:51Z</dcterms:modified>
</cp:coreProperties>
</file>