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8" r:id="rId2"/>
    <p:sldId id="471" r:id="rId3"/>
    <p:sldId id="468" r:id="rId4"/>
    <p:sldId id="470" r:id="rId5"/>
    <p:sldId id="469" r:id="rId6"/>
    <p:sldId id="442" r:id="rId7"/>
    <p:sldId id="474" r:id="rId8"/>
    <p:sldId id="487" r:id="rId9"/>
    <p:sldId id="488" r:id="rId10"/>
    <p:sldId id="443" r:id="rId11"/>
    <p:sldId id="445" r:id="rId12"/>
    <p:sldId id="472" r:id="rId13"/>
    <p:sldId id="428" r:id="rId14"/>
    <p:sldId id="477" r:id="rId15"/>
    <p:sldId id="478" r:id="rId16"/>
    <p:sldId id="430" r:id="rId17"/>
    <p:sldId id="476" r:id="rId18"/>
    <p:sldId id="429" r:id="rId19"/>
    <p:sldId id="479" r:id="rId20"/>
    <p:sldId id="480" r:id="rId21"/>
    <p:sldId id="481" r:id="rId22"/>
    <p:sldId id="433" r:id="rId23"/>
    <p:sldId id="462" r:id="rId24"/>
    <p:sldId id="434" r:id="rId25"/>
    <p:sldId id="456" r:id="rId26"/>
    <p:sldId id="457" r:id="rId27"/>
    <p:sldId id="458" r:id="rId28"/>
    <p:sldId id="459" r:id="rId29"/>
    <p:sldId id="482" r:id="rId30"/>
    <p:sldId id="483" r:id="rId31"/>
    <p:sldId id="435" r:id="rId32"/>
    <p:sldId id="461" r:id="rId33"/>
    <p:sldId id="486" r:id="rId34"/>
    <p:sldId id="464" r:id="rId35"/>
    <p:sldId id="463" r:id="rId36"/>
    <p:sldId id="436" r:id="rId37"/>
    <p:sldId id="432" r:id="rId38"/>
    <p:sldId id="465" r:id="rId39"/>
    <p:sldId id="466" r:id="rId40"/>
    <p:sldId id="467" r:id="rId41"/>
    <p:sldId id="451" r:id="rId42"/>
    <p:sldId id="446" r:id="rId43"/>
    <p:sldId id="485" r:id="rId44"/>
    <p:sldId id="484" r:id="rId45"/>
    <p:sldId id="447" r:id="rId46"/>
    <p:sldId id="448" r:id="rId47"/>
    <p:sldId id="455" r:id="rId48"/>
    <p:sldId id="450" r:id="rId49"/>
    <p:sldId id="452" r:id="rId50"/>
    <p:sldId id="453" r:id="rId51"/>
    <p:sldId id="454" r:id="rId52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F9E3D3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0980" autoAdjust="0"/>
  </p:normalViewPr>
  <p:slideViewPr>
    <p:cSldViewPr snapToGrid="0">
      <p:cViewPr varScale="1">
        <p:scale>
          <a:sx n="61" d="100"/>
          <a:sy n="61" d="100"/>
        </p:scale>
        <p:origin x="2102" y="3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9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Understand</a:t>
            </a:r>
            <a:r>
              <a:rPr lang="de-DE"/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particularities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about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the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disease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,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symptoms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,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communication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272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Age </a:t>
            </a:r>
            <a:r>
              <a:rPr lang="de-DE" err="1"/>
              <a:t>related</a:t>
            </a:r>
            <a:r>
              <a:rPr lang="de-DE"/>
              <a:t> </a:t>
            </a:r>
            <a:r>
              <a:rPr lang="de-DE" err="1"/>
              <a:t>decline</a:t>
            </a:r>
            <a:r>
              <a:rPr lang="de-DE"/>
              <a:t>, </a:t>
            </a:r>
            <a:r>
              <a:rPr lang="de-DE" err="1"/>
              <a:t>Serious</a:t>
            </a:r>
            <a:r>
              <a:rPr lang="de-DE"/>
              <a:t> </a:t>
            </a:r>
            <a:r>
              <a:rPr lang="de-DE" err="1"/>
              <a:t>games</a:t>
            </a:r>
            <a:r>
              <a:rPr lang="de-DE"/>
              <a:t>, virtual </a:t>
            </a:r>
            <a:r>
              <a:rPr lang="de-DE" err="1"/>
              <a:t>agents</a:t>
            </a:r>
            <a:r>
              <a:rPr lang="de-DE"/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57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real-world game is extended with computing functionality to create an improved gaming experience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718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TAM = Technology Acceptance Model =&gt;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tech</a:t>
            </a:r>
            <a:r>
              <a:rPr lang="de-DE" dirty="0"/>
              <a:t> </a:t>
            </a:r>
            <a:r>
              <a:rPr lang="de-DE" dirty="0" err="1"/>
              <a:t>accepted</a:t>
            </a:r>
            <a:r>
              <a:rPr lang="de-DE" dirty="0"/>
              <a:t>?</a:t>
            </a:r>
          </a:p>
          <a:p>
            <a:r>
              <a:rPr lang="de-DE" dirty="0"/>
              <a:t>Survey </a:t>
            </a:r>
            <a:r>
              <a:rPr lang="de-DE" dirty="0" err="1"/>
              <a:t>methods</a:t>
            </a:r>
            <a:r>
              <a:rPr lang="de-DE" dirty="0"/>
              <a:t>: </a:t>
            </a:r>
            <a:r>
              <a:rPr lang="de-DE" dirty="0" err="1"/>
              <a:t>guidelines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Fraunhofer Institute </a:t>
            </a:r>
            <a:r>
              <a:rPr lang="de-DE" dirty="0" err="1"/>
              <a:t>regarding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seniors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7340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18485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known</a:t>
            </a:r>
            <a:r>
              <a:rPr lang="de-DE"/>
              <a:t> </a:t>
            </a:r>
            <a:r>
              <a:rPr lang="de-DE" err="1"/>
              <a:t>from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past</a:t>
            </a:r>
            <a:r>
              <a:rPr lang="de-DE"/>
              <a:t> </a:t>
            </a:r>
            <a:r>
              <a:rPr lang="de-DE" err="1"/>
              <a:t>since</a:t>
            </a:r>
            <a:r>
              <a:rPr lang="de-DE"/>
              <a:t> </a:t>
            </a:r>
            <a:r>
              <a:rPr lang="de-DE" err="1"/>
              <a:t>childhood</a:t>
            </a:r>
            <a:endParaRPr lang="de-DE"/>
          </a:p>
          <a:p>
            <a:r>
              <a:rPr lang="de-DE"/>
              <a:t>Multiple </a:t>
            </a:r>
            <a:r>
              <a:rPr lang="de-DE" err="1"/>
              <a:t>users</a:t>
            </a:r>
            <a:r>
              <a:rPr lang="de-DE"/>
              <a:t>; </a:t>
            </a:r>
          </a:p>
          <a:p>
            <a:r>
              <a:rPr lang="de-DE"/>
              <a:t>simple, </a:t>
            </a:r>
            <a:r>
              <a:rPr lang="de-DE" err="1"/>
              <a:t>consecutive</a:t>
            </a:r>
            <a:r>
              <a:rPr lang="de-DE"/>
              <a:t> </a:t>
            </a:r>
            <a:r>
              <a:rPr lang="de-DE" err="1"/>
              <a:t>gameflow</a:t>
            </a:r>
            <a:r>
              <a:rPr lang="de-DE"/>
              <a:t>; extensible </a:t>
            </a:r>
            <a:r>
              <a:rPr lang="de-DE" err="1"/>
              <a:t>gameflow</a:t>
            </a:r>
            <a:r>
              <a:rPr lang="de-DE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405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gameflow</a:t>
            </a:r>
            <a:r>
              <a:rPr lang="de-DE"/>
              <a:t> </a:t>
            </a:r>
            <a:r>
              <a:rPr lang="de-DE" err="1"/>
              <a:t>control</a:t>
            </a:r>
            <a:r>
              <a:rPr lang="de-DE"/>
              <a:t> (</a:t>
            </a:r>
            <a:r>
              <a:rPr lang="de-DE" err="1"/>
              <a:t>reminder</a:t>
            </a:r>
            <a:r>
              <a:rPr lang="de-DE"/>
              <a:t> </a:t>
            </a:r>
            <a:r>
              <a:rPr lang="de-DE" err="1"/>
              <a:t>who‘s</a:t>
            </a:r>
            <a:r>
              <a:rPr lang="de-DE"/>
              <a:t> turn, </a:t>
            </a:r>
            <a:r>
              <a:rPr lang="de-DE" err="1"/>
              <a:t>what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do, …)</a:t>
            </a:r>
          </a:p>
          <a:p>
            <a:r>
              <a:rPr lang="de-DE" err="1"/>
              <a:t>customization</a:t>
            </a:r>
            <a:r>
              <a:rPr lang="de-DE"/>
              <a:t> </a:t>
            </a:r>
            <a:r>
              <a:rPr lang="de-DE" err="1"/>
              <a:t>options</a:t>
            </a:r>
            <a:r>
              <a:rPr lang="de-DE"/>
              <a:t>: </a:t>
            </a:r>
            <a:r>
              <a:rPr lang="de-DE" err="1"/>
              <a:t>board</a:t>
            </a:r>
            <a:r>
              <a:rPr lang="de-DE"/>
              <a:t> </a:t>
            </a:r>
            <a:r>
              <a:rPr lang="de-DE" err="1"/>
              <a:t>size</a:t>
            </a:r>
            <a:r>
              <a:rPr lang="de-DE"/>
              <a:t>, </a:t>
            </a:r>
            <a:r>
              <a:rPr lang="de-DE" err="1"/>
              <a:t>color</a:t>
            </a:r>
            <a:r>
              <a:rPr lang="de-DE"/>
              <a:t> </a:t>
            </a:r>
            <a:r>
              <a:rPr lang="de-DE" err="1"/>
              <a:t>blindness</a:t>
            </a:r>
            <a:r>
              <a:rPr lang="de-DE"/>
              <a:t>, …, </a:t>
            </a:r>
            <a:r>
              <a:rPr lang="de-DE" err="1"/>
              <a:t>other</a:t>
            </a:r>
            <a:r>
              <a:rPr lang="de-DE"/>
              <a:t> </a:t>
            </a:r>
            <a:r>
              <a:rPr lang="de-DE" err="1"/>
              <a:t>peripherals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3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Peripherals</a:t>
            </a:r>
            <a:r>
              <a:rPr lang="de-DE"/>
              <a:t>:</a:t>
            </a:r>
          </a:p>
          <a:p>
            <a:r>
              <a:rPr lang="de-DE" err="1"/>
              <a:t>Physical</a:t>
            </a:r>
            <a:r>
              <a:rPr lang="de-DE"/>
              <a:t> </a:t>
            </a:r>
            <a:r>
              <a:rPr lang="de-DE" err="1"/>
              <a:t>engagement</a:t>
            </a:r>
            <a:r>
              <a:rPr lang="de-DE"/>
              <a:t>, </a:t>
            </a:r>
            <a:r>
              <a:rPr lang="de-DE" err="1"/>
              <a:t>closer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classic </a:t>
            </a:r>
            <a:r>
              <a:rPr lang="de-DE" err="1"/>
              <a:t>version</a:t>
            </a:r>
            <a:r>
              <a:rPr lang="de-DE"/>
              <a:t>,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diversified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: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Combination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of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old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and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new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is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aimed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to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spark</a:t>
            </a:r>
            <a:r>
              <a:rPr lang="de-DE" sz="1200" b="0" i="0" kern="120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 </a:t>
            </a:r>
            <a:r>
              <a:rPr lang="de-DE" sz="1200" b="0" i="0" kern="1200" err="1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-65" charset="-128"/>
                <a:cs typeface="ＭＳ Ｐゴシック" pitchFamily="18" charset="-128"/>
              </a:rPr>
              <a:t>interest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6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Broken</a:t>
            </a:r>
            <a:r>
              <a:rPr lang="de-DE"/>
              <a:t>, </a:t>
            </a:r>
            <a:r>
              <a:rPr lang="de-DE" err="1"/>
              <a:t>had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be</a:t>
            </a:r>
            <a:r>
              <a:rPr lang="de-DE"/>
              <a:t> </a:t>
            </a:r>
            <a:r>
              <a:rPr lang="de-DE" err="1"/>
              <a:t>redeveloped</a:t>
            </a:r>
            <a:r>
              <a:rPr lang="de-DE"/>
              <a:t>, </a:t>
            </a:r>
            <a:r>
              <a:rPr lang="de-DE" err="1"/>
              <a:t>how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improve</a:t>
            </a:r>
            <a:r>
              <a:rPr lang="de-DE"/>
              <a:t> </a:t>
            </a:r>
            <a:r>
              <a:rPr lang="de-DE" err="1"/>
              <a:t>hydration</a:t>
            </a:r>
            <a:r>
              <a:rPr lang="de-DE"/>
              <a:t> </a:t>
            </a:r>
            <a:r>
              <a:rPr lang="de-DE" err="1"/>
              <a:t>now</a:t>
            </a:r>
            <a:r>
              <a:rPr lang="de-DE"/>
              <a:t>? „I will pick </a:t>
            </a:r>
            <a:r>
              <a:rPr lang="de-DE" err="1"/>
              <a:t>up</a:t>
            </a:r>
            <a:r>
              <a:rPr lang="de-DE"/>
              <a:t> on </a:t>
            </a:r>
            <a:r>
              <a:rPr lang="de-DE" err="1"/>
              <a:t>this</a:t>
            </a:r>
            <a:r>
              <a:rPr lang="de-DE"/>
              <a:t> </a:t>
            </a:r>
            <a:r>
              <a:rPr lang="de-DE" err="1"/>
              <a:t>point</a:t>
            </a:r>
            <a:r>
              <a:rPr lang="de-DE"/>
              <a:t> </a:t>
            </a:r>
            <a:r>
              <a:rPr lang="de-DE" err="1"/>
              <a:t>later</a:t>
            </a:r>
            <a:r>
              <a:rPr lang="de-DE"/>
              <a:t>.“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4438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Background Music</a:t>
            </a:r>
          </a:p>
          <a:p>
            <a:r>
              <a:rPr lang="de-DE" dirty="0"/>
              <a:t>Companion </a:t>
            </a:r>
            <a:r>
              <a:rPr lang="de-DE" dirty="0" err="1"/>
              <a:t>dog</a:t>
            </a:r>
            <a:endParaRPr lang="de-DE" dirty="0"/>
          </a:p>
          <a:p>
            <a:r>
              <a:rPr lang="de-DE" dirty="0"/>
              <a:t>Start and Play!</a:t>
            </a:r>
          </a:p>
          <a:p>
            <a:r>
              <a:rPr lang="de-DE" dirty="0" err="1"/>
              <a:t>Describe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: </a:t>
            </a:r>
            <a:r>
              <a:rPr lang="de-DE" dirty="0" err="1"/>
              <a:t>Dice</a:t>
            </a:r>
            <a:r>
              <a:rPr lang="de-DE" dirty="0"/>
              <a:t>=&gt;Bluetooth </a:t>
            </a:r>
            <a:r>
              <a:rPr lang="de-DE" dirty="0" err="1"/>
              <a:t>dice</a:t>
            </a:r>
            <a:r>
              <a:rPr lang="de-DE" dirty="0"/>
              <a:t>, </a:t>
            </a:r>
            <a:r>
              <a:rPr lang="de-DE" dirty="0" err="1"/>
              <a:t>pieces</a:t>
            </a:r>
            <a:r>
              <a:rPr lang="de-DE" dirty="0"/>
              <a:t> =&gt;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pieces</a:t>
            </a:r>
            <a:r>
              <a:rPr lang="de-DE" dirty="0"/>
              <a:t>, </a:t>
            </a:r>
            <a:r>
              <a:rPr lang="de-DE" dirty="0" err="1"/>
              <a:t>helper</a:t>
            </a:r>
            <a:r>
              <a:rPr lang="de-DE" dirty="0"/>
              <a:t> </a:t>
            </a:r>
            <a:r>
              <a:rPr lang="de-DE" dirty="0" err="1"/>
              <a:t>panels</a:t>
            </a:r>
            <a:r>
              <a:rPr lang="de-DE" dirty="0"/>
              <a:t>, </a:t>
            </a:r>
            <a:r>
              <a:rPr lang="de-DE" dirty="0" err="1"/>
              <a:t>companion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bowl =&gt; </a:t>
            </a:r>
            <a:r>
              <a:rPr lang="de-DE" dirty="0" err="1"/>
              <a:t>Drinking</a:t>
            </a:r>
            <a:r>
              <a:rPr lang="de-DE" dirty="0"/>
              <a:t> </a:t>
            </a:r>
            <a:r>
              <a:rPr lang="de-DE" dirty="0" err="1"/>
              <a:t>reminder</a:t>
            </a:r>
            <a:r>
              <a:rPr lang="de-DE" dirty="0"/>
              <a:t>!, </a:t>
            </a:r>
            <a:r>
              <a:rPr lang="de-DE" dirty="0" err="1"/>
              <a:t>reset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, </a:t>
            </a:r>
            <a:r>
              <a:rPr lang="de-DE" dirty="0" err="1"/>
              <a:t>path</a:t>
            </a:r>
            <a:r>
              <a:rPr lang="de-DE" dirty="0"/>
              <a:t> </a:t>
            </a:r>
            <a:r>
              <a:rPr lang="de-DE" dirty="0" err="1"/>
              <a:t>marker</a:t>
            </a:r>
            <a:endParaRPr lang="de-DE" dirty="0"/>
          </a:p>
          <a:p>
            <a:r>
              <a:rPr lang="de-DE" dirty="0"/>
              <a:t>Different </a:t>
            </a:r>
            <a:r>
              <a:rPr lang="de-DE" dirty="0" err="1"/>
              <a:t>options</a:t>
            </a:r>
            <a:r>
              <a:rPr lang="de-DE" dirty="0"/>
              <a:t>: </a:t>
            </a:r>
            <a:r>
              <a:rPr lang="de-DE" dirty="0" err="1"/>
              <a:t>board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, </a:t>
            </a:r>
            <a:r>
              <a:rPr lang="de-DE" dirty="0" err="1"/>
              <a:t>players</a:t>
            </a:r>
            <a:r>
              <a:rPr lang="de-DE" dirty="0"/>
              <a:t>,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pieces</a:t>
            </a:r>
            <a:r>
              <a:rPr lang="de-DE" dirty="0"/>
              <a:t>, </a:t>
            </a:r>
            <a:r>
              <a:rPr lang="de-DE" dirty="0" err="1"/>
              <a:t>color</a:t>
            </a:r>
            <a:r>
              <a:rPr lang="de-DE" dirty="0"/>
              <a:t> </a:t>
            </a:r>
            <a:r>
              <a:rPr lang="de-DE" dirty="0" err="1"/>
              <a:t>blindness</a:t>
            </a:r>
            <a:r>
              <a:rPr lang="de-DE" dirty="0"/>
              <a:t>, …</a:t>
            </a:r>
          </a:p>
          <a:p>
            <a:r>
              <a:rPr lang="de-DE" dirty="0" err="1"/>
              <a:t>Personalize</a:t>
            </a:r>
            <a:r>
              <a:rPr lang="de-DE" dirty="0"/>
              <a:t>: </a:t>
            </a:r>
            <a:r>
              <a:rPr lang="de-DE" dirty="0" err="1"/>
              <a:t>name</a:t>
            </a:r>
            <a:r>
              <a:rPr lang="de-DE" dirty="0"/>
              <a:t> </a:t>
            </a:r>
            <a:r>
              <a:rPr lang="de-DE" dirty="0" err="1"/>
              <a:t>players</a:t>
            </a:r>
            <a:r>
              <a:rPr lang="de-DE" dirty="0"/>
              <a:t>, </a:t>
            </a:r>
            <a:r>
              <a:rPr lang="de-DE" dirty="0" err="1"/>
              <a:t>crop</a:t>
            </a:r>
            <a:r>
              <a:rPr lang="de-DE" dirty="0"/>
              <a:t> </a:t>
            </a:r>
            <a:r>
              <a:rPr lang="de-DE" dirty="0" err="1"/>
              <a:t>faces</a:t>
            </a:r>
            <a:r>
              <a:rPr lang="de-DE" dirty="0"/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9060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Most </a:t>
            </a:r>
            <a:r>
              <a:rPr lang="de-DE" err="1"/>
              <a:t>common</a:t>
            </a:r>
            <a:r>
              <a:rPr lang="de-DE"/>
              <a:t> form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dementia</a:t>
            </a:r>
            <a:r>
              <a:rPr lang="de-DE"/>
              <a:t>, </a:t>
            </a:r>
            <a:r>
              <a:rPr lang="de-DE" err="1"/>
              <a:t>roughly</a:t>
            </a:r>
            <a:r>
              <a:rPr lang="de-DE"/>
              <a:t> 2/3</a:t>
            </a:r>
          </a:p>
          <a:p>
            <a:r>
              <a:rPr lang="de-DE"/>
              <a:t>1,7 </a:t>
            </a:r>
            <a:r>
              <a:rPr lang="de-DE" err="1"/>
              <a:t>million</a:t>
            </a:r>
            <a:r>
              <a:rPr lang="de-DE"/>
              <a:t> </a:t>
            </a:r>
            <a:r>
              <a:rPr lang="de-DE" err="1"/>
              <a:t>people</a:t>
            </a:r>
            <a:r>
              <a:rPr lang="de-DE"/>
              <a:t> in </a:t>
            </a:r>
            <a:r>
              <a:rPr lang="de-DE" err="1"/>
              <a:t>germany</a:t>
            </a:r>
            <a:r>
              <a:rPr lang="de-DE"/>
              <a:t>, </a:t>
            </a:r>
            <a:r>
              <a:rPr lang="de-DE" err="1"/>
              <a:t>more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50 </a:t>
            </a:r>
            <a:r>
              <a:rPr lang="de-DE" err="1"/>
              <a:t>million</a:t>
            </a:r>
            <a:r>
              <a:rPr lang="de-DE"/>
              <a:t> </a:t>
            </a:r>
            <a:r>
              <a:rPr lang="de-DE" err="1"/>
              <a:t>worldwide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9674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2 Test </a:t>
            </a:r>
            <a:r>
              <a:rPr lang="de-DE" err="1"/>
              <a:t>phases</a:t>
            </a:r>
            <a:r>
              <a:rPr lang="de-DE"/>
              <a:t> </a:t>
            </a:r>
            <a:r>
              <a:rPr lang="de-DE" err="1"/>
              <a:t>with</a:t>
            </a:r>
            <a:r>
              <a:rPr lang="de-DE"/>
              <a:t> </a:t>
            </a:r>
            <a:r>
              <a:rPr lang="de-DE" err="1"/>
              <a:t>software</a:t>
            </a:r>
            <a:r>
              <a:rPr lang="de-DE"/>
              <a:t> </a:t>
            </a:r>
            <a:r>
              <a:rPr lang="de-DE" err="1"/>
              <a:t>increment</a:t>
            </a:r>
            <a:r>
              <a:rPr lang="de-DE"/>
              <a:t> </a:t>
            </a:r>
            <a:r>
              <a:rPr lang="de-DE" err="1"/>
              <a:t>inbetween</a:t>
            </a:r>
            <a:endParaRPr lang="de-DE"/>
          </a:p>
          <a:p>
            <a:r>
              <a:rPr lang="de-DE"/>
              <a:t>In </a:t>
            </a:r>
            <a:r>
              <a:rPr lang="de-DE" err="1"/>
              <a:t>testphase</a:t>
            </a:r>
            <a:r>
              <a:rPr lang="de-DE"/>
              <a:t>:  multiple </a:t>
            </a:r>
            <a:r>
              <a:rPr lang="de-DE" err="1"/>
              <a:t>test</a:t>
            </a:r>
            <a:r>
              <a:rPr lang="de-DE"/>
              <a:t> </a:t>
            </a:r>
            <a:r>
              <a:rPr lang="de-DE" err="1"/>
              <a:t>runs</a:t>
            </a:r>
            <a:r>
              <a:rPr lang="de-DE"/>
              <a:t> and </a:t>
            </a:r>
            <a:r>
              <a:rPr lang="de-DE" err="1"/>
              <a:t>try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test</a:t>
            </a:r>
            <a:r>
              <a:rPr lang="de-DE"/>
              <a:t> </a:t>
            </a:r>
            <a:r>
              <a:rPr lang="de-DE" err="1"/>
              <a:t>as</a:t>
            </a:r>
            <a:r>
              <a:rPr lang="de-DE"/>
              <a:t> </a:t>
            </a:r>
            <a:r>
              <a:rPr lang="de-DE" err="1"/>
              <a:t>much</a:t>
            </a:r>
            <a:r>
              <a:rPr lang="de-DE"/>
              <a:t> </a:t>
            </a:r>
            <a:r>
              <a:rPr lang="de-DE" err="1"/>
              <a:t>as</a:t>
            </a:r>
            <a:r>
              <a:rPr lang="de-DE"/>
              <a:t> possible BUT </a:t>
            </a:r>
            <a:r>
              <a:rPr lang="de-DE" err="1"/>
              <a:t>go</a:t>
            </a:r>
            <a:r>
              <a:rPr lang="de-DE"/>
              <a:t> </a:t>
            </a:r>
            <a:r>
              <a:rPr lang="de-DE" err="1"/>
              <a:t>along</a:t>
            </a:r>
            <a:r>
              <a:rPr lang="de-DE"/>
              <a:t> </a:t>
            </a:r>
            <a:r>
              <a:rPr lang="de-DE" err="1"/>
              <a:t>with</a:t>
            </a:r>
            <a:r>
              <a:rPr lang="de-DE"/>
              <a:t> </a:t>
            </a:r>
            <a:r>
              <a:rPr lang="de-DE" err="1"/>
              <a:t>patients</a:t>
            </a:r>
            <a:r>
              <a:rPr lang="de-DE"/>
              <a:t>‘ </a:t>
            </a:r>
            <a:r>
              <a:rPr lang="de-DE" err="1"/>
              <a:t>mood</a:t>
            </a:r>
            <a:endParaRPr lang="de-DE"/>
          </a:p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899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All </a:t>
            </a:r>
            <a:r>
              <a:rPr lang="de-DE" err="1"/>
              <a:t>test</a:t>
            </a:r>
            <a:r>
              <a:rPr lang="de-DE"/>
              <a:t> </a:t>
            </a:r>
            <a:r>
              <a:rPr lang="de-DE" err="1"/>
              <a:t>runs</a:t>
            </a:r>
            <a:r>
              <a:rPr lang="de-DE"/>
              <a:t> </a:t>
            </a:r>
            <a:r>
              <a:rPr lang="de-DE" err="1"/>
              <a:t>with</a:t>
            </a:r>
            <a:r>
              <a:rPr lang="de-DE"/>
              <a:t> 2 </a:t>
            </a:r>
            <a:r>
              <a:rPr lang="de-DE" err="1"/>
              <a:t>people</a:t>
            </a:r>
            <a:r>
              <a:rPr lang="de-DE"/>
              <a:t> </a:t>
            </a:r>
            <a:r>
              <a:rPr lang="de-DE" err="1"/>
              <a:t>except</a:t>
            </a:r>
            <a:r>
              <a:rPr lang="de-DE"/>
              <a:t> last </a:t>
            </a:r>
            <a:r>
              <a:rPr lang="de-DE" err="1"/>
              <a:t>test</a:t>
            </a:r>
            <a:r>
              <a:rPr lang="de-DE"/>
              <a:t> </a:t>
            </a:r>
            <a:r>
              <a:rPr lang="de-DE" err="1"/>
              <a:t>run</a:t>
            </a:r>
            <a:r>
              <a:rPr lang="de-DE"/>
              <a:t> </a:t>
            </a:r>
            <a:r>
              <a:rPr lang="de-DE" err="1"/>
              <a:t>with</a:t>
            </a:r>
            <a:r>
              <a:rPr lang="de-DE"/>
              <a:t> 3 </a:t>
            </a:r>
            <a:r>
              <a:rPr lang="de-DE" err="1"/>
              <a:t>people</a:t>
            </a:r>
            <a:r>
              <a:rPr lang="de-DE"/>
              <a:t>, all </a:t>
            </a:r>
            <a:r>
              <a:rPr lang="de-DE" err="1"/>
              <a:t>for</a:t>
            </a:r>
            <a:r>
              <a:rPr lang="de-DE"/>
              <a:t> 3 </a:t>
            </a:r>
            <a:r>
              <a:rPr lang="de-DE" err="1"/>
              <a:t>rounds</a:t>
            </a:r>
            <a:endParaRPr lang="de-DE"/>
          </a:p>
          <a:p>
            <a:r>
              <a:rPr lang="de-DE" err="1"/>
              <a:t>Insights</a:t>
            </a:r>
            <a:r>
              <a:rPr lang="de-DE"/>
              <a:t>: Intuitive but non-resident was </a:t>
            </a:r>
            <a:r>
              <a:rPr lang="de-DE" err="1"/>
              <a:t>needed</a:t>
            </a:r>
            <a:r>
              <a:rPr lang="de-DE"/>
              <a:t>, </a:t>
            </a:r>
          </a:p>
          <a:p>
            <a:r>
              <a:rPr lang="de-DE"/>
              <a:t>BUT: Bluetooth </a:t>
            </a:r>
            <a:r>
              <a:rPr lang="de-DE" err="1"/>
              <a:t>dice</a:t>
            </a:r>
            <a:r>
              <a:rPr lang="de-DE"/>
              <a:t> </a:t>
            </a:r>
            <a:r>
              <a:rPr lang="de-DE" err="1"/>
              <a:t>results</a:t>
            </a:r>
            <a:r>
              <a:rPr lang="de-DE"/>
              <a:t> </a:t>
            </a:r>
            <a:r>
              <a:rPr lang="de-DE" err="1"/>
              <a:t>were</a:t>
            </a:r>
            <a:r>
              <a:rPr lang="de-DE"/>
              <a:t> </a:t>
            </a:r>
            <a:r>
              <a:rPr lang="de-DE" err="1"/>
              <a:t>transfered</a:t>
            </a:r>
            <a:r>
              <a:rPr lang="de-DE"/>
              <a:t> </a:t>
            </a:r>
            <a:r>
              <a:rPr lang="de-DE" err="1"/>
              <a:t>too</a:t>
            </a:r>
            <a:r>
              <a:rPr lang="de-DE"/>
              <a:t> </a:t>
            </a:r>
            <a:r>
              <a:rPr lang="de-DE" err="1"/>
              <a:t>early</a:t>
            </a:r>
            <a:r>
              <a:rPr lang="de-DE"/>
              <a:t>, </a:t>
            </a:r>
            <a:r>
              <a:rPr lang="de-DE" err="1"/>
              <a:t>residents</a:t>
            </a:r>
            <a:r>
              <a:rPr lang="de-DE"/>
              <a:t> </a:t>
            </a:r>
            <a:r>
              <a:rPr lang="de-DE" err="1"/>
              <a:t>had</a:t>
            </a:r>
            <a:r>
              <a:rPr lang="de-DE"/>
              <a:t> </a:t>
            </a:r>
            <a:r>
              <a:rPr lang="de-DE" err="1"/>
              <a:t>trouble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distinguish</a:t>
            </a:r>
            <a:r>
              <a:rPr lang="de-DE"/>
              <a:t> </a:t>
            </a:r>
            <a:r>
              <a:rPr lang="de-DE" err="1"/>
              <a:t>pieces</a:t>
            </a:r>
            <a:r>
              <a:rPr lang="de-DE"/>
              <a:t>, </a:t>
            </a:r>
            <a:r>
              <a:rPr lang="de-DE" err="1"/>
              <a:t>where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press + „</a:t>
            </a:r>
            <a:r>
              <a:rPr lang="de-DE" err="1"/>
              <a:t>mistakes</a:t>
            </a:r>
            <a:r>
              <a:rPr lang="de-DE"/>
              <a:t>“ </a:t>
            </a:r>
            <a:r>
              <a:rPr lang="de-DE" err="1"/>
              <a:t>were</a:t>
            </a:r>
            <a:r>
              <a:rPr lang="de-DE"/>
              <a:t> </a:t>
            </a:r>
            <a:r>
              <a:rPr lang="de-DE" err="1"/>
              <a:t>made</a:t>
            </a:r>
            <a:r>
              <a:rPr lang="de-DE"/>
              <a:t> (resident still </a:t>
            </a:r>
            <a:r>
              <a:rPr lang="de-DE" err="1"/>
              <a:t>touched</a:t>
            </a:r>
            <a:r>
              <a:rPr lang="de-DE"/>
              <a:t> </a:t>
            </a:r>
            <a:r>
              <a:rPr lang="de-DE" err="1"/>
              <a:t>tablet</a:t>
            </a:r>
            <a:r>
              <a:rPr lang="de-DE"/>
              <a:t> =&gt; </a:t>
            </a:r>
            <a:r>
              <a:rPr lang="de-DE" err="1"/>
              <a:t>trigger</a:t>
            </a:r>
            <a:r>
              <a:rPr lang="de-DE"/>
              <a:t> </a:t>
            </a:r>
            <a:r>
              <a:rPr lang="de-DE" err="1"/>
              <a:t>next</a:t>
            </a:r>
            <a:r>
              <a:rPr lang="de-DE"/>
              <a:t> </a:t>
            </a:r>
            <a:r>
              <a:rPr lang="de-DE" err="1"/>
              <a:t>players</a:t>
            </a:r>
            <a:r>
              <a:rPr lang="de-DE"/>
              <a:t> </a:t>
            </a:r>
            <a:r>
              <a:rPr lang="de-DE" err="1"/>
              <a:t>dice</a:t>
            </a:r>
            <a:r>
              <a:rPr lang="de-DE"/>
              <a:t> </a:t>
            </a:r>
            <a:r>
              <a:rPr lang="de-DE" err="1"/>
              <a:t>throw</a:t>
            </a:r>
            <a:r>
              <a:rPr lang="de-DE"/>
              <a:t>)</a:t>
            </a:r>
          </a:p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2411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Design </a:t>
            </a:r>
            <a:r>
              <a:rPr lang="de-DE" err="1"/>
              <a:t>rework</a:t>
            </a:r>
            <a:r>
              <a:rPr lang="de-DE"/>
              <a:t> (</a:t>
            </a:r>
            <a:r>
              <a:rPr lang="de-DE" err="1"/>
              <a:t>marking</a:t>
            </a:r>
            <a:r>
              <a:rPr lang="de-DE"/>
              <a:t> </a:t>
            </a:r>
            <a:r>
              <a:rPr lang="de-DE" err="1"/>
              <a:t>start</a:t>
            </a:r>
            <a:r>
              <a:rPr lang="de-DE"/>
              <a:t> and end </a:t>
            </a:r>
            <a:r>
              <a:rPr lang="de-DE" err="1"/>
              <a:t>tiles</a:t>
            </a:r>
            <a:r>
              <a:rPr lang="de-DE"/>
              <a:t>, </a:t>
            </a:r>
            <a:r>
              <a:rPr lang="de-DE" err="1"/>
              <a:t>color</a:t>
            </a:r>
            <a:r>
              <a:rPr lang="de-DE"/>
              <a:t> </a:t>
            </a:r>
            <a:r>
              <a:rPr lang="de-DE" err="1"/>
              <a:t>selection</a:t>
            </a:r>
            <a:r>
              <a:rPr lang="de-DE"/>
              <a:t>, </a:t>
            </a:r>
            <a:r>
              <a:rPr lang="de-DE" err="1"/>
              <a:t>background</a:t>
            </a:r>
            <a:r>
              <a:rPr lang="de-DE"/>
              <a:t> </a:t>
            </a:r>
            <a:r>
              <a:rPr lang="de-DE" err="1"/>
              <a:t>image</a:t>
            </a:r>
            <a:r>
              <a:rPr lang="de-DE"/>
              <a:t>)</a:t>
            </a:r>
          </a:p>
          <a:p>
            <a:r>
              <a:rPr lang="de-DE"/>
              <a:t>More </a:t>
            </a:r>
            <a:r>
              <a:rPr lang="de-DE" err="1"/>
              <a:t>room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error</a:t>
            </a:r>
            <a:r>
              <a:rPr lang="de-DE"/>
              <a:t>: </a:t>
            </a:r>
            <a:r>
              <a:rPr lang="de-DE" err="1"/>
              <a:t>reset</a:t>
            </a:r>
            <a:r>
              <a:rPr lang="de-DE"/>
              <a:t>-button, </a:t>
            </a:r>
            <a:r>
              <a:rPr lang="de-DE" err="1"/>
              <a:t>click</a:t>
            </a:r>
            <a:r>
              <a:rPr lang="de-DE"/>
              <a:t> on </a:t>
            </a:r>
            <a:r>
              <a:rPr lang="de-DE" err="1"/>
              <a:t>piece</a:t>
            </a:r>
            <a:r>
              <a:rPr lang="de-DE"/>
              <a:t> </a:t>
            </a:r>
            <a:r>
              <a:rPr lang="de-DE" err="1"/>
              <a:t>or</a:t>
            </a:r>
            <a:r>
              <a:rPr lang="de-DE"/>
              <a:t> </a:t>
            </a:r>
            <a:r>
              <a:rPr lang="de-DE" err="1"/>
              <a:t>endtile</a:t>
            </a:r>
            <a:r>
              <a:rPr lang="de-DE"/>
              <a:t>, </a:t>
            </a:r>
          </a:p>
          <a:p>
            <a:r>
              <a:rPr lang="de-DE" err="1"/>
              <a:t>Improved</a:t>
            </a:r>
            <a:r>
              <a:rPr lang="de-DE"/>
              <a:t> </a:t>
            </a:r>
            <a:r>
              <a:rPr lang="de-DE" err="1"/>
              <a:t>state-detection</a:t>
            </a:r>
            <a:r>
              <a:rPr lang="de-DE"/>
              <a:t> </a:t>
            </a:r>
            <a:r>
              <a:rPr lang="de-DE" err="1"/>
              <a:t>algorithm</a:t>
            </a:r>
            <a:r>
              <a:rPr lang="de-DE"/>
              <a:t>: </a:t>
            </a:r>
            <a:r>
              <a:rPr lang="de-DE" err="1"/>
              <a:t>make</a:t>
            </a:r>
            <a:r>
              <a:rPr lang="de-DE"/>
              <a:t> </a:t>
            </a:r>
            <a:r>
              <a:rPr lang="de-DE" err="1"/>
              <a:t>use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accelerometer</a:t>
            </a:r>
            <a:r>
              <a:rPr lang="de-DE"/>
              <a:t> and </a:t>
            </a:r>
            <a:r>
              <a:rPr lang="de-DE" err="1"/>
              <a:t>tweak</a:t>
            </a:r>
            <a:r>
              <a:rPr lang="de-DE"/>
              <a:t> </a:t>
            </a:r>
            <a:r>
              <a:rPr lang="de-DE" err="1"/>
              <a:t>gyroscope-values</a:t>
            </a:r>
            <a:endParaRPr lang="de-DE"/>
          </a:p>
          <a:p>
            <a:r>
              <a:rPr lang="de-DE"/>
              <a:t>Create </a:t>
            </a:r>
            <a:r>
              <a:rPr lang="de-DE" err="1"/>
              <a:t>physical</a:t>
            </a:r>
            <a:r>
              <a:rPr lang="de-DE"/>
              <a:t> </a:t>
            </a:r>
            <a:r>
              <a:rPr lang="de-DE" err="1"/>
              <a:t>pieces</a:t>
            </a:r>
            <a:r>
              <a:rPr lang="de-DE"/>
              <a:t>: </a:t>
            </a:r>
            <a:r>
              <a:rPr lang="de-DE" err="1"/>
              <a:t>first</a:t>
            </a:r>
            <a:r>
              <a:rPr lang="de-DE"/>
              <a:t> </a:t>
            </a:r>
            <a:r>
              <a:rPr lang="de-DE" err="1"/>
              <a:t>tries</a:t>
            </a:r>
            <a:r>
              <a:rPr lang="de-DE"/>
              <a:t> </a:t>
            </a:r>
            <a:r>
              <a:rPr lang="de-DE" err="1"/>
              <a:t>with</a:t>
            </a:r>
            <a:r>
              <a:rPr lang="de-DE"/>
              <a:t> </a:t>
            </a:r>
            <a:r>
              <a:rPr lang="de-DE" err="1"/>
              <a:t>constant</a:t>
            </a:r>
            <a:r>
              <a:rPr lang="de-DE"/>
              <a:t> </a:t>
            </a:r>
            <a:r>
              <a:rPr lang="de-DE" err="1"/>
              <a:t>tracking</a:t>
            </a:r>
            <a:r>
              <a:rPr lang="de-DE"/>
              <a:t> (PUCs, …) but </a:t>
            </a:r>
            <a:r>
              <a:rPr lang="de-DE" err="1"/>
              <a:t>did</a:t>
            </a:r>
            <a:r>
              <a:rPr lang="de-DE"/>
              <a:t> not </a:t>
            </a:r>
            <a:r>
              <a:rPr lang="de-DE" err="1"/>
              <a:t>work</a:t>
            </a:r>
            <a:r>
              <a:rPr lang="de-DE"/>
              <a:t> =&gt; </a:t>
            </a:r>
            <a:r>
              <a:rPr lang="de-DE" err="1"/>
              <a:t>use</a:t>
            </a:r>
            <a:r>
              <a:rPr lang="de-DE"/>
              <a:t> </a:t>
            </a:r>
            <a:r>
              <a:rPr lang="de-DE" err="1"/>
              <a:t>conductive</a:t>
            </a:r>
            <a:r>
              <a:rPr lang="de-DE"/>
              <a:t> </a:t>
            </a:r>
            <a:r>
              <a:rPr lang="de-DE" err="1"/>
              <a:t>paint</a:t>
            </a:r>
            <a:r>
              <a:rPr lang="de-DE"/>
              <a:t>/</a:t>
            </a:r>
            <a:r>
              <a:rPr lang="de-DE" err="1"/>
              <a:t>tinfoil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1354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Only</a:t>
            </a:r>
            <a:r>
              <a:rPr lang="de-DE"/>
              <a:t> 1 </a:t>
            </a:r>
            <a:r>
              <a:rPr lang="de-DE" err="1"/>
              <a:t>test</a:t>
            </a:r>
            <a:r>
              <a:rPr lang="de-DE"/>
              <a:t> </a:t>
            </a:r>
            <a:r>
              <a:rPr lang="de-DE" err="1"/>
              <a:t>run</a:t>
            </a:r>
            <a:r>
              <a:rPr lang="de-DE"/>
              <a:t> but: </a:t>
            </a:r>
          </a:p>
          <a:p>
            <a:r>
              <a:rPr lang="de-DE" err="1"/>
              <a:t>continous</a:t>
            </a:r>
            <a:r>
              <a:rPr lang="de-DE"/>
              <a:t> game </a:t>
            </a:r>
            <a:r>
              <a:rPr lang="de-DE" err="1"/>
              <a:t>flow</a:t>
            </a:r>
            <a:r>
              <a:rPr lang="de-DE"/>
              <a:t>, </a:t>
            </a:r>
            <a:r>
              <a:rPr lang="de-DE" err="1"/>
              <a:t>barely</a:t>
            </a:r>
            <a:r>
              <a:rPr lang="de-DE"/>
              <a:t> </a:t>
            </a:r>
            <a:r>
              <a:rPr lang="de-DE" err="1"/>
              <a:t>any</a:t>
            </a:r>
            <a:r>
              <a:rPr lang="de-DE"/>
              <a:t> </a:t>
            </a:r>
            <a:r>
              <a:rPr lang="de-DE" err="1"/>
              <a:t>assistance</a:t>
            </a:r>
            <a:r>
              <a:rPr lang="de-DE"/>
              <a:t> </a:t>
            </a:r>
            <a:r>
              <a:rPr lang="de-DE" err="1"/>
              <a:t>needed</a:t>
            </a:r>
            <a:endParaRPr lang="de-DE"/>
          </a:p>
          <a:p>
            <a:r>
              <a:rPr lang="de-DE" err="1"/>
              <a:t>played</a:t>
            </a:r>
            <a:r>
              <a:rPr lang="de-DE"/>
              <a:t> </a:t>
            </a:r>
            <a:r>
              <a:rPr lang="de-DE" err="1"/>
              <a:t>as</a:t>
            </a:r>
            <a:r>
              <a:rPr lang="de-DE"/>
              <a:t> 2, 3 and 4 </a:t>
            </a:r>
            <a:r>
              <a:rPr lang="de-DE" err="1"/>
              <a:t>players</a:t>
            </a:r>
            <a:endParaRPr lang="de-DE"/>
          </a:p>
          <a:p>
            <a:r>
              <a:rPr lang="de-DE" err="1"/>
              <a:t>many</a:t>
            </a:r>
            <a:r>
              <a:rPr lang="de-DE"/>
              <a:t> </a:t>
            </a:r>
            <a:r>
              <a:rPr lang="de-DE" err="1"/>
              <a:t>small</a:t>
            </a:r>
            <a:r>
              <a:rPr lang="de-DE"/>
              <a:t> informal </a:t>
            </a:r>
            <a:r>
              <a:rPr lang="de-DE" err="1"/>
              <a:t>chats</a:t>
            </a:r>
            <a:endParaRPr lang="de-DE"/>
          </a:p>
          <a:p>
            <a:r>
              <a:rPr lang="de-DE" err="1"/>
              <a:t>Reset</a:t>
            </a:r>
            <a:r>
              <a:rPr lang="de-DE"/>
              <a:t>-button and color-</a:t>
            </a:r>
            <a:r>
              <a:rPr lang="de-DE" err="1"/>
              <a:t>rework</a:t>
            </a:r>
            <a:r>
              <a:rPr lang="de-DE"/>
              <a:t> </a:t>
            </a:r>
            <a:r>
              <a:rPr lang="de-DE" err="1"/>
              <a:t>useful</a:t>
            </a:r>
            <a:r>
              <a:rPr lang="de-DE"/>
              <a:t>!</a:t>
            </a:r>
          </a:p>
          <a:p>
            <a:r>
              <a:rPr lang="de-DE"/>
              <a:t>Integration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more</a:t>
            </a:r>
            <a:r>
              <a:rPr lang="de-DE"/>
              <a:t> </a:t>
            </a:r>
            <a:r>
              <a:rPr lang="de-DE" err="1"/>
              <a:t>impaired</a:t>
            </a:r>
            <a:r>
              <a:rPr lang="de-DE"/>
              <a:t> </a:t>
            </a:r>
            <a:r>
              <a:rPr lang="de-DE" err="1"/>
              <a:t>residents</a:t>
            </a:r>
            <a:endParaRPr lang="de-DE"/>
          </a:p>
          <a:p>
            <a:r>
              <a:rPr lang="de-DE"/>
              <a:t>=&gt; Very </a:t>
            </a:r>
            <a:r>
              <a:rPr lang="de-DE" err="1"/>
              <a:t>good</a:t>
            </a:r>
            <a:r>
              <a:rPr lang="de-DE"/>
              <a:t> </a:t>
            </a:r>
            <a:r>
              <a:rPr lang="de-DE" err="1"/>
              <a:t>testing</a:t>
            </a:r>
            <a:r>
              <a:rPr lang="de-DE"/>
              <a:t>, </a:t>
            </a:r>
            <a:r>
              <a:rPr lang="de-DE" err="1"/>
              <a:t>might</a:t>
            </a:r>
            <a:r>
              <a:rPr lang="de-DE"/>
              <a:t> </a:t>
            </a:r>
            <a:r>
              <a:rPr lang="de-DE" err="1"/>
              <a:t>be</a:t>
            </a:r>
            <a:r>
              <a:rPr lang="de-DE"/>
              <a:t> due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software</a:t>
            </a:r>
            <a:r>
              <a:rPr lang="de-DE"/>
              <a:t> </a:t>
            </a:r>
            <a:r>
              <a:rPr lang="de-DE" err="1"/>
              <a:t>improvement</a:t>
            </a:r>
            <a:r>
              <a:rPr lang="de-DE"/>
              <a:t> </a:t>
            </a:r>
            <a:r>
              <a:rPr lang="de-DE" err="1"/>
              <a:t>or</a:t>
            </a:r>
            <a:r>
              <a:rPr lang="de-DE"/>
              <a:t> </a:t>
            </a:r>
            <a:r>
              <a:rPr lang="de-DE" err="1"/>
              <a:t>good</a:t>
            </a:r>
            <a:r>
              <a:rPr lang="de-DE"/>
              <a:t> </a:t>
            </a:r>
            <a:r>
              <a:rPr lang="de-DE" err="1"/>
              <a:t>mood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patients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3406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Testing</a:t>
            </a:r>
            <a:r>
              <a:rPr lang="de-DE"/>
              <a:t> </a:t>
            </a:r>
            <a:r>
              <a:rPr lang="de-DE" err="1"/>
              <a:t>gave</a:t>
            </a:r>
            <a:r>
              <a:rPr lang="de-DE"/>
              <a:t> </a:t>
            </a:r>
            <a:r>
              <a:rPr lang="de-DE" err="1"/>
              <a:t>valuable</a:t>
            </a:r>
            <a:r>
              <a:rPr lang="de-DE"/>
              <a:t> </a:t>
            </a:r>
            <a:r>
              <a:rPr lang="de-DE" err="1"/>
              <a:t>insights</a:t>
            </a:r>
            <a:r>
              <a:rPr lang="de-DE"/>
              <a:t> </a:t>
            </a:r>
            <a:r>
              <a:rPr lang="de-DE" err="1"/>
              <a:t>even</a:t>
            </a:r>
            <a:r>
              <a:rPr lang="de-DE"/>
              <a:t> after extensive </a:t>
            </a:r>
            <a:r>
              <a:rPr lang="de-DE" err="1"/>
              <a:t>research</a:t>
            </a:r>
            <a:endParaRPr lang="de-DE"/>
          </a:p>
          <a:p>
            <a:r>
              <a:rPr lang="de-DE"/>
              <a:t>Connect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known</a:t>
            </a:r>
            <a:r>
              <a:rPr lang="de-DE"/>
              <a:t> </a:t>
            </a:r>
            <a:r>
              <a:rPr lang="de-DE" err="1"/>
              <a:t>experiences</a:t>
            </a:r>
            <a:r>
              <a:rPr lang="de-DE"/>
              <a:t>: </a:t>
            </a:r>
            <a:r>
              <a:rPr lang="de-DE" err="1"/>
              <a:t>Dice</a:t>
            </a:r>
            <a:r>
              <a:rPr lang="de-DE"/>
              <a:t> + </a:t>
            </a:r>
            <a:r>
              <a:rPr lang="de-DE" err="1"/>
              <a:t>Pieces</a:t>
            </a:r>
            <a:r>
              <a:rPr lang="de-DE"/>
              <a:t> =&gt; </a:t>
            </a:r>
            <a:r>
              <a:rPr lang="de-DE" err="1"/>
              <a:t>everyone</a:t>
            </a:r>
            <a:r>
              <a:rPr lang="de-DE"/>
              <a:t> </a:t>
            </a:r>
            <a:r>
              <a:rPr lang="de-DE" err="1"/>
              <a:t>knows</a:t>
            </a:r>
            <a:r>
              <a:rPr lang="de-DE"/>
              <a:t> </a:t>
            </a:r>
            <a:r>
              <a:rPr lang="de-DE" err="1"/>
              <a:t>what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do</a:t>
            </a:r>
          </a:p>
          <a:p>
            <a:r>
              <a:rPr lang="de-DE" err="1"/>
              <a:t>Physical</a:t>
            </a:r>
            <a:r>
              <a:rPr lang="de-DE"/>
              <a:t> </a:t>
            </a:r>
            <a:r>
              <a:rPr lang="de-DE" err="1"/>
              <a:t>engagement</a:t>
            </a:r>
            <a:r>
              <a:rPr lang="de-DE"/>
              <a:t> </a:t>
            </a:r>
            <a:r>
              <a:rPr lang="de-DE" err="1"/>
              <a:t>motivates</a:t>
            </a:r>
            <a:endParaRPr lang="de-DE"/>
          </a:p>
          <a:p>
            <a:r>
              <a:rPr lang="de-DE"/>
              <a:t>Fun </a:t>
            </a:r>
            <a:r>
              <a:rPr lang="de-DE" err="1"/>
              <a:t>while</a:t>
            </a:r>
            <a:r>
              <a:rPr lang="de-DE"/>
              <a:t> </a:t>
            </a:r>
            <a:r>
              <a:rPr lang="de-DE" err="1"/>
              <a:t>playing</a:t>
            </a:r>
            <a:r>
              <a:rPr lang="de-DE"/>
              <a:t>!</a:t>
            </a:r>
          </a:p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1744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51744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Reset</a:t>
            </a:r>
            <a:r>
              <a:rPr lang="de-DE"/>
              <a:t> </a:t>
            </a:r>
            <a:r>
              <a:rPr lang="de-DE" err="1"/>
              <a:t>button</a:t>
            </a:r>
            <a:r>
              <a:rPr lang="de-DE"/>
              <a:t>; Helper </a:t>
            </a:r>
            <a:r>
              <a:rPr lang="de-DE" err="1"/>
              <a:t>panels</a:t>
            </a:r>
            <a:r>
              <a:rPr lang="de-DE"/>
              <a:t>; Path </a:t>
            </a:r>
            <a:r>
              <a:rPr lang="de-DE" err="1"/>
              <a:t>marker</a:t>
            </a:r>
            <a:r>
              <a:rPr lang="de-DE"/>
              <a:t>;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270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Different </a:t>
            </a:r>
            <a:r>
              <a:rPr lang="de-DE" err="1"/>
              <a:t>hypotheses</a:t>
            </a:r>
            <a:r>
              <a:rPr lang="de-DE"/>
              <a:t> </a:t>
            </a:r>
            <a:r>
              <a:rPr lang="de-DE" err="1"/>
              <a:t>exist</a:t>
            </a:r>
            <a:r>
              <a:rPr lang="de-DE"/>
              <a:t>: </a:t>
            </a:r>
            <a:r>
              <a:rPr lang="de-DE" err="1"/>
              <a:t>cholinergic</a:t>
            </a:r>
            <a:r>
              <a:rPr lang="de-DE"/>
              <a:t>, amyloid and tau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0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Loss </a:t>
            </a:r>
            <a:r>
              <a:rPr lang="de-DE" err="1"/>
              <a:t>of</a:t>
            </a:r>
            <a:r>
              <a:rPr lang="de-DE"/>
              <a:t> nerve </a:t>
            </a:r>
            <a:r>
              <a:rPr lang="de-DE" err="1"/>
              <a:t>cells</a:t>
            </a:r>
            <a:r>
              <a:rPr lang="de-DE"/>
              <a:t>, </a:t>
            </a:r>
            <a:r>
              <a:rPr lang="de-DE" err="1"/>
              <a:t>destroying</a:t>
            </a:r>
            <a:r>
              <a:rPr lang="de-DE"/>
              <a:t> </a:t>
            </a:r>
            <a:r>
              <a:rPr lang="de-DE" err="1"/>
              <a:t>up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20%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brain</a:t>
            </a:r>
            <a:endParaRPr lang="de-DE"/>
          </a:p>
          <a:p>
            <a:r>
              <a:rPr lang="de-DE" err="1"/>
              <a:t>Neurofibril</a:t>
            </a:r>
            <a:r>
              <a:rPr lang="de-DE"/>
              <a:t> </a:t>
            </a:r>
            <a:r>
              <a:rPr lang="de-DE" err="1"/>
              <a:t>bundles</a:t>
            </a:r>
            <a:r>
              <a:rPr lang="de-DE"/>
              <a:t>: </a:t>
            </a:r>
            <a:r>
              <a:rPr lang="en-US" b="0" i="0">
                <a:effectLst/>
                <a:latin typeface="Arial" panose="020B0604020202020204" pitchFamily="34" charset="0"/>
              </a:rPr>
              <a:t>formation of abnormally altered protein fragments, first described by Alois Alzheimer in 1907</a:t>
            </a:r>
          </a:p>
          <a:p>
            <a:r>
              <a:rPr lang="en-US" b="0" i="0">
                <a:effectLst/>
                <a:latin typeface="Arial" panose="020B0604020202020204" pitchFamily="34" charset="0"/>
              </a:rPr>
              <a:t>Plaque: between nerve cells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301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582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Costs </a:t>
            </a:r>
            <a:r>
              <a:rPr lang="de-DE" err="1"/>
              <a:t>around</a:t>
            </a:r>
            <a:r>
              <a:rPr lang="de-DE"/>
              <a:t> 1 </a:t>
            </a:r>
            <a:r>
              <a:rPr lang="de-DE" err="1"/>
              <a:t>trillion</a:t>
            </a:r>
            <a:r>
              <a:rPr lang="de-DE"/>
              <a:t>, double in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next</a:t>
            </a:r>
            <a:r>
              <a:rPr lang="de-DE"/>
              <a:t> 12 </a:t>
            </a:r>
            <a:r>
              <a:rPr lang="de-DE" err="1"/>
              <a:t>years</a:t>
            </a:r>
            <a:endParaRPr lang="de-DE"/>
          </a:p>
          <a:p>
            <a:r>
              <a:rPr lang="de-DE" err="1"/>
              <a:t>Demographic</a:t>
            </a:r>
            <a:r>
              <a:rPr lang="de-DE"/>
              <a:t> </a:t>
            </a:r>
            <a:r>
              <a:rPr lang="de-DE" err="1"/>
              <a:t>change</a:t>
            </a:r>
            <a:r>
              <a:rPr lang="de-DE"/>
              <a:t> =&gt; </a:t>
            </a:r>
            <a:r>
              <a:rPr lang="de-DE" err="1"/>
              <a:t>less</a:t>
            </a:r>
            <a:r>
              <a:rPr lang="de-DE"/>
              <a:t> care-</a:t>
            </a:r>
            <a:r>
              <a:rPr lang="de-DE" err="1"/>
              <a:t>givers</a:t>
            </a:r>
            <a:r>
              <a:rPr lang="de-DE"/>
              <a:t>, </a:t>
            </a:r>
            <a:r>
              <a:rPr lang="de-DE" err="1"/>
              <a:t>more</a:t>
            </a:r>
            <a:r>
              <a:rPr lang="de-DE"/>
              <a:t> </a:t>
            </a:r>
            <a:r>
              <a:rPr lang="de-DE" err="1"/>
              <a:t>seniors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521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Cogntive</a:t>
            </a:r>
            <a:r>
              <a:rPr lang="de-DE"/>
              <a:t> </a:t>
            </a:r>
            <a:r>
              <a:rPr lang="de-DE" err="1"/>
              <a:t>stimulation</a:t>
            </a:r>
            <a:r>
              <a:rPr lang="de-DE"/>
              <a:t> BUT: </a:t>
            </a:r>
            <a:r>
              <a:rPr lang="de-DE" err="1"/>
              <a:t>mainly</a:t>
            </a:r>
            <a:r>
              <a:rPr lang="de-DE"/>
              <a:t> </a:t>
            </a:r>
            <a:r>
              <a:rPr lang="de-DE" err="1"/>
              <a:t>single</a:t>
            </a:r>
            <a:r>
              <a:rPr lang="de-DE"/>
              <a:t> </a:t>
            </a:r>
            <a:r>
              <a:rPr lang="de-DE" err="1"/>
              <a:t>player</a:t>
            </a:r>
            <a:r>
              <a:rPr lang="de-DE"/>
              <a:t> </a:t>
            </a:r>
            <a:r>
              <a:rPr lang="de-DE" err="1"/>
              <a:t>focused</a:t>
            </a:r>
            <a:r>
              <a:rPr lang="de-DE"/>
              <a:t> and </a:t>
            </a:r>
            <a:r>
              <a:rPr lang="de-DE" err="1"/>
              <a:t>only</a:t>
            </a:r>
            <a:r>
              <a:rPr lang="de-DE"/>
              <a:t> partial </a:t>
            </a:r>
            <a:r>
              <a:rPr lang="de-DE" err="1"/>
              <a:t>physical</a:t>
            </a:r>
            <a:r>
              <a:rPr lang="de-DE"/>
              <a:t> </a:t>
            </a:r>
            <a:r>
              <a:rPr lang="de-DE" err="1"/>
              <a:t>engagement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6080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Hydration </a:t>
            </a:r>
            <a:r>
              <a:rPr lang="de-DE" err="1"/>
              <a:t>trackable</a:t>
            </a:r>
            <a:r>
              <a:rPr lang="de-DE"/>
              <a:t> but </a:t>
            </a:r>
            <a:r>
              <a:rPr lang="de-DE" err="1"/>
              <a:t>no</a:t>
            </a:r>
            <a:r>
              <a:rPr lang="de-DE"/>
              <a:t> </a:t>
            </a:r>
            <a:r>
              <a:rPr lang="de-DE" err="1"/>
              <a:t>motivation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actually</a:t>
            </a:r>
            <a:r>
              <a:rPr lang="de-DE"/>
              <a:t> </a:t>
            </a:r>
            <a:r>
              <a:rPr lang="de-DE" err="1"/>
              <a:t>improve</a:t>
            </a:r>
            <a:r>
              <a:rPr lang="de-DE"/>
              <a:t> </a:t>
            </a:r>
            <a:r>
              <a:rPr lang="de-DE" err="1"/>
              <a:t>hydration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5243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Hydration </a:t>
            </a:r>
            <a:r>
              <a:rPr lang="de-DE" err="1"/>
              <a:t>trackable</a:t>
            </a:r>
            <a:r>
              <a:rPr lang="de-DE"/>
              <a:t> but </a:t>
            </a:r>
            <a:r>
              <a:rPr lang="de-DE" err="1"/>
              <a:t>no</a:t>
            </a:r>
            <a:r>
              <a:rPr lang="de-DE"/>
              <a:t> </a:t>
            </a:r>
            <a:r>
              <a:rPr lang="de-DE" err="1"/>
              <a:t>motivation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actually</a:t>
            </a:r>
            <a:r>
              <a:rPr lang="de-DE"/>
              <a:t> </a:t>
            </a:r>
            <a:r>
              <a:rPr lang="de-DE" err="1"/>
              <a:t>improve</a:t>
            </a:r>
            <a:r>
              <a:rPr lang="de-DE"/>
              <a:t> </a:t>
            </a:r>
            <a:r>
              <a:rPr lang="de-DE" err="1"/>
              <a:t>hydration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29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508000" y="6508800"/>
            <a:ext cx="8153400" cy="304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C726CF-9A99-49B5-B6A9-8BFD4E627C73}" type="datetime1">
              <a:rPr lang="de-DE" smtClean="0"/>
              <a:t>22.05.2019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E11686-10FF-4CA1-B75E-8357CBB5A973}" type="datetime1">
              <a:rPr lang="de-DE" smtClean="0"/>
              <a:t>22.05.2019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05D36569-BAEE-484F-B75C-95168DD84A77}" type="datetime1">
              <a:rPr lang="de-DE" smtClean="0"/>
              <a:t>22.05.2019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016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254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Fachgebiet Augmented</a:t>
            </a:r>
            <a:r>
              <a:rPr lang="de-DE" sz="900" baseline="0">
                <a:solidFill>
                  <a:schemeClr val="bg2"/>
                </a:solidFill>
              </a:rPr>
              <a:t> Reality</a:t>
            </a:r>
            <a:endParaRPr lang="de-DE" sz="90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Combining a drinking gadget with a board game to improve the quality of life of Alzheimer's patients</a:t>
            </a:r>
            <a:endParaRPr lang="de-DE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/>
              <a:t>Tim Henkelmann</a:t>
            </a:r>
          </a:p>
          <a:p>
            <a:r>
              <a:rPr lang="en-US" sz="1600"/>
              <a:t>23.05.2019</a:t>
            </a:r>
          </a:p>
          <a:p>
            <a:endParaRPr lang="en-US" sz="1600"/>
          </a:p>
          <a:p>
            <a:endParaRPr lang="en-US"/>
          </a:p>
          <a:p>
            <a:pPr algn="l"/>
            <a:r>
              <a:rPr lang="en-US"/>
              <a:t>Final: Master Informatics</a:t>
            </a:r>
          </a:p>
          <a:p>
            <a:pPr algn="l"/>
            <a:r>
              <a:rPr lang="en-US"/>
              <a:t>Supervisor(s): Christian Eichhorn, David A. </a:t>
            </a:r>
            <a:r>
              <a:rPr lang="en-US" err="1"/>
              <a:t>Plecher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Existing</a:t>
            </a:r>
            <a:r>
              <a:rPr lang="de-DE"/>
              <a:t> Solutions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Games </a:t>
            </a:r>
            <a:r>
              <a:rPr lang="de-DE" err="1"/>
              <a:t>for</a:t>
            </a:r>
            <a:r>
              <a:rPr lang="de-DE"/>
              <a:t> AD </a:t>
            </a:r>
            <a:r>
              <a:rPr lang="de-DE" err="1"/>
              <a:t>patients</a:t>
            </a:r>
            <a:r>
              <a:rPr lang="de-DE"/>
              <a:t>: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DE6CE56-998B-4CA7-8AA6-BDC574DDE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E1F2CA-B4B2-4F93-8ECA-16C33900E6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84" y="2288603"/>
            <a:ext cx="7335231" cy="356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56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Existing</a:t>
            </a:r>
            <a:r>
              <a:rPr lang="de-DE"/>
              <a:t> Solutions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/>
              <a:t>Drinking</a:t>
            </a:r>
            <a:r>
              <a:rPr lang="de-DE"/>
              <a:t> </a:t>
            </a:r>
            <a:r>
              <a:rPr lang="de-DE" err="1"/>
              <a:t>gadget</a:t>
            </a:r>
            <a:r>
              <a:rPr lang="de-DE"/>
              <a:t>: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DE6CE56-998B-4CA7-8AA6-BDC574DDE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 descr="A picture containing object&#10;&#10;Description automatically generated">
            <a:extLst>
              <a:ext uri="{FF2B5EF4-FFF2-40B4-BE49-F238E27FC236}">
                <a16:creationId xmlns:a16="http://schemas.microsoft.com/office/drawing/2014/main" id="{B2E1F2CA-B4B2-4F93-8ECA-16C33900E6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02" y="2473343"/>
            <a:ext cx="4441395" cy="33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035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Thesis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2100105"/>
            <a:ext cx="8128000" cy="4072095"/>
          </a:xfrm>
        </p:spPr>
        <p:txBody>
          <a:bodyPr/>
          <a:lstStyle/>
          <a:p>
            <a:pPr marL="0" indent="0" algn="ctr">
              <a:buNone/>
            </a:pPr>
            <a:r>
              <a:rPr lang="de-DE"/>
              <a:t>Games </a:t>
            </a:r>
            <a:r>
              <a:rPr lang="de-DE" err="1"/>
              <a:t>for</a:t>
            </a:r>
            <a:r>
              <a:rPr lang="de-DE"/>
              <a:t> AD </a:t>
            </a:r>
            <a:r>
              <a:rPr lang="de-DE" err="1"/>
              <a:t>patients</a:t>
            </a:r>
            <a:r>
              <a:rPr lang="de-DE"/>
              <a:t> + </a:t>
            </a:r>
            <a:r>
              <a:rPr lang="de-DE" err="1"/>
              <a:t>drinking</a:t>
            </a:r>
            <a:r>
              <a:rPr lang="de-DE"/>
              <a:t> </a:t>
            </a:r>
            <a:r>
              <a:rPr lang="de-DE" err="1"/>
              <a:t>gadget</a:t>
            </a:r>
            <a:endParaRPr lang="de-DE"/>
          </a:p>
          <a:p>
            <a:endParaRPr lang="de-DE"/>
          </a:p>
          <a:p>
            <a:pPr marL="0" indent="0" algn="ctr">
              <a:buNone/>
            </a:pPr>
            <a:r>
              <a:rPr lang="en-US" sz="3200" b="1"/>
              <a:t>Combining</a:t>
            </a:r>
            <a:r>
              <a:rPr lang="en-US" sz="3200"/>
              <a:t> a </a:t>
            </a:r>
            <a:r>
              <a:rPr lang="en-US" sz="3200" b="1"/>
              <a:t>drinking gadget</a:t>
            </a:r>
            <a:r>
              <a:rPr lang="en-US" sz="3200"/>
              <a:t> </a:t>
            </a:r>
          </a:p>
          <a:p>
            <a:pPr marL="0" indent="0" algn="ctr">
              <a:buNone/>
            </a:pPr>
            <a:r>
              <a:rPr lang="en-US" sz="3200"/>
              <a:t>with a </a:t>
            </a:r>
            <a:r>
              <a:rPr lang="en-US" sz="3200" b="1"/>
              <a:t>board game</a:t>
            </a:r>
            <a:r>
              <a:rPr lang="en-US" sz="3200"/>
              <a:t> to improve the </a:t>
            </a:r>
            <a:r>
              <a:rPr lang="en-US" sz="3200" b="1"/>
              <a:t>quality of life</a:t>
            </a:r>
            <a:r>
              <a:rPr lang="en-US" sz="3200"/>
              <a:t> of </a:t>
            </a:r>
            <a:r>
              <a:rPr lang="en-US" sz="3200" b="1"/>
              <a:t>Alzheimer's</a:t>
            </a:r>
            <a:r>
              <a:rPr lang="en-US" sz="3200"/>
              <a:t> patients</a:t>
            </a:r>
            <a:endParaRPr lang="de-DE" sz="32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DE6CE56-998B-4CA7-8AA6-BDC574DDE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EE6DE5E-4EBE-40F9-8BA2-FF16BC59E4D4}"/>
              </a:ext>
            </a:extLst>
          </p:cNvPr>
          <p:cNvSpPr/>
          <p:nvPr/>
        </p:nvSpPr>
        <p:spPr bwMode="auto">
          <a:xfrm rot="5400000">
            <a:off x="4326513" y="2583150"/>
            <a:ext cx="490973" cy="412463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04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Thesis Goals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200"/>
              <a:t>Challenge </a:t>
            </a:r>
            <a:r>
              <a:rPr lang="de-DE" sz="3200" err="1"/>
              <a:t>cognitively</a:t>
            </a:r>
            <a:endParaRPr lang="de-DE" sz="3200"/>
          </a:p>
          <a:p>
            <a:r>
              <a:rPr lang="de-DE" sz="3200"/>
              <a:t>Challenge </a:t>
            </a:r>
            <a:r>
              <a:rPr lang="de-DE" sz="3200" err="1"/>
              <a:t>physically</a:t>
            </a:r>
            <a:endParaRPr lang="de-DE" sz="3200"/>
          </a:p>
          <a:p>
            <a:r>
              <a:rPr lang="de-DE" sz="3200" err="1"/>
              <a:t>Integrate</a:t>
            </a:r>
            <a:r>
              <a:rPr lang="de-DE" sz="3200"/>
              <a:t> </a:t>
            </a:r>
            <a:r>
              <a:rPr lang="de-DE" sz="3200" err="1"/>
              <a:t>socially</a:t>
            </a:r>
            <a:endParaRPr lang="de-DE" sz="3200"/>
          </a:p>
          <a:p>
            <a:r>
              <a:rPr lang="de-DE" sz="3200" err="1"/>
              <a:t>Improve</a:t>
            </a:r>
            <a:r>
              <a:rPr lang="de-DE" sz="3200"/>
              <a:t> </a:t>
            </a:r>
            <a:r>
              <a:rPr lang="de-DE" sz="3200" err="1"/>
              <a:t>hydration</a:t>
            </a:r>
            <a:endParaRPr lang="de-DE" sz="32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69078EB4-3BE7-46DC-BF13-B7C35A5B5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456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Critical Research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(</a:t>
            </a:r>
            <a:r>
              <a:rPr lang="de-DE" err="1"/>
              <a:t>Alzheimer‘s</a:t>
            </a:r>
            <a:r>
              <a:rPr lang="de-DE"/>
              <a:t> </a:t>
            </a:r>
            <a:r>
              <a:rPr lang="de-DE" err="1"/>
              <a:t>disease</a:t>
            </a:r>
            <a:r>
              <a:rPr lang="de-DE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43B4671-D4A9-4FAE-A2AC-18D8651C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6121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Critical Research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(</a:t>
            </a:r>
            <a:r>
              <a:rPr lang="de-DE" err="1"/>
              <a:t>Alzheimer‘s</a:t>
            </a:r>
            <a:r>
              <a:rPr lang="de-DE"/>
              <a:t> </a:t>
            </a:r>
            <a:r>
              <a:rPr lang="de-DE" err="1"/>
              <a:t>disease</a:t>
            </a:r>
            <a:r>
              <a:rPr lang="de-DE"/>
              <a:t>)</a:t>
            </a:r>
          </a:p>
          <a:p>
            <a:r>
              <a:rPr lang="de-DE" err="1"/>
              <a:t>Application</a:t>
            </a:r>
            <a:r>
              <a:rPr lang="de-DE"/>
              <a:t> </a:t>
            </a:r>
            <a:r>
              <a:rPr lang="de-DE" err="1"/>
              <a:t>development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seniors</a:t>
            </a:r>
            <a:r>
              <a:rPr lang="de-DE"/>
              <a:t>/AD </a:t>
            </a:r>
            <a:r>
              <a:rPr lang="de-DE" err="1"/>
              <a:t>patients</a:t>
            </a:r>
            <a:endParaRPr lang="de-DE"/>
          </a:p>
          <a:p>
            <a:pPr lvl="1"/>
            <a:r>
              <a:rPr lang="de-DE"/>
              <a:t>Design</a:t>
            </a:r>
          </a:p>
          <a:p>
            <a:pPr lvl="1"/>
            <a:r>
              <a:rPr lang="de-DE"/>
              <a:t>Motivation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43B4671-D4A9-4FAE-A2AC-18D8651C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8674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Critical Research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(</a:t>
            </a:r>
            <a:r>
              <a:rPr lang="de-DE" err="1"/>
              <a:t>Alzheimer‘s</a:t>
            </a:r>
            <a:r>
              <a:rPr lang="de-DE"/>
              <a:t> </a:t>
            </a:r>
            <a:r>
              <a:rPr lang="de-DE" err="1"/>
              <a:t>disease</a:t>
            </a:r>
            <a:r>
              <a:rPr lang="de-DE"/>
              <a:t>)</a:t>
            </a:r>
          </a:p>
          <a:p>
            <a:r>
              <a:rPr lang="de-DE" err="1"/>
              <a:t>Application</a:t>
            </a:r>
            <a:r>
              <a:rPr lang="de-DE"/>
              <a:t> </a:t>
            </a:r>
            <a:r>
              <a:rPr lang="de-DE" err="1"/>
              <a:t>development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seniors</a:t>
            </a:r>
            <a:r>
              <a:rPr lang="de-DE"/>
              <a:t>/AD </a:t>
            </a:r>
            <a:r>
              <a:rPr lang="de-DE" err="1"/>
              <a:t>patients</a:t>
            </a:r>
            <a:endParaRPr lang="de-DE"/>
          </a:p>
          <a:p>
            <a:pPr lvl="1"/>
            <a:r>
              <a:rPr lang="de-DE"/>
              <a:t>Design</a:t>
            </a:r>
          </a:p>
          <a:p>
            <a:pPr lvl="1"/>
            <a:r>
              <a:rPr lang="de-DE"/>
              <a:t>Motivation</a:t>
            </a:r>
          </a:p>
          <a:p>
            <a:r>
              <a:rPr lang="de-DE"/>
              <a:t>Hybrid </a:t>
            </a:r>
            <a:r>
              <a:rPr lang="de-DE" err="1"/>
              <a:t>tabletop</a:t>
            </a:r>
            <a:r>
              <a:rPr lang="de-DE"/>
              <a:t> </a:t>
            </a:r>
            <a:r>
              <a:rPr lang="de-DE" err="1"/>
              <a:t>games</a:t>
            </a:r>
            <a:r>
              <a:rPr lang="de-DE"/>
              <a:t> and tangibles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43B4671-D4A9-4FAE-A2AC-18D8651C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579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Critical Research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(</a:t>
            </a:r>
            <a:r>
              <a:rPr lang="de-DE" err="1"/>
              <a:t>Alzheimer‘s</a:t>
            </a:r>
            <a:r>
              <a:rPr lang="de-DE"/>
              <a:t> </a:t>
            </a:r>
            <a:r>
              <a:rPr lang="de-DE" err="1"/>
              <a:t>disease</a:t>
            </a:r>
            <a:r>
              <a:rPr lang="de-DE"/>
              <a:t>)</a:t>
            </a:r>
          </a:p>
          <a:p>
            <a:r>
              <a:rPr lang="de-DE" err="1"/>
              <a:t>Application</a:t>
            </a:r>
            <a:r>
              <a:rPr lang="de-DE"/>
              <a:t> </a:t>
            </a:r>
            <a:r>
              <a:rPr lang="de-DE" err="1"/>
              <a:t>development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seniors</a:t>
            </a:r>
            <a:r>
              <a:rPr lang="de-DE"/>
              <a:t>/AD </a:t>
            </a:r>
            <a:r>
              <a:rPr lang="de-DE" err="1"/>
              <a:t>patients</a:t>
            </a:r>
            <a:endParaRPr lang="de-DE"/>
          </a:p>
          <a:p>
            <a:pPr lvl="1"/>
            <a:r>
              <a:rPr lang="de-DE"/>
              <a:t>Design</a:t>
            </a:r>
          </a:p>
          <a:p>
            <a:pPr lvl="1"/>
            <a:r>
              <a:rPr lang="de-DE"/>
              <a:t>Motivation</a:t>
            </a:r>
          </a:p>
          <a:p>
            <a:r>
              <a:rPr lang="de-DE"/>
              <a:t>Hybrid </a:t>
            </a:r>
            <a:r>
              <a:rPr lang="de-DE" err="1"/>
              <a:t>tabletop</a:t>
            </a:r>
            <a:r>
              <a:rPr lang="de-DE"/>
              <a:t> </a:t>
            </a:r>
            <a:r>
              <a:rPr lang="de-DE" err="1"/>
              <a:t>games</a:t>
            </a:r>
            <a:r>
              <a:rPr lang="de-DE"/>
              <a:t> and tangibles </a:t>
            </a:r>
          </a:p>
          <a:p>
            <a:r>
              <a:rPr lang="de-DE"/>
              <a:t>Evaluation (TAM, </a:t>
            </a:r>
            <a:r>
              <a:rPr lang="de-DE" err="1"/>
              <a:t>survey</a:t>
            </a:r>
            <a:r>
              <a:rPr lang="de-DE"/>
              <a:t> </a:t>
            </a:r>
            <a:r>
              <a:rPr lang="de-DE" err="1"/>
              <a:t>methods</a:t>
            </a:r>
            <a:r>
              <a:rPr lang="de-DE"/>
              <a:t>, …)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43B4671-D4A9-4FAE-A2AC-18D8651C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401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Approach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„Mensch Ärgere Dich Nicht!“</a:t>
            </a:r>
          </a:p>
          <a:p>
            <a:r>
              <a:rPr lang="de-DE" dirty="0" err="1"/>
              <a:t>Deployed</a:t>
            </a:r>
            <a:r>
              <a:rPr lang="de-DE" dirty="0"/>
              <a:t> on a </a:t>
            </a:r>
            <a:r>
              <a:rPr lang="de-DE" dirty="0" err="1"/>
              <a:t>tablet</a:t>
            </a:r>
            <a:endParaRPr lang="de-DE" dirty="0"/>
          </a:p>
          <a:p>
            <a:r>
              <a:rPr lang="de-DE" dirty="0" err="1"/>
              <a:t>With</a:t>
            </a:r>
            <a:r>
              <a:rPr lang="de-DE" dirty="0"/>
              <a:t> a Bluetooth </a:t>
            </a:r>
            <a:r>
              <a:rPr lang="de-DE" dirty="0" err="1"/>
              <a:t>dice</a:t>
            </a:r>
            <a:r>
              <a:rPr lang="de-DE" dirty="0"/>
              <a:t> and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pieces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B120CB3-EC9B-475B-BF51-05F96A61E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471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Approach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„Mensch Ärgere Dich Nicht!“</a:t>
            </a:r>
          </a:p>
          <a:p>
            <a:pPr lvl="1"/>
            <a:r>
              <a:rPr lang="de-DE" dirty="0" err="1"/>
              <a:t>Known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past</a:t>
            </a:r>
            <a:endParaRPr lang="de-DE" dirty="0"/>
          </a:p>
          <a:p>
            <a:pPr lvl="1"/>
            <a:r>
              <a:rPr lang="de-DE" dirty="0"/>
              <a:t>Multiple </a:t>
            </a:r>
            <a:r>
              <a:rPr lang="de-DE" dirty="0" err="1"/>
              <a:t>users</a:t>
            </a:r>
            <a:endParaRPr lang="de-DE" dirty="0"/>
          </a:p>
          <a:p>
            <a:pPr lvl="1"/>
            <a:r>
              <a:rPr lang="de-DE" dirty="0"/>
              <a:t>Simple, </a:t>
            </a:r>
            <a:r>
              <a:rPr lang="de-DE" dirty="0" err="1"/>
              <a:t>consecutive</a:t>
            </a:r>
            <a:r>
              <a:rPr lang="de-DE" dirty="0"/>
              <a:t>, extensible </a:t>
            </a:r>
            <a:r>
              <a:rPr lang="de-DE" dirty="0" err="1"/>
              <a:t>gameflow</a:t>
            </a:r>
            <a:endParaRPr lang="de-DE" dirty="0"/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Deployed on a tablet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With a Bluetooth dice and physical pieces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B120CB3-EC9B-475B-BF51-05F96A61E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4890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err="1"/>
              <a:t>Alzheimer‘s</a:t>
            </a:r>
            <a:r>
              <a:rPr lang="de-DE"/>
              <a:t> </a:t>
            </a:r>
            <a:r>
              <a:rPr lang="de-DE" err="1"/>
              <a:t>disease</a:t>
            </a:r>
            <a:r>
              <a:rPr lang="de-DE"/>
              <a:t>:</a:t>
            </a:r>
          </a:p>
          <a:p>
            <a:r>
              <a:rPr lang="de-DE"/>
              <a:t>Irreversible, neurodegenerative </a:t>
            </a:r>
            <a:r>
              <a:rPr lang="en-US"/>
              <a:t>illness</a:t>
            </a:r>
          </a:p>
          <a:p>
            <a:endParaRPr lang="de-DE"/>
          </a:p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41881-DF61-4FAC-AAE1-0339280FE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26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Approach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„Mensch Ärgere Dich Nicht!“</a:t>
            </a:r>
          </a:p>
          <a:p>
            <a:pPr lvl="1"/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Known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from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past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Multiple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users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Simple,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consecutive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, extensible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gameflow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/>
              <a:t>Deployed on a tablet</a:t>
            </a:r>
          </a:p>
          <a:p>
            <a:pPr lvl="1"/>
            <a:r>
              <a:rPr lang="de-DE" dirty="0" err="1"/>
              <a:t>Gameflow</a:t>
            </a:r>
            <a:r>
              <a:rPr lang="de-DE" dirty="0"/>
              <a:t> </a:t>
            </a:r>
            <a:r>
              <a:rPr lang="de-DE" dirty="0" err="1"/>
              <a:t>control</a:t>
            </a:r>
            <a:endParaRPr lang="de-DE" dirty="0"/>
          </a:p>
          <a:p>
            <a:pPr lvl="1"/>
            <a:r>
              <a:rPr lang="de-DE" dirty="0" err="1"/>
              <a:t>Customization</a:t>
            </a:r>
            <a:r>
              <a:rPr lang="de-DE" dirty="0"/>
              <a:t> </a:t>
            </a:r>
            <a:r>
              <a:rPr lang="de-DE" dirty="0" err="1"/>
              <a:t>options</a:t>
            </a:r>
            <a:endParaRPr lang="de-DE" dirty="0"/>
          </a:p>
          <a:p>
            <a:pPr lvl="1"/>
            <a:r>
              <a:rPr lang="de-DE" dirty="0"/>
              <a:t>Connect </a:t>
            </a:r>
            <a:r>
              <a:rPr lang="de-DE" dirty="0" err="1"/>
              <a:t>peripherals</a:t>
            </a:r>
            <a:endParaRPr lang="de-DE" dirty="0"/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With a Bluetooth dice and physical pieces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B120CB3-EC9B-475B-BF51-05F96A61E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1780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Approach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„Mensch Ärgere Dich Nicht!“</a:t>
            </a:r>
          </a:p>
          <a:p>
            <a:pPr lvl="1"/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Known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from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past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Multiple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users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Simple,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consecutive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, extensible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gameflow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Deployed on a tablet</a:t>
            </a:r>
          </a:p>
          <a:p>
            <a:pPr lvl="1"/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Gameflow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control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Customization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options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Connect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peripherals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/>
              <a:t>With a Bluetooth dice and physical pieces</a:t>
            </a:r>
            <a:endParaRPr lang="de-DE" dirty="0"/>
          </a:p>
          <a:p>
            <a:pPr lvl="1"/>
            <a:r>
              <a:rPr lang="de-DE" dirty="0"/>
              <a:t>Connect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known</a:t>
            </a:r>
            <a:r>
              <a:rPr lang="de-DE" dirty="0"/>
              <a:t> </a:t>
            </a:r>
            <a:r>
              <a:rPr lang="de-DE" dirty="0" err="1"/>
              <a:t>experiences</a:t>
            </a:r>
            <a:endParaRPr lang="de-DE" dirty="0"/>
          </a:p>
          <a:p>
            <a:pPr lvl="1"/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engagement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B120CB3-EC9B-475B-BF51-05F96A61E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8726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Implementation</a:t>
            </a:r>
          </a:p>
        </p:txBody>
      </p:sp>
      <p:pic>
        <p:nvPicPr>
          <p:cNvPr id="6" name="Content Placeholder 5" descr="A picture containing object&#10;&#10;Description automatically generated">
            <a:extLst>
              <a:ext uri="{FF2B5EF4-FFF2-40B4-BE49-F238E27FC236}">
                <a16:creationId xmlns:a16="http://schemas.microsoft.com/office/drawing/2014/main" id="{172DF8BC-3A6C-4C33-A582-70DCBE9489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748" y="2306499"/>
            <a:ext cx="3004504" cy="2245001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79815D0D-CC1B-4F13-9755-777B4AA3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44394BC0-095C-4AAD-9537-34742B0DE1E7}"/>
              </a:ext>
            </a:extLst>
          </p:cNvPr>
          <p:cNvSpPr/>
          <p:nvPr/>
        </p:nvSpPr>
        <p:spPr bwMode="auto">
          <a:xfrm>
            <a:off x="3707841" y="2801524"/>
            <a:ext cx="1728317" cy="125495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32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Implementation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/>
              <a:t>Demo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79815D0D-CC1B-4F13-9755-777B4AA3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2E8E2FE5-6DDA-420C-BF57-F446F174CC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492" y="2224392"/>
            <a:ext cx="6421016" cy="328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9647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Evaluation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1A6FEB9-3927-4B75-86A3-0D77E15F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86A4A80A-DEA8-4B4E-80C6-456AAFDBED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1720" y="1306365"/>
            <a:ext cx="2260559" cy="5111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2141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Evaluation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1A6FEB9-3927-4B75-86A3-0D77E15F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A8DBE5-AE49-424A-86DC-165BC01A6050}"/>
              </a:ext>
            </a:extLst>
          </p:cNvPr>
          <p:cNvSpPr txBox="1"/>
          <p:nvPr/>
        </p:nvSpPr>
        <p:spPr>
          <a:xfrm>
            <a:off x="508000" y="2059912"/>
            <a:ext cx="2208105" cy="70788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Location:</a:t>
            </a:r>
          </a:p>
          <a:p>
            <a:pPr algn="l"/>
            <a:r>
              <a:rPr lang="de-DE"/>
              <a:t>Tertianum Munich</a:t>
            </a:r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7562B15E-44FC-4AA8-9A94-B32453EE6F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1720" y="1306365"/>
            <a:ext cx="2260559" cy="5111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EF6B9F-3EF4-4F52-85F9-A82EC0EFFFA1}"/>
              </a:ext>
            </a:extLst>
          </p:cNvPr>
          <p:cNvSpPr txBox="1"/>
          <p:nvPr/>
        </p:nvSpPr>
        <p:spPr>
          <a:xfrm>
            <a:off x="507999" y="3429000"/>
            <a:ext cx="2127505" cy="132343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Survey </a:t>
            </a:r>
            <a:r>
              <a:rPr lang="de-DE" err="1"/>
              <a:t>methods</a:t>
            </a:r>
            <a:r>
              <a:rPr lang="de-DE"/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err="1"/>
              <a:t>Questionnaire</a:t>
            </a:r>
            <a:endParaRPr lang="de-DE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/>
              <a:t>Observation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/>
              <a:t>Think </a:t>
            </a:r>
            <a:r>
              <a:rPr lang="de-DE" err="1"/>
              <a:t>Aloud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7043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Evaluation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4397168-EEDF-4498-B87A-4A284CA15C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720" y="1306365"/>
            <a:ext cx="2260559" cy="5111345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1A6FEB9-3927-4B75-86A3-0D77E15F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D89399-D053-4A76-8ED7-BF82161E21BC}"/>
              </a:ext>
            </a:extLst>
          </p:cNvPr>
          <p:cNvSpPr txBox="1"/>
          <p:nvPr/>
        </p:nvSpPr>
        <p:spPr>
          <a:xfrm>
            <a:off x="5878020" y="2059912"/>
            <a:ext cx="1467068" cy="70788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16.04.2019</a:t>
            </a:r>
          </a:p>
          <a:p>
            <a:pPr algn="l"/>
            <a:r>
              <a:rPr lang="de-DE"/>
              <a:t>4 </a:t>
            </a:r>
            <a:r>
              <a:rPr lang="de-DE" err="1"/>
              <a:t>test</a:t>
            </a:r>
            <a:r>
              <a:rPr lang="de-DE"/>
              <a:t> </a:t>
            </a:r>
            <a:r>
              <a:rPr lang="de-DE" err="1"/>
              <a:t>runs</a:t>
            </a:r>
            <a:endParaRPr 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A8DBE5-AE49-424A-86DC-165BC01A6050}"/>
              </a:ext>
            </a:extLst>
          </p:cNvPr>
          <p:cNvSpPr txBox="1"/>
          <p:nvPr/>
        </p:nvSpPr>
        <p:spPr>
          <a:xfrm>
            <a:off x="508000" y="2059912"/>
            <a:ext cx="2208105" cy="70788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Location:</a:t>
            </a:r>
          </a:p>
          <a:p>
            <a:pPr algn="l"/>
            <a:r>
              <a:rPr lang="de-DE"/>
              <a:t>Tertianum Munich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F6ABF6-01BB-4FF8-A3B7-FB93C5BBB334}"/>
              </a:ext>
            </a:extLst>
          </p:cNvPr>
          <p:cNvSpPr txBox="1"/>
          <p:nvPr/>
        </p:nvSpPr>
        <p:spPr>
          <a:xfrm>
            <a:off x="507999" y="3429000"/>
            <a:ext cx="2127505" cy="132343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Survey </a:t>
            </a:r>
            <a:r>
              <a:rPr lang="de-DE" err="1"/>
              <a:t>methods</a:t>
            </a:r>
            <a:r>
              <a:rPr lang="de-DE"/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err="1"/>
              <a:t>Questionnaire</a:t>
            </a:r>
            <a:endParaRPr lang="de-DE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/>
              <a:t>Observation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/>
              <a:t>Think </a:t>
            </a:r>
            <a:r>
              <a:rPr lang="de-DE" err="1"/>
              <a:t>Aloud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8469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Evaluation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4397168-EEDF-4498-B87A-4A284CA15C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720" y="1306365"/>
            <a:ext cx="2260559" cy="5111345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1A6FEB9-3927-4B75-86A3-0D77E15F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D89399-D053-4A76-8ED7-BF82161E21BC}"/>
              </a:ext>
            </a:extLst>
          </p:cNvPr>
          <p:cNvSpPr txBox="1"/>
          <p:nvPr/>
        </p:nvSpPr>
        <p:spPr>
          <a:xfrm>
            <a:off x="5878020" y="2059912"/>
            <a:ext cx="1467068" cy="70788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16.04.2019</a:t>
            </a:r>
          </a:p>
          <a:p>
            <a:pPr algn="l"/>
            <a:r>
              <a:rPr lang="de-DE"/>
              <a:t>4 </a:t>
            </a:r>
            <a:r>
              <a:rPr lang="de-DE" err="1"/>
              <a:t>test</a:t>
            </a:r>
            <a:r>
              <a:rPr lang="de-DE"/>
              <a:t> </a:t>
            </a:r>
            <a:r>
              <a:rPr lang="de-DE" err="1"/>
              <a:t>runs</a:t>
            </a:r>
            <a:endParaRPr 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A8DBE5-AE49-424A-86DC-165BC01A6050}"/>
              </a:ext>
            </a:extLst>
          </p:cNvPr>
          <p:cNvSpPr txBox="1"/>
          <p:nvPr/>
        </p:nvSpPr>
        <p:spPr>
          <a:xfrm>
            <a:off x="508000" y="2059912"/>
            <a:ext cx="2208105" cy="70788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Location:</a:t>
            </a:r>
          </a:p>
          <a:p>
            <a:pPr algn="l"/>
            <a:r>
              <a:rPr lang="de-DE"/>
              <a:t>Tertianum Munich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8AB0F5-A8E1-4A75-9CAD-3F8BE0A80AE0}"/>
              </a:ext>
            </a:extLst>
          </p:cNvPr>
          <p:cNvSpPr txBox="1"/>
          <p:nvPr/>
        </p:nvSpPr>
        <p:spPr>
          <a:xfrm>
            <a:off x="5878020" y="3396967"/>
            <a:ext cx="3155448" cy="101566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/>
              <a:t>Design, Path </a:t>
            </a:r>
            <a:r>
              <a:rPr lang="de-DE" err="1"/>
              <a:t>marker</a:t>
            </a:r>
            <a:r>
              <a:rPr lang="de-DE"/>
              <a:t>, </a:t>
            </a:r>
            <a:r>
              <a:rPr lang="de-DE" err="1"/>
              <a:t>Reset</a:t>
            </a:r>
            <a:r>
              <a:rPr lang="de-DE"/>
              <a:t>-button, </a:t>
            </a:r>
            <a:r>
              <a:rPr lang="de-DE" err="1"/>
              <a:t>physical</a:t>
            </a:r>
            <a:r>
              <a:rPr lang="de-DE"/>
              <a:t> </a:t>
            </a:r>
            <a:r>
              <a:rPr lang="de-DE" err="1"/>
              <a:t>pieces</a:t>
            </a:r>
            <a:r>
              <a:rPr lang="de-DE"/>
              <a:t>, 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6F6C9F-ADB5-48BD-8447-2657EF1631A4}"/>
              </a:ext>
            </a:extLst>
          </p:cNvPr>
          <p:cNvSpPr txBox="1"/>
          <p:nvPr/>
        </p:nvSpPr>
        <p:spPr>
          <a:xfrm>
            <a:off x="507999" y="3429000"/>
            <a:ext cx="2127505" cy="132343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Survey </a:t>
            </a:r>
            <a:r>
              <a:rPr lang="de-DE" err="1"/>
              <a:t>methods</a:t>
            </a:r>
            <a:r>
              <a:rPr lang="de-DE"/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err="1"/>
              <a:t>Questionnaire</a:t>
            </a:r>
            <a:endParaRPr lang="de-DE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/>
              <a:t>Observation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/>
              <a:t>Think </a:t>
            </a:r>
            <a:r>
              <a:rPr lang="de-DE" err="1"/>
              <a:t>Aloud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9945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Evaluation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4397168-EEDF-4498-B87A-4A284CA15C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720" y="1306365"/>
            <a:ext cx="2260559" cy="5111345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1A6FEB9-3927-4B75-86A3-0D77E15F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D89399-D053-4A76-8ED7-BF82161E21BC}"/>
              </a:ext>
            </a:extLst>
          </p:cNvPr>
          <p:cNvSpPr txBox="1"/>
          <p:nvPr/>
        </p:nvSpPr>
        <p:spPr>
          <a:xfrm>
            <a:off x="5878020" y="2059912"/>
            <a:ext cx="1467068" cy="70788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16.04.2019</a:t>
            </a:r>
          </a:p>
          <a:p>
            <a:pPr algn="l"/>
            <a:r>
              <a:rPr lang="de-DE"/>
              <a:t>4 </a:t>
            </a:r>
            <a:r>
              <a:rPr lang="de-DE" err="1"/>
              <a:t>test</a:t>
            </a:r>
            <a:r>
              <a:rPr lang="de-DE"/>
              <a:t> </a:t>
            </a:r>
            <a:r>
              <a:rPr lang="de-DE" err="1"/>
              <a:t>runs</a:t>
            </a:r>
            <a:endParaRPr 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A8DBE5-AE49-424A-86DC-165BC01A6050}"/>
              </a:ext>
            </a:extLst>
          </p:cNvPr>
          <p:cNvSpPr txBox="1"/>
          <p:nvPr/>
        </p:nvSpPr>
        <p:spPr>
          <a:xfrm>
            <a:off x="508000" y="2059912"/>
            <a:ext cx="2208105" cy="70788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Location:</a:t>
            </a:r>
          </a:p>
          <a:p>
            <a:pPr algn="l"/>
            <a:r>
              <a:rPr lang="de-DE"/>
              <a:t>Tertianum Munich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8AB0F5-A8E1-4A75-9CAD-3F8BE0A80AE0}"/>
              </a:ext>
            </a:extLst>
          </p:cNvPr>
          <p:cNvSpPr txBox="1"/>
          <p:nvPr/>
        </p:nvSpPr>
        <p:spPr>
          <a:xfrm>
            <a:off x="5878020" y="3396967"/>
            <a:ext cx="3155448" cy="101566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/>
              <a:t>Design, Path </a:t>
            </a:r>
            <a:r>
              <a:rPr lang="de-DE" err="1"/>
              <a:t>marker</a:t>
            </a:r>
            <a:r>
              <a:rPr lang="de-DE"/>
              <a:t>, </a:t>
            </a:r>
            <a:r>
              <a:rPr lang="de-DE" err="1"/>
              <a:t>Reset</a:t>
            </a:r>
            <a:r>
              <a:rPr lang="de-DE"/>
              <a:t>-button, </a:t>
            </a:r>
            <a:r>
              <a:rPr lang="de-DE" err="1"/>
              <a:t>physical</a:t>
            </a:r>
            <a:r>
              <a:rPr lang="de-DE"/>
              <a:t> </a:t>
            </a:r>
            <a:r>
              <a:rPr lang="de-DE" err="1"/>
              <a:t>pieces</a:t>
            </a:r>
            <a:r>
              <a:rPr lang="de-DE"/>
              <a:t>, 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489BDA-1340-4F58-AE2C-2509D82CB2BB}"/>
              </a:ext>
            </a:extLst>
          </p:cNvPr>
          <p:cNvSpPr txBox="1"/>
          <p:nvPr/>
        </p:nvSpPr>
        <p:spPr>
          <a:xfrm>
            <a:off x="5878020" y="4734022"/>
            <a:ext cx="1467068" cy="70788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13.05.2019</a:t>
            </a:r>
          </a:p>
          <a:p>
            <a:pPr algn="l"/>
            <a:r>
              <a:rPr lang="de-DE"/>
              <a:t>1 </a:t>
            </a:r>
            <a:r>
              <a:rPr lang="de-DE" err="1"/>
              <a:t>test</a:t>
            </a:r>
            <a:r>
              <a:rPr lang="de-DE"/>
              <a:t> </a:t>
            </a:r>
            <a:r>
              <a:rPr lang="de-DE" err="1"/>
              <a:t>run</a:t>
            </a:r>
            <a:endParaRPr lang="de-D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A441FE-34DA-41C7-864D-2D9EAA049002}"/>
              </a:ext>
            </a:extLst>
          </p:cNvPr>
          <p:cNvSpPr txBox="1"/>
          <p:nvPr/>
        </p:nvSpPr>
        <p:spPr>
          <a:xfrm>
            <a:off x="507999" y="3429000"/>
            <a:ext cx="2127505" cy="132343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/>
              <a:t>Survey </a:t>
            </a:r>
            <a:r>
              <a:rPr lang="de-DE" err="1"/>
              <a:t>methods</a:t>
            </a:r>
            <a:r>
              <a:rPr lang="de-DE"/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err="1"/>
              <a:t>Questionnaire</a:t>
            </a:r>
            <a:endParaRPr lang="de-DE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/>
              <a:t>Observation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/>
              <a:t>Think </a:t>
            </a:r>
            <a:r>
              <a:rPr lang="de-DE" err="1"/>
              <a:t>Aloud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641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Discussion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/>
              <a:t>Testing</a:t>
            </a:r>
            <a:r>
              <a:rPr lang="de-DE"/>
              <a:t> </a:t>
            </a:r>
            <a:r>
              <a:rPr lang="de-DE" err="1"/>
              <a:t>gave</a:t>
            </a:r>
            <a:r>
              <a:rPr lang="de-DE"/>
              <a:t> </a:t>
            </a:r>
            <a:r>
              <a:rPr lang="de-DE" err="1"/>
              <a:t>valuable</a:t>
            </a:r>
            <a:r>
              <a:rPr lang="de-DE"/>
              <a:t> </a:t>
            </a:r>
            <a:r>
              <a:rPr lang="de-DE" err="1"/>
              <a:t>insights</a:t>
            </a:r>
            <a:endParaRPr lang="de-DE"/>
          </a:p>
          <a:p>
            <a:pPr lvl="1"/>
            <a:r>
              <a:rPr lang="de-DE"/>
              <a:t>Touchscreen </a:t>
            </a:r>
            <a:r>
              <a:rPr lang="de-DE" err="1"/>
              <a:t>usage</a:t>
            </a:r>
            <a:r>
              <a:rPr lang="de-DE"/>
              <a:t> was easy</a:t>
            </a:r>
          </a:p>
          <a:p>
            <a:pPr lvl="1"/>
            <a:r>
              <a:rPr lang="de-DE"/>
              <a:t>Connect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known</a:t>
            </a:r>
            <a:r>
              <a:rPr lang="de-DE"/>
              <a:t> </a:t>
            </a:r>
            <a:r>
              <a:rPr lang="de-DE" err="1"/>
              <a:t>experiences</a:t>
            </a:r>
            <a:endParaRPr lang="de-DE"/>
          </a:p>
          <a:p>
            <a:pPr lvl="1"/>
            <a:r>
              <a:rPr lang="de-DE" err="1"/>
              <a:t>Physical</a:t>
            </a:r>
            <a:r>
              <a:rPr lang="de-DE"/>
              <a:t> </a:t>
            </a:r>
            <a:r>
              <a:rPr lang="de-DE" err="1"/>
              <a:t>engagement</a:t>
            </a:r>
            <a:r>
              <a:rPr lang="de-DE"/>
              <a:t> </a:t>
            </a:r>
            <a:r>
              <a:rPr lang="de-DE" err="1"/>
              <a:t>motivates</a:t>
            </a:r>
            <a:endParaRPr lang="de-DE"/>
          </a:p>
          <a:p>
            <a:pPr lvl="1"/>
            <a:endParaRPr lang="de-DE"/>
          </a:p>
          <a:p>
            <a:pPr marL="0" indent="0">
              <a:buNone/>
            </a:pPr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5E320A4-3D57-4C05-AAF0-C66B4145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09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Alzheimer‘s</a:t>
            </a:r>
            <a:r>
              <a:rPr lang="de-DE"/>
              <a:t> </a:t>
            </a:r>
            <a:r>
              <a:rPr lang="de-DE" err="1"/>
              <a:t>disease</a:t>
            </a:r>
            <a:r>
              <a:rPr lang="de-DE"/>
              <a:t>:</a:t>
            </a:r>
          </a:p>
          <a:p>
            <a:r>
              <a:rPr lang="de-DE"/>
              <a:t>Irreversible, neurodegenerative </a:t>
            </a:r>
            <a:r>
              <a:rPr lang="de-DE" err="1"/>
              <a:t>illness</a:t>
            </a:r>
            <a:endParaRPr lang="de-DE"/>
          </a:p>
          <a:p>
            <a:r>
              <a:rPr lang="de-DE" err="1"/>
              <a:t>Cause</a:t>
            </a:r>
            <a:r>
              <a:rPr lang="de-DE"/>
              <a:t>: </a:t>
            </a:r>
            <a:r>
              <a:rPr lang="de-DE" err="1"/>
              <a:t>unclear</a:t>
            </a:r>
            <a:r>
              <a:rPr lang="de-DE"/>
              <a:t> (</a:t>
            </a:r>
            <a:r>
              <a:rPr lang="de-DE" err="1"/>
              <a:t>genetics</a:t>
            </a:r>
            <a:r>
              <a:rPr lang="de-DE"/>
              <a:t>, …) [1]</a:t>
            </a:r>
          </a:p>
          <a:p>
            <a:endParaRPr lang="de-DE"/>
          </a:p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41881-DF61-4FAC-AAE1-0339280FE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57601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Discussion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Testing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gave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valuable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insights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>
                <a:solidFill>
                  <a:schemeClr val="bg1">
                    <a:lumMod val="65000"/>
                  </a:schemeClr>
                </a:solidFill>
              </a:rPr>
              <a:t>Touchscreen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usage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was easy</a:t>
            </a:r>
          </a:p>
          <a:p>
            <a:pPr lvl="1"/>
            <a:r>
              <a:rPr lang="de-DE">
                <a:solidFill>
                  <a:schemeClr val="bg1">
                    <a:lumMod val="65000"/>
                  </a:schemeClr>
                </a:solidFill>
              </a:rPr>
              <a:t>Connect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to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known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experiences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Physical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engagement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motivates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/>
              <a:t>Thesis </a:t>
            </a:r>
            <a:r>
              <a:rPr lang="de-DE" err="1"/>
              <a:t>aims</a:t>
            </a:r>
            <a:r>
              <a:rPr lang="de-DE"/>
              <a:t>:</a:t>
            </a:r>
          </a:p>
          <a:p>
            <a:pPr lvl="1"/>
            <a:r>
              <a:rPr lang="en-US"/>
              <a:t>Challenge cognitively</a:t>
            </a:r>
          </a:p>
          <a:p>
            <a:pPr lvl="1"/>
            <a:r>
              <a:rPr lang="en-US"/>
              <a:t>Challenge physically</a:t>
            </a:r>
          </a:p>
          <a:p>
            <a:pPr lvl="1"/>
            <a:r>
              <a:rPr lang="en-US"/>
              <a:t>Integrate socially</a:t>
            </a:r>
          </a:p>
          <a:p>
            <a:pPr lvl="1"/>
            <a:r>
              <a:rPr lang="en-US"/>
              <a:t>Improve hydration</a:t>
            </a:r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5E320A4-3D57-4C05-AAF0-C66B4145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8094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Discussion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Testing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gave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valuable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insights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>
                <a:solidFill>
                  <a:schemeClr val="bg1">
                    <a:lumMod val="65000"/>
                  </a:schemeClr>
                </a:solidFill>
              </a:rPr>
              <a:t>Touchscreen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usage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was easy</a:t>
            </a:r>
          </a:p>
          <a:p>
            <a:pPr lvl="1"/>
            <a:r>
              <a:rPr lang="de-DE">
                <a:solidFill>
                  <a:schemeClr val="bg1">
                    <a:lumMod val="65000"/>
                  </a:schemeClr>
                </a:solidFill>
              </a:rPr>
              <a:t>Connect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to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known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experiences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Physical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engagement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motivates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>
                <a:solidFill>
                  <a:schemeClr val="bg1">
                    <a:lumMod val="65000"/>
                  </a:schemeClr>
                </a:solidFill>
              </a:rPr>
              <a:t>Thesis </a:t>
            </a:r>
            <a:r>
              <a:rPr lang="de-DE" err="1">
                <a:solidFill>
                  <a:schemeClr val="bg1">
                    <a:lumMod val="65000"/>
                  </a:schemeClr>
                </a:solidFill>
              </a:rPr>
              <a:t>aims</a:t>
            </a:r>
            <a:r>
              <a:rPr lang="de-DE">
                <a:solidFill>
                  <a:schemeClr val="bg1">
                    <a:lumMod val="65000"/>
                  </a:schemeClr>
                </a:solidFill>
              </a:rPr>
              <a:t>: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Challenge cognitively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Challenge physically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Integrate socially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Improve hydration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buNone/>
            </a:pPr>
            <a:r>
              <a:rPr lang="de-DE"/>
              <a:t>     Promising </a:t>
            </a:r>
            <a:r>
              <a:rPr lang="de-DE" err="1"/>
              <a:t>results</a:t>
            </a:r>
            <a:r>
              <a:rPr lang="de-DE"/>
              <a:t>, </a:t>
            </a:r>
            <a:r>
              <a:rPr lang="de-DE" err="1"/>
              <a:t>more</a:t>
            </a:r>
            <a:r>
              <a:rPr lang="de-DE"/>
              <a:t> (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term</a:t>
            </a:r>
            <a:r>
              <a:rPr lang="de-DE"/>
              <a:t>) </a:t>
            </a:r>
            <a:r>
              <a:rPr lang="de-DE" err="1"/>
              <a:t>testing</a:t>
            </a:r>
            <a:r>
              <a:rPr lang="de-DE"/>
              <a:t> </a:t>
            </a:r>
            <a:r>
              <a:rPr lang="de-DE" err="1"/>
              <a:t>necessary</a:t>
            </a:r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5E320A4-3D57-4C05-AAF0-C66B4145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281F906-7721-4764-8E63-8828795D3F82}"/>
              </a:ext>
            </a:extLst>
          </p:cNvPr>
          <p:cNvSpPr/>
          <p:nvPr/>
        </p:nvSpPr>
        <p:spPr bwMode="auto">
          <a:xfrm>
            <a:off x="508000" y="5086507"/>
            <a:ext cx="410586" cy="31198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7744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Suggested</a:t>
            </a:r>
            <a:r>
              <a:rPr lang="de-DE"/>
              <a:t> Future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/>
              <a:t>Long </a:t>
            </a:r>
            <a:r>
              <a:rPr lang="de-DE" sz="2800" err="1"/>
              <a:t>term</a:t>
            </a:r>
            <a:r>
              <a:rPr lang="de-DE" sz="2800"/>
              <a:t> </a:t>
            </a:r>
            <a:r>
              <a:rPr lang="de-DE" sz="2800" err="1"/>
              <a:t>testing</a:t>
            </a:r>
            <a:endParaRPr lang="de-DE" sz="2800"/>
          </a:p>
          <a:p>
            <a:pPr lvl="1"/>
            <a:r>
              <a:rPr lang="de-DE" sz="2400"/>
              <a:t>Include </a:t>
            </a:r>
            <a:r>
              <a:rPr lang="de-DE" sz="2400" err="1"/>
              <a:t>researchers</a:t>
            </a:r>
            <a:r>
              <a:rPr lang="de-DE" sz="2400"/>
              <a:t> </a:t>
            </a:r>
            <a:r>
              <a:rPr lang="de-DE" sz="2400" err="1"/>
              <a:t>from</a:t>
            </a:r>
            <a:r>
              <a:rPr lang="de-DE" sz="2400"/>
              <a:t> </a:t>
            </a:r>
            <a:r>
              <a:rPr lang="de-DE" sz="2400" err="1"/>
              <a:t>medicine</a:t>
            </a:r>
            <a:r>
              <a:rPr lang="de-DE" sz="2400"/>
              <a:t>, </a:t>
            </a:r>
            <a:r>
              <a:rPr lang="de-DE" sz="2400" err="1"/>
              <a:t>psychology</a:t>
            </a:r>
            <a:r>
              <a:rPr lang="de-DE" sz="2400"/>
              <a:t>, etc.</a:t>
            </a:r>
          </a:p>
          <a:p>
            <a:pPr marL="0" indent="0">
              <a:buNone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5E320A4-3D57-4C05-AAF0-C66B4145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87125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Suggested</a:t>
            </a:r>
            <a:r>
              <a:rPr lang="de-DE"/>
              <a:t> Future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/>
              <a:t>Long </a:t>
            </a:r>
            <a:r>
              <a:rPr lang="de-DE" sz="2800" err="1"/>
              <a:t>term</a:t>
            </a:r>
            <a:r>
              <a:rPr lang="de-DE" sz="2800"/>
              <a:t> </a:t>
            </a:r>
            <a:r>
              <a:rPr lang="de-DE" sz="2800" err="1"/>
              <a:t>testing</a:t>
            </a:r>
            <a:endParaRPr lang="de-DE" sz="2800"/>
          </a:p>
          <a:p>
            <a:pPr lvl="1"/>
            <a:r>
              <a:rPr lang="de-DE" sz="2400"/>
              <a:t>Include </a:t>
            </a:r>
            <a:r>
              <a:rPr lang="de-DE" sz="2400" err="1"/>
              <a:t>researchers</a:t>
            </a:r>
            <a:r>
              <a:rPr lang="de-DE" sz="2400"/>
              <a:t> </a:t>
            </a:r>
            <a:r>
              <a:rPr lang="de-DE" sz="2400" err="1"/>
              <a:t>from</a:t>
            </a:r>
            <a:r>
              <a:rPr lang="de-DE" sz="2400"/>
              <a:t> </a:t>
            </a:r>
            <a:r>
              <a:rPr lang="de-DE" sz="2400" err="1"/>
              <a:t>medicine</a:t>
            </a:r>
            <a:r>
              <a:rPr lang="de-DE" sz="2400"/>
              <a:t>, </a:t>
            </a:r>
            <a:r>
              <a:rPr lang="de-DE" sz="2400" err="1"/>
              <a:t>psychology</a:t>
            </a:r>
            <a:r>
              <a:rPr lang="de-DE" sz="2400"/>
              <a:t>, etc.</a:t>
            </a:r>
          </a:p>
          <a:p>
            <a:pPr lvl="1"/>
            <a:r>
              <a:rPr lang="de-DE" sz="2400"/>
              <a:t>Check </a:t>
            </a:r>
            <a:r>
              <a:rPr lang="de-DE" sz="2400" err="1"/>
              <a:t>for</a:t>
            </a:r>
            <a:r>
              <a:rPr lang="de-DE" sz="2400"/>
              <a:t> </a:t>
            </a:r>
            <a:r>
              <a:rPr lang="de-DE" sz="2400" err="1"/>
              <a:t>changes</a:t>
            </a:r>
            <a:r>
              <a:rPr lang="de-DE" sz="2400"/>
              <a:t> </a:t>
            </a:r>
            <a:r>
              <a:rPr lang="de-DE" sz="2400" err="1"/>
              <a:t>regarding</a:t>
            </a:r>
            <a:r>
              <a:rPr lang="de-DE" sz="2400"/>
              <a:t>:</a:t>
            </a:r>
          </a:p>
          <a:p>
            <a:pPr lvl="2"/>
            <a:r>
              <a:rPr lang="de-DE" sz="2400" err="1"/>
              <a:t>Cognitive</a:t>
            </a:r>
            <a:r>
              <a:rPr lang="de-DE" sz="2400"/>
              <a:t> + </a:t>
            </a:r>
            <a:r>
              <a:rPr lang="de-DE" sz="2400" err="1"/>
              <a:t>physical</a:t>
            </a:r>
            <a:r>
              <a:rPr lang="de-DE" sz="2400"/>
              <a:t> </a:t>
            </a:r>
            <a:r>
              <a:rPr lang="de-DE" sz="2400" err="1"/>
              <a:t>constitution</a:t>
            </a:r>
            <a:endParaRPr lang="de-DE" sz="2400"/>
          </a:p>
          <a:p>
            <a:pPr lvl="2"/>
            <a:r>
              <a:rPr lang="de-DE" sz="2400"/>
              <a:t>Hydration</a:t>
            </a:r>
          </a:p>
          <a:p>
            <a:pPr lvl="2"/>
            <a:r>
              <a:rPr lang="de-DE" sz="2400" err="1"/>
              <a:t>Social</a:t>
            </a:r>
            <a:r>
              <a:rPr lang="de-DE" sz="2400"/>
              <a:t> </a:t>
            </a:r>
            <a:r>
              <a:rPr lang="de-DE" sz="2400" err="1"/>
              <a:t>interaction</a:t>
            </a:r>
            <a:endParaRPr lang="de-DE" sz="2400"/>
          </a:p>
          <a:p>
            <a:pPr lvl="2"/>
            <a:r>
              <a:rPr lang="de-DE" sz="2400"/>
              <a:t>Progress </a:t>
            </a:r>
            <a:r>
              <a:rPr lang="de-DE" sz="2400" err="1"/>
              <a:t>of</a:t>
            </a:r>
            <a:r>
              <a:rPr lang="de-DE" sz="2400"/>
              <a:t> </a:t>
            </a:r>
            <a:r>
              <a:rPr lang="de-DE" sz="2400" err="1"/>
              <a:t>Alzheimer‘s</a:t>
            </a:r>
            <a:r>
              <a:rPr lang="de-DE" sz="2400"/>
              <a:t> </a:t>
            </a:r>
            <a:r>
              <a:rPr lang="de-DE" sz="2400" err="1"/>
              <a:t>disease</a:t>
            </a:r>
            <a:r>
              <a:rPr lang="de-DE" sz="2400"/>
              <a:t> </a:t>
            </a:r>
          </a:p>
          <a:p>
            <a:pPr marL="0" indent="0">
              <a:buNone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5E320A4-3D57-4C05-AAF0-C66B4145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7642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Suggested</a:t>
            </a:r>
            <a:r>
              <a:rPr lang="de-DE"/>
              <a:t> Future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>
                <a:solidFill>
                  <a:schemeClr val="bg1">
                    <a:lumMod val="65000"/>
                  </a:schemeClr>
                </a:solidFill>
              </a:rPr>
              <a:t>Long </a:t>
            </a:r>
            <a:r>
              <a:rPr lang="de-DE" sz="2800" err="1">
                <a:solidFill>
                  <a:schemeClr val="bg1">
                    <a:lumMod val="65000"/>
                  </a:schemeClr>
                </a:solidFill>
              </a:rPr>
              <a:t>term</a:t>
            </a:r>
            <a:r>
              <a:rPr lang="de-DE" sz="28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800" err="1">
                <a:solidFill>
                  <a:schemeClr val="bg1">
                    <a:lumMod val="65000"/>
                  </a:schemeClr>
                </a:solidFill>
              </a:rPr>
              <a:t>testing</a:t>
            </a:r>
            <a:r>
              <a:rPr lang="de-DE" sz="2800"/>
              <a:t> </a:t>
            </a:r>
          </a:p>
          <a:p>
            <a:r>
              <a:rPr lang="de-DE" sz="2800"/>
              <a:t>Further </a:t>
            </a:r>
            <a:r>
              <a:rPr lang="de-DE" sz="2800" err="1"/>
              <a:t>application</a:t>
            </a:r>
            <a:r>
              <a:rPr lang="de-DE" sz="2800"/>
              <a:t> </a:t>
            </a:r>
            <a:r>
              <a:rPr lang="de-DE" sz="2800" err="1"/>
              <a:t>development</a:t>
            </a:r>
            <a:r>
              <a:rPr lang="de-DE" sz="2800"/>
              <a:t>:</a:t>
            </a:r>
          </a:p>
          <a:p>
            <a:pPr lvl="1"/>
            <a:r>
              <a:rPr lang="de-DE" sz="2400" err="1"/>
              <a:t>drinking</a:t>
            </a:r>
            <a:r>
              <a:rPr lang="de-DE" sz="2400"/>
              <a:t> </a:t>
            </a:r>
            <a:r>
              <a:rPr lang="de-DE" sz="2400" err="1"/>
              <a:t>gadgets</a:t>
            </a:r>
            <a:endParaRPr lang="de-DE" sz="2400"/>
          </a:p>
          <a:p>
            <a:pPr lvl="1"/>
            <a:r>
              <a:rPr lang="de-DE" sz="2400"/>
              <a:t>larger </a:t>
            </a:r>
            <a:r>
              <a:rPr lang="de-DE" sz="2400" err="1"/>
              <a:t>tablet</a:t>
            </a:r>
            <a:endParaRPr lang="de-DE" sz="2400"/>
          </a:p>
          <a:p>
            <a:pPr lvl="1"/>
            <a:r>
              <a:rPr lang="de-DE" sz="2400" err="1"/>
              <a:t>incentives</a:t>
            </a:r>
            <a:r>
              <a:rPr lang="de-DE" sz="2400"/>
              <a:t> </a:t>
            </a:r>
            <a:r>
              <a:rPr lang="de-DE" sz="2400" err="1"/>
              <a:t>for</a:t>
            </a:r>
            <a:r>
              <a:rPr lang="de-DE" sz="2400"/>
              <a:t> </a:t>
            </a:r>
            <a:r>
              <a:rPr lang="de-DE" sz="2400" err="1"/>
              <a:t>malnutrition</a:t>
            </a:r>
            <a:endParaRPr lang="de-DE" sz="2400"/>
          </a:p>
          <a:p>
            <a:pPr lvl="1"/>
            <a:r>
              <a:rPr lang="de-DE" sz="2400"/>
              <a:t>…</a:t>
            </a:r>
            <a:endParaRPr lang="de-DE" sz="2800"/>
          </a:p>
          <a:p>
            <a:pPr marL="0" indent="0">
              <a:buNone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5E320A4-3D57-4C05-AAF0-C66B4145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5329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Suggested</a:t>
            </a:r>
            <a:r>
              <a:rPr lang="de-DE"/>
              <a:t> Future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>
                <a:solidFill>
                  <a:schemeClr val="bg1">
                    <a:lumMod val="65000"/>
                  </a:schemeClr>
                </a:solidFill>
              </a:rPr>
              <a:t>Long </a:t>
            </a:r>
            <a:r>
              <a:rPr lang="de-DE" sz="2800" err="1">
                <a:solidFill>
                  <a:schemeClr val="bg1">
                    <a:lumMod val="65000"/>
                  </a:schemeClr>
                </a:solidFill>
              </a:rPr>
              <a:t>term</a:t>
            </a:r>
            <a:r>
              <a:rPr lang="de-DE" sz="28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800" err="1">
                <a:solidFill>
                  <a:schemeClr val="bg1">
                    <a:lumMod val="65000"/>
                  </a:schemeClr>
                </a:solidFill>
              </a:rPr>
              <a:t>testing</a:t>
            </a:r>
            <a:r>
              <a:rPr lang="de-DE" sz="280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de-DE" sz="2800">
                <a:solidFill>
                  <a:schemeClr val="bg1">
                    <a:lumMod val="65000"/>
                  </a:schemeClr>
                </a:solidFill>
              </a:rPr>
              <a:t>Further </a:t>
            </a:r>
            <a:r>
              <a:rPr lang="de-DE" sz="2800" err="1">
                <a:solidFill>
                  <a:schemeClr val="bg1">
                    <a:lumMod val="65000"/>
                  </a:schemeClr>
                </a:solidFill>
              </a:rPr>
              <a:t>application</a:t>
            </a:r>
            <a:r>
              <a:rPr lang="de-DE" sz="28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800" err="1">
                <a:solidFill>
                  <a:schemeClr val="bg1">
                    <a:lumMod val="65000"/>
                  </a:schemeClr>
                </a:solidFill>
              </a:rPr>
              <a:t>development</a:t>
            </a:r>
            <a:r>
              <a:rPr lang="de-DE" sz="280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de-DE" sz="2800"/>
              <a:t>Different </a:t>
            </a:r>
            <a:r>
              <a:rPr lang="de-DE" sz="2800" err="1"/>
              <a:t>user</a:t>
            </a:r>
            <a:r>
              <a:rPr lang="de-DE" sz="2800"/>
              <a:t> </a:t>
            </a:r>
            <a:r>
              <a:rPr lang="de-DE" sz="2800" err="1"/>
              <a:t>group</a:t>
            </a:r>
            <a:endParaRPr lang="de-DE" sz="2800"/>
          </a:p>
          <a:p>
            <a:pPr lvl="1"/>
            <a:r>
              <a:rPr lang="de-DE" sz="2400"/>
              <a:t>Seniors (</a:t>
            </a:r>
            <a:r>
              <a:rPr lang="de-DE" sz="2400" err="1"/>
              <a:t>useful</a:t>
            </a:r>
            <a:r>
              <a:rPr lang="de-DE" sz="2400"/>
              <a:t> </a:t>
            </a:r>
            <a:r>
              <a:rPr lang="de-DE" sz="2400" err="1"/>
              <a:t>features</a:t>
            </a:r>
            <a:r>
              <a:rPr lang="de-DE" sz="2400"/>
              <a:t> </a:t>
            </a:r>
            <a:r>
              <a:rPr lang="de-DE" sz="2400" err="1"/>
              <a:t>already</a:t>
            </a:r>
            <a:r>
              <a:rPr lang="de-DE" sz="2400"/>
              <a:t> </a:t>
            </a:r>
            <a:r>
              <a:rPr lang="de-DE" sz="2400" err="1"/>
              <a:t>included</a:t>
            </a:r>
            <a:r>
              <a:rPr lang="de-DE" sz="2400"/>
              <a:t>)</a:t>
            </a:r>
          </a:p>
          <a:p>
            <a:pPr lvl="1"/>
            <a:r>
              <a:rPr lang="de-DE" sz="2400" err="1"/>
              <a:t>Reduce</a:t>
            </a:r>
            <a:r>
              <a:rPr lang="de-DE" sz="2400"/>
              <a:t> </a:t>
            </a:r>
            <a:r>
              <a:rPr lang="de-DE" sz="2400" err="1"/>
              <a:t>computer</a:t>
            </a:r>
            <a:r>
              <a:rPr lang="de-DE" sz="2400"/>
              <a:t> </a:t>
            </a:r>
            <a:r>
              <a:rPr lang="de-DE" sz="2400" err="1"/>
              <a:t>anxiety</a:t>
            </a:r>
            <a:endParaRPr lang="de-DE" sz="2400"/>
          </a:p>
          <a:p>
            <a:pPr lvl="1"/>
            <a:r>
              <a:rPr lang="de-DE" sz="2400" err="1"/>
              <a:t>Improve</a:t>
            </a:r>
            <a:r>
              <a:rPr lang="de-DE" sz="2400"/>
              <a:t> </a:t>
            </a:r>
            <a:r>
              <a:rPr lang="de-DE" sz="2400" err="1"/>
              <a:t>computer</a:t>
            </a:r>
            <a:r>
              <a:rPr lang="de-DE" sz="2400"/>
              <a:t> </a:t>
            </a:r>
            <a:r>
              <a:rPr lang="de-DE" sz="2400" err="1"/>
              <a:t>self</a:t>
            </a:r>
            <a:r>
              <a:rPr lang="de-DE" sz="2400"/>
              <a:t> </a:t>
            </a:r>
            <a:r>
              <a:rPr lang="de-DE" sz="2400" err="1"/>
              <a:t>efficacy</a:t>
            </a:r>
            <a:endParaRPr lang="de-DE" sz="2400"/>
          </a:p>
          <a:p>
            <a:pPr lvl="1"/>
            <a:endParaRPr lang="de-DE" sz="2400"/>
          </a:p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5E320A4-3D57-4C05-AAF0-C66B4145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56007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Conclusion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200"/>
              <a:t>Very </a:t>
            </a:r>
            <a:r>
              <a:rPr lang="de-DE" sz="3200" err="1"/>
              <a:t>interesting</a:t>
            </a:r>
            <a:r>
              <a:rPr lang="de-DE" sz="3200"/>
              <a:t>!</a:t>
            </a:r>
          </a:p>
          <a:p>
            <a:r>
              <a:rPr lang="de-DE" sz="3200"/>
              <a:t>Great support </a:t>
            </a:r>
            <a:r>
              <a:rPr lang="de-DE" sz="3200" err="1"/>
              <a:t>by</a:t>
            </a:r>
            <a:r>
              <a:rPr lang="de-DE" sz="3200"/>
              <a:t> </a:t>
            </a:r>
            <a:r>
              <a:rPr lang="de-DE" sz="3200" err="1"/>
              <a:t>supervisor</a:t>
            </a:r>
            <a:endParaRPr lang="de-DE" sz="3200"/>
          </a:p>
          <a:p>
            <a:r>
              <a:rPr lang="de-DE" sz="3200"/>
              <a:t>Great </a:t>
            </a:r>
            <a:r>
              <a:rPr lang="de-DE" sz="3200" err="1"/>
              <a:t>collaboration</a:t>
            </a:r>
            <a:r>
              <a:rPr lang="de-DE" sz="3200"/>
              <a:t> </a:t>
            </a:r>
            <a:r>
              <a:rPr lang="de-DE" sz="3200" err="1"/>
              <a:t>with</a:t>
            </a:r>
            <a:r>
              <a:rPr lang="de-DE" sz="3200"/>
              <a:t> Tertianum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BC80FC1-0828-428F-8BCE-2A653B103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9410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List </a:t>
            </a:r>
            <a:r>
              <a:rPr lang="de-DE" err="1"/>
              <a:t>of</a:t>
            </a:r>
            <a:r>
              <a:rPr lang="de-DE"/>
              <a:t>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sz="1600"/>
              <a:t>C. Reitz and R. </a:t>
            </a:r>
            <a:r>
              <a:rPr lang="de-DE" sz="1600" err="1"/>
              <a:t>Mayeux</a:t>
            </a:r>
            <a:r>
              <a:rPr lang="de-DE" sz="1600"/>
              <a:t>. “Alzheimer </a:t>
            </a:r>
            <a:r>
              <a:rPr lang="de-DE" sz="1600" err="1"/>
              <a:t>disease</a:t>
            </a:r>
            <a:r>
              <a:rPr lang="de-DE" sz="1600"/>
              <a:t>: </a:t>
            </a:r>
            <a:r>
              <a:rPr lang="de-DE" sz="1600" err="1"/>
              <a:t>epidemiology</a:t>
            </a:r>
            <a:r>
              <a:rPr lang="de-DE" sz="1600"/>
              <a:t>, </a:t>
            </a:r>
            <a:r>
              <a:rPr lang="de-DE" sz="1600" err="1"/>
              <a:t>diagnostic</a:t>
            </a:r>
            <a:r>
              <a:rPr lang="de-DE" sz="1600"/>
              <a:t> </a:t>
            </a:r>
            <a:r>
              <a:rPr lang="de-DE" sz="1600" err="1"/>
              <a:t>criteria</a:t>
            </a:r>
            <a:r>
              <a:rPr lang="de-DE" sz="1600"/>
              <a:t>, </a:t>
            </a:r>
            <a:r>
              <a:rPr lang="de-DE" sz="1600" err="1"/>
              <a:t>riskfactors</a:t>
            </a:r>
            <a:r>
              <a:rPr lang="de-DE" sz="1600"/>
              <a:t> and </a:t>
            </a:r>
            <a:r>
              <a:rPr lang="de-DE" sz="1600" err="1"/>
              <a:t>biomarkers</a:t>
            </a:r>
            <a:r>
              <a:rPr lang="de-DE" sz="1600"/>
              <a:t>”. In: </a:t>
            </a:r>
            <a:r>
              <a:rPr lang="de-DE" sz="1600" i="1" err="1"/>
              <a:t>Biochemical</a:t>
            </a:r>
            <a:r>
              <a:rPr lang="de-DE" sz="1600" i="1"/>
              <a:t> </a:t>
            </a:r>
            <a:r>
              <a:rPr lang="de-DE" sz="1600" i="1" err="1"/>
              <a:t>pharmacology</a:t>
            </a:r>
            <a:r>
              <a:rPr lang="de-DE" sz="1600" i="1"/>
              <a:t> </a:t>
            </a:r>
            <a:r>
              <a:rPr lang="de-DE" sz="1600"/>
              <a:t>88.4 (2014), pp. 640–651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600"/>
              <a:t>Deutsche Alzheimer Gesellschaft e.V. </a:t>
            </a:r>
            <a:r>
              <a:rPr lang="de-DE" sz="1600" i="1"/>
              <a:t>Die neurobiologischen Grundlagen der Alzheimer-Krankheit.</a:t>
            </a:r>
            <a:r>
              <a:rPr lang="de-DE" sz="1600"/>
              <a:t> 1999. URL: https://www.deutschealzheimer.de/fileadmin/alz/pdf/factsheets/FactSheet02_01.pdf (visited on 21.05.2019).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/>
              <a:t>H. </a:t>
            </a:r>
            <a:r>
              <a:rPr lang="en-US" sz="1600" err="1"/>
              <a:t>Förstl</a:t>
            </a:r>
            <a:r>
              <a:rPr lang="en-US" sz="1600"/>
              <a:t> and A. </a:t>
            </a:r>
            <a:r>
              <a:rPr lang="en-US" sz="1600" err="1"/>
              <a:t>Kurz</a:t>
            </a:r>
            <a:r>
              <a:rPr lang="en-US" sz="1600"/>
              <a:t>. “Clinical features of Alzheimer ’s disease”. In: </a:t>
            </a:r>
            <a:r>
              <a:rPr lang="en-US" sz="1600" i="1"/>
              <a:t>European </a:t>
            </a:r>
            <a:r>
              <a:rPr lang="en-US" sz="1600" i="1" err="1"/>
              <a:t>Archivesof</a:t>
            </a:r>
            <a:r>
              <a:rPr lang="en-US" sz="1600" i="1"/>
              <a:t> Psychiatry and Clinical Neuroscience </a:t>
            </a:r>
            <a:r>
              <a:rPr lang="en-US" sz="1600"/>
              <a:t>249.6 (Dec. 1999), pp. 288–290.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600" err="1"/>
              <a:t>Statischtisches</a:t>
            </a:r>
            <a:r>
              <a:rPr lang="de-DE" sz="1600"/>
              <a:t> Bundesamt (Destatis). </a:t>
            </a:r>
            <a:r>
              <a:rPr lang="de-DE" sz="1600" i="1"/>
              <a:t>13. koordinierte Bevölkerungsvorausberechnung für Deutschland. </a:t>
            </a:r>
            <a:r>
              <a:rPr lang="de-DE" sz="1600"/>
              <a:t>2015. URL: https://service.destatis.de/bevoelkerungspyramide/ (</a:t>
            </a:r>
            <a:r>
              <a:rPr lang="de-DE" sz="1600" err="1"/>
              <a:t>visited</a:t>
            </a:r>
            <a:r>
              <a:rPr lang="de-DE" sz="1600"/>
              <a:t> on 20.05.2019)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600" err="1"/>
              <a:t>Alzheimer's</a:t>
            </a:r>
            <a:r>
              <a:rPr lang="de-DE" sz="1600"/>
              <a:t> Disease International. </a:t>
            </a:r>
            <a:r>
              <a:rPr lang="de-DE" sz="1600" i="1"/>
              <a:t>World Alzheimer Report 2018</a:t>
            </a:r>
            <a:r>
              <a:rPr lang="de-DE" sz="1600"/>
              <a:t>. 2018. URL: https://www.alz.co.uk/</a:t>
            </a:r>
            <a:r>
              <a:rPr lang="en-US" sz="1600"/>
              <a:t>research/WorldAlzheimerReport2018.pdf (visited on 20.05.2019)</a:t>
            </a:r>
            <a:endParaRPr lang="de-DE" sz="1600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2461846"/>
            <a:ext cx="8128000" cy="3710354"/>
          </a:xfrm>
        </p:spPr>
        <p:txBody>
          <a:bodyPr/>
          <a:lstStyle/>
          <a:p>
            <a:pPr marL="0" indent="0" algn="ctr">
              <a:buNone/>
            </a:pPr>
            <a:r>
              <a:rPr lang="de-DE" sz="5400" err="1"/>
              <a:t>Thank</a:t>
            </a:r>
            <a:r>
              <a:rPr lang="de-DE" sz="5400"/>
              <a:t> </a:t>
            </a:r>
            <a:r>
              <a:rPr lang="de-DE" sz="5400" err="1"/>
              <a:t>you</a:t>
            </a:r>
            <a:r>
              <a:rPr lang="de-DE" sz="5400"/>
              <a:t> </a:t>
            </a:r>
          </a:p>
          <a:p>
            <a:pPr marL="0" indent="0" algn="ctr">
              <a:buNone/>
            </a:pPr>
            <a:r>
              <a:rPr lang="de-DE" sz="5400" err="1"/>
              <a:t>for</a:t>
            </a:r>
            <a:r>
              <a:rPr lang="de-DE" sz="5400"/>
              <a:t> </a:t>
            </a:r>
            <a:r>
              <a:rPr lang="de-DE" sz="5400" err="1"/>
              <a:t>your</a:t>
            </a:r>
            <a:r>
              <a:rPr lang="de-DE" sz="5400"/>
              <a:t> </a:t>
            </a:r>
            <a:r>
              <a:rPr lang="de-DE" sz="5400" err="1"/>
              <a:t>attention</a:t>
            </a:r>
            <a:r>
              <a:rPr lang="de-DE" sz="5400"/>
              <a:t>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BC80FC1-0828-428F-8BCE-2A653B103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3005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2461846"/>
            <a:ext cx="8128000" cy="3710354"/>
          </a:xfrm>
        </p:spPr>
        <p:txBody>
          <a:bodyPr/>
          <a:lstStyle/>
          <a:p>
            <a:pPr marL="0" indent="0" algn="ctr">
              <a:buNone/>
            </a:pPr>
            <a:r>
              <a:rPr lang="de-DE" sz="5400"/>
              <a:t>Questions?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BC80FC1-0828-428F-8BCE-2A653B103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7646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Alzheimer‘s</a:t>
            </a:r>
            <a:r>
              <a:rPr lang="de-DE" dirty="0"/>
              <a:t> </a:t>
            </a:r>
            <a:r>
              <a:rPr lang="de-DE" dirty="0" err="1"/>
              <a:t>disease</a:t>
            </a:r>
            <a:r>
              <a:rPr lang="de-DE" dirty="0"/>
              <a:t>:</a:t>
            </a:r>
          </a:p>
          <a:p>
            <a:r>
              <a:rPr lang="de-DE" dirty="0"/>
              <a:t>Irreversible, neurodegenerative </a:t>
            </a:r>
            <a:r>
              <a:rPr lang="de-DE" dirty="0" err="1"/>
              <a:t>illness</a:t>
            </a:r>
            <a:endParaRPr lang="de-DE" dirty="0"/>
          </a:p>
          <a:p>
            <a:r>
              <a:rPr lang="de-DE" dirty="0" err="1"/>
              <a:t>Cause</a:t>
            </a:r>
            <a:r>
              <a:rPr lang="de-DE" dirty="0"/>
              <a:t>: </a:t>
            </a:r>
            <a:r>
              <a:rPr lang="de-DE" dirty="0" err="1"/>
              <a:t>unclear</a:t>
            </a:r>
            <a:r>
              <a:rPr lang="de-DE" dirty="0"/>
              <a:t> (</a:t>
            </a:r>
            <a:r>
              <a:rPr lang="de-DE" dirty="0" err="1"/>
              <a:t>genetics</a:t>
            </a:r>
            <a:r>
              <a:rPr lang="de-DE" dirty="0"/>
              <a:t>, …)</a:t>
            </a:r>
          </a:p>
          <a:p>
            <a:r>
              <a:rPr lang="de-DE" dirty="0" err="1"/>
              <a:t>Characteristics</a:t>
            </a:r>
            <a:r>
              <a:rPr lang="de-DE" dirty="0"/>
              <a:t>: nerve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loss</a:t>
            </a:r>
            <a:r>
              <a:rPr lang="de-DE" dirty="0"/>
              <a:t> + </a:t>
            </a:r>
            <a:r>
              <a:rPr lang="de-DE" dirty="0" err="1"/>
              <a:t>plaque</a:t>
            </a:r>
            <a:r>
              <a:rPr lang="de-DE" dirty="0"/>
              <a:t> + </a:t>
            </a:r>
            <a:r>
              <a:rPr lang="de-DE" dirty="0" err="1"/>
              <a:t>neurofibrils</a:t>
            </a:r>
            <a:r>
              <a:rPr lang="de-DE" dirty="0"/>
              <a:t> [2]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41881-DF61-4FAC-AAE1-0339280FE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4602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2461846"/>
            <a:ext cx="8128000" cy="3710354"/>
          </a:xfrm>
        </p:spPr>
        <p:txBody>
          <a:bodyPr/>
          <a:lstStyle/>
          <a:p>
            <a:pPr marL="0" indent="0" algn="ctr">
              <a:buNone/>
            </a:pPr>
            <a:endParaRPr lang="de-DE" sz="54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BC80FC1-0828-428F-8BCE-2A653B103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30409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78" y="1924085"/>
            <a:ext cx="7593643" cy="388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5784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71" y="1744445"/>
            <a:ext cx="7553257" cy="424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957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71" y="1744445"/>
            <a:ext cx="7553257" cy="424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617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78" y="1744445"/>
            <a:ext cx="7593643" cy="424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13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78" y="1744445"/>
            <a:ext cx="7593643" cy="424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580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78" y="2636835"/>
            <a:ext cx="7593643" cy="246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693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64" y="1746898"/>
            <a:ext cx="7584869" cy="424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06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63" y="1744445"/>
            <a:ext cx="7584872" cy="424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015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63" y="1746898"/>
            <a:ext cx="7584872" cy="424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535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Alzheimer‘s</a:t>
            </a:r>
            <a:r>
              <a:rPr lang="de-DE" dirty="0"/>
              <a:t> </a:t>
            </a:r>
            <a:r>
              <a:rPr lang="de-DE" dirty="0" err="1"/>
              <a:t>disease</a:t>
            </a:r>
            <a:r>
              <a:rPr lang="de-DE" dirty="0"/>
              <a:t>:</a:t>
            </a:r>
          </a:p>
          <a:p>
            <a:r>
              <a:rPr lang="de-DE" dirty="0"/>
              <a:t>Irreversible, neurodegenerative </a:t>
            </a:r>
            <a:r>
              <a:rPr lang="de-DE" dirty="0" err="1"/>
              <a:t>illness</a:t>
            </a:r>
            <a:endParaRPr lang="de-DE" dirty="0"/>
          </a:p>
          <a:p>
            <a:r>
              <a:rPr lang="de-DE" dirty="0" err="1"/>
              <a:t>Cause</a:t>
            </a:r>
            <a:r>
              <a:rPr lang="de-DE" dirty="0"/>
              <a:t>: </a:t>
            </a:r>
            <a:r>
              <a:rPr lang="de-DE" dirty="0" err="1"/>
              <a:t>unclear</a:t>
            </a:r>
            <a:r>
              <a:rPr lang="de-DE" dirty="0"/>
              <a:t> (</a:t>
            </a:r>
            <a:r>
              <a:rPr lang="de-DE" dirty="0" err="1"/>
              <a:t>genetics</a:t>
            </a:r>
            <a:r>
              <a:rPr lang="de-DE" dirty="0"/>
              <a:t>, …)</a:t>
            </a:r>
          </a:p>
          <a:p>
            <a:r>
              <a:rPr lang="de-DE" dirty="0" err="1"/>
              <a:t>Characteristics</a:t>
            </a:r>
            <a:r>
              <a:rPr lang="de-DE" dirty="0"/>
              <a:t>: nerve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loss</a:t>
            </a:r>
            <a:r>
              <a:rPr lang="de-DE" dirty="0"/>
              <a:t> + </a:t>
            </a:r>
            <a:r>
              <a:rPr lang="de-DE" dirty="0" err="1"/>
              <a:t>plaque</a:t>
            </a:r>
            <a:r>
              <a:rPr lang="de-DE" dirty="0"/>
              <a:t> + </a:t>
            </a:r>
            <a:r>
              <a:rPr lang="de-DE" dirty="0" err="1"/>
              <a:t>neurofibrils</a:t>
            </a:r>
            <a:endParaRPr lang="de-DE" dirty="0"/>
          </a:p>
          <a:p>
            <a:r>
              <a:rPr lang="de-DE" dirty="0"/>
              <a:t>Symptoms [3] : </a:t>
            </a:r>
          </a:p>
          <a:p>
            <a:pPr lvl="1"/>
            <a:r>
              <a:rPr lang="de-DE" dirty="0"/>
              <a:t>Memory </a:t>
            </a:r>
            <a:r>
              <a:rPr lang="de-DE" dirty="0" err="1"/>
              <a:t>impairment</a:t>
            </a:r>
            <a:r>
              <a:rPr lang="de-DE" dirty="0"/>
              <a:t>, </a:t>
            </a:r>
            <a:r>
              <a:rPr lang="de-DE" dirty="0" err="1"/>
              <a:t>perceptual</a:t>
            </a:r>
            <a:r>
              <a:rPr lang="de-DE" dirty="0"/>
              <a:t> and </a:t>
            </a:r>
            <a:r>
              <a:rPr lang="de-DE" dirty="0" err="1"/>
              <a:t>sensory</a:t>
            </a:r>
            <a:r>
              <a:rPr lang="de-DE" dirty="0"/>
              <a:t> </a:t>
            </a:r>
            <a:r>
              <a:rPr lang="de-DE" dirty="0" err="1"/>
              <a:t>problems</a:t>
            </a:r>
            <a:endParaRPr lang="de-DE" dirty="0"/>
          </a:p>
          <a:p>
            <a:pPr lvl="1"/>
            <a:r>
              <a:rPr lang="de-DE" dirty="0" err="1"/>
              <a:t>Gradually</a:t>
            </a:r>
            <a:r>
              <a:rPr lang="de-DE" dirty="0"/>
              <a:t> </a:t>
            </a:r>
            <a:r>
              <a:rPr lang="de-DE" dirty="0" err="1"/>
              <a:t>worsen</a:t>
            </a:r>
            <a:endParaRPr lang="de-DE" dirty="0"/>
          </a:p>
          <a:p>
            <a:pPr lvl="1"/>
            <a:r>
              <a:rPr lang="de-DE" dirty="0"/>
              <a:t>Late </a:t>
            </a:r>
            <a:r>
              <a:rPr lang="de-DE" dirty="0" err="1"/>
              <a:t>stage</a:t>
            </a:r>
            <a:r>
              <a:rPr lang="de-DE" dirty="0"/>
              <a:t>: </a:t>
            </a:r>
            <a:r>
              <a:rPr lang="de-DE" dirty="0" err="1"/>
              <a:t>almost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cognitive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, </a:t>
            </a:r>
            <a:r>
              <a:rPr lang="de-DE" dirty="0" err="1"/>
              <a:t>completely</a:t>
            </a:r>
            <a:r>
              <a:rPr lang="de-DE" dirty="0"/>
              <a:t> </a:t>
            </a:r>
            <a:r>
              <a:rPr lang="de-DE" dirty="0" err="1"/>
              <a:t>bedridden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41881-DF61-4FAC-AAE1-0339280FE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2930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63" y="1746898"/>
            <a:ext cx="7584871" cy="424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4035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Backup Demo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  <a:p>
            <a:pPr marL="457200" indent="-457200">
              <a:buFont typeface="+mj-lt"/>
              <a:buAutoNum type="arabicPeriod"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014B7C-01DE-466B-84E1-B74CB8E9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7676E-0788-4E97-8A71-DD64EA0AF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63" y="1746898"/>
            <a:ext cx="7584871" cy="424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334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Alzheimer‘s</a:t>
            </a:r>
            <a:r>
              <a:rPr lang="de-DE" dirty="0"/>
              <a:t> </a:t>
            </a:r>
            <a:r>
              <a:rPr lang="de-DE" dirty="0" err="1"/>
              <a:t>disease</a:t>
            </a:r>
            <a:r>
              <a:rPr lang="de-DE" dirty="0"/>
              <a:t>:</a:t>
            </a:r>
          </a:p>
          <a:p>
            <a:r>
              <a:rPr lang="de-DE" dirty="0"/>
              <a:t>Irreversible, neurodegenerative </a:t>
            </a:r>
            <a:r>
              <a:rPr lang="de-DE" dirty="0" err="1"/>
              <a:t>illness</a:t>
            </a:r>
            <a:endParaRPr lang="de-DE" dirty="0"/>
          </a:p>
          <a:p>
            <a:r>
              <a:rPr lang="de-DE" dirty="0" err="1"/>
              <a:t>Cause</a:t>
            </a:r>
            <a:r>
              <a:rPr lang="de-DE" dirty="0"/>
              <a:t>: </a:t>
            </a:r>
            <a:r>
              <a:rPr lang="de-DE" dirty="0" err="1"/>
              <a:t>unclear</a:t>
            </a:r>
            <a:r>
              <a:rPr lang="de-DE" dirty="0"/>
              <a:t> (</a:t>
            </a:r>
            <a:r>
              <a:rPr lang="de-DE" dirty="0" err="1"/>
              <a:t>genetics</a:t>
            </a:r>
            <a:r>
              <a:rPr lang="de-DE" dirty="0"/>
              <a:t>, …)</a:t>
            </a:r>
          </a:p>
          <a:p>
            <a:r>
              <a:rPr lang="de-DE" dirty="0" err="1"/>
              <a:t>Characteristics</a:t>
            </a:r>
            <a:r>
              <a:rPr lang="de-DE" dirty="0"/>
              <a:t>: nerve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loss</a:t>
            </a:r>
            <a:r>
              <a:rPr lang="de-DE" dirty="0"/>
              <a:t> + </a:t>
            </a:r>
            <a:r>
              <a:rPr lang="de-DE" dirty="0" err="1"/>
              <a:t>plaque</a:t>
            </a:r>
            <a:r>
              <a:rPr lang="de-DE" dirty="0"/>
              <a:t> + </a:t>
            </a:r>
            <a:r>
              <a:rPr lang="de-DE" dirty="0" err="1"/>
              <a:t>neurofibrils</a:t>
            </a:r>
            <a:endParaRPr lang="de-DE" dirty="0"/>
          </a:p>
          <a:p>
            <a:r>
              <a:rPr lang="de-DE" dirty="0"/>
              <a:t>Symptoms:</a:t>
            </a:r>
          </a:p>
          <a:p>
            <a:pPr lvl="1"/>
            <a:r>
              <a:rPr lang="de-DE" dirty="0"/>
              <a:t>Memory </a:t>
            </a:r>
            <a:r>
              <a:rPr lang="de-DE" dirty="0" err="1"/>
              <a:t>impairment</a:t>
            </a:r>
            <a:r>
              <a:rPr lang="de-DE" dirty="0"/>
              <a:t>, </a:t>
            </a:r>
            <a:r>
              <a:rPr lang="de-DE" dirty="0" err="1"/>
              <a:t>perceptual</a:t>
            </a:r>
            <a:r>
              <a:rPr lang="de-DE" dirty="0"/>
              <a:t> and </a:t>
            </a:r>
            <a:r>
              <a:rPr lang="de-DE" dirty="0" err="1"/>
              <a:t>sensory</a:t>
            </a:r>
            <a:r>
              <a:rPr lang="de-DE" dirty="0"/>
              <a:t> </a:t>
            </a:r>
            <a:r>
              <a:rPr lang="de-DE" dirty="0" err="1"/>
              <a:t>problems</a:t>
            </a:r>
            <a:endParaRPr lang="de-DE" dirty="0"/>
          </a:p>
          <a:p>
            <a:pPr lvl="1"/>
            <a:r>
              <a:rPr lang="de-DE" dirty="0" err="1"/>
              <a:t>Gradually</a:t>
            </a:r>
            <a:r>
              <a:rPr lang="de-DE" dirty="0"/>
              <a:t> </a:t>
            </a:r>
            <a:r>
              <a:rPr lang="de-DE" dirty="0" err="1"/>
              <a:t>worsen</a:t>
            </a:r>
            <a:endParaRPr lang="de-DE" dirty="0"/>
          </a:p>
          <a:p>
            <a:pPr lvl="1"/>
            <a:r>
              <a:rPr lang="de-DE" dirty="0"/>
              <a:t>Late </a:t>
            </a:r>
            <a:r>
              <a:rPr lang="de-DE" dirty="0" err="1"/>
              <a:t>stage</a:t>
            </a:r>
            <a:r>
              <a:rPr lang="de-DE" dirty="0"/>
              <a:t>: </a:t>
            </a:r>
            <a:r>
              <a:rPr lang="de-DE" dirty="0" err="1"/>
              <a:t>almost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cognitive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, </a:t>
            </a:r>
            <a:r>
              <a:rPr lang="de-DE" dirty="0" err="1"/>
              <a:t>completely</a:t>
            </a:r>
            <a:r>
              <a:rPr lang="de-DE" dirty="0"/>
              <a:t> </a:t>
            </a:r>
            <a:r>
              <a:rPr lang="de-DE" dirty="0" err="1"/>
              <a:t>bedridden</a:t>
            </a:r>
            <a:endParaRPr lang="de-DE" dirty="0"/>
          </a:p>
          <a:p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cure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41881-DF61-4FAC-AAE1-0339280FE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871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Problem Description: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3200" dirty="0"/>
              <a:t>Symptoms   </a:t>
            </a:r>
          </a:p>
          <a:p>
            <a:r>
              <a:rPr lang="de-DE" sz="3200" dirty="0"/>
              <a:t>Decay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cognitive</a:t>
            </a:r>
            <a:r>
              <a:rPr lang="de-DE" sz="3200" dirty="0"/>
              <a:t> and </a:t>
            </a:r>
            <a:r>
              <a:rPr lang="de-DE" sz="3200" dirty="0" err="1"/>
              <a:t>physical</a:t>
            </a:r>
            <a:r>
              <a:rPr lang="de-DE" sz="3200" dirty="0"/>
              <a:t> </a:t>
            </a:r>
            <a:r>
              <a:rPr lang="de-DE" sz="3200" dirty="0" err="1"/>
              <a:t>functions</a:t>
            </a:r>
            <a:endParaRPr lang="de-DE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A1E4568-EC1C-43D5-81D4-B10BE0576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A61F7EDF-2C85-411F-98AB-7028BFAB67C0}"/>
              </a:ext>
            </a:extLst>
          </p:cNvPr>
          <p:cNvSpPr/>
          <p:nvPr/>
        </p:nvSpPr>
        <p:spPr bwMode="auto">
          <a:xfrm>
            <a:off x="2665036" y="1674978"/>
            <a:ext cx="490973" cy="412463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848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Problem Description: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3200" dirty="0"/>
              <a:t>Symptoms   </a:t>
            </a:r>
          </a:p>
          <a:p>
            <a:r>
              <a:rPr lang="de-DE" sz="3200" dirty="0"/>
              <a:t>Decay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cognitive</a:t>
            </a:r>
            <a:r>
              <a:rPr lang="de-DE" sz="3200" dirty="0"/>
              <a:t> and </a:t>
            </a:r>
            <a:r>
              <a:rPr lang="de-DE" sz="3200" dirty="0" err="1"/>
              <a:t>physical</a:t>
            </a:r>
            <a:r>
              <a:rPr lang="de-DE" sz="3200" dirty="0"/>
              <a:t> </a:t>
            </a:r>
            <a:r>
              <a:rPr lang="de-DE" sz="3200" dirty="0" err="1"/>
              <a:t>functions</a:t>
            </a:r>
            <a:endParaRPr lang="de-DE" sz="3200" dirty="0"/>
          </a:p>
          <a:p>
            <a:r>
              <a:rPr lang="de-DE" sz="3200" dirty="0"/>
              <a:t>Dehydration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A1E4568-EC1C-43D5-81D4-B10BE0576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A61F7EDF-2C85-411F-98AB-7028BFAB67C0}"/>
              </a:ext>
            </a:extLst>
          </p:cNvPr>
          <p:cNvSpPr/>
          <p:nvPr/>
        </p:nvSpPr>
        <p:spPr bwMode="auto">
          <a:xfrm>
            <a:off x="2665036" y="1674978"/>
            <a:ext cx="490973" cy="412463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978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Problem Description: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3200" dirty="0"/>
              <a:t>Symptoms   </a:t>
            </a:r>
          </a:p>
          <a:p>
            <a:r>
              <a:rPr lang="de-DE" sz="3200" dirty="0"/>
              <a:t>Decay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cognitive</a:t>
            </a:r>
            <a:r>
              <a:rPr lang="de-DE" sz="3200" dirty="0"/>
              <a:t> and </a:t>
            </a:r>
            <a:r>
              <a:rPr lang="de-DE" sz="3200" dirty="0" err="1"/>
              <a:t>physical</a:t>
            </a:r>
            <a:r>
              <a:rPr lang="de-DE" sz="3200" dirty="0"/>
              <a:t> </a:t>
            </a:r>
            <a:r>
              <a:rPr lang="de-DE" sz="3200" dirty="0" err="1"/>
              <a:t>functions</a:t>
            </a:r>
            <a:endParaRPr lang="de-DE" sz="3200" dirty="0"/>
          </a:p>
          <a:p>
            <a:r>
              <a:rPr lang="de-DE" sz="3200" dirty="0"/>
              <a:t>Dehydration </a:t>
            </a:r>
          </a:p>
          <a:p>
            <a:r>
              <a:rPr lang="de-DE" sz="3200" dirty="0"/>
              <a:t>Isolation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A1E4568-EC1C-43D5-81D4-B10BE0576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3001" y="6501600"/>
            <a:ext cx="4328474" cy="304800"/>
          </a:xfrm>
        </p:spPr>
        <p:txBody>
          <a:bodyPr/>
          <a:lstStyle/>
          <a:p>
            <a:r>
              <a:rPr lang="en-US"/>
              <a:t>Tim Henkelmann: Combining a drinking gadget with a board game to improve the quality of life of Alzheimer's patients</a:t>
            </a:r>
            <a:endParaRPr lang="de-DE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A61F7EDF-2C85-411F-98AB-7028BFAB67C0}"/>
              </a:ext>
            </a:extLst>
          </p:cNvPr>
          <p:cNvSpPr/>
          <p:nvPr/>
        </p:nvSpPr>
        <p:spPr bwMode="auto">
          <a:xfrm>
            <a:off x="2665036" y="1674978"/>
            <a:ext cx="490973" cy="412463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448696"/>
      </p:ext>
    </p:extLst>
  </p:cSld>
  <p:clrMapOvr>
    <a:masterClrMapping/>
  </p:clrMapOvr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117</TotalTime>
  <Words>2600</Words>
  <Application>Microsoft Office PowerPoint</Application>
  <PresentationFormat>On-screen Show (4:3)</PresentationFormat>
  <Paragraphs>427</Paragraphs>
  <Slides>51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Arial</vt:lpstr>
      <vt:lpstr>ARVIDA-TUMFAR-Folie</vt:lpstr>
      <vt:lpstr>Combining a drinking gadget with a board game to improve the quality of life of Alzheimer's patients</vt:lpstr>
      <vt:lpstr>Motivation</vt:lpstr>
      <vt:lpstr>Motivation</vt:lpstr>
      <vt:lpstr>Motivation</vt:lpstr>
      <vt:lpstr>Motivation</vt:lpstr>
      <vt:lpstr>Motivation</vt:lpstr>
      <vt:lpstr>Problem Description: Issues</vt:lpstr>
      <vt:lpstr>Problem Description: Issues</vt:lpstr>
      <vt:lpstr>Problem Description: Issues</vt:lpstr>
      <vt:lpstr>Existing Solutions</vt:lpstr>
      <vt:lpstr>Existing Solutions</vt:lpstr>
      <vt:lpstr>Thesis Title</vt:lpstr>
      <vt:lpstr>Thesis Goals</vt:lpstr>
      <vt:lpstr>Critical Research Issues</vt:lpstr>
      <vt:lpstr>Critical Research Issues</vt:lpstr>
      <vt:lpstr>Critical Research Issues</vt:lpstr>
      <vt:lpstr>Critical Research Issues</vt:lpstr>
      <vt:lpstr>Approach</vt:lpstr>
      <vt:lpstr>Approach</vt:lpstr>
      <vt:lpstr>Approach</vt:lpstr>
      <vt:lpstr>Approach</vt:lpstr>
      <vt:lpstr>Implementation</vt:lpstr>
      <vt:lpstr>Implementation</vt:lpstr>
      <vt:lpstr>Evaluation</vt:lpstr>
      <vt:lpstr>Evaluation</vt:lpstr>
      <vt:lpstr>Evaluation</vt:lpstr>
      <vt:lpstr>Evaluation</vt:lpstr>
      <vt:lpstr>Evaluation</vt:lpstr>
      <vt:lpstr>Discussion</vt:lpstr>
      <vt:lpstr>Discussion</vt:lpstr>
      <vt:lpstr>Discussion</vt:lpstr>
      <vt:lpstr>Suggested Future Work</vt:lpstr>
      <vt:lpstr>Suggested Future Work</vt:lpstr>
      <vt:lpstr>Suggested Future Work</vt:lpstr>
      <vt:lpstr>Suggested Future Work</vt:lpstr>
      <vt:lpstr>Conclusion</vt:lpstr>
      <vt:lpstr>List of References</vt:lpstr>
      <vt:lpstr>PowerPoint Presentation</vt:lpstr>
      <vt:lpstr>PowerPoint Presentation</vt:lpstr>
      <vt:lpstr>PowerPoint Presentation</vt:lpstr>
      <vt:lpstr>Backup Demo</vt:lpstr>
      <vt:lpstr>Backup Demo</vt:lpstr>
      <vt:lpstr>Backup Demo</vt:lpstr>
      <vt:lpstr>Backup Demo</vt:lpstr>
      <vt:lpstr>Backup Demo</vt:lpstr>
      <vt:lpstr>Backup Demo</vt:lpstr>
      <vt:lpstr>Backup Demo</vt:lpstr>
      <vt:lpstr>Backup Demo</vt:lpstr>
      <vt:lpstr>Backup Demo</vt:lpstr>
      <vt:lpstr>Backup Demo</vt:lpstr>
      <vt:lpstr>Backup 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Tim Henkelmann</cp:lastModifiedBy>
  <cp:revision>136</cp:revision>
  <dcterms:created xsi:type="dcterms:W3CDTF">2013-09-19T08:44:11Z</dcterms:created>
  <dcterms:modified xsi:type="dcterms:W3CDTF">2019-05-22T21:43:25Z</dcterms:modified>
</cp:coreProperties>
</file>