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8" r:id="rId2"/>
    <p:sldId id="425" r:id="rId3"/>
    <p:sldId id="426" r:id="rId4"/>
    <p:sldId id="427" r:id="rId5"/>
    <p:sldId id="428" r:id="rId6"/>
    <p:sldId id="430" r:id="rId7"/>
    <p:sldId id="429" r:id="rId8"/>
    <p:sldId id="443" r:id="rId9"/>
    <p:sldId id="433" r:id="rId10"/>
    <p:sldId id="441" r:id="rId11"/>
    <p:sldId id="442" r:id="rId12"/>
    <p:sldId id="444" r:id="rId13"/>
    <p:sldId id="445" r:id="rId14"/>
    <p:sldId id="434" r:id="rId15"/>
    <p:sldId id="435" r:id="rId16"/>
    <p:sldId id="437" r:id="rId17"/>
    <p:sldId id="440" r:id="rId18"/>
    <p:sldId id="438" r:id="rId19"/>
    <p:sldId id="439" r:id="rId20"/>
    <p:sldId id="436" r:id="rId21"/>
    <p:sldId id="432" r:id="rId22"/>
    <p:sldId id="446" r:id="rId23"/>
  </p:sldIdLst>
  <p:sldSz cx="9144000" cy="6858000" type="screen4x3"/>
  <p:notesSz cx="6858000" cy="9144000"/>
  <p:defaultTextStyle>
    <a:defPPr>
      <a:defRPr lang="de-DE"/>
    </a:defPPr>
    <a:lvl1pPr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1pPr>
    <a:lvl2pPr marL="4572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2pPr>
    <a:lvl3pPr marL="9144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3pPr>
    <a:lvl4pPr marL="13716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4pPr>
    <a:lvl5pPr marL="1828800" algn="r" rtl="0" eaLnBrk="0" fontAlgn="base" hangingPunct="0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ＭＳ Ｐゴシック" pitchFamily="6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D00"/>
    <a:srgbClr val="F9E3D3"/>
    <a:srgbClr val="BFE1FF"/>
    <a:srgbClr val="B5CA82"/>
    <a:srgbClr val="91AC6B"/>
    <a:srgbClr val="41BEFF"/>
    <a:srgbClr val="0099FF"/>
    <a:srgbClr val="CA213F"/>
    <a:srgbClr val="E53418"/>
    <a:srgbClr val="FF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7" autoAdjust="0"/>
    <p:restoredTop sz="96357" autoAdjust="0"/>
  </p:normalViewPr>
  <p:slideViewPr>
    <p:cSldViewPr snapToGrid="0">
      <p:cViewPr varScale="1">
        <p:scale>
          <a:sx n="110" d="100"/>
          <a:sy n="110" d="100"/>
        </p:scale>
        <p:origin x="168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798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384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08000" y="169863"/>
            <a:ext cx="337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91000" y="169863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B9FD003B-F55D-4842-A116-DBE40F6AC12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16210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741E7853-A490-4F42-A560-8CD18868D99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94077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ＭＳ Ｐゴシック" pitchFamily="18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ＭＳ Ｐゴシック" pitchFamily="-65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54304-1901-4C60-AB3F-9EA11366805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14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52828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1E7853-A490-4F42-A560-8CD18868D997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1997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 userDrawn="1"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5" name="Line 22"/>
          <p:cNvSpPr>
            <a:spLocks noChangeShapeType="1"/>
          </p:cNvSpPr>
          <p:nvPr userDrawn="1"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6" name="Line 23"/>
          <p:cNvSpPr>
            <a:spLocks noChangeShapeType="1"/>
          </p:cNvSpPr>
          <p:nvPr userDrawn="1"/>
        </p:nvSpPr>
        <p:spPr bwMode="auto">
          <a:xfrm>
            <a:off x="0" y="64326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7" name="Picture 2" descr="C:\Users\Flopc\Desktop\ppt\TUMLogo_oZ_Vollfl_blau_RGB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95300" y="1828800"/>
            <a:ext cx="8128000" cy="1295400"/>
          </a:xfrm>
        </p:spPr>
        <p:txBody>
          <a:bodyPr/>
          <a:lstStyle>
            <a:lvl1pPr algn="ctr">
              <a:defRPr sz="3200" b="1"/>
            </a:lvl1pPr>
          </a:lstStyle>
          <a:p>
            <a:r>
              <a:rPr lang="en-US"/>
              <a:t>Click to edit Master title style</a:t>
            </a:r>
            <a:endParaRPr lang="de-DE" dirty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508000" y="3429000"/>
            <a:ext cx="8128000" cy="17526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</a:lstStyle>
          <a:p>
            <a:r>
              <a:rPr lang="en-US"/>
              <a:t>Click to edit Master subtitle style</a:t>
            </a: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0"/>
          </p:nvPr>
        </p:nvSpPr>
        <p:spPr>
          <a:xfrm>
            <a:off x="508000" y="6508800"/>
            <a:ext cx="8153400" cy="304800"/>
          </a:xfrm>
        </p:spPr>
        <p:txBody>
          <a:bodyPr anchor="t"/>
          <a:lstStyle>
            <a:lvl1pPr>
              <a:defRPr/>
            </a:lvl1pPr>
          </a:lstStyle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pic>
        <p:nvPicPr>
          <p:cNvPr id="10242" name="Picture 2" descr="C:\Users\christian\Documents\vorlagen\logo\far_logo_tum_blau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2000" y="4149000"/>
            <a:ext cx="72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493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F029D1-0E51-4CD1-88C4-2A57B9FD20F4}" type="datetime1">
              <a:rPr lang="de-DE" smtClean="0"/>
              <a:t>16.01.2019</a:t>
            </a:fld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5F8C94-1FE7-4B98-885D-30951FE77AD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818652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5080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3987800" cy="4343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5D0F3F7-04DB-4AEC-9E69-2E4A08EAFC85}" type="datetime1">
              <a:rPr lang="de-DE" smtClean="0"/>
              <a:t>16.01.2019</a:t>
            </a:fld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1986AC-A27E-4BAF-96F8-8628315CA0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8637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wmf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08000" y="698400"/>
            <a:ext cx="8128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8000" y="1565399"/>
            <a:ext cx="8128000" cy="4606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3F98BD5-533E-488D-B096-49AD9C23EE3C}" type="datetime1">
              <a:rPr lang="de-DE" smtClean="0"/>
              <a:t>16.01.2019</a:t>
            </a:fld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501600"/>
            <a:ext cx="3962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31000" y="65016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2A2F13B0-8C01-4407-AA0B-8BD3C8187513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6229350" y="234625"/>
            <a:ext cx="18415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Technische Universität München</a:t>
            </a:r>
          </a:p>
        </p:txBody>
      </p:sp>
      <p:sp>
        <p:nvSpPr>
          <p:cNvPr id="14" name="Line 23"/>
          <p:cNvSpPr>
            <a:spLocks noChangeShapeType="1"/>
          </p:cNvSpPr>
          <p:nvPr/>
        </p:nvSpPr>
        <p:spPr bwMode="auto">
          <a:xfrm>
            <a:off x="0" y="64254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pic>
        <p:nvPicPr>
          <p:cNvPr id="1033" name="Picture 2" descr="C:\Users\Flopc\Desktop\ppt\TUMLogo_oZ_Vollfl_blau_RGB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5925" y="80638"/>
            <a:ext cx="606425" cy="32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Line 22"/>
          <p:cNvSpPr>
            <a:spLocks noChangeShapeType="1"/>
          </p:cNvSpPr>
          <p:nvPr/>
        </p:nvSpPr>
        <p:spPr bwMode="auto">
          <a:xfrm>
            <a:off x="0" y="441000"/>
            <a:ext cx="91440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pitchFamily="34" charset="0"/>
              <a:ea typeface="ＭＳ Ｐゴシック" pitchFamily="18" charset="-128"/>
              <a:cs typeface="ＭＳ Ｐゴシック" pitchFamily="18" charset="-128"/>
            </a:endParaRPr>
          </a:p>
        </p:txBody>
      </p:sp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829128" y="232393"/>
            <a:ext cx="176202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1pPr>
            <a:lvl2pPr marL="37931725" indent="-37474525"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2pPr>
            <a:lvl3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pitchFamily="6" charset="-128"/>
              </a:defRPr>
            </a:lvl9pPr>
          </a:lstStyle>
          <a:p>
            <a:r>
              <a:rPr lang="de-DE" sz="900" dirty="0">
                <a:solidFill>
                  <a:schemeClr val="bg2"/>
                </a:solidFill>
              </a:rPr>
              <a:t>Fachgebiet Augmented</a:t>
            </a:r>
            <a:r>
              <a:rPr lang="de-DE" sz="900" baseline="0" dirty="0">
                <a:solidFill>
                  <a:schemeClr val="bg2"/>
                </a:solidFill>
              </a:rPr>
              <a:t> Reality</a:t>
            </a:r>
            <a:endParaRPr lang="de-DE" sz="900" dirty="0">
              <a:solidFill>
                <a:schemeClr val="bg2"/>
              </a:solidFill>
            </a:endParaRPr>
          </a:p>
        </p:txBody>
      </p:sp>
      <p:pic>
        <p:nvPicPr>
          <p:cNvPr id="1035" name="Picture 11" descr="C:\Users\christian\Documents\vorlagen\logo\far_logo_tum_blau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454" y="90390"/>
            <a:ext cx="320675" cy="32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3" r:id="rId2"/>
    <p:sldLayoutId id="2147483694" r:id="rId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ＭＳ Ｐゴシック" pitchFamily="-65" charset="-128"/>
          <a:cs typeface="ＭＳ Ｐゴシック" pitchFamily="18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pitchFamily="34" charset="0"/>
          <a:ea typeface="ＭＳ Ｐゴシック" pitchFamily="-65" charset="-128"/>
          <a:cs typeface="ＭＳ Ｐゴシック" pitchFamily="1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18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3pPr>
      <a:lvl4pPr marL="15621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65" charset="-128"/>
        </a:defRPr>
      </a:lvl4pPr>
      <a:lvl5pPr marL="1981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65" charset="-128"/>
        </a:defRPr>
      </a:lvl5pPr>
      <a:lvl6pPr marL="2438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895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352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10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amersglobal.de/sites/gamersglobal.de/files/galerie/280/Blade&amp;Sorcery_10.jpg" TargetMode="External"/><Relationship Id="rId2" Type="http://schemas.openxmlformats.org/officeDocument/2006/relationships/hyperlink" Target="http://www.abitare.it/wp-content/uploads/2015/06/The-Void_m01a_p1-630x527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e.wikipedia.org/wiki/Datei:Legend_of_Grimrock_screenshot_01.jpg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s3.amazonaws.com/ebaumsworld.prod/uploads1524609011999-CounterStrikeVR-02.jpg" TargetMode="External"/><Relationship Id="rId2" Type="http://schemas.openxmlformats.org/officeDocument/2006/relationships/hyperlink" Target="https://wiki.tum.de/download/attachments/63080942/Decoration.jpg?version=1&amp;modificationDate=1523482079340&amp;api=v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dn.uploadvr.com/wp-content/uploads/2017/12/ZED-Mini_HTC_side-768x512.jp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/>
              <a:t>Conceptioning and prototyping of a mixed realities dungeon crawler</a:t>
            </a: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508000" y="3429000"/>
            <a:ext cx="8128000" cy="2418074"/>
          </a:xfrm>
        </p:spPr>
        <p:txBody>
          <a:bodyPr/>
          <a:lstStyle/>
          <a:p>
            <a:r>
              <a:rPr lang="en-US" noProof="0" dirty="0"/>
              <a:t>Dennis Assmann</a:t>
            </a:r>
          </a:p>
          <a:p>
            <a:r>
              <a:rPr lang="en-US" sz="1600" noProof="0" dirty="0"/>
              <a:t>17.01.2019</a:t>
            </a:r>
          </a:p>
          <a:p>
            <a:endParaRPr lang="en-US" sz="1600" noProof="0" dirty="0"/>
          </a:p>
          <a:p>
            <a:endParaRPr lang="en-US" noProof="0" dirty="0"/>
          </a:p>
          <a:p>
            <a:pPr algn="l"/>
            <a:r>
              <a:rPr lang="en-US" noProof="0" dirty="0"/>
              <a:t>Final: Bachelor Informatic: Games Engineering</a:t>
            </a:r>
          </a:p>
          <a:p>
            <a:pPr algn="l"/>
            <a:r>
              <a:rPr lang="en-US" noProof="0" dirty="0"/>
              <a:t>Supervisor: Frieder </a:t>
            </a:r>
            <a:r>
              <a:rPr lang="en-US" noProof="0" dirty="0" err="1"/>
              <a:t>Pankratz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890976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2. Spatial mapping and first prototype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Just the laboratory</a:t>
            </a:r>
          </a:p>
          <a:p>
            <a:endParaRPr lang="en-US" noProof="0" dirty="0"/>
          </a:p>
          <a:p>
            <a:r>
              <a:rPr lang="en-US" noProof="0" dirty="0"/>
              <a:t>Spatial mapping to adjust virtual room</a:t>
            </a:r>
          </a:p>
          <a:p>
            <a:endParaRPr lang="en-US" noProof="0" dirty="0"/>
          </a:p>
          <a:p>
            <a:r>
              <a:rPr lang="en-US" noProof="0" dirty="0"/>
              <a:t>Too cluttered to work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10</a:t>
            </a:fld>
            <a:endParaRPr lang="de-DE"/>
          </a:p>
        </p:txBody>
      </p:sp>
      <p:pic>
        <p:nvPicPr>
          <p:cNvPr id="7" name="Grafik 6" descr="Ein Bild, das Himmel, Tier, Kuh enthält.&#10;&#10;Automatisch generierte Beschreibung">
            <a:extLst>
              <a:ext uri="{FF2B5EF4-FFF2-40B4-BE49-F238E27FC236}">
                <a16:creationId xmlns:a16="http://schemas.microsoft.com/office/drawing/2014/main" id="{0ADB0AE6-036E-49A0-BD67-4894D4F2D5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1" cy="6882861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2FA512A5-1979-43ED-A7B7-EA89F5583A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54353" cy="6858000"/>
          </a:xfrm>
          <a:prstGeom prst="rect">
            <a:avLst/>
          </a:prstGeom>
        </p:spPr>
      </p:pic>
      <p:pic>
        <p:nvPicPr>
          <p:cNvPr id="11" name="Grafik 10" descr="Ein Bild, das drinnen, Natur, Gebäude enthält.&#10;&#10;Automatisch generierte Beschreibung">
            <a:extLst>
              <a:ext uri="{FF2B5EF4-FFF2-40B4-BE49-F238E27FC236}">
                <a16:creationId xmlns:a16="http://schemas.microsoft.com/office/drawing/2014/main" id="{A81685CF-79D4-470A-82D3-2897E3AD4A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144001" cy="688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91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3. Second prototype and transportation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Adding the corridor</a:t>
            </a:r>
          </a:p>
          <a:p>
            <a:endParaRPr lang="en-US" noProof="0" dirty="0"/>
          </a:p>
          <a:p>
            <a:r>
              <a:rPr lang="en-US" noProof="0" dirty="0"/>
              <a:t>Second level to test even more ideas</a:t>
            </a:r>
          </a:p>
          <a:p>
            <a:endParaRPr lang="en-US" noProof="0" dirty="0"/>
          </a:p>
          <a:p>
            <a:r>
              <a:rPr lang="en-US" noProof="0" dirty="0"/>
              <a:t>Strapped in notebook for movement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11</a:t>
            </a:fld>
            <a:endParaRPr lang="de-DE"/>
          </a:p>
        </p:txBody>
      </p:sp>
      <p:pic>
        <p:nvPicPr>
          <p:cNvPr id="11" name="Grafik 10" descr="Ein Bild, das drinnen, Tisch enthält.&#10;&#10;Automatisch generierte Beschreibung">
            <a:extLst>
              <a:ext uri="{FF2B5EF4-FFF2-40B4-BE49-F238E27FC236}">
                <a16:creationId xmlns:a16="http://schemas.microsoft.com/office/drawing/2014/main" id="{2F019958-E772-4A78-9907-2F42C5EB088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47647"/>
          </a:xfrm>
          <a:prstGeom prst="rect">
            <a:avLst/>
          </a:prstGeom>
        </p:spPr>
      </p:pic>
      <p:pic>
        <p:nvPicPr>
          <p:cNvPr id="7" name="Grafik 6" descr="Ein Bild, das drinnen, Boden, Wand, Person enthält.&#10;&#10;Automatisch generierte Beschreibung">
            <a:extLst>
              <a:ext uri="{FF2B5EF4-FFF2-40B4-BE49-F238E27FC236}">
                <a16:creationId xmlns:a16="http://schemas.microsoft.com/office/drawing/2014/main" id="{264010AA-D8AE-4123-9818-B6DD9ABD229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857250" y="857250"/>
            <a:ext cx="6858000" cy="5143500"/>
          </a:xfrm>
          <a:prstGeom prst="rect">
            <a:avLst/>
          </a:prstGeom>
        </p:spPr>
      </p:pic>
      <p:pic>
        <p:nvPicPr>
          <p:cNvPr id="9" name="Grafik 8" descr="Ein Bild, das drinnen, Wand, Boden enthält.&#10;&#10;Automatisch generierte Beschreibung">
            <a:extLst>
              <a:ext uri="{FF2B5EF4-FFF2-40B4-BE49-F238E27FC236}">
                <a16:creationId xmlns:a16="http://schemas.microsoft.com/office/drawing/2014/main" id="{5E8DD76E-56ED-4592-93E4-FF07E7433C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143250" y="857250"/>
            <a:ext cx="6858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08000" y="857790"/>
            <a:ext cx="8128000" cy="609600"/>
          </a:xfrm>
        </p:spPr>
        <p:txBody>
          <a:bodyPr/>
          <a:lstStyle/>
          <a:p>
            <a:r>
              <a:rPr lang="en-US" noProof="0" dirty="0"/>
              <a:t>4. Developing a final prototype with controls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Just the corridor</a:t>
            </a:r>
          </a:p>
          <a:p>
            <a:endParaRPr lang="en-US" noProof="0" dirty="0"/>
          </a:p>
          <a:p>
            <a:r>
              <a:rPr lang="en-US" noProof="0" dirty="0"/>
              <a:t>Better game feeling</a:t>
            </a:r>
          </a:p>
          <a:p>
            <a:endParaRPr lang="en-US" noProof="0" dirty="0"/>
          </a:p>
          <a:p>
            <a:r>
              <a:rPr lang="en-US" noProof="0" dirty="0"/>
              <a:t>Functionable in a large space</a:t>
            </a:r>
          </a:p>
          <a:p>
            <a:endParaRPr lang="en-US" noProof="0" dirty="0"/>
          </a:p>
          <a:p>
            <a:r>
              <a:rPr lang="en-US" noProof="0" dirty="0"/>
              <a:t>Not enough time to implement complete controls</a:t>
            </a:r>
          </a:p>
          <a:p>
            <a:pPr marL="0" indent="0">
              <a:buNone/>
            </a:pPr>
            <a:endParaRPr lang="en-US" noProof="0" dirty="0"/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12</a:t>
            </a:fld>
            <a:endParaRPr lang="de-DE"/>
          </a:p>
        </p:txBody>
      </p:sp>
      <p:pic>
        <p:nvPicPr>
          <p:cNvPr id="7" name="Grafik 6" descr="Ein Bild, das Boden, Wand, drinnen, Gebäude enthält.&#10;&#10;Automatisch generierte Beschreibung">
            <a:extLst>
              <a:ext uri="{FF2B5EF4-FFF2-40B4-BE49-F238E27FC236}">
                <a16:creationId xmlns:a16="http://schemas.microsoft.com/office/drawing/2014/main" id="{F75196F3-5E5B-468F-8552-0E90BF2DCE4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Grafik 8" descr="Ein Bild, das Gebäude, Zaun, Schnee, draußen enthält.&#10;&#10;Automatisch generierte Beschreibung">
            <a:extLst>
              <a:ext uri="{FF2B5EF4-FFF2-40B4-BE49-F238E27FC236}">
                <a16:creationId xmlns:a16="http://schemas.microsoft.com/office/drawing/2014/main" id="{4687991D-1A12-4359-9B51-353B322E80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004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5. Bug fixing and polishing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Every step needed bug fixing</a:t>
            </a:r>
          </a:p>
          <a:p>
            <a:pPr marL="0" indent="0">
              <a:buNone/>
            </a:pPr>
            <a:endParaRPr lang="en-US" noProof="0" dirty="0"/>
          </a:p>
          <a:p>
            <a:r>
              <a:rPr lang="en-US" noProof="0" dirty="0"/>
              <a:t>Animations</a:t>
            </a:r>
          </a:p>
          <a:p>
            <a:endParaRPr lang="en-US" noProof="0" dirty="0"/>
          </a:p>
          <a:p>
            <a:r>
              <a:rPr lang="en-US" noProof="0" dirty="0"/>
              <a:t>Sounds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7" name="Grafik 6" descr="Ein Bild, das drinnen enthält.&#10;&#10;Automatisch generierte Beschreibung">
            <a:extLst>
              <a:ext uri="{FF2B5EF4-FFF2-40B4-BE49-F238E27FC236}">
                <a16:creationId xmlns:a16="http://schemas.microsoft.com/office/drawing/2014/main" id="{12E14915-E393-4AF6-9893-3EBBE5EA6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1517" y="2824880"/>
            <a:ext cx="7032483" cy="3604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27910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Evaluation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Test after every prototype</a:t>
            </a:r>
          </a:p>
          <a:p>
            <a:endParaRPr lang="en-US" noProof="0" dirty="0"/>
          </a:p>
          <a:p>
            <a:r>
              <a:rPr lang="en-US" noProof="0" dirty="0"/>
              <a:t>Most of the ideas not possible to test</a:t>
            </a:r>
          </a:p>
          <a:p>
            <a:endParaRPr lang="en-US" noProof="0" dirty="0"/>
          </a:p>
          <a:p>
            <a:r>
              <a:rPr lang="en-US" noProof="0" dirty="0"/>
              <a:t>No motion sickness</a:t>
            </a:r>
          </a:p>
          <a:p>
            <a:endParaRPr lang="en-US" noProof="0" dirty="0"/>
          </a:p>
          <a:p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422141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Discussion / Suggested Future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noProof="0" dirty="0"/>
          </a:p>
          <a:p>
            <a:pPr marL="0" indent="0">
              <a:buNone/>
            </a:pPr>
            <a:r>
              <a:rPr lang="en-US" noProof="0" dirty="0"/>
              <a:t>Three main parts</a:t>
            </a:r>
          </a:p>
          <a:p>
            <a:endParaRPr lang="en-US" noProof="0" dirty="0"/>
          </a:p>
          <a:p>
            <a:r>
              <a:rPr lang="en-US" noProof="0" dirty="0"/>
              <a:t>1. Creating a better game</a:t>
            </a:r>
          </a:p>
          <a:p>
            <a:endParaRPr lang="en-US" noProof="0" dirty="0"/>
          </a:p>
          <a:p>
            <a:r>
              <a:rPr lang="en-US" noProof="0" dirty="0"/>
              <a:t>2. Further research projects</a:t>
            </a:r>
          </a:p>
          <a:p>
            <a:endParaRPr lang="en-US" noProof="0" dirty="0"/>
          </a:p>
          <a:p>
            <a:r>
              <a:rPr lang="en-US" noProof="0" dirty="0"/>
              <a:t>3. New game ideas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40774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noProof="0" dirty="0"/>
            </a:br>
            <a:r>
              <a:rPr lang="en-US" noProof="0" dirty="0"/>
              <a:t>1. Creating a better game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Story</a:t>
            </a:r>
          </a:p>
          <a:p>
            <a:endParaRPr lang="en-US" noProof="0" dirty="0"/>
          </a:p>
          <a:p>
            <a:r>
              <a:rPr lang="en-US" noProof="0" dirty="0"/>
              <a:t>UI/HUD</a:t>
            </a:r>
          </a:p>
          <a:p>
            <a:endParaRPr lang="en-US" noProof="0" dirty="0"/>
          </a:p>
          <a:p>
            <a:r>
              <a:rPr lang="en-US" noProof="0" dirty="0"/>
              <a:t>Inventory/Items</a:t>
            </a:r>
          </a:p>
          <a:p>
            <a:endParaRPr lang="en-US" noProof="0" dirty="0"/>
          </a:p>
          <a:p>
            <a:r>
              <a:rPr lang="en-US" noProof="0" dirty="0"/>
              <a:t>Better combat mechanics</a:t>
            </a:r>
          </a:p>
          <a:p>
            <a:endParaRPr lang="en-US" noProof="0" dirty="0"/>
          </a:p>
          <a:p>
            <a:r>
              <a:rPr lang="en-US" noProof="0" dirty="0"/>
              <a:t>More control mechanism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0921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US" noProof="0" dirty="0"/>
            </a:br>
            <a:r>
              <a:rPr lang="en-US" noProof="0" dirty="0"/>
              <a:t>1. Creating a better game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Multiplayer</a:t>
            </a:r>
          </a:p>
          <a:p>
            <a:endParaRPr lang="en-US" noProof="0" dirty="0"/>
          </a:p>
          <a:p>
            <a:r>
              <a:rPr lang="en-US" noProof="0" dirty="0"/>
              <a:t>Non player characters</a:t>
            </a:r>
          </a:p>
          <a:p>
            <a:endParaRPr lang="en-US" noProof="0" dirty="0"/>
          </a:p>
          <a:p>
            <a:r>
              <a:rPr lang="en-US" noProof="0" dirty="0"/>
              <a:t>Housing/Towns</a:t>
            </a:r>
          </a:p>
          <a:p>
            <a:endParaRPr lang="en-US" noProof="0" dirty="0"/>
          </a:p>
          <a:p>
            <a:r>
              <a:rPr lang="en-US" noProof="0" dirty="0"/>
              <a:t>Classes</a:t>
            </a:r>
          </a:p>
          <a:p>
            <a:endParaRPr lang="en-US" noProof="0" dirty="0"/>
          </a:p>
          <a:p>
            <a:r>
              <a:rPr lang="en-US" noProof="0" dirty="0"/>
              <a:t>Events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784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2. Further research projects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Avatar</a:t>
            </a:r>
          </a:p>
          <a:p>
            <a:endParaRPr lang="en-US" noProof="0" dirty="0"/>
          </a:p>
          <a:p>
            <a:r>
              <a:rPr lang="en-US" noProof="0" dirty="0"/>
              <a:t>Procedural generating with spatial mapping</a:t>
            </a:r>
          </a:p>
          <a:p>
            <a:endParaRPr lang="en-US" noProof="0" dirty="0"/>
          </a:p>
          <a:p>
            <a:r>
              <a:rPr lang="en-US" noProof="0" dirty="0"/>
              <a:t>Wider threat detection</a:t>
            </a:r>
          </a:p>
          <a:p>
            <a:endParaRPr lang="en-US" noProof="0" dirty="0"/>
          </a:p>
          <a:p>
            <a:r>
              <a:rPr lang="en-US" noProof="0" dirty="0"/>
              <a:t>AI</a:t>
            </a:r>
          </a:p>
          <a:p>
            <a:endParaRPr lang="en-US" noProof="0" dirty="0"/>
          </a:p>
          <a:p>
            <a:r>
              <a:rPr lang="en-US" noProof="0" dirty="0"/>
              <a:t>Voice command</a:t>
            </a:r>
          </a:p>
          <a:p>
            <a:endParaRPr lang="en-US" noProof="0" dirty="0"/>
          </a:p>
          <a:p>
            <a:r>
              <a:rPr lang="en-US" noProof="0" dirty="0"/>
              <a:t>User evaluations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071845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3. New game ideas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noProof="0" dirty="0"/>
          </a:p>
          <a:p>
            <a:r>
              <a:rPr lang="en-US" noProof="0" dirty="0"/>
              <a:t>Haunted house</a:t>
            </a:r>
          </a:p>
          <a:p>
            <a:endParaRPr lang="en-US" noProof="0" dirty="0"/>
          </a:p>
          <a:p>
            <a:r>
              <a:rPr lang="en-US" noProof="0" dirty="0"/>
              <a:t>Endless tower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007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Introduction / Motivation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A step to a full immersion game</a:t>
            </a:r>
          </a:p>
          <a:p>
            <a:endParaRPr lang="en-US" noProof="0" dirty="0"/>
          </a:p>
          <a:p>
            <a:r>
              <a:rPr lang="en-US" noProof="0" dirty="0"/>
              <a:t>Blending reality and virtual world together</a:t>
            </a:r>
          </a:p>
          <a:p>
            <a:endParaRPr lang="en-US" noProof="0" dirty="0"/>
          </a:p>
          <a:p>
            <a:r>
              <a:rPr lang="en-US" noProof="0" dirty="0"/>
              <a:t>Enjoy making games</a:t>
            </a:r>
          </a:p>
          <a:p>
            <a:endParaRPr lang="en-US" noProof="0" dirty="0"/>
          </a:p>
          <a:p>
            <a:r>
              <a:rPr lang="en-US" noProof="0" dirty="0"/>
              <a:t>There is no game like this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35861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Conclusion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Tracking and threat detection of the ZED Mini is functionable</a:t>
            </a:r>
          </a:p>
          <a:p>
            <a:endParaRPr lang="en-US" noProof="0" dirty="0"/>
          </a:p>
          <a:p>
            <a:r>
              <a:rPr lang="en-US" noProof="0" dirty="0"/>
              <a:t>Large spaces needed</a:t>
            </a:r>
          </a:p>
          <a:p>
            <a:endParaRPr lang="en-US" noProof="0" dirty="0"/>
          </a:p>
          <a:p>
            <a:r>
              <a:rPr lang="en-US" noProof="0" dirty="0"/>
              <a:t>Not feasible for a standard user</a:t>
            </a:r>
          </a:p>
          <a:p>
            <a:endParaRPr lang="en-US" noProof="0" dirty="0"/>
          </a:p>
          <a:p>
            <a:r>
              <a:rPr lang="en-US" noProof="0" dirty="0"/>
              <a:t>Most goals reached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194103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List of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The VOID</a:t>
            </a:r>
          </a:p>
          <a:p>
            <a:pPr marL="0" indent="0">
              <a:buNone/>
            </a:pP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http://www.abitare.it/wp-content/uploads/2015/06/The-Void_m01a_p1-630x527.jpg</a:t>
            </a:r>
            <a:endParaRPr lang="en-US" dirty="0"/>
          </a:p>
          <a:p>
            <a:r>
              <a:rPr lang="en-US" noProof="0" dirty="0"/>
              <a:t>Blade and sorcery</a:t>
            </a:r>
          </a:p>
          <a:p>
            <a:pPr marL="0" indent="0">
              <a:buNone/>
            </a:pPr>
            <a:r>
              <a:rPr lang="en-US" noProof="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https://www.gamersglobal.de/sites/gamersglobal.de/files/galerie/280/Blade&amp;Sorcery_10.jpg</a:t>
            </a:r>
            <a:endParaRPr lang="en-US" noProof="0" dirty="0"/>
          </a:p>
          <a:p>
            <a:r>
              <a:rPr lang="en-US" noProof="0" dirty="0"/>
              <a:t>Legend of </a:t>
            </a:r>
            <a:r>
              <a:rPr lang="en-US" noProof="0" dirty="0" err="1"/>
              <a:t>Grimrock</a:t>
            </a:r>
            <a:endParaRPr lang="en-US" noProof="0" dirty="0"/>
          </a:p>
          <a:p>
            <a:pPr marL="0" indent="0">
              <a:buNone/>
            </a:pPr>
            <a:r>
              <a:rPr lang="en-US" noProof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https://de.wikipedia.org/wiki/Datei:Legend_of_Grimrock_screenshot_01.jpg</a:t>
            </a:r>
            <a:endParaRPr lang="en-US" noProof="0" dirty="0"/>
          </a:p>
          <a:p>
            <a:pPr marL="0" indent="0">
              <a:buNone/>
            </a:pPr>
            <a:endParaRPr lang="en-US" noProof="0" dirty="0"/>
          </a:p>
          <a:p>
            <a:pPr marL="0" indent="0">
              <a:buNone/>
            </a:pPr>
            <a:endParaRPr lang="en-US" noProof="0" dirty="0"/>
          </a:p>
          <a:p>
            <a:pPr marL="457200" indent="-457200">
              <a:buFont typeface="+mj-lt"/>
              <a:buAutoNum type="arabicPeriod"/>
            </a:pP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650456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List of References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err="1"/>
              <a:t>HoloRPG</a:t>
            </a:r>
            <a:endParaRPr lang="en-US" noProof="0" dirty="0"/>
          </a:p>
          <a:p>
            <a:pPr marL="0" indent="0">
              <a:buNone/>
            </a:pPr>
            <a:r>
              <a:rPr lang="en-US" noProof="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https://wiki.tum.de/download/attachments/63080942/Decoration.jpg?version=1&amp;modificationDate=1523482079340&amp;api=v2</a:t>
            </a:r>
            <a:endParaRPr lang="en-US" noProof="0" dirty="0"/>
          </a:p>
          <a:p>
            <a:r>
              <a:rPr lang="de-DE" dirty="0"/>
              <a:t>P</a:t>
            </a:r>
            <a:r>
              <a:rPr lang="en-US" dirty="0" err="1"/>
              <a:t>avlov</a:t>
            </a:r>
            <a:r>
              <a:rPr lang="en-US" dirty="0"/>
              <a:t> VR</a:t>
            </a:r>
          </a:p>
          <a:p>
            <a:pPr marL="0" indent="0">
              <a:buNone/>
            </a:pP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https://s3.amazonaws.com/ebaumsworld.prod/uploads1524609011999-CounterStrikeVR-02.jpg</a:t>
            </a:r>
            <a:endParaRPr lang="en-US" dirty="0"/>
          </a:p>
          <a:p>
            <a:r>
              <a:rPr lang="en-US" noProof="0" dirty="0"/>
              <a:t>ZED Mini</a:t>
            </a:r>
          </a:p>
          <a:p>
            <a:pPr marL="0" indent="0">
              <a:buNone/>
            </a:pPr>
            <a:r>
              <a:rPr lang="en-US" noProof="0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https://cdn.uploadvr.com/wp-content/uploads/2017/12/ZED-Mini_HTC_side-768x512.jpg</a:t>
            </a:r>
            <a:endParaRPr lang="en-US" noProof="0" dirty="0"/>
          </a:p>
          <a:p>
            <a:pPr marL="0" indent="0">
              <a:buNone/>
            </a:pPr>
            <a:endParaRPr lang="en-US" noProof="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3753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Problem Description: Issues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Movement</a:t>
            </a:r>
          </a:p>
          <a:p>
            <a:endParaRPr lang="en-US" noProof="0" dirty="0"/>
          </a:p>
          <a:p>
            <a:r>
              <a:rPr lang="en-US" noProof="0" dirty="0"/>
              <a:t>Hardware</a:t>
            </a:r>
          </a:p>
          <a:p>
            <a:endParaRPr lang="en-US" noProof="0" dirty="0"/>
          </a:p>
          <a:p>
            <a:r>
              <a:rPr lang="en-US" noProof="0" dirty="0"/>
              <a:t>Threat detection</a:t>
            </a:r>
          </a:p>
          <a:p>
            <a:endParaRPr lang="en-US" noProof="0" dirty="0"/>
          </a:p>
          <a:p>
            <a:r>
              <a:rPr lang="en-US" noProof="0" dirty="0"/>
              <a:t>Controls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552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Existing Solutions / Related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Dungeon crawlers like „Legend of </a:t>
            </a:r>
            <a:r>
              <a:rPr lang="en-US" noProof="0" dirty="0" err="1"/>
              <a:t>Grimrock</a:t>
            </a:r>
            <a:r>
              <a:rPr lang="en-US" noProof="0" dirty="0"/>
              <a:t>“</a:t>
            </a:r>
          </a:p>
          <a:p>
            <a:endParaRPr lang="en-US" noProof="0" dirty="0"/>
          </a:p>
          <a:p>
            <a:r>
              <a:rPr lang="en-US" noProof="0" dirty="0"/>
              <a:t>VR-Games especially Pavlov VR</a:t>
            </a:r>
          </a:p>
          <a:p>
            <a:endParaRPr lang="en-US" noProof="0" dirty="0"/>
          </a:p>
          <a:p>
            <a:r>
              <a:rPr lang="en-US" noProof="0" dirty="0"/>
              <a:t>The Void</a:t>
            </a:r>
          </a:p>
          <a:p>
            <a:endParaRPr lang="en-US" noProof="0" dirty="0"/>
          </a:p>
          <a:p>
            <a:r>
              <a:rPr lang="en-US" noProof="0" dirty="0"/>
              <a:t>Other bachelor </a:t>
            </a:r>
          </a:p>
          <a:p>
            <a:pPr marL="0" indent="0">
              <a:buNone/>
            </a:pPr>
            <a:r>
              <a:rPr lang="en-US" noProof="0" dirty="0"/>
              <a:t>    and master theses </a:t>
            </a:r>
          </a:p>
          <a:p>
            <a:r>
              <a:rPr lang="en-US" noProof="0" dirty="0"/>
              <a:t>Newest addition Blade and sorcery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8" name="Grafik 7" descr="Ein Bild, das drinnen, Boden, Wand, Küche enthält.&#10;&#10;Mit sehr hoher Zuverlässigkeit generierte Beschreibung">
            <a:extLst>
              <a:ext uri="{FF2B5EF4-FFF2-40B4-BE49-F238E27FC236}">
                <a16:creationId xmlns:a16="http://schemas.microsoft.com/office/drawing/2014/main" id="{BD0BD268-A226-42CB-8E00-2F80BA1A40F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999" y="3371700"/>
            <a:ext cx="4588245" cy="3486300"/>
          </a:xfrm>
          <a:prstGeom prst="rect">
            <a:avLst/>
          </a:prstGeom>
        </p:spPr>
      </p:pic>
      <p:pic>
        <p:nvPicPr>
          <p:cNvPr id="10" name="Grafik 9" descr="Ein Bild, das Gebäude enthält.&#10;&#10;Mit sehr hoher Zuverlässigkeit generierte Beschreibung">
            <a:extLst>
              <a:ext uri="{FF2B5EF4-FFF2-40B4-BE49-F238E27FC236}">
                <a16:creationId xmlns:a16="http://schemas.microsoft.com/office/drawing/2014/main" id="{82F62FF4-C302-4B21-B2CF-7FB12924EC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551" y="0"/>
            <a:ext cx="5079764" cy="3371700"/>
          </a:xfrm>
          <a:prstGeom prst="rect">
            <a:avLst/>
          </a:prstGeom>
        </p:spPr>
      </p:pic>
      <p:pic>
        <p:nvPicPr>
          <p:cNvPr id="14" name="Grafik 13" descr="Ein Bild, das Himmel, draußen, Boden enthält.&#10;&#10;Automatisch generierte Beschreibung">
            <a:extLst>
              <a:ext uri="{FF2B5EF4-FFF2-40B4-BE49-F238E27FC236}">
                <a16:creationId xmlns:a16="http://schemas.microsoft.com/office/drawing/2014/main" id="{03F8BA77-F8DC-4887-AD98-6D68326F166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20514"/>
            <a:ext cx="4572001" cy="3371700"/>
          </a:xfrm>
          <a:prstGeom prst="rect">
            <a:avLst/>
          </a:prstGeom>
        </p:spPr>
      </p:pic>
      <p:pic>
        <p:nvPicPr>
          <p:cNvPr id="7" name="Grafik 6" descr="Ein Bild, das drinnen, Wand enthält.&#10;&#10;Mit sehr hoher Zuverlässigkeit generierte Beschreibung">
            <a:extLst>
              <a:ext uri="{FF2B5EF4-FFF2-40B4-BE49-F238E27FC236}">
                <a16:creationId xmlns:a16="http://schemas.microsoft.com/office/drawing/2014/main" id="{C3EBCD5A-507A-4FAD-907F-6ABFC69D6E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7841"/>
            <a:ext cx="4572000" cy="4270159"/>
          </a:xfrm>
          <a:prstGeom prst="rect">
            <a:avLst/>
          </a:prstGeom>
        </p:spPr>
      </p:pic>
      <p:pic>
        <p:nvPicPr>
          <p:cNvPr id="12" name="Grafik 11" descr="Ein Bild, das Baum, Boden, draußen, Gebäude enthält.&#10;&#10;Automatisch generierte Beschreibung">
            <a:extLst>
              <a:ext uri="{FF2B5EF4-FFF2-40B4-BE49-F238E27FC236}">
                <a16:creationId xmlns:a16="http://schemas.microsoft.com/office/drawing/2014/main" id="{16158EF3-0DEE-4675-ADC2-7BC3121361A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0" y="-10257"/>
            <a:ext cx="9144000" cy="6878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847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Goals of this Thesis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Creating a working prototype for a mixes realities dungeon crawler </a:t>
            </a:r>
          </a:p>
          <a:p>
            <a:endParaRPr lang="en-US" noProof="0" dirty="0"/>
          </a:p>
          <a:p>
            <a:r>
              <a:rPr lang="en-US" noProof="0" dirty="0"/>
              <a:t>Free Movement</a:t>
            </a:r>
          </a:p>
          <a:p>
            <a:endParaRPr lang="en-US" noProof="0" dirty="0"/>
          </a:p>
          <a:p>
            <a:r>
              <a:rPr lang="en-US" noProof="0" dirty="0"/>
              <a:t>Stationary threat detection</a:t>
            </a:r>
          </a:p>
          <a:p>
            <a:endParaRPr lang="en-US" noProof="0" dirty="0"/>
          </a:p>
          <a:p>
            <a:r>
              <a:rPr lang="en-US" noProof="0" dirty="0"/>
              <a:t>Immersive control device</a:t>
            </a:r>
          </a:p>
          <a:p>
            <a:endParaRPr lang="en-US" noProof="0" dirty="0"/>
          </a:p>
          <a:p>
            <a:r>
              <a:rPr lang="en-US" noProof="0" dirty="0"/>
              <a:t>Creating a platform for future projects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4568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Critical Research Issues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Tracking</a:t>
            </a:r>
          </a:p>
          <a:p>
            <a:endParaRPr lang="en-US" noProof="0" dirty="0"/>
          </a:p>
          <a:p>
            <a:r>
              <a:rPr lang="en-US" noProof="0" dirty="0"/>
              <a:t>Threat detection</a:t>
            </a:r>
          </a:p>
          <a:p>
            <a:endParaRPr lang="en-US" noProof="0" dirty="0"/>
          </a:p>
          <a:p>
            <a:r>
              <a:rPr lang="en-US" noProof="0" dirty="0"/>
              <a:t>Spatial mapping</a:t>
            </a:r>
          </a:p>
          <a:p>
            <a:endParaRPr lang="en-US" noProof="0" dirty="0"/>
          </a:p>
          <a:p>
            <a:r>
              <a:rPr lang="en-US" noProof="0" dirty="0"/>
              <a:t>Depth perception</a:t>
            </a:r>
          </a:p>
          <a:p>
            <a:endParaRPr lang="en-US" noProof="0" dirty="0"/>
          </a:p>
          <a:p>
            <a:r>
              <a:rPr lang="en-US" noProof="0" dirty="0"/>
              <a:t>Motion sickness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95793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Proposed Work / Approach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Unreal engine</a:t>
            </a:r>
          </a:p>
          <a:p>
            <a:endParaRPr lang="en-US" noProof="0" dirty="0"/>
          </a:p>
          <a:p>
            <a:r>
              <a:rPr lang="en-US" noProof="0" dirty="0"/>
              <a:t>Vive</a:t>
            </a:r>
          </a:p>
          <a:p>
            <a:endParaRPr lang="en-US" noProof="0" dirty="0"/>
          </a:p>
          <a:p>
            <a:r>
              <a:rPr lang="en-US" noProof="0" dirty="0"/>
              <a:t>ZED Mini</a:t>
            </a:r>
          </a:p>
          <a:p>
            <a:endParaRPr lang="en-US" noProof="0" dirty="0"/>
          </a:p>
          <a:p>
            <a:r>
              <a:rPr lang="en-US" noProof="0" dirty="0"/>
              <a:t>Different control mechanics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7</a:t>
            </a:fld>
            <a:endParaRPr lang="de-DE"/>
          </a:p>
        </p:txBody>
      </p:sp>
      <p:pic>
        <p:nvPicPr>
          <p:cNvPr id="6" name="Grafik 5" descr="Ein Bild, das Boden, Gebäude, drinnen enthält.&#10;&#10;Mit sehr hoher Zuverlässigkeit generierte Beschreibung">
            <a:extLst>
              <a:ext uri="{FF2B5EF4-FFF2-40B4-BE49-F238E27FC236}">
                <a16:creationId xmlns:a16="http://schemas.microsoft.com/office/drawing/2014/main" id="{0048C2FB-B54B-4D97-BB60-C45B3C982E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670" y="1565399"/>
            <a:ext cx="4064000" cy="2704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4711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Implementation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noProof="0" dirty="0"/>
              <a:t>Five steps for the </a:t>
            </a:r>
            <a:r>
              <a:rPr lang="en-US" noProof="0" dirty="0" err="1"/>
              <a:t>implementaion</a:t>
            </a:r>
            <a:r>
              <a:rPr lang="en-US" noProof="0" dirty="0"/>
              <a:t>:</a:t>
            </a:r>
          </a:p>
          <a:p>
            <a:r>
              <a:rPr lang="en-US" noProof="0" dirty="0"/>
              <a:t>1. Get the hardware to work</a:t>
            </a:r>
          </a:p>
          <a:p>
            <a:endParaRPr lang="en-US" noProof="0" dirty="0"/>
          </a:p>
          <a:p>
            <a:r>
              <a:rPr lang="en-US" noProof="0" dirty="0"/>
              <a:t>2. Spatial mapping and first prototype </a:t>
            </a:r>
          </a:p>
          <a:p>
            <a:endParaRPr lang="en-US" noProof="0" dirty="0"/>
          </a:p>
          <a:p>
            <a:r>
              <a:rPr lang="en-US" noProof="0" dirty="0"/>
              <a:t>3. Second prototype and transportation</a:t>
            </a:r>
          </a:p>
          <a:p>
            <a:endParaRPr lang="en-US" noProof="0" dirty="0"/>
          </a:p>
          <a:p>
            <a:r>
              <a:rPr lang="en-US" noProof="0" dirty="0"/>
              <a:t>4. Developing a final prototype with controls</a:t>
            </a:r>
          </a:p>
          <a:p>
            <a:endParaRPr lang="en-US" noProof="0" dirty="0"/>
          </a:p>
          <a:p>
            <a:r>
              <a:rPr lang="en-US" noProof="0" dirty="0"/>
              <a:t>5. Bug fixing and polishing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16341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1. Get the hardware to work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Had to use a special Unreal Engine</a:t>
            </a:r>
          </a:p>
          <a:p>
            <a:endParaRPr lang="en-US" noProof="0" dirty="0"/>
          </a:p>
          <a:p>
            <a:r>
              <a:rPr lang="en-US" noProof="0" dirty="0"/>
              <a:t>Every system had a different fault</a:t>
            </a:r>
          </a:p>
          <a:p>
            <a:endParaRPr lang="en-US" noProof="0" dirty="0"/>
          </a:p>
          <a:p>
            <a:r>
              <a:rPr lang="en-US" noProof="0" dirty="0"/>
              <a:t>Plugins for everything</a:t>
            </a:r>
          </a:p>
          <a:p>
            <a:endParaRPr lang="en-US" noProof="0" dirty="0"/>
          </a:p>
          <a:p>
            <a:r>
              <a:rPr lang="en-US" noProof="0" dirty="0"/>
              <a:t>Movement limited at first</a:t>
            </a:r>
          </a:p>
          <a:p>
            <a:endParaRPr lang="en-US" noProof="0" dirty="0"/>
          </a:p>
          <a:p>
            <a:r>
              <a:rPr lang="en-US" noProof="0" dirty="0"/>
              <a:t>Updates are bad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Dennis Assmann: </a:t>
            </a:r>
            <a:r>
              <a:rPr lang="de-DE" dirty="0" err="1"/>
              <a:t>Conceptioning</a:t>
            </a:r>
            <a:r>
              <a:rPr lang="de-DE" dirty="0"/>
              <a:t> and </a:t>
            </a:r>
            <a:r>
              <a:rPr lang="de-DE" dirty="0" err="1"/>
              <a:t>prototyping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a </a:t>
            </a:r>
            <a:r>
              <a:rPr lang="de-DE" dirty="0" err="1"/>
              <a:t>mixed</a:t>
            </a:r>
            <a:r>
              <a:rPr lang="de-DE" dirty="0"/>
              <a:t> </a:t>
            </a:r>
            <a:r>
              <a:rPr lang="de-DE" dirty="0" err="1"/>
              <a:t>realities</a:t>
            </a:r>
            <a:r>
              <a:rPr lang="de-DE" dirty="0"/>
              <a:t> </a:t>
            </a:r>
            <a:r>
              <a:rPr lang="de-DE" dirty="0" err="1"/>
              <a:t>dungeon</a:t>
            </a:r>
            <a:r>
              <a:rPr lang="de-DE" dirty="0"/>
              <a:t> </a:t>
            </a:r>
            <a:r>
              <a:rPr lang="de-DE" dirty="0" err="1"/>
              <a:t>crawler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5F8C94-1FE7-4B98-885D-30951FE77ADD}" type="slidenum">
              <a:rPr lang="de-DE" smtClean="0"/>
              <a:pPr/>
              <a:t>9</a:t>
            </a:fld>
            <a:endParaRPr lang="de-DE"/>
          </a:p>
        </p:txBody>
      </p:sp>
      <p:pic>
        <p:nvPicPr>
          <p:cNvPr id="7" name="Grafik 6" descr="Ein Bild, das Boden, drinnen, sitzend, Wand enthält.&#10;&#10;Automatisch generierte Beschreibung">
            <a:extLst>
              <a:ext uri="{FF2B5EF4-FFF2-40B4-BE49-F238E27FC236}">
                <a16:creationId xmlns:a16="http://schemas.microsoft.com/office/drawing/2014/main" id="{E0768874-E0BE-447D-B328-DDB9BC5942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620" y="561575"/>
            <a:ext cx="4239217" cy="5734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32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RVIDA-TUMFAR-Folie">
  <a:themeElements>
    <a:clrScheme name="Leere Präsentation 1">
      <a:dk1>
        <a:srgbClr val="000000"/>
      </a:dk1>
      <a:lt1>
        <a:srgbClr val="FFFFFF"/>
      </a:lt1>
      <a:dk2>
        <a:srgbClr val="0065BD"/>
      </a:dk2>
      <a:lt2>
        <a:srgbClr val="005293"/>
      </a:lt2>
      <a:accent1>
        <a:srgbClr val="A2AD00"/>
      </a:accent1>
      <a:accent2>
        <a:srgbClr val="E37222"/>
      </a:accent2>
      <a:accent3>
        <a:srgbClr val="AAB8DB"/>
      </a:accent3>
      <a:accent4>
        <a:srgbClr val="DADADA"/>
      </a:accent4>
      <a:accent5>
        <a:srgbClr val="CED3AA"/>
      </a:accent5>
      <a:accent6>
        <a:srgbClr val="CE671E"/>
      </a:accent6>
      <a:hlink>
        <a:srgbClr val="DAD7CB"/>
      </a:hlink>
      <a:folHlink>
        <a:srgbClr val="9C9D9F"/>
      </a:folHlink>
    </a:clrScheme>
    <a:fontScheme name="Leere Prä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65BD"/>
        </a:dk2>
        <a:lt2>
          <a:srgbClr val="005293"/>
        </a:lt2>
        <a:accent1>
          <a:srgbClr val="A2AD00"/>
        </a:accent1>
        <a:accent2>
          <a:srgbClr val="E37222"/>
        </a:accent2>
        <a:accent3>
          <a:srgbClr val="AAB8DB"/>
        </a:accent3>
        <a:accent4>
          <a:srgbClr val="DADADA"/>
        </a:accent4>
        <a:accent5>
          <a:srgbClr val="CED3AA"/>
        </a:accent5>
        <a:accent6>
          <a:srgbClr val="CE671E"/>
        </a:accent6>
        <a:hlink>
          <a:srgbClr val="DAD7CB"/>
        </a:hlink>
        <a:folHlink>
          <a:srgbClr val="9C9D9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ARVIDA-TUMFAR-Folie</Template>
  <TotalTime>0</TotalTime>
  <Words>835</Words>
  <Application>Microsoft Office PowerPoint</Application>
  <PresentationFormat>Bildschirmpräsentation (4:3)</PresentationFormat>
  <Paragraphs>229</Paragraphs>
  <Slides>22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22</vt:i4>
      </vt:variant>
    </vt:vector>
  </HeadingPairs>
  <TitlesOfParts>
    <vt:vector size="24" baseType="lpstr">
      <vt:lpstr>Arial</vt:lpstr>
      <vt:lpstr>ARVIDA-TUMFAR-Folie</vt:lpstr>
      <vt:lpstr>Conceptioning and prototyping of a mixed realities dungeon crawler</vt:lpstr>
      <vt:lpstr>Introduction / Motivation</vt:lpstr>
      <vt:lpstr>Problem Description: Issues</vt:lpstr>
      <vt:lpstr>Existing Solutions / Related Work</vt:lpstr>
      <vt:lpstr>Goals of this Thesis</vt:lpstr>
      <vt:lpstr>Critical Research Issues</vt:lpstr>
      <vt:lpstr>Proposed Work / Approach</vt:lpstr>
      <vt:lpstr>Implementation</vt:lpstr>
      <vt:lpstr>1. Get the hardware to work</vt:lpstr>
      <vt:lpstr>2. Spatial mapping and first prototype </vt:lpstr>
      <vt:lpstr>3. Second prototype and transportation </vt:lpstr>
      <vt:lpstr>4. Developing a final prototype with controls</vt:lpstr>
      <vt:lpstr>5. Bug fixing and polishing</vt:lpstr>
      <vt:lpstr>Evaluation</vt:lpstr>
      <vt:lpstr>Discussion / Suggested Future Work</vt:lpstr>
      <vt:lpstr> 1. Creating a better game</vt:lpstr>
      <vt:lpstr> 1. Creating a better game</vt:lpstr>
      <vt:lpstr>2. Further research projects</vt:lpstr>
      <vt:lpstr>3. New game ideas</vt:lpstr>
      <vt:lpstr>Conclusion</vt:lpstr>
      <vt:lpstr>List of References</vt:lpstr>
      <vt:lpstr>List of 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Gudrun Klinker</dc:creator>
  <cp:lastModifiedBy>Dennis Assmann</cp:lastModifiedBy>
  <cp:revision>110</cp:revision>
  <dcterms:created xsi:type="dcterms:W3CDTF">2013-09-19T08:44:11Z</dcterms:created>
  <dcterms:modified xsi:type="dcterms:W3CDTF">2019-01-17T03:03:21Z</dcterms:modified>
</cp:coreProperties>
</file>