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22" Type="http://schemas.openxmlformats.org/officeDocument/2006/relationships/slide" Target="slides/slide17.xml"/><Relationship Id="rId44" Type="http://schemas.openxmlformats.org/officeDocument/2006/relationships/slide" Target="slides/slide39.xml"/><Relationship Id="rId21" Type="http://schemas.openxmlformats.org/officeDocument/2006/relationships/slide" Target="slides/slide16.xml"/><Relationship Id="rId43" Type="http://schemas.openxmlformats.org/officeDocument/2006/relationships/slide" Target="slides/slide38.xml"/><Relationship Id="rId24" Type="http://schemas.openxmlformats.org/officeDocument/2006/relationships/slide" Target="slides/slide19.xml"/><Relationship Id="rId46" Type="http://schemas.openxmlformats.org/officeDocument/2006/relationships/slide" Target="slides/slide41.xml"/><Relationship Id="rId23" Type="http://schemas.openxmlformats.org/officeDocument/2006/relationships/slide" Target="slides/slide18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de-DE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5" name="Google Shape;45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e415b30dd0_0_2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e415b30dd0_0_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e415b30dd0_0_8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e415b30dd0_0_8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e415b30dd0_0_9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e415b30dd0_0_9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e3179e0cb9_0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ge3179e0cb9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e3179e0cb9_0_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e3179e0cb9_0_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e3179e0cb9_0_2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ge3179e0cb9_0_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e3179e0cb9_0_3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e3179e0cb9_0_3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2" name="Google Shape;52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e3179e0cb9_0_4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ge3179e0cb9_0_4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e3179e0cb9_0_5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ge3179e0cb9_0_5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e3179e0cb9_0_6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ge3179e0cb9_0_6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e3179e0cb9_0_7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ge3179e0cb9_0_7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e3179e0cb9_0_7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ge3179e0cb9_0_7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e415b30dd0_0_7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ge415b30dd0_0_7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e415b30dd0_0_3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ge415b30dd0_0_3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e415b30dd0_0_4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ge415b30dd0_0_4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e415b30dd0_0_5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ge415b30dd0_0_5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e3179e0cb9_0_8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ge3179e0cb9_0_8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e3179e0cb9_0_9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ge3179e0cb9_0_9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e415b30dd0_0_6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ge415b30dd0_0_6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e3179e0cb9_0_16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e3179e0cb9_0_16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ge3179e0cb9_0_168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e3179e0cb9_0_1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ge3179e0cb9_0_1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e3179e0cb9_0_12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ge3179e0cb9_0_1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e3179e0cb9_0_13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ge3179e0cb9_0_1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e415629609_0_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e415629609_0_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3179e0cb9_0_14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5" name="Google Shape;385;ge3179e0cb9_0_14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e3179e0cb9_0_15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ge3179e0cb9_0_15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e415629609_0_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ge415629609_0_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e415629609_0_4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e415629609_0_4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e415b30dd0_0_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ge415b30dd0_0_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e415b30dd0_0_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e415b30dd0_0_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9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folie" showMasterSp="0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"/>
          <p:cNvSpPr txBox="1"/>
          <p:nvPr/>
        </p:nvSpPr>
        <p:spPr>
          <a:xfrm>
            <a:off x="6229350" y="234625"/>
            <a:ext cx="18415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Technische Universität München</a:t>
            </a:r>
            <a:endParaRPr/>
          </a:p>
        </p:txBody>
      </p:sp>
      <p:cxnSp>
        <p:nvCxnSpPr>
          <p:cNvPr id="23" name="Google Shape;23;p2"/>
          <p:cNvCxnSpPr/>
          <p:nvPr/>
        </p:nvCxnSpPr>
        <p:spPr>
          <a:xfrm>
            <a:off x="0" y="441000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" name="Google Shape;24;p2"/>
          <p:cNvCxnSpPr/>
          <p:nvPr/>
        </p:nvCxnSpPr>
        <p:spPr>
          <a:xfrm>
            <a:off x="0" y="6432600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descr="C:\Users\Flopc\Desktop\ppt\TUMLogo_oZ_Vollfl_blau_RGB.emf" id="25" name="Google Shape;25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2"/>
          <p:cNvSpPr txBox="1"/>
          <p:nvPr>
            <p:ph type="ctrTitle"/>
          </p:nvPr>
        </p:nvSpPr>
        <p:spPr>
          <a:xfrm>
            <a:off x="495300" y="1828800"/>
            <a:ext cx="81280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"/>
          <p:cNvSpPr txBox="1"/>
          <p:nvPr>
            <p:ph idx="1" type="subTitle"/>
          </p:nvPr>
        </p:nvSpPr>
        <p:spPr>
          <a:xfrm>
            <a:off x="508000" y="3429000"/>
            <a:ext cx="81280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/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8" name="Google Shape;28;p2"/>
          <p:cNvSpPr txBox="1"/>
          <p:nvPr>
            <p:ph idx="11" type="ftr"/>
          </p:nvPr>
        </p:nvSpPr>
        <p:spPr>
          <a:xfrm>
            <a:off x="508000" y="6508800"/>
            <a:ext cx="8153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C:\Users\christian\Documents\vorlagen\logo\far_logo_tum_blau.png" id="29" name="Google Shape;2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12000" y="4149000"/>
            <a:ext cx="720000" cy="7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" type="obj">
  <p:cSld name="OBJEC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" type="body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3" name="Google Shape;33;p3"/>
          <p:cNvSpPr txBox="1"/>
          <p:nvPr>
            <p:ph idx="10" type="dt"/>
          </p:nvPr>
        </p:nvSpPr>
        <p:spPr>
          <a:xfrm>
            <a:off x="508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3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wei Inhalte" type="twoObj">
  <p:cSld name="TWO_OBJECT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4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1" type="body"/>
          </p:nvPr>
        </p:nvSpPr>
        <p:spPr>
          <a:xfrm>
            <a:off x="508000" y="1828800"/>
            <a:ext cx="39878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9" name="Google Shape;39;p4"/>
          <p:cNvSpPr txBox="1"/>
          <p:nvPr>
            <p:ph idx="2" type="body"/>
          </p:nvPr>
        </p:nvSpPr>
        <p:spPr>
          <a:xfrm>
            <a:off x="4648200" y="1828800"/>
            <a:ext cx="39878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40" name="Google Shape;40;p4"/>
          <p:cNvSpPr txBox="1"/>
          <p:nvPr>
            <p:ph idx="10" type="dt"/>
          </p:nvPr>
        </p:nvSpPr>
        <p:spPr>
          <a:xfrm>
            <a:off x="508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4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4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508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5" name="Google Shape;15;p1"/>
          <p:cNvSpPr txBox="1"/>
          <p:nvPr/>
        </p:nvSpPr>
        <p:spPr>
          <a:xfrm>
            <a:off x="6229350" y="234625"/>
            <a:ext cx="18415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Technische Universität München</a:t>
            </a:r>
            <a:endParaRPr/>
          </a:p>
        </p:txBody>
      </p:sp>
      <p:cxnSp>
        <p:nvCxnSpPr>
          <p:cNvPr id="16" name="Google Shape;16;p1"/>
          <p:cNvCxnSpPr/>
          <p:nvPr/>
        </p:nvCxnSpPr>
        <p:spPr>
          <a:xfrm>
            <a:off x="0" y="6425400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descr="C:\Users\Flopc\Desktop\ppt\TUMLogo_oZ_Vollfl_blau_RGB.emf" id="17" name="Google Shape;17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1"/>
          <p:cNvCxnSpPr/>
          <p:nvPr/>
        </p:nvCxnSpPr>
        <p:spPr>
          <a:xfrm>
            <a:off x="0" y="441000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" name="Google Shape;19;p1"/>
          <p:cNvSpPr txBox="1"/>
          <p:nvPr/>
        </p:nvSpPr>
        <p:spPr>
          <a:xfrm>
            <a:off x="829128" y="232393"/>
            <a:ext cx="1762021" cy="2308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Fachgebiet Augmented Reality</a:t>
            </a:r>
            <a:endParaRPr b="0" i="0" sz="9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:\Users\christian\Documents\vorlagen\logo\far_logo_tum_blau.png" id="20" name="Google Shape;20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08454" y="90390"/>
            <a:ext cx="320675" cy="32067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jpg"/><Relationship Id="rId4" Type="http://schemas.openxmlformats.org/officeDocument/2006/relationships/image" Target="../media/image1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6.jpg"/><Relationship Id="rId4" Type="http://schemas.openxmlformats.org/officeDocument/2006/relationships/image" Target="../media/image24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2.jpg"/><Relationship Id="rId4" Type="http://schemas.openxmlformats.org/officeDocument/2006/relationships/image" Target="../media/image3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7.jpg"/><Relationship Id="rId4" Type="http://schemas.openxmlformats.org/officeDocument/2006/relationships/image" Target="../media/image29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1.jpg"/><Relationship Id="rId4" Type="http://schemas.openxmlformats.org/officeDocument/2006/relationships/image" Target="../media/image40.jpg"/><Relationship Id="rId5" Type="http://schemas.openxmlformats.org/officeDocument/2006/relationships/image" Target="../media/image30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22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6.png"/><Relationship Id="rId4" Type="http://schemas.openxmlformats.org/officeDocument/2006/relationships/image" Target="../media/image1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3.png"/><Relationship Id="rId4" Type="http://schemas.openxmlformats.org/officeDocument/2006/relationships/image" Target="../media/image35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8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7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Relationship Id="rId4" Type="http://schemas.openxmlformats.org/officeDocument/2006/relationships/image" Target="../media/image7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Relationship Id="rId4" Type="http://schemas.openxmlformats.org/officeDocument/2006/relationships/image" Target="../media/image3.jp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jpg"/><Relationship Id="rId4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5"/>
          <p:cNvSpPr txBox="1"/>
          <p:nvPr>
            <p:ph type="ctrTitle"/>
          </p:nvPr>
        </p:nvSpPr>
        <p:spPr>
          <a:xfrm>
            <a:off x="495300" y="1828800"/>
            <a:ext cx="81280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br>
              <a:rPr lang="de-DE"/>
            </a:br>
            <a:r>
              <a:rPr lang="de-DE"/>
              <a:t>A Serious Game about a Cold Case</a:t>
            </a:r>
            <a:endParaRPr/>
          </a:p>
        </p:txBody>
      </p:sp>
      <p:sp>
        <p:nvSpPr>
          <p:cNvPr id="49" name="Google Shape;49;p5"/>
          <p:cNvSpPr txBox="1"/>
          <p:nvPr>
            <p:ph idx="1" type="subTitle"/>
          </p:nvPr>
        </p:nvSpPr>
        <p:spPr>
          <a:xfrm>
            <a:off x="508000" y="3429000"/>
            <a:ext cx="8128000" cy="24180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de-DE"/>
              <a:t>Andrea Müller</a:t>
            </a:r>
            <a:endParaRPr/>
          </a:p>
          <a:p>
            <a:pPr indent="0" lvl="0" marL="0" rtl="0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de-DE" sz="1600"/>
              <a:t>01.07.2021</a:t>
            </a:r>
            <a:endParaRPr/>
          </a:p>
          <a:p>
            <a:pPr indent="0" lvl="0" marL="0" rtl="0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sz="1600"/>
          </a:p>
          <a:p>
            <a:pPr indent="0" lvl="0" marL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de-DE"/>
              <a:t>Final: Master Games Engineering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de-DE"/>
              <a:t>Supervisor(s): Dr. rer. nat. David A. Plecher, M.A.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Related Work - Ripper / Detective Games</a:t>
            </a:r>
            <a:endParaRPr/>
          </a:p>
        </p:txBody>
      </p:sp>
      <p:sp>
        <p:nvSpPr>
          <p:cNvPr id="135" name="Google Shape;135;p14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Excessive Jack the Ripper Media Coverage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Few Serious Approaches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Ripper as the Anti-Hero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Mixture of Fiction and Facts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No Serious Ripper Game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Almost no Serious Detective Game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Her Story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Obra Dinn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SherLocked</a:t>
            </a:r>
            <a:endParaRPr/>
          </a:p>
        </p:txBody>
      </p:sp>
      <p:sp>
        <p:nvSpPr>
          <p:cNvPr id="136" name="Google Shape;136;p14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37" name="Google Shape;137;p14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5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Goals of this Thesis</a:t>
            </a:r>
            <a:endParaRPr/>
          </a:p>
        </p:txBody>
      </p:sp>
      <p:sp>
        <p:nvSpPr>
          <p:cNvPr id="143" name="Google Shape;143;p15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44" name="Google Shape;144;p15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sp>
        <p:nvSpPr>
          <p:cNvPr id="145" name="Google Shape;145;p15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Adaption of a Serious Game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Circumstances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Dissolving Myths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Learning Effect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Integrate Cultural Computing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Immersion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Augmented Reality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Detective Work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de-DE"/>
              <a:t>Does this combination work as effectively?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6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Approach</a:t>
            </a:r>
            <a:endParaRPr/>
          </a:p>
        </p:txBody>
      </p:sp>
      <p:sp>
        <p:nvSpPr>
          <p:cNvPr id="151" name="Google Shape;151;p16"/>
          <p:cNvSpPr txBox="1"/>
          <p:nvPr>
            <p:ph idx="1" type="body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Computer Application vs. Smartphone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Five Cases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Part 1: Mary Ann Nichols &amp; Annie Chapman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Part 2: Elizabeth Stride &amp; Catherine Eddowes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Part 3: Mary Kelly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Divided into Inquest Days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Events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Quiz / Riddle /Task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Diversity!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2-4 Hours of Playing Time</a:t>
            </a:r>
            <a:endParaRPr/>
          </a:p>
        </p:txBody>
      </p:sp>
      <p:sp>
        <p:nvSpPr>
          <p:cNvPr id="152" name="Google Shape;152;p16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53" name="Google Shape;153;p16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7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Approach</a:t>
            </a:r>
            <a:endParaRPr/>
          </a:p>
        </p:txBody>
      </p:sp>
      <p:sp>
        <p:nvSpPr>
          <p:cNvPr id="159" name="Google Shape;159;p17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60" name="Google Shape;160;p17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pic>
        <p:nvPicPr>
          <p:cNvPr id="161" name="Google Shape;16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1547" y="1501034"/>
            <a:ext cx="6560925" cy="4807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8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Implementation - Reconstruction </a:t>
            </a:r>
            <a:endParaRPr/>
          </a:p>
        </p:txBody>
      </p:sp>
      <p:sp>
        <p:nvSpPr>
          <p:cNvPr id="167" name="Google Shape;167;p18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68" name="Google Shape;168;p18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pic>
        <p:nvPicPr>
          <p:cNvPr id="169" name="Google Shape;16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7275" y="1460400"/>
            <a:ext cx="4194725" cy="45187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1525" y="3238675"/>
            <a:ext cx="4631024" cy="3110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9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Implementation - </a:t>
            </a:r>
            <a:r>
              <a:rPr lang="de-DE"/>
              <a:t>Reconstruction </a:t>
            </a:r>
            <a:endParaRPr/>
          </a:p>
        </p:txBody>
      </p:sp>
      <p:sp>
        <p:nvSpPr>
          <p:cNvPr id="176" name="Google Shape;176;p19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77" name="Google Shape;177;p19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pic>
        <p:nvPicPr>
          <p:cNvPr id="178" name="Google Shape;17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6250" y="1308000"/>
            <a:ext cx="6256249" cy="4495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4675" y="2996950"/>
            <a:ext cx="5327950" cy="3271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0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Implementation - Recreation</a:t>
            </a:r>
            <a:endParaRPr/>
          </a:p>
        </p:txBody>
      </p:sp>
      <p:sp>
        <p:nvSpPr>
          <p:cNvPr id="185" name="Google Shape;185;p20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86" name="Google Shape;186;p20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pic>
        <p:nvPicPr>
          <p:cNvPr id="187" name="Google Shape;18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2975" y="1460400"/>
            <a:ext cx="3148284" cy="4888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15334" y="1460400"/>
            <a:ext cx="3456535" cy="488880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/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1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Implementation - Recreation</a:t>
            </a:r>
            <a:endParaRPr/>
          </a:p>
        </p:txBody>
      </p:sp>
      <p:sp>
        <p:nvSpPr>
          <p:cNvPr id="194" name="Google Shape;194;p21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95" name="Google Shape;195;p21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pic>
        <p:nvPicPr>
          <p:cNvPr id="196" name="Google Shape;19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460400"/>
            <a:ext cx="7820025" cy="441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6047" y="3251322"/>
            <a:ext cx="4293249" cy="318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2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Implementation - Originals</a:t>
            </a:r>
            <a:endParaRPr/>
          </a:p>
        </p:txBody>
      </p:sp>
      <p:sp>
        <p:nvSpPr>
          <p:cNvPr id="203" name="Google Shape;203;p22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204" name="Google Shape;204;p22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pic>
        <p:nvPicPr>
          <p:cNvPr id="205" name="Google Shape;20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000" y="1460400"/>
            <a:ext cx="3323829" cy="4888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52100" y="1460400"/>
            <a:ext cx="3591313" cy="4888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91825" y="587575"/>
            <a:ext cx="1905000" cy="27410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3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Implementation - Augmented Reality</a:t>
            </a:r>
            <a:endParaRPr/>
          </a:p>
        </p:txBody>
      </p:sp>
      <p:sp>
        <p:nvSpPr>
          <p:cNvPr id="213" name="Google Shape;213;p23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214" name="Google Shape;214;p23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pic>
        <p:nvPicPr>
          <p:cNvPr id="215" name="Google Shape;21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513" y="1677099"/>
            <a:ext cx="7826975" cy="4192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6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Introduction</a:t>
            </a:r>
            <a:endParaRPr/>
          </a:p>
        </p:txBody>
      </p:sp>
      <p:sp>
        <p:nvSpPr>
          <p:cNvPr id="56" name="Google Shape;56;p6"/>
          <p:cNvSpPr txBox="1"/>
          <p:nvPr>
            <p:ph idx="1" type="body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Serious Heritage Detective AR Game</a:t>
            </a:r>
            <a:endParaRPr/>
          </a:p>
        </p:txBody>
      </p:sp>
      <p:sp>
        <p:nvSpPr>
          <p:cNvPr id="57" name="Google Shape;57;p6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sp>
        <p:nvSpPr>
          <p:cNvPr id="58" name="Google Shape;58;p6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pic>
        <p:nvPicPr>
          <p:cNvPr id="59" name="Google Shape;59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979750"/>
            <a:ext cx="5289501" cy="3311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2325" y="2547400"/>
            <a:ext cx="4143574" cy="3107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4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Implementation - Augmented Reality</a:t>
            </a:r>
            <a:endParaRPr/>
          </a:p>
        </p:txBody>
      </p:sp>
      <p:sp>
        <p:nvSpPr>
          <p:cNvPr id="221" name="Google Shape;221;p24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222" name="Google Shape;222;p24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pic>
        <p:nvPicPr>
          <p:cNvPr id="223" name="Google Shape;22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0900" y="1460400"/>
            <a:ext cx="3137360" cy="488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8150" y="1460400"/>
            <a:ext cx="3283305" cy="4888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5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Implementation - Detective Work</a:t>
            </a:r>
            <a:endParaRPr/>
          </a:p>
        </p:txBody>
      </p:sp>
      <p:sp>
        <p:nvSpPr>
          <p:cNvPr id="230" name="Google Shape;230;p25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231" name="Google Shape;231;p25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pic>
        <p:nvPicPr>
          <p:cNvPr id="232" name="Google Shape;23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460400"/>
            <a:ext cx="8839199" cy="44301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6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Implementation - Detective Work</a:t>
            </a:r>
            <a:endParaRPr/>
          </a:p>
        </p:txBody>
      </p:sp>
      <p:sp>
        <p:nvSpPr>
          <p:cNvPr id="238" name="Google Shape;238;p26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239" name="Google Shape;239;p26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pic>
        <p:nvPicPr>
          <p:cNvPr id="240" name="Google Shape;24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460400"/>
            <a:ext cx="8745520" cy="488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7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Implementation - Detective Work</a:t>
            </a:r>
            <a:endParaRPr/>
          </a:p>
        </p:txBody>
      </p:sp>
      <p:sp>
        <p:nvSpPr>
          <p:cNvPr id="246" name="Google Shape;246;p27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247" name="Google Shape;247;p27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pic>
        <p:nvPicPr>
          <p:cNvPr id="248" name="Google Shape;24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460400"/>
            <a:ext cx="8839200" cy="43138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8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Implementation - Detective Work</a:t>
            </a:r>
            <a:endParaRPr/>
          </a:p>
        </p:txBody>
      </p:sp>
      <p:sp>
        <p:nvSpPr>
          <p:cNvPr id="254" name="Google Shape;254;p28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255" name="Google Shape;255;p28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pic>
        <p:nvPicPr>
          <p:cNvPr id="256" name="Google Shape;25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050" y="1694087"/>
            <a:ext cx="8127899" cy="3469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9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Evaluation </a:t>
            </a:r>
            <a:endParaRPr/>
          </a:p>
        </p:txBody>
      </p:sp>
      <p:sp>
        <p:nvSpPr>
          <p:cNvPr id="262" name="Google Shape;262;p29"/>
          <p:cNvSpPr txBox="1"/>
          <p:nvPr>
            <p:ph idx="1" type="body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11 Testers: 6 Male, 4 Female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Median Age of 32 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29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264" name="Google Shape;264;p29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pic>
        <p:nvPicPr>
          <p:cNvPr id="265" name="Google Shape;26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8050" y="2915050"/>
            <a:ext cx="3853900" cy="3257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82100" y="2915052"/>
            <a:ext cx="3853900" cy="32791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0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Evaluation - Open Questions </a:t>
            </a:r>
            <a:endParaRPr/>
          </a:p>
        </p:txBody>
      </p:sp>
      <p:sp>
        <p:nvSpPr>
          <p:cNvPr id="272" name="Google Shape;272;p30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30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274" name="Google Shape;274;p30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pic>
        <p:nvPicPr>
          <p:cNvPr id="275" name="Google Shape;27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0975" y="1700213"/>
            <a:ext cx="8582025" cy="406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1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Evaluation - Usability</a:t>
            </a:r>
            <a:endParaRPr/>
          </a:p>
        </p:txBody>
      </p:sp>
      <p:sp>
        <p:nvSpPr>
          <p:cNvPr id="281" name="Google Shape;281;p31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31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283" name="Google Shape;283;p31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pic>
        <p:nvPicPr>
          <p:cNvPr id="284" name="Google Shape;28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2350" y="1565400"/>
            <a:ext cx="8639175" cy="408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2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Evaluation - Player Experience</a:t>
            </a:r>
            <a:endParaRPr/>
          </a:p>
        </p:txBody>
      </p:sp>
      <p:sp>
        <p:nvSpPr>
          <p:cNvPr id="290" name="Google Shape;290;p32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32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292" name="Google Shape;292;p32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pic>
        <p:nvPicPr>
          <p:cNvPr id="293" name="Google Shape;29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175" y="1633525"/>
            <a:ext cx="8591550" cy="359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3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Evaluation - Player Experience </a:t>
            </a:r>
            <a:endParaRPr/>
          </a:p>
        </p:txBody>
      </p:sp>
      <p:sp>
        <p:nvSpPr>
          <p:cNvPr id="299" name="Google Shape;299;p33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33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301" name="Google Shape;301;p33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pic>
        <p:nvPicPr>
          <p:cNvPr id="302" name="Google Shape;30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2413" y="1443025"/>
            <a:ext cx="8639175" cy="3971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7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/>
              <a:t>Introduction - Cultural Computing</a:t>
            </a:r>
            <a:endParaRPr/>
          </a:p>
        </p:txBody>
      </p:sp>
      <p:sp>
        <p:nvSpPr>
          <p:cNvPr id="66" name="Google Shape;66;p7"/>
          <p:cNvSpPr txBox="1"/>
          <p:nvPr>
            <p:ph idx="1" type="body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Cultural Heritage:</a:t>
            </a:r>
            <a:endParaRPr/>
          </a:p>
          <a:p>
            <a:pPr indent="-381000" lvl="0" marL="45720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Cultural Awareness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400"/>
              <a:buChar char="•"/>
            </a:pPr>
            <a:r>
              <a:rPr lang="de-DE">
                <a:solidFill>
                  <a:srgbClr val="999999"/>
                </a:solidFill>
              </a:rPr>
              <a:t>Historical Reconstruction</a:t>
            </a:r>
            <a:endParaRPr>
              <a:solidFill>
                <a:srgbClr val="999999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400"/>
              <a:buChar char="•"/>
            </a:pPr>
            <a:r>
              <a:rPr lang="de-DE">
                <a:solidFill>
                  <a:srgbClr val="999999"/>
                </a:solidFill>
              </a:rPr>
              <a:t>Heritage Awareness</a:t>
            </a:r>
            <a:endParaRPr/>
          </a:p>
        </p:txBody>
      </p:sp>
      <p:sp>
        <p:nvSpPr>
          <p:cNvPr id="67" name="Google Shape;67;p7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pic>
        <p:nvPicPr>
          <p:cNvPr id="68" name="Google Shape;68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94273" y="1467775"/>
            <a:ext cx="3673525" cy="475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60677" y="4126750"/>
            <a:ext cx="2286000" cy="219290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7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34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Evaluation - Positive Feedback</a:t>
            </a:r>
            <a:endParaRPr/>
          </a:p>
        </p:txBody>
      </p:sp>
      <p:sp>
        <p:nvSpPr>
          <p:cNvPr id="308" name="Google Shape;308;p34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Augmented Reality Features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Interactable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Explorable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Variety of E</a:t>
            </a:r>
            <a:r>
              <a:rPr lang="de-DE"/>
              <a:t>xercises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Visual Task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Newspaper Information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Map Searching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Puzzle assembling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34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310" name="Google Shape;310;p34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5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Evaluation - Negative Feedback</a:t>
            </a:r>
            <a:endParaRPr/>
          </a:p>
        </p:txBody>
      </p:sp>
      <p:sp>
        <p:nvSpPr>
          <p:cNvPr id="316" name="Google Shape;316;p35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Too much Textual Information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Length of the Game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Hardware Problems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Lighting problems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Vuforia incompatibilities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35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318" name="Google Shape;318;p35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6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Future Work</a:t>
            </a:r>
            <a:endParaRPr/>
          </a:p>
        </p:txBody>
      </p:sp>
      <p:sp>
        <p:nvSpPr>
          <p:cNvPr id="324" name="Google Shape;324;p36"/>
          <p:cNvSpPr txBox="1"/>
          <p:nvPr>
            <p:ph idx="1" type="body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Further testing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Psychological Questionnaire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Evaluation of Individual Tasks/Events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Appearance and Style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Color of Text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Adjustable Settings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Playing Time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Information Output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Audio Output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Graphical Output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36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326" name="Google Shape;326;p36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7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Future Work</a:t>
            </a:r>
            <a:endParaRPr/>
          </a:p>
        </p:txBody>
      </p:sp>
      <p:sp>
        <p:nvSpPr>
          <p:cNvPr id="332" name="Google Shape;332;p37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Tutorial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Smartphone Usage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Prominent Hint System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Autonomy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Allow more Freedom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More Possible Ways of Solving Tasks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Multiplayer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Cooperation: Dividing workload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Competition: Score, Time</a:t>
            </a:r>
            <a:endParaRPr/>
          </a:p>
        </p:txBody>
      </p:sp>
      <p:sp>
        <p:nvSpPr>
          <p:cNvPr id="333" name="Google Shape;333;p37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334" name="Google Shape;334;p37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8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Conclusion</a:t>
            </a:r>
            <a:endParaRPr/>
          </a:p>
        </p:txBody>
      </p:sp>
      <p:sp>
        <p:nvSpPr>
          <p:cNvPr id="340" name="Google Shape;340;p38"/>
          <p:cNvSpPr txBox="1"/>
          <p:nvPr>
            <p:ph idx="1" type="body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Learning Effect?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		&gt; Yes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AR as a Supporting Factor?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		&gt; Yes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Detective Theme as a Supporting Factor?</a:t>
            </a:r>
            <a:endParaRPr/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&gt; Maybe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Space for Improvement?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		&gt; Yes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38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342" name="Google Shape;342;p38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9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Gameplay</a:t>
            </a:r>
            <a:endParaRPr/>
          </a:p>
        </p:txBody>
      </p:sp>
      <p:sp>
        <p:nvSpPr>
          <p:cNvPr id="349" name="Google Shape;349;p39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39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40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List of References - Images</a:t>
            </a:r>
            <a:endParaRPr/>
          </a:p>
        </p:txBody>
      </p:sp>
      <p:sp>
        <p:nvSpPr>
          <p:cNvPr id="356" name="Google Shape;356;p40"/>
          <p:cNvSpPr txBox="1"/>
          <p:nvPr>
            <p:ph idx="1" type="body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de-DE"/>
              <a:t>Slide 2, 15: </a:t>
            </a:r>
            <a:r>
              <a:rPr lang="de-DE"/>
              <a:t>https://www.jack-the-ripper-tour.com/wp-content/uploads/2017/09/04.jpg</a:t>
            </a:r>
            <a:endParaRPr/>
          </a:p>
          <a:p>
            <a:pPr indent="-4572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lang="de-DE"/>
              <a:t>Slide 3, 18: https://www.newspapers.com/clip/24865201/illustrated-police-news-page-about-the/</a:t>
            </a:r>
            <a:endParaRPr/>
          </a:p>
          <a:p>
            <a:pPr indent="-457200" lvl="0" marL="457200" rtl="0" algn="l">
              <a:spcBef>
                <a:spcPts val="480"/>
              </a:spcBef>
              <a:spcAft>
                <a:spcPts val="0"/>
              </a:spcAft>
              <a:buSzPts val="2400"/>
              <a:buAutoNum type="arabicPeriod"/>
            </a:pPr>
            <a:r>
              <a:rPr lang="de-DE"/>
              <a:t>Slide 3: </a:t>
            </a:r>
            <a:r>
              <a:rPr lang="de-DE"/>
              <a:t>https://upload.wikimedia.org/wikipedia/commons/5/56/Juives.jpg</a:t>
            </a:r>
            <a:endParaRPr/>
          </a:p>
          <a:p>
            <a:pPr indent="-457200" lvl="0" marL="457200" rtl="0" algn="l">
              <a:spcBef>
                <a:spcPts val="480"/>
              </a:spcBef>
              <a:spcAft>
                <a:spcPts val="0"/>
              </a:spcAft>
              <a:buSzPts val="2400"/>
              <a:buAutoNum type="arabicPeriod"/>
            </a:pPr>
            <a:r>
              <a:rPr lang="de-DE"/>
              <a:t>Slide 4, 14: https://www.jack-the-ripper-tour.com/wp-content/uploads/2012/03/bucks-row-full.jpg</a:t>
            </a:r>
            <a:endParaRPr/>
          </a:p>
          <a:p>
            <a:pPr indent="-3048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57" name="Google Shape;357;p40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358" name="Google Shape;358;p40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41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List of References</a:t>
            </a:r>
            <a:r>
              <a:rPr lang="de-DE"/>
              <a:t> - Images</a:t>
            </a:r>
            <a:endParaRPr/>
          </a:p>
        </p:txBody>
      </p:sp>
      <p:sp>
        <p:nvSpPr>
          <p:cNvPr id="364" name="Google Shape;364;p41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 startAt="5"/>
            </a:pPr>
            <a:r>
              <a:rPr lang="de-DE"/>
              <a:t>Slide 5: </a:t>
            </a:r>
            <a:r>
              <a:rPr lang="de-DE"/>
              <a:t>https://silentthrill.files.wordpress.com/2012/08/jtr10_470x320.jpg?w=1750&amp;h=</a:t>
            </a:r>
            <a:endParaRPr/>
          </a:p>
          <a:p>
            <a:pPr indent="-4572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 startAt="5"/>
            </a:pPr>
            <a:r>
              <a:rPr lang="de-DE"/>
              <a:t>Slide 5: https://www.thegreatcoursesdaily.com/wp-content/uploads/2017/10/Wanted_poster-768x989.jpg</a:t>
            </a:r>
            <a:endParaRPr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 startAt="5"/>
            </a:pPr>
            <a:r>
              <a:rPr lang="de-DE"/>
              <a:t>Slide 7, 24: https://www.wienerzeitung.at/_em_daten/_cache/image/1xJ3tAKnW0fgPV75_WRfSs47bFMvgaBih_WcGknYJjWx2zPgEUOROyeLpdD_ntI-eH359gNl45ra6oaQembV7a0ulcU8ZcUg8N/130725-1729-948-0960-105961.jpg</a:t>
            </a:r>
            <a:endParaRPr/>
          </a:p>
          <a:p>
            <a:pPr indent="-3048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65" name="Google Shape;365;p41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366" name="Google Shape;366;p41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42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List of References</a:t>
            </a:r>
            <a:r>
              <a:rPr lang="de-DE"/>
              <a:t> - Images</a:t>
            </a:r>
            <a:endParaRPr/>
          </a:p>
        </p:txBody>
      </p:sp>
      <p:sp>
        <p:nvSpPr>
          <p:cNvPr id="372" name="Google Shape;372;p42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rtl="0" algn="l">
              <a:spcBef>
                <a:spcPts val="480"/>
              </a:spcBef>
              <a:spcAft>
                <a:spcPts val="0"/>
              </a:spcAft>
              <a:buSzPts val="2400"/>
              <a:buAutoNum type="arabicPeriod" startAt="9"/>
            </a:pPr>
            <a:r>
              <a:rPr lang="de-DE"/>
              <a:t>Slide 8, 20: https://upload.wikimedia.org/wikipedia/commons/thumb/2/20/The_Illustrated_Police_News_-_20_October_1888_-_Jack_the_Ripper.jpg/666px-The_Illustrated_Police_News_-_20_October_1888_-_Jack_the_Ripper.jpg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SzPts val="2400"/>
              <a:buAutoNum type="arabicPeriod" startAt="8"/>
            </a:pPr>
            <a:r>
              <a:rPr lang="de-DE"/>
              <a:t>Slide 16: https://www.paperlessarchives.com/JackTheRipper1.jpg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SzPts val="2400"/>
              <a:buAutoNum type="arabicPeriod" startAt="8"/>
            </a:pPr>
            <a:r>
              <a:rPr lang="de-DE"/>
              <a:t>Slide 17: https://jfiles00.tripod.com/explore/maps/bernerstreet/berner.htm</a:t>
            </a:r>
            <a:endParaRPr/>
          </a:p>
          <a:p>
            <a:pPr indent="0" lvl="0" marL="34290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048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73" name="Google Shape;373;p42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374" name="Google Shape;374;p42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43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List of References</a:t>
            </a:r>
            <a:r>
              <a:rPr lang="de-DE"/>
              <a:t> - Images</a:t>
            </a:r>
            <a:r>
              <a:rPr lang="de-DE"/>
              <a:t> </a:t>
            </a:r>
            <a:endParaRPr/>
          </a:p>
        </p:txBody>
      </p:sp>
      <p:sp>
        <p:nvSpPr>
          <p:cNvPr id="380" name="Google Shape;380;p43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SzPts val="2400"/>
              <a:buAutoNum type="arabicPeriod" startAt="10"/>
            </a:pPr>
            <a:r>
              <a:rPr lang="de-DE"/>
              <a:t>Slide 18: </a:t>
            </a:r>
            <a:r>
              <a:rPr lang="de-DE"/>
              <a:t>https://www.nationalarchives.gov.uk/museum/additional_image_types.asp?item_id=39&amp;image_id=50&amp;extra_image_type_id=1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SzPts val="2400"/>
              <a:buAutoNum type="arabicPeriod" startAt="10"/>
            </a:pPr>
            <a:r>
              <a:rPr lang="de-DE"/>
              <a:t>Slide 18: https://jacktheripper.de/images/ermittler/thumbnails/warren_th.jpg</a:t>
            </a:r>
            <a:endParaRPr/>
          </a:p>
        </p:txBody>
      </p:sp>
      <p:sp>
        <p:nvSpPr>
          <p:cNvPr id="381" name="Google Shape;381;p43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382" name="Google Shape;382;p43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8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Introduction - Cultural Computing</a:t>
            </a:r>
            <a:endParaRPr/>
          </a:p>
        </p:txBody>
      </p:sp>
      <p:sp>
        <p:nvSpPr>
          <p:cNvPr id="76" name="Google Shape;76;p8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Cultural Heritage:</a:t>
            </a:r>
            <a:endParaRPr/>
          </a:p>
          <a:p>
            <a: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rgbClr val="B7B7B7"/>
              </a:buClr>
              <a:buSzPts val="2400"/>
              <a:buChar char="•"/>
            </a:pPr>
            <a:r>
              <a:rPr lang="de-DE">
                <a:solidFill>
                  <a:srgbClr val="B7B7B7"/>
                </a:solidFill>
              </a:rPr>
              <a:t>Cultural Awareness</a:t>
            </a:r>
            <a:endParaRPr>
              <a:solidFill>
                <a:srgbClr val="B7B7B7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Historical Reconstruction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400"/>
              <a:buChar char="•"/>
            </a:pPr>
            <a:r>
              <a:rPr lang="de-DE">
                <a:solidFill>
                  <a:srgbClr val="999999"/>
                </a:solidFill>
              </a:rPr>
              <a:t>Heritage Awareness</a:t>
            </a:r>
            <a:endParaRPr/>
          </a:p>
        </p:txBody>
      </p:sp>
      <p:sp>
        <p:nvSpPr>
          <p:cNvPr id="77" name="Google Shape;77;p8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pic>
        <p:nvPicPr>
          <p:cNvPr id="78" name="Google Shape;78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6600" y="3306050"/>
            <a:ext cx="4380644" cy="2942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2132" y="1824325"/>
            <a:ext cx="4145493" cy="4465749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8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44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List of References - Others</a:t>
            </a:r>
            <a:endParaRPr/>
          </a:p>
        </p:txBody>
      </p:sp>
      <p:sp>
        <p:nvSpPr>
          <p:cNvPr id="388" name="Google Shape;388;p44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SzPts val="2400"/>
              <a:buAutoNum type="arabicPeriod"/>
            </a:pPr>
            <a:r>
              <a:rPr lang="de-DE"/>
              <a:t>Questionnaire: </a:t>
            </a:r>
            <a:br>
              <a:rPr lang="de-DE"/>
            </a:br>
            <a:r>
              <a:rPr lang="de-DE"/>
              <a:t>C. V. Wangenheim and A. Borgatto. “MEEGA + : A Method for the Evaluation of Educational Games for Computing Education”. In: 2018.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SzPts val="2400"/>
              <a:buAutoNum type="arabicPeriod"/>
            </a:pPr>
            <a:r>
              <a:rPr lang="de-DE"/>
              <a:t>Her Story: </a:t>
            </a:r>
            <a:br>
              <a:rPr lang="de-DE"/>
            </a:br>
            <a:r>
              <a:rPr lang="de-DE"/>
              <a:t>https://www.herstorygame.com/.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SzPts val="2400"/>
              <a:buAutoNum type="arabicPeriod"/>
            </a:pPr>
            <a:r>
              <a:rPr lang="de-DE"/>
              <a:t>SherLOCKED:</a:t>
            </a:r>
            <a:br>
              <a:rPr lang="de-DE"/>
            </a:br>
            <a:r>
              <a:rPr lang="de-DE"/>
              <a:t>A. Jaffray, C. Finn, and J. R. C. Nurse. SherLOCKED: A Detective-themed Serious Game for Cyber Security Education. 2021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SzPts val="2400"/>
              <a:buAutoNum type="arabicPeriod"/>
            </a:pPr>
            <a:r>
              <a:rPr lang="de-DE"/>
              <a:t>Return of the Obra Dinn: </a:t>
            </a:r>
            <a:br>
              <a:rPr lang="de-DE"/>
            </a:br>
            <a:r>
              <a:rPr lang="de-DE"/>
              <a:t>https://obradinn.com/</a:t>
            </a:r>
            <a:endParaRPr/>
          </a:p>
        </p:txBody>
      </p:sp>
      <p:sp>
        <p:nvSpPr>
          <p:cNvPr id="389" name="Google Shape;389;p44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390" name="Google Shape;390;p44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45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List of References - Others</a:t>
            </a:r>
            <a:endParaRPr/>
          </a:p>
        </p:txBody>
      </p:sp>
      <p:sp>
        <p:nvSpPr>
          <p:cNvPr id="396" name="Google Shape;396;p45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SzPts val="2400"/>
              <a:buAutoNum type="arabicPeriod"/>
            </a:pPr>
            <a:r>
              <a:rPr lang="de-DE"/>
              <a:t>Dragon tale: </a:t>
            </a:r>
            <a:br>
              <a:rPr lang="de-DE"/>
            </a:br>
            <a:r>
              <a:rPr lang="de-DE"/>
              <a:t>In 2018 CHIPlay Companion Extended Abstracts, pages 577– 583, 2018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SzPts val="2400"/>
              <a:buAutoNum type="arabicPeriod" startAt="5"/>
            </a:pPr>
            <a:r>
              <a:rPr lang="de-DE"/>
              <a:t>Oppidum: </a:t>
            </a:r>
            <a:br>
              <a:rPr lang="de-DE"/>
            </a:br>
            <a:r>
              <a:rPr lang="de-DE"/>
              <a:t>In International Conference on Games and Learning Alliance, pages 550–559. Springer, 2019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SzPts val="2400"/>
              <a:buAutoNum type="arabicPeriod" startAt="5"/>
            </a:pPr>
            <a:r>
              <a:rPr lang="de-DE"/>
              <a:t>Hieroquest: </a:t>
            </a:r>
            <a:br>
              <a:rPr lang="de-DE"/>
            </a:br>
            <a:r>
              <a:rPr lang="de-DE"/>
              <a:t>JOCCH, 13(4), pages 1–20, 2020</a:t>
            </a:r>
            <a:endParaRPr/>
          </a:p>
        </p:txBody>
      </p:sp>
      <p:sp>
        <p:nvSpPr>
          <p:cNvPr id="397" name="Google Shape;397;p45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398" name="Google Shape;398;p45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9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Introduction - Cultural Computing</a:t>
            </a:r>
            <a:endParaRPr/>
          </a:p>
        </p:txBody>
      </p:sp>
      <p:sp>
        <p:nvSpPr>
          <p:cNvPr id="86" name="Google Shape;86;p9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Cultural Heritage:</a:t>
            </a:r>
            <a:endParaRPr/>
          </a:p>
          <a:p>
            <a: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rgbClr val="B7B7B7"/>
              </a:buClr>
              <a:buSzPts val="2400"/>
              <a:buChar char="•"/>
            </a:pPr>
            <a:r>
              <a:rPr lang="de-DE">
                <a:solidFill>
                  <a:srgbClr val="B7B7B7"/>
                </a:solidFill>
              </a:rPr>
              <a:t>Cultural Awareness</a:t>
            </a:r>
            <a:endParaRPr>
              <a:solidFill>
                <a:srgbClr val="B7B7B7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400"/>
              <a:buChar char="•"/>
            </a:pPr>
            <a:r>
              <a:rPr lang="de-DE">
                <a:solidFill>
                  <a:srgbClr val="B7B7B7"/>
                </a:solidFill>
              </a:rPr>
              <a:t>Historical Reconstruction</a:t>
            </a:r>
            <a:endParaRPr>
              <a:solidFill>
                <a:srgbClr val="B7B7B7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Heritage Awareness</a:t>
            </a:r>
            <a:endParaRPr/>
          </a:p>
        </p:txBody>
      </p:sp>
      <p:sp>
        <p:nvSpPr>
          <p:cNvPr id="87" name="Google Shape;87;p9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pic>
        <p:nvPicPr>
          <p:cNvPr id="88" name="Google Shape;88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4319" y="1690500"/>
            <a:ext cx="3538731" cy="4557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4222" y="3287247"/>
            <a:ext cx="4116400" cy="288495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9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0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Introduction - Serious Game</a:t>
            </a:r>
            <a:endParaRPr/>
          </a:p>
        </p:txBody>
      </p:sp>
      <p:sp>
        <p:nvSpPr>
          <p:cNvPr id="96" name="Google Shape;96;p10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de-DE"/>
              <a:t>Combination of Entertainment &amp; Serious Content</a:t>
            </a:r>
            <a:r>
              <a:rPr lang="de-DE"/>
              <a:t> </a:t>
            </a:r>
            <a:endParaRPr/>
          </a:p>
          <a:p>
            <a:pPr indent="-381000" lvl="0" marL="45720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Diversity and Score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400"/>
              <a:buChar char="•"/>
            </a:pPr>
            <a:r>
              <a:rPr lang="de-DE">
                <a:solidFill>
                  <a:srgbClr val="999999"/>
                </a:solidFill>
              </a:rPr>
              <a:t>Detective Theme</a:t>
            </a:r>
            <a:endParaRPr>
              <a:solidFill>
                <a:srgbClr val="999999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400"/>
              <a:buChar char="•"/>
            </a:pPr>
            <a:r>
              <a:rPr lang="de-DE">
                <a:solidFill>
                  <a:srgbClr val="999999"/>
                </a:solidFill>
              </a:rPr>
              <a:t>AR</a:t>
            </a:r>
            <a:endParaRPr/>
          </a:p>
        </p:txBody>
      </p:sp>
      <p:sp>
        <p:nvSpPr>
          <p:cNvPr id="97" name="Google Shape;97;p10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98" name="Google Shape;98;p10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pic>
        <p:nvPicPr>
          <p:cNvPr id="99" name="Google Shape;99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475" y="3429003"/>
            <a:ext cx="5819652" cy="291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87725" y="2183650"/>
            <a:ext cx="4876701" cy="272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1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Introduction - Serious Game</a:t>
            </a:r>
            <a:endParaRPr/>
          </a:p>
        </p:txBody>
      </p:sp>
      <p:sp>
        <p:nvSpPr>
          <p:cNvPr id="106" name="Google Shape;106;p11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de-DE"/>
              <a:t>Combination of Entertainment &amp; Serious Content </a:t>
            </a:r>
            <a:endParaRPr/>
          </a:p>
          <a:p>
            <a: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ts val="2400"/>
              <a:buChar char="•"/>
            </a:pPr>
            <a:r>
              <a:rPr lang="de-DE">
                <a:solidFill>
                  <a:srgbClr val="999999"/>
                </a:solidFill>
              </a:rPr>
              <a:t>Diversity and Score</a:t>
            </a:r>
            <a:endParaRPr>
              <a:solidFill>
                <a:srgbClr val="999999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Detective Theme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400"/>
              <a:buChar char="•"/>
            </a:pPr>
            <a:r>
              <a:rPr lang="de-DE">
                <a:solidFill>
                  <a:srgbClr val="999999"/>
                </a:solidFill>
              </a:rPr>
              <a:t>AR</a:t>
            </a:r>
            <a:endParaRPr/>
          </a:p>
        </p:txBody>
      </p:sp>
      <p:sp>
        <p:nvSpPr>
          <p:cNvPr id="107" name="Google Shape;107;p11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08" name="Google Shape;108;p11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pic>
        <p:nvPicPr>
          <p:cNvPr id="109" name="Google Shape;109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8350" y="3091950"/>
            <a:ext cx="7039950" cy="3005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2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Introduction - Serious Game</a:t>
            </a:r>
            <a:endParaRPr/>
          </a:p>
        </p:txBody>
      </p:sp>
      <p:sp>
        <p:nvSpPr>
          <p:cNvPr id="115" name="Google Shape;115;p12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de-DE"/>
              <a:t>Combination of Entertainment &amp; Serious Content </a:t>
            </a:r>
            <a:endParaRPr/>
          </a:p>
          <a:p>
            <a: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ts val="2400"/>
              <a:buChar char="•"/>
            </a:pPr>
            <a:r>
              <a:rPr lang="de-DE">
                <a:solidFill>
                  <a:srgbClr val="999999"/>
                </a:solidFill>
              </a:rPr>
              <a:t>Diversity and Score</a:t>
            </a:r>
            <a:endParaRPr>
              <a:solidFill>
                <a:srgbClr val="999999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400"/>
              <a:buChar char="•"/>
            </a:pPr>
            <a:r>
              <a:rPr lang="de-DE">
                <a:solidFill>
                  <a:srgbClr val="999999"/>
                </a:solidFill>
              </a:rPr>
              <a:t>Detective Theme</a:t>
            </a:r>
            <a:endParaRPr>
              <a:solidFill>
                <a:srgbClr val="999999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AR</a:t>
            </a:r>
            <a:endParaRPr/>
          </a:p>
        </p:txBody>
      </p:sp>
      <p:sp>
        <p:nvSpPr>
          <p:cNvPr id="116" name="Google Shape;116;p12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17" name="Google Shape;117;p12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pic>
        <p:nvPicPr>
          <p:cNvPr id="118" name="Google Shape;118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30125" y="2217450"/>
            <a:ext cx="2701550" cy="4022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3500" y="3323250"/>
            <a:ext cx="5460649" cy="292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3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Related Work - Serious Heritage Games</a:t>
            </a:r>
            <a:endParaRPr/>
          </a:p>
        </p:txBody>
      </p:sp>
      <p:sp>
        <p:nvSpPr>
          <p:cNvPr id="125" name="Google Shape;125;p13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Language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HieroQuest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Dragon Tale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Architectural Reconstruction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Temples &amp; Excavation Sites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Museum Guides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Oppidum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Reconstruction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Ritual Recreation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Augmented Reality </a:t>
            </a:r>
            <a:endParaRPr/>
          </a:p>
        </p:txBody>
      </p:sp>
      <p:sp>
        <p:nvSpPr>
          <p:cNvPr id="126" name="Google Shape;126;p13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27" name="Google Shape;127;p13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On the Trail of Jack the Ripper</a:t>
            </a:r>
            <a:endParaRPr/>
          </a:p>
        </p:txBody>
      </p:sp>
      <p:pic>
        <p:nvPicPr>
          <p:cNvPr id="128" name="Google Shape;12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0825" y="3691625"/>
            <a:ext cx="4127475" cy="2607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0420" y="1364775"/>
            <a:ext cx="3669729" cy="2064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RVIDA-TUMFAR-Folie">
  <a:themeElements>
    <a:clrScheme name="Leere Präsentation 1">
      <a:dk1>
        <a:srgbClr val="000000"/>
      </a:dk1>
      <a:lt1>
        <a:srgbClr val="FFFFFF"/>
      </a:lt1>
      <a:dk2>
        <a:srgbClr val="0065BD"/>
      </a:dk2>
      <a:lt2>
        <a:srgbClr val="005293"/>
      </a:lt2>
      <a:accent1>
        <a:srgbClr val="A2AD00"/>
      </a:accent1>
      <a:accent2>
        <a:srgbClr val="E37222"/>
      </a:accent2>
      <a:accent3>
        <a:srgbClr val="AAB8DB"/>
      </a:accent3>
      <a:accent4>
        <a:srgbClr val="DADADA"/>
      </a:accent4>
      <a:accent5>
        <a:srgbClr val="CED3AA"/>
      </a:accent5>
      <a:accent6>
        <a:srgbClr val="CE671E"/>
      </a:accent6>
      <a:hlink>
        <a:srgbClr val="DAD7CB"/>
      </a:hlink>
      <a:folHlink>
        <a:srgbClr val="9C9D9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