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8" r:id="rId2"/>
    <p:sldId id="425" r:id="rId3"/>
    <p:sldId id="426" r:id="rId4"/>
    <p:sldId id="451" r:id="rId5"/>
    <p:sldId id="427" r:id="rId6"/>
    <p:sldId id="428" r:id="rId7"/>
    <p:sldId id="430" r:id="rId8"/>
    <p:sldId id="429" r:id="rId9"/>
    <p:sldId id="433" r:id="rId10"/>
    <p:sldId id="438" r:id="rId11"/>
    <p:sldId id="449" r:id="rId12"/>
    <p:sldId id="452" r:id="rId13"/>
    <p:sldId id="440" r:id="rId14"/>
    <p:sldId id="443" r:id="rId15"/>
    <p:sldId id="441" r:id="rId16"/>
    <p:sldId id="445" r:id="rId17"/>
    <p:sldId id="447" r:id="rId18"/>
    <p:sldId id="448" r:id="rId19"/>
    <p:sldId id="434" r:id="rId20"/>
    <p:sldId id="435" r:id="rId21"/>
    <p:sldId id="436" r:id="rId22"/>
    <p:sldId id="432" r:id="rId23"/>
  </p:sldIdLst>
  <p:sldSz cx="9144000" cy="6858000" type="screen4x3"/>
  <p:notesSz cx="6858000" cy="9144000"/>
  <p:defaultTextStyle>
    <a:defPPr>
      <a:defRPr lang="de-DE"/>
    </a:defPPr>
    <a:lvl1pPr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E3D3"/>
    <a:srgbClr val="A2AD00"/>
    <a:srgbClr val="BFE1FF"/>
    <a:srgbClr val="B5CA82"/>
    <a:srgbClr val="91AC6B"/>
    <a:srgbClr val="41BEFF"/>
    <a:srgbClr val="0099FF"/>
    <a:srgbClr val="CA213F"/>
    <a:srgbClr val="E53418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019" autoAdjust="0"/>
  </p:normalViewPr>
  <p:slideViewPr>
    <p:cSldViewPr snapToGrid="0">
      <p:cViewPr varScale="1">
        <p:scale>
          <a:sx n="96" d="100"/>
          <a:sy n="96" d="100"/>
        </p:scale>
        <p:origin x="2034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892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8000" y="169863"/>
            <a:ext cx="337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91000" y="1698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9FD003B-F55D-4842-A116-DBE40F6AC12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621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741E7853-A490-4F42-A560-8CD18868D99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077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ＭＳ Ｐゴシック" pitchFamily="1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304-1901-4C60-AB3F-9EA11366805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9501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VR ! Importance </a:t>
            </a:r>
            <a:r>
              <a:rPr lang="en-US" noProof="1"/>
              <a:t>more</a:t>
            </a:r>
            <a:r>
              <a:rPr lang="en-US" dirty="0"/>
              <a:t> then ever</a:t>
            </a:r>
          </a:p>
          <a:p>
            <a:r>
              <a:rPr lang="en-US" dirty="0"/>
              <a:t>Interactions lack physical finesse</a:t>
            </a:r>
          </a:p>
          <a:p>
            <a:r>
              <a:rPr lang="en-US" dirty="0"/>
              <a:t>Motion control avatar physical?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5282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Adaptive and physical motion control of humanoid avatar difficult: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2295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Karas</a:t>
            </a:r>
            <a:r>
              <a:rPr lang="en-US" dirty="0"/>
              <a:t>: Motion control with PD solver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0762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>
            <a:off x="6229350" y="2346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5" name="Line 22"/>
          <p:cNvSpPr>
            <a:spLocks noChangeShapeType="1"/>
          </p:cNvSpPr>
          <p:nvPr userDrawn="1"/>
        </p:nvSpPr>
        <p:spPr bwMode="auto">
          <a:xfrm>
            <a:off x="0" y="441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6" name="Line 23"/>
          <p:cNvSpPr>
            <a:spLocks noChangeShapeType="1"/>
          </p:cNvSpPr>
          <p:nvPr userDrawn="1"/>
        </p:nvSpPr>
        <p:spPr bwMode="auto">
          <a:xfrm>
            <a:off x="0" y="64326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7" name="Picture 2" descr="C:\Users\Flopc\Desktop\ppt\TUMLogo_oZ_Vollfl_blau_RGB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95300" y="1828800"/>
            <a:ext cx="8128000" cy="1295400"/>
          </a:xfrm>
        </p:spPr>
        <p:txBody>
          <a:bodyPr/>
          <a:lstStyle>
            <a:lvl1pPr algn="ctr">
              <a:defRPr sz="3200" b="1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8000" y="3429000"/>
            <a:ext cx="81280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508000" y="6508800"/>
            <a:ext cx="8153400" cy="304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GB"/>
              <a:t>Lukas Goll: Deep Learning Approach for Motion Control of a Physically Simulated Humanoid Avatar in VR</a:t>
            </a:r>
            <a:endParaRPr lang="de-DE"/>
          </a:p>
        </p:txBody>
      </p:sp>
      <p:pic>
        <p:nvPicPr>
          <p:cNvPr id="10242" name="Picture 2" descr="C:\Users\christian\Documents\vorlagen\logo\far_logo_tum_blau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414900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49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57FB51-1494-43D7-AC8A-C929D607F7AE}" type="datetime1">
              <a:rPr lang="de-DE" smtClean="0"/>
              <a:t>06.01.2021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Lukas Goll: Deep Learning Approach for Motion Control of a Physically Simulated Humanoid Avatar in VR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F8C94-1FE7-4B98-885D-30951FE77AD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865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80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CAB5DC-6A4A-487D-BD1D-EEF14A26D4AB}" type="datetime1">
              <a:rPr lang="de-DE" smtClean="0"/>
              <a:t>06.01.2021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/>
              <a:t>Lukas Goll: Deep Learning Approach for Motion Control of a Physically Simulated Humanoid Avatar in VR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1986AC-A27E-4BAF-96F8-8628315CA06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863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501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F065BBE4-65BF-4C90-84CC-5055854DAC6A}" type="datetime1">
              <a:rPr lang="de-DE" smtClean="0"/>
              <a:t>06.01.2021</a:t>
            </a:fld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5016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en-GB"/>
              <a:t>Lukas Goll: Deep Learning Approach for Motion Control of a Physically Simulated Humanoid Avatar in VR</a:t>
            </a: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501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A2F13B0-8C01-4407-AA0B-8BD3C8187513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6229350" y="2346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14" name="Line 23"/>
          <p:cNvSpPr>
            <a:spLocks noChangeShapeType="1"/>
          </p:cNvSpPr>
          <p:nvPr/>
        </p:nvSpPr>
        <p:spPr bwMode="auto">
          <a:xfrm>
            <a:off x="0" y="64254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1033" name="Picture 2" descr="C:\Users\Flopc\Desktop\ppt\TUMLogo_oZ_Vollfl_blau_RGB.e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22"/>
          <p:cNvSpPr>
            <a:spLocks noChangeShapeType="1"/>
          </p:cNvSpPr>
          <p:nvPr/>
        </p:nvSpPr>
        <p:spPr bwMode="auto">
          <a:xfrm>
            <a:off x="0" y="441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829128" y="232393"/>
            <a:ext cx="176202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>
                <a:solidFill>
                  <a:schemeClr val="bg2"/>
                </a:solidFill>
              </a:rPr>
              <a:t>Fachgebiet Augmented</a:t>
            </a:r>
            <a:r>
              <a:rPr lang="de-DE" sz="900" baseline="0" dirty="0">
                <a:solidFill>
                  <a:schemeClr val="bg2"/>
                </a:solidFill>
              </a:rPr>
              <a:t> Reality</a:t>
            </a:r>
            <a:endParaRPr lang="de-DE" sz="900" dirty="0">
              <a:solidFill>
                <a:schemeClr val="bg2"/>
              </a:solidFill>
            </a:endParaRPr>
          </a:p>
        </p:txBody>
      </p:sp>
      <p:pic>
        <p:nvPicPr>
          <p:cNvPr id="1035" name="Picture 11" descr="C:\Users\christian\Documents\vorlagen\logo\far_logo_tum_blau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54" y="90390"/>
            <a:ext cx="320675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3" r:id="rId2"/>
    <p:sldLayoutId id="2147483694" r:id="rId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ＭＳ Ｐゴシック" pitchFamily="-65" charset="-128"/>
          <a:cs typeface="ＭＳ Ｐゴシック" pitchFamily="18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18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508000" y="3429000"/>
            <a:ext cx="8128000" cy="2418074"/>
          </a:xfrm>
        </p:spPr>
        <p:txBody>
          <a:bodyPr/>
          <a:lstStyle/>
          <a:p>
            <a:r>
              <a:rPr lang="en-US" dirty="0"/>
              <a:t>Lukas Goll</a:t>
            </a:r>
          </a:p>
          <a:p>
            <a:r>
              <a:rPr lang="en-US" sz="1600" dirty="0"/>
              <a:t>07.01.2021</a:t>
            </a:r>
          </a:p>
          <a:p>
            <a:endParaRPr lang="en-US" sz="1600" dirty="0"/>
          </a:p>
          <a:p>
            <a:endParaRPr lang="en-US" dirty="0"/>
          </a:p>
          <a:p>
            <a:pPr algn="l"/>
            <a:r>
              <a:rPr lang="en-US" dirty="0"/>
              <a:t>Final: Master </a:t>
            </a:r>
            <a:r>
              <a:rPr lang="en-US" dirty="0" err="1"/>
              <a:t>Informatik</a:t>
            </a:r>
            <a:r>
              <a:rPr lang="en-US" dirty="0"/>
              <a:t> : Games Engineering</a:t>
            </a:r>
          </a:p>
          <a:p>
            <a:pPr algn="l"/>
            <a:r>
              <a:rPr lang="en-US" dirty="0"/>
              <a:t>Supervisor(s): </a:t>
            </a:r>
            <a:r>
              <a:rPr lang="sv-SE" dirty="0"/>
              <a:t>Klinker, Gudrun Johanna; Prof. Dr.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5086" y="5970185"/>
            <a:ext cx="79059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dirty="0"/>
              <a:t>…space for additional comments…   (e.g.: collaboration with a company or a research project)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789097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Implementation : </a:t>
            </a:r>
            <a:r>
              <a:rPr lang="de-DE" dirty="0" err="1"/>
              <a:t>Record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7268" y="4831205"/>
            <a:ext cx="8128000" cy="4606801"/>
          </a:xfrm>
        </p:spPr>
        <p:txBody>
          <a:bodyPr/>
          <a:lstStyle/>
          <a:p>
            <a:r>
              <a:rPr lang="de-DE" dirty="0"/>
              <a:t>By </a:t>
            </a:r>
            <a:r>
              <a:rPr lang="de-DE" dirty="0" err="1"/>
              <a:t>arithmetics</a:t>
            </a:r>
            <a:r>
              <a:rPr lang="de-DE" dirty="0"/>
              <a:t> : </a:t>
            </a:r>
            <a:r>
              <a:rPr lang="de-DE" dirty="0" err="1"/>
              <a:t>distance</a:t>
            </a:r>
            <a:r>
              <a:rPr lang="de-DE" dirty="0"/>
              <a:t> (</a:t>
            </a:r>
            <a:r>
              <a:rPr lang="de-DE" dirty="0" err="1"/>
              <a:t>position</a:t>
            </a:r>
            <a:r>
              <a:rPr lang="de-DE" dirty="0"/>
              <a:t>/</a:t>
            </a:r>
            <a:r>
              <a:rPr lang="de-DE" dirty="0" err="1"/>
              <a:t>rotation</a:t>
            </a:r>
            <a:r>
              <a:rPr lang="de-DE" dirty="0"/>
              <a:t>) -&gt; </a:t>
            </a:r>
            <a:r>
              <a:rPr lang="de-DE" dirty="0" err="1"/>
              <a:t>force</a:t>
            </a:r>
            <a:r>
              <a:rPr lang="de-DE" dirty="0"/>
              <a:t>/</a:t>
            </a:r>
            <a:r>
              <a:rPr lang="de-DE" dirty="0" err="1"/>
              <a:t>torque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7999" y="6501600"/>
            <a:ext cx="7413487" cy="304800"/>
          </a:xfrm>
        </p:spPr>
        <p:txBody>
          <a:bodyPr/>
          <a:lstStyle/>
          <a:p>
            <a:r>
              <a:rPr lang="en-GB" dirty="0"/>
              <a:t>Lukas Goll: 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55C53E0-118F-4755-89EF-27E3C88F8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59961" y="1384143"/>
            <a:ext cx="1869987" cy="252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3A75510-341D-4210-9B6C-4F73D058F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37921" y="1396259"/>
            <a:ext cx="1869987" cy="24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2F9189A9-D604-4871-B02F-CF7A5294AB4F}"/>
              </a:ext>
            </a:extLst>
          </p:cNvPr>
          <p:cNvSpPr/>
          <p:nvPr/>
        </p:nvSpPr>
        <p:spPr bwMode="auto">
          <a:xfrm rot="10800000">
            <a:off x="3210338" y="2445688"/>
            <a:ext cx="1361661" cy="397565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C2657D1-9CD4-4563-A64A-102665FA5A52}"/>
              </a:ext>
            </a:extLst>
          </p:cNvPr>
          <p:cNvSpPr txBox="1"/>
          <p:nvPr/>
        </p:nvSpPr>
        <p:spPr>
          <a:xfrm>
            <a:off x="3210338" y="2027583"/>
            <a:ext cx="136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Follows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DAC8822-05BD-451A-90FC-9D4FCAADC43F}"/>
              </a:ext>
            </a:extLst>
          </p:cNvPr>
          <p:cNvSpPr txBox="1"/>
          <p:nvPr/>
        </p:nvSpPr>
        <p:spPr>
          <a:xfrm>
            <a:off x="821630" y="3995530"/>
            <a:ext cx="1869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Groundtruth</a:t>
            </a:r>
            <a:endParaRPr lang="en-US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EB938A6-112E-472D-BB93-0A8DB528EF7E}"/>
              </a:ext>
            </a:extLst>
          </p:cNvPr>
          <p:cNvSpPr txBox="1"/>
          <p:nvPr/>
        </p:nvSpPr>
        <p:spPr>
          <a:xfrm>
            <a:off x="5090720" y="4065104"/>
            <a:ext cx="1869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Follower</a:t>
            </a:r>
          </a:p>
        </p:txBody>
      </p:sp>
    </p:spTree>
    <p:extLst>
      <p:ext uri="{BB962C8B-B14F-4D97-AF65-F5344CB8AC3E}">
        <p14:creationId xmlns:p14="http://schemas.microsoft.com/office/powerpoint/2010/main" val="118373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Demo : </a:t>
            </a:r>
            <a:r>
              <a:rPr lang="de-DE" dirty="0" err="1"/>
              <a:t>Record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7999" y="6501600"/>
            <a:ext cx="7413487" cy="304800"/>
          </a:xfrm>
        </p:spPr>
        <p:txBody>
          <a:bodyPr/>
          <a:lstStyle/>
          <a:p>
            <a:r>
              <a:rPr lang="en-GB" dirty="0"/>
              <a:t>Lukas Goll: 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0FDFFC3B-94C8-444B-BBFD-A73195F298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450" y="1368525"/>
            <a:ext cx="4991100" cy="479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7065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Defining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function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7999" y="4624381"/>
            <a:ext cx="2702339" cy="4606801"/>
          </a:xfrm>
        </p:spPr>
        <p:txBody>
          <a:bodyPr/>
          <a:lstStyle/>
          <a:p>
            <a:r>
              <a:rPr lang="de-DE" dirty="0"/>
              <a:t>X : </a:t>
            </a:r>
            <a:r>
              <a:rPr lang="de-DE" dirty="0" err="1"/>
              <a:t>positional</a:t>
            </a:r>
            <a:r>
              <a:rPr lang="de-DE" dirty="0"/>
              <a:t> </a:t>
            </a:r>
            <a:r>
              <a:rPr lang="de-DE" dirty="0" err="1"/>
              <a:t>error</a:t>
            </a:r>
            <a:r>
              <a:rPr lang="de-DE" dirty="0"/>
              <a:t>, </a:t>
            </a:r>
            <a:r>
              <a:rPr lang="de-DE" dirty="0" err="1"/>
              <a:t>rotational</a:t>
            </a:r>
            <a:r>
              <a:rPr lang="de-DE" dirty="0"/>
              <a:t> </a:t>
            </a:r>
            <a:r>
              <a:rPr lang="de-DE" dirty="0" err="1"/>
              <a:t>error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7999" y="6501600"/>
            <a:ext cx="7413487" cy="304800"/>
          </a:xfrm>
        </p:spPr>
        <p:txBody>
          <a:bodyPr/>
          <a:lstStyle/>
          <a:p>
            <a:r>
              <a:rPr lang="en-GB" dirty="0"/>
              <a:t>Lukas Goll: 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12</a:t>
            </a:fld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55C53E0-118F-4755-89EF-27E3C88F8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1630" y="1444876"/>
            <a:ext cx="1869987" cy="252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3A75510-341D-4210-9B6C-4F73D058F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90720" y="1480629"/>
            <a:ext cx="1869987" cy="24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2F9189A9-D604-4871-B02F-CF7A5294AB4F}"/>
              </a:ext>
            </a:extLst>
          </p:cNvPr>
          <p:cNvSpPr/>
          <p:nvPr/>
        </p:nvSpPr>
        <p:spPr bwMode="auto">
          <a:xfrm rot="10800000">
            <a:off x="3210338" y="2445688"/>
            <a:ext cx="1361661" cy="397565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C2657D1-9CD4-4563-A64A-102665FA5A52}"/>
              </a:ext>
            </a:extLst>
          </p:cNvPr>
          <p:cNvSpPr txBox="1"/>
          <p:nvPr/>
        </p:nvSpPr>
        <p:spPr>
          <a:xfrm>
            <a:off x="3210338" y="2027583"/>
            <a:ext cx="136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Follows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DAC8822-05BD-451A-90FC-9D4FCAADC43F}"/>
              </a:ext>
            </a:extLst>
          </p:cNvPr>
          <p:cNvSpPr txBox="1"/>
          <p:nvPr/>
        </p:nvSpPr>
        <p:spPr>
          <a:xfrm>
            <a:off x="821630" y="3995530"/>
            <a:ext cx="1869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Groundtruth</a:t>
            </a:r>
            <a:endParaRPr lang="en-US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EB938A6-112E-472D-BB93-0A8DB528EF7E}"/>
              </a:ext>
            </a:extLst>
          </p:cNvPr>
          <p:cNvSpPr txBox="1"/>
          <p:nvPr/>
        </p:nvSpPr>
        <p:spPr>
          <a:xfrm>
            <a:off x="5090720" y="4065104"/>
            <a:ext cx="1869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Follower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60461F83-BBF4-4884-85B0-DF6C4BE0E378}"/>
              </a:ext>
            </a:extLst>
          </p:cNvPr>
          <p:cNvCxnSpPr/>
          <p:nvPr/>
        </p:nvCxnSpPr>
        <p:spPr bwMode="auto">
          <a:xfrm>
            <a:off x="3617843" y="5317435"/>
            <a:ext cx="84482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235B26C2-BB4D-4B83-A219-B54F1950988C}"/>
              </a:ext>
            </a:extLst>
          </p:cNvPr>
          <p:cNvSpPr txBox="1">
            <a:spLocks/>
          </p:cNvSpPr>
          <p:nvPr/>
        </p:nvSpPr>
        <p:spPr bwMode="auto">
          <a:xfrm>
            <a:off x="4870175" y="4624381"/>
            <a:ext cx="2702339" cy="460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18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562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981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kern="0" dirty="0"/>
              <a:t>y : </a:t>
            </a:r>
            <a:r>
              <a:rPr lang="de-DE" kern="0" dirty="0" err="1"/>
              <a:t>force</a:t>
            </a:r>
            <a:r>
              <a:rPr lang="de-DE" kern="0" dirty="0"/>
              <a:t>, </a:t>
            </a:r>
            <a:r>
              <a:rPr lang="de-DE" kern="0" dirty="0" err="1"/>
              <a:t>torque</a:t>
            </a:r>
            <a:endParaRPr lang="de-DE" kern="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519FB18-202E-4EE2-9E77-635D741F9445}"/>
              </a:ext>
            </a:extLst>
          </p:cNvPr>
          <p:cNvSpPr txBox="1"/>
          <p:nvPr/>
        </p:nvSpPr>
        <p:spPr>
          <a:xfrm>
            <a:off x="1297332" y="5964614"/>
            <a:ext cx="54858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Per segment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A90AF30-6D09-4E8D-A449-CAED8A637161}"/>
              </a:ext>
            </a:extLst>
          </p:cNvPr>
          <p:cNvSpPr txBox="1"/>
          <p:nvPr/>
        </p:nvSpPr>
        <p:spPr>
          <a:xfrm>
            <a:off x="0" y="4624381"/>
            <a:ext cx="507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F</a:t>
            </a:r>
            <a:r>
              <a:rPr lang="en-US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73889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9" grpId="0"/>
      <p:bldP spid="10" grpId="0"/>
      <p:bldP spid="11" grpId="0"/>
      <p:bldP spid="14" grpId="0"/>
      <p:bldP spid="13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7999" y="698400"/>
            <a:ext cx="8437217" cy="609600"/>
          </a:xfrm>
        </p:spPr>
        <p:txBody>
          <a:bodyPr/>
          <a:lstStyle/>
          <a:p>
            <a:r>
              <a:rPr lang="de-DE" dirty="0"/>
              <a:t>Implementation : </a:t>
            </a:r>
            <a:r>
              <a:rPr lang="de-DE" dirty="0" err="1"/>
              <a:t>ActNet</a:t>
            </a:r>
            <a:r>
              <a:rPr lang="de-DE" dirty="0"/>
              <a:t> Training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Optional </a:t>
            </a:r>
            <a:r>
              <a:rPr lang="de-DE" dirty="0" err="1"/>
              <a:t>pre</a:t>
            </a:r>
            <a:r>
              <a:rPr lang="de-DE" dirty="0"/>
              <a:t> and </a:t>
            </a:r>
            <a:r>
              <a:rPr lang="de-DE" dirty="0" err="1"/>
              <a:t>postprocessing</a:t>
            </a:r>
            <a:endParaRPr lang="de-DE" dirty="0"/>
          </a:p>
          <a:p>
            <a:r>
              <a:rPr lang="de-DE" dirty="0" err="1"/>
              <a:t>Construct</a:t>
            </a:r>
            <a:r>
              <a:rPr lang="de-DE" dirty="0"/>
              <a:t> multiple </a:t>
            </a:r>
            <a:r>
              <a:rPr lang="de-DE" dirty="0" err="1"/>
              <a:t>ActNet</a:t>
            </a:r>
            <a:r>
              <a:rPr lang="de-DE" dirty="0"/>
              <a:t> </a:t>
            </a:r>
            <a:r>
              <a:rPr lang="de-DE" dirty="0" err="1"/>
              <a:t>architectures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hyperparametrization</a:t>
            </a:r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7999" y="6501600"/>
            <a:ext cx="7572514" cy="304800"/>
          </a:xfrm>
        </p:spPr>
        <p:txBody>
          <a:bodyPr/>
          <a:lstStyle/>
          <a:p>
            <a:r>
              <a:rPr lang="en-GB" dirty="0"/>
              <a:t>Lukas Goll: 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B5E4249-B660-40E4-B7F2-963FFF9691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9" y="3769205"/>
            <a:ext cx="8128001" cy="2567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59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7999" y="698400"/>
            <a:ext cx="8437217" cy="609600"/>
          </a:xfrm>
        </p:spPr>
        <p:txBody>
          <a:bodyPr/>
          <a:lstStyle/>
          <a:p>
            <a:r>
              <a:rPr lang="de-DE" dirty="0"/>
              <a:t>Implementation : All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One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7999" y="6501600"/>
            <a:ext cx="7572514" cy="304800"/>
          </a:xfrm>
        </p:spPr>
        <p:txBody>
          <a:bodyPr/>
          <a:lstStyle/>
          <a:p>
            <a:r>
              <a:rPr lang="en-GB" dirty="0"/>
              <a:t>Lukas Goll: 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9" name="Inhaltsplatzhalter 8" descr="Ein Bild, das Shoji enthält.&#10;&#10;Automatisch generierte Beschreibung">
            <a:extLst>
              <a:ext uri="{FF2B5EF4-FFF2-40B4-BE49-F238E27FC236}">
                <a16:creationId xmlns:a16="http://schemas.microsoft.com/office/drawing/2014/main" id="{C2C516E4-AD95-4444-B16C-C12EDA948B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07" y="1533066"/>
            <a:ext cx="8128000" cy="1581156"/>
          </a:xfrm>
        </p:spPr>
      </p:pic>
      <p:pic>
        <p:nvPicPr>
          <p:cNvPr id="11" name="Grafik 10" descr="Ein Bild, das Tisch enthält.&#10;&#10;Automatisch generierte Beschreibung">
            <a:extLst>
              <a:ext uri="{FF2B5EF4-FFF2-40B4-BE49-F238E27FC236}">
                <a16:creationId xmlns:a16="http://schemas.microsoft.com/office/drawing/2014/main" id="{4D214782-FDE2-447E-8970-0F1F9FD61D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40"/>
          <a:stretch/>
        </p:blipFill>
        <p:spPr>
          <a:xfrm>
            <a:off x="1914155" y="3728009"/>
            <a:ext cx="4595976" cy="2476846"/>
          </a:xfrm>
          <a:prstGeom prst="rect">
            <a:avLst/>
          </a:prstGeom>
        </p:spPr>
      </p:pic>
      <p:sp>
        <p:nvSpPr>
          <p:cNvPr id="14" name="Pfeil: nach unten 13">
            <a:extLst>
              <a:ext uri="{FF2B5EF4-FFF2-40B4-BE49-F238E27FC236}">
                <a16:creationId xmlns:a16="http://schemas.microsoft.com/office/drawing/2014/main" id="{F00BEAC4-6EE4-4A63-9DA3-76DC3AB72EDA}"/>
              </a:ext>
            </a:extLst>
          </p:cNvPr>
          <p:cNvSpPr/>
          <p:nvPr/>
        </p:nvSpPr>
        <p:spPr bwMode="auto">
          <a:xfrm>
            <a:off x="4437822" y="3236824"/>
            <a:ext cx="268356" cy="38435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08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7999" y="698400"/>
            <a:ext cx="8437217" cy="609600"/>
          </a:xfrm>
        </p:spPr>
        <p:txBody>
          <a:bodyPr/>
          <a:lstStyle/>
          <a:p>
            <a:r>
              <a:rPr lang="de-DE" dirty="0"/>
              <a:t>Implementation : Server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7999" y="6501600"/>
            <a:ext cx="7497763" cy="304800"/>
          </a:xfrm>
        </p:spPr>
        <p:txBody>
          <a:bodyPr/>
          <a:lstStyle/>
          <a:p>
            <a:r>
              <a:rPr lang="en-GB" dirty="0"/>
              <a:t>Lukas Goll: 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3AEE893-9991-4880-BA3F-3E64928A9D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3117" y="2370616"/>
            <a:ext cx="6867525" cy="2116768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5FD4AE50-5C5C-45D4-B2BF-D45B9F46BCE2}"/>
              </a:ext>
            </a:extLst>
          </p:cNvPr>
          <p:cNvSpPr txBox="1"/>
          <p:nvPr/>
        </p:nvSpPr>
        <p:spPr>
          <a:xfrm>
            <a:off x="3349487" y="2756964"/>
            <a:ext cx="14908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highlight>
                  <a:srgbClr val="F9E3D3"/>
                </a:highlight>
              </a:rPr>
              <a:t>Ubi Server</a:t>
            </a:r>
          </a:p>
        </p:txBody>
      </p:sp>
    </p:spTree>
    <p:extLst>
      <p:ext uri="{BB962C8B-B14F-4D97-AF65-F5344CB8AC3E}">
        <p14:creationId xmlns:p14="http://schemas.microsoft.com/office/powerpoint/2010/main" val="11751580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Experimentation</a:t>
            </a:r>
            <a:r>
              <a:rPr lang="de-DE" dirty="0"/>
              <a:t> : Data </a:t>
            </a:r>
            <a:r>
              <a:rPr lang="de-DE" dirty="0" err="1"/>
              <a:t>Anaysis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7999" y="6501600"/>
            <a:ext cx="7413487" cy="304800"/>
          </a:xfrm>
        </p:spPr>
        <p:txBody>
          <a:bodyPr/>
          <a:lstStyle/>
          <a:p>
            <a:r>
              <a:rPr lang="en-GB" dirty="0"/>
              <a:t>Lukas Goll: 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9BA07E3-FC6E-499D-8F08-956D1E4E85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4305"/>
            <a:ext cx="4616303" cy="4571339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B1DFA6B0-D0A8-41F5-87C0-B2B17ABF47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166" y="1474305"/>
            <a:ext cx="4667869" cy="457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090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C3ABE4-FFA5-415C-A183-C749A15FE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Experimentation</a:t>
            </a:r>
            <a:r>
              <a:rPr lang="de-DE" dirty="0"/>
              <a:t> : Perfomance Analysis</a:t>
            </a:r>
            <a:endParaRPr lang="en-US" dirty="0"/>
          </a:p>
        </p:txBody>
      </p:sp>
      <p:pic>
        <p:nvPicPr>
          <p:cNvPr id="7" name="Inhaltsplatzhalter 6" descr="Ein Bild, das Text, Zeitung, Quittung enthält.&#10;&#10;Automatisch generierte Beschreibung">
            <a:extLst>
              <a:ext uri="{FF2B5EF4-FFF2-40B4-BE49-F238E27FC236}">
                <a16:creationId xmlns:a16="http://schemas.microsoft.com/office/drawing/2014/main" id="{9308B603-2F3D-46EA-803B-311A50C7F7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83" y="1545263"/>
            <a:ext cx="4051479" cy="4606925"/>
          </a:xfr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0E63C0F-0578-4D17-A8CE-E745DB6C1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Lukas Goll: Deep Learning Approach for Motion Control of a Physically Simulated Humanoid Avatar in VR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4152F3C-862F-4194-A55D-0F7445B30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9" name="Grafik 8" descr="Ein Bild, das Text, Zeitung, Quittung enthält.&#10;&#10;Automatisch generierte Beschreibung">
            <a:extLst>
              <a:ext uri="{FF2B5EF4-FFF2-40B4-BE49-F238E27FC236}">
                <a16:creationId xmlns:a16="http://schemas.microsoft.com/office/drawing/2014/main" id="{C5C90DA2-48B0-4B35-9473-A63FF9CC80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636" y="1541557"/>
            <a:ext cx="4702728" cy="4610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986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230491-BA1B-4307-A74B-880848D7D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 Outcomes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90C2600-8116-4429-B6C2-7657D32ED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Standard scaling performs better then </a:t>
            </a:r>
            <a:r>
              <a:rPr lang="en-US" dirty="0" err="1"/>
              <a:t>MinMax</a:t>
            </a:r>
            <a:r>
              <a:rPr lang="en-US" dirty="0"/>
              <a:t> scaling</a:t>
            </a:r>
          </a:p>
          <a:p>
            <a:pPr lvl="1"/>
            <a:r>
              <a:rPr lang="en-US" dirty="0"/>
              <a:t>Scale X and y data </a:t>
            </a:r>
          </a:p>
          <a:p>
            <a:r>
              <a:rPr lang="en-US" dirty="0"/>
              <a:t>L1 Loss performs better then L2 loss</a:t>
            </a:r>
          </a:p>
          <a:p>
            <a:r>
              <a:rPr lang="en-US" dirty="0"/>
              <a:t>Increase X data with velocity information did not improve the result</a:t>
            </a:r>
          </a:p>
          <a:p>
            <a:r>
              <a:rPr lang="en-US" dirty="0"/>
              <a:t>Adding more variance to the data with collisions did not improve the result</a:t>
            </a:r>
          </a:p>
          <a:p>
            <a:r>
              <a:rPr lang="en-US" dirty="0"/>
              <a:t>Increasing the dataset from 62 animations to 257 animations did not improve</a:t>
            </a:r>
          </a:p>
          <a:p>
            <a:r>
              <a:rPr lang="en-US" dirty="0" err="1"/>
              <a:t>ActNet</a:t>
            </a:r>
            <a:r>
              <a:rPr lang="en-US" dirty="0"/>
              <a:t> </a:t>
            </a:r>
            <a:r>
              <a:rPr lang="en-US" dirty="0" err="1"/>
              <a:t>AllForOne</a:t>
            </a:r>
            <a:r>
              <a:rPr lang="en-US" dirty="0"/>
              <a:t> scores lower MAE, but is unfeasible on Server</a:t>
            </a:r>
          </a:p>
          <a:p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E82D76-BAF3-4E71-B4E6-69A50AFE3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Lukas Goll: Deep Learning Approach for Motion Control of a Physically Simulated Humanoid Avatar in VR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6487409-8A62-4171-9919-5ED7D8EEB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661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Evaluation  : 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1AF7B10A-EB8F-46E1-9D4E-61AE2D3E1B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369" y="1565275"/>
            <a:ext cx="4799261" cy="4606925"/>
          </a:xfr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7999" y="6501600"/>
            <a:ext cx="7483061" cy="304800"/>
          </a:xfrm>
        </p:spPr>
        <p:txBody>
          <a:bodyPr/>
          <a:lstStyle/>
          <a:p>
            <a:r>
              <a:rPr lang="en-GB" dirty="0"/>
              <a:t>Lukas Goll: 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2214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Introduction</a:t>
            </a:r>
            <a:r>
              <a:rPr lang="de-DE" dirty="0"/>
              <a:t> / 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1565399"/>
            <a:ext cx="4690165" cy="2430131"/>
          </a:xfrm>
        </p:spPr>
        <p:txBody>
          <a:bodyPr/>
          <a:lstStyle/>
          <a:p>
            <a:r>
              <a:rPr lang="en-US" dirty="0"/>
              <a:t>VR ! High demand for social interaction</a:t>
            </a:r>
          </a:p>
          <a:p>
            <a:r>
              <a:rPr lang="en-US" dirty="0"/>
              <a:t>But interactions lack physical feedback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7999" y="6501600"/>
            <a:ext cx="7761357" cy="304800"/>
          </a:xfrm>
        </p:spPr>
        <p:txBody>
          <a:bodyPr/>
          <a:lstStyle/>
          <a:p>
            <a:r>
              <a:rPr lang="en-GB"/>
              <a:t>Lukas Goll: 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C2E328C-7BE0-42B9-9BD0-2ECB8C99D2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70915" y="3429000"/>
            <a:ext cx="4802170" cy="2703444"/>
          </a:xfrm>
          <a:prstGeom prst="rect">
            <a:avLst/>
          </a:prstGeom>
        </p:spPr>
      </p:pic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32833D33-4FA8-4760-8FAF-E00771EC47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572" y="1323626"/>
            <a:ext cx="3205428" cy="1803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5861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Discussion</a:t>
            </a:r>
            <a:r>
              <a:rPr lang="de-DE" dirty="0"/>
              <a:t> / </a:t>
            </a:r>
            <a:r>
              <a:rPr lang="de-DE" dirty="0" err="1"/>
              <a:t>Suggested</a:t>
            </a:r>
            <a:r>
              <a:rPr lang="de-DE" dirty="0"/>
              <a:t> Future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Constrains</a:t>
            </a:r>
            <a:r>
              <a:rPr lang="de-DE" dirty="0"/>
              <a:t> :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training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on </a:t>
            </a:r>
            <a:r>
              <a:rPr lang="de-DE" dirty="0" err="1"/>
              <a:t>avatar</a:t>
            </a:r>
            <a:r>
              <a:rPr lang="de-DE" dirty="0"/>
              <a:t> -&gt; </a:t>
            </a:r>
            <a:r>
              <a:rPr lang="de-DE" dirty="0" err="1"/>
              <a:t>enforce</a:t>
            </a:r>
            <a:r>
              <a:rPr lang="de-DE" dirty="0"/>
              <a:t> </a:t>
            </a:r>
            <a:r>
              <a:rPr lang="de-DE" dirty="0" err="1"/>
              <a:t>stability</a:t>
            </a:r>
            <a:endParaRPr lang="de-DE" dirty="0"/>
          </a:p>
          <a:p>
            <a:endParaRPr lang="de-DE" dirty="0"/>
          </a:p>
          <a:p>
            <a:r>
              <a:rPr lang="de-DE" dirty="0"/>
              <a:t>Controller Switch </a:t>
            </a:r>
            <a:r>
              <a:rPr lang="de-DE" dirty="0" err="1"/>
              <a:t>system</a:t>
            </a:r>
            <a:endParaRPr lang="de-DE" dirty="0"/>
          </a:p>
          <a:p>
            <a:endParaRPr lang="de-DE" dirty="0"/>
          </a:p>
          <a:p>
            <a:r>
              <a:rPr lang="de-DE" dirty="0"/>
              <a:t>More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towards</a:t>
            </a:r>
            <a:r>
              <a:rPr lang="de-DE" dirty="0"/>
              <a:t> </a:t>
            </a:r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synch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Client &amp; Server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7999" y="6501600"/>
            <a:ext cx="7324035" cy="304800"/>
          </a:xfrm>
        </p:spPr>
        <p:txBody>
          <a:bodyPr/>
          <a:lstStyle/>
          <a:p>
            <a:r>
              <a:rPr lang="en-GB"/>
              <a:t>Lukas Goll: Deep Learning Approach for Motion Control of a Physically Simulated Humanoid Avatar in VR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077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Conclusion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found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hyperparameter</a:t>
            </a:r>
            <a:r>
              <a:rPr lang="de-DE" dirty="0"/>
              <a:t> </a:t>
            </a:r>
            <a:r>
              <a:rPr lang="de-DE" dirty="0" err="1"/>
              <a:t>settings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objectively</a:t>
            </a:r>
            <a:r>
              <a:rPr lang="de-DE" dirty="0"/>
              <a:t> </a:t>
            </a:r>
            <a:r>
              <a:rPr lang="de-DE" dirty="0" err="1"/>
              <a:t>better</a:t>
            </a:r>
            <a:endParaRPr lang="de-DE" dirty="0"/>
          </a:p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r>
              <a:rPr lang="de-DE" dirty="0" err="1"/>
              <a:t>Good</a:t>
            </a:r>
            <a:r>
              <a:rPr lang="de-DE" dirty="0"/>
              <a:t> </a:t>
            </a:r>
            <a:r>
              <a:rPr lang="de-DE" dirty="0" err="1"/>
              <a:t>training</a:t>
            </a:r>
            <a:r>
              <a:rPr lang="de-DE" dirty="0"/>
              <a:t> </a:t>
            </a:r>
            <a:r>
              <a:rPr lang="de-DE" dirty="0" err="1"/>
              <a:t>did</a:t>
            </a:r>
            <a:r>
              <a:rPr lang="de-DE" dirty="0"/>
              <a:t> not </a:t>
            </a:r>
            <a:r>
              <a:rPr lang="de-DE" dirty="0" err="1"/>
              <a:t>translate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good</a:t>
            </a:r>
            <a:r>
              <a:rPr lang="de-DE" dirty="0"/>
              <a:t> </a:t>
            </a:r>
            <a:r>
              <a:rPr lang="de-DE" dirty="0" err="1"/>
              <a:t>performance</a:t>
            </a:r>
            <a:r>
              <a:rPr lang="de-DE" dirty="0"/>
              <a:t> in </a:t>
            </a:r>
            <a:r>
              <a:rPr lang="de-DE" dirty="0" err="1"/>
              <a:t>runtime</a:t>
            </a:r>
            <a:endParaRPr lang="de-DE" dirty="0"/>
          </a:p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r>
              <a:rPr lang="de-DE" dirty="0" err="1"/>
              <a:t>Increasing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complexity</a:t>
            </a:r>
            <a:r>
              <a:rPr lang="de-DE" dirty="0"/>
              <a:t> </a:t>
            </a:r>
            <a:r>
              <a:rPr lang="de-DE" dirty="0" err="1"/>
              <a:t>did</a:t>
            </a:r>
            <a:r>
              <a:rPr lang="de-DE" dirty="0"/>
              <a:t> not </a:t>
            </a:r>
            <a:r>
              <a:rPr lang="de-DE" dirty="0" err="1"/>
              <a:t>result</a:t>
            </a:r>
            <a:r>
              <a:rPr lang="de-DE" dirty="0"/>
              <a:t> in </a:t>
            </a:r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performance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7999" y="6501600"/>
            <a:ext cx="7522817" cy="304800"/>
          </a:xfrm>
        </p:spPr>
        <p:txBody>
          <a:bodyPr/>
          <a:lstStyle/>
          <a:p>
            <a:r>
              <a:rPr lang="en-GB" dirty="0"/>
              <a:t>Lukas Goll: 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94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List </a:t>
            </a:r>
            <a:r>
              <a:rPr lang="de-DE" dirty="0" err="1"/>
              <a:t>of</a:t>
            </a:r>
            <a:r>
              <a:rPr lang="de-DE" dirty="0"/>
              <a:t> References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7999" y="1308000"/>
            <a:ext cx="8128000" cy="460680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sz="1300" dirty="0"/>
              <a:t>M. Slater. “Place illusion and plausibility can lead to realistic behaviour in immersive virtual environments.” In: Philosophical Transactions of the Royal Society B: Biological Sciences 364.1535 (2009), pp. 3549–3557.</a:t>
            </a:r>
          </a:p>
          <a:p>
            <a:pPr>
              <a:buFont typeface="+mj-lt"/>
              <a:buAutoNum type="arabicPeriod"/>
            </a:pPr>
            <a:r>
              <a:rPr lang="en-GB" sz="1300" dirty="0"/>
              <a:t>T. B. Sheridan. “Musings on telepresence and virtual presence.” In: Presence: Teleoperators &amp; Virtual Environments 1.1 (1992), pp. 120–126.</a:t>
            </a:r>
            <a:endParaRPr lang="de-DE" sz="1300" dirty="0"/>
          </a:p>
          <a:p>
            <a:pPr marL="457200" indent="-457200">
              <a:buFont typeface="+mj-lt"/>
              <a:buAutoNum type="arabicPeriod"/>
            </a:pPr>
            <a:r>
              <a:rPr lang="en-GB" sz="1300" dirty="0"/>
              <a:t>M. Slater, B. </a:t>
            </a:r>
            <a:r>
              <a:rPr lang="en-GB" sz="1300" dirty="0" err="1"/>
              <a:t>Spanlang</a:t>
            </a:r>
            <a:r>
              <a:rPr lang="en-GB" sz="1300" dirty="0"/>
              <a:t>, and D. </a:t>
            </a:r>
            <a:r>
              <a:rPr lang="en-GB" sz="1300" dirty="0" err="1"/>
              <a:t>Corominas</a:t>
            </a:r>
            <a:r>
              <a:rPr lang="en-GB" sz="1300" dirty="0"/>
              <a:t>. “Simulating virtual environments within virtual environments as the basis for a psychophysics of presence.” In: ACM Transactions on Graphics (TOG) 29.4 (2010), pp. 1–9.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300" dirty="0"/>
              <a:t>R. </a:t>
            </a:r>
            <a:r>
              <a:rPr lang="en-GB" sz="1300" dirty="0" err="1"/>
              <a:t>Ooe</a:t>
            </a:r>
            <a:r>
              <a:rPr lang="en-GB" sz="1300" dirty="0"/>
              <a:t>, I. Suzuki, M. Yamamoto, and M. Furukawa. “Study on evolution of the artificial flying creature controlled by neuro-evolution.” In: </a:t>
            </a:r>
            <a:r>
              <a:rPr lang="en-GB" sz="1300" dirty="0" err="1"/>
              <a:t>ArtificialLife</a:t>
            </a:r>
            <a:r>
              <a:rPr lang="en-GB" sz="1300" dirty="0"/>
              <a:t> and Robotics 17.3-4 (2013), pp. 470–475.</a:t>
            </a:r>
          </a:p>
          <a:p>
            <a:pPr>
              <a:buFont typeface="+mj-lt"/>
              <a:buAutoNum type="arabicPeriod"/>
            </a:pPr>
            <a:r>
              <a:rPr lang="en-GB" sz="1300" dirty="0"/>
              <a:t>M. Araki. “Control Systems, Robotics and Automation—vol II—PID Control.” </a:t>
            </a:r>
            <a:r>
              <a:rPr lang="en-US" sz="1300" dirty="0"/>
              <a:t>In: Kyoto University, Japan (2010).</a:t>
            </a:r>
            <a:endParaRPr lang="de-DE" sz="1300" dirty="0"/>
          </a:p>
          <a:p>
            <a:pPr>
              <a:buFont typeface="+mj-lt"/>
              <a:buAutoNum type="arabicPeriod"/>
            </a:pPr>
            <a:r>
              <a:rPr lang="en-GB" sz="1300" dirty="0"/>
              <a:t>B. C. </a:t>
            </a:r>
            <a:r>
              <a:rPr lang="en-GB" sz="1300" dirty="0" err="1"/>
              <a:t>Csáji</a:t>
            </a:r>
            <a:r>
              <a:rPr lang="en-GB" sz="1300" dirty="0"/>
              <a:t> et al. “Approximation with artificial neural networks.” In: Faculty of Sciences, </a:t>
            </a:r>
            <a:r>
              <a:rPr lang="en-GB" sz="1300" dirty="0" err="1"/>
              <a:t>Etvs</a:t>
            </a:r>
            <a:r>
              <a:rPr lang="en-GB" sz="1300" dirty="0"/>
              <a:t> </a:t>
            </a:r>
            <a:r>
              <a:rPr lang="en-GB" sz="1300" dirty="0" err="1"/>
              <a:t>Lornd</a:t>
            </a:r>
            <a:r>
              <a:rPr lang="en-GB" sz="1300" dirty="0"/>
              <a:t> University, Hungary 24.48 (2001), p. 7.</a:t>
            </a:r>
          </a:p>
          <a:p>
            <a:pPr>
              <a:buFont typeface="+mj-lt"/>
              <a:buAutoNum type="arabicPeriod"/>
            </a:pPr>
            <a:r>
              <a:rPr lang="en-GB" sz="1300" dirty="0"/>
              <a:t>S. </a:t>
            </a:r>
            <a:r>
              <a:rPr lang="en-GB" sz="1300" dirty="0" err="1"/>
              <a:t>Hochreiter</a:t>
            </a:r>
            <a:r>
              <a:rPr lang="en-GB" sz="1300" dirty="0"/>
              <a:t> and J. </a:t>
            </a:r>
            <a:r>
              <a:rPr lang="en-GB" sz="1300" dirty="0" err="1"/>
              <a:t>Schmidhuber</a:t>
            </a:r>
            <a:r>
              <a:rPr lang="en-GB" sz="1300" dirty="0"/>
              <a:t>. “Long short-term memory.” In: Neural </a:t>
            </a:r>
            <a:r>
              <a:rPr lang="en-US" sz="1300" dirty="0"/>
              <a:t>computation 9.8 (1997), pp. 1735–1780.</a:t>
            </a:r>
          </a:p>
          <a:p>
            <a:pPr>
              <a:buFont typeface="+mj-lt"/>
              <a:buAutoNum type="arabicPeriod"/>
            </a:pPr>
            <a:r>
              <a:rPr lang="en-GB" sz="1300" dirty="0"/>
              <a:t>K. </a:t>
            </a:r>
            <a:r>
              <a:rPr lang="en-GB" sz="1300" dirty="0" err="1"/>
              <a:t>Karas</a:t>
            </a:r>
            <a:r>
              <a:rPr lang="en-GB" sz="1300" dirty="0"/>
              <a:t>. “VR Re-Embodiment: Establishing a Control Structure to </a:t>
            </a:r>
            <a:r>
              <a:rPr lang="en-GB" sz="1300" dirty="0" err="1"/>
              <a:t>enablePhysic</a:t>
            </a:r>
            <a:r>
              <a:rPr lang="en-GB" sz="1300" dirty="0"/>
              <a:t>-based Movement of the Human Body in Unity 3D.” </a:t>
            </a:r>
            <a:r>
              <a:rPr lang="en-GB" sz="1300" dirty="0" err="1"/>
              <a:t>Bachelor’sThesis</a:t>
            </a:r>
            <a:r>
              <a:rPr lang="en-GB" sz="1300" dirty="0"/>
              <a:t> in Informatics: Games Engineering. TUM, Apr. 15, 2020.</a:t>
            </a:r>
          </a:p>
          <a:p>
            <a:pPr>
              <a:buFont typeface="+mj-lt"/>
              <a:buAutoNum type="arabicPeriod"/>
            </a:pPr>
            <a:r>
              <a:rPr lang="en-GB" sz="1300" dirty="0" err="1"/>
              <a:t>Nvdia</a:t>
            </a:r>
            <a:r>
              <a:rPr lang="en-GB" sz="1300" dirty="0"/>
              <a:t>. Corporation. Rigid Body Dynamics. url: https://docs.nvidia.com/gameworks/content/gameworkslibrary/physx/guide/Manual/RigidBodyDynamics.</a:t>
            </a:r>
            <a:r>
              <a:rPr lang="en-US" sz="1300" dirty="0"/>
              <a:t>html (visited on 11/16/2020).</a:t>
            </a:r>
            <a:endParaRPr lang="en-GB" sz="1300" dirty="0"/>
          </a:p>
          <a:p>
            <a:pPr>
              <a:buFont typeface="+mj-lt"/>
              <a:buAutoNum type="arabicPeriod"/>
            </a:pPr>
            <a:endParaRPr lang="en-GB" sz="1300" dirty="0"/>
          </a:p>
          <a:p>
            <a:pPr>
              <a:buFont typeface="+mj-lt"/>
              <a:buAutoNum type="arabicPeriod"/>
            </a:pPr>
            <a:endParaRPr lang="en-US" sz="1300" dirty="0"/>
          </a:p>
          <a:p>
            <a:endParaRPr lang="de-DE" sz="13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7999" y="6501600"/>
            <a:ext cx="7622209" cy="304800"/>
          </a:xfrm>
        </p:spPr>
        <p:txBody>
          <a:bodyPr/>
          <a:lstStyle/>
          <a:p>
            <a:r>
              <a:rPr lang="en-GB" dirty="0"/>
              <a:t>Lukas Goll: 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504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Problem Description: </a:t>
            </a:r>
            <a:r>
              <a:rPr lang="de-DE" dirty="0" err="1"/>
              <a:t>Issues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-407504" y="1308000"/>
            <a:ext cx="5286513" cy="3076175"/>
          </a:xfrm>
        </p:spPr>
        <p:txBody>
          <a:bodyPr/>
          <a:lstStyle/>
          <a:p>
            <a:pPr marL="457200" lvl="1" indent="0">
              <a:buNone/>
            </a:pPr>
            <a:r>
              <a:rPr lang="en-US" dirty="0"/>
              <a:t> Humanoid Avatar Design</a:t>
            </a:r>
          </a:p>
          <a:p>
            <a:pPr lvl="2"/>
            <a:r>
              <a:rPr lang="en-US" dirty="0"/>
              <a:t>Multiple segments / physical body description</a:t>
            </a:r>
          </a:p>
          <a:p>
            <a:pPr lvl="2"/>
            <a:r>
              <a:rPr lang="en-US" dirty="0"/>
              <a:t>Should represent the user’s body as close as possible [1]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8000" y="6501600"/>
            <a:ext cx="7493000" cy="304800"/>
          </a:xfrm>
        </p:spPr>
        <p:txBody>
          <a:bodyPr/>
          <a:lstStyle/>
          <a:p>
            <a:r>
              <a:rPr lang="en-GB" dirty="0"/>
              <a:t>Lukas Goll: 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1BAB0572-F8F3-4E14-898D-25F89130470C}"/>
              </a:ext>
            </a:extLst>
          </p:cNvPr>
          <p:cNvSpPr txBox="1">
            <a:spLocks/>
          </p:cNvSpPr>
          <p:nvPr/>
        </p:nvSpPr>
        <p:spPr bwMode="auto">
          <a:xfrm>
            <a:off x="4114248" y="3904800"/>
            <a:ext cx="5286513" cy="307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18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562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981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1" indent="0">
              <a:buNone/>
            </a:pPr>
            <a:r>
              <a:rPr lang="en-US" kern="0" dirty="0"/>
              <a:t>Physical Motion in Unity (PhysX)</a:t>
            </a:r>
          </a:p>
          <a:p>
            <a:pPr lvl="2"/>
            <a:r>
              <a:rPr lang="en-US" kern="0" dirty="0"/>
              <a:t>Real time and stable solution</a:t>
            </a:r>
          </a:p>
          <a:p>
            <a:pPr lvl="2"/>
            <a:r>
              <a:rPr lang="en-US" kern="0" dirty="0"/>
              <a:t>Use Force and Torque [9]</a:t>
            </a:r>
          </a:p>
        </p:txBody>
      </p:sp>
    </p:spTree>
    <p:extLst>
      <p:ext uri="{BB962C8B-B14F-4D97-AF65-F5344CB8AC3E}">
        <p14:creationId xmlns:p14="http://schemas.microsoft.com/office/powerpoint/2010/main" val="202552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C6A3E3-C2DC-4819-B7EB-1A97034A0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Existing</a:t>
            </a:r>
            <a:r>
              <a:rPr lang="de-DE" dirty="0"/>
              <a:t> Solutions</a:t>
            </a:r>
            <a:endParaRPr lang="en-US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8704DA6D-CD83-47F5-8FEB-C3AD4E14FD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193" y="1308000"/>
            <a:ext cx="4525006" cy="1962424"/>
          </a:xfr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20293A7-8247-4132-B01A-9209BC361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Lukas Goll: Deep Learning Approach for Motion Control of a Physically Simulated Humanoid Avatar in VR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9EE7C12-D66A-40BD-90DC-B38C95446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77C1961-7C57-4009-995D-7B6C68761B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193" y="3880024"/>
            <a:ext cx="4658375" cy="1819529"/>
          </a:xfrm>
          <a:prstGeom prst="rect">
            <a:avLst/>
          </a:prstGeom>
        </p:spPr>
      </p:pic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527AB744-40D4-4001-AD06-3458F1C8120A}"/>
              </a:ext>
            </a:extLst>
          </p:cNvPr>
          <p:cNvSpPr txBox="1">
            <a:spLocks/>
          </p:cNvSpPr>
          <p:nvPr/>
        </p:nvSpPr>
        <p:spPr bwMode="auto">
          <a:xfrm>
            <a:off x="665831" y="1612799"/>
            <a:ext cx="3040271" cy="19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18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562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981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2000" kern="0" dirty="0"/>
              <a:t>Sandro Weber [8]:</a:t>
            </a:r>
          </a:p>
          <a:p>
            <a:endParaRPr lang="de-DE" sz="2000" kern="0" dirty="0"/>
          </a:p>
          <a:p>
            <a:endParaRPr lang="de-DE" sz="2000" kern="0" dirty="0"/>
          </a:p>
          <a:p>
            <a:endParaRPr lang="de-DE" sz="2000" kern="0" dirty="0"/>
          </a:p>
          <a:p>
            <a:endParaRPr lang="de-DE" sz="2000" kern="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207228D-B3F4-48F1-A850-49C9691D8FCF}"/>
              </a:ext>
            </a:extLst>
          </p:cNvPr>
          <p:cNvSpPr/>
          <p:nvPr/>
        </p:nvSpPr>
        <p:spPr>
          <a:xfrm>
            <a:off x="869742" y="4062083"/>
            <a:ext cx="26324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kern="0" dirty="0"/>
              <a:t>Konstantin Karas [8]:</a:t>
            </a:r>
          </a:p>
        </p:txBody>
      </p:sp>
    </p:spTree>
    <p:extLst>
      <p:ext uri="{BB962C8B-B14F-4D97-AF65-F5344CB8AC3E}">
        <p14:creationId xmlns:p14="http://schemas.microsoft.com/office/powerpoint/2010/main" val="2875553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Related</a:t>
            </a:r>
            <a:r>
              <a:rPr lang="de-DE" dirty="0"/>
              <a:t>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8973" y="1308001"/>
            <a:ext cx="4976251" cy="21210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Virtual Reality theory</a:t>
            </a:r>
          </a:p>
          <a:p>
            <a:pPr lvl="1"/>
            <a:r>
              <a:rPr lang="en-US" dirty="0"/>
              <a:t>Humanoid avatar important for effectiveness of VR applications [2,3]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48973" y="6501600"/>
            <a:ext cx="7353853" cy="304800"/>
          </a:xfrm>
        </p:spPr>
        <p:txBody>
          <a:bodyPr/>
          <a:lstStyle/>
          <a:p>
            <a:r>
              <a:rPr lang="en-GB" dirty="0"/>
              <a:t>Lukas Goll: 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875BCE8-6308-48E8-A497-70A7A84B2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8974" y="4681330"/>
            <a:ext cx="4976251" cy="1290911"/>
          </a:xfrm>
          <a:prstGeom prst="rect">
            <a:avLst/>
          </a:prstGeom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6D0D30EF-1870-4A9C-B164-3771814BC297}"/>
              </a:ext>
            </a:extLst>
          </p:cNvPr>
          <p:cNvSpPr txBox="1">
            <a:spLocks/>
          </p:cNvSpPr>
          <p:nvPr/>
        </p:nvSpPr>
        <p:spPr bwMode="auto">
          <a:xfrm>
            <a:off x="4363279" y="1307999"/>
            <a:ext cx="4976251" cy="2887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18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562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981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kern="0" dirty="0"/>
          </a:p>
          <a:p>
            <a:r>
              <a:rPr lang="en-US" kern="0" dirty="0"/>
              <a:t>Neural network research</a:t>
            </a:r>
          </a:p>
          <a:p>
            <a:pPr lvl="1"/>
            <a:r>
              <a:rPr lang="en-US" kern="0" dirty="0"/>
              <a:t>NN approximation theorem [6]</a:t>
            </a:r>
          </a:p>
          <a:p>
            <a:pPr lvl="1"/>
            <a:r>
              <a:rPr lang="en-US" kern="0" dirty="0"/>
              <a:t>Recurrent Neural networks [7] </a:t>
            </a:r>
          </a:p>
          <a:p>
            <a:pPr marL="0" indent="0">
              <a:buFontTx/>
              <a:buNone/>
            </a:pPr>
            <a:endParaRPr lang="en-US" kern="0" dirty="0"/>
          </a:p>
        </p:txBody>
      </p:sp>
      <p:pic>
        <p:nvPicPr>
          <p:cNvPr id="9" name="Grafik 8" descr="Ein Bild, das Wand, drinnen, Sportwettkampf, Sport enthält.&#10;&#10;Automatisch generierte Beschreibung">
            <a:extLst>
              <a:ext uri="{FF2B5EF4-FFF2-40B4-BE49-F238E27FC236}">
                <a16:creationId xmlns:a16="http://schemas.microsoft.com/office/drawing/2014/main" id="{569FA86A-291C-4F4D-9B21-9857811947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61" y="3125739"/>
            <a:ext cx="3829703" cy="129091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A82E1DD8-5E33-435A-A64F-16295C076AD5}"/>
              </a:ext>
            </a:extLst>
          </p:cNvPr>
          <p:cNvSpPr txBox="1"/>
          <p:nvPr/>
        </p:nvSpPr>
        <p:spPr>
          <a:xfrm>
            <a:off x="348973" y="3540958"/>
            <a:ext cx="42230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Adaptive Motion Control System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Robot with feedback loop [4,5]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84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Goals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Thesis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1565399"/>
            <a:ext cx="4322417" cy="4606801"/>
          </a:xfrm>
        </p:spPr>
        <p:txBody>
          <a:bodyPr/>
          <a:lstStyle/>
          <a:p>
            <a:r>
              <a:rPr lang="en-US" dirty="0"/>
              <a:t>Adaptively Motion control avatar with a neural network as controller. </a:t>
            </a:r>
          </a:p>
          <a:p>
            <a:r>
              <a:rPr lang="en-US" dirty="0"/>
              <a:t>Learn motion trained supervised from </a:t>
            </a:r>
            <a:r>
              <a:rPr lang="en-US" dirty="0" err="1"/>
              <a:t>exsisting</a:t>
            </a:r>
            <a:r>
              <a:rPr lang="en-US" dirty="0"/>
              <a:t> animation data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7999" y="6501600"/>
            <a:ext cx="7642087" cy="304800"/>
          </a:xfrm>
        </p:spPr>
        <p:txBody>
          <a:bodyPr/>
          <a:lstStyle/>
          <a:p>
            <a:r>
              <a:rPr lang="en-GB" dirty="0"/>
              <a:t>Lukas Goll: 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305DA01-94AD-418F-A346-CB5873977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286" y="1565399"/>
            <a:ext cx="3325428" cy="412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456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Critical Research </a:t>
            </a:r>
            <a:r>
              <a:rPr lang="de-DE" dirty="0" err="1"/>
              <a:t>Issues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Defining a Machine learning problem with data model</a:t>
            </a:r>
          </a:p>
          <a:p>
            <a:r>
              <a:rPr lang="en-US" dirty="0"/>
              <a:t>Training the neural network and hyperparameter tuning</a:t>
            </a:r>
          </a:p>
          <a:p>
            <a:r>
              <a:rPr lang="en-US" dirty="0"/>
              <a:t>Using that Tensorflow model in Unity with Ubi Connect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8000" y="6501600"/>
            <a:ext cx="7383670" cy="304800"/>
          </a:xfrm>
        </p:spPr>
        <p:txBody>
          <a:bodyPr/>
          <a:lstStyle/>
          <a:p>
            <a:r>
              <a:rPr lang="en-GB" dirty="0"/>
              <a:t>Lukas Goll: 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9579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Proposed</a:t>
            </a:r>
            <a:r>
              <a:rPr lang="de-DE" dirty="0"/>
              <a:t> Work / Approach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1565399"/>
            <a:ext cx="3825461" cy="4606801"/>
          </a:xfrm>
        </p:spPr>
        <p:txBody>
          <a:bodyPr/>
          <a:lstStyle/>
          <a:p>
            <a:r>
              <a:rPr lang="de-DE" dirty="0"/>
              <a:t>2 </a:t>
            </a:r>
            <a:r>
              <a:rPr lang="de-DE" dirty="0" err="1"/>
              <a:t>Rigidbody</a:t>
            </a:r>
            <a:r>
              <a:rPr lang="de-DE" dirty="0"/>
              <a:t> Avatars -&gt; multiple </a:t>
            </a:r>
            <a:r>
              <a:rPr lang="de-DE" dirty="0" err="1"/>
              <a:t>unhinged</a:t>
            </a:r>
            <a:r>
              <a:rPr lang="de-DE" dirty="0"/>
              <a:t> </a:t>
            </a:r>
            <a:r>
              <a:rPr lang="de-DE" dirty="0" err="1"/>
              <a:t>segments</a:t>
            </a:r>
            <a:endParaRPr lang="de-DE" dirty="0"/>
          </a:p>
          <a:p>
            <a:r>
              <a:rPr lang="de-DE" dirty="0"/>
              <a:t>Recording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dataset</a:t>
            </a:r>
            <a:endParaRPr lang="de-DE" dirty="0"/>
          </a:p>
          <a:p>
            <a:endParaRPr lang="de-DE" dirty="0"/>
          </a:p>
          <a:p>
            <a:r>
              <a:rPr lang="de-DE" dirty="0"/>
              <a:t>Experiment </a:t>
            </a:r>
            <a:r>
              <a:rPr lang="de-DE" dirty="0" err="1"/>
              <a:t>with</a:t>
            </a:r>
            <a:r>
              <a:rPr lang="de-DE" dirty="0"/>
              <a:t> different </a:t>
            </a:r>
            <a:r>
              <a:rPr lang="de-DE" dirty="0" err="1"/>
              <a:t>neural</a:t>
            </a:r>
            <a:r>
              <a:rPr lang="de-DE" dirty="0"/>
              <a:t> network </a:t>
            </a:r>
            <a:r>
              <a:rPr lang="de-DE" dirty="0" err="1"/>
              <a:t>architectures</a:t>
            </a:r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8000" y="6501600"/>
            <a:ext cx="7512878" cy="304800"/>
          </a:xfrm>
        </p:spPr>
        <p:txBody>
          <a:bodyPr/>
          <a:lstStyle/>
          <a:p>
            <a:r>
              <a:rPr lang="en-GB" dirty="0"/>
              <a:t>Lukas Goll: 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5A3F78C-3CEF-4267-AD1C-39875B1CC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3112" y="1565399"/>
            <a:ext cx="3673932" cy="343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47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Implementation : </a:t>
            </a:r>
            <a:r>
              <a:rPr lang="de-DE" dirty="0" err="1"/>
              <a:t>Overview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8478" y="1308001"/>
            <a:ext cx="3962400" cy="1952034"/>
          </a:xfrm>
        </p:spPr>
        <p:txBody>
          <a:bodyPr/>
          <a:lstStyle/>
          <a:p>
            <a:r>
              <a:rPr lang="de-DE" dirty="0"/>
              <a:t>Unity</a:t>
            </a:r>
          </a:p>
          <a:p>
            <a:pPr lvl="1"/>
            <a:r>
              <a:rPr lang="de-DE" dirty="0"/>
              <a:t>As </a:t>
            </a:r>
            <a:r>
              <a:rPr lang="de-DE" dirty="0" err="1"/>
              <a:t>client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network</a:t>
            </a:r>
          </a:p>
          <a:p>
            <a:pPr lvl="1"/>
            <a:r>
              <a:rPr lang="de-DE" dirty="0"/>
              <a:t>Records </a:t>
            </a:r>
            <a:r>
              <a:rPr lang="de-DE" dirty="0" err="1"/>
              <a:t>dataset</a:t>
            </a:r>
            <a:endParaRPr lang="de-DE" dirty="0"/>
          </a:p>
          <a:p>
            <a:pPr lvl="1"/>
            <a:r>
              <a:rPr lang="de-DE" dirty="0" err="1"/>
              <a:t>Receives</a:t>
            </a:r>
            <a:r>
              <a:rPr lang="de-DE" dirty="0"/>
              <a:t> </a:t>
            </a:r>
            <a:r>
              <a:rPr lang="de-DE" dirty="0" err="1"/>
              <a:t>predictions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server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08000" y="6501600"/>
            <a:ext cx="7443304" cy="304800"/>
          </a:xfrm>
        </p:spPr>
        <p:txBody>
          <a:bodyPr/>
          <a:lstStyle/>
          <a:p>
            <a:r>
              <a:rPr lang="en-GB" dirty="0"/>
              <a:t>Lukas Goll: Deep Learning Approach for Motion Control of a Physically Simulated Humanoid Avatar in VR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E1DFD5B-64E1-4E68-9A7D-2A7C37F6BE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504" y="3429000"/>
            <a:ext cx="5106270" cy="2627570"/>
          </a:xfrm>
          <a:prstGeom prst="rect">
            <a:avLst/>
          </a:prstGeom>
        </p:spPr>
      </p:pic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6775366-244D-4F65-978E-B37F7A1FD3EE}"/>
              </a:ext>
            </a:extLst>
          </p:cNvPr>
          <p:cNvSpPr txBox="1">
            <a:spLocks/>
          </p:cNvSpPr>
          <p:nvPr/>
        </p:nvSpPr>
        <p:spPr bwMode="auto">
          <a:xfrm>
            <a:off x="-64053" y="3904800"/>
            <a:ext cx="3962400" cy="1952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18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562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981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kern="0" dirty="0" err="1"/>
              <a:t>Ubi</a:t>
            </a:r>
            <a:r>
              <a:rPr lang="de-DE" kern="0" dirty="0"/>
              <a:t> Server</a:t>
            </a:r>
          </a:p>
          <a:p>
            <a:pPr lvl="1"/>
            <a:r>
              <a:rPr lang="de-DE" kern="0" dirty="0"/>
              <a:t>Loads </a:t>
            </a:r>
            <a:r>
              <a:rPr lang="de-DE" kern="0" dirty="0" err="1"/>
              <a:t>trained</a:t>
            </a:r>
            <a:r>
              <a:rPr lang="de-DE" kern="0" dirty="0"/>
              <a:t> </a:t>
            </a:r>
            <a:r>
              <a:rPr lang="de-DE" kern="0" dirty="0" err="1"/>
              <a:t>neural</a:t>
            </a:r>
            <a:r>
              <a:rPr lang="de-DE" kern="0" dirty="0"/>
              <a:t> network </a:t>
            </a:r>
            <a:r>
              <a:rPr lang="de-DE" kern="0" dirty="0" err="1"/>
              <a:t>model</a:t>
            </a:r>
            <a:endParaRPr lang="de-DE" kern="0" dirty="0"/>
          </a:p>
          <a:p>
            <a:pPr lvl="1"/>
            <a:r>
              <a:rPr lang="de-DE" kern="0" dirty="0" err="1"/>
              <a:t>Processes</a:t>
            </a:r>
            <a:r>
              <a:rPr lang="de-DE" kern="0" dirty="0"/>
              <a:t> </a:t>
            </a:r>
            <a:r>
              <a:rPr lang="de-DE" kern="0" dirty="0" err="1"/>
              <a:t>avatar</a:t>
            </a:r>
            <a:r>
              <a:rPr lang="de-DE" kern="0" dirty="0"/>
              <a:t> </a:t>
            </a:r>
            <a:r>
              <a:rPr lang="de-DE" kern="0" dirty="0" err="1"/>
              <a:t>state</a:t>
            </a:r>
            <a:r>
              <a:rPr lang="de-DE" kern="0" dirty="0"/>
              <a:t> and </a:t>
            </a:r>
            <a:r>
              <a:rPr lang="de-DE" kern="0" dirty="0" err="1"/>
              <a:t>sends</a:t>
            </a:r>
            <a:r>
              <a:rPr lang="de-DE" kern="0" dirty="0"/>
              <a:t> </a:t>
            </a:r>
            <a:r>
              <a:rPr lang="de-DE" kern="0" dirty="0" err="1"/>
              <a:t>acutators</a:t>
            </a:r>
            <a:endParaRPr lang="de-DE" kern="0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69C5E720-7E0C-4C2A-9657-D1B06D7D327B}"/>
              </a:ext>
            </a:extLst>
          </p:cNvPr>
          <p:cNvSpPr txBox="1">
            <a:spLocks/>
          </p:cNvSpPr>
          <p:nvPr/>
        </p:nvSpPr>
        <p:spPr bwMode="auto">
          <a:xfrm>
            <a:off x="4408438" y="1308000"/>
            <a:ext cx="4487083" cy="1952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18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562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981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kern="0" dirty="0"/>
              <a:t>Python Training Environment</a:t>
            </a:r>
          </a:p>
          <a:p>
            <a:pPr lvl="1"/>
            <a:r>
              <a:rPr lang="de-DE" kern="0" dirty="0" err="1"/>
              <a:t>Traning</a:t>
            </a:r>
            <a:r>
              <a:rPr lang="de-DE" kern="0" dirty="0"/>
              <a:t> </a:t>
            </a:r>
            <a:r>
              <a:rPr lang="de-DE" kern="0" dirty="0" err="1"/>
              <a:t>sessions</a:t>
            </a:r>
            <a:r>
              <a:rPr lang="de-DE" kern="0" dirty="0"/>
              <a:t> and </a:t>
            </a:r>
            <a:r>
              <a:rPr lang="de-DE" kern="0" dirty="0" err="1"/>
              <a:t>hyperparameter</a:t>
            </a:r>
            <a:r>
              <a:rPr lang="de-DE" kern="0" dirty="0"/>
              <a:t> </a:t>
            </a:r>
            <a:r>
              <a:rPr lang="de-DE" kern="0" dirty="0" err="1"/>
              <a:t>tuning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9293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</p:bldLst>
  </p:timing>
</p:sld>
</file>

<file path=ppt/theme/theme1.xml><?xml version="1.0" encoding="utf-8"?>
<a:theme xmlns:a="http://schemas.openxmlformats.org/drawingml/2006/main" name="ARVIDA-TUMFAR-Folie">
  <a:themeElements>
    <a:clrScheme name="Leere Präsentation 1">
      <a:dk1>
        <a:srgbClr val="000000"/>
      </a:dk1>
      <a:lt1>
        <a:srgbClr val="FFFFFF"/>
      </a:lt1>
      <a:dk2>
        <a:srgbClr val="0065BD"/>
      </a:dk2>
      <a:lt2>
        <a:srgbClr val="005293"/>
      </a:lt2>
      <a:accent1>
        <a:srgbClr val="A2AD00"/>
      </a:accent1>
      <a:accent2>
        <a:srgbClr val="E37222"/>
      </a:accent2>
      <a:accent3>
        <a:srgbClr val="AAB8DB"/>
      </a:accent3>
      <a:accent4>
        <a:srgbClr val="DADADA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65BD"/>
        </a:dk2>
        <a:lt2>
          <a:srgbClr val="005293"/>
        </a:lt2>
        <a:accent1>
          <a:srgbClr val="A2AD00"/>
        </a:accent1>
        <a:accent2>
          <a:srgbClr val="E37222"/>
        </a:accent2>
        <a:accent3>
          <a:srgbClr val="AAB8DB"/>
        </a:accent3>
        <a:accent4>
          <a:srgbClr val="DADADA"/>
        </a:accent4>
        <a:accent5>
          <a:srgbClr val="CED3AA"/>
        </a:accent5>
        <a:accent6>
          <a:srgbClr val="CE671E"/>
        </a:accent6>
        <a:hlink>
          <a:srgbClr val="DAD7CB"/>
        </a:hlink>
        <a:folHlink>
          <a:srgbClr val="9C9D9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ARVIDA-TUMFAR-Folie</Template>
  <TotalTime>0</TotalTime>
  <Words>1218</Words>
  <Application>Microsoft Office PowerPoint</Application>
  <PresentationFormat>Bildschirmpräsentation (4:3)</PresentationFormat>
  <Paragraphs>161</Paragraphs>
  <Slides>22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4" baseType="lpstr">
      <vt:lpstr>Arial</vt:lpstr>
      <vt:lpstr>ARVIDA-TUMFAR-Folie</vt:lpstr>
      <vt:lpstr>Deep Learning Approach for Motion Control of a Physically Simulated Humanoid Avatar in VR</vt:lpstr>
      <vt:lpstr>Introduction / Motivation</vt:lpstr>
      <vt:lpstr>Problem Description: Issues</vt:lpstr>
      <vt:lpstr>Existing Solutions</vt:lpstr>
      <vt:lpstr>Related Work</vt:lpstr>
      <vt:lpstr>Goals of this Thesis</vt:lpstr>
      <vt:lpstr>Critical Research Issues</vt:lpstr>
      <vt:lpstr>Proposed Work / Approach</vt:lpstr>
      <vt:lpstr>Implementation : Overview</vt:lpstr>
      <vt:lpstr>Implementation : Record</vt:lpstr>
      <vt:lpstr>Demo : Record</vt:lpstr>
      <vt:lpstr>Defining the function</vt:lpstr>
      <vt:lpstr>Implementation : ActNet Training</vt:lpstr>
      <vt:lpstr>Implementation : All For One</vt:lpstr>
      <vt:lpstr>Implementation : Server</vt:lpstr>
      <vt:lpstr>Experimentation : Data Anaysis</vt:lpstr>
      <vt:lpstr>Experimentation : Perfomance Analysis</vt:lpstr>
      <vt:lpstr>Experiment Outcomes</vt:lpstr>
      <vt:lpstr>Evaluation  : </vt:lpstr>
      <vt:lpstr>Discussion / Suggested Future Work</vt:lpstr>
      <vt:lpstr>Conclusion</vt:lpstr>
      <vt:lpstr>List of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Gudrun Klinker</dc:creator>
  <cp:lastModifiedBy>Lukas Goll</cp:lastModifiedBy>
  <cp:revision>137</cp:revision>
  <dcterms:created xsi:type="dcterms:W3CDTF">2013-09-19T08:44:11Z</dcterms:created>
  <dcterms:modified xsi:type="dcterms:W3CDTF">2021-01-07T01:33:40Z</dcterms:modified>
</cp:coreProperties>
</file>