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437" r:id="rId3"/>
    <p:sldId id="426" r:id="rId4"/>
    <p:sldId id="442" r:id="rId5"/>
    <p:sldId id="427" r:id="rId6"/>
    <p:sldId id="444" r:id="rId7"/>
    <p:sldId id="428" r:id="rId8"/>
    <p:sldId id="429" r:id="rId9"/>
    <p:sldId id="445" r:id="rId10"/>
    <p:sldId id="443" r:id="rId11"/>
    <p:sldId id="441" r:id="rId12"/>
    <p:sldId id="440" r:id="rId13"/>
    <p:sldId id="434" r:id="rId14"/>
    <p:sldId id="439" r:id="rId15"/>
    <p:sldId id="447" r:id="rId16"/>
    <p:sldId id="449" r:id="rId17"/>
    <p:sldId id="446" r:id="rId18"/>
    <p:sldId id="435" r:id="rId19"/>
    <p:sldId id="436" r:id="rId20"/>
    <p:sldId id="432" r:id="rId21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9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62" b="0" i="0" u="none" strike="noStrike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Age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Tabelle1!$A$1</c:f>
              <c:strCache>
                <c:ptCount val="1"/>
                <c:pt idx="0">
                  <c:v>Datenreihe1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Lit>
              <c:ptCount val="8"/>
              <c:pt idx="0">
                <c:v>19</c:v>
              </c:pt>
              <c:pt idx="1">
                <c:v>20</c:v>
              </c:pt>
              <c:pt idx="2">
                <c:v>21</c:v>
              </c:pt>
              <c:pt idx="3">
                <c:v>22</c:v>
              </c:pt>
              <c:pt idx="4">
                <c:v>23</c:v>
              </c:pt>
              <c:pt idx="5">
                <c:v>24</c:v>
              </c:pt>
              <c:pt idx="6">
                <c:v>25</c:v>
              </c:pt>
              <c:pt idx="7">
                <c:v>26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Tabelle1!$A$2:$A$77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7">
                  <c:v>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48AC-4765-AE60-0CB260029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317261904"/>
        <c:axId val="1317286864"/>
      </c:barChart>
      <c:catAx>
        <c:axId val="1317261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Age</a:t>
                </a:r>
              </a:p>
            </c:rich>
          </c:tx>
          <c:layout>
            <c:manualLayout>
              <c:xMode val="edge"/>
              <c:yMode val="edge"/>
              <c:x val="0.51169672339344674"/>
              <c:y val="0.889490054376817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0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17286864"/>
        <c:crosses val="autoZero"/>
        <c:auto val="1"/>
        <c:lblAlgn val="ctr"/>
        <c:lblOffset val="100"/>
        <c:noMultiLvlLbl val="0"/>
      </c:catAx>
      <c:valAx>
        <c:axId val="1317286864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0"/>
              <a:lstStyle/>
              <a:p>
                <a:pPr>
                  <a:defRPr sz="1197" b="0" i="0" u="none" strike="noStrik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N</a:t>
                </a:r>
              </a:p>
            </c:rich>
          </c:tx>
          <c:layout>
            <c:manualLayout>
              <c:xMode val="edge"/>
              <c:yMode val="edge"/>
              <c:x val="2.0161290322580645E-2"/>
              <c:y val="0.452976329008940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0"/>
            <a:lstStyle/>
            <a:p>
              <a:pPr>
                <a:defRPr sz="1197" b="0" i="0" u="none" strike="noStrik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17261904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Hello and </a:t>
            </a:r>
            <a:r>
              <a:rPr lang="de-DE" dirty="0" err="1"/>
              <a:t>welcome</a:t>
            </a:r>
            <a:r>
              <a:rPr lang="de-DE" dirty="0"/>
              <a:t> </a:t>
            </a:r>
            <a:r>
              <a:rPr lang="de-DE" dirty="0" err="1"/>
              <a:t>everyone</a:t>
            </a:r>
            <a:r>
              <a:rPr lang="de-DE" dirty="0"/>
              <a:t>, </a:t>
            </a:r>
            <a:r>
              <a:rPr lang="de-DE" dirty="0" err="1"/>
              <a:t>today</a:t>
            </a:r>
            <a:r>
              <a:rPr lang="de-DE" dirty="0"/>
              <a:t> I will </a:t>
            </a:r>
            <a:r>
              <a:rPr lang="de-DE" dirty="0" err="1"/>
              <a:t>talk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master‘s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, </a:t>
            </a:r>
            <a:r>
              <a:rPr lang="de-DE" dirty="0" err="1"/>
              <a:t>titled</a:t>
            </a:r>
            <a:r>
              <a:rPr lang="de-DE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engaged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15-20 </a:t>
            </a:r>
            <a:r>
              <a:rPr lang="de-DE" dirty="0" err="1"/>
              <a:t>minutes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all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exercises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afterwards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presented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questionnaire</a:t>
            </a:r>
            <a:r>
              <a:rPr lang="de-DE" dirty="0"/>
              <a:t> on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experience</a:t>
            </a:r>
            <a:r>
              <a:rPr lang="de-DE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First an </a:t>
            </a:r>
            <a:r>
              <a:rPr lang="de-DE" dirty="0" err="1"/>
              <a:t>foremost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questionnaire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10 </a:t>
            </a:r>
            <a:r>
              <a:rPr lang="de-DE" dirty="0" err="1"/>
              <a:t>items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System Usability </a:t>
            </a:r>
            <a:r>
              <a:rPr lang="de-DE" dirty="0" err="1"/>
              <a:t>Scale</a:t>
            </a:r>
            <a:r>
              <a:rPr lang="de-DE" dirty="0"/>
              <a:t>, </a:t>
            </a:r>
            <a:r>
              <a:rPr lang="de-DE" dirty="0" err="1"/>
              <a:t>short</a:t>
            </a:r>
            <a:r>
              <a:rPr lang="de-DE" dirty="0"/>
              <a:t> SUS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result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usability</a:t>
            </a:r>
            <a:r>
              <a:rPr lang="de-DE" dirty="0"/>
              <a:t> score </a:t>
            </a:r>
            <a:r>
              <a:rPr lang="de-DE" dirty="0" err="1"/>
              <a:t>between</a:t>
            </a:r>
            <a:r>
              <a:rPr lang="de-DE" dirty="0"/>
              <a:t> 0 and 100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Next, </a:t>
            </a:r>
            <a:r>
              <a:rPr lang="de-DE" dirty="0" err="1"/>
              <a:t>while</a:t>
            </a:r>
            <a:r>
              <a:rPr lang="de-DE" dirty="0"/>
              <a:t> not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concern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asses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virtual </a:t>
            </a:r>
            <a:r>
              <a:rPr lang="de-DE" dirty="0" err="1"/>
              <a:t>environment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therefore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Igroup</a:t>
            </a:r>
            <a:r>
              <a:rPr lang="de-DE" dirty="0"/>
              <a:t> Presence </a:t>
            </a:r>
            <a:r>
              <a:rPr lang="de-DE" dirty="0" err="1"/>
              <a:t>Questionnaire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IPQ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14 </a:t>
            </a:r>
            <a:r>
              <a:rPr lang="de-DE" dirty="0" err="1"/>
              <a:t>items</a:t>
            </a:r>
            <a:r>
              <a:rPr lang="de-DE" dirty="0"/>
              <a:t> total and </a:t>
            </a:r>
            <a:r>
              <a:rPr lang="de-DE" dirty="0" err="1"/>
              <a:t>provides</a:t>
            </a:r>
            <a:r>
              <a:rPr lang="de-DE" dirty="0"/>
              <a:t> a score </a:t>
            </a:r>
            <a:r>
              <a:rPr lang="de-DE" dirty="0" err="1"/>
              <a:t>from</a:t>
            </a:r>
            <a:r>
              <a:rPr lang="de-DE" dirty="0"/>
              <a:t> 0 </a:t>
            </a:r>
            <a:r>
              <a:rPr lang="de-DE" dirty="0" err="1"/>
              <a:t>to</a:t>
            </a:r>
            <a:r>
              <a:rPr lang="de-DE" dirty="0"/>
              <a:t> 6 in </a:t>
            </a:r>
            <a:r>
              <a:rPr lang="de-DE" dirty="0" err="1"/>
              <a:t>three</a:t>
            </a:r>
            <a:r>
              <a:rPr lang="de-DE" dirty="0"/>
              <a:t> sub-</a:t>
            </a:r>
            <a:r>
              <a:rPr lang="de-DE" dirty="0" err="1"/>
              <a:t>categories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presence</a:t>
            </a:r>
            <a:r>
              <a:rPr lang="de-DE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presence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concerned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feels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actually</a:t>
            </a:r>
            <a:r>
              <a:rPr lang="de-DE" dirty="0"/>
              <a:t> </a:t>
            </a:r>
            <a:r>
              <a:rPr lang="de-DE" dirty="0" err="1"/>
              <a:t>spatially</a:t>
            </a:r>
            <a:r>
              <a:rPr lang="de-DE" dirty="0"/>
              <a:t> </a:t>
            </a:r>
            <a:r>
              <a:rPr lang="de-DE" dirty="0" err="1"/>
              <a:t>located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environment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involvement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drawn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experienced</a:t>
            </a:r>
            <a:r>
              <a:rPr lang="de-DE" dirty="0"/>
              <a:t> </a:t>
            </a:r>
            <a:r>
              <a:rPr lang="de-DE" dirty="0" err="1"/>
              <a:t>realism</a:t>
            </a:r>
            <a:r>
              <a:rPr lang="de-DE" dirty="0"/>
              <a:t> score </a:t>
            </a:r>
            <a:r>
              <a:rPr lang="de-DE" dirty="0" err="1"/>
              <a:t>indicates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real and </a:t>
            </a:r>
            <a:r>
              <a:rPr lang="de-DE" dirty="0" err="1"/>
              <a:t>lifelike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virtual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felt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gather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additional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included</a:t>
            </a:r>
            <a:r>
              <a:rPr lang="de-DE" dirty="0"/>
              <a:t> 3 qualitative open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concerning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participants</a:t>
            </a:r>
            <a:r>
              <a:rPr lang="de-DE" dirty="0"/>
              <a:t> </a:t>
            </a:r>
            <a:r>
              <a:rPr lang="de-DE" dirty="0" err="1"/>
              <a:t>liked</a:t>
            </a:r>
            <a:r>
              <a:rPr lang="de-DE" dirty="0"/>
              <a:t> and </a:t>
            </a:r>
            <a:r>
              <a:rPr lang="de-DE" dirty="0" err="1"/>
              <a:t>disliked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30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time.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reached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official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.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like a </a:t>
            </a:r>
            <a:r>
              <a:rPr lang="de-DE" dirty="0" err="1"/>
              <a:t>glimpse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in </a:t>
            </a:r>
            <a:r>
              <a:rPr lang="de-DE" dirty="0" err="1"/>
              <a:t>action</a:t>
            </a:r>
            <a:r>
              <a:rPr lang="de-DE" dirty="0"/>
              <a:t>, I also </a:t>
            </a:r>
            <a:r>
              <a:rPr lang="de-DE" dirty="0" err="1"/>
              <a:t>brought</a:t>
            </a:r>
            <a:r>
              <a:rPr lang="de-DE" dirty="0"/>
              <a:t> a </a:t>
            </a:r>
            <a:r>
              <a:rPr lang="de-DE" dirty="0" err="1"/>
              <a:t>short</a:t>
            </a:r>
            <a:r>
              <a:rPr lang="de-DE" dirty="0"/>
              <a:t> 3 </a:t>
            </a:r>
            <a:r>
              <a:rPr lang="de-DE" dirty="0" err="1"/>
              <a:t>minute</a:t>
            </a:r>
            <a:r>
              <a:rPr lang="de-DE" dirty="0"/>
              <a:t> </a:t>
            </a:r>
            <a:r>
              <a:rPr lang="de-DE" dirty="0" err="1"/>
              <a:t>pre-recorded</a:t>
            </a:r>
            <a:r>
              <a:rPr lang="de-DE" dirty="0"/>
              <a:t> </a:t>
            </a:r>
            <a:r>
              <a:rPr lang="de-DE" dirty="0" err="1"/>
              <a:t>demo</a:t>
            </a:r>
            <a:r>
              <a:rPr lang="de-DE" dirty="0"/>
              <a:t> I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 </a:t>
            </a:r>
            <a:r>
              <a:rPr lang="de-DE" dirty="0" err="1"/>
              <a:t>straight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. </a:t>
            </a:r>
            <a:r>
              <a:rPr lang="de-DE" dirty="0" err="1"/>
              <a:t>Whichever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prefer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6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So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all, Extended Reality and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it‘s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sub-</a:t>
            </a:r>
            <a:r>
              <a:rPr lang="de-DE" dirty="0" err="1"/>
              <a:t>branches</a:t>
            </a:r>
            <a:r>
              <a:rPr lang="de-DE" dirty="0"/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reason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vast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visualize</a:t>
            </a:r>
            <a:r>
              <a:rPr lang="de-DE" dirty="0"/>
              <a:t> all </a:t>
            </a:r>
            <a:r>
              <a:rPr lang="de-DE" dirty="0" err="1"/>
              <a:t>sorts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, 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things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usually</a:t>
            </a:r>
            <a:r>
              <a:rPr lang="de-DE" dirty="0"/>
              <a:t> invisible </a:t>
            </a:r>
            <a:r>
              <a:rPr lang="de-DE" dirty="0" err="1"/>
              <a:t>altogether</a:t>
            </a:r>
            <a:r>
              <a:rPr lang="de-DE" dirty="0"/>
              <a:t>, like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transfer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AR and VR also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natural</a:t>
            </a:r>
            <a:r>
              <a:rPr lang="de-DE" dirty="0"/>
              <a:t>, „</a:t>
            </a:r>
            <a:r>
              <a:rPr lang="de-DE" dirty="0" err="1"/>
              <a:t>hands</a:t>
            </a:r>
            <a:r>
              <a:rPr lang="de-DE" dirty="0"/>
              <a:t> on“ </a:t>
            </a:r>
            <a:r>
              <a:rPr lang="de-DE" dirty="0" err="1"/>
              <a:t>sorts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strong </a:t>
            </a:r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capabilities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hands</a:t>
            </a:r>
            <a:r>
              <a:rPr lang="de-DE" dirty="0"/>
              <a:t> on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XR an </a:t>
            </a:r>
            <a:r>
              <a:rPr lang="de-DE" dirty="0" err="1"/>
              <a:t>especially</a:t>
            </a:r>
            <a:r>
              <a:rPr lang="de-DE" dirty="0"/>
              <a:t> </a:t>
            </a:r>
            <a:r>
              <a:rPr lang="de-DE" dirty="0" err="1"/>
              <a:t>great</a:t>
            </a:r>
            <a:r>
              <a:rPr lang="de-DE" dirty="0"/>
              <a:t> fit </a:t>
            </a:r>
            <a:r>
              <a:rPr lang="de-DE" dirty="0" err="1"/>
              <a:t>for</a:t>
            </a:r>
            <a:r>
              <a:rPr lang="de-DE" dirty="0"/>
              <a:t> lab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environments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natural</a:t>
            </a:r>
            <a:r>
              <a:rPr lang="de-DE" dirty="0"/>
              <a:t> </a:t>
            </a:r>
            <a:r>
              <a:rPr lang="de-DE" dirty="0" err="1"/>
              <a:t>sciences</a:t>
            </a:r>
            <a:r>
              <a:rPr lang="de-DE" dirty="0"/>
              <a:t>,  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school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university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engage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explore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scientific</a:t>
            </a:r>
            <a:r>
              <a:rPr lang="de-DE" dirty="0"/>
              <a:t> </a:t>
            </a:r>
            <a:r>
              <a:rPr lang="de-DE" dirty="0" err="1"/>
              <a:t>principles</a:t>
            </a:r>
            <a:r>
              <a:rPr lang="de-DE" dirty="0"/>
              <a:t> on </a:t>
            </a:r>
            <a:r>
              <a:rPr lang="de-DE" dirty="0" err="1"/>
              <a:t>their</a:t>
            </a:r>
            <a:r>
              <a:rPr lang="de-DE" dirty="0"/>
              <a:t> own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201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introducing</a:t>
            </a:r>
            <a:r>
              <a:rPr lang="de-DE" dirty="0"/>
              <a:t> Extended Reality Technology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lab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settings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comes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,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setups</a:t>
            </a:r>
            <a:r>
              <a:rPr lang="de-DE" dirty="0"/>
              <a:t> and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lab </a:t>
            </a:r>
            <a:r>
              <a:rPr lang="de-DE" dirty="0" err="1"/>
              <a:t>courses</a:t>
            </a:r>
            <a:r>
              <a:rPr lang="de-DE" dirty="0"/>
              <a:t> and </a:t>
            </a:r>
            <a:r>
              <a:rPr lang="de-DE" dirty="0" err="1"/>
              <a:t>tranlate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XR </a:t>
            </a:r>
            <a:r>
              <a:rPr lang="de-DE" dirty="0" err="1"/>
              <a:t>settings</a:t>
            </a:r>
            <a:r>
              <a:rPr lang="de-DE" dirty="0"/>
              <a:t> in a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advantages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talked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dive</a:t>
            </a:r>
            <a:r>
              <a:rPr lang="de-DE" dirty="0"/>
              <a:t> </a:t>
            </a:r>
            <a:r>
              <a:rPr lang="de-DE" dirty="0" err="1"/>
              <a:t>deeper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a </a:t>
            </a:r>
            <a:r>
              <a:rPr lang="de-DE" dirty="0" err="1"/>
              <a:t>cooperation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LMU Department </a:t>
            </a:r>
            <a:r>
              <a:rPr lang="de-DE" dirty="0" err="1"/>
              <a:t>of</a:t>
            </a:r>
            <a:r>
              <a:rPr lang="de-DE" dirty="0"/>
              <a:t> 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a </a:t>
            </a:r>
            <a:r>
              <a:rPr lang="de-DE" b="1" dirty="0"/>
              <a:t>VR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…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learn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principles</a:t>
            </a:r>
            <a:r>
              <a:rPr lang="de-DE" dirty="0"/>
              <a:t> </a:t>
            </a:r>
            <a:r>
              <a:rPr lang="de-DE" dirty="0" err="1"/>
              <a:t>underlying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human </a:t>
            </a:r>
            <a:r>
              <a:rPr lang="de-DE" dirty="0" err="1"/>
              <a:t>eye</a:t>
            </a:r>
            <a:r>
              <a:rPr lang="de-DE" dirty="0"/>
              <a:t> and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 like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eye</a:t>
            </a:r>
            <a:r>
              <a:rPr lang="de-DE" dirty="0"/>
              <a:t> </a:t>
            </a:r>
            <a:r>
              <a:rPr lang="de-DE" dirty="0" err="1"/>
              <a:t>lens</a:t>
            </a:r>
            <a:r>
              <a:rPr lang="de-DE" dirty="0"/>
              <a:t> </a:t>
            </a:r>
            <a:r>
              <a:rPr lang="de-DE" dirty="0" err="1"/>
              <a:t>affect</a:t>
            </a:r>
            <a:r>
              <a:rPr lang="de-DE" dirty="0"/>
              <a:t> </a:t>
            </a:r>
            <a:r>
              <a:rPr lang="de-DE" dirty="0" err="1"/>
              <a:t>incoming</a:t>
            </a:r>
            <a:r>
              <a:rPr lang="de-DE" dirty="0"/>
              <a:t> light so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a sharp </a:t>
            </a:r>
            <a:r>
              <a:rPr lang="de-DE" dirty="0" err="1"/>
              <a:t>image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fully </a:t>
            </a: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analogous</a:t>
            </a:r>
            <a:r>
              <a:rPr lang="de-DE" dirty="0"/>
              <a:t> experimental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lab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module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21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Here,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,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worked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so </a:t>
            </a:r>
            <a:r>
              <a:rPr lang="de-DE" dirty="0" err="1"/>
              <a:t>called</a:t>
            </a:r>
            <a:r>
              <a:rPr lang="de-DE" dirty="0"/>
              <a:t> „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“,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different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 </a:t>
            </a:r>
            <a:r>
              <a:rPr lang="de-DE" dirty="0" err="1"/>
              <a:t>along</a:t>
            </a:r>
            <a:r>
              <a:rPr lang="de-DE" dirty="0"/>
              <a:t> a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These </a:t>
            </a:r>
            <a:r>
              <a:rPr lang="de-DE" dirty="0" err="1"/>
              <a:t>include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a light source, a </a:t>
            </a:r>
            <a:r>
              <a:rPr lang="de-DE" dirty="0" err="1"/>
              <a:t>projector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, different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lenses</a:t>
            </a:r>
            <a:r>
              <a:rPr lang="de-DE" dirty="0"/>
              <a:t> and a </a:t>
            </a:r>
            <a:r>
              <a:rPr lang="de-DE" dirty="0" err="1"/>
              <a:t>white</a:t>
            </a:r>
            <a:r>
              <a:rPr lang="de-DE" dirty="0"/>
              <a:t> screen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projected</a:t>
            </a:r>
            <a:r>
              <a:rPr lang="de-DE" dirty="0"/>
              <a:t> </a:t>
            </a:r>
            <a:r>
              <a:rPr lang="de-DE" dirty="0" err="1"/>
              <a:t>image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experimentation</a:t>
            </a:r>
            <a:r>
              <a:rPr lang="de-DE" dirty="0"/>
              <a:t>,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distances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 and </a:t>
            </a: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projected</a:t>
            </a:r>
            <a:r>
              <a:rPr lang="de-DE" dirty="0"/>
              <a:t> </a:t>
            </a:r>
            <a:r>
              <a:rPr lang="de-DE" dirty="0" err="1"/>
              <a:t>image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I </a:t>
            </a:r>
            <a:r>
              <a:rPr lang="de-DE" dirty="0" err="1"/>
              <a:t>talk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took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virtual </a:t>
            </a:r>
            <a:r>
              <a:rPr lang="de-DE" dirty="0" err="1"/>
              <a:t>realm</a:t>
            </a:r>
            <a:r>
              <a:rPr lang="de-DE" dirty="0"/>
              <a:t>, I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quickly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authors</a:t>
            </a:r>
            <a:r>
              <a:rPr lang="de-DE" dirty="0"/>
              <a:t> </a:t>
            </a:r>
            <a:r>
              <a:rPr lang="de-DE" dirty="0" err="1"/>
              <a:t>went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sort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task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450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First </a:t>
            </a:r>
            <a:r>
              <a:rPr lang="de-DE" dirty="0" err="1"/>
              <a:t>up</a:t>
            </a:r>
            <a:r>
              <a:rPr lang="de-DE" dirty="0"/>
              <a:t>, in a 2020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Sidanin</a:t>
            </a:r>
            <a:r>
              <a:rPr lang="de-DE" dirty="0"/>
              <a:t> and </a:t>
            </a:r>
            <a:r>
              <a:rPr lang="de-DE" dirty="0" err="1"/>
              <a:t>colleagues</a:t>
            </a:r>
            <a:r>
              <a:rPr lang="de-DE" dirty="0"/>
              <a:t> </a:t>
            </a:r>
            <a:r>
              <a:rPr lang="de-DE" dirty="0" err="1"/>
              <a:t>recreated</a:t>
            </a:r>
            <a:r>
              <a:rPr lang="de-DE" dirty="0"/>
              <a:t> a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laboratory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deuteron</a:t>
            </a:r>
            <a:r>
              <a:rPr lang="de-DE" dirty="0"/>
              <a:t> in VR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motivations</a:t>
            </a:r>
            <a:r>
              <a:rPr lang="de-DE" dirty="0"/>
              <a:t> was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enable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perform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kind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,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specialized</a:t>
            </a:r>
            <a:r>
              <a:rPr lang="de-DE" dirty="0"/>
              <a:t> and </a:t>
            </a:r>
            <a:r>
              <a:rPr lang="de-DE" dirty="0" err="1"/>
              <a:t>extremely</a:t>
            </a:r>
            <a:r>
              <a:rPr lang="de-DE" dirty="0"/>
              <a:t> expensive </a:t>
            </a:r>
            <a:r>
              <a:rPr lang="de-DE" dirty="0" err="1"/>
              <a:t>equipment</a:t>
            </a:r>
            <a:r>
              <a:rPr lang="de-DE" dirty="0"/>
              <a:t> </a:t>
            </a:r>
            <a:r>
              <a:rPr lang="de-DE" dirty="0" err="1"/>
              <a:t>thats</a:t>
            </a:r>
            <a:r>
              <a:rPr lang="de-DE" dirty="0"/>
              <a:t> </a:t>
            </a:r>
            <a:r>
              <a:rPr lang="de-DE" dirty="0" err="1"/>
              <a:t>usually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in </a:t>
            </a:r>
            <a:r>
              <a:rPr lang="de-DE" dirty="0" err="1"/>
              <a:t>fact</a:t>
            </a:r>
            <a:r>
              <a:rPr lang="de-DE" dirty="0"/>
              <a:t> not all </a:t>
            </a:r>
            <a:r>
              <a:rPr lang="de-DE" dirty="0" err="1"/>
              <a:t>universities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In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switch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performing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, just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real </a:t>
            </a:r>
            <a:r>
              <a:rPr lang="de-DE" dirty="0" err="1"/>
              <a:t>world</a:t>
            </a:r>
            <a:r>
              <a:rPr lang="de-DE" dirty="0"/>
              <a:t> and a „</a:t>
            </a:r>
            <a:r>
              <a:rPr lang="de-DE" dirty="0" err="1"/>
              <a:t>zoomed</a:t>
            </a:r>
            <a:r>
              <a:rPr lang="de-DE" dirty="0"/>
              <a:t> in“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apparatus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whats</a:t>
            </a:r>
            <a:r>
              <a:rPr lang="de-DE" dirty="0"/>
              <a:t> </a:t>
            </a:r>
            <a:r>
              <a:rPr lang="de-DE" dirty="0" err="1"/>
              <a:t>happening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atomic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5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In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original </a:t>
            </a:r>
            <a:r>
              <a:rPr lang="de-DE" dirty="0" err="1"/>
              <a:t>experiment</a:t>
            </a:r>
            <a:r>
              <a:rPr lang="de-DE" dirty="0"/>
              <a:t> was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faithfully</a:t>
            </a:r>
            <a:r>
              <a:rPr lang="de-DE" dirty="0"/>
              <a:t> </a:t>
            </a:r>
            <a:r>
              <a:rPr lang="de-DE" dirty="0" err="1"/>
              <a:t>recreated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a virtual </a:t>
            </a:r>
            <a:r>
              <a:rPr lang="de-DE" dirty="0" err="1"/>
              <a:t>environment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additional </a:t>
            </a:r>
            <a:r>
              <a:rPr lang="de-DE" dirty="0" err="1"/>
              <a:t>visualizations</a:t>
            </a:r>
            <a:endParaRPr lang="de-DE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In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however</a:t>
            </a:r>
            <a:r>
              <a:rPr lang="de-DE" dirty="0"/>
              <a:t>,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back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,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engage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phenomena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abstract</a:t>
            </a:r>
            <a:r>
              <a:rPr lang="de-DE" dirty="0"/>
              <a:t> and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rather</a:t>
            </a:r>
            <a:r>
              <a:rPr lang="de-DE" dirty="0"/>
              <a:t> large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gap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domain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human </a:t>
            </a:r>
            <a:r>
              <a:rPr lang="de-DE" dirty="0" err="1"/>
              <a:t>eye</a:t>
            </a:r>
            <a:r>
              <a:rPr lang="de-DE" dirty="0"/>
              <a:t>,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ultimately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learn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goals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 </a:t>
            </a:r>
            <a:r>
              <a:rPr lang="de-DE" dirty="0" err="1"/>
              <a:t>therefore</a:t>
            </a:r>
            <a:r>
              <a:rPr lang="de-DE" dirty="0"/>
              <a:t> was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underlying</a:t>
            </a:r>
            <a:r>
              <a:rPr lang="de-DE" dirty="0"/>
              <a:t> </a:t>
            </a:r>
            <a:r>
              <a:rPr lang="de-DE" dirty="0" err="1"/>
              <a:t>principles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, and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that‘s</a:t>
            </a:r>
            <a:r>
              <a:rPr lang="de-DE" dirty="0"/>
              <a:t> a </a:t>
            </a:r>
            <a:r>
              <a:rPr lang="de-DE" dirty="0" err="1"/>
              <a:t>lot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relevant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wanted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produce</a:t>
            </a:r>
            <a:r>
              <a:rPr lang="de-DE" dirty="0"/>
              <a:t> an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easy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and </a:t>
            </a: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accessible</a:t>
            </a:r>
            <a:r>
              <a:rPr lang="de-DE" dirty="0"/>
              <a:t>, so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properly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real </a:t>
            </a:r>
            <a:r>
              <a:rPr lang="de-DE" dirty="0" err="1"/>
              <a:t>teaching</a:t>
            </a:r>
            <a:r>
              <a:rPr lang="de-DE" dirty="0"/>
              <a:t> </a:t>
            </a:r>
            <a:r>
              <a:rPr lang="de-DE" dirty="0" err="1"/>
              <a:t>practice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199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concern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context</a:t>
            </a:r>
            <a:r>
              <a:rPr lang="de-DE" dirty="0"/>
              <a:t> relevant </a:t>
            </a:r>
            <a:r>
              <a:rPr lang="de-DE" dirty="0" err="1"/>
              <a:t>presentation</a:t>
            </a:r>
            <a:r>
              <a:rPr lang="de-DE" dirty="0"/>
              <a:t>, in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perform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cross-sectional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human </a:t>
            </a:r>
            <a:r>
              <a:rPr lang="de-DE" dirty="0" err="1"/>
              <a:t>eye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Here </a:t>
            </a:r>
            <a:r>
              <a:rPr lang="de-DE" dirty="0" err="1"/>
              <a:t>we</a:t>
            </a:r>
            <a:r>
              <a:rPr lang="de-DE" dirty="0"/>
              <a:t> still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sort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„</a:t>
            </a:r>
            <a:r>
              <a:rPr lang="de-DE" dirty="0" err="1"/>
              <a:t>rail</a:t>
            </a:r>
            <a:r>
              <a:rPr lang="de-DE" dirty="0"/>
              <a:t> like“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axis</a:t>
            </a:r>
            <a:r>
              <a:rPr lang="de-DE" dirty="0"/>
              <a:t>, </a:t>
            </a:r>
            <a:r>
              <a:rPr lang="de-DE" dirty="0" err="1"/>
              <a:t>along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observed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and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projected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back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eye</a:t>
            </a:r>
            <a:r>
              <a:rPr lang="de-DE" dirty="0"/>
              <a:t> </a:t>
            </a:r>
            <a:r>
              <a:rPr lang="de-DE" dirty="0" err="1"/>
              <a:t>changes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Not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eye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simulate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basic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formation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</a:t>
            </a:r>
            <a:r>
              <a:rPr lang="de-DE" dirty="0" err="1"/>
              <a:t>equipped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simulated</a:t>
            </a:r>
            <a:r>
              <a:rPr lang="de-DE" dirty="0"/>
              <a:t> </a:t>
            </a:r>
            <a:r>
              <a:rPr lang="de-DE" dirty="0" err="1"/>
              <a:t>physiological</a:t>
            </a:r>
            <a:r>
              <a:rPr lang="de-DE" dirty="0"/>
              <a:t> </a:t>
            </a:r>
            <a:r>
              <a:rPr lang="de-DE" dirty="0" err="1"/>
              <a:t>behavior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portrayed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, like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deformation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eye</a:t>
            </a:r>
            <a:r>
              <a:rPr lang="de-DE" dirty="0"/>
              <a:t> </a:t>
            </a:r>
            <a:r>
              <a:rPr lang="de-DE" dirty="0" err="1"/>
              <a:t>lens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on </a:t>
            </a:r>
            <a:r>
              <a:rPr lang="de-DE" dirty="0" err="1"/>
              <a:t>objects</a:t>
            </a:r>
            <a:r>
              <a:rPr lang="de-DE" dirty="0"/>
              <a:t> at </a:t>
            </a:r>
            <a:r>
              <a:rPr lang="de-DE" dirty="0" err="1"/>
              <a:t>varying</a:t>
            </a:r>
            <a:r>
              <a:rPr lang="de-DE" dirty="0"/>
              <a:t> </a:t>
            </a:r>
            <a:r>
              <a:rPr lang="de-DE" dirty="0" err="1"/>
              <a:t>distances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bridge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gap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and </a:t>
            </a:r>
            <a:r>
              <a:rPr lang="de-DE" dirty="0" err="1"/>
              <a:t>medicine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, after all,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whole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lab </a:t>
            </a:r>
            <a:r>
              <a:rPr lang="de-DE" dirty="0" err="1"/>
              <a:t>course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486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overall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was </a:t>
            </a:r>
            <a:r>
              <a:rPr lang="de-DE" dirty="0" err="1"/>
              <a:t>created</a:t>
            </a:r>
            <a:r>
              <a:rPr lang="de-DE" dirty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719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Next </a:t>
            </a:r>
            <a:r>
              <a:rPr lang="de-DE" dirty="0" err="1"/>
              <a:t>up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split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stages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 and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conducted</a:t>
            </a:r>
            <a:r>
              <a:rPr lang="de-DE" dirty="0"/>
              <a:t> a </a:t>
            </a:r>
            <a:r>
              <a:rPr lang="de-DE" dirty="0" err="1"/>
              <a:t>usability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participants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will </a:t>
            </a:r>
            <a:r>
              <a:rPr lang="de-DE" dirty="0" err="1"/>
              <a:t>consist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large 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planned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potential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VR </a:t>
            </a:r>
            <a:r>
              <a:rPr lang="de-DE" dirty="0" err="1"/>
              <a:t>application</a:t>
            </a:r>
            <a:r>
              <a:rPr lang="de-DE" dirty="0"/>
              <a:t>,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opposed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conventional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study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conducted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real </a:t>
            </a:r>
            <a:r>
              <a:rPr lang="de-DE" dirty="0" err="1"/>
              <a:t>teaching</a:t>
            </a:r>
            <a:r>
              <a:rPr lang="de-DE" dirty="0"/>
              <a:t> </a:t>
            </a:r>
            <a:r>
              <a:rPr lang="de-DE" dirty="0" err="1"/>
              <a:t>practice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respective</a:t>
            </a:r>
            <a:r>
              <a:rPr lang="de-DE" dirty="0"/>
              <a:t> lab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semester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800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participate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Given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goal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performed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bugs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poorly</a:t>
            </a:r>
            <a:r>
              <a:rPr lang="de-DE" dirty="0"/>
              <a:t> </a:t>
            </a:r>
            <a:r>
              <a:rPr lang="de-DE" dirty="0" err="1"/>
              <a:t>usable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time,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benefit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starts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681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/>
              <a:t>&lt;Student Name&gt;: &lt;Thesis Title&gt;</a:t>
            </a:r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029D1-0E51-4CD1-88C4-2A57B9FD20F4}" type="datetime1">
              <a:rPr lang="de-DE" smtClean="0"/>
              <a:t>08.07.2023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&lt;Student Name&gt;: &lt;Thesis Title&gt;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0F3F7-04DB-4AEC-9E69-2E4A08EAFC85}" type="datetime1">
              <a:rPr lang="de-DE" smtClean="0"/>
              <a:t>08.07.2023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&lt;Student Name&gt;: &lt;Thesis Title&gt;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3F98BD5-533E-488D-B096-49AD9C23EE3C}" type="datetime1">
              <a:rPr lang="de-DE" smtClean="0"/>
              <a:t>08.07.2023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/>
              <a:t>&lt;Student Name&gt;: &lt;Thesis Title&gt;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Tobias Zengerle</a:t>
            </a:r>
          </a:p>
          <a:p>
            <a:r>
              <a:rPr lang="en-US" sz="1600" dirty="0"/>
              <a:t>06.07.2023</a:t>
            </a:r>
          </a:p>
          <a:p>
            <a:endParaRPr lang="en-US" sz="1600" dirty="0"/>
          </a:p>
          <a:p>
            <a:endParaRPr lang="en-US" dirty="0"/>
          </a:p>
          <a:p>
            <a:pPr algn="l"/>
            <a:r>
              <a:rPr lang="en-US" dirty="0"/>
              <a:t>Final: Master Informatics</a:t>
            </a:r>
          </a:p>
          <a:p>
            <a:pPr algn="l"/>
            <a:r>
              <a:rPr lang="en-US" dirty="0"/>
              <a:t>Supervisors: Prof. Gudrun </a:t>
            </a:r>
            <a:r>
              <a:rPr lang="en-US" dirty="0" err="1"/>
              <a:t>Klinker</a:t>
            </a:r>
            <a:r>
              <a:rPr lang="en-US" dirty="0"/>
              <a:t>, David </a:t>
            </a:r>
            <a:r>
              <a:rPr lang="en-US" dirty="0" err="1"/>
              <a:t>Plecher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086" y="5970185"/>
            <a:ext cx="79059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Thesis project was created in collaboration with the LMU Munich</a:t>
            </a:r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LIN-VR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7" name="Grafik 6" descr="Ein Bild, das Text, Computer, Screenshot, Wand enthält.&#10;&#10;Automatisch generierte Beschreibung">
            <a:extLst>
              <a:ext uri="{FF2B5EF4-FFF2-40B4-BE49-F238E27FC236}">
                <a16:creationId xmlns:a16="http://schemas.microsoft.com/office/drawing/2014/main" id="{85B5A023-4225-65E6-2520-E74AA5AC4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8" y="1619987"/>
            <a:ext cx="7958903" cy="421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09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1" y="1565399"/>
            <a:ext cx="7916908" cy="4606801"/>
          </a:xfrm>
        </p:spPr>
        <p:txBody>
          <a:bodyPr/>
          <a:lstStyle/>
          <a:p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First Stage: Usability Study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testers</a:t>
            </a:r>
            <a:r>
              <a:rPr lang="de-DE" dirty="0"/>
              <a:t> (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Second Stage: large 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on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benefit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VR </a:t>
            </a:r>
            <a:r>
              <a:rPr lang="de-DE" dirty="0" err="1"/>
              <a:t>application</a:t>
            </a:r>
            <a:r>
              <a:rPr lang="de-DE" dirty="0"/>
              <a:t> vs. </a:t>
            </a:r>
            <a:r>
              <a:rPr lang="de-DE" dirty="0" err="1"/>
              <a:t>analogous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(</a:t>
            </a:r>
            <a:r>
              <a:rPr lang="de-DE" dirty="0" err="1"/>
              <a:t>subject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)</a:t>
            </a:r>
          </a:p>
          <a:p>
            <a:pPr lvl="1"/>
            <a:endParaRPr lang="de-DE" dirty="0"/>
          </a:p>
          <a:p>
            <a:r>
              <a:rPr lang="de-DE" dirty="0"/>
              <a:t>Goal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: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bugs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poorly</a:t>
            </a:r>
            <a:r>
              <a:rPr lang="de-DE" dirty="0"/>
              <a:t> </a:t>
            </a:r>
            <a:r>
              <a:rPr lang="de-DE" dirty="0" err="1"/>
              <a:t>usable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benefit</a:t>
            </a:r>
            <a:r>
              <a:rPr lang="de-DE" dirty="0"/>
              <a:t> </a:t>
            </a:r>
            <a:r>
              <a:rPr lang="de-DE" dirty="0" err="1"/>
              <a:t>study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13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</a:t>
            </a:r>
            <a:r>
              <a:rPr lang="de-DE" dirty="0" err="1"/>
              <a:t>Participants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1" y="1565399"/>
            <a:ext cx="4774214" cy="4606801"/>
          </a:xfrm>
        </p:spPr>
        <p:txBody>
          <a:bodyPr/>
          <a:lstStyle/>
          <a:p>
            <a:r>
              <a:rPr lang="de-DE" dirty="0"/>
              <a:t>10 </a:t>
            </a:r>
            <a:r>
              <a:rPr lang="de-DE" dirty="0" err="1"/>
              <a:t>Students</a:t>
            </a:r>
            <a:r>
              <a:rPr lang="de-DE" dirty="0"/>
              <a:t> (2 </a:t>
            </a:r>
            <a:r>
              <a:rPr lang="de-DE" dirty="0" err="1"/>
              <a:t>female</a:t>
            </a:r>
            <a:r>
              <a:rPr lang="de-DE" dirty="0"/>
              <a:t>, 8 male)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academic</a:t>
            </a:r>
            <a:r>
              <a:rPr lang="de-DE" dirty="0"/>
              <a:t> </a:t>
            </a:r>
            <a:r>
              <a:rPr lang="de-DE" dirty="0" err="1"/>
              <a:t>backgrounds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3 out </a:t>
            </a:r>
            <a:r>
              <a:rPr lang="de-DE" dirty="0" err="1"/>
              <a:t>of</a:t>
            </a:r>
            <a:r>
              <a:rPr lang="de-DE" dirty="0"/>
              <a:t> 10 </a:t>
            </a:r>
            <a:r>
              <a:rPr lang="de-DE" dirty="0" err="1"/>
              <a:t>participants</a:t>
            </a:r>
            <a:r>
              <a:rPr lang="de-DE" dirty="0"/>
              <a:t> </a:t>
            </a:r>
            <a:r>
              <a:rPr lang="de-DE" dirty="0" err="1"/>
              <a:t>indicated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prior</a:t>
            </a:r>
            <a:r>
              <a:rPr lang="de-DE" dirty="0"/>
              <a:t> VR </a:t>
            </a:r>
            <a:r>
              <a:rPr lang="de-DE" dirty="0" err="1"/>
              <a:t>experience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Inhaltsplatzhalter 11">
            <a:extLst>
              <a:ext uri="{FF2B5EF4-FFF2-40B4-BE49-F238E27FC236}">
                <a16:creationId xmlns:a16="http://schemas.microsoft.com/office/drawing/2014/main" id="{605D046F-C848-5977-44E5-C630DC2F64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092572"/>
              </p:ext>
            </p:extLst>
          </p:nvPr>
        </p:nvGraphicFramePr>
        <p:xfrm>
          <a:off x="5552981" y="1496801"/>
          <a:ext cx="3016435" cy="2243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829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</a:t>
            </a:r>
            <a:r>
              <a:rPr lang="de-DE" dirty="0" err="1"/>
              <a:t>Questionnaire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Usability: System Usability Scale</a:t>
            </a:r>
            <a:r>
              <a:rPr lang="de-DE" baseline="30000" dirty="0"/>
              <a:t>1</a:t>
            </a:r>
            <a:r>
              <a:rPr lang="de-DE" dirty="0"/>
              <a:t> (SUS)</a:t>
            </a:r>
          </a:p>
          <a:p>
            <a:pPr lvl="1"/>
            <a:r>
              <a:rPr lang="de-DE" dirty="0"/>
              <a:t>10 Items</a:t>
            </a:r>
          </a:p>
          <a:p>
            <a:pPr lvl="1"/>
            <a:r>
              <a:rPr lang="de-DE" dirty="0" err="1"/>
              <a:t>outputs</a:t>
            </a:r>
            <a:r>
              <a:rPr lang="de-DE" dirty="0"/>
              <a:t> a </a:t>
            </a:r>
            <a:r>
              <a:rPr lang="de-DE" dirty="0" err="1"/>
              <a:t>usability</a:t>
            </a:r>
            <a:r>
              <a:rPr lang="de-DE" dirty="0"/>
              <a:t> score </a:t>
            </a:r>
            <a:r>
              <a:rPr lang="de-DE" dirty="0" err="1"/>
              <a:t>between</a:t>
            </a:r>
            <a:r>
              <a:rPr lang="de-DE" dirty="0"/>
              <a:t> 0-100</a:t>
            </a:r>
          </a:p>
          <a:p>
            <a:pPr marL="457200" lvl="1" indent="0">
              <a:buNone/>
            </a:pPr>
            <a:endParaRPr lang="de-DE" dirty="0"/>
          </a:p>
          <a:p>
            <a:r>
              <a:rPr lang="de-DE" dirty="0"/>
              <a:t>Presence: </a:t>
            </a:r>
            <a:r>
              <a:rPr lang="de-DE" dirty="0" err="1"/>
              <a:t>Igroup</a:t>
            </a:r>
            <a:r>
              <a:rPr lang="de-DE" dirty="0"/>
              <a:t> Presence Questionnaire</a:t>
            </a:r>
            <a:r>
              <a:rPr lang="de-DE" baseline="30000" dirty="0"/>
              <a:t>2</a:t>
            </a:r>
            <a:r>
              <a:rPr lang="de-DE" dirty="0"/>
              <a:t> </a:t>
            </a:r>
            <a:r>
              <a:rPr lang="en-US" b="0" i="0" dirty="0">
                <a:effectLst/>
                <a:latin typeface="Arial" panose="020B0604020202020204" pitchFamily="34" charset="0"/>
              </a:rPr>
              <a:t>(IPQ)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14 Items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Gives a score from 0-6 in the three sub-categories: </a:t>
            </a:r>
            <a:r>
              <a:rPr lang="de-DE" dirty="0" err="1">
                <a:latin typeface="Arial" panose="020B0604020202020204" pitchFamily="34" charset="0"/>
              </a:rPr>
              <a:t>Spatial</a:t>
            </a:r>
            <a:r>
              <a:rPr lang="de-DE" dirty="0">
                <a:latin typeface="Arial" panose="020B0604020202020204" pitchFamily="34" charset="0"/>
              </a:rPr>
              <a:t> Presence, Involvement and </a:t>
            </a:r>
            <a:r>
              <a:rPr lang="de-DE" dirty="0" err="1">
                <a:latin typeface="Arial" panose="020B0604020202020204" pitchFamily="34" charset="0"/>
              </a:rPr>
              <a:t>Experienced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Realism</a:t>
            </a:r>
            <a:endParaRPr lang="de-DE" dirty="0">
              <a:latin typeface="Arial" panose="020B0604020202020204" pitchFamily="34" charset="0"/>
            </a:endParaRPr>
          </a:p>
          <a:p>
            <a:pPr lvl="1"/>
            <a:endParaRPr lang="de-DE" dirty="0">
              <a:latin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</a:rPr>
              <a:t>Open Questions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47D1FFD7-8387-92AF-5B48-899EEB1B6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+mn-lt"/>
              </a:rPr>
              <a:t>J. Brooke. “SUS: A quick and dirty usability scale”. In: Usability Evaluation In Industry 189 (Nov. 1995)</a:t>
            </a:r>
          </a:p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+mn-lt"/>
              </a:rPr>
              <a:t>T. Schubert, F. Friedmann, and H. </a:t>
            </a:r>
            <a:r>
              <a:rPr lang="en-US" sz="800" b="0" i="0" dirty="0" err="1">
                <a:effectLst/>
                <a:latin typeface="+mn-lt"/>
              </a:rPr>
              <a:t>Regenbrecht</a:t>
            </a:r>
            <a:r>
              <a:rPr lang="en-US" sz="800" b="0" i="0" dirty="0">
                <a:effectLst/>
                <a:latin typeface="+mn-lt"/>
              </a:rPr>
              <a:t>. “The Experience of Presence: Factor Analytic Insights”. In: Presence: Teleoperators and Virtual Environments 10.3 </a:t>
            </a:r>
          </a:p>
          <a:p>
            <a:r>
              <a:rPr lang="en-US" sz="800" b="0" i="0" dirty="0">
                <a:effectLst/>
                <a:latin typeface="+mn-lt"/>
              </a:rPr>
              <a:t>        (June 2001)</a:t>
            </a:r>
            <a:endParaRPr lang="de-DE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Average SUS score: 82.53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err="1"/>
              <a:t>Comparative</a:t>
            </a:r>
            <a:r>
              <a:rPr lang="de-DE" dirty="0"/>
              <a:t> Benchmark</a:t>
            </a:r>
            <a:r>
              <a:rPr lang="de-DE" baseline="30000" dirty="0"/>
              <a:t>1,2 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„</a:t>
            </a:r>
            <a:r>
              <a:rPr lang="de-DE" i="1" dirty="0" err="1"/>
              <a:t>Excellent</a:t>
            </a:r>
            <a:r>
              <a:rPr lang="de-DE" dirty="0"/>
              <a:t>“ Rating </a:t>
            </a:r>
            <a:r>
              <a:rPr lang="de-DE" dirty="0" err="1"/>
              <a:t>with</a:t>
            </a:r>
            <a:r>
              <a:rPr lang="de-DE" dirty="0"/>
              <a:t> Grade A</a:t>
            </a:r>
          </a:p>
          <a:p>
            <a:pPr lvl="1"/>
            <a:r>
              <a:rPr lang="de-DE" dirty="0"/>
              <a:t>90-95 </a:t>
            </a:r>
            <a:r>
              <a:rPr lang="de-DE" dirty="0" err="1"/>
              <a:t>percentile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applications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 descr="Ein Bild, das Text, Screenshot, Schrift, Reihe enthält.&#10;&#10;Automatisch generierte Beschreibung">
            <a:extLst>
              <a:ext uri="{FF2B5EF4-FFF2-40B4-BE49-F238E27FC236}">
                <a16:creationId xmlns:a16="http://schemas.microsoft.com/office/drawing/2014/main" id="{4D663A87-0D7F-B602-0DC3-2974DEE7A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932" y="3868799"/>
            <a:ext cx="6594136" cy="216470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3942274-5198-C740-3A5E-4B9D44E94835}"/>
              </a:ext>
            </a:extLst>
          </p:cNvPr>
          <p:cNvSpPr txBox="1"/>
          <p:nvPr/>
        </p:nvSpPr>
        <p:spPr>
          <a:xfrm>
            <a:off x="1274932" y="6033505"/>
            <a:ext cx="659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Source (</a:t>
            </a:r>
            <a:r>
              <a:rPr lang="de-DE" sz="1200" b="1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pre</a:t>
            </a:r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-annotation): </a:t>
            </a:r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https://measuringu.com/interpret-sus-score/</a:t>
            </a:r>
            <a:endParaRPr lang="de-DE" sz="12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4A3CFB19-42E3-FEC2-B2A8-3DADE1DE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+mn-lt"/>
              </a:rPr>
              <a:t>J. </a:t>
            </a:r>
            <a:r>
              <a:rPr lang="en-US" sz="800" b="0" i="0" dirty="0" err="1">
                <a:effectLst/>
                <a:latin typeface="+mn-lt"/>
              </a:rPr>
              <a:t>Sauro</a:t>
            </a:r>
            <a:r>
              <a:rPr lang="en-US" sz="800" b="0" i="0" dirty="0">
                <a:effectLst/>
                <a:latin typeface="+mn-lt"/>
              </a:rPr>
              <a:t>. “A practical guide to the system usability scale: Background, benchmarks &amp; best practices”. Denver: Measuring Usability LLC, 2011</a:t>
            </a:r>
          </a:p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+mn-lt"/>
              </a:rPr>
              <a:t>https://measuringu.com/interpret-sus-score/ (visited on 06/10/2023)</a:t>
            </a:r>
            <a:endParaRPr lang="de-DE" sz="800" dirty="0">
              <a:latin typeface="+mn-lt"/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C3E1F18C-58C1-6270-BB76-A1B7EEBD6C60}"/>
              </a:ext>
            </a:extLst>
          </p:cNvPr>
          <p:cNvCxnSpPr>
            <a:cxnSpLocks/>
          </p:cNvCxnSpPr>
          <p:nvPr/>
        </p:nvCxnSpPr>
        <p:spPr bwMode="auto">
          <a:xfrm flipV="1">
            <a:off x="6517481" y="3892550"/>
            <a:ext cx="0" cy="1203233"/>
          </a:xfrm>
          <a:prstGeom prst="line">
            <a:avLst/>
          </a:prstGeom>
          <a:ln w="12700">
            <a:solidFill>
              <a:srgbClr val="C00000">
                <a:alpha val="50000"/>
              </a:srgb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88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3980414"/>
            <a:ext cx="8128000" cy="2429117"/>
          </a:xfrm>
        </p:spPr>
        <p:txBody>
          <a:bodyPr/>
          <a:lstStyle/>
          <a:p>
            <a:r>
              <a:rPr lang="de-DE" dirty="0" err="1"/>
              <a:t>Comparative</a:t>
            </a:r>
            <a:r>
              <a:rPr lang="de-DE" dirty="0"/>
              <a:t> Benchmark</a:t>
            </a:r>
            <a:r>
              <a:rPr lang="de-DE" baseline="30000" dirty="0"/>
              <a:t>1</a:t>
            </a:r>
            <a:r>
              <a:rPr lang="de-DE" dirty="0"/>
              <a:t> :</a:t>
            </a:r>
          </a:p>
          <a:p>
            <a:pPr lvl="1"/>
            <a:r>
              <a:rPr lang="de-DE" dirty="0"/>
              <a:t>Overall Presence: Grade F – „Not </a:t>
            </a:r>
            <a:r>
              <a:rPr lang="de-DE" dirty="0" err="1"/>
              <a:t>Acceptable</a:t>
            </a:r>
            <a:r>
              <a:rPr lang="de-DE" dirty="0"/>
              <a:t>“</a:t>
            </a:r>
          </a:p>
          <a:p>
            <a:pPr lvl="1"/>
            <a:r>
              <a:rPr lang="de-DE" dirty="0" err="1"/>
              <a:t>Spatial</a:t>
            </a:r>
            <a:r>
              <a:rPr lang="de-DE" dirty="0"/>
              <a:t> Presence: Grade E – „</a:t>
            </a:r>
            <a:r>
              <a:rPr lang="de-DE" dirty="0" err="1"/>
              <a:t>Marginally</a:t>
            </a:r>
            <a:r>
              <a:rPr lang="de-DE" dirty="0"/>
              <a:t> </a:t>
            </a:r>
            <a:r>
              <a:rPr lang="de-DE" dirty="0" err="1"/>
              <a:t>Acceptable</a:t>
            </a:r>
            <a:r>
              <a:rPr lang="de-DE" dirty="0"/>
              <a:t>“</a:t>
            </a:r>
          </a:p>
          <a:p>
            <a:pPr lvl="1"/>
            <a:r>
              <a:rPr lang="de-DE" dirty="0"/>
              <a:t>Involvement: Grade F – „Not </a:t>
            </a:r>
            <a:r>
              <a:rPr lang="de-DE" dirty="0" err="1"/>
              <a:t>Acceptable</a:t>
            </a:r>
            <a:r>
              <a:rPr lang="de-DE" dirty="0"/>
              <a:t>“</a:t>
            </a:r>
          </a:p>
          <a:p>
            <a:pPr lvl="1"/>
            <a:r>
              <a:rPr lang="de-DE" dirty="0" err="1"/>
              <a:t>Experienced</a:t>
            </a:r>
            <a:r>
              <a:rPr lang="de-DE" dirty="0"/>
              <a:t> </a:t>
            </a:r>
            <a:r>
              <a:rPr lang="de-DE" dirty="0" err="1"/>
              <a:t>Realism</a:t>
            </a:r>
            <a:r>
              <a:rPr lang="de-DE" dirty="0"/>
              <a:t>: Grade F – „Not </a:t>
            </a:r>
            <a:r>
              <a:rPr lang="de-DE" dirty="0" err="1"/>
              <a:t>Acceptable</a:t>
            </a:r>
            <a:r>
              <a:rPr lang="de-DE" dirty="0"/>
              <a:t>“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4A3CFB19-42E3-FEC2-B2A8-3DADE1DE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+mn-lt"/>
              </a:rPr>
              <a:t>M. Melo, G. Gonçalves, J. Vasconcelos-</a:t>
            </a:r>
            <a:r>
              <a:rPr lang="en-US" sz="800" b="0" i="0" dirty="0" err="1">
                <a:effectLst/>
                <a:latin typeface="+mn-lt"/>
              </a:rPr>
              <a:t>Raposo</a:t>
            </a:r>
            <a:r>
              <a:rPr lang="en-US" sz="800" b="0" i="0" dirty="0">
                <a:effectLst/>
                <a:latin typeface="+mn-lt"/>
              </a:rPr>
              <a:t>, and M. </a:t>
            </a:r>
            <a:r>
              <a:rPr lang="en-US" sz="800" b="0" i="0" dirty="0" err="1">
                <a:effectLst/>
                <a:latin typeface="+mn-lt"/>
              </a:rPr>
              <a:t>Bessa</a:t>
            </a:r>
            <a:r>
              <a:rPr lang="en-US" sz="800" b="0" i="0" dirty="0">
                <a:effectLst/>
                <a:latin typeface="+mn-lt"/>
              </a:rPr>
              <a:t>. “How Much Presence is Enough? Qualitative Scales for Interpreting the </a:t>
            </a:r>
            <a:r>
              <a:rPr lang="en-US" sz="800" b="0" i="0" dirty="0" err="1">
                <a:effectLst/>
                <a:latin typeface="+mn-lt"/>
              </a:rPr>
              <a:t>Igroup</a:t>
            </a:r>
            <a:r>
              <a:rPr lang="en-US" sz="800" b="0" i="0" dirty="0">
                <a:effectLst/>
                <a:latin typeface="+mn-lt"/>
              </a:rPr>
              <a:t> Presence Questionnaire Score”. In: IEEE Access 11 (2023)</a:t>
            </a:r>
            <a:endParaRPr lang="de-DE" sz="800" dirty="0">
              <a:latin typeface="+mn-lt"/>
            </a:endParaRPr>
          </a:p>
        </p:txBody>
      </p:sp>
      <p:pic>
        <p:nvPicPr>
          <p:cNvPr id="6" name="Grafik 5" descr="Ein Bild, das Text, Schrift, Screenshot, Zahl enthält.&#10;&#10;Automatisch generierte Beschreibung">
            <a:extLst>
              <a:ext uri="{FF2B5EF4-FFF2-40B4-BE49-F238E27FC236}">
                <a16:creationId xmlns:a16="http://schemas.microsoft.com/office/drawing/2014/main" id="{A0B02CA6-A5E6-2DA6-00E3-E53C74D02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050924"/>
            <a:ext cx="4410229" cy="576965"/>
          </a:xfrm>
          <a:prstGeom prst="rect">
            <a:avLst/>
          </a:prstGeom>
        </p:spPr>
      </p:pic>
      <p:pic>
        <p:nvPicPr>
          <p:cNvPr id="11" name="Grafik 10" descr="Ein Bild, das Kreis, Diagramm, Reihe, Design enthält.&#10;&#10;Automatisch generierte Beschreibung">
            <a:extLst>
              <a:ext uri="{FF2B5EF4-FFF2-40B4-BE49-F238E27FC236}">
                <a16:creationId xmlns:a16="http://schemas.microsoft.com/office/drawing/2014/main" id="{3C676E38-A038-CBD6-C3B3-FE05D9E61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369" y="698400"/>
            <a:ext cx="3330818" cy="328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4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reasons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sub-par </a:t>
            </a:r>
            <a:r>
              <a:rPr lang="de-DE" dirty="0" err="1"/>
              <a:t>results</a:t>
            </a:r>
            <a:r>
              <a:rPr lang="de-DE" dirty="0"/>
              <a:t>?</a:t>
            </a:r>
          </a:p>
          <a:p>
            <a:pPr marL="0" indent="0">
              <a:buNone/>
            </a:pPr>
            <a:endParaRPr lang="de-DE" sz="800" dirty="0"/>
          </a:p>
          <a:p>
            <a:r>
              <a:rPr lang="de-DE" dirty="0" err="1"/>
              <a:t>Spatial</a:t>
            </a:r>
            <a:r>
              <a:rPr lang="de-DE" dirty="0"/>
              <a:t> Presence:</a:t>
            </a:r>
          </a:p>
          <a:p>
            <a:pPr lvl="1"/>
            <a:r>
              <a:rPr lang="de-DE" dirty="0"/>
              <a:t>Close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environment</a:t>
            </a:r>
            <a:endParaRPr lang="de-DE" dirty="0"/>
          </a:p>
          <a:p>
            <a:pPr lvl="1"/>
            <a:r>
              <a:rPr lang="de-DE" dirty="0"/>
              <a:t>Lack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clear</a:t>
            </a:r>
            <a:r>
              <a:rPr lang="de-DE" dirty="0"/>
              <a:t> environmental </a:t>
            </a:r>
            <a:r>
              <a:rPr lang="de-DE" dirty="0" err="1"/>
              <a:t>features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Involvement:</a:t>
            </a:r>
          </a:p>
          <a:p>
            <a:pPr lvl="1"/>
            <a:r>
              <a:rPr lang="de-DE" dirty="0" err="1"/>
              <a:t>Largely</a:t>
            </a:r>
            <a:r>
              <a:rPr lang="de-DE" dirty="0"/>
              <a:t> </a:t>
            </a:r>
            <a:r>
              <a:rPr lang="de-DE" dirty="0" err="1"/>
              <a:t>untapped</a:t>
            </a:r>
            <a:r>
              <a:rPr lang="de-DE" dirty="0"/>
              <a:t> potential in </a:t>
            </a:r>
            <a:r>
              <a:rPr lang="de-DE" dirty="0" err="1"/>
              <a:t>terms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immersion</a:t>
            </a:r>
            <a:r>
              <a:rPr lang="de-DE" dirty="0"/>
              <a:t> (e.g. </a:t>
            </a:r>
            <a:r>
              <a:rPr lang="de-DE" dirty="0" err="1"/>
              <a:t>sound</a:t>
            </a:r>
            <a:r>
              <a:rPr lang="de-DE" dirty="0"/>
              <a:t>, </a:t>
            </a:r>
            <a:r>
              <a:rPr lang="de-DE" dirty="0" err="1"/>
              <a:t>haptic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)</a:t>
            </a:r>
          </a:p>
          <a:p>
            <a:pPr lvl="1"/>
            <a:endParaRPr lang="de-DE" dirty="0"/>
          </a:p>
          <a:p>
            <a:r>
              <a:rPr lang="de-DE" dirty="0" err="1"/>
              <a:t>Experienced</a:t>
            </a:r>
            <a:r>
              <a:rPr lang="de-DE" dirty="0"/>
              <a:t> </a:t>
            </a:r>
            <a:r>
              <a:rPr lang="de-DE" dirty="0" err="1"/>
              <a:t>Realism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The </a:t>
            </a:r>
            <a:r>
              <a:rPr lang="de-DE" dirty="0" err="1"/>
              <a:t>stylized</a:t>
            </a:r>
            <a:r>
              <a:rPr lang="de-DE" dirty="0"/>
              <a:t> </a:t>
            </a:r>
            <a:r>
              <a:rPr lang="de-DE" dirty="0" err="1"/>
              <a:t>graphics</a:t>
            </a:r>
            <a:r>
              <a:rPr lang="de-DE" dirty="0"/>
              <a:t> and </a:t>
            </a:r>
            <a:r>
              <a:rPr lang="de-DE" dirty="0" err="1"/>
              <a:t>overall</a:t>
            </a:r>
            <a:r>
              <a:rPr lang="de-DE" dirty="0"/>
              <a:t> experimental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not </a:t>
            </a:r>
            <a:r>
              <a:rPr lang="de-DE" dirty="0" err="1"/>
              <a:t>lend</a:t>
            </a:r>
            <a:r>
              <a:rPr lang="de-DE" dirty="0"/>
              <a:t> </a:t>
            </a:r>
            <a:r>
              <a:rPr lang="de-DE" dirty="0" err="1"/>
              <a:t>themselves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lifelike</a:t>
            </a:r>
            <a:r>
              <a:rPr lang="de-DE" dirty="0"/>
              <a:t> </a:t>
            </a:r>
            <a:r>
              <a:rPr lang="de-DE" dirty="0" err="1"/>
              <a:t>realism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704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3142694"/>
            <a:ext cx="8128000" cy="3029505"/>
          </a:xfrm>
        </p:spPr>
        <p:txBody>
          <a:bodyPr/>
          <a:lstStyle/>
          <a:p>
            <a:r>
              <a:rPr lang="de-DE" dirty="0"/>
              <a:t>Higher </a:t>
            </a:r>
            <a:r>
              <a:rPr lang="de-DE" dirty="0" err="1"/>
              <a:t>average</a:t>
            </a:r>
            <a:r>
              <a:rPr lang="de-DE" dirty="0"/>
              <a:t> SUS score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first-time VR </a:t>
            </a:r>
            <a:r>
              <a:rPr lang="de-DE" dirty="0" err="1"/>
              <a:t>users</a:t>
            </a:r>
            <a:endParaRPr lang="de-DE" dirty="0"/>
          </a:p>
          <a:p>
            <a:endParaRPr lang="de-DE" dirty="0"/>
          </a:p>
          <a:p>
            <a:r>
              <a:rPr lang="de-DE" dirty="0"/>
              <a:t>Large </a:t>
            </a:r>
            <a:r>
              <a:rPr lang="de-DE" dirty="0" err="1"/>
              <a:t>gap</a:t>
            </a:r>
            <a:r>
              <a:rPr lang="de-DE" dirty="0"/>
              <a:t> in Involvement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 </a:t>
            </a: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first-time </a:t>
            </a:r>
            <a:r>
              <a:rPr lang="de-DE" dirty="0" err="1">
                <a:sym typeface="Wingdings" panose="05000000000000000000" pitchFamily="2" charset="2"/>
              </a:rPr>
              <a:t>users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focused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way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dirty="0" err="1">
                <a:sym typeface="Wingdings" panose="05000000000000000000" pitchFamily="2" charset="2"/>
              </a:rPr>
              <a:t>their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physical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surroundings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6" name="Grafik 5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03A373F1-394D-82E9-C4C9-0D1BD5A09F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5"/>
          <a:stretch/>
        </p:blipFill>
        <p:spPr>
          <a:xfrm>
            <a:off x="508000" y="1593666"/>
            <a:ext cx="7109279" cy="979278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115BAB40-5B8C-2C7A-AC63-25D642C83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0800" y="6501600"/>
            <a:ext cx="3962400" cy="304800"/>
          </a:xfrm>
        </p:spPr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</p:spTree>
    <p:extLst>
      <p:ext uri="{BB962C8B-B14F-4D97-AF65-F5344CB8AC3E}">
        <p14:creationId xmlns:p14="http://schemas.microsoft.com/office/powerpoint/2010/main" val="226462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&amp;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Great </a:t>
            </a:r>
            <a:r>
              <a:rPr lang="de-DE" dirty="0" err="1"/>
              <a:t>usability</a:t>
            </a:r>
            <a:r>
              <a:rPr lang="de-DE" dirty="0"/>
              <a:t> score</a:t>
            </a:r>
          </a:p>
          <a:p>
            <a:pPr lvl="1"/>
            <a:r>
              <a:rPr lang="de-DE" dirty="0"/>
              <a:t>Additional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revealed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areas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improved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Room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improvement</a:t>
            </a:r>
            <a:r>
              <a:rPr lang="de-DE" dirty="0"/>
              <a:t> in </a:t>
            </a:r>
            <a:r>
              <a:rPr lang="de-DE" dirty="0" err="1"/>
              <a:t>terms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presence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senses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draw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user‘s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virtual </a:t>
            </a:r>
            <a:r>
              <a:rPr lang="de-DE" dirty="0" err="1"/>
              <a:t>environment</a:t>
            </a:r>
            <a:endParaRPr lang="de-DE" dirty="0"/>
          </a:p>
          <a:p>
            <a:pPr lvl="1"/>
            <a:r>
              <a:rPr lang="de-DE" dirty="0"/>
              <a:t>Add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room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Additional </a:t>
            </a:r>
            <a:r>
              <a:rPr lang="de-DE" dirty="0" err="1"/>
              <a:t>exercises</a:t>
            </a:r>
            <a:r>
              <a:rPr lang="de-DE" dirty="0"/>
              <a:t> on </a:t>
            </a:r>
            <a:r>
              <a:rPr lang="de-DE" dirty="0" err="1"/>
              <a:t>further</a:t>
            </a:r>
            <a:r>
              <a:rPr lang="de-DE" dirty="0"/>
              <a:t> topics (e.g. </a:t>
            </a:r>
            <a:r>
              <a:rPr lang="de-DE" dirty="0" err="1"/>
              <a:t>eyeglasses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/>
              <a:t>Learning </a:t>
            </a:r>
            <a:r>
              <a:rPr lang="de-DE" dirty="0" err="1"/>
              <a:t>benefit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upcoming</a:t>
            </a:r>
            <a:r>
              <a:rPr lang="de-DE" dirty="0"/>
              <a:t> </a:t>
            </a:r>
            <a:r>
              <a:rPr lang="de-DE" dirty="0" err="1"/>
              <a:t>winter</a:t>
            </a:r>
            <a:r>
              <a:rPr lang="de-DE" dirty="0"/>
              <a:t> </a:t>
            </a:r>
            <a:r>
              <a:rPr lang="de-DE" dirty="0" err="1"/>
              <a:t>semester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a VR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presents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basics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in a form </a:t>
            </a:r>
            <a:r>
              <a:rPr lang="de-DE" dirty="0" err="1"/>
              <a:t>thats</a:t>
            </a:r>
            <a:r>
              <a:rPr lang="de-DE" dirty="0"/>
              <a:t> </a:t>
            </a:r>
            <a:r>
              <a:rPr lang="de-DE" dirty="0" err="1"/>
              <a:t>accessible</a:t>
            </a:r>
            <a:r>
              <a:rPr lang="de-DE" dirty="0"/>
              <a:t> and relevant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conducted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revealed</a:t>
            </a:r>
            <a:r>
              <a:rPr lang="de-DE" dirty="0"/>
              <a:t> a strong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usability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gathered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upcoming</a:t>
            </a:r>
            <a:r>
              <a:rPr lang="de-DE" dirty="0"/>
              <a:t> </a:t>
            </a:r>
            <a:r>
              <a:rPr lang="de-DE" dirty="0" err="1"/>
              <a:t>field-study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will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classic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7998" y="1565399"/>
            <a:ext cx="4676475" cy="4606801"/>
          </a:xfrm>
        </p:spPr>
        <p:txBody>
          <a:bodyPr/>
          <a:lstStyle/>
          <a:p>
            <a:r>
              <a:rPr lang="de-DE" dirty="0"/>
              <a:t>Both AR and VR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suited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education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versatile </a:t>
            </a:r>
            <a:r>
              <a:rPr lang="de-DE" dirty="0" err="1"/>
              <a:t>visualizations</a:t>
            </a:r>
            <a:endParaRPr lang="de-DE" dirty="0"/>
          </a:p>
          <a:p>
            <a:pPr lvl="1"/>
            <a:r>
              <a:rPr lang="de-DE" dirty="0"/>
              <a:t>„</a:t>
            </a:r>
            <a:r>
              <a:rPr lang="de-DE" dirty="0" err="1"/>
              <a:t>hands</a:t>
            </a:r>
            <a:r>
              <a:rPr lang="de-DE" dirty="0"/>
              <a:t> on“ </a:t>
            </a:r>
            <a:r>
              <a:rPr lang="de-DE" dirty="0" err="1"/>
              <a:t>interaction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Great fit </a:t>
            </a:r>
            <a:r>
              <a:rPr lang="de-DE" dirty="0" err="1"/>
              <a:t>for</a:t>
            </a:r>
            <a:r>
              <a:rPr lang="de-DE" dirty="0"/>
              <a:t> lab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environments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 descr="Ein Bild, das Riff, Organismus, Aquarium enthält.&#10;&#10;Automatisch generierte Beschreibung">
            <a:extLst>
              <a:ext uri="{FF2B5EF4-FFF2-40B4-BE49-F238E27FC236}">
                <a16:creationId xmlns:a16="http://schemas.microsoft.com/office/drawing/2014/main" id="{B5DF511C-3405-D77D-47EE-5161C5C363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458" y="845839"/>
            <a:ext cx="3707018" cy="2272044"/>
          </a:xfrm>
          <a:prstGeom prst="rect">
            <a:avLst/>
          </a:prstGeom>
        </p:spPr>
      </p:pic>
      <p:pic>
        <p:nvPicPr>
          <p:cNvPr id="9" name="Grafik 8" descr="Ein Bild, das medizinische Ausrüstung, Büroausstattung, Maschine, Im Haus enthält.&#10;&#10;Automatisch generierte Beschreibung">
            <a:extLst>
              <a:ext uri="{FF2B5EF4-FFF2-40B4-BE49-F238E27FC236}">
                <a16:creationId xmlns:a16="http://schemas.microsoft.com/office/drawing/2014/main" id="{7AB67A04-6FD8-D9F1-7740-96B436310A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458" y="3634320"/>
            <a:ext cx="3405344" cy="2248281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79E4F39-7748-84B0-2127-D8D84F2BC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FontTx/>
              <a:buAutoNum type="arabicPeriod"/>
            </a:pPr>
            <a:r>
              <a:rPr lang="en-US" sz="800" b="0" i="0" dirty="0">
                <a:effectLst/>
                <a:latin typeface="Arial" panose="020B0604020202020204" pitchFamily="34" charset="0"/>
              </a:rPr>
              <a:t>A. P. Johnston, J. Rae, N.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Ariotti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, et. al. “Journey to the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centre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 of the cell: Virtual reality immersion into scientific data”. In: Traffic 19.2 (Feb. 2018)</a:t>
            </a:r>
          </a:p>
          <a:p>
            <a:pPr marL="228600" indent="-228600">
              <a:buFontTx/>
              <a:buAutoNum type="arabicPeriod"/>
            </a:pPr>
            <a:r>
              <a:rPr lang="en-US" sz="800" b="0" i="0" dirty="0">
                <a:effectLst/>
                <a:latin typeface="Arial" panose="020B0604020202020204" pitchFamily="34" charset="0"/>
              </a:rPr>
              <a:t>M. P.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Strzys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, S. Kapp, M.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Thees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, et. al. “Physics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holo.lab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 learning experience: using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smartglasses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 for augmented reality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labwork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 to foster the concepts of heat conduction”. In: European Journal of Physics 39.3 (Mar. 2018)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10B1C7F-DB7D-2157-8921-59C30AB79E32}"/>
              </a:ext>
            </a:extLst>
          </p:cNvPr>
          <p:cNvSpPr txBox="1"/>
          <p:nvPr/>
        </p:nvSpPr>
        <p:spPr>
          <a:xfrm>
            <a:off x="5264458" y="3117883"/>
            <a:ext cx="4008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Source: </a:t>
            </a:r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Johnston et. </a:t>
            </a:r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al.</a:t>
            </a:r>
            <a:r>
              <a:rPr lang="de-DE" sz="1200" b="1" baseline="300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1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7B5B4DD-891E-FF80-4538-B10BBF778CB1}"/>
              </a:ext>
            </a:extLst>
          </p:cNvPr>
          <p:cNvSpPr txBox="1"/>
          <p:nvPr/>
        </p:nvSpPr>
        <p:spPr>
          <a:xfrm>
            <a:off x="5264458" y="5882601"/>
            <a:ext cx="4008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Source: </a:t>
            </a:r>
            <a:r>
              <a:rPr lang="de-DE" sz="1200" b="1" i="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Strzys</a:t>
            </a:r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 et. </a:t>
            </a:r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al.</a:t>
            </a:r>
            <a:r>
              <a:rPr lang="de-DE" sz="1200" b="1" baseline="300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8297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100" b="0" i="0" dirty="0">
                <a:effectLst/>
                <a:latin typeface="Arial" panose="020B0604020202020204" pitchFamily="34" charset="0"/>
              </a:rPr>
              <a:t>J. Brooke. “SUS: A quick and dirty usability scale”. In: Usability Evaluation In Industry 189 (Nov. 1995)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b="0" i="0" dirty="0">
                <a:effectLst/>
                <a:latin typeface="Arial" panose="020B0604020202020204" pitchFamily="34" charset="0"/>
              </a:rPr>
              <a:t>R. A.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Engeln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 and S. M. Gómez Puente. “Does virtual reality help students learn to use optical measurement techniques?” In: 10th International Conference on Physics Teaching in Engineering Education PTEE 2019 (May 2019)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dirty="0">
                <a:latin typeface="Arial" panose="020B0604020202020204" pitchFamily="34" charset="0"/>
              </a:rPr>
              <a:t>A. 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P. Johnston, J. Rae, N.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Ariotti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, et. al. “Journey to the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centre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 of the cell: Virtual reality immersion into scientific data”. In: Traffic 19.2 (Feb. 2018)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b="0" i="0" dirty="0">
                <a:effectLst/>
                <a:latin typeface="+mn-lt"/>
              </a:rPr>
              <a:t>M. Melo, G. Gonçalves, J. Vasconcelos-</a:t>
            </a:r>
            <a:r>
              <a:rPr lang="en-US" sz="1100" b="0" i="0" dirty="0" err="1">
                <a:effectLst/>
                <a:latin typeface="+mn-lt"/>
              </a:rPr>
              <a:t>Raposo</a:t>
            </a:r>
            <a:r>
              <a:rPr lang="en-US" sz="1100" b="0" i="0" dirty="0">
                <a:effectLst/>
                <a:latin typeface="+mn-lt"/>
              </a:rPr>
              <a:t>, and M. </a:t>
            </a:r>
            <a:r>
              <a:rPr lang="en-US" sz="1100" b="0" i="0" dirty="0" err="1">
                <a:effectLst/>
                <a:latin typeface="+mn-lt"/>
              </a:rPr>
              <a:t>Bessa</a:t>
            </a:r>
            <a:r>
              <a:rPr lang="en-US" sz="1100" b="0" i="0" dirty="0">
                <a:effectLst/>
                <a:latin typeface="+mn-lt"/>
              </a:rPr>
              <a:t>. “How Much Presence is Enough? Qualitative Scales for Interpreting the </a:t>
            </a:r>
            <a:r>
              <a:rPr lang="en-US" sz="1100" b="0" i="0" dirty="0" err="1">
                <a:effectLst/>
                <a:latin typeface="+mn-lt"/>
              </a:rPr>
              <a:t>Igroup</a:t>
            </a:r>
            <a:r>
              <a:rPr lang="en-US" sz="1100" b="0" i="0" dirty="0">
                <a:effectLst/>
                <a:latin typeface="+mn-lt"/>
              </a:rPr>
              <a:t> Presence Questionnaire Score”. In: IEEE Access 11 (2023)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b="0" i="0" dirty="0">
                <a:effectLst/>
                <a:latin typeface="+mn-lt"/>
              </a:rPr>
              <a:t>J. </a:t>
            </a:r>
            <a:r>
              <a:rPr lang="en-US" sz="1100" b="0" i="0" dirty="0" err="1">
                <a:effectLst/>
                <a:latin typeface="+mn-lt"/>
              </a:rPr>
              <a:t>Sauro</a:t>
            </a:r>
            <a:r>
              <a:rPr lang="en-US" sz="1100" b="0" i="0" dirty="0">
                <a:effectLst/>
                <a:latin typeface="+mn-lt"/>
              </a:rPr>
              <a:t>. “A practical guide to the system usability scale: Background, benchmarks &amp; best practices”. Denver: Measuring Usability LLC, 2011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b="0" i="0" dirty="0">
                <a:effectLst/>
                <a:latin typeface="+mn-lt"/>
              </a:rPr>
              <a:t>T. Schubert, F. Friedmann, and H. </a:t>
            </a:r>
            <a:r>
              <a:rPr lang="en-US" sz="1100" b="0" i="0" dirty="0" err="1">
                <a:effectLst/>
                <a:latin typeface="+mn-lt"/>
              </a:rPr>
              <a:t>Regenbrecht</a:t>
            </a:r>
            <a:r>
              <a:rPr lang="en-US" sz="1100" b="0" i="0" dirty="0">
                <a:effectLst/>
                <a:latin typeface="+mn-lt"/>
              </a:rPr>
              <a:t>. “The Experience of Presence: Factor Analytic Insights”. In: Presence: Teleoperators and Virtual Environments 10.3 (June 2001)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b="0" i="0" dirty="0">
                <a:effectLst/>
                <a:latin typeface="Arial" panose="020B0604020202020204" pitchFamily="34" charset="0"/>
              </a:rPr>
              <a:t>P.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Šiđanin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, J.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Plavšić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, I.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Arsenić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, and M.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Krmar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. “Virtual reality (VR) simulation of a nuclear physics laboratory exercise”. In: European Journal of Physics 41.6 (Oct. 2020)</a:t>
            </a:r>
          </a:p>
          <a:p>
            <a:pPr marL="0" indent="0">
              <a:buNone/>
            </a:pPr>
            <a:endParaRPr lang="en-US" sz="400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00" b="0" i="0" dirty="0">
                <a:effectLst/>
                <a:latin typeface="Arial" panose="020B0604020202020204" pitchFamily="34" charset="0"/>
              </a:rPr>
              <a:t>M. P.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Strzys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, S. Kapp, M.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Thees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, et. al. “Physics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holo.lab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 learning experience: using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smartglasses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 for augmented reality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labwork</a:t>
            </a:r>
            <a:r>
              <a:rPr lang="en-US" sz="1100" b="0" i="0" dirty="0">
                <a:effectLst/>
                <a:latin typeface="Arial" panose="020B0604020202020204" pitchFamily="34" charset="0"/>
              </a:rPr>
              <a:t> to foster the concepts of heat conduction”. In: European Journal of Physics 39.3 (Mar. 2018)</a:t>
            </a:r>
          </a:p>
          <a:p>
            <a:pPr marL="0" indent="0">
              <a:buNone/>
            </a:pPr>
            <a:endParaRPr lang="de-DE" sz="1100" dirty="0"/>
          </a:p>
          <a:p>
            <a:pPr marL="0" indent="0">
              <a:buNone/>
            </a:pPr>
            <a:r>
              <a:rPr lang="de-DE" sz="1100" u="sng" dirty="0"/>
              <a:t>Web Sources:</a:t>
            </a:r>
          </a:p>
          <a:p>
            <a:r>
              <a:rPr lang="de-DE" sz="1100" dirty="0"/>
              <a:t>https://www.praktikum.physik.uni-muenchen.de/humanmed/index.html (</a:t>
            </a:r>
            <a:r>
              <a:rPr lang="de-DE" sz="1100" dirty="0" err="1"/>
              <a:t>visited</a:t>
            </a:r>
            <a:r>
              <a:rPr lang="de-DE" sz="1100" dirty="0"/>
              <a:t> on 05/23/2023)</a:t>
            </a:r>
          </a:p>
          <a:p>
            <a:r>
              <a:rPr lang="en-US" sz="1100" b="0" i="0" dirty="0">
                <a:effectLst/>
                <a:latin typeface="Arial" panose="020B0604020202020204" pitchFamily="34" charset="0"/>
              </a:rPr>
              <a:t>https://unity.com/</a:t>
            </a:r>
          </a:p>
          <a:p>
            <a:r>
              <a:rPr lang="de-DE" sz="1100" dirty="0">
                <a:latin typeface="+mn-lt"/>
              </a:rPr>
              <a:t>https://support.hp.com/rs-en/product/hp-reverb-g2-virtual-reality-headset/33835976/document/c06938191#AbT3</a:t>
            </a:r>
          </a:p>
          <a:p>
            <a:r>
              <a:rPr lang="en-US" sz="1100" b="0" i="0" dirty="0">
                <a:effectLst/>
                <a:latin typeface="+mn-lt"/>
              </a:rPr>
              <a:t>https://measuringu.com/interpret-sus-score/ (visited on 06/10/2023)</a:t>
            </a:r>
            <a:endParaRPr lang="de-DE" sz="1100" dirty="0">
              <a:latin typeface="+mn-lt"/>
            </a:endParaRPr>
          </a:p>
          <a:p>
            <a:endParaRPr lang="de-DE" sz="1400" dirty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 Statement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experimental </a:t>
            </a:r>
            <a:r>
              <a:rPr lang="de-DE" dirty="0" err="1"/>
              <a:t>setups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translated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XR?</a:t>
            </a:r>
          </a:p>
          <a:p>
            <a:endParaRPr lang="de-DE" dirty="0"/>
          </a:p>
          <a:p>
            <a:r>
              <a:rPr lang="de-DE" dirty="0" err="1"/>
              <a:t>Cooperation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LMU Munich Department </a:t>
            </a:r>
            <a:r>
              <a:rPr lang="de-DE" dirty="0" err="1"/>
              <a:t>of</a:t>
            </a:r>
            <a:r>
              <a:rPr lang="de-DE" dirty="0"/>
              <a:t> Physics Education:</a:t>
            </a:r>
          </a:p>
          <a:p>
            <a:pPr lvl="1"/>
            <a:r>
              <a:rPr lang="de-DE" b="1" dirty="0" err="1"/>
              <a:t>Creation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a VR </a:t>
            </a:r>
            <a:r>
              <a:rPr lang="de-DE" b="1" dirty="0" err="1"/>
              <a:t>application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lab </a:t>
            </a:r>
            <a:r>
              <a:rPr lang="de-DE" dirty="0" err="1"/>
              <a:t>course</a:t>
            </a:r>
            <a:r>
              <a:rPr lang="de-DE" dirty="0"/>
              <a:t> on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human </a:t>
            </a:r>
            <a:r>
              <a:rPr lang="de-DE" dirty="0" err="1"/>
              <a:t>medicine</a:t>
            </a:r>
            <a:endParaRPr lang="de-DE" dirty="0"/>
          </a:p>
          <a:p>
            <a:pPr lvl="1"/>
            <a:r>
              <a:rPr lang="de-DE" dirty="0" err="1"/>
              <a:t>Replacement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analogous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52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 Statement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: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7" name="Grafik 6" descr="Ein Bild, das Wand, Im Haus, Maschine, Werkzeug enthält.&#10;&#10;Automatisch generierte Beschreibung">
            <a:extLst>
              <a:ext uri="{FF2B5EF4-FFF2-40B4-BE49-F238E27FC236}">
                <a16:creationId xmlns:a16="http://schemas.microsoft.com/office/drawing/2014/main" id="{59D5AA36-97AB-06D4-6FE6-1147F63C55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16" y="2291468"/>
            <a:ext cx="7454767" cy="340344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4F78635-4103-E133-1A7A-E4E865584A0F}"/>
              </a:ext>
            </a:extLst>
          </p:cNvPr>
          <p:cNvSpPr txBox="1"/>
          <p:nvPr/>
        </p:nvSpPr>
        <p:spPr>
          <a:xfrm>
            <a:off x="844616" y="5697935"/>
            <a:ext cx="7454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Source: </a:t>
            </a:r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https://www.praktikum.physik.uni-muenchen.de/humanmed/index.html </a:t>
            </a:r>
          </a:p>
          <a:p>
            <a:pPr algn="l"/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(</a:t>
            </a:r>
            <a:r>
              <a:rPr lang="de-DE" sz="1200" b="1" i="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visited</a:t>
            </a:r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 on 05/23/2023)</a:t>
            </a:r>
            <a:endParaRPr lang="de-DE" sz="12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8970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565399"/>
            <a:ext cx="4285942" cy="4606801"/>
          </a:xfrm>
        </p:spPr>
        <p:txBody>
          <a:bodyPr/>
          <a:lstStyle/>
          <a:p>
            <a:pPr marL="0" indent="0">
              <a:buNone/>
            </a:pPr>
            <a:r>
              <a:rPr lang="de-DE" b="0" i="0" dirty="0" err="1">
                <a:effectLst/>
                <a:latin typeface="Arial" panose="020B0604020202020204" pitchFamily="34" charset="0"/>
              </a:rPr>
              <a:t>Sidanin</a:t>
            </a:r>
            <a:r>
              <a:rPr lang="de-DE" b="0" i="0" dirty="0">
                <a:effectLst/>
                <a:latin typeface="Arial" panose="020B0604020202020204" pitchFamily="34" charset="0"/>
              </a:rPr>
              <a:t> et. al.</a:t>
            </a:r>
            <a:r>
              <a:rPr lang="de-DE" b="0" i="0" baseline="30000" dirty="0">
                <a:effectLst/>
                <a:latin typeface="Arial" panose="020B0604020202020204" pitchFamily="34" charset="0"/>
              </a:rPr>
              <a:t>1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dirty="0"/>
              <a:t>(2020) </a:t>
            </a:r>
            <a:r>
              <a:rPr lang="de-DE" b="0" i="0" dirty="0">
                <a:effectLst/>
                <a:latin typeface="Arial" panose="020B0604020202020204" pitchFamily="34" charset="0"/>
              </a:rPr>
              <a:t>:</a:t>
            </a:r>
          </a:p>
          <a:p>
            <a:r>
              <a:rPr lang="de-DE" b="0" i="0" dirty="0" err="1">
                <a:effectLst/>
                <a:latin typeface="Arial" panose="020B0604020202020204" pitchFamily="34" charset="0"/>
              </a:rPr>
              <a:t>Recreation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of</a:t>
            </a:r>
            <a:r>
              <a:rPr lang="de-DE" b="0" i="0" dirty="0">
                <a:effectLst/>
                <a:latin typeface="Arial" panose="020B0604020202020204" pitchFamily="34" charset="0"/>
              </a:rPr>
              <a:t> a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nuclear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physics</a:t>
            </a:r>
            <a:r>
              <a:rPr lang="de-DE" b="0" i="0" dirty="0">
                <a:effectLst/>
                <a:latin typeface="Arial" panose="020B0604020202020204" pitchFamily="34" charset="0"/>
              </a:rPr>
              <a:t> lab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experiment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to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determine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the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mass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of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the</a:t>
            </a:r>
            <a:r>
              <a:rPr lang="de-DE" b="0" i="0" dirty="0">
                <a:effectLst/>
                <a:latin typeface="Arial" panose="020B0604020202020204" pitchFamily="34" charset="0"/>
              </a:rPr>
              <a:t> </a:t>
            </a:r>
            <a:r>
              <a:rPr lang="de-DE" b="0" i="0" dirty="0" err="1">
                <a:effectLst/>
                <a:latin typeface="Arial" panose="020B0604020202020204" pitchFamily="34" charset="0"/>
              </a:rPr>
              <a:t>deuteron</a:t>
            </a:r>
            <a:endParaRPr lang="de-DE" dirty="0">
              <a:latin typeface="Arial" panose="020B0604020202020204" pitchFamily="34" charset="0"/>
            </a:endParaRPr>
          </a:p>
          <a:p>
            <a:endParaRPr lang="de-DE" b="0" i="0" dirty="0">
              <a:effectLst/>
              <a:latin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</a:rPr>
              <a:t>Swap </a:t>
            </a:r>
            <a:r>
              <a:rPr lang="de-DE" dirty="0" err="1">
                <a:latin typeface="Arial" panose="020B0604020202020204" pitchFamily="34" charset="0"/>
              </a:rPr>
              <a:t>between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regular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interaction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experiment</a:t>
            </a:r>
            <a:r>
              <a:rPr lang="de-DE" dirty="0">
                <a:latin typeface="Arial" panose="020B0604020202020204" pitchFamily="34" charset="0"/>
              </a:rPr>
              <a:t> and a „</a:t>
            </a:r>
            <a:r>
              <a:rPr lang="de-DE" dirty="0" err="1">
                <a:latin typeface="Arial" panose="020B0604020202020204" pitchFamily="34" charset="0"/>
              </a:rPr>
              <a:t>zoomed</a:t>
            </a:r>
            <a:r>
              <a:rPr lang="de-DE" dirty="0">
                <a:latin typeface="Arial" panose="020B0604020202020204" pitchFamily="34" charset="0"/>
              </a:rPr>
              <a:t> in“ </a:t>
            </a:r>
            <a:r>
              <a:rPr lang="de-DE" dirty="0" err="1">
                <a:latin typeface="Arial" panose="020B0604020202020204" pitchFamily="34" charset="0"/>
              </a:rPr>
              <a:t>view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what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happens</a:t>
            </a:r>
            <a:r>
              <a:rPr lang="de-DE" dirty="0">
                <a:latin typeface="Arial" panose="020B0604020202020204" pitchFamily="34" charset="0"/>
              </a:rPr>
              <a:t> on </a:t>
            </a:r>
            <a:r>
              <a:rPr lang="de-DE" dirty="0" err="1">
                <a:latin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atomic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level</a:t>
            </a:r>
            <a:endParaRPr lang="de-DE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7EDE7EE7-F62E-DCAC-E495-84B9AF3D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Arial" panose="020B0604020202020204" pitchFamily="34" charset="0"/>
              </a:rPr>
              <a:t>P.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Šiđanin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, J.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Plavšić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, I.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Arsenić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, and M.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Krmar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. “Virtual reality (VR) simulation of a nuclear physics laboratory exercise”. In: European Journal of Physics 41.6 (Oct. 2020)</a:t>
            </a:r>
          </a:p>
        </p:txBody>
      </p:sp>
      <p:pic>
        <p:nvPicPr>
          <p:cNvPr id="8" name="Grafik 7" descr="Ein Bild, das Kunst, Cartoon, Im Haus enthält.&#10;&#10;Automatisch generierte Beschreibung">
            <a:extLst>
              <a:ext uri="{FF2B5EF4-FFF2-40B4-BE49-F238E27FC236}">
                <a16:creationId xmlns:a16="http://schemas.microsoft.com/office/drawing/2014/main" id="{F1B738AE-C72C-7C52-7C7A-55F312544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427" y="1308000"/>
            <a:ext cx="3685573" cy="2065457"/>
          </a:xfrm>
          <a:prstGeom prst="rect">
            <a:avLst/>
          </a:prstGeom>
        </p:spPr>
      </p:pic>
      <p:pic>
        <p:nvPicPr>
          <p:cNvPr id="10" name="Grafik 9" descr="Ein Bild, das Screenshot, Farbigkeit, Kreis enthält.&#10;&#10;Automatisch generierte Beschreibung">
            <a:extLst>
              <a:ext uri="{FF2B5EF4-FFF2-40B4-BE49-F238E27FC236}">
                <a16:creationId xmlns:a16="http://schemas.microsoft.com/office/drawing/2014/main" id="{B12E47E7-F4CC-7353-8B14-93702D99E3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427" y="3766301"/>
            <a:ext cx="3685574" cy="206545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F46A8CCA-2B58-1AEF-EA55-DDE60F01DC82}"/>
              </a:ext>
            </a:extLst>
          </p:cNvPr>
          <p:cNvSpPr txBox="1"/>
          <p:nvPr/>
        </p:nvSpPr>
        <p:spPr>
          <a:xfrm>
            <a:off x="4950427" y="3373457"/>
            <a:ext cx="3685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Source: </a:t>
            </a:r>
            <a:r>
              <a:rPr lang="de-DE" sz="1200" b="1" i="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Sidanin</a:t>
            </a:r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et. al.</a:t>
            </a:r>
            <a:r>
              <a:rPr lang="de-DE" sz="1200" b="1" baseline="300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1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9FE2626-14BA-C2DF-7C63-EC2817C9C668}"/>
              </a:ext>
            </a:extLst>
          </p:cNvPr>
          <p:cNvSpPr txBox="1"/>
          <p:nvPr/>
        </p:nvSpPr>
        <p:spPr>
          <a:xfrm>
            <a:off x="4950427" y="5831758"/>
            <a:ext cx="3685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Source: </a:t>
            </a:r>
            <a:r>
              <a:rPr lang="de-DE" sz="1200" b="1" i="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Sidanin</a:t>
            </a:r>
            <a:r>
              <a:rPr lang="de-DE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et. al.</a:t>
            </a:r>
            <a:r>
              <a:rPr lang="de-DE" sz="1200" b="1" baseline="300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7999" y="1565399"/>
            <a:ext cx="3557974" cy="4606801"/>
          </a:xfrm>
        </p:spPr>
        <p:txBody>
          <a:bodyPr/>
          <a:lstStyle/>
          <a:p>
            <a:pPr marL="0" indent="0">
              <a:buNone/>
            </a:pPr>
            <a:r>
              <a:rPr lang="de-DE" b="0" i="0" dirty="0">
                <a:effectLst/>
                <a:latin typeface="Arial" panose="020B0604020202020204" pitchFamily="34" charset="0"/>
              </a:rPr>
              <a:t>Engeln and Gómez Puente</a:t>
            </a:r>
            <a:r>
              <a:rPr lang="de-DE" baseline="30000" dirty="0">
                <a:latin typeface="Arial" panose="020B0604020202020204" pitchFamily="34" charset="0"/>
              </a:rPr>
              <a:t>1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/>
              <a:t>(2019) </a:t>
            </a:r>
            <a:r>
              <a:rPr lang="de-DE" dirty="0">
                <a:latin typeface="Arial" panose="020B0604020202020204" pitchFamily="34" charset="0"/>
              </a:rPr>
              <a:t>:</a:t>
            </a:r>
          </a:p>
          <a:p>
            <a:r>
              <a:rPr lang="de-DE" dirty="0">
                <a:latin typeface="Arial" panose="020B0604020202020204" pitchFamily="34" charset="0"/>
              </a:rPr>
              <a:t>Virtual lab </a:t>
            </a:r>
            <a:r>
              <a:rPr lang="de-DE" dirty="0" err="1">
                <a:latin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safely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engage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lasers</a:t>
            </a:r>
            <a:r>
              <a:rPr lang="de-DE" dirty="0">
                <a:latin typeface="Arial" panose="020B0604020202020204" pitchFamily="34" charset="0"/>
              </a:rPr>
              <a:t> and </a:t>
            </a:r>
            <a:r>
              <a:rPr lang="de-DE" dirty="0" err="1">
                <a:latin typeface="Arial" panose="020B0604020202020204" pitchFamily="34" charset="0"/>
              </a:rPr>
              <a:t>try</a:t>
            </a:r>
            <a:r>
              <a:rPr lang="de-DE" dirty="0">
                <a:latin typeface="Arial" panose="020B0604020202020204" pitchFamily="34" charset="0"/>
              </a:rPr>
              <a:t> out different </a:t>
            </a:r>
            <a:r>
              <a:rPr lang="de-DE" dirty="0" err="1">
                <a:latin typeface="Arial" panose="020B0604020202020204" pitchFamily="34" charset="0"/>
              </a:rPr>
              <a:t>optical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measurement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techniques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7EDE7EE7-F62E-DCAC-E495-84B9AF3D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Arial" panose="020B0604020202020204" pitchFamily="34" charset="0"/>
              </a:rPr>
              <a:t>R. A. </a:t>
            </a:r>
            <a:r>
              <a:rPr lang="en-US" sz="800" b="0" i="0" dirty="0" err="1">
                <a:effectLst/>
                <a:latin typeface="Arial" panose="020B0604020202020204" pitchFamily="34" charset="0"/>
              </a:rPr>
              <a:t>Engeln</a:t>
            </a:r>
            <a:r>
              <a:rPr lang="en-US" sz="800" b="0" i="0" dirty="0">
                <a:effectLst/>
                <a:latin typeface="Arial" panose="020B0604020202020204" pitchFamily="34" charset="0"/>
              </a:rPr>
              <a:t> and S. M. Gómez Puente. “Does virtual reality help students learn to use optical measurement techniques?” In: 10th International Conference on Physics Teaching in Engineering Education PTEE 2019 (May 2019)</a:t>
            </a:r>
            <a:endParaRPr lang="de-DE" sz="800" dirty="0">
              <a:latin typeface="+mn-lt"/>
            </a:endParaRPr>
          </a:p>
        </p:txBody>
      </p:sp>
      <p:pic>
        <p:nvPicPr>
          <p:cNvPr id="14" name="Grafik 13" descr="Ein Bild, das Im Haus, Computer, Tisch, Person enthält.&#10;&#10;Automatisch generierte Beschreibung">
            <a:extLst>
              <a:ext uri="{FF2B5EF4-FFF2-40B4-BE49-F238E27FC236}">
                <a16:creationId xmlns:a16="http://schemas.microsoft.com/office/drawing/2014/main" id="{FD898C28-080A-4696-68EC-6833B844AE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5" t="3638" r="2093" b="2658"/>
          <a:stretch/>
        </p:blipFill>
        <p:spPr>
          <a:xfrm>
            <a:off x="3968318" y="1511908"/>
            <a:ext cx="4989097" cy="303834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8518B0F-330D-0F72-9AAA-FDD8798797A0}"/>
              </a:ext>
            </a:extLst>
          </p:cNvPr>
          <p:cNvSpPr txBox="1"/>
          <p:nvPr/>
        </p:nvSpPr>
        <p:spPr>
          <a:xfrm>
            <a:off x="3968318" y="4550250"/>
            <a:ext cx="5228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i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</a:rPr>
              <a:t>Source: Engeln and Gómez Puente</a:t>
            </a:r>
            <a:r>
              <a:rPr lang="de-DE" sz="1200" b="1" baseline="300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773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Goals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Thesis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Transfer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principles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that‘s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relevant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An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easy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and </a:t>
            </a:r>
            <a:r>
              <a:rPr lang="de-DE" dirty="0" err="1"/>
              <a:t>accessible</a:t>
            </a:r>
            <a:r>
              <a:rPr lang="de-DE" dirty="0"/>
              <a:t> 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real </a:t>
            </a:r>
            <a:r>
              <a:rPr lang="de-DE" dirty="0" err="1"/>
              <a:t>teaching</a:t>
            </a:r>
            <a:r>
              <a:rPr lang="de-DE" dirty="0"/>
              <a:t> </a:t>
            </a:r>
            <a:r>
              <a:rPr lang="de-DE" dirty="0" err="1"/>
              <a:t>practice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LIN-VR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engage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interactive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human </a:t>
            </a:r>
            <a:r>
              <a:rPr lang="de-DE" dirty="0" err="1"/>
              <a:t>eye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explore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phenomena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Tobias </a:t>
            </a:r>
            <a:r>
              <a:rPr lang="de-DE" dirty="0" err="1"/>
              <a:t>Zengerle</a:t>
            </a:r>
            <a:r>
              <a:rPr lang="de-DE" dirty="0"/>
              <a:t>: Teaching Optical </a:t>
            </a:r>
            <a:r>
              <a:rPr lang="de-DE" dirty="0" err="1"/>
              <a:t>Principles</a:t>
            </a:r>
            <a:r>
              <a:rPr lang="de-DE" dirty="0"/>
              <a:t> in XR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9" name="Grafik 8" descr="Ein Bild, das Kuns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D8CE9B19-050B-EC71-1B6C-EEE42B9994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153" y="2886294"/>
            <a:ext cx="6553694" cy="345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LIN-VR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application</a:t>
            </a:r>
            <a:r>
              <a:rPr lang="de-DE" dirty="0"/>
              <a:t> was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Unity</a:t>
            </a:r>
            <a:r>
              <a:rPr lang="de-DE" baseline="30000" dirty="0"/>
              <a:t>1</a:t>
            </a:r>
          </a:p>
          <a:p>
            <a:endParaRPr lang="de-DE" dirty="0"/>
          </a:p>
          <a:p>
            <a:r>
              <a:rPr lang="de-DE" dirty="0"/>
              <a:t>Hardware: HP </a:t>
            </a:r>
            <a:r>
              <a:rPr lang="de-DE" dirty="0" err="1"/>
              <a:t>Reverb</a:t>
            </a:r>
            <a:r>
              <a:rPr lang="de-DE" dirty="0"/>
              <a:t> G2 VR Headset</a:t>
            </a:r>
            <a:r>
              <a:rPr lang="de-DE" baseline="30000" dirty="0"/>
              <a:t>2</a:t>
            </a:r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was a VR </a:t>
            </a:r>
            <a:r>
              <a:rPr lang="de-DE" dirty="0" err="1"/>
              <a:t>demo</a:t>
            </a:r>
            <a:r>
              <a:rPr lang="de-DE" dirty="0"/>
              <a:t> </a:t>
            </a:r>
            <a:r>
              <a:rPr lang="de-DE" dirty="0" err="1"/>
              <a:t>room</a:t>
            </a:r>
            <a:r>
              <a:rPr lang="de-DE" dirty="0"/>
              <a:t> on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RPTU Kaiserslautern-Landau</a:t>
            </a:r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larger </a:t>
            </a:r>
            <a:r>
              <a:rPr lang="de-DE" dirty="0" err="1"/>
              <a:t>cooperation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LMU and RPTU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51C561C8-F967-038D-0EC7-BD4B13DF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77" y="6501600"/>
            <a:ext cx="8267700" cy="304800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sz="800" b="0" i="0" dirty="0">
                <a:effectLst/>
                <a:latin typeface="Arial" panose="020B0604020202020204" pitchFamily="34" charset="0"/>
              </a:rPr>
              <a:t>https://unity.com/</a:t>
            </a:r>
          </a:p>
          <a:p>
            <a:pPr marL="228600" indent="-228600">
              <a:buAutoNum type="arabicPeriod"/>
            </a:pPr>
            <a:r>
              <a:rPr lang="de-DE" sz="800" dirty="0">
                <a:latin typeface="+mn-lt"/>
              </a:rPr>
              <a:t>https://support.hp.com/rs-en/product/hp-reverb-g2-virtual-reality-headset/33835976/document/c06938191#AbT3</a:t>
            </a:r>
          </a:p>
        </p:txBody>
      </p:sp>
    </p:spTree>
    <p:extLst>
      <p:ext uri="{BB962C8B-B14F-4D97-AF65-F5344CB8AC3E}">
        <p14:creationId xmlns:p14="http://schemas.microsoft.com/office/powerpoint/2010/main" val="246169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2814</Words>
  <Application>Microsoft Office PowerPoint</Application>
  <PresentationFormat>Bildschirmpräsentation (4:3)</PresentationFormat>
  <Paragraphs>242</Paragraphs>
  <Slides>20</Slides>
  <Notes>11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2" baseType="lpstr">
      <vt:lpstr>Arial</vt:lpstr>
      <vt:lpstr>ARVIDA-TUMFAR-Folie</vt:lpstr>
      <vt:lpstr>Teaching Optical Principles in XR</vt:lpstr>
      <vt:lpstr>Motivation</vt:lpstr>
      <vt:lpstr>Problem Statement</vt:lpstr>
      <vt:lpstr>Problem Statement</vt:lpstr>
      <vt:lpstr>Related Work</vt:lpstr>
      <vt:lpstr>Related Work</vt:lpstr>
      <vt:lpstr>Goals of this Thesis</vt:lpstr>
      <vt:lpstr>LIN-VR Application</vt:lpstr>
      <vt:lpstr>LIN-VR Application</vt:lpstr>
      <vt:lpstr>LIN-VR Application</vt:lpstr>
      <vt:lpstr>Evaluation</vt:lpstr>
      <vt:lpstr>Evaluation - Participants</vt:lpstr>
      <vt:lpstr>Evaluation - Questionnaire</vt:lpstr>
      <vt:lpstr>Evaluation - Results</vt:lpstr>
      <vt:lpstr>Evaluation - Results</vt:lpstr>
      <vt:lpstr>Evaluation - Results</vt:lpstr>
      <vt:lpstr>Evaluation - Results</vt:lpstr>
      <vt:lpstr>Discussion &amp; Future Work</vt:lpstr>
      <vt:lpstr>Conclusion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ga42zax</cp:lastModifiedBy>
  <cp:revision>124</cp:revision>
  <dcterms:created xsi:type="dcterms:W3CDTF">2013-09-19T08:44:11Z</dcterms:created>
  <dcterms:modified xsi:type="dcterms:W3CDTF">2023-07-08T14:52:47Z</dcterms:modified>
</cp:coreProperties>
</file>