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8" r:id="rId2"/>
    <p:sldId id="435" r:id="rId3"/>
    <p:sldId id="425" r:id="rId4"/>
    <p:sldId id="426" r:id="rId5"/>
    <p:sldId id="427" r:id="rId6"/>
    <p:sldId id="433" r:id="rId7"/>
    <p:sldId id="434" r:id="rId8"/>
    <p:sldId id="428" r:id="rId9"/>
    <p:sldId id="429" r:id="rId10"/>
    <p:sldId id="430" r:id="rId11"/>
    <p:sldId id="431" r:id="rId12"/>
    <p:sldId id="437" r:id="rId13"/>
    <p:sldId id="438" r:id="rId14"/>
    <p:sldId id="439" r:id="rId15"/>
    <p:sldId id="432" r:id="rId16"/>
    <p:sldId id="436" r:id="rId17"/>
  </p:sldIdLst>
  <p:sldSz cx="9144000" cy="6858000" type="screen4x3"/>
  <p:notesSz cx="6858000" cy="9144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AD00"/>
    <a:srgbClr val="F9E3D3"/>
    <a:srgbClr val="BFE1FF"/>
    <a:srgbClr val="B5CA82"/>
    <a:srgbClr val="91AC6B"/>
    <a:srgbClr val="41BEFF"/>
    <a:srgbClr val="0099FF"/>
    <a:srgbClr val="CA213F"/>
    <a:srgbClr val="E53418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860" y="8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8000" y="169863"/>
            <a:ext cx="337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1698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9FD003B-F55D-4842-A116-DBE40F6AC1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621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41E7853-A490-4F42-A560-8CD18868D99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07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ＭＳ Ｐゴシック" pitchFamily="1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304-1901-4C60-AB3F-9EA11366805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9501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703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282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https://lh3.googleusercontent.com/5fMVhdjh3iCiHRxJhykXxH8hAbweX4p0upB6y-EGkpW1BF7H_Ho1w2wUrJQxb3h4E8c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7109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658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7590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Mutatable</a:t>
            </a:r>
            <a:r>
              <a:rPr lang="de-DE" dirty="0"/>
              <a:t> </a:t>
            </a:r>
            <a:r>
              <a:rPr lang="en-US" dirty="0"/>
              <a:t>and omnidirectional viewable</a:t>
            </a:r>
            <a:br>
              <a:rPr lang="en-US" dirty="0"/>
            </a:br>
            <a:r>
              <a:rPr lang="en-US" dirty="0"/>
              <a:t>virtual issued object in XR instructor view</a:t>
            </a:r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Transferable to other XR devices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1943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Networking shifted to Feb</a:t>
            </a:r>
          </a:p>
          <a:p>
            <a:r>
              <a:rPr lang="en-US" dirty="0"/>
              <a:t>Eval:</a:t>
            </a:r>
            <a:br>
              <a:rPr lang="en-US" dirty="0"/>
            </a:br>
            <a:r>
              <a:rPr lang="en-US"/>
              <a:t>- knowledge </a:t>
            </a:r>
            <a:r>
              <a:rPr lang="en-US" dirty="0"/>
              <a:t>transfer</a:t>
            </a:r>
          </a:p>
          <a:p>
            <a:r>
              <a:rPr lang="en-US" dirty="0"/>
              <a:t>- Voice com needed?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215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6229350" y="2274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5" name="Line 22"/>
          <p:cNvSpPr>
            <a:spLocks noChangeShapeType="1"/>
          </p:cNvSpPr>
          <p:nvPr userDrawn="1"/>
        </p:nvSpPr>
        <p:spPr bwMode="auto">
          <a:xfrm>
            <a:off x="0" y="4338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6" name="Line 23"/>
          <p:cNvSpPr>
            <a:spLocks noChangeShapeType="1"/>
          </p:cNvSpPr>
          <p:nvPr userDrawn="1"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7" name="Picture 2" descr="C:\Users\Flopc\Desktop\ppt\TUMLogo_oZ_Vollfl_blau_RGB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734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508000" y="6508800"/>
            <a:ext cx="8153400" cy="304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/>
              <a:t>Florian Philipp: Remote Guidance - 3D Augmentation - Spatial Understanding of a Problem - XR</a:t>
            </a:r>
            <a:endParaRPr lang="de-DE"/>
          </a:p>
        </p:txBody>
      </p:sp>
      <p:pic>
        <p:nvPicPr>
          <p:cNvPr id="10242" name="Picture 2" descr="C:\Users\christian\Documents\vorlagen\logo\far_logo_tum_blau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4149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159588-75F5-48C1-B7F4-112468870AE1}" type="datetime1">
              <a:rPr lang="de-DE" smtClean="0"/>
              <a:t>13.02.2019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Florian Philipp: Remote Guidance - 3D Augmentation - Spatial Understanding of a Problem - XR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F8C94-1FE7-4B98-885D-30951FE77AD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86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3B38BE-030B-4BA7-B6A1-52761C926A6F}" type="datetime1">
              <a:rPr lang="de-DE" smtClean="0"/>
              <a:t>13.02.2019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Florian Philipp: Remote Guidance - 3D Augmentation - Spatial Understanding of a Problem - XR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986AC-A27E-4BAF-96F8-8628315CA06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6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734400"/>
            <a:ext cx="812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615175"/>
            <a:ext cx="8128000" cy="455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508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5B8E2BFF-BAFC-4470-9644-6F232B3EE91A}" type="datetime1">
              <a:rPr lang="de-DE" smtClean="0"/>
              <a:t>13.02.2019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088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en-US"/>
              <a:t>Florian Philipp: Remote Guidance - 3D Augmentation - Spatial Understanding of a Problem - XR</a:t>
            </a: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508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A2F13B0-8C01-4407-AA0B-8BD3C818751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033" name="Picture 2" descr="C:\Users\Flopc\Desktop\ppt\TUMLogo_oZ_Vollfl_blau_RGB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829128" y="232393"/>
            <a:ext cx="17620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Fachgebiet Augmented</a:t>
            </a:r>
            <a:r>
              <a:rPr lang="de-DE" sz="900" baseline="0" dirty="0">
                <a:solidFill>
                  <a:schemeClr val="bg2"/>
                </a:solidFill>
              </a:rPr>
              <a:t> Reality</a:t>
            </a:r>
            <a:endParaRPr lang="de-DE" sz="900" dirty="0">
              <a:solidFill>
                <a:schemeClr val="bg2"/>
              </a:solidFill>
            </a:endParaRPr>
          </a:p>
        </p:txBody>
      </p:sp>
      <p:pic>
        <p:nvPicPr>
          <p:cNvPr id="1035" name="Picture 11" descr="C:\Users\christian\Documents\vorlagen\logo\far_logo_tum_blau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54" y="90390"/>
            <a:ext cx="320675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1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1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mviewer.com/de/loesungen/augmented-reality" TargetMode="External"/><Relationship Id="rId2" Type="http://schemas.openxmlformats.org/officeDocument/2006/relationships/hyperlink" Target="https://www.re-flekt.com/reflekt-remot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rafikartes.com/rotation-360.html" TargetMode="External"/><Relationship Id="rId4" Type="http://schemas.openxmlformats.org/officeDocument/2006/relationships/hyperlink" Target="https://dynamics.microsoft.com/en-ca/mixed-reality/remote-assist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chinedesign.com/community/what-questions-should-you-ask-during-product-lifecycle" TargetMode="External"/><Relationship Id="rId3" Type="http://schemas.openxmlformats.org/officeDocument/2006/relationships/hyperlink" Target="https://www.teamviewer.com/de/loesungen/augmented-reality" TargetMode="External"/><Relationship Id="rId7" Type="http://schemas.openxmlformats.org/officeDocument/2006/relationships/hyperlink" Target="https://arstechnica.com/gadgets/2017/10/windows-mixed-reality-headsets-expected-to-sell-pretty-well-or-quite-badly/" TargetMode="External"/><Relationship Id="rId2" Type="http://schemas.openxmlformats.org/officeDocument/2006/relationships/hyperlink" Target="https://www.re-flekt.com/reflekt-remot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dia.npr.org/assets/img/2017/10/12/trh_manipulation_artwork1_wide-b3b9648e2f6fb9a829cc1d800adf7dada2e5f57e-s900-c85.jpg" TargetMode="External"/><Relationship Id="rId5" Type="http://schemas.openxmlformats.org/officeDocument/2006/relationships/hyperlink" Target="http://grafikartes.com/rotation-360.html" TargetMode="External"/><Relationship Id="rId4" Type="http://schemas.openxmlformats.org/officeDocument/2006/relationships/hyperlink" Target="https://dynamics.microsoft.com/en-ca/mixed-reality/remote-assis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Design and Evaluation of a Remote Guidance Application by using 3D Augmentation to Enhance Spatial Understanding of a Problem by means of Mixed Reality Technology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08000" y="3429000"/>
            <a:ext cx="8128000" cy="2418074"/>
          </a:xfrm>
        </p:spPr>
        <p:txBody>
          <a:bodyPr/>
          <a:lstStyle/>
          <a:p>
            <a:r>
              <a:rPr lang="en-US" dirty="0"/>
              <a:t>Florian Philipp</a:t>
            </a:r>
          </a:p>
          <a:p>
            <a:fld id="{5DBCC2AA-056C-4BCB-9597-7D60236E29EC}" type="datetime3">
              <a:rPr lang="en-US" sz="1600"/>
              <a:t>13 February 2019</a:t>
            </a:fld>
            <a:endParaRPr lang="en-US" sz="1600" dirty="0"/>
          </a:p>
          <a:p>
            <a:endParaRPr lang="en-US" sz="1600" dirty="0"/>
          </a:p>
          <a:p>
            <a:endParaRPr lang="en-US" dirty="0"/>
          </a:p>
          <a:p>
            <a:pPr algn="l"/>
            <a:r>
              <a:rPr lang="en-US" dirty="0"/>
              <a:t>Kickoff: Master Informatics</a:t>
            </a:r>
          </a:p>
          <a:p>
            <a:pPr algn="l"/>
            <a:r>
              <a:rPr lang="en-US" dirty="0"/>
              <a:t>Supervisor: Sven Liedtke</a:t>
            </a:r>
          </a:p>
        </p:txBody>
      </p:sp>
    </p:spTree>
    <p:extLst>
      <p:ext uri="{BB962C8B-B14F-4D97-AF65-F5344CB8AC3E}">
        <p14:creationId xmlns:p14="http://schemas.microsoft.com/office/powerpoint/2010/main" val="278909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Discussion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Potential </a:t>
            </a:r>
            <a:r>
              <a:rPr lang="de-DE" dirty="0" err="1"/>
              <a:t>Issues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Client view video streaming</a:t>
            </a:r>
          </a:p>
          <a:p>
            <a:r>
              <a:rPr lang="en-US" dirty="0"/>
              <a:t>Fully manipulatable object with virtual </a:t>
            </a:r>
            <a:br>
              <a:rPr lang="en-US" dirty="0"/>
            </a:br>
            <a:r>
              <a:rPr lang="en-US" dirty="0"/>
              <a:t>hand controllers</a:t>
            </a:r>
          </a:p>
          <a:p>
            <a:r>
              <a:rPr lang="en-US" dirty="0"/>
              <a:t>Readable UI text</a:t>
            </a:r>
          </a:p>
          <a:p>
            <a:r>
              <a:rPr lang="en-US" dirty="0"/>
              <a:t>Good UI for visual feedback</a:t>
            </a:r>
          </a:p>
          <a:p>
            <a:r>
              <a:rPr lang="en-US" dirty="0"/>
              <a:t>Unity policy changes regarding networking?</a:t>
            </a:r>
          </a:p>
          <a:p>
            <a:r>
              <a:rPr lang="en-US" dirty="0"/>
              <a:t>No fixed environmental variables</a:t>
            </a:r>
          </a:p>
          <a:p>
            <a:pPr lvl="1"/>
            <a:r>
              <a:rPr lang="en-US" dirty="0"/>
              <a:t>Light condition</a:t>
            </a:r>
          </a:p>
          <a:p>
            <a:pPr lvl="1"/>
            <a:r>
              <a:rPr lang="en-US" dirty="0"/>
              <a:t>Latency</a:t>
            </a:r>
          </a:p>
          <a:p>
            <a:pPr lvl="1"/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6" name="Picture 2" descr="File:Rubik's cube.svg">
            <a:extLst>
              <a:ext uri="{FF2B5EF4-FFF2-40B4-BE49-F238E27FC236}">
                <a16:creationId xmlns:a16="http://schemas.microsoft.com/office/drawing/2014/main" id="{8C46EC62-4655-4C6D-BF62-5F6E35D6E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428" y="1142372"/>
            <a:ext cx="192024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4541E4DD-379E-464F-BE3D-C52E9253F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924" y="6508800"/>
            <a:ext cx="6668814" cy="304800"/>
          </a:xfrm>
        </p:spPr>
        <p:txBody>
          <a:bodyPr/>
          <a:lstStyle/>
          <a:p>
            <a:r>
              <a:rPr lang="en-US" dirty="0"/>
              <a:t>Florian Philipp: Remote Guidance - 3D Augmentation - Spatial Understanding of a Problem - XR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9579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ile:Rubik's cube.svg">
            <a:extLst>
              <a:ext uri="{FF2B5EF4-FFF2-40B4-BE49-F238E27FC236}">
                <a16:creationId xmlns:a16="http://schemas.microsoft.com/office/drawing/2014/main" id="{2418C253-1E37-4C1B-A6C3-AC3EA5C41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428" y="1142372"/>
            <a:ext cx="192024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 Line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2E41AF06-A3BF-46BA-AB2C-1C714B16C8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5" t="5078" r="2966" b="4493"/>
          <a:stretch/>
        </p:blipFill>
        <p:spPr>
          <a:xfrm>
            <a:off x="439332" y="2445669"/>
            <a:ext cx="7036760" cy="3952844"/>
          </a:xfrm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CDBE59E7-A681-46B8-8106-DC4CB2A0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924" y="6508800"/>
            <a:ext cx="6668814" cy="304800"/>
          </a:xfrm>
        </p:spPr>
        <p:txBody>
          <a:bodyPr/>
          <a:lstStyle/>
          <a:p>
            <a:r>
              <a:rPr lang="en-US" dirty="0"/>
              <a:t>Florian Philipp: Remote Guidance - 3D Augmentation - Spatial Understanding of a Problem - XR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5294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60F186-BB5E-4354-B569-71EA9F05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B2FE83-7447-4046-84FF-C8742E310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52499B0-C9A4-42F4-BFB9-FDBE51A23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Philipp: Remote Guidance - 3D Augmentation - Spatial Understanding of a Problem - XR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DE91213-3BE9-44B3-A762-D42099899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3074" name="Picture 2" descr="https://www.machinedesign.com/sites/machinedesign.com/files/styles/article_featured_retina/public/PROMOAskingQuestions-917203022_0.jpg?itok=X_FayLSv">
            <a:extLst>
              <a:ext uri="{FF2B5EF4-FFF2-40B4-BE49-F238E27FC236}">
                <a16:creationId xmlns:a16="http://schemas.microsoft.com/office/drawing/2014/main" id="{8D00C355-27C1-4F63-B28A-F89869F27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31" y="1680600"/>
            <a:ext cx="7725103" cy="40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601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60F186-BB5E-4354-B569-71EA9F05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B2FE83-7447-4046-84FF-C8742E310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52499B0-C9A4-42F4-BFB9-FDBE51A23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Philipp: Remote Guidance - 3D Augmentation - Spatial Understanding of a Problem - XR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DE91213-3BE9-44B3-A762-D42099899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856AF19-7F09-4134-810F-25F0DC5BD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7109"/>
            <a:ext cx="9144000" cy="510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344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60F186-BB5E-4354-B569-71EA9F05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B2FE83-7447-4046-84FF-C8742E310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52499B0-C9A4-42F4-BFB9-FDBE51A23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Philipp: Remote Guidance - 3D Augmentation - Spatial Understanding of a Problem - XR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DE91213-3BE9-44B3-A762-D42099899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856AF19-7F09-4134-810F-25F0DC5BD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7109"/>
            <a:ext cx="9144000" cy="510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04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References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>
                <a:hlinkClick r:id="rId2"/>
              </a:rPr>
              <a:t>https://www.re-flekt.com/reflekt-remote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hlinkClick r:id="rId3"/>
              </a:rPr>
              <a:t>https://www.teamviewer.com/de/loesungen/augmented-reality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hlinkClick r:id="rId4"/>
              </a:rPr>
              <a:t>https://dynamics.microsoft.com/en-ca/mixed-reality/remote-assist/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hlinkClick r:id="rId5"/>
              </a:rPr>
              <a:t>http://grafikartes.com/rotation-360.html</a:t>
            </a:r>
            <a:endParaRPr lang="en-US" dirty="0"/>
          </a:p>
          <a:p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92E2C69C-0EFE-42F9-80C3-0BE0B8BEF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924" y="6503545"/>
            <a:ext cx="6668814" cy="304800"/>
          </a:xfrm>
        </p:spPr>
        <p:txBody>
          <a:bodyPr/>
          <a:lstStyle/>
          <a:p>
            <a:r>
              <a:rPr lang="en-US" dirty="0"/>
              <a:t>Florian Philipp: Remote Guidance - 3D Augmentation - Spatial Understanding of a Problem - XR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6504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9835" y="448526"/>
            <a:ext cx="8128000" cy="45570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>
                <a:hlinkClick r:id="rId2"/>
              </a:rPr>
              <a:t>https://www.re-flekt.com/reflekt-remote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hlinkClick r:id="rId3"/>
              </a:rPr>
              <a:t>https://www.teamviewer.com/de/loesungen/augmented-reality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hlinkClick r:id="rId4"/>
              </a:rPr>
              <a:t>https://dynamics.microsoft.com/en-ca/mixed-reality/remote-assist/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hlinkClick r:id="rId5"/>
              </a:rPr>
              <a:t>http://grafikartes.com/rotation-360.html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hlinkClick r:id="rId6"/>
              </a:rPr>
              <a:t>https://media.npr.org/assets/img/2017/10/12/trh_manipulation_artwork1_wide-b3b9648e2f6fb9a829cc1d800adf7dada2e5f57e-s900-c85.jpg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hlinkClick r:id="rId7"/>
              </a:rPr>
              <a:t>https://arstechnica.com/gadgets/2017/10/windows-mixed-reality-headsets-expected-to-sell-pretty-well-or-quite-badly/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hlinkClick r:id="rId8"/>
              </a:rPr>
              <a:t>https://www.machinedesign.com/community/what-questions-should-you-ask-during-product-lifecycle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494660B-C89C-4C30-A97A-E58420E14AFD}"/>
              </a:ext>
            </a:extLst>
          </p:cNvPr>
          <p:cNvSpPr/>
          <p:nvPr/>
        </p:nvSpPr>
        <p:spPr bwMode="auto">
          <a:xfrm>
            <a:off x="387131" y="572814"/>
            <a:ext cx="8128000" cy="24331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References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92E2C69C-0EFE-42F9-80C3-0BE0B8BEF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924" y="6503545"/>
            <a:ext cx="6668814" cy="304800"/>
          </a:xfrm>
        </p:spPr>
        <p:txBody>
          <a:bodyPr/>
          <a:lstStyle/>
          <a:p>
            <a:r>
              <a:rPr lang="en-US" dirty="0"/>
              <a:t>Florian Philipp: Remote Guidance - 3D Augmentation - Spatial Understanding of a Problem - XR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5234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r>
              <a:rPr lang="de-DE" dirty="0"/>
              <a:t> / 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UI </a:t>
            </a:r>
            <a:r>
              <a:rPr lang="en-US" dirty="0"/>
              <a:t>Instructions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0924" y="6508800"/>
            <a:ext cx="6668814" cy="304800"/>
          </a:xfrm>
        </p:spPr>
        <p:txBody>
          <a:bodyPr/>
          <a:lstStyle/>
          <a:p>
            <a:r>
              <a:rPr lang="en-US" dirty="0"/>
              <a:t>Florian Philipp: Remote Guidance - 3D Augmentation - Spatial Understanding of a Problem - XR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2" descr="File:Rubik's cube.svg">
            <a:extLst>
              <a:ext uri="{FF2B5EF4-FFF2-40B4-BE49-F238E27FC236}">
                <a16:creationId xmlns:a16="http://schemas.microsoft.com/office/drawing/2014/main" id="{7A02CF0A-0306-4549-8D03-049308A24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428" y="1142372"/>
            <a:ext cx="192024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NNOTATIONS">
            <a:extLst>
              <a:ext uri="{FF2B5EF4-FFF2-40B4-BE49-F238E27FC236}">
                <a16:creationId xmlns:a16="http://schemas.microsoft.com/office/drawing/2014/main" id="{6A3257E7-7566-4135-9651-F571597988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7" t="13195" r="28972" b="13139"/>
          <a:stretch/>
        </p:blipFill>
        <p:spPr bwMode="auto">
          <a:xfrm>
            <a:off x="3263462" y="1705303"/>
            <a:ext cx="2175641" cy="448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75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r>
              <a:rPr lang="de-DE" dirty="0"/>
              <a:t> / 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XR Remote </a:t>
            </a:r>
            <a:r>
              <a:rPr lang="en-US" dirty="0"/>
              <a:t>Guidance</a:t>
            </a:r>
            <a:r>
              <a:rPr lang="de-DE" dirty="0"/>
              <a:t> System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0924" y="6508800"/>
            <a:ext cx="6668814" cy="304800"/>
          </a:xfrm>
        </p:spPr>
        <p:txBody>
          <a:bodyPr/>
          <a:lstStyle/>
          <a:p>
            <a:r>
              <a:rPr lang="en-US" dirty="0"/>
              <a:t>Florian Philipp: Remote Guidance - 3D Augmentation - Spatial Understanding of a Problem - XR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14A86ED-0CE3-496D-9FD0-AF84ED4E7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517" y="2108225"/>
            <a:ext cx="6553200" cy="4232275"/>
          </a:xfrm>
          <a:prstGeom prst="rect">
            <a:avLst/>
          </a:prstGeom>
        </p:spPr>
      </p:pic>
      <p:pic>
        <p:nvPicPr>
          <p:cNvPr id="7" name="Picture 2" descr="File:Rubik's cube.svg">
            <a:extLst>
              <a:ext uri="{FF2B5EF4-FFF2-40B4-BE49-F238E27FC236}">
                <a16:creationId xmlns:a16="http://schemas.microsoft.com/office/drawing/2014/main" id="{7A02CF0A-0306-4549-8D03-049308A24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428" y="1142372"/>
            <a:ext cx="192024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A011D6D-6A3B-400E-84CD-BB281CABB653}"/>
              </a:ext>
            </a:extLst>
          </p:cNvPr>
          <p:cNvSpPr/>
          <p:nvPr/>
        </p:nvSpPr>
        <p:spPr bwMode="auto">
          <a:xfrm>
            <a:off x="846083" y="5407572"/>
            <a:ext cx="3279227" cy="932928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4D05EDB9-F917-4C75-B204-BA560A61BC15}"/>
              </a:ext>
            </a:extLst>
          </p:cNvPr>
          <p:cNvSpPr/>
          <p:nvPr/>
        </p:nvSpPr>
        <p:spPr bwMode="auto">
          <a:xfrm>
            <a:off x="814550" y="3725916"/>
            <a:ext cx="3279227" cy="1161394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58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Problem Description: </a:t>
            </a:r>
            <a:r>
              <a:rPr lang="de-DE" dirty="0" err="1"/>
              <a:t>Issues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AR Augmentation </a:t>
            </a:r>
            <a:r>
              <a:rPr lang="en-US" dirty="0"/>
              <a:t>with</a:t>
            </a:r>
            <a:r>
              <a:rPr lang="de-DE" dirty="0"/>
              <a:t> real </a:t>
            </a:r>
            <a:r>
              <a:rPr lang="en-US" dirty="0"/>
              <a:t>objects</a:t>
            </a:r>
          </a:p>
          <a:p>
            <a:r>
              <a:rPr lang="de-DE" dirty="0"/>
              <a:t>VR </a:t>
            </a:r>
            <a:r>
              <a:rPr lang="en-US" dirty="0"/>
              <a:t>interaction</a:t>
            </a:r>
            <a:r>
              <a:rPr lang="de-DE" dirty="0"/>
              <a:t> </a:t>
            </a:r>
            <a:r>
              <a:rPr lang="en-US" dirty="0"/>
              <a:t>with</a:t>
            </a:r>
            <a:r>
              <a:rPr lang="de-DE" dirty="0"/>
              <a:t> virtual </a:t>
            </a:r>
            <a:r>
              <a:rPr lang="de-DE" dirty="0" err="1"/>
              <a:t>objects</a:t>
            </a:r>
            <a:endParaRPr lang="de-DE" dirty="0"/>
          </a:p>
          <a:p>
            <a:r>
              <a:rPr lang="de-DE" dirty="0"/>
              <a:t>Realtime </a:t>
            </a:r>
            <a:r>
              <a:rPr lang="en-US" dirty="0"/>
              <a:t>data transmission</a:t>
            </a:r>
          </a:p>
          <a:p>
            <a:r>
              <a:rPr lang="en-US" dirty="0"/>
              <a:t>UI elements for information transport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6" name="Picture 2" descr="File:Rubik's cube.svg">
            <a:extLst>
              <a:ext uri="{FF2B5EF4-FFF2-40B4-BE49-F238E27FC236}">
                <a16:creationId xmlns:a16="http://schemas.microsoft.com/office/drawing/2014/main" id="{183DF7B2-B2A6-4F2A-9037-2FAEB4CE3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428" y="1142372"/>
            <a:ext cx="192024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F12BA581-19AD-47F8-92C5-E94A6DF1F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924" y="6508800"/>
            <a:ext cx="6668814" cy="304800"/>
          </a:xfrm>
        </p:spPr>
        <p:txBody>
          <a:bodyPr/>
          <a:lstStyle/>
          <a:p>
            <a:r>
              <a:rPr lang="en-US" dirty="0"/>
              <a:t>Florian Philipp: Remote Guidance - 3D Augmentation - Spatial Understanding of a Problem - XR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5529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Existing</a:t>
            </a:r>
            <a:r>
              <a:rPr lang="de-DE" dirty="0"/>
              <a:t> Solutions / </a:t>
            </a:r>
            <a:r>
              <a:rPr lang="de-DE" dirty="0" err="1"/>
              <a:t>Related</a:t>
            </a:r>
            <a:r>
              <a:rPr lang="de-DE" dirty="0"/>
              <a:t>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/>
              <a:t>Enterprise Solutions</a:t>
            </a:r>
            <a:r>
              <a:rPr lang="de-DE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2400" dirty="0" err="1"/>
              <a:t>Teamviewer</a:t>
            </a:r>
            <a:r>
              <a:rPr lang="de-DE" sz="2400" dirty="0"/>
              <a:t> Pilot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2400" dirty="0"/>
              <a:t>Microsoft Dynamics 365 Remote Assist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2400" dirty="0"/>
              <a:t>Remote AR</a:t>
            </a:r>
            <a:br>
              <a:rPr lang="de-DE" sz="2400" dirty="0"/>
            </a:br>
            <a:endParaRPr lang="de-DE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de-DE" sz="2800" dirty="0"/>
              <a:t>Research Papers: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2400" dirty="0"/>
              <a:t>Knowledge Transfer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2400" dirty="0"/>
              <a:t>Feature Tracking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2400" dirty="0"/>
              <a:t>Robust </a:t>
            </a:r>
            <a:r>
              <a:rPr lang="de-DE" sz="2400" dirty="0" err="1"/>
              <a:t>Augmentations</a:t>
            </a:r>
            <a:endParaRPr lang="de-DE" sz="2400" dirty="0"/>
          </a:p>
          <a:p>
            <a:pPr lvl="1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6" name="Picture 2" descr="File:Rubik's cube.svg">
            <a:extLst>
              <a:ext uri="{FF2B5EF4-FFF2-40B4-BE49-F238E27FC236}">
                <a16:creationId xmlns:a16="http://schemas.microsoft.com/office/drawing/2014/main" id="{1021A290-0E31-409E-86FD-CAB7306F4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428" y="1142372"/>
            <a:ext cx="192024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7F12FB3-CF12-412A-9128-114671968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924" y="6508800"/>
            <a:ext cx="6668814" cy="304800"/>
          </a:xfrm>
        </p:spPr>
        <p:txBody>
          <a:bodyPr/>
          <a:lstStyle/>
          <a:p>
            <a:r>
              <a:rPr lang="en-US" dirty="0"/>
              <a:t>Florian Philipp: Remote Guidance - 3D Augmentation - Spatial Understanding of a Problem - XR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6847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File:Rubik's cube.svg">
            <a:extLst>
              <a:ext uri="{FF2B5EF4-FFF2-40B4-BE49-F238E27FC236}">
                <a16:creationId xmlns:a16="http://schemas.microsoft.com/office/drawing/2014/main" id="{372D7BF5-C896-44B6-B6A8-E35828917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428" y="1142372"/>
            <a:ext cx="192024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Existing</a:t>
            </a:r>
            <a:r>
              <a:rPr lang="de-DE" dirty="0"/>
              <a:t> Solutions / </a:t>
            </a:r>
            <a:r>
              <a:rPr lang="de-DE" dirty="0" err="1"/>
              <a:t>Related</a:t>
            </a:r>
            <a:r>
              <a:rPr lang="de-DE" dirty="0"/>
              <a:t>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Teamviewer</a:t>
            </a:r>
            <a:r>
              <a:rPr lang="de-DE" dirty="0"/>
              <a:t> Pilot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3074" name="Picture 2" descr="https://lh3.googleusercontent.com/5fMVhdjh3iCiHRxJhykXxH8hAbweX4p0upB6y-EGkpW1BF7H_Ho1w2wUrJQxb3h4E8c">
            <a:extLst>
              <a:ext uri="{FF2B5EF4-FFF2-40B4-BE49-F238E27FC236}">
                <a16:creationId xmlns:a16="http://schemas.microsoft.com/office/drawing/2014/main" id="{DC96B4E2-FA5C-4C0F-9D7B-9C267B922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553" y="2452382"/>
            <a:ext cx="7230893" cy="353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B4492211-80C2-49F0-94B7-148A6F438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924" y="6508800"/>
            <a:ext cx="6668814" cy="304800"/>
          </a:xfrm>
        </p:spPr>
        <p:txBody>
          <a:bodyPr/>
          <a:lstStyle/>
          <a:p>
            <a:r>
              <a:rPr lang="en-US" dirty="0"/>
              <a:t>Florian Philipp: Remote Guidance - 3D Augmentation - Spatial Understanding of a Problem - XR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381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File:Rubik's cube.svg">
            <a:extLst>
              <a:ext uri="{FF2B5EF4-FFF2-40B4-BE49-F238E27FC236}">
                <a16:creationId xmlns:a16="http://schemas.microsoft.com/office/drawing/2014/main" id="{20278446-2D29-4FBC-9FD3-B24AAF9C2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428" y="1142372"/>
            <a:ext cx="192024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Existing</a:t>
            </a:r>
            <a:r>
              <a:rPr lang="de-DE" dirty="0"/>
              <a:t> Solutions / </a:t>
            </a:r>
            <a:r>
              <a:rPr lang="de-DE" dirty="0" err="1"/>
              <a:t>Related</a:t>
            </a:r>
            <a:r>
              <a:rPr lang="de-DE" dirty="0"/>
              <a:t>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Microsoft Dynamics 365 Remote Assist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028" name="Picture 4" descr="https://dynamics365cdn.azureedge.net/cvt-ce6d47e83aa0dd1aa7bae323e172796c7acef2e1ebabb5b884500a5d40ec075f/pictures/pages/mixed-reality/remote-assist/hero/hero_1040x585.jpg">
            <a:extLst>
              <a:ext uri="{FF2B5EF4-FFF2-40B4-BE49-F238E27FC236}">
                <a16:creationId xmlns:a16="http://schemas.microsoft.com/office/drawing/2014/main" id="{5B552AF0-DD7E-4C82-B0AE-A78C29D2F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634" y="2221147"/>
            <a:ext cx="7228732" cy="406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9CAD0B98-4E96-42E1-A32F-D336F028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924" y="6514055"/>
            <a:ext cx="6668814" cy="304800"/>
          </a:xfrm>
        </p:spPr>
        <p:txBody>
          <a:bodyPr/>
          <a:lstStyle/>
          <a:p>
            <a:r>
              <a:rPr lang="en-US" dirty="0"/>
              <a:t>Florian Philipp: Remote Guidance - 3D Augmentation - Spatial Understanding of a Problem - XR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9980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of this Thesis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Lab experiment with </a:t>
            </a:r>
            <a:r>
              <a:rPr lang="en-US" dirty="0" err="1"/>
              <a:t>rubik’s</a:t>
            </a:r>
            <a:r>
              <a:rPr lang="en-US" dirty="0"/>
              <a:t> cube</a:t>
            </a:r>
          </a:p>
          <a:p>
            <a:r>
              <a:rPr lang="en-US" dirty="0"/>
              <a:t>Full XR remote guidance system</a:t>
            </a:r>
          </a:p>
          <a:p>
            <a:r>
              <a:rPr lang="en-US" dirty="0"/>
              <a:t>Scanning real issued object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converting into virtual object</a:t>
            </a:r>
          </a:p>
          <a:p>
            <a:r>
              <a:rPr lang="en-US" dirty="0"/>
              <a:t>Manipulatable virtual object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transmitting manipulation instructions to real object trough augmentation</a:t>
            </a:r>
          </a:p>
          <a:p>
            <a:r>
              <a:rPr lang="en-US" dirty="0"/>
              <a:t>UI for visual feedback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9" name="Pfeil: nach links gekrümmt 8">
            <a:extLst>
              <a:ext uri="{FF2B5EF4-FFF2-40B4-BE49-F238E27FC236}">
                <a16:creationId xmlns:a16="http://schemas.microsoft.com/office/drawing/2014/main" id="{848A8DF8-AA24-46CD-923C-95F789922020}"/>
              </a:ext>
            </a:extLst>
          </p:cNvPr>
          <p:cNvSpPr/>
          <p:nvPr/>
        </p:nvSpPr>
        <p:spPr bwMode="auto">
          <a:xfrm>
            <a:off x="4832187" y="2726650"/>
            <a:ext cx="765243" cy="732817"/>
          </a:xfrm>
          <a:prstGeom prst="curved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Pfeil: nach links gekrümmt 9">
            <a:extLst>
              <a:ext uri="{FF2B5EF4-FFF2-40B4-BE49-F238E27FC236}">
                <a16:creationId xmlns:a16="http://schemas.microsoft.com/office/drawing/2014/main" id="{1B94BD2B-C389-455D-8FEF-632B00169E2C}"/>
              </a:ext>
            </a:extLst>
          </p:cNvPr>
          <p:cNvSpPr/>
          <p:nvPr/>
        </p:nvSpPr>
        <p:spPr bwMode="auto">
          <a:xfrm rot="171033" flipH="1">
            <a:off x="114832" y="3993423"/>
            <a:ext cx="786336" cy="976276"/>
          </a:xfrm>
          <a:prstGeom prst="curved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File:Rubik's cube.svg">
            <a:extLst>
              <a:ext uri="{FF2B5EF4-FFF2-40B4-BE49-F238E27FC236}">
                <a16:creationId xmlns:a16="http://schemas.microsoft.com/office/drawing/2014/main" id="{B7D6DC63-87FA-4C8E-B463-51AE7A51A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428" y="1137117"/>
            <a:ext cx="192024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DFE5D866-4D2C-487A-B1A5-2E0135026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924" y="6508800"/>
            <a:ext cx="6668814" cy="304800"/>
          </a:xfrm>
        </p:spPr>
        <p:txBody>
          <a:bodyPr/>
          <a:lstStyle/>
          <a:p>
            <a:r>
              <a:rPr lang="en-US" dirty="0"/>
              <a:t>Florian Philipp: Remote Guidance - 3D Augmentation - Spatial Understanding of a Problem - XR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8456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media.npr.org/assets/img/2017/10/12/trh_manipulation_artwork1_wide-b3b9648e2f6fb9a829cc1d800adf7dada2e5f57e-s900-c85.jpg">
            <a:extLst>
              <a:ext uri="{FF2B5EF4-FFF2-40B4-BE49-F238E27FC236}">
                <a16:creationId xmlns:a16="http://schemas.microsoft.com/office/drawing/2014/main" id="{55213D9A-8EFD-4E46-BF80-1981A94C6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73" y="1393502"/>
            <a:ext cx="2898199" cy="162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ile:Rubik's cube.svg">
            <a:extLst>
              <a:ext uri="{FF2B5EF4-FFF2-40B4-BE49-F238E27FC236}">
                <a16:creationId xmlns:a16="http://schemas.microsoft.com/office/drawing/2014/main" id="{03D09601-1879-41C4-B2CB-DFCE49AED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428" y="1142372"/>
            <a:ext cx="192024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</a:t>
            </a:r>
            <a:r>
              <a:rPr lang="de-DE" dirty="0"/>
              <a:t> Work / Approach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C1A1602C-31D8-443F-9E71-BAE21F69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924" y="6508800"/>
            <a:ext cx="6668814" cy="304800"/>
          </a:xfrm>
        </p:spPr>
        <p:txBody>
          <a:bodyPr/>
          <a:lstStyle/>
          <a:p>
            <a:r>
              <a:rPr lang="en-US" dirty="0"/>
              <a:t>Florian Philipp: Remote Guidance - 3D Augmentation - Spatial Understanding of a Problem - XR</a:t>
            </a:r>
            <a:endParaRPr lang="de-DE" dirty="0"/>
          </a:p>
        </p:txBody>
      </p:sp>
      <p:pic>
        <p:nvPicPr>
          <p:cNvPr id="2050" name="Picture 2" descr="Ãhnliches Foto">
            <a:extLst>
              <a:ext uri="{FF2B5EF4-FFF2-40B4-BE49-F238E27FC236}">
                <a16:creationId xmlns:a16="http://schemas.microsoft.com/office/drawing/2014/main" id="{1BA70DA5-7B3B-4BF6-BD0D-989CCB93A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266" y="2132346"/>
            <a:ext cx="2562225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6F9B0E2-47B5-453E-8BF1-5ECB280EC8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3081" y="4095750"/>
            <a:ext cx="3904593" cy="219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71153"/>
      </p:ext>
    </p:extLst>
  </p:cSld>
  <p:clrMapOvr>
    <a:masterClrMapping/>
  </p:clrMapOvr>
</p:sld>
</file>

<file path=ppt/theme/theme1.xml><?xml version="1.0" encoding="utf-8"?>
<a:theme xmlns:a="http://schemas.openxmlformats.org/drawingml/2006/main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65BD"/>
        </a:dk2>
        <a:lt2>
          <a:srgbClr val="005293"/>
        </a:lt2>
        <a:accent1>
          <a:srgbClr val="A2AD00"/>
        </a:accent1>
        <a:accent2>
          <a:srgbClr val="E37222"/>
        </a:accent2>
        <a:accent3>
          <a:srgbClr val="AAB8DB"/>
        </a:accent3>
        <a:accent4>
          <a:srgbClr val="DADADA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ARVIDA-TUMFAR-Folie</Template>
  <TotalTime>0</TotalTime>
  <Words>573</Words>
  <Application>Microsoft Office PowerPoint</Application>
  <PresentationFormat>Bildschirmpräsentation (4:3)</PresentationFormat>
  <Paragraphs>117</Paragraphs>
  <Slides>16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8" baseType="lpstr">
      <vt:lpstr>Arial</vt:lpstr>
      <vt:lpstr>ARVIDA-TUMFAR-Folie</vt:lpstr>
      <vt:lpstr>Design and Evaluation of a Remote Guidance Application by using 3D Augmentation to Enhance Spatial Understanding of a Problem by means of Mixed Reality Technology</vt:lpstr>
      <vt:lpstr>Introduction / Motivation</vt:lpstr>
      <vt:lpstr>Introduction / Motivation</vt:lpstr>
      <vt:lpstr>Problem Description: Issues</vt:lpstr>
      <vt:lpstr>Existing Solutions / Related Work</vt:lpstr>
      <vt:lpstr>Existing Solutions / Related Work</vt:lpstr>
      <vt:lpstr>Existing Solutions / Related Work</vt:lpstr>
      <vt:lpstr>Goals of this Thesis</vt:lpstr>
      <vt:lpstr>Proposed Work / Approach</vt:lpstr>
      <vt:lpstr>Discussion of Potential Issues</vt:lpstr>
      <vt:lpstr>Time Line</vt:lpstr>
      <vt:lpstr>Questions?</vt:lpstr>
      <vt:lpstr>Questions?</vt:lpstr>
      <vt:lpstr>Questions?</vt:lpstr>
      <vt:lpstr>List of References</vt:lpstr>
      <vt:lpstr>List of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Gudrun Klinker</dc:creator>
  <cp:lastModifiedBy>Florian Philipp</cp:lastModifiedBy>
  <cp:revision>119</cp:revision>
  <dcterms:created xsi:type="dcterms:W3CDTF">2013-09-19T08:44:11Z</dcterms:created>
  <dcterms:modified xsi:type="dcterms:W3CDTF">2019-02-13T13:06:09Z</dcterms:modified>
</cp:coreProperties>
</file>