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91" r:id="rId3"/>
    <p:sldId id="410" r:id="rId4"/>
    <p:sldId id="427" r:id="rId5"/>
    <p:sldId id="437" r:id="rId6"/>
    <p:sldId id="397" r:id="rId7"/>
    <p:sldId id="433" r:id="rId8"/>
    <p:sldId id="421" r:id="rId9"/>
    <p:sldId id="416" r:id="rId10"/>
    <p:sldId id="429" r:id="rId11"/>
    <p:sldId id="430" r:id="rId12"/>
    <p:sldId id="402" r:id="rId13"/>
    <p:sldId id="404" r:id="rId14"/>
    <p:sldId id="436" r:id="rId15"/>
    <p:sldId id="431" r:id="rId16"/>
    <p:sldId id="435" r:id="rId17"/>
    <p:sldId id="432" r:id="rId18"/>
    <p:sldId id="419" r:id="rId19"/>
    <p:sldId id="434" r:id="rId20"/>
  </p:sldIdLst>
  <p:sldSz cx="9144000" cy="6858000" type="screen4x3"/>
  <p:notesSz cx="6858000" cy="9144000"/>
  <p:defaultTextStyle>
    <a:defPPr>
      <a:defRPr lang="de-DE"/>
    </a:defPPr>
    <a:lvl1pPr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hmet Dereli" initials="MD" lastIdx="1" clrIdx="0">
    <p:extLst>
      <p:ext uri="{19B8F6BF-5375-455C-9EA6-DF929625EA0E}">
        <p15:presenceInfo xmlns:p15="http://schemas.microsoft.com/office/powerpoint/2012/main" userId="e03e9ef9c17b3e8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CA82"/>
    <a:srgbClr val="91AC6B"/>
    <a:srgbClr val="41BEFF"/>
    <a:srgbClr val="0099FF"/>
    <a:srgbClr val="CA213F"/>
    <a:srgbClr val="E53418"/>
    <a:srgbClr val="FF8000"/>
    <a:srgbClr val="0065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76146" autoAdjust="0"/>
  </p:normalViewPr>
  <p:slideViewPr>
    <p:cSldViewPr snapToGrid="0">
      <p:cViewPr varScale="1">
        <p:scale>
          <a:sx n="87" d="100"/>
          <a:sy n="87" d="100"/>
        </p:scale>
        <p:origin x="153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000" dirty="0" err="1"/>
              <a:t>Direction</a:t>
            </a:r>
            <a:endParaRPr lang="de-DE" sz="20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48-4826-8769-06B7F0268FE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9348-4826-8769-06B7F0268FE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2"/>
                <c:pt idx="0">
                  <c:v>Correct</c:v>
                </c:pt>
                <c:pt idx="1">
                  <c:v>False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2"/>
                <c:pt idx="0">
                  <c:v>10</c:v>
                </c:pt>
                <c:pt idx="1">
                  <c:v>5</c:v>
                </c:pt>
              </c:numCache>
            </c:numRef>
          </c:val>
          <c:extLst>
            <c:ext xmlns:c15="http://schemas.microsoft.com/office/drawing/2012/chart" uri="{02D57815-91ED-43cb-92C2-25804820EDAC}">
              <c15:categoryFilterExceptions/>
            </c:ext>
            <c:ext xmlns:c16="http://schemas.microsoft.com/office/drawing/2014/chart" uri="{C3380CC4-5D6E-409C-BE32-E72D297353CC}">
              <c16:uniqueId val="{00000000-9348-4826-8769-06B7F0268FE8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000" dirty="0" err="1"/>
              <a:t>Distance</a:t>
            </a:r>
            <a:endParaRPr lang="de-DE" sz="20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48-4826-8769-06B7F0268FE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9348-4826-8769-06B7F0268FE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2"/>
                <c:pt idx="0">
                  <c:v>Correct</c:v>
                </c:pt>
                <c:pt idx="1">
                  <c:v>False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2"/>
                <c:pt idx="0">
                  <c:v>6</c:v>
                </c:pt>
                <c:pt idx="1">
                  <c:v>9</c:v>
                </c:pt>
              </c:numCache>
            </c:numRef>
          </c:val>
          <c:extLst>
            <c:ext xmlns:c15="http://schemas.microsoft.com/office/drawing/2012/chart" uri="{02D57815-91ED-43cb-92C2-25804820EDAC}">
              <c15:categoryFilterExceptions>
                <c15:categoryFilterException>
                  <c15:sqref>Tabelle1!$B$4</c15:sqref>
                  <c15:spPr xmlns:c15="http://schemas.microsoft.com/office/drawing/2012/chart">
                    <a:solidFill>
                      <a:schemeClr val="accent3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15:spPr>
                  <c15:bubble3D val="0"/>
                </c15:categoryFilterException>
                <c15:categoryFilterException>
                  <c15:sqref>Tabelle1!$B$5</c15:sqref>
                  <c15:spPr xmlns:c15="http://schemas.microsoft.com/office/drawing/2012/chart">
                    <a:solidFill>
                      <a:schemeClr val="accent4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15:spPr>
                  <c15:bubble3D val="0"/>
                </c15:categoryFilterException>
              </c15:categoryFilterExceptions>
            </c:ext>
            <c:ext xmlns:c16="http://schemas.microsoft.com/office/drawing/2014/chart" uri="{C3380CC4-5D6E-409C-BE32-E72D297353CC}">
              <c16:uniqueId val="{00000000-9348-4826-8769-06B7F0268FE8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08000" y="169863"/>
            <a:ext cx="337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91000" y="1698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B9FD003B-F55D-4842-A116-DBE40F6AC12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621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741E7853-A490-4F42-A560-8CD18868D99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4077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ＭＳ Ｐゴシック" pitchFamily="1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516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2233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2 Parts </a:t>
            </a:r>
          </a:p>
          <a:p>
            <a:endParaRPr lang="de-DE" dirty="0"/>
          </a:p>
          <a:p>
            <a:r>
              <a:rPr lang="en-US" b="0" i="0" dirty="0">
                <a:effectLst/>
                <a:latin typeface="Arial" panose="020B0604020202020204" pitchFamily="34" charset="0"/>
              </a:rPr>
              <a:t>acquirement and use of spatial knowledge</a:t>
            </a:r>
          </a:p>
          <a:p>
            <a:endParaRPr lang="en-US" b="0" i="0" dirty="0">
              <a:effectLst/>
              <a:latin typeface="Arial" panose="020B0604020202020204" pitchFamily="34" charset="0"/>
            </a:endParaRPr>
          </a:p>
          <a:p>
            <a:r>
              <a:rPr lang="en-US" b="0" i="0" dirty="0">
                <a:effectLst/>
                <a:latin typeface="Arial" panose="020B0604020202020204" pitchFamily="34" charset="0"/>
              </a:rPr>
              <a:t>Spatial knowledge </a:t>
            </a:r>
            <a:r>
              <a:rPr lang="en-US" b="0" i="0" dirty="0">
                <a:effectLst/>
                <a:latin typeface="Arial" panose="020B0604020202020204" pitchFamily="34" charset="0"/>
                <a:sym typeface="Wingdings" panose="05000000000000000000" pitchFamily="2" charset="2"/>
              </a:rPr>
              <a:t> What structure does the environment have ? As well as ones position and viewing direction </a:t>
            </a:r>
          </a:p>
          <a:p>
            <a:endParaRPr lang="en-US" b="0" i="0" dirty="0">
              <a:effectLst/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US" b="0" i="0" dirty="0">
                <a:effectLst/>
                <a:latin typeface="Arial" panose="020B0604020202020204" pitchFamily="34" charset="0"/>
                <a:sym typeface="Wingdings" panose="05000000000000000000" pitchFamily="2" charset="2"/>
              </a:rPr>
              <a:t>	 Different Levels (Landmark, Route, Survey)</a:t>
            </a:r>
          </a:p>
          <a:p>
            <a:endParaRPr lang="en-US" b="0" i="0" dirty="0">
              <a:effectLst/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endParaRPr lang="en-US" b="0" i="0" dirty="0">
              <a:effectLst/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endParaRPr lang="en-US" b="0" i="0" dirty="0"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772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7640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29758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7880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7472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 userDrawn="1"/>
        </p:nvSpPr>
        <p:spPr bwMode="auto">
          <a:xfrm>
            <a:off x="6229350" y="4794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5" name="Line 22"/>
          <p:cNvSpPr>
            <a:spLocks noChangeShapeType="1"/>
          </p:cNvSpPr>
          <p:nvPr userDrawn="1"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6" name="Line 23"/>
          <p:cNvSpPr>
            <a:spLocks noChangeShapeType="1"/>
          </p:cNvSpPr>
          <p:nvPr userDrawn="1"/>
        </p:nvSpPr>
        <p:spPr bwMode="auto">
          <a:xfrm>
            <a:off x="0" y="63246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7" name="Picture 2" descr="C:\Users\Flopc\Desktop\ppt\TUMLogo_oZ_Vollfl_blau_RGB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3254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95300" y="1828800"/>
            <a:ext cx="8128000" cy="1295400"/>
          </a:xfrm>
        </p:spPr>
        <p:txBody>
          <a:bodyPr/>
          <a:lstStyle>
            <a:lvl1pPr algn="ctr">
              <a:defRPr sz="32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8000" y="3429000"/>
            <a:ext cx="8128000" cy="17526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508000" y="6400800"/>
            <a:ext cx="8153400" cy="304800"/>
          </a:xfrm>
        </p:spPr>
        <p:txBody>
          <a:bodyPr anchor="t"/>
          <a:lstStyle>
            <a:lvl1pPr>
              <a:defRPr/>
            </a:lvl1pPr>
          </a:lstStyle>
          <a:p>
            <a:endParaRPr lang="de-DE"/>
          </a:p>
        </p:txBody>
      </p:sp>
      <p:pic>
        <p:nvPicPr>
          <p:cNvPr id="10242" name="Picture 2" descr="C:\Users\christian\Documents\vorlagen\logo\far_logo_tum_blau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00" y="414900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49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04BFA5-C2B2-49A4-A9AF-EDC8B04B23DC}" type="datetime1">
              <a:rPr lang="de-DE"/>
              <a:pPr/>
              <a:t>21.04.2020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5F8C94-1FE7-4B98-885D-30951FE77AD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1865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80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D300E6-8DC8-4D86-AF1E-FBBE2FFA919C}" type="datetime1">
              <a:rPr lang="de-DE"/>
              <a:pPr/>
              <a:t>21.04.2020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1986AC-A27E-4BAF-96F8-8628315CA06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863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2499360"/>
            <a:ext cx="8508999" cy="39624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sz="1600" noProof="0" dirty="0"/>
              <a:t>Dritte Ebene</a:t>
            </a:r>
            <a:endParaRPr lang="de-DE" noProof="0" dirty="0"/>
          </a:p>
        </p:txBody>
      </p:sp>
      <p:sp useBgFill="1"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 useBgFill="1"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252859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w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914400"/>
            <a:ext cx="812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828800"/>
            <a:ext cx="8128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3731482C-8330-4AFE-A591-98155F0AECB4}" type="datetime1">
              <a:rPr lang="de-DE"/>
              <a:pPr/>
              <a:t>21.04.2020</a:t>
            </a:fld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4008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2A2F13B0-8C01-4407-AA0B-8BD3C8187513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6229350" y="4794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 dirty="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14" name="Line 23"/>
          <p:cNvSpPr>
            <a:spLocks noChangeShapeType="1"/>
          </p:cNvSpPr>
          <p:nvPr/>
        </p:nvSpPr>
        <p:spPr bwMode="auto">
          <a:xfrm>
            <a:off x="0" y="63246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1033" name="Picture 2" descr="C:\Users\Flopc\Desktop\ppt\TUMLogo_oZ_Vollfl_blau_RGB.e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3254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2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 userDrawn="1"/>
        </p:nvSpPr>
        <p:spPr bwMode="auto">
          <a:xfrm>
            <a:off x="829128" y="477193"/>
            <a:ext cx="176202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 dirty="0">
                <a:solidFill>
                  <a:schemeClr val="bg2"/>
                </a:solidFill>
              </a:rPr>
              <a:t>Fachgebiet Augmented</a:t>
            </a:r>
            <a:r>
              <a:rPr lang="de-DE" sz="900" baseline="0" dirty="0">
                <a:solidFill>
                  <a:schemeClr val="bg2"/>
                </a:solidFill>
              </a:rPr>
              <a:t> Reality</a:t>
            </a:r>
            <a:endParaRPr lang="de-DE" sz="900" dirty="0">
              <a:solidFill>
                <a:schemeClr val="bg2"/>
              </a:solidFill>
            </a:endParaRPr>
          </a:p>
        </p:txBody>
      </p:sp>
      <p:pic>
        <p:nvPicPr>
          <p:cNvPr id="1035" name="Picture 11" descr="C:\Users\christian\Documents\vorlagen\logo\far_logo_tum_blau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54" y="335190"/>
            <a:ext cx="320675" cy="32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3" r:id="rId2"/>
    <p:sldLayoutId id="2147483694" r:id="rId3"/>
    <p:sldLayoutId id="2147483696" r:id="rId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ＭＳ Ｐゴシック" pitchFamily="-65" charset="-128"/>
          <a:cs typeface="ＭＳ Ｐゴシック" pitchFamily="18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  <a:cs typeface="ＭＳ Ｐゴシック" pitchFamily="18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Acoustic</a:t>
            </a:r>
            <a:r>
              <a:rPr lang="de-DE" dirty="0"/>
              <a:t> </a:t>
            </a:r>
            <a:r>
              <a:rPr lang="de-DE" dirty="0" err="1"/>
              <a:t>Wayfinding</a:t>
            </a:r>
            <a:r>
              <a:rPr lang="de-DE" dirty="0"/>
              <a:t> Support in Real Environments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Sense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Sight</a:t>
            </a:r>
            <a:endParaRPr lang="en-US" dirty="0">
              <a:ea typeface="ＭＳ Ｐゴシック" pitchFamily="6" charset="-12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8000" y="3429000"/>
            <a:ext cx="8128000" cy="450542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pitchFamily="6" charset="-128"/>
              </a:rPr>
              <a:t>Mehmet Dereli</a:t>
            </a:r>
          </a:p>
          <a:p>
            <a:pPr eaLnBrk="1" hangingPunct="1"/>
            <a:r>
              <a:rPr lang="en-US" sz="1600" dirty="0">
                <a:ea typeface="ＭＳ Ｐゴシック" pitchFamily="6" charset="-128"/>
              </a:rPr>
              <a:t>22.04.2020</a:t>
            </a:r>
          </a:p>
          <a:p>
            <a:pPr eaLnBrk="1" hangingPunct="1"/>
            <a:endParaRPr lang="en-US" dirty="0">
              <a:ea typeface="ＭＳ Ｐゴシック" pitchFamily="6" charset="-12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A52F2D0-EA20-4068-83CA-F48A5D046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000" y="5046216"/>
            <a:ext cx="8128000" cy="1256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18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3pPr>
            <a:lvl4pPr marL="1562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1981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de-DE" sz="2000" kern="0" dirty="0">
                <a:ea typeface="ＭＳ Ｐゴシック" pitchFamily="6" charset="-128"/>
              </a:rPr>
              <a:t>Final: </a:t>
            </a:r>
            <a:r>
              <a:rPr lang="de-DE" sz="2000" kern="0" dirty="0" err="1">
                <a:ea typeface="ＭＳ Ｐゴシック" pitchFamily="6" charset="-128"/>
              </a:rPr>
              <a:t>Bachelor‘s</a:t>
            </a:r>
            <a:r>
              <a:rPr lang="de-DE" sz="2000" kern="0" dirty="0">
                <a:ea typeface="ＭＳ Ｐゴシック" pitchFamily="6" charset="-128"/>
              </a:rPr>
              <a:t> Thesis</a:t>
            </a:r>
          </a:p>
          <a:p>
            <a:pPr algn="l"/>
            <a:r>
              <a:rPr lang="de-DE" sz="2000" kern="0" dirty="0">
                <a:ea typeface="ＭＳ Ｐゴシック" pitchFamily="6" charset="-128"/>
              </a:rPr>
              <a:t>Supervisor: </a:t>
            </a:r>
            <a:r>
              <a:rPr lang="sv-SE" sz="2000" dirty="0"/>
              <a:t>Prof. Dr. Gudrun Johanna Klinker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7999" y="914618"/>
            <a:ext cx="8128000" cy="609600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pitchFamily="6" charset="-128"/>
              </a:rPr>
              <a:t>User- Centered Wayfinding Support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885135F-C3E3-4C45-9D39-A761CDF41F55}"/>
              </a:ext>
            </a:extLst>
          </p:cNvPr>
          <p:cNvSpPr/>
          <p:nvPr/>
        </p:nvSpPr>
        <p:spPr>
          <a:xfrm>
            <a:off x="507999" y="1630750"/>
            <a:ext cx="624790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/>
              <a:t>Scanner Mode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de-DE" dirty="0"/>
          </a:p>
          <a:p>
            <a:pPr marL="800100" lvl="1" indent="-342900" algn="l">
              <a:buFont typeface="Wingdings" panose="05000000000000000000" pitchFamily="2" charset="2"/>
              <a:buChar char="à"/>
            </a:pPr>
            <a:r>
              <a:rPr lang="de-DE" dirty="0" err="1">
                <a:sym typeface="Wingdings" panose="05000000000000000000" pitchFamily="2" charset="2"/>
              </a:rPr>
              <a:t>Activated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by</a:t>
            </a:r>
            <a:r>
              <a:rPr lang="de-DE" dirty="0">
                <a:sym typeface="Wingdings" panose="05000000000000000000" pitchFamily="2" charset="2"/>
              </a:rPr>
              <a:t> Flat Hand </a:t>
            </a:r>
            <a:r>
              <a:rPr lang="de-DE" dirty="0" err="1">
                <a:sym typeface="Wingdings" panose="05000000000000000000" pitchFamily="2" charset="2"/>
              </a:rPr>
              <a:t>gesture</a:t>
            </a:r>
            <a:r>
              <a:rPr lang="de-DE" dirty="0">
                <a:sym typeface="Wingdings" panose="05000000000000000000" pitchFamily="2" charset="2"/>
              </a:rPr>
              <a:t> </a:t>
            </a:r>
          </a:p>
          <a:p>
            <a:pPr marL="800100" lvl="1" indent="-342900" algn="l">
              <a:buFont typeface="Wingdings" panose="05000000000000000000" pitchFamily="2" charset="2"/>
              <a:buChar char="à"/>
            </a:pPr>
            <a:endParaRPr lang="de-DE" dirty="0"/>
          </a:p>
          <a:p>
            <a:pPr marL="800100" lvl="1" indent="-342900" algn="l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Scan the environment in a 180°angle</a:t>
            </a:r>
          </a:p>
          <a:p>
            <a:pPr marL="800100" lvl="1" indent="-342900" algn="l">
              <a:buFont typeface="Wingdings" panose="05000000000000000000" pitchFamily="2" charset="2"/>
              <a:buChar char="à"/>
            </a:pPr>
            <a:endParaRPr lang="en-US" dirty="0">
              <a:sym typeface="Wingdings" panose="05000000000000000000" pitchFamily="2" charset="2"/>
            </a:endParaRPr>
          </a:p>
          <a:p>
            <a:pPr marL="800100" lvl="1" indent="-342900" algn="l">
              <a:buFont typeface="Wingdings" panose="05000000000000000000" pitchFamily="2" charset="2"/>
              <a:buChar char="à"/>
            </a:pPr>
            <a:r>
              <a:rPr lang="de-DE" dirty="0"/>
              <a:t>Divide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area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four</a:t>
            </a:r>
            <a:r>
              <a:rPr lang="de-DE" dirty="0"/>
              <a:t> </a:t>
            </a:r>
            <a:r>
              <a:rPr lang="de-DE" dirty="0" err="1"/>
              <a:t>smaller</a:t>
            </a:r>
            <a:r>
              <a:rPr lang="de-DE" dirty="0"/>
              <a:t> </a:t>
            </a:r>
            <a:r>
              <a:rPr lang="de-DE" dirty="0" err="1"/>
              <a:t>areas</a:t>
            </a:r>
            <a:endParaRPr lang="de-DE" dirty="0"/>
          </a:p>
          <a:p>
            <a:pPr marL="800100" lvl="1" indent="-342900" algn="l">
              <a:buFont typeface="Wingdings" panose="05000000000000000000" pitchFamily="2" charset="2"/>
              <a:buChar char="à"/>
            </a:pPr>
            <a:endParaRPr lang="de-DE" dirty="0"/>
          </a:p>
          <a:p>
            <a:pPr marL="800100" lvl="1" indent="-342900" algn="l">
              <a:buFont typeface="Wingdings" panose="05000000000000000000" pitchFamily="2" charset="2"/>
              <a:buChar char="à"/>
            </a:pPr>
            <a:r>
              <a:rPr lang="de-DE" dirty="0" err="1"/>
              <a:t>Calculate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closest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area</a:t>
            </a:r>
            <a:endParaRPr lang="de-DE" dirty="0"/>
          </a:p>
          <a:p>
            <a:pPr marL="800100" lvl="1" indent="-342900" algn="l">
              <a:buFont typeface="Wingdings" panose="05000000000000000000" pitchFamily="2" charset="2"/>
              <a:buChar char="à"/>
            </a:pPr>
            <a:endParaRPr lang="de-DE" dirty="0"/>
          </a:p>
          <a:p>
            <a:pPr marL="800100" lvl="1" indent="-342900" algn="l">
              <a:buFont typeface="Wingdings" panose="05000000000000000000" pitchFamily="2" charset="2"/>
              <a:buChar char="à"/>
            </a:pPr>
            <a:r>
              <a:rPr lang="de-DE" dirty="0"/>
              <a:t>Play </a:t>
            </a:r>
            <a:r>
              <a:rPr lang="de-DE" dirty="0" err="1"/>
              <a:t>sound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point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CE694AF-6316-4147-9B51-B2926FE408BD}"/>
              </a:ext>
            </a:extLst>
          </p:cNvPr>
          <p:cNvSpPr txBox="1"/>
          <p:nvPr/>
        </p:nvSpPr>
        <p:spPr>
          <a:xfrm>
            <a:off x="242176" y="6400800"/>
            <a:ext cx="865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/>
              <a:t>Mehmet Dereli: </a:t>
            </a:r>
            <a:r>
              <a:rPr lang="de-DE" sz="1400" dirty="0" err="1"/>
              <a:t>Acoustic</a:t>
            </a:r>
            <a:r>
              <a:rPr lang="de-DE" sz="1400" dirty="0"/>
              <a:t> </a:t>
            </a:r>
            <a:r>
              <a:rPr lang="de-DE" sz="1400" dirty="0" err="1"/>
              <a:t>Wayfinding</a:t>
            </a:r>
            <a:r>
              <a:rPr lang="de-DE" sz="1400" dirty="0"/>
              <a:t> Support in Real Environments </a:t>
            </a:r>
            <a:r>
              <a:rPr lang="de-DE" sz="1400" dirty="0" err="1"/>
              <a:t>without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Sense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Sight</a:t>
            </a:r>
            <a:r>
              <a:rPr lang="de-DE" sz="1400" dirty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20182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7999" y="914618"/>
            <a:ext cx="8128000" cy="609600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pitchFamily="6" charset="-128"/>
              </a:rPr>
              <a:t>User- Centered Wayfinding Support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56C8A0D-A625-47DD-92F6-DAD58392D1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9" y="1939695"/>
            <a:ext cx="3601037" cy="204959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26EDB9D-E654-4940-82C5-DD19257FB5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005" y="1939695"/>
            <a:ext cx="3631306" cy="204959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A1664437-D7B7-4485-861A-17C2485DBC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9" y="4072932"/>
            <a:ext cx="3601036" cy="204959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764A925-C3DD-494A-AFA6-AEAA5A286D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005" y="4072933"/>
            <a:ext cx="3631305" cy="2049589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E9A7E6EB-D597-41F0-8801-CAECF8051E48}"/>
              </a:ext>
            </a:extLst>
          </p:cNvPr>
          <p:cNvSpPr txBox="1"/>
          <p:nvPr/>
        </p:nvSpPr>
        <p:spPr>
          <a:xfrm>
            <a:off x="507999" y="1455938"/>
            <a:ext cx="6871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Scanner Mode </a:t>
            </a:r>
            <a:r>
              <a:rPr lang="de-DE" dirty="0" err="1"/>
              <a:t>Example</a:t>
            </a:r>
            <a:endParaRPr lang="en-US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9089181-4EB3-40E2-9076-3D23D41A831B}"/>
              </a:ext>
            </a:extLst>
          </p:cNvPr>
          <p:cNvSpPr txBox="1"/>
          <p:nvPr/>
        </p:nvSpPr>
        <p:spPr>
          <a:xfrm>
            <a:off x="242176" y="6400800"/>
            <a:ext cx="865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/>
              <a:t>Mehmet Dereli: </a:t>
            </a:r>
            <a:r>
              <a:rPr lang="de-DE" sz="1400" dirty="0" err="1"/>
              <a:t>Acoustic</a:t>
            </a:r>
            <a:r>
              <a:rPr lang="de-DE" sz="1400" dirty="0"/>
              <a:t> </a:t>
            </a:r>
            <a:r>
              <a:rPr lang="de-DE" sz="1400" dirty="0" err="1"/>
              <a:t>Wayfinding</a:t>
            </a:r>
            <a:r>
              <a:rPr lang="de-DE" sz="1400" dirty="0"/>
              <a:t> Support in Real Environments </a:t>
            </a:r>
            <a:r>
              <a:rPr lang="de-DE" sz="1400" dirty="0" err="1"/>
              <a:t>without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Sense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Sight</a:t>
            </a:r>
            <a:r>
              <a:rPr lang="de-DE" sz="1400" dirty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92334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7999" y="914618"/>
            <a:ext cx="8128000" cy="609600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pitchFamily="6" charset="-128"/>
              </a:rPr>
              <a:t>User- Centered Wayfinding Support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885135F-C3E3-4C45-9D39-A761CDF41F55}"/>
              </a:ext>
            </a:extLst>
          </p:cNvPr>
          <p:cNvSpPr/>
          <p:nvPr/>
        </p:nvSpPr>
        <p:spPr>
          <a:xfrm>
            <a:off x="508000" y="1708625"/>
            <a:ext cx="42060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/>
              <a:t>Pointer Mode</a:t>
            </a:r>
          </a:p>
          <a:p>
            <a:pPr algn="l"/>
            <a:endParaRPr lang="de-DE" dirty="0"/>
          </a:p>
          <a:p>
            <a:pPr marL="800100" lvl="1" indent="-342900" algn="l">
              <a:buFont typeface="Wingdings" panose="05000000000000000000" pitchFamily="2" charset="2"/>
              <a:buChar char="à"/>
            </a:pPr>
            <a:r>
              <a:rPr lang="de-DE" dirty="0"/>
              <a:t>Point </a:t>
            </a:r>
            <a:r>
              <a:rPr lang="de-DE" dirty="0" err="1"/>
              <a:t>into</a:t>
            </a:r>
            <a:r>
              <a:rPr lang="de-DE" dirty="0"/>
              <a:t> a </a:t>
            </a:r>
            <a:r>
              <a:rPr lang="de-DE" dirty="0" err="1"/>
              <a:t>direction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finger</a:t>
            </a:r>
            <a:endParaRPr lang="de-DE" dirty="0"/>
          </a:p>
          <a:p>
            <a:pPr marL="800100" lvl="1" indent="-342900" algn="l">
              <a:buFont typeface="Wingdings" panose="05000000000000000000" pitchFamily="2" charset="2"/>
              <a:buChar char="à"/>
            </a:pPr>
            <a:endParaRPr lang="de-DE" dirty="0">
              <a:sym typeface="Wingdings" panose="05000000000000000000" pitchFamily="2" charset="2"/>
            </a:endParaRPr>
          </a:p>
          <a:p>
            <a:pPr marL="800100" lvl="1" indent="-342900" algn="l">
              <a:buFont typeface="Wingdings" panose="05000000000000000000" pitchFamily="2" charset="2"/>
              <a:buChar char="à"/>
            </a:pPr>
            <a:r>
              <a:rPr lang="de-DE" dirty="0" err="1"/>
              <a:t>Get</a:t>
            </a:r>
            <a:r>
              <a:rPr lang="de-DE" dirty="0"/>
              <a:t> </a:t>
            </a:r>
            <a:r>
              <a:rPr lang="de-DE" dirty="0" err="1"/>
              <a:t>acoustic</a:t>
            </a:r>
            <a:r>
              <a:rPr lang="de-DE" dirty="0"/>
              <a:t> </a:t>
            </a:r>
            <a:r>
              <a:rPr lang="de-DE" dirty="0" err="1"/>
              <a:t>feedback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     </a:t>
            </a:r>
          </a:p>
          <a:p>
            <a:pPr lvl="1" algn="l"/>
            <a:r>
              <a:rPr lang="de-DE" dirty="0"/>
              <a:t>    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direction</a:t>
            </a:r>
            <a:endParaRPr lang="de-DE" dirty="0"/>
          </a:p>
          <a:p>
            <a:pPr lvl="1" algn="l"/>
            <a:endParaRPr lang="de-DE" dirty="0"/>
          </a:p>
          <a:p>
            <a:pPr lvl="1" algn="l"/>
            <a:endParaRPr lang="de-DE" dirty="0"/>
          </a:p>
        </p:txBody>
      </p:sp>
      <p:pic>
        <p:nvPicPr>
          <p:cNvPr id="7170" name="Picture 2" descr="Bildergebnis für pointing finger raycast">
            <a:extLst>
              <a:ext uri="{FF2B5EF4-FFF2-40B4-BE49-F238E27FC236}">
                <a16:creationId xmlns:a16="http://schemas.microsoft.com/office/drawing/2014/main" id="{AE16431C-799E-4C8D-8B73-2DFB20784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044" y="2187765"/>
            <a:ext cx="3992345" cy="1904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2EF1C35F-262A-4CCC-BA91-94F3B86CD5EE}"/>
              </a:ext>
            </a:extLst>
          </p:cNvPr>
          <p:cNvSpPr txBox="1"/>
          <p:nvPr/>
        </p:nvSpPr>
        <p:spPr>
          <a:xfrm>
            <a:off x="242176" y="6400800"/>
            <a:ext cx="865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/>
              <a:t>Mehmet Dereli: </a:t>
            </a:r>
            <a:r>
              <a:rPr lang="de-DE" sz="1400" dirty="0" err="1"/>
              <a:t>Acoustic</a:t>
            </a:r>
            <a:r>
              <a:rPr lang="de-DE" sz="1400" dirty="0"/>
              <a:t> </a:t>
            </a:r>
            <a:r>
              <a:rPr lang="de-DE" sz="1400" dirty="0" err="1"/>
              <a:t>Wayfinding</a:t>
            </a:r>
            <a:r>
              <a:rPr lang="de-DE" sz="1400" dirty="0"/>
              <a:t> Support in Real Environments </a:t>
            </a:r>
            <a:r>
              <a:rPr lang="de-DE" sz="1400" dirty="0" err="1"/>
              <a:t>without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Sense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Sight</a:t>
            </a:r>
            <a:r>
              <a:rPr lang="de-DE" sz="1400" dirty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023812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7999" y="914618"/>
            <a:ext cx="8561860" cy="609600"/>
          </a:xfrm>
        </p:spPr>
        <p:txBody>
          <a:bodyPr/>
          <a:lstStyle/>
          <a:p>
            <a:r>
              <a:rPr lang="de-DE" dirty="0"/>
              <a:t>Environment-</a:t>
            </a:r>
            <a:r>
              <a:rPr lang="de-DE" dirty="0" err="1"/>
              <a:t>Centered</a:t>
            </a:r>
            <a:r>
              <a:rPr lang="de-DE" dirty="0"/>
              <a:t> </a:t>
            </a:r>
            <a:r>
              <a:rPr lang="de-DE" dirty="0" err="1"/>
              <a:t>Wayfinding</a:t>
            </a:r>
            <a:r>
              <a:rPr lang="de-DE" dirty="0"/>
              <a:t> Support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056D7AA0-1049-476D-AD4C-ED859FB3AFEB}"/>
              </a:ext>
            </a:extLst>
          </p:cNvPr>
          <p:cNvSpPr/>
          <p:nvPr/>
        </p:nvSpPr>
        <p:spPr>
          <a:xfrm>
            <a:off x="507999" y="1524218"/>
            <a:ext cx="824937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sz="2400" dirty="0"/>
              <a:t>Path </a:t>
            </a:r>
            <a:r>
              <a:rPr lang="de-DE" sz="2400" dirty="0" err="1"/>
              <a:t>Following</a:t>
            </a:r>
            <a:r>
              <a:rPr lang="de-DE" sz="2400" dirty="0"/>
              <a:t>:</a:t>
            </a:r>
          </a:p>
          <a:p>
            <a:pPr marL="800100" lvl="1" indent="-342900" algn="l">
              <a:buFont typeface="Wingdings" panose="05000000000000000000" pitchFamily="2" charset="2"/>
              <a:buChar char="à"/>
            </a:pPr>
            <a:r>
              <a:rPr lang="de-DE" sz="2400" dirty="0" err="1">
                <a:sym typeface="Wingdings" panose="05000000000000000000" pitchFamily="2" charset="2"/>
              </a:rPr>
              <a:t>Calculate</a:t>
            </a:r>
            <a:r>
              <a:rPr lang="de-DE" sz="2400" dirty="0">
                <a:sym typeface="Wingdings" panose="05000000000000000000" pitchFamily="2" charset="2"/>
              </a:rPr>
              <a:t> </a:t>
            </a:r>
            <a:r>
              <a:rPr lang="de-DE" sz="2400" dirty="0" err="1">
                <a:sym typeface="Wingdings" panose="05000000000000000000" pitchFamily="2" charset="2"/>
              </a:rPr>
              <a:t>the</a:t>
            </a:r>
            <a:r>
              <a:rPr lang="de-DE" sz="2400" dirty="0">
                <a:sym typeface="Wingdings" panose="05000000000000000000" pitchFamily="2" charset="2"/>
              </a:rPr>
              <a:t> </a:t>
            </a:r>
            <a:r>
              <a:rPr lang="de-DE" sz="2400" dirty="0" err="1">
                <a:sym typeface="Wingdings" panose="05000000000000000000" pitchFamily="2" charset="2"/>
              </a:rPr>
              <a:t>path</a:t>
            </a:r>
            <a:r>
              <a:rPr lang="de-DE" sz="2400" dirty="0">
                <a:sym typeface="Wingdings" panose="05000000000000000000" pitchFamily="2" charset="2"/>
              </a:rPr>
              <a:t> </a:t>
            </a:r>
            <a:r>
              <a:rPr lang="de-DE" sz="2400" dirty="0" err="1">
                <a:sym typeface="Wingdings" panose="05000000000000000000" pitchFamily="2" charset="2"/>
              </a:rPr>
              <a:t>between</a:t>
            </a:r>
            <a:r>
              <a:rPr lang="de-DE" sz="2400" dirty="0">
                <a:sym typeface="Wingdings" panose="05000000000000000000" pitchFamily="2" charset="2"/>
              </a:rPr>
              <a:t> </a:t>
            </a:r>
            <a:r>
              <a:rPr lang="de-DE" sz="2400" dirty="0" err="1">
                <a:sym typeface="Wingdings" panose="05000000000000000000" pitchFamily="2" charset="2"/>
              </a:rPr>
              <a:t>user</a:t>
            </a:r>
            <a:r>
              <a:rPr lang="de-DE" sz="2400" dirty="0">
                <a:sym typeface="Wingdings" panose="05000000000000000000" pitchFamily="2" charset="2"/>
              </a:rPr>
              <a:t> and </a:t>
            </a:r>
            <a:r>
              <a:rPr lang="de-DE" sz="2400" dirty="0" err="1">
                <a:sym typeface="Wingdings" panose="05000000000000000000" pitchFamily="2" charset="2"/>
              </a:rPr>
              <a:t>goal</a:t>
            </a:r>
            <a:r>
              <a:rPr lang="de-DE" sz="2400" dirty="0">
                <a:sym typeface="Wingdings" panose="05000000000000000000" pitchFamily="2" charset="2"/>
              </a:rPr>
              <a:t> via A* Alg. </a:t>
            </a:r>
          </a:p>
          <a:p>
            <a:pPr marL="800100" lvl="1" indent="-342900" algn="l">
              <a:buFont typeface="Wingdings" panose="05000000000000000000" pitchFamily="2" charset="2"/>
              <a:buChar char="à"/>
            </a:pPr>
            <a:r>
              <a:rPr lang="de-DE" sz="2400" dirty="0">
                <a:sym typeface="Wingdings" panose="05000000000000000000" pitchFamily="2" charset="2"/>
              </a:rPr>
              <a:t>Play </a:t>
            </a:r>
            <a:r>
              <a:rPr lang="de-DE" sz="2400" dirty="0" err="1">
                <a:sym typeface="Wingdings" panose="05000000000000000000" pitchFamily="2" charset="2"/>
              </a:rPr>
              <a:t>sound</a:t>
            </a:r>
            <a:r>
              <a:rPr lang="de-DE" sz="2400" dirty="0">
                <a:sym typeface="Wingdings" panose="05000000000000000000" pitchFamily="2" charset="2"/>
              </a:rPr>
              <a:t> </a:t>
            </a:r>
            <a:r>
              <a:rPr lang="de-DE" sz="2400" dirty="0" err="1">
                <a:sym typeface="Wingdings" panose="05000000000000000000" pitchFamily="2" charset="2"/>
              </a:rPr>
              <a:t>from</a:t>
            </a:r>
            <a:r>
              <a:rPr lang="de-DE" sz="2400" dirty="0">
                <a:sym typeface="Wingdings" panose="05000000000000000000" pitchFamily="2" charset="2"/>
              </a:rPr>
              <a:t> </a:t>
            </a:r>
            <a:r>
              <a:rPr lang="de-DE" sz="2400" dirty="0" err="1">
                <a:sym typeface="Wingdings" panose="05000000000000000000" pitchFamily="2" charset="2"/>
              </a:rPr>
              <a:t>the</a:t>
            </a:r>
            <a:r>
              <a:rPr lang="de-DE" sz="2400" dirty="0">
                <a:sym typeface="Wingdings" panose="05000000000000000000" pitchFamily="2" charset="2"/>
              </a:rPr>
              <a:t> </a:t>
            </a:r>
            <a:r>
              <a:rPr lang="de-DE" sz="2400" dirty="0" err="1">
                <a:sym typeface="Wingdings" panose="05000000000000000000" pitchFamily="2" charset="2"/>
              </a:rPr>
              <a:t>closest</a:t>
            </a:r>
            <a:r>
              <a:rPr lang="de-DE" sz="2400" dirty="0">
                <a:sym typeface="Wingdings" panose="05000000000000000000" pitchFamily="2" charset="2"/>
              </a:rPr>
              <a:t> </a:t>
            </a:r>
            <a:r>
              <a:rPr lang="de-DE" sz="2400" dirty="0" err="1">
                <a:sym typeface="Wingdings" panose="05000000000000000000" pitchFamily="2" charset="2"/>
              </a:rPr>
              <a:t>node</a:t>
            </a:r>
            <a:r>
              <a:rPr lang="de-DE" sz="2400" dirty="0">
                <a:sym typeface="Wingdings" panose="05000000000000000000" pitchFamily="2" charset="2"/>
              </a:rPr>
              <a:t> and </a:t>
            </a:r>
            <a:r>
              <a:rPr lang="de-DE" sz="2400" dirty="0" err="1">
                <a:sym typeface="Wingdings" panose="05000000000000000000" pitchFamily="2" charset="2"/>
              </a:rPr>
              <a:t>thus</a:t>
            </a:r>
            <a:r>
              <a:rPr lang="de-DE" sz="2400" dirty="0">
                <a:sym typeface="Wingdings" panose="05000000000000000000" pitchFamily="2" charset="2"/>
              </a:rPr>
              <a:t> </a:t>
            </a:r>
            <a:r>
              <a:rPr lang="de-DE" sz="2400" dirty="0" err="1">
                <a:sym typeface="Wingdings" panose="05000000000000000000" pitchFamily="2" charset="2"/>
              </a:rPr>
              <a:t>guide</a:t>
            </a:r>
            <a:r>
              <a:rPr lang="de-DE" sz="2400" dirty="0">
                <a:sym typeface="Wingdings" panose="05000000000000000000" pitchFamily="2" charset="2"/>
              </a:rPr>
              <a:t> </a:t>
            </a:r>
            <a:r>
              <a:rPr lang="de-DE" sz="2400" dirty="0" err="1">
                <a:sym typeface="Wingdings" panose="05000000000000000000" pitchFamily="2" charset="2"/>
              </a:rPr>
              <a:t>the</a:t>
            </a:r>
            <a:r>
              <a:rPr lang="de-DE" sz="2400" dirty="0">
                <a:sym typeface="Wingdings" panose="05000000000000000000" pitchFamily="2" charset="2"/>
              </a:rPr>
              <a:t> </a:t>
            </a:r>
          </a:p>
          <a:p>
            <a:pPr lvl="1" algn="l"/>
            <a:r>
              <a:rPr lang="de-DE" sz="2400" dirty="0">
                <a:sym typeface="Wingdings" panose="05000000000000000000" pitchFamily="2" charset="2"/>
              </a:rPr>
              <a:t>    </a:t>
            </a:r>
            <a:r>
              <a:rPr lang="de-DE" sz="2400" dirty="0" err="1">
                <a:sym typeface="Wingdings" panose="05000000000000000000" pitchFamily="2" charset="2"/>
              </a:rPr>
              <a:t>user</a:t>
            </a:r>
            <a:r>
              <a:rPr lang="de-DE" sz="2400" dirty="0"/>
              <a:t>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7534B92-D989-4840-B093-B873F575CB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255" y="3310281"/>
            <a:ext cx="3974920" cy="252657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50B513A-0BCE-405F-89FE-498E806EBB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336" y="3310281"/>
            <a:ext cx="3974919" cy="252656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277A89B1-E706-4D9A-90B5-B923DFE770E7}"/>
              </a:ext>
            </a:extLst>
          </p:cNvPr>
          <p:cNvSpPr txBox="1"/>
          <p:nvPr/>
        </p:nvSpPr>
        <p:spPr>
          <a:xfrm>
            <a:off x="242176" y="6400800"/>
            <a:ext cx="865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/>
              <a:t>Mehmet Dereli: </a:t>
            </a:r>
            <a:r>
              <a:rPr lang="de-DE" sz="1400" dirty="0" err="1"/>
              <a:t>Acoustic</a:t>
            </a:r>
            <a:r>
              <a:rPr lang="de-DE" sz="1400" dirty="0"/>
              <a:t> </a:t>
            </a:r>
            <a:r>
              <a:rPr lang="de-DE" sz="1400" dirty="0" err="1"/>
              <a:t>Wayfinding</a:t>
            </a:r>
            <a:r>
              <a:rPr lang="de-DE" sz="1400" dirty="0"/>
              <a:t> Support in Real Environments </a:t>
            </a:r>
            <a:r>
              <a:rPr lang="de-DE" sz="1400" dirty="0" err="1"/>
              <a:t>without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Sense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Sight</a:t>
            </a:r>
            <a:r>
              <a:rPr lang="de-DE" sz="1400" dirty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159591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7999" y="914618"/>
            <a:ext cx="8561860" cy="609600"/>
          </a:xfrm>
        </p:spPr>
        <p:txBody>
          <a:bodyPr/>
          <a:lstStyle/>
          <a:p>
            <a:r>
              <a:rPr lang="de-DE" dirty="0" err="1"/>
              <a:t>Pre</a:t>
            </a:r>
            <a:r>
              <a:rPr lang="de-DE" dirty="0"/>
              <a:t>-Study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43569759-AC2D-475A-B81D-4005CC2058B3}"/>
              </a:ext>
            </a:extLst>
          </p:cNvPr>
          <p:cNvSpPr/>
          <p:nvPr/>
        </p:nvSpPr>
        <p:spPr>
          <a:xfrm>
            <a:off x="507999" y="1524218"/>
            <a:ext cx="75618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/>
              <a:t>Test 1:</a:t>
            </a:r>
            <a:r>
              <a:rPr lang="de-DE" b="1" dirty="0"/>
              <a:t> </a:t>
            </a:r>
            <a:r>
              <a:rPr lang="de-DE" dirty="0" err="1"/>
              <a:t>Participant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guess</a:t>
            </a:r>
            <a:r>
              <a:rPr lang="de-DE" dirty="0"/>
              <a:t> </a:t>
            </a:r>
            <a:r>
              <a:rPr lang="de-DE" dirty="0" err="1"/>
              <a:t>directions</a:t>
            </a:r>
            <a:r>
              <a:rPr lang="de-DE" dirty="0"/>
              <a:t> and </a:t>
            </a:r>
            <a:r>
              <a:rPr lang="de-DE" dirty="0" err="1"/>
              <a:t>distances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sounds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played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7EEBECD-877C-4AE2-A5E2-873C53A1CC07}"/>
              </a:ext>
            </a:extLst>
          </p:cNvPr>
          <p:cNvSpPr txBox="1"/>
          <p:nvPr/>
        </p:nvSpPr>
        <p:spPr>
          <a:xfrm>
            <a:off x="764646" y="2411560"/>
            <a:ext cx="352425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 err="1"/>
              <a:t>Distinction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general</a:t>
            </a:r>
            <a:r>
              <a:rPr lang="de-DE" dirty="0"/>
              <a:t> </a:t>
            </a:r>
            <a:r>
              <a:rPr lang="de-DE" dirty="0" err="1"/>
              <a:t>direction</a:t>
            </a:r>
            <a:r>
              <a:rPr lang="de-DE" dirty="0"/>
              <a:t> (front, </a:t>
            </a:r>
            <a:r>
              <a:rPr lang="de-DE" dirty="0" err="1"/>
              <a:t>left</a:t>
            </a:r>
            <a:r>
              <a:rPr lang="de-DE" dirty="0"/>
              <a:t>, </a:t>
            </a:r>
            <a:r>
              <a:rPr lang="de-DE" dirty="0" err="1"/>
              <a:t>right</a:t>
            </a:r>
            <a:r>
              <a:rPr lang="de-DE" dirty="0"/>
              <a:t>) was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accurate</a:t>
            </a:r>
            <a:endParaRPr lang="de-DE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/>
              <a:t>Front-Right </a:t>
            </a:r>
            <a:r>
              <a:rPr lang="de-DE" dirty="0" err="1"/>
              <a:t>improved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time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users</a:t>
            </a:r>
            <a:r>
              <a:rPr lang="de-DE" dirty="0"/>
              <a:t> </a:t>
            </a:r>
            <a:r>
              <a:rPr lang="de-DE" dirty="0" err="1"/>
              <a:t>got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references</a:t>
            </a:r>
            <a:r>
              <a:rPr lang="de-DE" dirty="0"/>
              <a:t> </a:t>
            </a:r>
          </a:p>
          <a:p>
            <a:pPr algn="l"/>
            <a:r>
              <a:rPr lang="de-DE" dirty="0">
                <a:sym typeface="Wingdings" panose="05000000000000000000" pitchFamily="2" charset="2"/>
              </a:rPr>
              <a:t>      Learning </a:t>
            </a:r>
            <a:r>
              <a:rPr lang="de-DE" dirty="0" err="1">
                <a:sym typeface="Wingdings" panose="05000000000000000000" pitchFamily="2" charset="2"/>
              </a:rPr>
              <a:t>curve</a:t>
            </a:r>
            <a:r>
              <a:rPr lang="de-DE" dirty="0">
                <a:sym typeface="Wingdings" panose="05000000000000000000" pitchFamily="2" charset="2"/>
              </a:rPr>
              <a:t> !</a:t>
            </a:r>
            <a:endParaRPr lang="de-DE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User’s state that they are confident in direction but not distance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45D28F8-7229-4E9F-BFA8-A12EBAF610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899" y="2232104"/>
            <a:ext cx="4351444" cy="3353204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F6E836FE-1F12-4F21-9C31-B6ED7D7B5136}"/>
              </a:ext>
            </a:extLst>
          </p:cNvPr>
          <p:cNvSpPr txBox="1"/>
          <p:nvPr/>
        </p:nvSpPr>
        <p:spPr>
          <a:xfrm>
            <a:off x="242176" y="6400800"/>
            <a:ext cx="865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/>
              <a:t>Mehmet Dereli: </a:t>
            </a:r>
            <a:r>
              <a:rPr lang="de-DE" sz="1400" dirty="0" err="1"/>
              <a:t>Acoustic</a:t>
            </a:r>
            <a:r>
              <a:rPr lang="de-DE" sz="1400" dirty="0"/>
              <a:t> </a:t>
            </a:r>
            <a:r>
              <a:rPr lang="de-DE" sz="1400" dirty="0" err="1"/>
              <a:t>Wayfinding</a:t>
            </a:r>
            <a:r>
              <a:rPr lang="de-DE" sz="1400" dirty="0"/>
              <a:t> Support in Real Environments </a:t>
            </a:r>
            <a:r>
              <a:rPr lang="de-DE" sz="1400" dirty="0" err="1"/>
              <a:t>without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Sense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Sight</a:t>
            </a:r>
            <a:r>
              <a:rPr lang="de-DE" sz="1400" dirty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08556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7999" y="914618"/>
            <a:ext cx="8561860" cy="609600"/>
          </a:xfrm>
        </p:spPr>
        <p:txBody>
          <a:bodyPr/>
          <a:lstStyle/>
          <a:p>
            <a:r>
              <a:rPr lang="de-DE" dirty="0" err="1"/>
              <a:t>Pre</a:t>
            </a:r>
            <a:r>
              <a:rPr lang="de-DE" dirty="0"/>
              <a:t>-Study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43569759-AC2D-475A-B81D-4005CC2058B3}"/>
              </a:ext>
            </a:extLst>
          </p:cNvPr>
          <p:cNvSpPr/>
          <p:nvPr/>
        </p:nvSpPr>
        <p:spPr>
          <a:xfrm>
            <a:off x="507999" y="1524218"/>
            <a:ext cx="75618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b="1" dirty="0"/>
              <a:t>Test 2: </a:t>
            </a:r>
            <a:r>
              <a:rPr lang="de-DE" dirty="0" err="1"/>
              <a:t>Participant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identify</a:t>
            </a:r>
            <a:r>
              <a:rPr lang="de-DE" dirty="0"/>
              <a:t> </a:t>
            </a:r>
            <a:r>
              <a:rPr lang="de-DE" dirty="0" err="1"/>
              <a:t>three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spread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room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pointer</a:t>
            </a:r>
            <a:r>
              <a:rPr lang="de-DE" dirty="0"/>
              <a:t> and </a:t>
            </a:r>
            <a:r>
              <a:rPr lang="de-DE" dirty="0" err="1"/>
              <a:t>scanner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195556A9-7240-4598-854C-9F66EF33CC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2224518"/>
              </p:ext>
            </p:extLst>
          </p:nvPr>
        </p:nvGraphicFramePr>
        <p:xfrm>
          <a:off x="507999" y="2444661"/>
          <a:ext cx="4064001" cy="3100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E9ACC7AA-0D30-493C-B990-32ACAC9631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3130204"/>
              </p:ext>
            </p:extLst>
          </p:nvPr>
        </p:nvGraphicFramePr>
        <p:xfrm>
          <a:off x="4288900" y="2444661"/>
          <a:ext cx="4064001" cy="3100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D6352DC7-A4F0-4C09-824D-3552A490F9E3}"/>
              </a:ext>
            </a:extLst>
          </p:cNvPr>
          <p:cNvSpPr txBox="1"/>
          <p:nvPr/>
        </p:nvSpPr>
        <p:spPr>
          <a:xfrm>
            <a:off x="242176" y="6400800"/>
            <a:ext cx="865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/>
              <a:t>Mehmet Dereli: </a:t>
            </a:r>
            <a:r>
              <a:rPr lang="de-DE" sz="1400" dirty="0" err="1"/>
              <a:t>Acoustic</a:t>
            </a:r>
            <a:r>
              <a:rPr lang="de-DE" sz="1400" dirty="0"/>
              <a:t> </a:t>
            </a:r>
            <a:r>
              <a:rPr lang="de-DE" sz="1400" dirty="0" err="1"/>
              <a:t>Wayfinding</a:t>
            </a:r>
            <a:r>
              <a:rPr lang="de-DE" sz="1400" dirty="0"/>
              <a:t> Support in Real Environments </a:t>
            </a:r>
            <a:r>
              <a:rPr lang="de-DE" sz="1400" dirty="0" err="1"/>
              <a:t>without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Sense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Sight</a:t>
            </a:r>
            <a:r>
              <a:rPr lang="de-DE" sz="1400" dirty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73968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7999" y="914618"/>
            <a:ext cx="8561860" cy="609600"/>
          </a:xfrm>
        </p:spPr>
        <p:txBody>
          <a:bodyPr/>
          <a:lstStyle/>
          <a:p>
            <a:r>
              <a:rPr lang="de-DE" dirty="0" err="1"/>
              <a:t>Pre</a:t>
            </a:r>
            <a:r>
              <a:rPr lang="de-DE" dirty="0"/>
              <a:t>-Study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43569759-AC2D-475A-B81D-4005CC2058B3}"/>
              </a:ext>
            </a:extLst>
          </p:cNvPr>
          <p:cNvSpPr/>
          <p:nvPr/>
        </p:nvSpPr>
        <p:spPr>
          <a:xfrm>
            <a:off x="507999" y="1524218"/>
            <a:ext cx="75618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b="1" dirty="0"/>
              <a:t>Test 2: </a:t>
            </a:r>
            <a:r>
              <a:rPr lang="de-DE" dirty="0" err="1"/>
              <a:t>Participant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identify</a:t>
            </a:r>
            <a:r>
              <a:rPr lang="de-DE" dirty="0"/>
              <a:t> </a:t>
            </a:r>
            <a:r>
              <a:rPr lang="de-DE" dirty="0" err="1"/>
              <a:t>three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spread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room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pointer</a:t>
            </a:r>
            <a:r>
              <a:rPr lang="de-DE" dirty="0"/>
              <a:t> and </a:t>
            </a:r>
            <a:r>
              <a:rPr lang="de-DE" dirty="0" err="1"/>
              <a:t>scanner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B992B06-0855-42E5-8B1F-80F77636DEE8}"/>
              </a:ext>
            </a:extLst>
          </p:cNvPr>
          <p:cNvSpPr txBox="1"/>
          <p:nvPr/>
        </p:nvSpPr>
        <p:spPr>
          <a:xfrm>
            <a:off x="507999" y="2779237"/>
            <a:ext cx="67136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DE" dirty="0"/>
              <a:t>Scanner </a:t>
            </a:r>
            <a:r>
              <a:rPr lang="de-DE" dirty="0" err="1"/>
              <a:t>mode</a:t>
            </a:r>
            <a:r>
              <a:rPr lang="de-DE" dirty="0"/>
              <a:t>: 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de-DE" dirty="0"/>
              <a:t>Not </a:t>
            </a:r>
            <a:r>
              <a:rPr lang="de-DE" dirty="0" err="1"/>
              <a:t>very</a:t>
            </a:r>
            <a:r>
              <a:rPr lang="de-DE" dirty="0"/>
              <a:t> </a:t>
            </a:r>
            <a:r>
              <a:rPr lang="de-DE" dirty="0" err="1"/>
              <a:t>confident</a:t>
            </a:r>
            <a:r>
              <a:rPr lang="de-DE" dirty="0"/>
              <a:t> (Lack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feedback</a:t>
            </a:r>
            <a:r>
              <a:rPr lang="de-DE" dirty="0"/>
              <a:t>)</a:t>
            </a:r>
          </a:p>
          <a:p>
            <a:pPr algn="l"/>
            <a:r>
              <a:rPr lang="de-DE" dirty="0"/>
              <a:t>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DE" dirty="0"/>
              <a:t>Pointer </a:t>
            </a:r>
            <a:r>
              <a:rPr lang="de-DE" dirty="0" err="1"/>
              <a:t>mode</a:t>
            </a:r>
            <a:r>
              <a:rPr lang="de-DE" dirty="0"/>
              <a:t>:  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de-DE" dirty="0"/>
              <a:t>Very </a:t>
            </a:r>
            <a:r>
              <a:rPr lang="de-DE" dirty="0" err="1"/>
              <a:t>confident</a:t>
            </a:r>
            <a:endParaRPr lang="de-DE" dirty="0"/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de-DE" dirty="0"/>
              <a:t>Intuitive </a:t>
            </a:r>
            <a:r>
              <a:rPr lang="de-DE" dirty="0" err="1"/>
              <a:t>feedback</a:t>
            </a:r>
            <a:r>
              <a:rPr lang="de-DE" dirty="0"/>
              <a:t> in </a:t>
            </a:r>
            <a:r>
              <a:rPr lang="de-DE" dirty="0" err="1"/>
              <a:t>regards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direction</a:t>
            </a:r>
            <a:r>
              <a:rPr lang="de-DE" dirty="0"/>
              <a:t> 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de-DE" dirty="0"/>
              <a:t>Very </a:t>
            </a:r>
            <a:r>
              <a:rPr lang="de-DE" dirty="0" err="1"/>
              <a:t>accurate</a:t>
            </a: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67C0396-4458-4986-A30D-41135C41CCA0}"/>
              </a:ext>
            </a:extLst>
          </p:cNvPr>
          <p:cNvSpPr txBox="1"/>
          <p:nvPr/>
        </p:nvSpPr>
        <p:spPr>
          <a:xfrm>
            <a:off x="507999" y="2335940"/>
            <a:ext cx="73960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dirty="0" err="1"/>
              <a:t>Participant</a:t>
            </a:r>
            <a:r>
              <a:rPr lang="de-DE" b="1" dirty="0"/>
              <a:t> Statements: </a:t>
            </a:r>
            <a:endParaRPr lang="en-US" b="1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1BA5DCF-D9FB-4150-B5BC-D105987D8E52}"/>
              </a:ext>
            </a:extLst>
          </p:cNvPr>
          <p:cNvSpPr txBox="1"/>
          <p:nvPr/>
        </p:nvSpPr>
        <p:spPr>
          <a:xfrm>
            <a:off x="242176" y="6400800"/>
            <a:ext cx="865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/>
              <a:t>Mehmet Dereli: </a:t>
            </a:r>
            <a:r>
              <a:rPr lang="de-DE" sz="1400" dirty="0" err="1"/>
              <a:t>Acoustic</a:t>
            </a:r>
            <a:r>
              <a:rPr lang="de-DE" sz="1400" dirty="0"/>
              <a:t> </a:t>
            </a:r>
            <a:r>
              <a:rPr lang="de-DE" sz="1400" dirty="0" err="1"/>
              <a:t>Wayfinding</a:t>
            </a:r>
            <a:r>
              <a:rPr lang="de-DE" sz="1400" dirty="0"/>
              <a:t> Support in Real Environments </a:t>
            </a:r>
            <a:r>
              <a:rPr lang="de-DE" sz="1400" dirty="0" err="1"/>
              <a:t>without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Sense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Sight</a:t>
            </a:r>
            <a:r>
              <a:rPr lang="de-DE" sz="1400" dirty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347155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7999" y="914618"/>
            <a:ext cx="8561860" cy="609600"/>
          </a:xfrm>
        </p:spPr>
        <p:txBody>
          <a:bodyPr/>
          <a:lstStyle/>
          <a:p>
            <a:r>
              <a:rPr lang="de-DE" dirty="0" err="1"/>
              <a:t>Pre</a:t>
            </a:r>
            <a:r>
              <a:rPr lang="de-DE" dirty="0"/>
              <a:t>-Study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43569759-AC2D-475A-B81D-4005CC2058B3}"/>
              </a:ext>
            </a:extLst>
          </p:cNvPr>
          <p:cNvSpPr/>
          <p:nvPr/>
        </p:nvSpPr>
        <p:spPr>
          <a:xfrm>
            <a:off x="507999" y="1524218"/>
            <a:ext cx="75618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b="1" dirty="0"/>
              <a:t>Test 3: Path </a:t>
            </a:r>
            <a:r>
              <a:rPr lang="de-DE" b="1" dirty="0" err="1"/>
              <a:t>Following</a:t>
            </a:r>
            <a:endParaRPr lang="de-DE" b="1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4F95F05-AECB-49A1-A7CA-DBA6529FF21B}"/>
              </a:ext>
            </a:extLst>
          </p:cNvPr>
          <p:cNvSpPr txBox="1"/>
          <p:nvPr/>
        </p:nvSpPr>
        <p:spPr>
          <a:xfrm>
            <a:off x="507999" y="2105526"/>
            <a:ext cx="75618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/>
              <a:t>All </a:t>
            </a:r>
            <a:r>
              <a:rPr lang="de-DE" dirty="0" err="1"/>
              <a:t>participants</a:t>
            </a:r>
            <a:r>
              <a:rPr lang="de-DE" dirty="0"/>
              <a:t> </a:t>
            </a:r>
            <a:r>
              <a:rPr lang="de-DE" dirty="0" err="1"/>
              <a:t>completed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course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difficulty</a:t>
            </a:r>
            <a:r>
              <a:rPr lang="de-DE" dirty="0"/>
              <a:t> </a:t>
            </a:r>
          </a:p>
          <a:p>
            <a:pPr algn="l"/>
            <a:endParaRPr lang="de-DE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/>
              <a:t>Average time </a:t>
            </a:r>
            <a:r>
              <a:rPr lang="de-DE" dirty="0" err="1"/>
              <a:t>of</a:t>
            </a:r>
            <a:r>
              <a:rPr lang="de-DE" dirty="0"/>
              <a:t> 30 </a:t>
            </a:r>
            <a:r>
              <a:rPr lang="de-DE" dirty="0" err="1"/>
              <a:t>seconds</a:t>
            </a:r>
            <a:endParaRPr lang="de-DE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 err="1"/>
              <a:t>Gauging</a:t>
            </a:r>
            <a:r>
              <a:rPr lang="de-DE" dirty="0"/>
              <a:t> </a:t>
            </a:r>
            <a:r>
              <a:rPr lang="de-DE" dirty="0" err="1"/>
              <a:t>distances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easier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move</a:t>
            </a:r>
            <a:r>
              <a:rPr lang="de-DE" dirty="0"/>
              <a:t>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ED91E4D-4116-4DBD-8AFD-9F4573CD0FCE}"/>
              </a:ext>
            </a:extLst>
          </p:cNvPr>
          <p:cNvSpPr txBox="1"/>
          <p:nvPr/>
        </p:nvSpPr>
        <p:spPr>
          <a:xfrm>
            <a:off x="242176" y="6400800"/>
            <a:ext cx="865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/>
              <a:t>Mehmet Dereli: </a:t>
            </a:r>
            <a:r>
              <a:rPr lang="de-DE" sz="1400" dirty="0" err="1"/>
              <a:t>Acoustic</a:t>
            </a:r>
            <a:r>
              <a:rPr lang="de-DE" sz="1400" dirty="0"/>
              <a:t> </a:t>
            </a:r>
            <a:r>
              <a:rPr lang="de-DE" sz="1400" dirty="0" err="1"/>
              <a:t>Wayfinding</a:t>
            </a:r>
            <a:r>
              <a:rPr lang="de-DE" sz="1400" dirty="0"/>
              <a:t> Support in Real Environments </a:t>
            </a:r>
            <a:r>
              <a:rPr lang="de-DE" sz="1400" dirty="0" err="1"/>
              <a:t>without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Sense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Sight</a:t>
            </a:r>
            <a:r>
              <a:rPr lang="de-DE" sz="1400" dirty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647818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7999" y="914618"/>
            <a:ext cx="8561860" cy="609600"/>
          </a:xfrm>
        </p:spPr>
        <p:txBody>
          <a:bodyPr/>
          <a:lstStyle/>
          <a:p>
            <a:r>
              <a:rPr lang="de-DE" dirty="0" err="1"/>
              <a:t>Conclusion</a:t>
            </a:r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43569759-AC2D-475A-B81D-4005CC2058B3}"/>
              </a:ext>
            </a:extLst>
          </p:cNvPr>
          <p:cNvSpPr/>
          <p:nvPr/>
        </p:nvSpPr>
        <p:spPr>
          <a:xfrm>
            <a:off x="507999" y="1797784"/>
            <a:ext cx="812800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/>
              <a:t>The </a:t>
            </a:r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</a:t>
            </a:r>
            <a:r>
              <a:rPr lang="de-DE" dirty="0"/>
              <a:t>-Study </a:t>
            </a:r>
            <a:r>
              <a:rPr lang="de-DE" dirty="0" err="1"/>
              <a:t>indicate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en-US" dirty="0"/>
              <a:t>sound can indeed be used for wayfinding</a:t>
            </a:r>
            <a:r>
              <a:rPr lang="de-DE" dirty="0"/>
              <a:t> support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/>
              <a:t>Volume </a:t>
            </a:r>
            <a:r>
              <a:rPr lang="de-DE" dirty="0" err="1"/>
              <a:t>is</a:t>
            </a:r>
            <a:r>
              <a:rPr lang="de-DE" dirty="0"/>
              <a:t> not a </a:t>
            </a:r>
            <a:r>
              <a:rPr lang="de-DE" dirty="0" err="1"/>
              <a:t>good</a:t>
            </a:r>
            <a:r>
              <a:rPr lang="de-DE" dirty="0"/>
              <a:t> stand </a:t>
            </a:r>
            <a:r>
              <a:rPr lang="de-DE" dirty="0" err="1"/>
              <a:t>alone</a:t>
            </a:r>
            <a:r>
              <a:rPr lang="de-DE" dirty="0"/>
              <a:t> </a:t>
            </a:r>
            <a:r>
              <a:rPr lang="de-DE" dirty="0" err="1"/>
              <a:t>indicator</a:t>
            </a:r>
            <a:r>
              <a:rPr lang="de-DE" dirty="0"/>
              <a:t> in </a:t>
            </a:r>
            <a:r>
              <a:rPr lang="de-DE" dirty="0" err="1"/>
              <a:t>regards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distance</a:t>
            </a:r>
            <a:endParaRPr lang="de-DE" dirty="0"/>
          </a:p>
          <a:p>
            <a:pPr algn="l"/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44F7137-09B7-4F9D-A942-BFE7033ACBF6}"/>
              </a:ext>
            </a:extLst>
          </p:cNvPr>
          <p:cNvSpPr txBox="1"/>
          <p:nvPr/>
        </p:nvSpPr>
        <p:spPr>
          <a:xfrm>
            <a:off x="242176" y="6400800"/>
            <a:ext cx="865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/>
              <a:t>Mehmet Dereli: </a:t>
            </a:r>
            <a:r>
              <a:rPr lang="de-DE" sz="1400" dirty="0" err="1"/>
              <a:t>Acoustic</a:t>
            </a:r>
            <a:r>
              <a:rPr lang="de-DE" sz="1400" dirty="0"/>
              <a:t> </a:t>
            </a:r>
            <a:r>
              <a:rPr lang="de-DE" sz="1400" dirty="0" err="1"/>
              <a:t>Wayfinding</a:t>
            </a:r>
            <a:r>
              <a:rPr lang="de-DE" sz="1400" dirty="0"/>
              <a:t> Support in Real Environments </a:t>
            </a:r>
            <a:r>
              <a:rPr lang="de-DE" sz="1400" dirty="0" err="1"/>
              <a:t>without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Sense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Sight</a:t>
            </a:r>
            <a:r>
              <a:rPr lang="de-DE" sz="1400" dirty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989429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7999" y="914618"/>
            <a:ext cx="8561860" cy="609600"/>
          </a:xfrm>
        </p:spPr>
        <p:txBody>
          <a:bodyPr/>
          <a:lstStyle/>
          <a:p>
            <a:r>
              <a:rPr lang="de-DE" dirty="0"/>
              <a:t>References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43569759-AC2D-475A-B81D-4005CC2058B3}"/>
              </a:ext>
            </a:extLst>
          </p:cNvPr>
          <p:cNvSpPr/>
          <p:nvPr/>
        </p:nvSpPr>
        <p:spPr>
          <a:xfrm>
            <a:off x="507999" y="1524218"/>
            <a:ext cx="812800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dirty="0"/>
              <a:t>[Bow+14a] D. A. Bowman, E. </a:t>
            </a:r>
            <a:r>
              <a:rPr lang="en-US" sz="1400" dirty="0" err="1"/>
              <a:t>Kruijff</a:t>
            </a:r>
            <a:r>
              <a:rPr lang="en-US" sz="1400" dirty="0"/>
              <a:t>, J. J. Jr. </a:t>
            </a:r>
            <a:r>
              <a:rPr lang="en-US" sz="1400" dirty="0" err="1"/>
              <a:t>LaViola</a:t>
            </a:r>
            <a:r>
              <a:rPr lang="en-US" sz="1400" dirty="0"/>
              <a:t>, and I. P. </a:t>
            </a:r>
            <a:r>
              <a:rPr lang="en-US" sz="1400" dirty="0" err="1"/>
              <a:t>Poupyrev</a:t>
            </a:r>
            <a:r>
              <a:rPr lang="en-US" sz="1400" dirty="0"/>
              <a:t>. “3D </a:t>
            </a:r>
            <a:r>
              <a:rPr lang="en-US" sz="1400" dirty="0" err="1"/>
              <a:t>UserInterfaces</a:t>
            </a:r>
            <a:r>
              <a:rPr lang="en-US" sz="1400" dirty="0"/>
              <a:t>: Theory and Practice.” In: 1st ed. Addison-Wesley Professional,2014, p. 227.</a:t>
            </a:r>
          </a:p>
          <a:p>
            <a:pPr algn="l"/>
            <a:endParaRPr lang="en-US" sz="1400" dirty="0"/>
          </a:p>
          <a:p>
            <a:pPr algn="l"/>
            <a:r>
              <a:rPr lang="en-US" sz="1400" dirty="0"/>
              <a:t>[Bow+14b] D. A. Bowman, E. </a:t>
            </a:r>
            <a:r>
              <a:rPr lang="en-US" sz="1400" dirty="0" err="1"/>
              <a:t>Kruijff</a:t>
            </a:r>
            <a:r>
              <a:rPr lang="en-US" sz="1400" dirty="0"/>
              <a:t>, J. J. Jr. </a:t>
            </a:r>
            <a:r>
              <a:rPr lang="en-US" sz="1400" dirty="0" err="1"/>
              <a:t>LaViola</a:t>
            </a:r>
            <a:r>
              <a:rPr lang="en-US" sz="1400" dirty="0"/>
              <a:t>, and I. P. </a:t>
            </a:r>
            <a:r>
              <a:rPr lang="en-US" sz="1400" dirty="0" err="1"/>
              <a:t>Poupyrev</a:t>
            </a:r>
            <a:r>
              <a:rPr lang="en-US" sz="1400" dirty="0"/>
              <a:t>. “3D User Interfaces: Theory and Practice.” In: 1st ed. Addison-Wesley Professional, 2014. Chap. 7 - Wayfinding, pp. 227–250.</a:t>
            </a:r>
          </a:p>
          <a:p>
            <a:pPr algn="l"/>
            <a:endParaRPr lang="en-US" sz="1400" dirty="0"/>
          </a:p>
          <a:p>
            <a:pPr algn="l"/>
            <a:r>
              <a:rPr lang="en-US" sz="1400" dirty="0"/>
              <a:t>[E+18] M. Eckert, M. </a:t>
            </a:r>
            <a:r>
              <a:rPr lang="en-US" sz="1400" dirty="0" err="1"/>
              <a:t>Blex</a:t>
            </a:r>
            <a:r>
              <a:rPr lang="en-US" sz="1400" dirty="0"/>
              <a:t>, C. M. Friedrich, et al. “Object detection featuring 3D audio localization for Microsoft HoloLens.” In: Proc. 11th Int. Joint Conf. on Biomedical Engineering Systems and Technologies. Vol. 5. 2018, pp. 555–561.</a:t>
            </a:r>
          </a:p>
          <a:p>
            <a:pPr algn="l"/>
            <a:endParaRPr lang="en-US" sz="1400" dirty="0"/>
          </a:p>
          <a:p>
            <a:pPr algn="l"/>
            <a:r>
              <a:rPr lang="en-US" sz="1400" dirty="0"/>
              <a:t>[SYC15] J. Sanchez, A. </a:t>
            </a:r>
            <a:r>
              <a:rPr lang="en-US" sz="1400" dirty="0" err="1"/>
              <a:t>Yumang</a:t>
            </a:r>
            <a:r>
              <a:rPr lang="en-US" sz="1400" dirty="0"/>
              <a:t>, and F. </a:t>
            </a:r>
            <a:r>
              <a:rPr lang="en-US" sz="1400" dirty="0" err="1"/>
              <a:t>Caluyo</a:t>
            </a:r>
            <a:r>
              <a:rPr lang="en-US" sz="1400" dirty="0"/>
              <a:t>. “</a:t>
            </a:r>
            <a:r>
              <a:rPr lang="en-US" sz="1400" dirty="0" err="1"/>
              <a:t>Rfid</a:t>
            </a:r>
            <a:r>
              <a:rPr lang="en-US" sz="1400" dirty="0"/>
              <a:t> based indoor navigation with obstacle detection based on a* algorithm for the visually impaired.” In: International Journal of Information and Electronics Engineering 5.6 (2015),p. 428.</a:t>
            </a:r>
          </a:p>
          <a:p>
            <a:pPr algn="l"/>
            <a:endParaRPr lang="en-US" sz="1400" dirty="0"/>
          </a:p>
          <a:p>
            <a:pPr algn="l"/>
            <a:r>
              <a:rPr lang="en-US" sz="1400" dirty="0"/>
              <a:t>[Wie+09] J. Wiener, Simon, J. Büchner, C. </a:t>
            </a:r>
            <a:r>
              <a:rPr lang="en-US" sz="1400" dirty="0" err="1"/>
              <a:t>Hölscher</a:t>
            </a:r>
            <a:r>
              <a:rPr lang="en-US" sz="1400" dirty="0"/>
              <a:t>, and S. Büchner. “Taxonomy of Human Wayfinding Tasks: A Knowledge-Based Approach.” In: Spatial Cognition Computation 9 (May 2009), pp. 152–165. </a:t>
            </a:r>
            <a:r>
              <a:rPr lang="en-US" sz="1400" dirty="0" err="1"/>
              <a:t>doi</a:t>
            </a:r>
            <a:r>
              <a:rPr lang="en-US" sz="1400" dirty="0"/>
              <a:t>: 10 . 1080 /13875860902906496.</a:t>
            </a:r>
          </a:p>
          <a:p>
            <a:pPr algn="l"/>
            <a:endParaRPr lang="en-US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7A5375B-94EC-43B3-AA14-6E8486BCBDE5}"/>
              </a:ext>
            </a:extLst>
          </p:cNvPr>
          <p:cNvSpPr txBox="1"/>
          <p:nvPr/>
        </p:nvSpPr>
        <p:spPr>
          <a:xfrm>
            <a:off x="242176" y="6400800"/>
            <a:ext cx="865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/>
              <a:t>Mehmet Dereli: </a:t>
            </a:r>
            <a:r>
              <a:rPr lang="de-DE" sz="1400" dirty="0" err="1"/>
              <a:t>Acoustic</a:t>
            </a:r>
            <a:r>
              <a:rPr lang="de-DE" sz="1400" dirty="0"/>
              <a:t> </a:t>
            </a:r>
            <a:r>
              <a:rPr lang="de-DE" sz="1400" dirty="0" err="1"/>
              <a:t>Wayfinding</a:t>
            </a:r>
            <a:r>
              <a:rPr lang="de-DE" sz="1400" dirty="0"/>
              <a:t> Support in Real Environments </a:t>
            </a:r>
            <a:r>
              <a:rPr lang="de-DE" sz="1400" dirty="0" err="1"/>
              <a:t>without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Sense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Sight</a:t>
            </a:r>
            <a:r>
              <a:rPr lang="de-DE" sz="1400" dirty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22104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2"/>
          </p:nvPr>
        </p:nvSpPr>
        <p:spPr>
          <a:xfrm>
            <a:off x="319090" y="6340475"/>
            <a:ext cx="6464280" cy="365125"/>
          </a:xfrm>
        </p:spPr>
        <p:txBody>
          <a:bodyPr/>
          <a:lstStyle/>
          <a:p>
            <a:r>
              <a:rPr lang="de-DE" dirty="0"/>
              <a:t>Source: https://www.indiatoday.in/education-today/gk-current-affairs/story/world-sight-day-2017-facts-and-figures-1063009-2017-10-12</a:t>
            </a:r>
            <a:endParaRPr lang="en-US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Motivation</a:t>
            </a:r>
          </a:p>
        </p:txBody>
      </p:sp>
      <p:pic>
        <p:nvPicPr>
          <p:cNvPr id="28" name="Inhaltsplatzhalter 27">
            <a:extLst>
              <a:ext uri="{FF2B5EF4-FFF2-40B4-BE49-F238E27FC236}">
                <a16:creationId xmlns:a16="http://schemas.microsoft.com/office/drawing/2014/main" id="{02F42DD0-B00F-4D98-9361-58C8ED361C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9864" y="1495485"/>
            <a:ext cx="7184272" cy="404256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Initial Situation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807678EA-026D-43FE-B967-1EC1C168C0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813" y="2115297"/>
            <a:ext cx="5162187" cy="2758544"/>
          </a:xfr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0F5BCB51-2510-4722-A722-3EDCB09351B6}"/>
              </a:ext>
            </a:extLst>
          </p:cNvPr>
          <p:cNvSpPr txBox="1"/>
          <p:nvPr/>
        </p:nvSpPr>
        <p:spPr>
          <a:xfrm>
            <a:off x="381739" y="1695635"/>
            <a:ext cx="38454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/>
              <a:t>Find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way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A </a:t>
            </a:r>
            <a:r>
              <a:rPr lang="de-DE" dirty="0" err="1"/>
              <a:t>to</a:t>
            </a:r>
            <a:r>
              <a:rPr lang="de-DE" dirty="0"/>
              <a:t> B</a:t>
            </a:r>
            <a:endParaRPr lang="de-DE" dirty="0">
              <a:sym typeface="Wingdings" panose="05000000000000000000" pitchFamily="2" charset="2"/>
            </a:endParaRPr>
          </a:p>
          <a:p>
            <a:pPr algn="l"/>
            <a:r>
              <a:rPr lang="de-DE" dirty="0">
                <a:sym typeface="Wingdings" panose="05000000000000000000" pitchFamily="2" charset="2"/>
              </a:rPr>
              <a:t>     </a:t>
            </a:r>
            <a:r>
              <a:rPr lang="de-DE" dirty="0" err="1">
                <a:sym typeface="Wingdings" panose="05000000000000000000" pitchFamily="2" charset="2"/>
              </a:rPr>
              <a:t>without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sense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sight</a:t>
            </a:r>
            <a:endParaRPr lang="de-DE" dirty="0">
              <a:sym typeface="Wingdings" panose="05000000000000000000" pitchFamily="2" charset="2"/>
            </a:endParaRPr>
          </a:p>
          <a:p>
            <a:pPr algn="l"/>
            <a:endParaRPr lang="de-DE" dirty="0">
              <a:sym typeface="Wingdings" panose="05000000000000000000" pitchFamily="2" charset="2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 err="1">
                <a:sym typeface="Wingdings" panose="05000000000000000000" pitchFamily="2" charset="2"/>
              </a:rPr>
              <a:t>Understand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structure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room</a:t>
            </a:r>
            <a:r>
              <a:rPr lang="de-DE" dirty="0">
                <a:sym typeface="Wingdings" panose="05000000000000000000" pitchFamily="2" charset="2"/>
              </a:rPr>
              <a:t> </a:t>
            </a:r>
          </a:p>
          <a:p>
            <a:pPr marL="800100" lvl="1" indent="-342900" algn="l">
              <a:buFont typeface="Wingdings" panose="05000000000000000000" pitchFamily="2" charset="2"/>
              <a:buChar char="à"/>
            </a:pPr>
            <a:r>
              <a:rPr lang="de-DE" dirty="0" err="1">
                <a:sym typeface="Wingdings" panose="05000000000000000000" pitchFamily="2" charset="2"/>
              </a:rPr>
              <a:t>Where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objects</a:t>
            </a:r>
            <a:r>
              <a:rPr lang="de-DE" dirty="0">
                <a:sym typeface="Wingdings" panose="05000000000000000000" pitchFamily="2" charset="2"/>
              </a:rPr>
              <a:t> ?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2F486C9-8619-4885-AA0D-BAB87272C223}"/>
              </a:ext>
            </a:extLst>
          </p:cNvPr>
          <p:cNvSpPr txBox="1"/>
          <p:nvPr/>
        </p:nvSpPr>
        <p:spPr>
          <a:xfrm>
            <a:off x="381739" y="3634627"/>
            <a:ext cx="38454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de-DE" dirty="0">
              <a:sym typeface="Wingdings" panose="05000000000000000000" pitchFamily="2" charset="2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b="1" dirty="0">
                <a:sym typeface="Wingdings" panose="05000000000000000000" pitchFamily="2" charset="2"/>
              </a:rPr>
              <a:t>Goal: </a:t>
            </a:r>
            <a:r>
              <a:rPr lang="de-DE" dirty="0">
                <a:sym typeface="Wingdings" panose="05000000000000000000" pitchFamily="2" charset="2"/>
              </a:rPr>
              <a:t>Research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feasability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acoustic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wayfinding</a:t>
            </a:r>
            <a:r>
              <a:rPr lang="de-DE" dirty="0">
                <a:sym typeface="Wingdings" panose="05000000000000000000" pitchFamily="2" charset="2"/>
              </a:rPr>
              <a:t> support !  </a:t>
            </a:r>
            <a:endParaRPr lang="de-DE" b="1" dirty="0">
              <a:sym typeface="Wingdings" panose="05000000000000000000" pitchFamily="2" charset="2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3584E15-CA48-4BA2-B46A-E2C80870D5D4}"/>
              </a:ext>
            </a:extLst>
          </p:cNvPr>
          <p:cNvSpPr txBox="1"/>
          <p:nvPr/>
        </p:nvSpPr>
        <p:spPr>
          <a:xfrm>
            <a:off x="242176" y="6400800"/>
            <a:ext cx="865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/>
              <a:t>Mehmet Dereli: </a:t>
            </a:r>
            <a:r>
              <a:rPr lang="de-DE" sz="1400" dirty="0" err="1"/>
              <a:t>Acoustic</a:t>
            </a:r>
            <a:r>
              <a:rPr lang="de-DE" sz="1400" dirty="0"/>
              <a:t> </a:t>
            </a:r>
            <a:r>
              <a:rPr lang="de-DE" sz="1400" dirty="0" err="1"/>
              <a:t>Wayfinding</a:t>
            </a:r>
            <a:r>
              <a:rPr lang="de-DE" sz="1400" dirty="0"/>
              <a:t> Support in Real Environments </a:t>
            </a:r>
            <a:r>
              <a:rPr lang="de-DE" sz="1400" dirty="0" err="1"/>
              <a:t>without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Sense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Sight</a:t>
            </a:r>
            <a:r>
              <a:rPr lang="de-DE" sz="1400" dirty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84411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/>
          <a:lstStyle/>
          <a:p>
            <a:r>
              <a:rPr lang="de-DE" sz="3200" dirty="0" err="1"/>
              <a:t>Related</a:t>
            </a:r>
            <a:r>
              <a:rPr lang="de-DE" sz="3200" dirty="0"/>
              <a:t> Work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23D2E7BE-41E6-4D90-ABF7-342F6639E029}"/>
              </a:ext>
            </a:extLst>
          </p:cNvPr>
          <p:cNvSpPr/>
          <p:nvPr/>
        </p:nvSpPr>
        <p:spPr>
          <a:xfrm>
            <a:off x="232789" y="1590030"/>
            <a:ext cx="466971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Object Detection Featuring 3D Audio Localization for Microsoft HoloLens [E+18]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DE" dirty="0"/>
              <a:t>Client-Server Architecture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de-DE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DE" dirty="0"/>
              <a:t>Server </a:t>
            </a:r>
            <a:r>
              <a:rPr lang="de-DE" dirty="0" err="1"/>
              <a:t>detect</a:t>
            </a:r>
            <a:r>
              <a:rPr lang="de-DE" dirty="0"/>
              <a:t> Objects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analyzing</a:t>
            </a:r>
            <a:r>
              <a:rPr lang="de-DE" dirty="0"/>
              <a:t> 2D RGB </a:t>
            </a:r>
            <a:r>
              <a:rPr lang="de-DE" dirty="0" err="1"/>
              <a:t>images</a:t>
            </a:r>
            <a:endParaRPr lang="de-DE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de-DE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DE" dirty="0"/>
              <a:t>Client </a:t>
            </a:r>
            <a:r>
              <a:rPr lang="de-DE" dirty="0" err="1"/>
              <a:t>calculates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corresponding</a:t>
            </a:r>
            <a:r>
              <a:rPr lang="de-DE" dirty="0"/>
              <a:t> 3D </a:t>
            </a:r>
            <a:r>
              <a:rPr lang="de-DE" dirty="0" err="1"/>
              <a:t>coordinates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spatial</a:t>
            </a:r>
            <a:r>
              <a:rPr lang="de-DE" dirty="0"/>
              <a:t> </a:t>
            </a:r>
            <a:r>
              <a:rPr lang="de-DE" dirty="0" err="1"/>
              <a:t>mapping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4755453-EECE-44AF-80DB-E4747A7129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678" y="2010039"/>
            <a:ext cx="3759411" cy="2837922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5D662193-1355-418E-9C2C-FE770FB0FD9A}"/>
              </a:ext>
            </a:extLst>
          </p:cNvPr>
          <p:cNvSpPr txBox="1"/>
          <p:nvPr/>
        </p:nvSpPr>
        <p:spPr>
          <a:xfrm>
            <a:off x="242176" y="6400800"/>
            <a:ext cx="865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/>
              <a:t>Mehmet Dereli: </a:t>
            </a:r>
            <a:r>
              <a:rPr lang="de-DE" sz="1400" dirty="0" err="1"/>
              <a:t>Acoustic</a:t>
            </a:r>
            <a:r>
              <a:rPr lang="de-DE" sz="1400" dirty="0"/>
              <a:t> </a:t>
            </a:r>
            <a:r>
              <a:rPr lang="de-DE" sz="1400" dirty="0" err="1"/>
              <a:t>Wayfinding</a:t>
            </a:r>
            <a:r>
              <a:rPr lang="de-DE" sz="1400" dirty="0"/>
              <a:t> Support in Real Environments </a:t>
            </a:r>
            <a:r>
              <a:rPr lang="de-DE" sz="1400" dirty="0" err="1"/>
              <a:t>without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Sense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Sight</a:t>
            </a:r>
            <a:r>
              <a:rPr lang="de-DE" sz="1400" dirty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25116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/>
          <a:lstStyle/>
          <a:p>
            <a:r>
              <a:rPr lang="de-DE" sz="3200" dirty="0" err="1"/>
              <a:t>Related</a:t>
            </a:r>
            <a:r>
              <a:rPr lang="de-DE" sz="3200" dirty="0"/>
              <a:t> Work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F692FE5-440D-40E4-AC62-8C024CF4D388}"/>
              </a:ext>
            </a:extLst>
          </p:cNvPr>
          <p:cNvSpPr txBox="1"/>
          <p:nvPr/>
        </p:nvSpPr>
        <p:spPr>
          <a:xfrm>
            <a:off x="319090" y="1536151"/>
            <a:ext cx="461219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/>
              <a:t>RFID </a:t>
            </a:r>
            <a:r>
              <a:rPr lang="de-DE" dirty="0" err="1"/>
              <a:t>Based</a:t>
            </a:r>
            <a:r>
              <a:rPr lang="de-DE" dirty="0"/>
              <a:t> Indoor Navigation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Obstacle</a:t>
            </a:r>
            <a:r>
              <a:rPr lang="de-DE" dirty="0"/>
              <a:t> </a:t>
            </a:r>
            <a:r>
              <a:rPr lang="de-DE" dirty="0" err="1"/>
              <a:t>Detection</a:t>
            </a:r>
            <a:r>
              <a:rPr lang="de-DE" dirty="0"/>
              <a:t> [SYC15]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de-DE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DE" dirty="0"/>
              <a:t>Path </a:t>
            </a:r>
            <a:r>
              <a:rPr lang="de-DE" dirty="0" err="1"/>
              <a:t>calculated</a:t>
            </a:r>
            <a:r>
              <a:rPr lang="de-DE" dirty="0"/>
              <a:t> via A* </a:t>
            </a:r>
            <a:r>
              <a:rPr lang="de-DE" dirty="0" err="1"/>
              <a:t>Alogrithm</a:t>
            </a:r>
            <a:endParaRPr lang="de-DE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de-DE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DE" dirty="0"/>
              <a:t>Path </a:t>
            </a:r>
            <a:r>
              <a:rPr lang="de-DE" dirty="0" err="1"/>
              <a:t>following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scanning</a:t>
            </a:r>
            <a:endParaRPr lang="de-DE" dirty="0"/>
          </a:p>
          <a:p>
            <a:pPr lvl="1" algn="l"/>
            <a:r>
              <a:rPr lang="de-DE" dirty="0"/>
              <a:t>     RFID tags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cane</a:t>
            </a:r>
            <a:endParaRPr lang="de-DE" dirty="0"/>
          </a:p>
          <a:p>
            <a:pPr lvl="1" algn="l"/>
            <a:endParaRPr lang="de-DE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DE" dirty="0" err="1"/>
              <a:t>Object</a:t>
            </a:r>
            <a:r>
              <a:rPr lang="de-DE" dirty="0"/>
              <a:t> </a:t>
            </a:r>
            <a:r>
              <a:rPr lang="de-DE" dirty="0" err="1"/>
              <a:t>detection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an </a:t>
            </a:r>
            <a:r>
              <a:rPr lang="de-DE" dirty="0" err="1"/>
              <a:t>ultrasonic</a:t>
            </a:r>
            <a:r>
              <a:rPr lang="de-DE" dirty="0"/>
              <a:t> </a:t>
            </a:r>
            <a:r>
              <a:rPr lang="de-DE" dirty="0" err="1"/>
              <a:t>obstacle</a:t>
            </a:r>
            <a:r>
              <a:rPr lang="de-DE" dirty="0"/>
              <a:t> </a:t>
            </a:r>
            <a:r>
              <a:rPr lang="de-DE" dirty="0" err="1"/>
              <a:t>detection</a:t>
            </a:r>
            <a:r>
              <a:rPr lang="de-DE" dirty="0"/>
              <a:t> </a:t>
            </a:r>
            <a:r>
              <a:rPr lang="de-DE" dirty="0" err="1"/>
              <a:t>sensor</a:t>
            </a:r>
            <a:endParaRPr lang="de-DE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C78DF1C-2D2C-4B09-9395-26C8680823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3401" y="1028611"/>
            <a:ext cx="2930591" cy="3785652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5D662193-1355-418E-9C2C-FE770FB0FD9A}"/>
              </a:ext>
            </a:extLst>
          </p:cNvPr>
          <p:cNvSpPr txBox="1"/>
          <p:nvPr/>
        </p:nvSpPr>
        <p:spPr>
          <a:xfrm>
            <a:off x="242176" y="6400800"/>
            <a:ext cx="865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/>
              <a:t>Mehmet Dereli: </a:t>
            </a:r>
            <a:r>
              <a:rPr lang="de-DE" sz="1400" dirty="0" err="1"/>
              <a:t>Acoustic</a:t>
            </a:r>
            <a:r>
              <a:rPr lang="de-DE" sz="1400" dirty="0"/>
              <a:t> </a:t>
            </a:r>
            <a:r>
              <a:rPr lang="de-DE" sz="1400" dirty="0" err="1"/>
              <a:t>Wayfinding</a:t>
            </a:r>
            <a:r>
              <a:rPr lang="de-DE" sz="1400" dirty="0"/>
              <a:t> Support in Real Environments </a:t>
            </a:r>
            <a:r>
              <a:rPr lang="de-DE" sz="1400" dirty="0" err="1"/>
              <a:t>without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Sense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Sight</a:t>
            </a:r>
            <a:r>
              <a:rPr lang="de-DE" sz="1400" dirty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16211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7999" y="914618"/>
            <a:ext cx="8128000" cy="609600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pitchFamily="6" charset="-128"/>
              </a:rPr>
              <a:t>Wayfinding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577B33A-2964-4CB9-8722-35A1FFC0A7DF}"/>
              </a:ext>
            </a:extLst>
          </p:cNvPr>
          <p:cNvSpPr/>
          <p:nvPr/>
        </p:nvSpPr>
        <p:spPr>
          <a:xfrm>
            <a:off x="1079622" y="2613392"/>
            <a:ext cx="698475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“Wayfinding is the cognitive process of</a:t>
            </a:r>
          </a:p>
          <a:p>
            <a:pPr algn="ctr"/>
            <a:r>
              <a:rPr lang="en-US" dirty="0"/>
              <a:t>defining a path through an environment, using and acquiring spatial knowledge, aided</a:t>
            </a:r>
          </a:p>
          <a:p>
            <a:pPr algn="ctr"/>
            <a:r>
              <a:rPr lang="en-US" dirty="0"/>
              <a:t>by both natural and artificial cues" </a:t>
            </a:r>
          </a:p>
          <a:p>
            <a:pPr algn="ctr"/>
            <a:r>
              <a:rPr lang="en-US" dirty="0"/>
              <a:t>[Bow+14a]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8E0EBE4-0485-4765-B63F-7A4995776A3D}"/>
              </a:ext>
            </a:extLst>
          </p:cNvPr>
          <p:cNvSpPr txBox="1"/>
          <p:nvPr/>
        </p:nvSpPr>
        <p:spPr>
          <a:xfrm>
            <a:off x="242176" y="6400800"/>
            <a:ext cx="865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/>
              <a:t>Mehmet Dereli: </a:t>
            </a:r>
            <a:r>
              <a:rPr lang="de-DE" sz="1400" dirty="0" err="1"/>
              <a:t>Acoustic</a:t>
            </a:r>
            <a:r>
              <a:rPr lang="de-DE" sz="1400" dirty="0"/>
              <a:t> </a:t>
            </a:r>
            <a:r>
              <a:rPr lang="de-DE" sz="1400" dirty="0" err="1"/>
              <a:t>Wayfinding</a:t>
            </a:r>
            <a:r>
              <a:rPr lang="de-DE" sz="1400" dirty="0"/>
              <a:t> Support in Real Environments </a:t>
            </a:r>
            <a:r>
              <a:rPr lang="de-DE" sz="1400" dirty="0" err="1"/>
              <a:t>without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Sense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Sight</a:t>
            </a:r>
            <a:r>
              <a:rPr lang="de-DE" sz="1400" dirty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09699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7999" y="914618"/>
            <a:ext cx="8128000" cy="609600"/>
          </a:xfrm>
        </p:spPr>
        <p:txBody>
          <a:bodyPr/>
          <a:lstStyle/>
          <a:p>
            <a:r>
              <a:rPr lang="en-US" dirty="0">
                <a:ea typeface="ＭＳ Ｐゴシック" pitchFamily="6" charset="-128"/>
              </a:rPr>
              <a:t>Wayfinding</a:t>
            </a:r>
            <a:endParaRPr lang="en-US" sz="2000" b="0" dirty="0">
              <a:ea typeface="ＭＳ Ｐゴシック" pitchFamily="6" charset="-128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577B33A-2964-4CB9-8722-35A1FFC0A7DF}"/>
              </a:ext>
            </a:extLst>
          </p:cNvPr>
          <p:cNvSpPr/>
          <p:nvPr/>
        </p:nvSpPr>
        <p:spPr>
          <a:xfrm>
            <a:off x="507999" y="1524218"/>
            <a:ext cx="453451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sz="2400" b="1" dirty="0"/>
              <a:t>Tasks:</a:t>
            </a:r>
            <a:r>
              <a:rPr lang="de-DE" sz="2400" dirty="0"/>
              <a:t>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DE" dirty="0"/>
              <a:t>Exploration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DE" dirty="0"/>
              <a:t>Search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DE" dirty="0" err="1"/>
              <a:t>Specified</a:t>
            </a:r>
            <a:r>
              <a:rPr lang="de-DE" dirty="0"/>
              <a:t> </a:t>
            </a:r>
            <a:r>
              <a:rPr lang="de-DE" dirty="0" err="1"/>
              <a:t>Trajectory</a:t>
            </a:r>
            <a:r>
              <a:rPr lang="de-DE" dirty="0"/>
              <a:t> Movement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DE" dirty="0"/>
              <a:t>(</a:t>
            </a:r>
            <a:r>
              <a:rPr lang="de-DE" dirty="0" err="1"/>
              <a:t>Maneuvering</a:t>
            </a:r>
            <a:r>
              <a:rPr lang="de-DE" dirty="0"/>
              <a:t>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7057C8C-5C93-4EE3-8558-5C1EA7652497}"/>
              </a:ext>
            </a:extLst>
          </p:cNvPr>
          <p:cNvSpPr txBox="1"/>
          <p:nvPr/>
        </p:nvSpPr>
        <p:spPr>
          <a:xfrm>
            <a:off x="507998" y="3429000"/>
            <a:ext cx="74463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sz="2400" b="1" dirty="0"/>
              <a:t>Support</a:t>
            </a:r>
            <a:r>
              <a:rPr lang="de-DE" b="1" dirty="0"/>
              <a:t>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DE" dirty="0"/>
              <a:t>User-</a:t>
            </a:r>
            <a:r>
              <a:rPr lang="de-DE" dirty="0" err="1"/>
              <a:t>Centered</a:t>
            </a:r>
            <a:r>
              <a:rPr lang="de-DE" dirty="0"/>
              <a:t>:</a:t>
            </a:r>
          </a:p>
          <a:p>
            <a:pPr marL="1257300" lvl="2" indent="-342900" algn="l">
              <a:buFont typeface="Wingdings" panose="05000000000000000000" pitchFamily="2" charset="2"/>
              <a:buChar char="à"/>
            </a:pPr>
            <a:r>
              <a:rPr lang="de-DE" dirty="0" err="1"/>
              <a:t>Targeted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human </a:t>
            </a:r>
            <a:r>
              <a:rPr lang="de-DE" dirty="0" err="1"/>
              <a:t>sensory</a:t>
            </a:r>
            <a:r>
              <a:rPr lang="de-DE" dirty="0"/>
              <a:t> </a:t>
            </a:r>
            <a:r>
              <a:rPr lang="de-DE" dirty="0" err="1"/>
              <a:t>systems</a:t>
            </a:r>
            <a:endParaRPr lang="de-DE" dirty="0"/>
          </a:p>
          <a:p>
            <a:pPr marL="1257300" lvl="2" indent="-342900" algn="l">
              <a:buFont typeface="Wingdings" panose="05000000000000000000" pitchFamily="2" charset="2"/>
              <a:buChar char="à"/>
            </a:pPr>
            <a:r>
              <a:rPr lang="de-DE" dirty="0" err="1"/>
              <a:t>Mostly</a:t>
            </a:r>
            <a:r>
              <a:rPr lang="de-DE" dirty="0"/>
              <a:t> </a:t>
            </a:r>
            <a:r>
              <a:rPr lang="de-DE" dirty="0" err="1"/>
              <a:t>technology</a:t>
            </a:r>
            <a:r>
              <a:rPr lang="de-DE" dirty="0"/>
              <a:t> </a:t>
            </a:r>
            <a:r>
              <a:rPr lang="de-DE" dirty="0" err="1"/>
              <a:t>oriented</a:t>
            </a:r>
            <a:endParaRPr lang="de-DE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de-DE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DE" dirty="0"/>
              <a:t>Environment-</a:t>
            </a:r>
            <a:r>
              <a:rPr lang="de-DE" dirty="0" err="1"/>
              <a:t>Centered</a:t>
            </a:r>
            <a:r>
              <a:rPr lang="de-DE" dirty="0"/>
              <a:t>:</a:t>
            </a:r>
          </a:p>
          <a:p>
            <a:pPr lvl="2" algn="l"/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upon </a:t>
            </a:r>
            <a:r>
              <a:rPr lang="de-DE" dirty="0" err="1"/>
              <a:t>Artificial</a:t>
            </a:r>
            <a:r>
              <a:rPr lang="de-DE" dirty="0"/>
              <a:t> </a:t>
            </a:r>
            <a:r>
              <a:rPr lang="de-DE" dirty="0" err="1"/>
              <a:t>Cues</a:t>
            </a:r>
            <a:r>
              <a:rPr lang="de-DE" dirty="0"/>
              <a:t>, e.g. Maps, </a:t>
            </a:r>
            <a:r>
              <a:rPr lang="de-DE" dirty="0" err="1"/>
              <a:t>Compasses</a:t>
            </a:r>
            <a:endParaRPr lang="en-US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850AD41-F9C0-4350-B128-E024CC204EC8}"/>
              </a:ext>
            </a:extLst>
          </p:cNvPr>
          <p:cNvSpPr txBox="1"/>
          <p:nvPr/>
        </p:nvSpPr>
        <p:spPr>
          <a:xfrm>
            <a:off x="242176" y="6400800"/>
            <a:ext cx="865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/>
              <a:t>Mehmet Dereli: </a:t>
            </a:r>
            <a:r>
              <a:rPr lang="de-DE" sz="1400" dirty="0" err="1"/>
              <a:t>Acoustic</a:t>
            </a:r>
            <a:r>
              <a:rPr lang="de-DE" sz="1400" dirty="0"/>
              <a:t> </a:t>
            </a:r>
            <a:r>
              <a:rPr lang="de-DE" sz="1400" dirty="0" err="1"/>
              <a:t>Wayfinding</a:t>
            </a:r>
            <a:r>
              <a:rPr lang="de-DE" sz="1400" dirty="0"/>
              <a:t> Support in Real Environments </a:t>
            </a:r>
            <a:r>
              <a:rPr lang="de-DE" sz="1400" dirty="0" err="1"/>
              <a:t>without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Sense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Sight</a:t>
            </a:r>
            <a:r>
              <a:rPr lang="de-DE" sz="1400" dirty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51187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19090" y="994334"/>
            <a:ext cx="8508999" cy="410369"/>
          </a:xfrm>
        </p:spPr>
        <p:txBody>
          <a:bodyPr/>
          <a:lstStyle/>
          <a:p>
            <a:r>
              <a:rPr lang="de-DE" sz="3200" dirty="0"/>
              <a:t>Setup</a:t>
            </a:r>
          </a:p>
        </p:txBody>
      </p:sp>
      <p:pic>
        <p:nvPicPr>
          <p:cNvPr id="1028" name="Picture 4" descr="Bildergebnis für logitech g433">
            <a:extLst>
              <a:ext uri="{FF2B5EF4-FFF2-40B4-BE49-F238E27FC236}">
                <a16:creationId xmlns:a16="http://schemas.microsoft.com/office/drawing/2014/main" id="{C3EE19DF-D945-4D75-9809-D16C83D0F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409" y="4182565"/>
            <a:ext cx="3632108" cy="204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8FEAF350-360E-46A7-A336-5F0E974D7972}"/>
              </a:ext>
            </a:extLst>
          </p:cNvPr>
          <p:cNvSpPr/>
          <p:nvPr/>
        </p:nvSpPr>
        <p:spPr>
          <a:xfrm>
            <a:off x="319090" y="4650125"/>
            <a:ext cx="51431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/>
              <a:t>Headset</a:t>
            </a:r>
          </a:p>
          <a:p>
            <a:pPr lvl="1" algn="l"/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/>
              <a:t>Surround Sound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locate</a:t>
            </a:r>
            <a:r>
              <a:rPr lang="de-DE" dirty="0"/>
              <a:t> </a:t>
            </a:r>
            <a:r>
              <a:rPr lang="de-DE" dirty="0" err="1"/>
              <a:t>sounds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615A40F-85D6-4860-9180-B5AD5B523A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958" y="1603531"/>
            <a:ext cx="4407865" cy="2525199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13D49A8-FD16-4129-86B7-F48D86807388}"/>
              </a:ext>
            </a:extLst>
          </p:cNvPr>
          <p:cNvSpPr txBox="1"/>
          <p:nvPr/>
        </p:nvSpPr>
        <p:spPr>
          <a:xfrm>
            <a:off x="319090" y="1500326"/>
            <a:ext cx="42529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/>
              <a:t>ZED Mini</a:t>
            </a:r>
          </a:p>
          <a:p>
            <a:pPr marL="800100" lvl="1" indent="-342900" algn="l">
              <a:buFont typeface="Wingdings" panose="05000000000000000000" pitchFamily="2" charset="2"/>
              <a:buChar char="à"/>
            </a:pPr>
            <a:r>
              <a:rPr lang="de-DE" dirty="0" err="1">
                <a:sym typeface="Wingdings" panose="05000000000000000000" pitchFamily="2" charset="2"/>
              </a:rPr>
              <a:t>Spatial</a:t>
            </a:r>
            <a:r>
              <a:rPr lang="de-DE" dirty="0">
                <a:sym typeface="Wingdings" panose="05000000000000000000" pitchFamily="2" charset="2"/>
              </a:rPr>
              <a:t> Mapping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environment</a:t>
            </a:r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3694D8C-EC62-4CFF-9994-DDA6DE133789}"/>
              </a:ext>
            </a:extLst>
          </p:cNvPr>
          <p:cNvSpPr txBox="1"/>
          <p:nvPr/>
        </p:nvSpPr>
        <p:spPr>
          <a:xfrm>
            <a:off x="319090" y="2993408"/>
            <a:ext cx="42529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/>
              <a:t>LEAP Motion</a:t>
            </a:r>
          </a:p>
          <a:p>
            <a:pPr lvl="1" algn="l"/>
            <a:r>
              <a:rPr lang="de-DE" dirty="0">
                <a:sym typeface="Wingdings" panose="05000000000000000000" pitchFamily="2" charset="2"/>
              </a:rPr>
              <a:t> Hand </a:t>
            </a:r>
            <a:r>
              <a:rPr lang="de-DE" dirty="0" err="1">
                <a:sym typeface="Wingdings" panose="05000000000000000000" pitchFamily="2" charset="2"/>
              </a:rPr>
              <a:t>tracking</a:t>
            </a:r>
            <a:r>
              <a:rPr lang="de-DE" dirty="0">
                <a:sym typeface="Wingdings" panose="05000000000000000000" pitchFamily="2" charset="2"/>
              </a:rPr>
              <a:t> and </a:t>
            </a:r>
            <a:r>
              <a:rPr lang="de-DE" dirty="0" err="1">
                <a:sym typeface="Wingdings" panose="05000000000000000000" pitchFamily="2" charset="2"/>
              </a:rPr>
              <a:t>Gesture</a:t>
            </a:r>
            <a:r>
              <a:rPr lang="de-DE" dirty="0">
                <a:sym typeface="Wingdings" panose="05000000000000000000" pitchFamily="2" charset="2"/>
              </a:rPr>
              <a:t>    </a:t>
            </a:r>
            <a:r>
              <a:rPr lang="de-DE" dirty="0" err="1">
                <a:sym typeface="Wingdings" panose="05000000000000000000" pitchFamily="2" charset="2"/>
              </a:rPr>
              <a:t>recognition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</a:t>
            </a:r>
            <a:r>
              <a:rPr lang="de-DE" dirty="0">
                <a:sym typeface="Wingdings" panose="05000000000000000000" pitchFamily="2" charset="2"/>
              </a:rPr>
              <a:t> User Input</a:t>
            </a:r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54631F8-0FC7-49BC-BB1F-404994AB4BEB}"/>
              </a:ext>
            </a:extLst>
          </p:cNvPr>
          <p:cNvSpPr txBox="1"/>
          <p:nvPr/>
        </p:nvSpPr>
        <p:spPr>
          <a:xfrm>
            <a:off x="242176" y="6400800"/>
            <a:ext cx="865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/>
              <a:t>Mehmet Dereli: </a:t>
            </a:r>
            <a:r>
              <a:rPr lang="de-DE" sz="1400" dirty="0" err="1"/>
              <a:t>Acoustic</a:t>
            </a:r>
            <a:r>
              <a:rPr lang="de-DE" sz="1400" dirty="0"/>
              <a:t> </a:t>
            </a:r>
            <a:r>
              <a:rPr lang="de-DE" sz="1400" dirty="0" err="1"/>
              <a:t>Wayfinding</a:t>
            </a:r>
            <a:r>
              <a:rPr lang="de-DE" sz="1400" dirty="0"/>
              <a:t> Support in Real Environments </a:t>
            </a:r>
            <a:r>
              <a:rPr lang="de-DE" sz="1400" dirty="0" err="1"/>
              <a:t>without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Sense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Sight</a:t>
            </a:r>
            <a:r>
              <a:rPr lang="de-DE" sz="1400" dirty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85474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7999" y="914618"/>
            <a:ext cx="8128000" cy="609600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pitchFamily="6" charset="-128"/>
              </a:rPr>
              <a:t>System Design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4C99120-3230-4E66-AE33-BDD86292AC05}"/>
              </a:ext>
            </a:extLst>
          </p:cNvPr>
          <p:cNvSpPr txBox="1"/>
          <p:nvPr/>
        </p:nvSpPr>
        <p:spPr>
          <a:xfrm>
            <a:off x="507998" y="1586268"/>
            <a:ext cx="478309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/>
              <a:t>The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3 </a:t>
            </a:r>
            <a:r>
              <a:rPr lang="de-DE" dirty="0" err="1"/>
              <a:t>modes</a:t>
            </a:r>
            <a:r>
              <a:rPr lang="de-DE" dirty="0"/>
              <a:t>: </a:t>
            </a:r>
          </a:p>
          <a:p>
            <a:pPr marL="800100" lvl="1" indent="-342900" algn="l">
              <a:buFont typeface="Wingdings" panose="05000000000000000000" pitchFamily="2" charset="2"/>
              <a:buChar char="à"/>
            </a:pPr>
            <a:r>
              <a:rPr lang="de-DE" dirty="0">
                <a:sym typeface="Wingdings" panose="05000000000000000000" pitchFamily="2" charset="2"/>
              </a:rPr>
              <a:t>2 User-</a:t>
            </a:r>
            <a:r>
              <a:rPr lang="de-DE" dirty="0" err="1">
                <a:sym typeface="Wingdings" panose="05000000000000000000" pitchFamily="2" charset="2"/>
              </a:rPr>
              <a:t>Centered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Wayfinding</a:t>
            </a:r>
            <a:r>
              <a:rPr lang="de-DE" dirty="0">
                <a:sym typeface="Wingdings" panose="05000000000000000000" pitchFamily="2" charset="2"/>
              </a:rPr>
              <a:t> support </a:t>
            </a:r>
            <a:r>
              <a:rPr lang="de-DE" dirty="0" err="1">
                <a:sym typeface="Wingdings" panose="05000000000000000000" pitchFamily="2" charset="2"/>
              </a:rPr>
              <a:t>modes</a:t>
            </a:r>
            <a:endParaRPr lang="de-DE" dirty="0">
              <a:sym typeface="Wingdings" panose="05000000000000000000" pitchFamily="2" charset="2"/>
            </a:endParaRPr>
          </a:p>
          <a:p>
            <a:pPr marL="800100" lvl="1" indent="-342900" algn="l">
              <a:buFont typeface="Wingdings" panose="05000000000000000000" pitchFamily="2" charset="2"/>
              <a:buChar char="à"/>
            </a:pPr>
            <a:r>
              <a:rPr lang="de-DE" dirty="0">
                <a:sym typeface="Wingdings" panose="05000000000000000000" pitchFamily="2" charset="2"/>
              </a:rPr>
              <a:t>1 Environment </a:t>
            </a:r>
            <a:r>
              <a:rPr lang="de-DE" dirty="0" err="1">
                <a:sym typeface="Wingdings" panose="05000000000000000000" pitchFamily="2" charset="2"/>
              </a:rPr>
              <a:t>Centered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Wayfinding</a:t>
            </a:r>
            <a:r>
              <a:rPr lang="de-DE" dirty="0">
                <a:sym typeface="Wingdings" panose="05000000000000000000" pitchFamily="2" charset="2"/>
              </a:rPr>
              <a:t> support </a:t>
            </a:r>
            <a:r>
              <a:rPr lang="de-DE" dirty="0" err="1">
                <a:sym typeface="Wingdings" panose="05000000000000000000" pitchFamily="2" charset="2"/>
              </a:rPr>
              <a:t>mode</a:t>
            </a:r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32FC23A-E128-45D7-80E5-E95E85D7FBBA}"/>
              </a:ext>
            </a:extLst>
          </p:cNvPr>
          <p:cNvSpPr txBox="1"/>
          <p:nvPr/>
        </p:nvSpPr>
        <p:spPr>
          <a:xfrm>
            <a:off x="507998" y="3281561"/>
            <a:ext cx="56264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>
                <a:sym typeface="Wingdings" panose="05000000000000000000" pitchFamily="2" charset="2"/>
              </a:rPr>
              <a:t>Sounds </a:t>
            </a:r>
            <a:r>
              <a:rPr lang="de-DE" dirty="0" err="1">
                <a:sym typeface="Wingdings" panose="05000000000000000000" pitchFamily="2" charset="2"/>
              </a:rPr>
              <a:t>are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used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convey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information</a:t>
            </a:r>
            <a:r>
              <a:rPr lang="de-DE" dirty="0">
                <a:sym typeface="Wingdings" panose="05000000000000000000" pitchFamily="2" charset="2"/>
              </a:rPr>
              <a:t>: </a:t>
            </a:r>
          </a:p>
          <a:p>
            <a:pPr marL="800100" lvl="1" indent="-342900" algn="l">
              <a:buFont typeface="Wingdings" panose="05000000000000000000" pitchFamily="2" charset="2"/>
              <a:buChar char="à"/>
            </a:pPr>
            <a:r>
              <a:rPr lang="de-DE" dirty="0" err="1">
                <a:sym typeface="Wingdings" panose="05000000000000000000" pitchFamily="2" charset="2"/>
              </a:rPr>
              <a:t>Distance</a:t>
            </a:r>
            <a:r>
              <a:rPr lang="de-DE" dirty="0">
                <a:sym typeface="Wingdings" panose="05000000000000000000" pitchFamily="2" charset="2"/>
              </a:rPr>
              <a:t>: Volume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sound</a:t>
            </a:r>
            <a:endParaRPr lang="de-DE" dirty="0">
              <a:sym typeface="Wingdings" panose="05000000000000000000" pitchFamily="2" charset="2"/>
            </a:endParaRPr>
          </a:p>
          <a:p>
            <a:pPr marL="800100" lvl="1" indent="-342900" algn="l">
              <a:buFont typeface="Wingdings" panose="05000000000000000000" pitchFamily="2" charset="2"/>
              <a:buChar char="à"/>
            </a:pPr>
            <a:r>
              <a:rPr lang="de-DE" dirty="0" err="1">
                <a:sym typeface="Wingdings" panose="05000000000000000000" pitchFamily="2" charset="2"/>
              </a:rPr>
              <a:t>Direction</a:t>
            </a:r>
            <a:r>
              <a:rPr lang="de-DE" dirty="0">
                <a:sym typeface="Wingdings" panose="05000000000000000000" pitchFamily="2" charset="2"/>
              </a:rPr>
              <a:t>: Position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sound</a:t>
            </a:r>
            <a:r>
              <a:rPr lang="de-DE" dirty="0">
                <a:sym typeface="Wingdings" panose="05000000000000000000" pitchFamily="2" charset="2"/>
              </a:rPr>
              <a:t> in </a:t>
            </a:r>
            <a:r>
              <a:rPr lang="de-DE" dirty="0" err="1">
                <a:sym typeface="Wingdings" panose="05000000000000000000" pitchFamily="2" charset="2"/>
              </a:rPr>
              <a:t>relation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user‘s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viewing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direction</a:t>
            </a:r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329149C-B6B3-4000-93C4-6DC6918205FB}"/>
              </a:ext>
            </a:extLst>
          </p:cNvPr>
          <p:cNvSpPr txBox="1"/>
          <p:nvPr/>
        </p:nvSpPr>
        <p:spPr>
          <a:xfrm>
            <a:off x="242176" y="6400800"/>
            <a:ext cx="865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/>
              <a:t>Mehmet Dereli: </a:t>
            </a:r>
            <a:r>
              <a:rPr lang="de-DE" sz="1400" dirty="0" err="1"/>
              <a:t>Acoustic</a:t>
            </a:r>
            <a:r>
              <a:rPr lang="de-DE" sz="1400" dirty="0"/>
              <a:t> </a:t>
            </a:r>
            <a:r>
              <a:rPr lang="de-DE" sz="1400" dirty="0" err="1"/>
              <a:t>Wayfinding</a:t>
            </a:r>
            <a:r>
              <a:rPr lang="de-DE" sz="1400" dirty="0"/>
              <a:t> Support in Real Environments </a:t>
            </a:r>
            <a:r>
              <a:rPr lang="de-DE" sz="1400" dirty="0" err="1"/>
              <a:t>without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Sense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Sight</a:t>
            </a:r>
            <a:r>
              <a:rPr lang="de-DE" sz="1400" dirty="0"/>
              <a:t> </a:t>
            </a:r>
            <a:endParaRPr lang="en-US" sz="14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8469EC4-75FF-4516-B88B-2F6789F02864}"/>
              </a:ext>
            </a:extLst>
          </p:cNvPr>
          <p:cNvSpPr txBox="1"/>
          <p:nvPr/>
        </p:nvSpPr>
        <p:spPr>
          <a:xfrm>
            <a:off x="507998" y="4669077"/>
            <a:ext cx="7677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dirty="0">
                <a:sym typeface="Wingdings" panose="05000000000000000000" pitchFamily="2" charset="2"/>
              </a:rPr>
              <a:t>User Interface: </a:t>
            </a:r>
          </a:p>
          <a:p>
            <a:pPr lvl="1" algn="l"/>
            <a:r>
              <a:rPr lang="de-DE" dirty="0">
                <a:sym typeface="Wingdings" panose="05000000000000000000" pitchFamily="2" charset="2"/>
              </a:rPr>
              <a:t> Users </a:t>
            </a:r>
            <a:r>
              <a:rPr lang="de-DE" dirty="0" err="1">
                <a:sym typeface="Wingdings" panose="05000000000000000000" pitchFamily="2" charset="2"/>
              </a:rPr>
              <a:t>can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select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different </a:t>
            </a:r>
            <a:r>
              <a:rPr lang="de-DE" dirty="0" err="1">
                <a:sym typeface="Wingdings" panose="05000000000000000000" pitchFamily="2" charset="2"/>
              </a:rPr>
              <a:t>modes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with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hand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gestures</a:t>
            </a:r>
            <a:r>
              <a:rPr lang="de-DE" dirty="0">
                <a:sym typeface="Wingdings" panose="05000000000000000000" pitchFamily="2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01964430"/>
      </p:ext>
    </p:extLst>
  </p:cSld>
  <p:clrMapOvr>
    <a:masterClrMapping/>
  </p:clrMapOvr>
</p:sld>
</file>

<file path=ppt/theme/theme1.xml><?xml version="1.0" encoding="utf-8"?>
<a:theme xmlns:a="http://schemas.openxmlformats.org/drawingml/2006/main" name="TUM_Vorlage_weiss">
  <a:themeElements>
    <a:clrScheme name="Leere Präsentation 1">
      <a:dk1>
        <a:srgbClr val="000000"/>
      </a:dk1>
      <a:lt1>
        <a:srgbClr val="FFFFFF"/>
      </a:lt1>
      <a:dk2>
        <a:srgbClr val="0065BD"/>
      </a:dk2>
      <a:lt2>
        <a:srgbClr val="005293"/>
      </a:lt2>
      <a:accent1>
        <a:srgbClr val="A2AD00"/>
      </a:accent1>
      <a:accent2>
        <a:srgbClr val="E37222"/>
      </a:accent2>
      <a:accent3>
        <a:srgbClr val="AAB8DB"/>
      </a:accent3>
      <a:accent4>
        <a:srgbClr val="DADADA"/>
      </a:accent4>
      <a:accent5>
        <a:srgbClr val="CED3AA"/>
      </a:accent5>
      <a:accent6>
        <a:srgbClr val="CE671E"/>
      </a:accent6>
      <a:hlink>
        <a:srgbClr val="DAD7CB"/>
      </a:hlink>
      <a:folHlink>
        <a:srgbClr val="9C9D9F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65BD"/>
        </a:dk2>
        <a:lt2>
          <a:srgbClr val="005293"/>
        </a:lt2>
        <a:accent1>
          <a:srgbClr val="A2AD00"/>
        </a:accent1>
        <a:accent2>
          <a:srgbClr val="E37222"/>
        </a:accent2>
        <a:accent3>
          <a:srgbClr val="AAB8DB"/>
        </a:accent3>
        <a:accent4>
          <a:srgbClr val="DADADA"/>
        </a:accent4>
        <a:accent5>
          <a:srgbClr val="CED3AA"/>
        </a:accent5>
        <a:accent6>
          <a:srgbClr val="CE671E"/>
        </a:accent6>
        <a:hlink>
          <a:srgbClr val="DAD7CB"/>
        </a:hlink>
        <a:folHlink>
          <a:srgbClr val="9C9D9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FAR_Vorlage_weiss</Template>
  <TotalTime>0</TotalTime>
  <Words>1147</Words>
  <Application>Microsoft Office PowerPoint</Application>
  <PresentationFormat>Bildschirmpräsentation (4:3)</PresentationFormat>
  <Paragraphs>173</Paragraphs>
  <Slides>19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2" baseType="lpstr">
      <vt:lpstr>Arial</vt:lpstr>
      <vt:lpstr>Wingdings</vt:lpstr>
      <vt:lpstr>TUM_Vorlage_weiss</vt:lpstr>
      <vt:lpstr>Acoustic Wayfinding Support in Real Environments without the Sense of Sight</vt:lpstr>
      <vt:lpstr>Motivation</vt:lpstr>
      <vt:lpstr>Initial Situation</vt:lpstr>
      <vt:lpstr>Related Work</vt:lpstr>
      <vt:lpstr>Related Work</vt:lpstr>
      <vt:lpstr>Wayfinding</vt:lpstr>
      <vt:lpstr>Wayfinding</vt:lpstr>
      <vt:lpstr>Setup</vt:lpstr>
      <vt:lpstr>System Design</vt:lpstr>
      <vt:lpstr>User- Centered Wayfinding Support</vt:lpstr>
      <vt:lpstr>User- Centered Wayfinding Support</vt:lpstr>
      <vt:lpstr>User- Centered Wayfinding Support</vt:lpstr>
      <vt:lpstr>Environment-Centered Wayfinding Support</vt:lpstr>
      <vt:lpstr>Pre-Study</vt:lpstr>
      <vt:lpstr>Pre-Study</vt:lpstr>
      <vt:lpstr>Pre-Study</vt:lpstr>
      <vt:lpstr>Pre-Study</vt:lpstr>
      <vt:lpstr>Conclusion</vt:lpstr>
      <vt:lpstr>References</vt:lpstr>
    </vt:vector>
  </TitlesOfParts>
  <Company>TUM- Fachgebiet Augemented Reality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Acoustic wayfinding support in real environments without the sense of sight</dc:title>
  <dc:creator>Mehmet Dereli</dc:creator>
  <cp:lastModifiedBy>Mehmet Dereli</cp:lastModifiedBy>
  <cp:revision>99</cp:revision>
  <dcterms:created xsi:type="dcterms:W3CDTF">2019-11-04T10:59:05Z</dcterms:created>
  <dcterms:modified xsi:type="dcterms:W3CDTF">2020-04-21T21:42:56Z</dcterms:modified>
</cp:coreProperties>
</file>