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sldIdLst>
    <p:sldId id="263" r:id="rId5"/>
    <p:sldId id="293" r:id="rId6"/>
    <p:sldId id="275" r:id="rId7"/>
    <p:sldId id="282" r:id="rId8"/>
    <p:sldId id="283" r:id="rId9"/>
    <p:sldId id="284" r:id="rId10"/>
    <p:sldId id="285" r:id="rId11"/>
    <p:sldId id="294" r:id="rId12"/>
    <p:sldId id="295" r:id="rId13"/>
    <p:sldId id="276" r:id="rId14"/>
    <p:sldId id="290" r:id="rId15"/>
    <p:sldId id="297" r:id="rId16"/>
    <p:sldId id="289" r:id="rId17"/>
    <p:sldId id="288" r:id="rId18"/>
    <p:sldId id="296" r:id="rId19"/>
    <p:sldId id="291" r:id="rId20"/>
    <p:sldId id="292" r:id="rId21"/>
    <p:sldId id="269" r:id="rId22"/>
    <p:sldId id="257" r:id="rId23"/>
    <p:sldId id="26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19" autoAdjust="0"/>
  </p:normalViewPr>
  <p:slideViewPr>
    <p:cSldViewPr snapToGrid="0">
      <p:cViewPr>
        <p:scale>
          <a:sx n="84" d="100"/>
          <a:sy n="84" d="100"/>
        </p:scale>
        <p:origin x="1632" y="7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0FC4FFE-8987-4A26-B7F4-8A516F18ADA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Lorem ipsum dolor sit amet, consectetuer adipiscing elit. </a:t>
          </a:r>
        </a:p>
      </dgm:t>
    </dgm:pt>
    <dgm:pt modelId="{CAD7EF86-FB23-41F6-BF42-040B36DEFDB1}" type="parTrans" cxnId="{C7AD8469-3C68-4AF9-AB82-79B0043AA120}">
      <dgm:prSet/>
      <dgm:spPr/>
      <dgm:t>
        <a:bodyPr/>
        <a:lstStyle/>
        <a:p>
          <a:endParaRPr lang="en-US"/>
        </a:p>
      </dgm:t>
    </dgm:pt>
    <dgm:pt modelId="{5B62599A-5C9B-48E7-896E-EA782AC60C8B}" type="sibTrans" cxnId="{C7AD8469-3C68-4AF9-AB82-79B0043AA120}">
      <dgm:prSet/>
      <dgm:spPr/>
      <dgm:t>
        <a:bodyPr/>
        <a:lstStyle/>
        <a:p>
          <a:endParaRPr lang="en-US"/>
        </a:p>
      </dgm:t>
    </dgm:pt>
    <dgm:pt modelId="{49225C73-1633-42F1-AB3B-7CB183E5F8B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Nunc viverra imperdiet enim. Fusce est. Vivamus a tellus.</a:t>
          </a:r>
        </a:p>
      </dgm:t>
    </dgm:pt>
    <dgm:pt modelId="{1A0E2090-1D4F-438A-8766-B6030CE01ADD}" type="parTrans" cxnId="{A9154303-8225-4248-91DC-1B0156A35F07}">
      <dgm:prSet/>
      <dgm:spPr/>
      <dgm:t>
        <a:bodyPr/>
        <a:lstStyle/>
        <a:p>
          <a:endParaRPr lang="en-US"/>
        </a:p>
      </dgm:t>
    </dgm:pt>
    <dgm:pt modelId="{9646853A-8964-4519-A5B1-0B7D18B2983D}" type="sibTrans" cxnId="{A9154303-8225-4248-91DC-1B0156A35F07}">
      <dgm:prSet/>
      <dgm:spPr/>
      <dgm:t>
        <a:bodyPr/>
        <a:lstStyle/>
        <a:p>
          <a:endParaRPr lang="en-US"/>
        </a:p>
      </dgm:t>
    </dgm:pt>
    <dgm:pt modelId="{1C383F32-22E8-4F62-A3E0-BDC3D5F4899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Pellentesque habitant morbi tristique senectus et netus.</a:t>
          </a:r>
        </a:p>
      </dgm:t>
    </dgm:pt>
    <dgm:pt modelId="{A7920A2F-3244-4159-AF04-6A1D38B7B317}" type="parTrans" cxnId="{C4CCE57E-E871-46D6-BAD5-880252C95D22}">
      <dgm:prSet/>
      <dgm:spPr/>
      <dgm:t>
        <a:bodyPr/>
        <a:lstStyle/>
        <a:p>
          <a:endParaRPr lang="en-US"/>
        </a:p>
      </dgm:t>
    </dgm:pt>
    <dgm:pt modelId="{8500F72A-2C6D-4FDF-9C1D-CA691380EB0B}" type="sibTrans" cxnId="{C4CCE57E-E871-46D6-BAD5-880252C95D22}">
      <dgm:prSet/>
      <dgm:spPr/>
      <dgm:t>
        <a:bodyPr/>
        <a:lstStyle/>
        <a:p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/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/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bar chart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>
        <dgm:presLayoutVars>
          <dgm:chMax val="1"/>
          <dgm:chPref val="1"/>
        </dgm:presLayoutVars>
      </dgm:prSet>
      <dgm:spPr/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/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CF02-CAD2-4D6F-9542-AD86711168CA}">
      <dsp:nvSpPr>
        <dsp:cNvPr id="0" name=""/>
        <dsp:cNvSpPr/>
      </dsp:nvSpPr>
      <dsp:spPr>
        <a:xfrm>
          <a:off x="616949" y="310305"/>
          <a:ext cx="1818562" cy="1818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75B98-93F4-4D7C-BB95-1514AB879CD5}">
      <dsp:nvSpPr>
        <dsp:cNvPr id="0" name=""/>
        <dsp:cNvSpPr/>
      </dsp:nvSpPr>
      <dsp:spPr>
        <a:xfrm>
          <a:off x="1004512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117FB-F8A7-4A20-A8A7-EC686DDC76D0}">
      <dsp:nvSpPr>
        <dsp:cNvPr id="0" name=""/>
        <dsp:cNvSpPr/>
      </dsp:nvSpPr>
      <dsp:spPr>
        <a:xfrm>
          <a:off x="35606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Lorem ipsum dolor sit amet, consectetuer adipiscing elit. </a:t>
          </a:r>
        </a:p>
      </dsp:txBody>
      <dsp:txXfrm>
        <a:off x="35606" y="2695306"/>
        <a:ext cx="2981250" cy="720000"/>
      </dsp:txXfrm>
    </dsp:sp>
    <dsp:sp modelId="{BCD8CDD9-0C56-4401-ADB1-8B48DAB2C96F}">
      <dsp:nvSpPr>
        <dsp:cNvPr id="0" name=""/>
        <dsp:cNvSpPr/>
      </dsp:nvSpPr>
      <dsp:spPr>
        <a:xfrm>
          <a:off x="4119918" y="310305"/>
          <a:ext cx="1818562" cy="18185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CA7C4-FCA1-4127-B20A-2A5C031A3CF4}">
      <dsp:nvSpPr>
        <dsp:cNvPr id="0" name=""/>
        <dsp:cNvSpPr/>
      </dsp:nvSpPr>
      <dsp:spPr>
        <a:xfrm>
          <a:off x="4507481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E37A-5DB0-4899-9FCB-0CE39BC185F8}">
      <dsp:nvSpPr>
        <dsp:cNvPr id="0" name=""/>
        <dsp:cNvSpPr/>
      </dsp:nvSpPr>
      <dsp:spPr>
        <a:xfrm>
          <a:off x="3538574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Nunc viverra imperdiet enim. Fusce est. Vivamus a tellus.</a:t>
          </a:r>
        </a:p>
      </dsp:txBody>
      <dsp:txXfrm>
        <a:off x="3538574" y="2695306"/>
        <a:ext cx="2981250" cy="720000"/>
      </dsp:txXfrm>
    </dsp:sp>
    <dsp:sp modelId="{FF93E135-77D6-48A0-8871-9BC93D705D06}">
      <dsp:nvSpPr>
        <dsp:cNvPr id="0" name=""/>
        <dsp:cNvSpPr/>
      </dsp:nvSpPr>
      <dsp:spPr>
        <a:xfrm>
          <a:off x="7622887" y="310305"/>
          <a:ext cx="1818562" cy="18185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09775-983E-4110-B989-EE2CD6514BE0}">
      <dsp:nvSpPr>
        <dsp:cNvPr id="0" name=""/>
        <dsp:cNvSpPr/>
      </dsp:nvSpPr>
      <dsp:spPr>
        <a:xfrm>
          <a:off x="8010450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DC777-00B3-41D7-9AE1-23D741E941C3}">
      <dsp:nvSpPr>
        <dsp:cNvPr id="0" name=""/>
        <dsp:cNvSpPr/>
      </dsp:nvSpPr>
      <dsp:spPr>
        <a:xfrm>
          <a:off x="7041543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Pellentesque habitant morbi tristique senectus et netus.</a:t>
          </a:r>
        </a:p>
      </dsp:txBody>
      <dsp:txXfrm>
        <a:off x="7041543" y="2695306"/>
        <a:ext cx="298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7/11/2021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7/11/2021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7/11/2021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7/11/2021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7/11/2021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7/11/2021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7/11/2021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microsoft.com/office/2007/relationships/hdphoto" Target="../media/hdphoto1.wdp"/><Relationship Id="rId2" Type="http://schemas.openxmlformats.org/officeDocument/2006/relationships/hyperlink" Target="https://www.twitch.tv/chaostogo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11" Type="http://schemas.openxmlformats.org/officeDocument/2006/relationships/image" Target="../media/image4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www.google.com/imgres?imgurl=https%3A%2F%2Fimg.stickers.cloud%2Fpacks%2F4c591eae-2985-4839-88be-57d884eadcad%2Fwebp%2Fbb9bba8c-0897-423f-bf38-b194bff9eea7.webp&amp;imgrefurl=https%3A%2F%2Fstickers.cloud%2Fpack%2Fworry-frog&amp;tbnid=oA_c7JUkZUGNhM&amp;vet=12ahUKEwjD_66Yg4jwAhUU6rsIHTe9BsgQMygAegUIARCxAQ..i&amp;docid=Sw2ySwfk9LYLFM&amp;w=512&amp;h=512&amp;q=worry%20frog&amp;client=firefox-b-d&amp;ved=2ahUKEwjD_66Yg4jwAhUU6rsIHTe9BsgQMygAegUIARCxAQ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2B2E11B3-6083-4E32-9086-29C5825CE9E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-4941" t="3840" r="-3518" b="6437"/>
          <a:stretch/>
        </p:blipFill>
        <p:spPr>
          <a:xfrm>
            <a:off x="219363" y="114384"/>
            <a:ext cx="7696201" cy="6382512"/>
          </a:xfrm>
          <a:noFill/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B7101996-295D-4F2A-931F-2DEF0499F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rmAutofit/>
          </a:bodyPr>
          <a:lstStyle/>
          <a:p>
            <a:r>
              <a:rPr lang="de-DE" dirty="0"/>
              <a:t>Chaos to Go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8F76D6DD-ACDC-4EC0-A7CD-09475E0A5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/>
          <a:p>
            <a:r>
              <a:rPr lang="de-DE" dirty="0"/>
              <a:t>by Zwiebel auf dem Kopf</a:t>
            </a:r>
          </a:p>
          <a:p>
            <a:endParaRPr lang="de-DE" dirty="0"/>
          </a:p>
          <a:p>
            <a:r>
              <a:rPr lang="de-DE" dirty="0"/>
              <a:t>Dorota</a:t>
            </a:r>
          </a:p>
          <a:p>
            <a:r>
              <a:rPr lang="de-DE" dirty="0"/>
              <a:t>Georg</a:t>
            </a:r>
          </a:p>
          <a:p>
            <a:r>
              <a:rPr lang="de-DE" dirty="0"/>
              <a:t>Raoul</a:t>
            </a:r>
          </a:p>
          <a:p>
            <a:r>
              <a:rPr lang="de-DE" dirty="0"/>
              <a:t>James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790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84AD4-A84C-40E1-92E8-C9A725896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Timeline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654895-E0DD-4460-BCEC-A5B0B1E8B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3523673" cy="3749040"/>
          </a:xfrm>
        </p:spPr>
        <p:txBody>
          <a:bodyPr/>
          <a:lstStyle/>
          <a:p>
            <a:r>
              <a:rPr lang="pl-PL" dirty="0"/>
              <a:t>At first we followed our schedule closely</a:t>
            </a:r>
          </a:p>
          <a:p>
            <a:r>
              <a:rPr lang="pl-PL" dirty="0"/>
              <a:t>Some tasks took shorter, some longer than anticipated </a:t>
            </a:r>
            <a:endParaRPr lang="de-DE" dirty="0"/>
          </a:p>
        </p:txBody>
      </p:sp>
      <p:graphicFrame>
        <p:nvGraphicFramePr>
          <p:cNvPr id="9" name="Tabelle 9">
            <a:extLst>
              <a:ext uri="{FF2B5EF4-FFF2-40B4-BE49-F238E27FC236}">
                <a16:creationId xmlns:a16="http://schemas.microsoft.com/office/drawing/2014/main" id="{7F902927-129F-4FDA-BEDD-1F128F390A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3345"/>
              </p:ext>
            </p:extLst>
          </p:nvPr>
        </p:nvGraphicFramePr>
        <p:xfrm>
          <a:off x="4839855" y="1639803"/>
          <a:ext cx="6807200" cy="467567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80720">
                  <a:extLst>
                    <a:ext uri="{9D8B030D-6E8A-4147-A177-3AD203B41FA5}">
                      <a16:colId xmlns:a16="http://schemas.microsoft.com/office/drawing/2014/main" val="3815197692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714027976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2280236783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3089216178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320417589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4157828615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2125723841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1933866969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648118510"/>
                    </a:ext>
                  </a:extLst>
                </a:gridCol>
                <a:gridCol w="680720">
                  <a:extLst>
                    <a:ext uri="{9D8B030D-6E8A-4147-A177-3AD203B41FA5}">
                      <a16:colId xmlns:a16="http://schemas.microsoft.com/office/drawing/2014/main" val="1858270315"/>
                    </a:ext>
                  </a:extLst>
                </a:gridCol>
              </a:tblGrid>
              <a:tr h="331608">
                <a:tc gridSpan="5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Interim Demo</a:t>
                      </a:r>
                      <a:endParaRPr lang="de-DE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pl-PL" sz="1400" dirty="0"/>
                        <a:t>Alpha Release</a:t>
                      </a:r>
                      <a:endParaRPr lang="de-DE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336819"/>
                  </a:ext>
                </a:extLst>
              </a:tr>
              <a:tr h="563734">
                <a:tc>
                  <a:txBody>
                    <a:bodyPr/>
                    <a:lstStyle/>
                    <a:p>
                      <a:r>
                        <a:rPr lang="pl-PL" sz="1400" dirty="0"/>
                        <a:t>Setup</a:t>
                      </a:r>
                      <a:endParaRPr lang="de-DE" sz="1400" dirty="0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577215"/>
                  </a:ext>
                </a:extLst>
              </a:tr>
              <a:tr h="563734"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Twitch API Interconnection 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667628"/>
                  </a:ext>
                </a:extLst>
              </a:tr>
              <a:tr h="331608"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Tile Board Menu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872054"/>
                  </a:ext>
                </a:extLst>
              </a:tr>
              <a:tr h="563734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pl-PL" sz="1400" dirty="0"/>
                        <a:t>Ingredients Spawning &amp; Travelling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793325"/>
                  </a:ext>
                </a:extLst>
              </a:tr>
              <a:tr h="331608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pl-PL" sz="1400" dirty="0"/>
                        <a:t>Assets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083029"/>
                  </a:ext>
                </a:extLst>
              </a:tr>
              <a:tr h="331608">
                <a:tc gridSpan="3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pl-PL" sz="1400" dirty="0"/>
                        <a:t>Poll System Setup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887979"/>
                  </a:ext>
                </a:extLst>
              </a:tr>
              <a:tr h="331608"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pl-PL" sz="1400" dirty="0"/>
                        <a:t>Twitch Chat Inclusion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246458"/>
                  </a:ext>
                </a:extLst>
              </a:tr>
              <a:tr h="331608">
                <a:tc gridSpan="6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Score System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01847"/>
                  </a:ext>
                </a:extLst>
              </a:tr>
              <a:tr h="331608">
                <a:tc gridSpan="6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Win Condition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953661"/>
                  </a:ext>
                </a:extLst>
              </a:tr>
              <a:tr h="331608">
                <a:tc gridSpan="6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Recipe Generation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286597"/>
                  </a:ext>
                </a:extLst>
              </a:tr>
              <a:tr h="331608">
                <a:tc gridSpan="7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Main Menu UI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537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046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84AD4-A84C-40E1-92E8-C9A725896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Timeline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654895-E0DD-4460-BCEC-A5B0B1E8B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076338"/>
            <a:ext cx="3791528" cy="3749040"/>
          </a:xfrm>
        </p:spPr>
        <p:txBody>
          <a:bodyPr/>
          <a:lstStyle/>
          <a:p>
            <a:r>
              <a:rPr lang="pl-PL" dirty="0"/>
              <a:t>Around Alpha Release and Playtesting Phase our focus changed a bit as a result to encountered issues and feedback.</a:t>
            </a:r>
            <a:endParaRPr lang="de-DE" dirty="0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E1DB0EF9-2930-477F-827D-ED56E01F8A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811156"/>
              </p:ext>
            </p:extLst>
          </p:nvPr>
        </p:nvGraphicFramePr>
        <p:xfrm>
          <a:off x="4960644" y="457200"/>
          <a:ext cx="6761025" cy="5943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50735">
                  <a:extLst>
                    <a:ext uri="{9D8B030D-6E8A-4147-A177-3AD203B41FA5}">
                      <a16:colId xmlns:a16="http://schemas.microsoft.com/office/drawing/2014/main" val="3005669237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1392021790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1934756189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3744487519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3173907533"/>
                    </a:ext>
                  </a:extLst>
                </a:gridCol>
                <a:gridCol w="2253675">
                  <a:extLst>
                    <a:ext uri="{9D8B030D-6E8A-4147-A177-3AD203B41FA5}">
                      <a16:colId xmlns:a16="http://schemas.microsoft.com/office/drawing/2014/main" val="1452647027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3132092082"/>
                    </a:ext>
                  </a:extLst>
                </a:gridCol>
                <a:gridCol w="1352205">
                  <a:extLst>
                    <a:ext uri="{9D8B030D-6E8A-4147-A177-3AD203B41FA5}">
                      <a16:colId xmlns:a16="http://schemas.microsoft.com/office/drawing/2014/main" val="563804015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3710057415"/>
                    </a:ext>
                  </a:extLst>
                </a:gridCol>
              </a:tblGrid>
              <a:tr h="298998">
                <a:tc gridSpan="5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Alpha release</a:t>
                      </a:r>
                      <a:endParaRPr lang="de-DE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Playtesting</a:t>
                      </a:r>
                      <a:endParaRPr lang="de-DE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Final Release</a:t>
                      </a:r>
                      <a:endParaRPr lang="de-DE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918639"/>
                  </a:ext>
                </a:extLst>
              </a:tr>
              <a:tr h="502445"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Basic Sounds and Music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346846"/>
                  </a:ext>
                </a:extLst>
              </a:tr>
              <a:tr h="502445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Highscore Listing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3660283"/>
                  </a:ext>
                </a:extLst>
              </a:tr>
              <a:tr h="502445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2-3 Cooking Methods</a:t>
                      </a:r>
                      <a:endParaRPr lang="de-DE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804360"/>
                  </a:ext>
                </a:extLst>
              </a:tr>
              <a:tr h="502445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5-10 Ingredients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727274"/>
                  </a:ext>
                </a:extLst>
              </a:tr>
              <a:tr h="502445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1-3 Special Tiles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541309"/>
                  </a:ext>
                </a:extLst>
              </a:tr>
              <a:tr h="298998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Visual Effects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31466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Playtesting Based Improvements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909029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pl-PL" sz="1400" dirty="0"/>
                        <a:t>Debugging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888876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3-5 Cooking Methods</a:t>
                      </a:r>
                      <a:endParaRPr lang="de-DE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450004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10-15 Ingredients</a:t>
                      </a:r>
                      <a:endParaRPr lang="de-DE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430777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3-5 varying board maps</a:t>
                      </a:r>
                      <a:endParaRPr lang="de-DE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79310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5-10 Special Tiles</a:t>
                      </a:r>
                      <a:endParaRPr lang="de-DE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465043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More Music and Sounds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588726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pl-PL" sz="1400" dirty="0"/>
                        <a:t>General Visual Improvements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494862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Options Menu</a:t>
                      </a:r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268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974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84AD4-A84C-40E1-92E8-C9A725896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Timeline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654895-E0DD-4460-BCEC-A5B0B1E8B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799" y="2103120"/>
            <a:ext cx="3791528" cy="3749040"/>
          </a:xfrm>
        </p:spPr>
        <p:txBody>
          <a:bodyPr/>
          <a:lstStyle/>
          <a:p>
            <a:r>
              <a:rPr lang="pl-PL" dirty="0"/>
              <a:t>Around Alpha Release and Playtesting Phase our focus changed a bit as a result to encountered issues and feedback.</a:t>
            </a:r>
            <a:endParaRPr lang="de-DE" dirty="0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E1DB0EF9-2930-477F-827D-ED56E01F8A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334136"/>
              </p:ext>
            </p:extLst>
          </p:nvPr>
        </p:nvGraphicFramePr>
        <p:xfrm>
          <a:off x="4960644" y="457200"/>
          <a:ext cx="6761025" cy="5943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50735">
                  <a:extLst>
                    <a:ext uri="{9D8B030D-6E8A-4147-A177-3AD203B41FA5}">
                      <a16:colId xmlns:a16="http://schemas.microsoft.com/office/drawing/2014/main" val="3005669237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1392021790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1934756189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3744487519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3173907533"/>
                    </a:ext>
                  </a:extLst>
                </a:gridCol>
                <a:gridCol w="2253675">
                  <a:extLst>
                    <a:ext uri="{9D8B030D-6E8A-4147-A177-3AD203B41FA5}">
                      <a16:colId xmlns:a16="http://schemas.microsoft.com/office/drawing/2014/main" val="1452647027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3132092082"/>
                    </a:ext>
                  </a:extLst>
                </a:gridCol>
                <a:gridCol w="1352205">
                  <a:extLst>
                    <a:ext uri="{9D8B030D-6E8A-4147-A177-3AD203B41FA5}">
                      <a16:colId xmlns:a16="http://schemas.microsoft.com/office/drawing/2014/main" val="563804015"/>
                    </a:ext>
                  </a:extLst>
                </a:gridCol>
                <a:gridCol w="450735">
                  <a:extLst>
                    <a:ext uri="{9D8B030D-6E8A-4147-A177-3AD203B41FA5}">
                      <a16:colId xmlns:a16="http://schemas.microsoft.com/office/drawing/2014/main" val="3710057415"/>
                    </a:ext>
                  </a:extLst>
                </a:gridCol>
              </a:tblGrid>
              <a:tr h="298998">
                <a:tc gridSpan="5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Alpha release</a:t>
                      </a:r>
                      <a:endParaRPr lang="de-DE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Playtesting</a:t>
                      </a:r>
                      <a:endParaRPr lang="de-DE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Final Release</a:t>
                      </a:r>
                      <a:endParaRPr lang="de-DE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918639"/>
                  </a:ext>
                </a:extLst>
              </a:tr>
              <a:tr h="502445"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Basic Sounds and Music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346846"/>
                  </a:ext>
                </a:extLst>
              </a:tr>
              <a:tr h="502445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Highscore Listing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3660283"/>
                  </a:ext>
                </a:extLst>
              </a:tr>
              <a:tr h="502445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Swapping Tiles</a:t>
                      </a:r>
                      <a:endParaRPr lang="de-DE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804360"/>
                  </a:ext>
                </a:extLst>
              </a:tr>
              <a:tr h="502445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5-10 Ingredients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727274"/>
                  </a:ext>
                </a:extLst>
              </a:tr>
              <a:tr h="502445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1-3 Special Tiles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541309"/>
                  </a:ext>
                </a:extLst>
              </a:tr>
              <a:tr h="298998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Visual Effects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31466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l-PL" sz="1400" dirty="0"/>
                        <a:t>Playtesting Based Improvements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909029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pl-PL" sz="1400" dirty="0"/>
                        <a:t>Debugging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888876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Tutorial redesign </a:t>
                      </a:r>
                      <a:endParaRPr lang="de-DE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450004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Balancing</a:t>
                      </a:r>
                      <a:endParaRPr lang="de-DE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430777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Hints for viewers</a:t>
                      </a:r>
                      <a:endParaRPr lang="de-DE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79310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Twitch Connection Icon</a:t>
                      </a:r>
                      <a:endParaRPr lang="de-DE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465043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sz="1400" dirty="0"/>
                        <a:t>More Music and Sounds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588726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pl-PL" sz="1400" dirty="0"/>
                        <a:t>General Visual Improvements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494862"/>
                  </a:ext>
                </a:extLst>
              </a:tr>
              <a:tr h="298998">
                <a:tc gridSpan="5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Options Menu</a:t>
                      </a:r>
                      <a:endParaRPr lang="de-DE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268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0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84AD4-A84C-40E1-92E8-C9A725896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Timeline Summary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654895-E0DD-4460-BCEC-A5B0B1E8BB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Low Target</a:t>
            </a:r>
            <a:r>
              <a:rPr lang="en-GB" dirty="0"/>
              <a:t> completed</a:t>
            </a:r>
            <a:endParaRPr lang="pl-PL" dirty="0"/>
          </a:p>
          <a:p>
            <a:r>
              <a:rPr lang="pl-PL" dirty="0"/>
              <a:t>Desirable Target </a:t>
            </a:r>
            <a:r>
              <a:rPr lang="en-GB" dirty="0"/>
              <a:t>reached, </a:t>
            </a:r>
            <a:r>
              <a:rPr lang="pl-PL" dirty="0"/>
              <a:t>with slightly modified content</a:t>
            </a:r>
          </a:p>
          <a:p>
            <a:pPr lvl="1"/>
            <a:r>
              <a:rPr lang="pl-PL" dirty="0"/>
              <a:t>Less cooking methods and ingredients</a:t>
            </a:r>
          </a:p>
          <a:p>
            <a:pPr lvl="1"/>
            <a:r>
              <a:rPr lang="pl-PL" dirty="0"/>
              <a:t>More </a:t>
            </a:r>
            <a:r>
              <a:rPr lang="de-DE" dirty="0" err="1"/>
              <a:t>focus</a:t>
            </a:r>
            <a:r>
              <a:rPr lang="de-DE" dirty="0"/>
              <a:t> on </a:t>
            </a:r>
            <a:r>
              <a:rPr lang="de-DE" dirty="0" err="1"/>
              <a:t>streaming</a:t>
            </a:r>
            <a:r>
              <a:rPr lang="de-DE" dirty="0"/>
              <a:t>: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establishment</a:t>
            </a:r>
            <a:r>
              <a:rPr lang="de-DE" dirty="0"/>
              <a:t> in Menu, online </a:t>
            </a:r>
            <a:r>
              <a:rPr lang="de-DE" dirty="0" err="1"/>
              <a:t>icon</a:t>
            </a:r>
            <a:endParaRPr lang="de-DE" dirty="0"/>
          </a:p>
          <a:p>
            <a:pPr lvl="1"/>
            <a:r>
              <a:rPr lang="de-DE" dirty="0" err="1"/>
              <a:t>Balancing</a:t>
            </a:r>
            <a:endParaRPr lang="de-DE" dirty="0"/>
          </a:p>
          <a:p>
            <a:pPr lvl="1"/>
            <a:r>
              <a:rPr lang="de-DE" dirty="0" err="1"/>
              <a:t>Swappable</a:t>
            </a:r>
            <a:r>
              <a:rPr lang="de-DE" dirty="0"/>
              <a:t> </a:t>
            </a:r>
            <a:r>
              <a:rPr lang="de-DE" dirty="0" err="1"/>
              <a:t>Tiles</a:t>
            </a:r>
            <a:endParaRPr lang="de-DE" dirty="0"/>
          </a:p>
          <a:p>
            <a:pPr lvl="1"/>
            <a:r>
              <a:rPr lang="de-DE" dirty="0"/>
              <a:t>Tutorials and </a:t>
            </a:r>
            <a:r>
              <a:rPr lang="de-DE" dirty="0" err="1"/>
              <a:t>Hints</a:t>
            </a:r>
            <a:endParaRPr lang="pl-PL" dirty="0"/>
          </a:p>
          <a:p>
            <a:r>
              <a:rPr lang="pl-PL" dirty="0"/>
              <a:t>Fulfilled some elements from High Target: visual cues, particle effects</a:t>
            </a:r>
            <a:endParaRPr lang="en-GB" dirty="0"/>
          </a:p>
        </p:txBody>
      </p:sp>
      <p:pic>
        <p:nvPicPr>
          <p:cNvPr id="3074" name="Picture 2" descr="12,975 Mountain Climbing Illustrations &amp;amp; Clip Art - iStock">
            <a:extLst>
              <a:ext uri="{FF2B5EF4-FFF2-40B4-BE49-F238E27FC236}">
                <a16:creationId xmlns:a16="http://schemas.microsoft.com/office/drawing/2014/main" id="{AB8153FA-2ACB-44E1-9168-BA782D3AB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03120"/>
            <a:ext cx="5229113" cy="36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261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84AD4-A84C-40E1-92E8-C9A725896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654895-E0DD-4460-BCEC-A5B0B1E8BB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Hardware meets Custom Shader</a:t>
            </a:r>
          </a:p>
          <a:p>
            <a:r>
              <a:rPr lang="pl-PL" dirty="0"/>
              <a:t>Twitch </a:t>
            </a:r>
            <a:endParaRPr lang="en-GB" dirty="0"/>
          </a:p>
          <a:p>
            <a:pPr lvl="1"/>
            <a:r>
              <a:rPr lang="pl-PL" dirty="0"/>
              <a:t>Connection</a:t>
            </a:r>
            <a:endParaRPr lang="en-GB" dirty="0"/>
          </a:p>
          <a:p>
            <a:pPr lvl="1"/>
            <a:r>
              <a:rPr lang="en-GB" dirty="0"/>
              <a:t>Setup</a:t>
            </a:r>
          </a:p>
          <a:p>
            <a:pPr lvl="1"/>
            <a:r>
              <a:rPr lang="en-GB" dirty="0"/>
              <a:t>Familiarity</a:t>
            </a:r>
          </a:p>
          <a:p>
            <a:r>
              <a:rPr lang="en-GB" dirty="0"/>
              <a:t>Game complexity</a:t>
            </a:r>
          </a:p>
          <a:p>
            <a:r>
              <a:rPr lang="en-GB" dirty="0"/>
              <a:t>Balancing</a:t>
            </a:r>
          </a:p>
          <a:p>
            <a:pPr marL="0" indent="0">
              <a:buNone/>
            </a:pPr>
            <a:endParaRPr lang="en-GB" dirty="0"/>
          </a:p>
          <a:p>
            <a:endParaRPr lang="pl-PL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9DFB3FB-26F8-4E90-8225-0109CDB1B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317" y="656896"/>
            <a:ext cx="3199205" cy="252219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3E7DFA9-2416-444D-A3F8-B2214E18A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4997" y="3418287"/>
            <a:ext cx="2295525" cy="139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02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84AD4-A84C-40E1-92E8-C9A725896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654895-E0DD-4460-BCEC-A5B0B1E8BB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Hardware meets Custom Shader</a:t>
            </a:r>
          </a:p>
          <a:p>
            <a:r>
              <a:rPr lang="pl-PL" dirty="0"/>
              <a:t>Twitch </a:t>
            </a:r>
            <a:endParaRPr lang="en-GB" dirty="0"/>
          </a:p>
          <a:p>
            <a:pPr lvl="1"/>
            <a:r>
              <a:rPr lang="pl-PL" dirty="0"/>
              <a:t>Connection</a:t>
            </a:r>
            <a:endParaRPr lang="en-GB" dirty="0"/>
          </a:p>
          <a:p>
            <a:pPr lvl="1"/>
            <a:r>
              <a:rPr lang="en-GB" dirty="0"/>
              <a:t>Setup</a:t>
            </a:r>
          </a:p>
          <a:p>
            <a:pPr lvl="1"/>
            <a:r>
              <a:rPr lang="en-GB" dirty="0"/>
              <a:t>Familiarity</a:t>
            </a:r>
          </a:p>
          <a:p>
            <a:r>
              <a:rPr lang="en-GB" dirty="0"/>
              <a:t>Game complexity</a:t>
            </a:r>
          </a:p>
          <a:p>
            <a:r>
              <a:rPr lang="en-GB" dirty="0"/>
              <a:t>Balancing</a:t>
            </a:r>
          </a:p>
          <a:p>
            <a:pPr marL="0" indent="0">
              <a:buNone/>
            </a:pPr>
            <a:endParaRPr lang="en-GB" dirty="0"/>
          </a:p>
          <a:p>
            <a:endParaRPr lang="pl-P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0735845-2B99-42B9-92C7-AEE6A56CB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6800" y="5281148"/>
            <a:ext cx="10058399" cy="1039700"/>
          </a:xfrm>
        </p:spPr>
        <p:txBody>
          <a:bodyPr>
            <a:normAutofit/>
          </a:bodyPr>
          <a:lstStyle/>
          <a:p>
            <a:r>
              <a:rPr lang="en-GB" dirty="0"/>
              <a:t>Additional iterations of playtesting </a:t>
            </a:r>
            <a:r>
              <a:rPr lang="pl-PL" dirty="0"/>
              <a:t>could lead to further improvement</a:t>
            </a:r>
          </a:p>
          <a:p>
            <a:r>
              <a:rPr lang="pl-PL" dirty="0"/>
              <a:t>But as of now, the game is finalized as far as possible in the scope of the course</a:t>
            </a:r>
            <a:endParaRPr lang="en-GB" dirty="0"/>
          </a:p>
          <a:p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3E7DFA9-2416-444D-A3F8-B2214E18A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4997" y="3418287"/>
            <a:ext cx="2295525" cy="139592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9506FAD-AA03-467B-A9F0-D2B1D5FA7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4996" y="3418287"/>
            <a:ext cx="2295525" cy="149846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2CD8B28-20D1-494F-AD2E-94C64F7A8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317" y="656896"/>
            <a:ext cx="3199205" cy="252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45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07D553-DB32-4D58-B32C-43C739612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Final Game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29E241-D1C8-4F00-BC64-CC908ABE7F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799" y="2103120"/>
            <a:ext cx="8573425" cy="3749040"/>
          </a:xfrm>
        </p:spPr>
        <p:txBody>
          <a:bodyPr>
            <a:normAutofit/>
          </a:bodyPr>
          <a:lstStyle/>
          <a:p>
            <a:r>
              <a:rPr lang="pl-PL" dirty="0"/>
              <a:t>Inclusion of Twitch chat</a:t>
            </a:r>
          </a:p>
          <a:p>
            <a:r>
              <a:rPr lang="pl-PL" dirty="0"/>
              <a:t>Direct influence on the gameplay via visually displayed polls</a:t>
            </a:r>
          </a:p>
          <a:p>
            <a:r>
              <a:rPr lang="pl-PL" dirty="0"/>
              <a:t>Clear rules for both </a:t>
            </a:r>
            <a:br>
              <a:rPr lang="pl-PL" dirty="0"/>
            </a:br>
            <a:r>
              <a:rPr lang="pl-PL" dirty="0"/>
              <a:t>streamer and viewers</a:t>
            </a:r>
          </a:p>
          <a:p>
            <a:r>
              <a:rPr lang="pl-PL" dirty="0"/>
              <a:t>Multiple recipes and </a:t>
            </a:r>
            <a:br>
              <a:rPr lang="pl-PL" dirty="0"/>
            </a:br>
            <a:r>
              <a:rPr lang="pl-PL" dirty="0"/>
              <a:t>ingredients</a:t>
            </a:r>
          </a:p>
          <a:p>
            <a:r>
              <a:rPr lang="pl-PL" dirty="0"/>
              <a:t>Visual and sound effects</a:t>
            </a:r>
          </a:p>
          <a:p>
            <a:r>
              <a:rPr lang="pl-PL" dirty="0"/>
              <a:t>Automatic connection </a:t>
            </a:r>
            <a:br>
              <a:rPr lang="pl-PL" dirty="0"/>
            </a:br>
            <a:r>
              <a:rPr lang="pl-PL" dirty="0"/>
              <a:t>verification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3CCEA21-14FE-4BC8-B551-EAB9BF2173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695" t="17913" r="614" b="20000"/>
          <a:stretch/>
        </p:blipFill>
        <p:spPr>
          <a:xfrm>
            <a:off x="10020948" y="1555380"/>
            <a:ext cx="1635433" cy="4660026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4D1B6E83-F397-475D-9F66-B978831B07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505" y="2986431"/>
            <a:ext cx="5734050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56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B107E-103E-48EB-ADDB-B2CBA8B6A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Demo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326560-5497-4804-A01C-1B11EA5BDF3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/>
              <a:t>See for yourself, how far we’ve come!</a:t>
            </a:r>
          </a:p>
          <a:p>
            <a:endParaRPr lang="pl-PL" dirty="0"/>
          </a:p>
          <a:p>
            <a:endParaRPr lang="pl-PL" dirty="0">
              <a:hlinkClick r:id="rId2"/>
            </a:endParaRPr>
          </a:p>
          <a:p>
            <a:endParaRPr lang="pl-PL" dirty="0">
              <a:hlinkClick r:id="rId2"/>
            </a:endParaRPr>
          </a:p>
          <a:p>
            <a:pPr marL="0" indent="0">
              <a:buNone/>
            </a:pPr>
            <a:endParaRPr lang="pl-PL" dirty="0">
              <a:hlinkClick r:id="rId2"/>
            </a:endParaRPr>
          </a:p>
          <a:p>
            <a:pPr marL="0" indent="0">
              <a:buNone/>
            </a:pPr>
            <a:endParaRPr lang="pl-PL" dirty="0">
              <a:hlinkClick r:id="rId2"/>
            </a:endParaRPr>
          </a:p>
          <a:p>
            <a:r>
              <a:rPr lang="pl-PL" dirty="0">
                <a:hlinkClick r:id="rId2"/>
              </a:rPr>
              <a:t>https://www.twitch.tv/chaostogo</a:t>
            </a:r>
            <a:endParaRPr lang="pl-PL" dirty="0"/>
          </a:p>
          <a:p>
            <a:pPr marL="0" indent="0">
              <a:buNone/>
            </a:pPr>
            <a:r>
              <a:rPr lang="pl-PL" dirty="0"/>
              <a:t> </a:t>
            </a:r>
            <a:endParaRPr lang="de-DE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D7600D7E-5922-4C72-81A7-4A9D33497E16}"/>
              </a:ext>
            </a:extLst>
          </p:cNvPr>
          <p:cNvSpPr txBox="1">
            <a:spLocks/>
          </p:cNvSpPr>
          <p:nvPr/>
        </p:nvSpPr>
        <p:spPr>
          <a:xfrm>
            <a:off x="6461762" y="2103120"/>
            <a:ext cx="4663440" cy="374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/>
              <a:t>Emoji cheatsheet:</a:t>
            </a:r>
          </a:p>
          <a:p>
            <a:pPr marL="0" indent="0">
              <a:buNone/>
            </a:pPr>
            <a:r>
              <a:rPr lang="pl-PL" sz="1600" dirty="0"/>
              <a:t>	</a:t>
            </a:r>
            <a:r>
              <a:rPr lang="de-DE" sz="1400" b="0" i="0" dirty="0" err="1">
                <a:effectLst/>
                <a:latin typeface="+mj-lt"/>
              </a:rPr>
              <a:t>grey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de-DE" sz="1400" b="0" i="0" dirty="0" err="1">
                <a:effectLst/>
                <a:latin typeface="+mj-lt"/>
              </a:rPr>
              <a:t>face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pl-PL" sz="1400" b="0" i="0" dirty="0">
                <a:effectLst/>
                <a:latin typeface="+mj-lt"/>
              </a:rPr>
              <a:t>„</a:t>
            </a:r>
            <a:r>
              <a:rPr lang="de-DE" sz="1400" b="0" i="0" dirty="0">
                <a:effectLst/>
                <a:latin typeface="+mj-lt"/>
              </a:rPr>
              <a:t>Kappa</a:t>
            </a:r>
            <a:r>
              <a:rPr lang="pl-PL" sz="1400" b="0" i="0" dirty="0">
                <a:effectLst/>
                <a:latin typeface="+mj-lt"/>
              </a:rPr>
              <a:t>”</a:t>
            </a:r>
            <a:r>
              <a:rPr lang="de-DE" sz="1400" b="0" i="0" dirty="0">
                <a:effectLst/>
                <a:latin typeface="+mj-lt"/>
              </a:rPr>
              <a:t> </a:t>
            </a:r>
            <a:br>
              <a:rPr lang="pl-PL" sz="1400" b="0" i="0" dirty="0">
                <a:effectLst/>
                <a:latin typeface="+mj-lt"/>
              </a:rPr>
            </a:br>
            <a:r>
              <a:rPr lang="pl-PL" sz="1400" b="0" i="0" dirty="0">
                <a:effectLst/>
                <a:latin typeface="+mj-lt"/>
              </a:rPr>
              <a:t>	</a:t>
            </a:r>
          </a:p>
          <a:p>
            <a:pPr marL="0" indent="0">
              <a:buNone/>
            </a:pPr>
            <a:r>
              <a:rPr lang="pl-PL" sz="1400" dirty="0">
                <a:latin typeface="+mj-lt"/>
              </a:rPr>
              <a:t>	</a:t>
            </a:r>
            <a:r>
              <a:rPr lang="de-DE" sz="1400" b="0" i="0" dirty="0" err="1">
                <a:effectLst/>
                <a:latin typeface="+mj-lt"/>
              </a:rPr>
              <a:t>laughing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de-DE" sz="1400" b="0" i="0" dirty="0" err="1">
                <a:effectLst/>
                <a:latin typeface="+mj-lt"/>
              </a:rPr>
              <a:t>head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pl-PL" sz="1400" b="0" i="0" dirty="0">
                <a:effectLst/>
                <a:latin typeface="+mj-lt"/>
              </a:rPr>
              <a:t>„</a:t>
            </a:r>
            <a:r>
              <a:rPr lang="de-DE" sz="1400" b="0" i="0" dirty="0">
                <a:effectLst/>
                <a:latin typeface="+mj-lt"/>
              </a:rPr>
              <a:t>LUL</a:t>
            </a:r>
            <a:r>
              <a:rPr lang="pl-PL" sz="1400" b="0" i="0" dirty="0">
                <a:effectLst/>
                <a:latin typeface="+mj-lt"/>
              </a:rPr>
              <a:t>”</a:t>
            </a:r>
            <a:br>
              <a:rPr lang="pl-PL" sz="1400" b="0" i="0" dirty="0">
                <a:effectLst/>
                <a:latin typeface="+mj-lt"/>
              </a:rPr>
            </a:br>
            <a:r>
              <a:rPr lang="pl-PL" sz="1400" b="0" i="0" dirty="0">
                <a:effectLst/>
                <a:latin typeface="+mj-lt"/>
              </a:rPr>
              <a:t>	</a:t>
            </a:r>
          </a:p>
          <a:p>
            <a:pPr marL="0" indent="0">
              <a:buNone/>
            </a:pPr>
            <a:r>
              <a:rPr lang="pl-PL" sz="1400" b="0" i="0" dirty="0">
                <a:effectLst/>
                <a:latin typeface="+mj-lt"/>
              </a:rPr>
              <a:t>	</a:t>
            </a:r>
            <a:r>
              <a:rPr lang="de-DE" sz="1400" b="0" i="0" dirty="0" err="1">
                <a:effectLst/>
                <a:latin typeface="+mj-lt"/>
              </a:rPr>
              <a:t>laughing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de-DE" sz="1400" b="0" i="0" dirty="0" err="1">
                <a:effectLst/>
                <a:latin typeface="+mj-lt"/>
              </a:rPr>
              <a:t>square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pl-PL" sz="1400" b="0" i="0" dirty="0">
                <a:effectLst/>
                <a:latin typeface="+mj-lt"/>
              </a:rPr>
              <a:t>„</a:t>
            </a:r>
            <a:r>
              <a:rPr lang="de-DE" sz="1400" b="0" i="0" dirty="0">
                <a:effectLst/>
                <a:latin typeface="+mj-lt"/>
              </a:rPr>
              <a:t>KEKW</a:t>
            </a:r>
            <a:r>
              <a:rPr lang="pl-PL" sz="1400" b="0" i="0" dirty="0">
                <a:effectLst/>
                <a:latin typeface="+mj-lt"/>
              </a:rPr>
              <a:t>”</a:t>
            </a:r>
            <a:r>
              <a:rPr lang="de-DE" sz="1400" b="0" i="0" dirty="0">
                <a:effectLst/>
                <a:latin typeface="+mj-lt"/>
              </a:rPr>
              <a:t> </a:t>
            </a:r>
            <a:br>
              <a:rPr lang="pl-PL" sz="1400" b="0" i="0" dirty="0">
                <a:effectLst/>
                <a:latin typeface="+mj-lt"/>
              </a:rPr>
            </a:br>
            <a:r>
              <a:rPr lang="pl-PL" sz="1400" b="0" i="0" dirty="0">
                <a:effectLst/>
                <a:latin typeface="+mj-lt"/>
              </a:rPr>
              <a:t>	</a:t>
            </a:r>
          </a:p>
          <a:p>
            <a:pPr marL="0" indent="0">
              <a:buNone/>
            </a:pPr>
            <a:r>
              <a:rPr lang="pl-PL" sz="1400" b="0" i="0" dirty="0">
                <a:effectLst/>
                <a:latin typeface="+mj-lt"/>
              </a:rPr>
              <a:t>	</a:t>
            </a:r>
            <a:r>
              <a:rPr lang="de-DE" sz="1400" b="0" i="0" dirty="0" err="1">
                <a:effectLst/>
                <a:latin typeface="+mj-lt"/>
              </a:rPr>
              <a:t>shaking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de-DE" sz="1400" b="0" i="0" dirty="0" err="1">
                <a:effectLst/>
                <a:latin typeface="+mj-lt"/>
              </a:rPr>
              <a:t>frog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pl-PL" sz="1400" b="0" i="0" dirty="0">
                <a:effectLst/>
                <a:latin typeface="+mj-lt"/>
              </a:rPr>
              <a:t>„</a:t>
            </a:r>
            <a:r>
              <a:rPr lang="de-DE" sz="1400" b="0" i="0" dirty="0" err="1">
                <a:effectLst/>
                <a:latin typeface="+mj-lt"/>
              </a:rPr>
              <a:t>monkaS</a:t>
            </a:r>
            <a:r>
              <a:rPr lang="pl-PL" sz="1400" b="0" i="0" dirty="0">
                <a:effectLst/>
                <a:latin typeface="+mj-lt"/>
              </a:rPr>
              <a:t>”</a:t>
            </a:r>
            <a:r>
              <a:rPr lang="de-DE" sz="1400" b="0" i="0" dirty="0">
                <a:effectLst/>
                <a:latin typeface="+mj-lt"/>
              </a:rPr>
              <a:t> </a:t>
            </a:r>
            <a:br>
              <a:rPr lang="pl-PL" sz="1400" b="0" i="0" dirty="0">
                <a:effectLst/>
                <a:latin typeface="+mj-lt"/>
              </a:rPr>
            </a:br>
            <a:endParaRPr lang="pl-PL" sz="1400" b="0" i="0" dirty="0">
              <a:effectLst/>
              <a:latin typeface="+mj-lt"/>
            </a:endParaRPr>
          </a:p>
          <a:p>
            <a:pPr marL="0" indent="0">
              <a:buNone/>
            </a:pPr>
            <a:r>
              <a:rPr lang="pl-PL" sz="1400" b="0" i="0" dirty="0">
                <a:effectLst/>
                <a:latin typeface="+mj-lt"/>
              </a:rPr>
              <a:t>	</a:t>
            </a:r>
            <a:r>
              <a:rPr lang="de-DE" sz="1400" b="0" i="0" dirty="0" err="1">
                <a:effectLst/>
                <a:latin typeface="+mj-lt"/>
              </a:rPr>
              <a:t>dude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de-DE" sz="1400" b="0" i="0" dirty="0" err="1">
                <a:effectLst/>
                <a:latin typeface="+mj-lt"/>
              </a:rPr>
              <a:t>with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de-DE" sz="1400" b="0" i="0" dirty="0" err="1">
                <a:effectLst/>
                <a:latin typeface="+mj-lt"/>
              </a:rPr>
              <a:t>awesome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de-DE" sz="1400" b="0" i="0" dirty="0" err="1">
                <a:effectLst/>
                <a:latin typeface="+mj-lt"/>
              </a:rPr>
              <a:t>hair</a:t>
            </a:r>
            <a:r>
              <a:rPr lang="de-DE" sz="1400" b="0" i="0" dirty="0">
                <a:effectLst/>
                <a:latin typeface="+mj-lt"/>
              </a:rPr>
              <a:t> </a:t>
            </a:r>
            <a:r>
              <a:rPr lang="pl-PL" sz="1400" b="0" i="0" dirty="0">
                <a:effectLst/>
                <a:latin typeface="+mj-lt"/>
              </a:rPr>
              <a:t>„</a:t>
            </a:r>
            <a:r>
              <a:rPr lang="de-DE" sz="1400" b="0" i="0" dirty="0" err="1">
                <a:effectLst/>
                <a:latin typeface="+mj-lt"/>
              </a:rPr>
              <a:t>TriHard</a:t>
            </a:r>
            <a:r>
              <a:rPr lang="pl-PL" sz="1400" b="0" i="0" dirty="0">
                <a:effectLst/>
                <a:latin typeface="+mj-lt"/>
              </a:rPr>
              <a:t>”</a:t>
            </a:r>
            <a:endParaRPr lang="pl-PL" sz="1400" dirty="0">
              <a:latin typeface="+mj-lt"/>
            </a:endParaRPr>
          </a:p>
          <a:p>
            <a:endParaRPr lang="de-DE" dirty="0"/>
          </a:p>
        </p:txBody>
      </p:sp>
      <p:pic>
        <p:nvPicPr>
          <p:cNvPr id="12" name="Picture 4" descr="Kappa | Know Your Meme">
            <a:extLst>
              <a:ext uri="{FF2B5EF4-FFF2-40B4-BE49-F238E27FC236}">
                <a16:creationId xmlns:a16="http://schemas.microsoft.com/office/drawing/2014/main" id="{2323BF43-D6E4-40C6-90B5-F12040890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313" y="2521303"/>
            <a:ext cx="522303" cy="52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Lul Twitch Emote - Lul Twitch Emote Png, Transparent Png - kindpng">
            <a:extLst>
              <a:ext uri="{FF2B5EF4-FFF2-40B4-BE49-F238E27FC236}">
                <a16:creationId xmlns:a16="http://schemas.microsoft.com/office/drawing/2014/main" id="{DCAAD641-C02B-4DE6-90E2-0150ABE107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93" b="89831" l="26163" r="70000">
                        <a14:foregroundMark x1="60116" y1="11299" x2="60116" y2="11299"/>
                        <a14:foregroundMark x1="48837" y1="72505" x2="48837" y2="72505"/>
                        <a14:foregroundMark x1="53721" y1="82109" x2="53721" y2="82109"/>
                        <a14:foregroundMark x1="36047" y1="86064" x2="36047" y2="86064"/>
                        <a14:foregroundMark x1="28140" y1="84557" x2="28140" y2="84557"/>
                        <a14:foregroundMark x1="28605" y1="72505" x2="28605" y2="72505"/>
                        <a14:foregroundMark x1="29186" y1="74953" x2="29186" y2="74953"/>
                        <a14:foregroundMark x1="33023" y1="88512" x2="33023" y2="85311"/>
                        <a14:foregroundMark x1="29651" y1="77401" x2="29651" y2="77401"/>
                        <a14:foregroundMark x1="27674" y1="76648" x2="27674" y2="76648"/>
                        <a14:foregroundMark x1="26163" y1="74200" x2="26163" y2="74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50" r="24661"/>
          <a:stretch/>
        </p:blipFill>
        <p:spPr bwMode="auto">
          <a:xfrm>
            <a:off x="6733313" y="3005285"/>
            <a:ext cx="446551" cy="52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🥇 72 Most Popular Twitch Emotes - Meaning &amp;amp; Origin">
            <a:extLst>
              <a:ext uri="{FF2B5EF4-FFF2-40B4-BE49-F238E27FC236}">
                <a16:creationId xmlns:a16="http://schemas.microsoft.com/office/drawing/2014/main" id="{E9A8881B-2BA8-4646-8EAC-7AB27FCE0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542" y="3593138"/>
            <a:ext cx="387843" cy="38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MonkaS | Know Your Meme">
            <a:extLst>
              <a:ext uri="{FF2B5EF4-FFF2-40B4-BE49-F238E27FC236}">
                <a16:creationId xmlns:a16="http://schemas.microsoft.com/office/drawing/2014/main" id="{DD4600F3-863C-4F84-A6FF-60B1B56CFF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148" b="97926" l="250" r="53500">
                        <a14:foregroundMark x1="51250" y1="69185" x2="51250" y2="69185"/>
                        <a14:foregroundMark x1="51750" y1="67407" x2="51750" y2="67407"/>
                        <a14:foregroundMark x1="49667" y1="62222" x2="49667" y2="62222"/>
                        <a14:foregroundMark x1="41750" y1="59556" x2="41750" y2="59556"/>
                        <a14:foregroundMark x1="31500" y1="56444" x2="31500" y2="56444"/>
                        <a14:foregroundMark x1="29917" y1="46519" x2="29917" y2="46519"/>
                        <a14:foregroundMark x1="24917" y1="31704" x2="33250" y2="60593"/>
                        <a14:foregroundMark x1="32250" y1="33037" x2="32250" y2="33037"/>
                        <a14:foregroundMark x1="45833" y1="28148" x2="42083" y2="46074"/>
                        <a14:foregroundMark x1="51417" y1="33333" x2="41500" y2="47852"/>
                        <a14:foregroundMark x1="50833" y1="28889" x2="43500" y2="50222"/>
                        <a14:foregroundMark x1="39250" y1="13037" x2="33000" y2="40593"/>
                        <a14:foregroundMark x1="36917" y1="10370" x2="22833" y2="22370"/>
                        <a14:foregroundMark x1="22833" y1="22370" x2="7417" y2="27111"/>
                        <a14:foregroundMark x1="7417" y1="27111" x2="7167" y2="56741"/>
                        <a14:foregroundMark x1="7167" y1="56741" x2="23333" y2="50519"/>
                        <a14:foregroundMark x1="28583" y1="42667" x2="22667" y2="78963"/>
                        <a14:foregroundMark x1="22667" y1="78963" x2="10917" y2="88148"/>
                        <a14:foregroundMark x1="10917" y1="88148" x2="7083" y2="80889"/>
                        <a14:foregroundMark x1="31083" y1="96741" x2="31833" y2="97778"/>
                        <a14:foregroundMark x1="34917" y1="98074" x2="21833" y2="88444"/>
                        <a14:foregroundMark x1="35333" y1="96296" x2="35333" y2="96296"/>
                        <a14:foregroundMark x1="35917" y1="95259" x2="35917" y2="95259"/>
                        <a14:foregroundMark x1="35917" y1="95259" x2="35917" y2="95259"/>
                        <a14:foregroundMark x1="2417" y1="71259" x2="2417" y2="71259"/>
                        <a14:foregroundMark x1="2667" y1="71259" x2="2667" y2="71259"/>
                        <a14:foregroundMark x1="1500" y1="73333" x2="1500" y2="66815"/>
                        <a14:foregroundMark x1="333" y1="41333" x2="333" y2="42963"/>
                        <a14:foregroundMark x1="15250" y1="6519" x2="15250" y2="6519"/>
                        <a14:foregroundMark x1="37083" y1="5481" x2="37083" y2="5481"/>
                        <a14:foregroundMark x1="37083" y1="5481" x2="37083" y2="5481"/>
                        <a14:foregroundMark x1="17333" y1="4444" x2="17333" y2="4444"/>
                        <a14:foregroundMark x1="12083" y1="11704" x2="12083" y2="12741"/>
                        <a14:foregroundMark x1="40167" y1="11704" x2="40167" y2="11704"/>
                        <a14:foregroundMark x1="42333" y1="12444" x2="40167" y2="12444"/>
                        <a14:foregroundMark x1="36333" y1="4444" x2="36333" y2="4444"/>
                        <a14:foregroundMark x1="39417" y1="30222" x2="38250" y2="36148"/>
                        <a14:foregroundMark x1="43833" y1="32000" x2="43833" y2="30963"/>
                        <a14:foregroundMark x1="42083" y1="30667" x2="42083" y2="30667"/>
                        <a14:foregroundMark x1="41917" y1="30667" x2="41917" y2="30667"/>
                        <a14:foregroundMark x1="53167" y1="34074" x2="53167" y2="34074"/>
                        <a14:foregroundMark x1="52750" y1="34815" x2="52750" y2="34815"/>
                        <a14:foregroundMark x1="53500" y1="33778" x2="50667" y2="30963"/>
                        <a14:foregroundMark x1="47333" y1="27556" x2="39000" y2="26815"/>
                        <a14:foregroundMark x1="31667" y1="34370" x2="19833" y2="26074"/>
                        <a14:foregroundMark x1="34583" y1="29630" x2="22750" y2="26074"/>
                        <a14:foregroundMark x1="27417" y1="36741" x2="14833" y2="30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3565"/>
          <a:stretch/>
        </p:blipFill>
        <p:spPr bwMode="auto">
          <a:xfrm>
            <a:off x="6731596" y="4011570"/>
            <a:ext cx="520648" cy="51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TriHard | Know Your Meme">
            <a:extLst>
              <a:ext uri="{FF2B5EF4-FFF2-40B4-BE49-F238E27FC236}">
                <a16:creationId xmlns:a16="http://schemas.microsoft.com/office/drawing/2014/main" id="{F334A517-C51E-4385-AD83-1FA5ADBC38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111" b="93333" l="10000" r="90000">
                        <a14:foregroundMark x1="51625" y1="7333" x2="51625" y2="7333"/>
                        <a14:foregroundMark x1="47875" y1="93333" x2="47875" y2="9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74" r="27259"/>
          <a:stretch/>
        </p:blipFill>
        <p:spPr bwMode="auto">
          <a:xfrm>
            <a:off x="6618781" y="4530513"/>
            <a:ext cx="633463" cy="70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Twitch-icon | Brands TI - TZ">
            <a:extLst>
              <a:ext uri="{FF2B5EF4-FFF2-40B4-BE49-F238E27FC236}">
                <a16:creationId xmlns:a16="http://schemas.microsoft.com/office/drawing/2014/main" id="{5417FC09-B19A-4C81-82EA-DD3CAF03B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509" b="96491" l="4525" r="95023">
                        <a14:foregroundMark x1="28507" y1="28509" x2="28507" y2="28509"/>
                        <a14:foregroundMark x1="14027" y1="31579" x2="14027" y2="31579"/>
                        <a14:foregroundMark x1="12217" y1="33772" x2="12217" y2="33772"/>
                        <a14:foregroundMark x1="8597" y1="40789" x2="8597" y2="40789"/>
                        <a14:foregroundMark x1="8597" y1="40789" x2="62443" y2="29825"/>
                        <a14:foregroundMark x1="62443" y1="29825" x2="65158" y2="36404"/>
                        <a14:foregroundMark x1="72851" y1="42982" x2="9050" y2="41228"/>
                        <a14:foregroundMark x1="7692" y1="52193" x2="10860" y2="24561"/>
                        <a14:foregroundMark x1="10860" y1="24561" x2="11765" y2="24123"/>
                        <a14:foregroundMark x1="45249" y1="56579" x2="46154" y2="28947"/>
                        <a14:foregroundMark x1="67873" y1="53947" x2="70136" y2="27193"/>
                        <a14:foregroundMark x1="47964" y1="76754" x2="66516" y2="75877"/>
                        <a14:foregroundMark x1="48869" y1="80263" x2="70136" y2="77632"/>
                        <a14:foregroundMark x1="66968" y1="82018" x2="95023" y2="50877"/>
                        <a14:foregroundMark x1="92760" y1="52632" x2="92760" y2="6140"/>
                        <a14:foregroundMark x1="92760" y1="6140" x2="9955" y2="5702"/>
                        <a14:foregroundMark x1="9955" y1="5702" x2="6787" y2="75877"/>
                        <a14:foregroundMark x1="10407" y1="4386" x2="44796" y2="3947"/>
                        <a14:foregroundMark x1="44796" y1="3947" x2="93213" y2="7018"/>
                        <a14:foregroundMark x1="8597" y1="15351" x2="4977" y2="56579"/>
                        <a14:foregroundMark x1="6335" y1="77193" x2="30769" y2="77193"/>
                        <a14:foregroundMark x1="30769" y1="77193" x2="30317" y2="93860"/>
                        <a14:foregroundMark x1="30317" y1="93860" x2="51131" y2="78947"/>
                        <a14:foregroundMark x1="51131" y1="78947" x2="51584" y2="78070"/>
                        <a14:foregroundMark x1="36652" y1="92544" x2="29864" y2="964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449" y="3306941"/>
            <a:ext cx="1186006" cy="122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462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28B44D6-42BC-4643-9894-777F4D689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hlinkClick r:id="rId2"/>
            </a:endParaRP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F4ADAD-E3BE-4039-A027-E8B876FCC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526" y="1346956"/>
            <a:ext cx="2576945" cy="25769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58CFD6-DAD2-4C69-9343-162EAF3D8D80}"/>
              </a:ext>
            </a:extLst>
          </p:cNvPr>
          <p:cNvSpPr txBox="1"/>
          <p:nvPr/>
        </p:nvSpPr>
        <p:spPr>
          <a:xfrm>
            <a:off x="1694872" y="4082174"/>
            <a:ext cx="8802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/>
              <a:t>Questions?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24656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bstract image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Title Lorem Ipsum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Sit Dolor Amet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836BB9-6764-41A4-9EB7-5AACBBA57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Chaos to Go in a nutshell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9011DC-9675-4804-9733-FCC10D606DD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/>
              <a:t>Game for Twitch</a:t>
            </a:r>
          </a:p>
          <a:p>
            <a:r>
              <a:rPr lang="en-GB" dirty="0"/>
              <a:t>Directly i</a:t>
            </a:r>
            <a:r>
              <a:rPr lang="pl-PL" dirty="0"/>
              <a:t>ncludes viewers </a:t>
            </a:r>
            <a:endParaRPr lang="en-GB" dirty="0"/>
          </a:p>
          <a:p>
            <a:r>
              <a:rPr lang="pl-PL" dirty="0"/>
              <a:t>Short, simple, funny, for in-between</a:t>
            </a:r>
          </a:p>
          <a:p>
            <a:endParaRPr lang="pl-PL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69E0287-D6AF-468E-9E0F-F0A294DAC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36" y="3734490"/>
            <a:ext cx="9167091" cy="2117670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9A3C543-23F6-4124-AA3F-CB591DA50DC7}"/>
              </a:ext>
            </a:extLst>
          </p:cNvPr>
          <p:cNvSpPr txBox="1">
            <a:spLocks/>
          </p:cNvSpPr>
          <p:nvPr/>
        </p:nvSpPr>
        <p:spPr>
          <a:xfrm>
            <a:off x="6461762" y="2014194"/>
            <a:ext cx="4663440" cy="374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/>
              <a:t>Topic</a:t>
            </a:r>
            <a:r>
              <a:rPr lang="en-GB" dirty="0"/>
              <a:t>: Chaos &amp; Order</a:t>
            </a:r>
            <a:endParaRPr lang="pl-PL" dirty="0"/>
          </a:p>
          <a:p>
            <a:pPr lvl="1"/>
            <a:r>
              <a:rPr lang="pl-PL" dirty="0"/>
              <a:t>Chaos: Twitch itself as it is naturally wild and chaotic</a:t>
            </a:r>
          </a:p>
          <a:p>
            <a:pPr lvl="1"/>
            <a:r>
              <a:rPr lang="pl-PL" dirty="0"/>
              <a:t>Order: player has to deal with chaotic chat, but also order as in ordering food </a:t>
            </a:r>
          </a:p>
        </p:txBody>
      </p:sp>
      <p:pic>
        <p:nvPicPr>
          <p:cNvPr id="2052" name="Picture 4" descr="Twitch-icon | Brands TI - TZ">
            <a:extLst>
              <a:ext uri="{FF2B5EF4-FFF2-40B4-BE49-F238E27FC236}">
                <a16:creationId xmlns:a16="http://schemas.microsoft.com/office/drawing/2014/main" id="{7534E6B2-AFAB-4019-86FE-CF676C6C5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09" b="96491" l="4525" r="95023">
                        <a14:foregroundMark x1="28507" y1="28509" x2="28507" y2="28509"/>
                        <a14:foregroundMark x1="14027" y1="31579" x2="14027" y2="31579"/>
                        <a14:foregroundMark x1="12217" y1="33772" x2="12217" y2="33772"/>
                        <a14:foregroundMark x1="8597" y1="40789" x2="8597" y2="40789"/>
                        <a14:foregroundMark x1="8597" y1="40789" x2="62443" y2="29825"/>
                        <a14:foregroundMark x1="62443" y1="29825" x2="65158" y2="36404"/>
                        <a14:foregroundMark x1="72851" y1="42982" x2="9050" y2="41228"/>
                        <a14:foregroundMark x1="7692" y1="52193" x2="10860" y2="24561"/>
                        <a14:foregroundMark x1="10860" y1="24561" x2="11765" y2="24123"/>
                        <a14:foregroundMark x1="45249" y1="56579" x2="46154" y2="28947"/>
                        <a14:foregroundMark x1="67873" y1="53947" x2="70136" y2="27193"/>
                        <a14:foregroundMark x1="47964" y1="76754" x2="66516" y2="75877"/>
                        <a14:foregroundMark x1="48869" y1="80263" x2="70136" y2="77632"/>
                        <a14:foregroundMark x1="66968" y1="82018" x2="95023" y2="50877"/>
                        <a14:foregroundMark x1="92760" y1="52632" x2="92760" y2="6140"/>
                        <a14:foregroundMark x1="92760" y1="6140" x2="9955" y2="5702"/>
                        <a14:foregroundMark x1="9955" y1="5702" x2="6787" y2="75877"/>
                        <a14:foregroundMark x1="10407" y1="4386" x2="44796" y2="3947"/>
                        <a14:foregroundMark x1="44796" y1="3947" x2="93213" y2="7018"/>
                        <a14:foregroundMark x1="8597" y1="15351" x2="4977" y2="56579"/>
                        <a14:foregroundMark x1="6335" y1="77193" x2="30769" y2="77193"/>
                        <a14:foregroundMark x1="30769" y1="77193" x2="30317" y2="93860"/>
                        <a14:foregroundMark x1="30317" y1="93860" x2="51131" y2="78947"/>
                        <a14:foregroundMark x1="51131" y1="78947" x2="51584" y2="78070"/>
                        <a14:foregroundMark x1="36652" y1="92544" x2="29864" y2="964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339" y="4291008"/>
            <a:ext cx="2105025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4697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Title Lorem Ipsum </a:t>
            </a:r>
          </a:p>
        </p:txBody>
      </p:sp>
      <p:graphicFrame>
        <p:nvGraphicFramePr>
          <p:cNvPr id="5" name="Content Placeholder 2" descr="SmartArt graphic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7019551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minar »Evolution« - Die ZEIT Akademie">
            <a:extLst>
              <a:ext uri="{FF2B5EF4-FFF2-40B4-BE49-F238E27FC236}">
                <a16:creationId xmlns:a16="http://schemas.microsoft.com/office/drawing/2014/main" id="{22B830BE-451B-4376-AD4C-B207F78E28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3" t="7704" r="19523" b="21726"/>
          <a:stretch/>
        </p:blipFill>
        <p:spPr bwMode="auto">
          <a:xfrm>
            <a:off x="383218" y="372862"/>
            <a:ext cx="11450715" cy="609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02DEDA3-C225-403B-880F-8409CD3AA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Evolution Chart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C60E01-B9E4-4689-B09B-248D7CD774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 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AA3B4A9-2E52-4FE7-904F-C28C12F18767}"/>
              </a:ext>
            </a:extLst>
          </p:cNvPr>
          <p:cNvSpPr txBox="1">
            <a:spLocks/>
          </p:cNvSpPr>
          <p:nvPr/>
        </p:nvSpPr>
        <p:spPr>
          <a:xfrm>
            <a:off x="1219200" y="2255520"/>
            <a:ext cx="4663440" cy="374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bg1"/>
              </a:buClr>
            </a:pPr>
            <a:r>
              <a:rPr lang="pl-PL" dirty="0">
                <a:solidFill>
                  <a:schemeClr val="bg1"/>
                </a:solidFill>
              </a:rPr>
              <a:t>How the game developed throughout the course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773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minar »Evolution« - Die ZEIT Akademie">
            <a:extLst>
              <a:ext uri="{FF2B5EF4-FFF2-40B4-BE49-F238E27FC236}">
                <a16:creationId xmlns:a16="http://schemas.microsoft.com/office/drawing/2014/main" id="{22B830BE-451B-4376-AD4C-B207F78E28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3" t="7704" r="19523" b="21726"/>
          <a:stretch/>
        </p:blipFill>
        <p:spPr bwMode="auto">
          <a:xfrm>
            <a:off x="383218" y="372862"/>
            <a:ext cx="11450715" cy="609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02DEDA3-C225-403B-880F-8409CD3AA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Evolution Chart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C60E01-B9E4-4689-B09B-248D7CD774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pl-PL" dirty="0">
                <a:solidFill>
                  <a:schemeClr val="bg1"/>
                </a:solidFill>
              </a:rPr>
              <a:t>From first sketches, where the food was not even part of the idea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90EBA550-F6BA-426C-A0F6-33171A6328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95" b="25522"/>
          <a:stretch/>
        </p:blipFill>
        <p:spPr bwMode="auto">
          <a:xfrm>
            <a:off x="5552208" y="1786054"/>
            <a:ext cx="6017892" cy="366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CA7D0EC1-AE9E-4FBC-BD6F-AE88C6D73FC9}"/>
              </a:ext>
            </a:extLst>
          </p:cNvPr>
          <p:cNvSpPr/>
          <p:nvPr/>
        </p:nvSpPr>
        <p:spPr>
          <a:xfrm>
            <a:off x="520300" y="3372489"/>
            <a:ext cx="2075118" cy="207511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F1A9F8C-5E12-4DCD-8B65-9161EEE72234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1557859" y="1786055"/>
            <a:ext cx="3994349" cy="15864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6EE8D76-F099-4CC9-A94D-69236FDB7890}"/>
              </a:ext>
            </a:extLst>
          </p:cNvPr>
          <p:cNvCxnSpPr>
            <a:cxnSpLocks/>
            <a:stCxn id="5" idx="4"/>
          </p:cNvCxnSpPr>
          <p:nvPr/>
        </p:nvCxnSpPr>
        <p:spPr>
          <a:xfrm>
            <a:off x="1557859" y="5447607"/>
            <a:ext cx="399434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230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minar »Evolution« - Die ZEIT Akademie">
            <a:extLst>
              <a:ext uri="{FF2B5EF4-FFF2-40B4-BE49-F238E27FC236}">
                <a16:creationId xmlns:a16="http://schemas.microsoft.com/office/drawing/2014/main" id="{22B830BE-451B-4376-AD4C-B207F78E28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3" t="7704" r="19523" b="21726"/>
          <a:stretch/>
        </p:blipFill>
        <p:spPr bwMode="auto">
          <a:xfrm>
            <a:off x="370642" y="382703"/>
            <a:ext cx="11450715" cy="609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02DEDA3-C225-403B-880F-8409CD3AA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Evolution Chart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C60E01-B9E4-4689-B09B-248D7CD774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pl-PL" dirty="0">
                <a:solidFill>
                  <a:schemeClr val="bg1"/>
                </a:solidFill>
              </a:rPr>
              <a:t>Through matured idea pitch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43E4B1-9BA3-47D0-9F04-47DEE24F42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168"/>
          <a:stretch/>
        </p:blipFill>
        <p:spPr>
          <a:xfrm>
            <a:off x="5181888" y="1534416"/>
            <a:ext cx="6520585" cy="4680990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C7A1CCC1-F529-496B-B7A3-A01937DCA639}"/>
              </a:ext>
            </a:extLst>
          </p:cNvPr>
          <p:cNvSpPr/>
          <p:nvPr/>
        </p:nvSpPr>
        <p:spPr>
          <a:xfrm>
            <a:off x="2764979" y="3397241"/>
            <a:ext cx="2075118" cy="207511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1ABAFC53-8E90-48EF-AE0D-718CBC0F3CC6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3802538" y="1534417"/>
            <a:ext cx="1379350" cy="18628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FB11F3F1-3795-4898-A790-11948E21E6F5}"/>
              </a:ext>
            </a:extLst>
          </p:cNvPr>
          <p:cNvCxnSpPr>
            <a:stCxn id="12" idx="4"/>
          </p:cNvCxnSpPr>
          <p:nvPr/>
        </p:nvCxnSpPr>
        <p:spPr>
          <a:xfrm>
            <a:off x="3802538" y="5472359"/>
            <a:ext cx="1408923" cy="7430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162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minar »Evolution« - Die ZEIT Akademie">
            <a:extLst>
              <a:ext uri="{FF2B5EF4-FFF2-40B4-BE49-F238E27FC236}">
                <a16:creationId xmlns:a16="http://schemas.microsoft.com/office/drawing/2014/main" id="{22B830BE-451B-4376-AD4C-B207F78E28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3" t="7704" r="19523" b="21726"/>
          <a:stretch/>
        </p:blipFill>
        <p:spPr bwMode="auto">
          <a:xfrm>
            <a:off x="383218" y="372862"/>
            <a:ext cx="11450715" cy="609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02DEDA3-C225-403B-880F-8409CD3AA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Evolution Chart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C60E01-B9E4-4689-B09B-248D7CD774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pl-PL" dirty="0">
                <a:solidFill>
                  <a:schemeClr val="bg1"/>
                </a:solidFill>
              </a:rPr>
              <a:t>Physical prototype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68044D5-F5A0-496B-B0C0-BAB11AD01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5407" y="681879"/>
            <a:ext cx="4453983" cy="332904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46BA03F-A7F3-4849-BB56-FC7B8F602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5407" y="4001828"/>
            <a:ext cx="4453983" cy="201473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B1739C5-9D79-4E19-BFDA-2D532529F7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082" y="2931094"/>
            <a:ext cx="3225282" cy="2932504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FB506044-F287-4584-A7D1-91355AE07C6A}"/>
              </a:ext>
            </a:extLst>
          </p:cNvPr>
          <p:cNvSpPr/>
          <p:nvPr/>
        </p:nvSpPr>
        <p:spPr>
          <a:xfrm>
            <a:off x="4763681" y="3090080"/>
            <a:ext cx="2075118" cy="207511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29F8E40A-D84C-48E8-A24A-0D4DB3955E52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5801240" y="681879"/>
            <a:ext cx="1214167" cy="24082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D15E0512-D831-4A34-B58A-426367A9B449}"/>
              </a:ext>
            </a:extLst>
          </p:cNvPr>
          <p:cNvCxnSpPr>
            <a:cxnSpLocks/>
          </p:cNvCxnSpPr>
          <p:nvPr/>
        </p:nvCxnSpPr>
        <p:spPr>
          <a:xfrm flipH="1" flipV="1">
            <a:off x="4138614" y="2931094"/>
            <a:ext cx="1662626" cy="1589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30A93AAA-5855-48D8-8238-EA20C2B99CD0}"/>
              </a:ext>
            </a:extLst>
          </p:cNvPr>
          <p:cNvCxnSpPr>
            <a:cxnSpLocks/>
            <a:stCxn id="12" idx="4"/>
          </p:cNvCxnSpPr>
          <p:nvPr/>
        </p:nvCxnSpPr>
        <p:spPr>
          <a:xfrm flipH="1">
            <a:off x="4156364" y="5165198"/>
            <a:ext cx="1644876" cy="69268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5277457D-8603-4962-A418-3FD9716A2244}"/>
              </a:ext>
            </a:extLst>
          </p:cNvPr>
          <p:cNvCxnSpPr>
            <a:cxnSpLocks/>
            <a:stCxn id="12" idx="4"/>
          </p:cNvCxnSpPr>
          <p:nvPr/>
        </p:nvCxnSpPr>
        <p:spPr>
          <a:xfrm>
            <a:off x="5801240" y="5165198"/>
            <a:ext cx="1214167" cy="8505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884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minar »Evolution« - Die ZEIT Akademie">
            <a:extLst>
              <a:ext uri="{FF2B5EF4-FFF2-40B4-BE49-F238E27FC236}">
                <a16:creationId xmlns:a16="http://schemas.microsoft.com/office/drawing/2014/main" id="{22B830BE-451B-4376-AD4C-B207F78E28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3" t="7704" r="19523" b="21726"/>
          <a:stretch/>
        </p:blipFill>
        <p:spPr bwMode="auto">
          <a:xfrm>
            <a:off x="383218" y="372862"/>
            <a:ext cx="11450715" cy="609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02DEDA3-C225-403B-880F-8409CD3AA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Evolution Chart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C60E01-B9E4-4689-B09B-248D7CD77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61760" y="2014194"/>
            <a:ext cx="4663440" cy="3749040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pl-PL" dirty="0">
                <a:solidFill>
                  <a:schemeClr val="bg1"/>
                </a:solidFill>
              </a:rPr>
              <a:t>Intermediate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11B9E58-7087-4E4A-B6D1-A6870049E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79" y="2014194"/>
            <a:ext cx="5830381" cy="3223952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4B5334F9-3B50-405C-B448-07B3C0B93F3C}"/>
              </a:ext>
            </a:extLst>
          </p:cNvPr>
          <p:cNvSpPr/>
          <p:nvPr/>
        </p:nvSpPr>
        <p:spPr>
          <a:xfrm>
            <a:off x="6740252" y="2476580"/>
            <a:ext cx="1528916" cy="276156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4074714C-9191-405B-9579-583B42096A7F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6461760" y="2014194"/>
            <a:ext cx="1042950" cy="4623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92B66D3-E3CB-4960-ADEE-F47220CDDA90}"/>
              </a:ext>
            </a:extLst>
          </p:cNvPr>
          <p:cNvCxnSpPr/>
          <p:nvPr/>
        </p:nvCxnSpPr>
        <p:spPr>
          <a:xfrm flipH="1">
            <a:off x="6461760" y="5238146"/>
            <a:ext cx="10474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756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minar »Evolution« - Die ZEIT Akademie">
            <a:extLst>
              <a:ext uri="{FF2B5EF4-FFF2-40B4-BE49-F238E27FC236}">
                <a16:creationId xmlns:a16="http://schemas.microsoft.com/office/drawing/2014/main" id="{22B830BE-451B-4376-AD4C-B207F78E28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3" t="7704" r="19523" b="21726"/>
          <a:stretch/>
        </p:blipFill>
        <p:spPr bwMode="auto">
          <a:xfrm>
            <a:off x="383218" y="372862"/>
            <a:ext cx="11450715" cy="609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02DEDA3-C225-403B-880F-8409CD3AA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Evolution Chart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C60E01-B9E4-4689-B09B-248D7CD77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61760" y="2014194"/>
            <a:ext cx="4663440" cy="3749040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pl-PL" dirty="0">
                <a:solidFill>
                  <a:schemeClr val="bg1"/>
                </a:solidFill>
              </a:rPr>
              <a:t>Alpha Release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B5334F9-3B50-405C-B448-07B3C0B93F3C}"/>
              </a:ext>
            </a:extLst>
          </p:cNvPr>
          <p:cNvSpPr/>
          <p:nvPr/>
        </p:nvSpPr>
        <p:spPr>
          <a:xfrm>
            <a:off x="8054109" y="2014194"/>
            <a:ext cx="1764145" cy="313046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208CBDE-387A-46DD-AA30-5796F0605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43" y="2447219"/>
            <a:ext cx="6543675" cy="3667125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7FF03FCC-0AE2-4959-B566-85F176886747}"/>
              </a:ext>
            </a:extLst>
          </p:cNvPr>
          <p:cNvCxnSpPr>
            <a:cxnSpLocks/>
          </p:cNvCxnSpPr>
          <p:nvPr/>
        </p:nvCxnSpPr>
        <p:spPr>
          <a:xfrm flipV="1">
            <a:off x="7036118" y="2014194"/>
            <a:ext cx="1900064" cy="43302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4E76FE0-5124-42D8-A5CD-5604E79D5122}"/>
              </a:ext>
            </a:extLst>
          </p:cNvPr>
          <p:cNvCxnSpPr>
            <a:cxnSpLocks/>
            <a:stCxn id="8" idx="4"/>
          </p:cNvCxnSpPr>
          <p:nvPr/>
        </p:nvCxnSpPr>
        <p:spPr>
          <a:xfrm flipH="1">
            <a:off x="7036118" y="5144655"/>
            <a:ext cx="1900064" cy="9696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608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minar »Evolution« - Die ZEIT Akademie">
            <a:extLst>
              <a:ext uri="{FF2B5EF4-FFF2-40B4-BE49-F238E27FC236}">
                <a16:creationId xmlns:a16="http://schemas.microsoft.com/office/drawing/2014/main" id="{22B830BE-451B-4376-AD4C-B207F78E28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3" t="7704" r="19523" b="21726"/>
          <a:stretch/>
        </p:blipFill>
        <p:spPr bwMode="auto">
          <a:xfrm>
            <a:off x="383218" y="372862"/>
            <a:ext cx="11450715" cy="609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02DEDA3-C225-403B-880F-8409CD3AA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Evolution Chart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C60E01-B9E4-4689-B09B-248D7CD77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61760" y="2014194"/>
            <a:ext cx="4663440" cy="3749040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</a:rPr>
              <a:t>Till now: </a:t>
            </a:r>
            <a:r>
              <a:rPr lang="pl-PL" dirty="0">
                <a:solidFill>
                  <a:schemeClr val="bg1"/>
                </a:solidFill>
              </a:rPr>
              <a:t>Final Result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B5334F9-3B50-405C-B448-07B3C0B93F3C}"/>
              </a:ext>
            </a:extLst>
          </p:cNvPr>
          <p:cNvSpPr/>
          <p:nvPr/>
        </p:nvSpPr>
        <p:spPr>
          <a:xfrm>
            <a:off x="9735128" y="1953618"/>
            <a:ext cx="2041236" cy="324196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F94C70F-F2AD-44CF-8E2B-9BCE282D37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913" b="20000"/>
          <a:stretch/>
        </p:blipFill>
        <p:spPr>
          <a:xfrm>
            <a:off x="526472" y="2411427"/>
            <a:ext cx="8174183" cy="3887439"/>
          </a:xfrm>
          <a:prstGeom prst="rect">
            <a:avLst/>
          </a:prstGeom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E6153D43-4489-4F54-9165-42D2AACECF89}"/>
              </a:ext>
            </a:extLst>
          </p:cNvPr>
          <p:cNvCxnSpPr>
            <a:cxnSpLocks/>
            <a:stCxn id="8" idx="4"/>
          </p:cNvCxnSpPr>
          <p:nvPr/>
        </p:nvCxnSpPr>
        <p:spPr>
          <a:xfrm flipH="1">
            <a:off x="8700655" y="5195583"/>
            <a:ext cx="2055091" cy="110328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8B973C76-D28B-4F3B-B289-73D19431A13A}"/>
              </a:ext>
            </a:extLst>
          </p:cNvPr>
          <p:cNvCxnSpPr>
            <a:cxnSpLocks/>
          </p:cNvCxnSpPr>
          <p:nvPr/>
        </p:nvCxnSpPr>
        <p:spPr>
          <a:xfrm flipV="1">
            <a:off x="8700655" y="2014194"/>
            <a:ext cx="1773381" cy="3972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0659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iginal 5_01_Win32" id="{77344C68-A3F1-476B-8680-97D7F429B46B}" vid="{89780073-58E8-4DFF-BF29-BA99F805284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B58277-F8DF-46FF-84EC-EF41B835E6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7651BA-F45C-4845-9AB3-E0A65B39F5E1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2D276E62-80A3-44DD-9BCC-97ED2B99B5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{9ED50C33-0388-470E-9117-11DFA62B15D3}tf78438558_win32</Template>
  <TotalTime>0</TotalTime>
  <Words>533</Words>
  <Application>Microsoft Office PowerPoint</Application>
  <PresentationFormat>Breitbild</PresentationFormat>
  <Paragraphs>141</Paragraphs>
  <Slides>20</Slides>
  <Notes>0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4" baseType="lpstr">
      <vt:lpstr>Arial</vt:lpstr>
      <vt:lpstr>Century Gothic</vt:lpstr>
      <vt:lpstr>Garamond</vt:lpstr>
      <vt:lpstr>SavonVTI</vt:lpstr>
      <vt:lpstr>Chaos to Go</vt:lpstr>
      <vt:lpstr>Chaos to Go in a nutshell </vt:lpstr>
      <vt:lpstr>Evolution Chart</vt:lpstr>
      <vt:lpstr>Evolution Chart</vt:lpstr>
      <vt:lpstr>Evolution Chart</vt:lpstr>
      <vt:lpstr>Evolution Chart</vt:lpstr>
      <vt:lpstr>Evolution Chart</vt:lpstr>
      <vt:lpstr>Evolution Chart</vt:lpstr>
      <vt:lpstr>Evolution Chart</vt:lpstr>
      <vt:lpstr>Timeline</vt:lpstr>
      <vt:lpstr>Timeline</vt:lpstr>
      <vt:lpstr>Timeline</vt:lpstr>
      <vt:lpstr>Timeline Summary</vt:lpstr>
      <vt:lpstr>Problems</vt:lpstr>
      <vt:lpstr>Problems</vt:lpstr>
      <vt:lpstr>Final Game</vt:lpstr>
      <vt:lpstr>Demo</vt:lpstr>
      <vt:lpstr>PowerPoint-Präsentation</vt:lpstr>
      <vt:lpstr>Title Lorem Ipsum</vt:lpstr>
      <vt:lpstr>Title Lorem Ipsum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James Li</dc:creator>
  <cp:lastModifiedBy>ga86jah</cp:lastModifiedBy>
  <cp:revision>82</cp:revision>
  <dcterms:created xsi:type="dcterms:W3CDTF">2021-04-18T13:14:29Z</dcterms:created>
  <dcterms:modified xsi:type="dcterms:W3CDTF">2021-07-12T09:25:47Z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