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2.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8" r:id="rId1"/>
    <p:sldMasterId id="2147483777" r:id="rId2"/>
    <p:sldMasterId id="2147483824" r:id="rId3"/>
    <p:sldMasterId id="2147483827" r:id="rId4"/>
  </p:sldMasterIdLst>
  <p:notesMasterIdLst>
    <p:notesMasterId r:id="rId34"/>
  </p:notesMasterIdLst>
  <p:handoutMasterIdLst>
    <p:handoutMasterId r:id="rId35"/>
  </p:handoutMasterIdLst>
  <p:sldIdLst>
    <p:sldId id="275" r:id="rId5"/>
    <p:sldId id="778" r:id="rId6"/>
    <p:sldId id="813" r:id="rId7"/>
    <p:sldId id="811" r:id="rId8"/>
    <p:sldId id="793" r:id="rId9"/>
    <p:sldId id="779" r:id="rId10"/>
    <p:sldId id="782" r:id="rId11"/>
    <p:sldId id="783" r:id="rId12"/>
    <p:sldId id="786" r:id="rId13"/>
    <p:sldId id="271" r:id="rId14"/>
    <p:sldId id="810" r:id="rId15"/>
    <p:sldId id="812" r:id="rId16"/>
    <p:sldId id="780" r:id="rId17"/>
    <p:sldId id="781" r:id="rId18"/>
    <p:sldId id="784" r:id="rId19"/>
    <p:sldId id="796" r:id="rId20"/>
    <p:sldId id="797" r:id="rId21"/>
    <p:sldId id="798" r:id="rId22"/>
    <p:sldId id="800" r:id="rId23"/>
    <p:sldId id="802" r:id="rId24"/>
    <p:sldId id="803" r:id="rId25"/>
    <p:sldId id="804" r:id="rId26"/>
    <p:sldId id="805" r:id="rId27"/>
    <p:sldId id="806" r:id="rId28"/>
    <p:sldId id="807" r:id="rId29"/>
    <p:sldId id="808" r:id="rId30"/>
    <p:sldId id="789" r:id="rId31"/>
    <p:sldId id="792" r:id="rId32"/>
    <p:sldId id="765" r:id="rId33"/>
  </p:sldIdLst>
  <p:sldSz cx="12192000" cy="6858000"/>
  <p:notesSz cx="9926638" cy="6797675"/>
  <p:custDataLst>
    <p:tags r:id="rId36"/>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tenstein, Daniel" initials="HD" lastIdx="2" clrIdx="0">
    <p:extLst>
      <p:ext uri="{19B8F6BF-5375-455C-9EA6-DF929625EA0E}">
        <p15:presenceInfo xmlns:p15="http://schemas.microsoft.com/office/powerpoint/2012/main" userId="S-1-5-21-1499261727-55176102-3529509929-6870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F4B084"/>
    <a:srgbClr val="FF7C80"/>
    <a:srgbClr val="9779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5320" autoAdjust="0"/>
  </p:normalViewPr>
  <p:slideViewPr>
    <p:cSldViewPr snapToGrid="0">
      <p:cViewPr varScale="1">
        <p:scale>
          <a:sx n="123" d="100"/>
          <a:sy n="123" d="100"/>
        </p:scale>
        <p:origin x="120" y="23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131" d="100"/>
          <a:sy n="131" d="100"/>
        </p:scale>
        <p:origin x="163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4302625" cy="341297"/>
          </a:xfrm>
          <a:prstGeom prst="rect">
            <a:avLst/>
          </a:prstGeom>
        </p:spPr>
        <p:txBody>
          <a:bodyPr vert="horz" lIns="91430" tIns="45716" rIns="91430" bIns="45716" rtlCol="0"/>
          <a:lstStyle>
            <a:lvl1pPr algn="l">
              <a:defRPr sz="1200"/>
            </a:lvl1pPr>
          </a:lstStyle>
          <a:p>
            <a:endParaRPr lang="de-DE"/>
          </a:p>
        </p:txBody>
      </p:sp>
      <p:sp>
        <p:nvSpPr>
          <p:cNvPr id="3" name="Datumsplatzhalter 2"/>
          <p:cNvSpPr>
            <a:spLocks noGrp="1"/>
          </p:cNvSpPr>
          <p:nvPr>
            <p:ph type="dt" sz="quarter" idx="1"/>
          </p:nvPr>
        </p:nvSpPr>
        <p:spPr>
          <a:xfrm>
            <a:off x="5621697" y="1"/>
            <a:ext cx="4302625" cy="341297"/>
          </a:xfrm>
          <a:prstGeom prst="rect">
            <a:avLst/>
          </a:prstGeom>
        </p:spPr>
        <p:txBody>
          <a:bodyPr vert="horz" lIns="91430" tIns="45716" rIns="91430" bIns="45716" rtlCol="0"/>
          <a:lstStyle>
            <a:lvl1pPr algn="r">
              <a:defRPr sz="1200"/>
            </a:lvl1pPr>
          </a:lstStyle>
          <a:p>
            <a:fld id="{CD803FDA-6B2B-4331-AD58-8FFCEE65CD5C}" type="datetimeFigureOut">
              <a:rPr lang="de-DE" smtClean="0"/>
              <a:t>22.07.2025</a:t>
            </a:fld>
            <a:endParaRPr lang="de-DE"/>
          </a:p>
        </p:txBody>
      </p:sp>
      <p:sp>
        <p:nvSpPr>
          <p:cNvPr id="4" name="Fußzeilenplatzhalter 3"/>
          <p:cNvSpPr>
            <a:spLocks noGrp="1"/>
          </p:cNvSpPr>
          <p:nvPr>
            <p:ph type="ftr" sz="quarter" idx="2"/>
          </p:nvPr>
        </p:nvSpPr>
        <p:spPr>
          <a:xfrm>
            <a:off x="2" y="6456380"/>
            <a:ext cx="4302625" cy="341297"/>
          </a:xfrm>
          <a:prstGeom prst="rect">
            <a:avLst/>
          </a:prstGeom>
        </p:spPr>
        <p:txBody>
          <a:bodyPr vert="horz" lIns="91430" tIns="45716" rIns="91430" bIns="45716" rtlCol="0" anchor="b"/>
          <a:lstStyle>
            <a:lvl1pPr algn="l">
              <a:defRPr sz="1200"/>
            </a:lvl1pPr>
          </a:lstStyle>
          <a:p>
            <a:endParaRPr lang="de-DE"/>
          </a:p>
        </p:txBody>
      </p:sp>
      <p:sp>
        <p:nvSpPr>
          <p:cNvPr id="5" name="Foliennummernplatzhalter 4"/>
          <p:cNvSpPr>
            <a:spLocks noGrp="1"/>
          </p:cNvSpPr>
          <p:nvPr>
            <p:ph type="sldNum" sz="quarter" idx="3"/>
          </p:nvPr>
        </p:nvSpPr>
        <p:spPr>
          <a:xfrm>
            <a:off x="5621697" y="6456380"/>
            <a:ext cx="4302625" cy="341297"/>
          </a:xfrm>
          <a:prstGeom prst="rect">
            <a:avLst/>
          </a:prstGeom>
        </p:spPr>
        <p:txBody>
          <a:bodyPr vert="horz" lIns="91430" tIns="45716" rIns="91430" bIns="45716" rtlCol="0" anchor="b"/>
          <a:lstStyle>
            <a:lvl1pPr algn="r">
              <a:defRPr sz="1200"/>
            </a:lvl1pPr>
          </a:lstStyle>
          <a:p>
            <a:fld id="{5FE98216-9D52-48BA-8DAE-95BB22D8E1DF}" type="slidenum">
              <a:rPr lang="de-DE" smtClean="0"/>
              <a:t>‹Nr.›</a:t>
            </a:fld>
            <a:endParaRPr lang="de-DE"/>
          </a:p>
        </p:txBody>
      </p:sp>
    </p:spTree>
    <p:extLst>
      <p:ext uri="{BB962C8B-B14F-4D97-AF65-F5344CB8AC3E}">
        <p14:creationId xmlns:p14="http://schemas.microsoft.com/office/powerpoint/2010/main" val="38163295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 y="0"/>
            <a:ext cx="4301543" cy="341064"/>
          </a:xfrm>
          <a:prstGeom prst="rect">
            <a:avLst/>
          </a:prstGeom>
        </p:spPr>
        <p:txBody>
          <a:bodyPr vert="horz" lIns="91430" tIns="45716" rIns="91430" bIns="45716" rtlCol="0"/>
          <a:lstStyle>
            <a:lvl1pPr algn="l">
              <a:defRPr sz="1200"/>
            </a:lvl1pPr>
          </a:lstStyle>
          <a:p>
            <a:endParaRPr lang="de-DE"/>
          </a:p>
        </p:txBody>
      </p:sp>
      <p:sp>
        <p:nvSpPr>
          <p:cNvPr id="3" name="Datumsplatzhalter 2"/>
          <p:cNvSpPr>
            <a:spLocks noGrp="1"/>
          </p:cNvSpPr>
          <p:nvPr>
            <p:ph type="dt" idx="1"/>
          </p:nvPr>
        </p:nvSpPr>
        <p:spPr>
          <a:xfrm>
            <a:off x="5622801" y="0"/>
            <a:ext cx="4301543" cy="341064"/>
          </a:xfrm>
          <a:prstGeom prst="rect">
            <a:avLst/>
          </a:prstGeom>
        </p:spPr>
        <p:txBody>
          <a:bodyPr vert="horz" lIns="91430" tIns="45716" rIns="91430" bIns="45716" rtlCol="0"/>
          <a:lstStyle>
            <a:lvl1pPr algn="r">
              <a:defRPr sz="1200"/>
            </a:lvl1pPr>
          </a:lstStyle>
          <a:p>
            <a:fld id="{E5DB2858-8A7D-4C86-A3ED-71F90EC02A94}" type="datetimeFigureOut">
              <a:rPr lang="de-DE" smtClean="0"/>
              <a:t>22.07.2025</a:t>
            </a:fld>
            <a:endParaRPr lang="de-DE"/>
          </a:p>
        </p:txBody>
      </p:sp>
      <p:sp>
        <p:nvSpPr>
          <p:cNvPr id="4" name="Folienbildplatzhalt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30" tIns="45716" rIns="91430" bIns="45716" rtlCol="0" anchor="ctr"/>
          <a:lstStyle/>
          <a:p>
            <a:endParaRPr lang="de-DE"/>
          </a:p>
        </p:txBody>
      </p:sp>
      <p:sp>
        <p:nvSpPr>
          <p:cNvPr id="5" name="Notizenplatzhalter 4"/>
          <p:cNvSpPr>
            <a:spLocks noGrp="1"/>
          </p:cNvSpPr>
          <p:nvPr>
            <p:ph type="body" sz="quarter" idx="3"/>
          </p:nvPr>
        </p:nvSpPr>
        <p:spPr>
          <a:xfrm>
            <a:off x="992664" y="3271383"/>
            <a:ext cx="7941310" cy="2676585"/>
          </a:xfrm>
          <a:prstGeom prst="rect">
            <a:avLst/>
          </a:prstGeom>
        </p:spPr>
        <p:txBody>
          <a:bodyPr vert="horz" lIns="91430" tIns="45716" rIns="91430" bIns="45716"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3" y="6456613"/>
            <a:ext cx="4301543" cy="341063"/>
          </a:xfrm>
          <a:prstGeom prst="rect">
            <a:avLst/>
          </a:prstGeom>
        </p:spPr>
        <p:txBody>
          <a:bodyPr vert="horz" lIns="91430" tIns="45716" rIns="91430" bIns="45716" rtlCol="0" anchor="b"/>
          <a:lstStyle>
            <a:lvl1pPr algn="l">
              <a:defRPr sz="1200"/>
            </a:lvl1pPr>
          </a:lstStyle>
          <a:p>
            <a:endParaRPr lang="de-DE"/>
          </a:p>
        </p:txBody>
      </p:sp>
      <p:sp>
        <p:nvSpPr>
          <p:cNvPr id="7" name="Foliennummernplatzhalter 6"/>
          <p:cNvSpPr>
            <a:spLocks noGrp="1"/>
          </p:cNvSpPr>
          <p:nvPr>
            <p:ph type="sldNum" sz="quarter" idx="5"/>
          </p:nvPr>
        </p:nvSpPr>
        <p:spPr>
          <a:xfrm>
            <a:off x="5622801" y="6456613"/>
            <a:ext cx="4301543" cy="341063"/>
          </a:xfrm>
          <a:prstGeom prst="rect">
            <a:avLst/>
          </a:prstGeom>
        </p:spPr>
        <p:txBody>
          <a:bodyPr vert="horz" lIns="91430" tIns="45716" rIns="91430" bIns="45716" rtlCol="0" anchor="b"/>
          <a:lstStyle>
            <a:lvl1pPr algn="r">
              <a:defRPr sz="1200"/>
            </a:lvl1pPr>
          </a:lstStyle>
          <a:p>
            <a:fld id="{EA4805B9-B79A-421C-8A1E-A722C200E235}" type="slidenum">
              <a:rPr lang="de-DE" smtClean="0"/>
              <a:t>‹Nr.›</a:t>
            </a:fld>
            <a:endParaRPr lang="de-DE"/>
          </a:p>
        </p:txBody>
      </p:sp>
    </p:spTree>
    <p:extLst>
      <p:ext uri="{BB962C8B-B14F-4D97-AF65-F5344CB8AC3E}">
        <p14:creationId xmlns:p14="http://schemas.microsoft.com/office/powerpoint/2010/main" val="2886324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AFC6D0-44D5-4EB7-828F-6F464F83D79A}"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5974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3509AFB-8458-4CB5-84B1-9BE642825EE1}"/>
              </a:ext>
            </a:extLst>
          </p:cNvPr>
          <p:cNvGraphicFramePr>
            <a:graphicFrameLocks noChangeAspect="1"/>
          </p:cNvGraphicFramePr>
          <p:nvPr userDrawn="1">
            <p:custDataLst>
              <p:tags r:id="rId2"/>
            </p:custDataLst>
            <p:extLst>
              <p:ext uri="{D42A27DB-BD31-4B8C-83A1-F6EECF244321}">
                <p14:modId xmlns:p14="http://schemas.microsoft.com/office/powerpoint/2010/main" val="29123379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724" name="think-cell Folie" r:id="rId5" imgW="425" imgH="424" progId="TCLayout.ActiveDocument.1">
                  <p:embed/>
                </p:oleObj>
              </mc:Choice>
              <mc:Fallback>
                <p:oleObj name="think-cell Folie" r:id="rId5" imgW="425" imgH="424" progId="TCLayout.ActiveDocument.1">
                  <p:embed/>
                  <p:pic>
                    <p:nvPicPr>
                      <p:cNvPr id="2" name="Objekt 1" hidden="1">
                        <a:extLst>
                          <a:ext uri="{FF2B5EF4-FFF2-40B4-BE49-F238E27FC236}">
                            <a16:creationId xmlns:a16="http://schemas.microsoft.com/office/drawing/2014/main" id="{53509AFB-8458-4CB5-84B1-9BE642825EE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hteck 3" hidden="1">
            <a:extLst>
              <a:ext uri="{FF2B5EF4-FFF2-40B4-BE49-F238E27FC236}">
                <a16:creationId xmlns:a16="http://schemas.microsoft.com/office/drawing/2014/main" id="{6AFB3FC6-049C-4E32-AE9D-C77D3316A534}"/>
              </a:ext>
            </a:extLst>
          </p:cNvPr>
          <p:cNvSpPr/>
          <p:nvPr userDrawn="1">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lvl="0" indent="0" algn="ctr">
              <a:lnSpc>
                <a:spcPct val="114000"/>
              </a:lnSpc>
            </a:pPr>
            <a:endParaRPr lang="de-DE" sz="3000" b="0" i="0" baseline="0" dirty="0">
              <a:latin typeface="Arial" panose="020B0604020202020204" pitchFamily="34" charset="0"/>
              <a:ea typeface="+mj-ea"/>
              <a:cs typeface="+mj-cs"/>
              <a:sym typeface="Arial" panose="020B0604020202020204" pitchFamily="34" charset="0"/>
            </a:endParaRPr>
          </a:p>
        </p:txBody>
      </p:sp>
      <p:sp>
        <p:nvSpPr>
          <p:cNvPr id="7" name="Inhaltsplatzhalter 2">
            <a:extLst>
              <a:ext uri="{FF2B5EF4-FFF2-40B4-BE49-F238E27FC236}">
                <a16:creationId xmlns:a16="http://schemas.microsoft.com/office/drawing/2014/main" id="{8CC01C03-EDF0-44A3-85BF-0082283B8B8C}"/>
              </a:ext>
            </a:extLst>
          </p:cNvPr>
          <p:cNvSpPr>
            <a:spLocks noGrp="1"/>
          </p:cNvSpPr>
          <p:nvPr>
            <p:ph idx="1"/>
          </p:nvPr>
        </p:nvSpPr>
        <p:spPr>
          <a:xfrm>
            <a:off x="309601" y="1762188"/>
            <a:ext cx="11572798"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solidFill>
                  <a:schemeClr val="bg1"/>
                </a:solidFill>
                <a:latin typeface="TUM Neue Helvetica" panose="020B0604020202020204" pitchFamily="34" charset="0"/>
              </a:defRPr>
            </a:lvl1pPr>
            <a:lvl2pPr>
              <a:lnSpc>
                <a:spcPct val="114000"/>
              </a:lnSpc>
              <a:defRPr lang="de-DE" noProof="0" dirty="0" smtClean="0">
                <a:solidFill>
                  <a:schemeClr val="bg1"/>
                </a:solidFill>
                <a:latin typeface="TUM Neue Helvetica" panose="020B0604020202020204" pitchFamily="34" charset="0"/>
              </a:defRPr>
            </a:lvl2pPr>
            <a:lvl3pPr>
              <a:defRPr sz="1600">
                <a:solidFill>
                  <a:schemeClr val="bg1"/>
                </a:solidFill>
                <a:latin typeface="TUM Neue Helvetica" panose="020B0604020202020204" pitchFamily="34" charset="0"/>
              </a:defRPr>
            </a:lvl3pPr>
          </a:lstStyle>
          <a:p>
            <a:pPr lvl="0"/>
            <a:r>
              <a:rPr lang="de-DE" noProof="0" dirty="0"/>
              <a:t>Textmasterformat bearbeiten</a:t>
            </a:r>
          </a:p>
          <a:p>
            <a:pPr lvl="1"/>
            <a:r>
              <a:rPr lang="de-DE" noProof="0" dirty="0"/>
              <a:t>Zweite Ebene</a:t>
            </a:r>
          </a:p>
          <a:p>
            <a:pPr lvl="2"/>
            <a:r>
              <a:rPr lang="de-DE" noProof="0" dirty="0"/>
              <a:t>Dritte Ebene</a:t>
            </a:r>
          </a:p>
        </p:txBody>
      </p:sp>
      <p:sp>
        <p:nvSpPr>
          <p:cNvPr id="8" name="Titel 1">
            <a:extLst>
              <a:ext uri="{FF2B5EF4-FFF2-40B4-BE49-F238E27FC236}">
                <a16:creationId xmlns:a16="http://schemas.microsoft.com/office/drawing/2014/main" id="{D5991B96-40AA-4A4D-A019-67A383660E25}"/>
              </a:ext>
            </a:extLst>
          </p:cNvPr>
          <p:cNvSpPr>
            <a:spLocks noGrp="1"/>
          </p:cNvSpPr>
          <p:nvPr>
            <p:ph type="title"/>
          </p:nvPr>
        </p:nvSpPr>
        <p:spPr>
          <a:xfrm>
            <a:off x="309601" y="994335"/>
            <a:ext cx="11572798"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dirty="0"/>
              <a:t>Titelmasterformat durch Klicken bearbeiten</a:t>
            </a:r>
          </a:p>
        </p:txBody>
      </p:sp>
      <p:sp>
        <p:nvSpPr>
          <p:cNvPr id="9" name="Fußzeilenplatzhalter 8">
            <a:extLst>
              <a:ext uri="{FF2B5EF4-FFF2-40B4-BE49-F238E27FC236}">
                <a16:creationId xmlns:a16="http://schemas.microsoft.com/office/drawing/2014/main" id="{A2BA30AF-59CF-4890-B646-A82A13A0CBC7}"/>
              </a:ext>
            </a:extLst>
          </p:cNvPr>
          <p:cNvSpPr>
            <a:spLocks noGrp="1"/>
          </p:cNvSpPr>
          <p:nvPr>
            <p:ph type="ftr" sz="quarter" idx="10"/>
          </p:nvPr>
        </p:nvSpPr>
        <p:spPr>
          <a:xfrm>
            <a:off x="309601" y="6480000"/>
            <a:ext cx="8723644" cy="365125"/>
          </a:xfrm>
          <a:prstGeom prst="rect">
            <a:avLst/>
          </a:prstGeom>
        </p:spPr>
        <p:txBody>
          <a:bodyPr/>
          <a:lstStyle/>
          <a:p>
            <a:pPr fontAlgn="base">
              <a:spcBef>
                <a:spcPct val="0"/>
              </a:spcBef>
              <a:spcAft>
                <a:spcPct val="0"/>
              </a:spcAft>
              <a:defRPr/>
            </a:pPr>
            <a:endParaRPr lang="en-US" dirty="0">
              <a:cs typeface="Arial" charset="0"/>
            </a:endParaRPr>
          </a:p>
        </p:txBody>
      </p:sp>
      <p:sp>
        <p:nvSpPr>
          <p:cNvPr id="10" name="Foliennummernplatzhalter 9">
            <a:extLst>
              <a:ext uri="{FF2B5EF4-FFF2-40B4-BE49-F238E27FC236}">
                <a16:creationId xmlns:a16="http://schemas.microsoft.com/office/drawing/2014/main" id="{87895A20-EC79-4506-A98E-F4BB2A1A5351}"/>
              </a:ext>
            </a:extLst>
          </p:cNvPr>
          <p:cNvSpPr>
            <a:spLocks noGrp="1"/>
          </p:cNvSpPr>
          <p:nvPr>
            <p:ph type="sldNum" sz="quarter" idx="11"/>
          </p:nvPr>
        </p:nvSpPr>
        <p:spPr/>
        <p:txBody>
          <a:body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722174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25461" y="1652954"/>
            <a:ext cx="11345332" cy="480880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8"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
        <p:nvSpPr>
          <p:cNvPr id="5" name="Foliennummernplatzhalter 2">
            <a:extLst>
              <a:ext uri="{FF2B5EF4-FFF2-40B4-BE49-F238E27FC236}">
                <a16:creationId xmlns:a16="http://schemas.microsoft.com/office/drawing/2014/main" id="{45CBDAF8-BC30-4203-B44E-8906D9CFA3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097151CE-0206-441A-B0FF-69D45CFC7960}" type="slidenum">
              <a:rPr lang="de-DE" smtClean="0"/>
              <a:pPr/>
              <a:t>‹Nr.›</a:t>
            </a:fld>
            <a:endParaRPr lang="de-DE"/>
          </a:p>
        </p:txBody>
      </p:sp>
      <p:sp>
        <p:nvSpPr>
          <p:cNvPr id="6" name="Datumsplatzhalter 3">
            <a:extLst>
              <a:ext uri="{FF2B5EF4-FFF2-40B4-BE49-F238E27FC236}">
                <a16:creationId xmlns:a16="http://schemas.microsoft.com/office/drawing/2014/main" id="{F1DECF42-89B1-4D42-83F9-8EEF5C19CF5E}"/>
              </a:ext>
            </a:extLst>
          </p:cNvPr>
          <p:cNvSpPr>
            <a:spLocks noGrp="1"/>
          </p:cNvSpPr>
          <p:nvPr>
            <p:ph type="dt" sz="half" idx="2"/>
          </p:nvPr>
        </p:nvSpPr>
        <p:spPr>
          <a:xfrm>
            <a:off x="171774"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D50BBBA9-AD8A-4BEB-8044-E038AB40E7AF}" type="datetime1">
              <a:rPr lang="de-DE" smtClean="0"/>
              <a:t>22.07.2025</a:t>
            </a:fld>
            <a:endParaRPr lang="de-DE"/>
          </a:p>
        </p:txBody>
      </p:sp>
    </p:spTree>
    <p:extLst>
      <p:ext uri="{BB962C8B-B14F-4D97-AF65-F5344CB8AC3E}">
        <p14:creationId xmlns:p14="http://schemas.microsoft.com/office/powerpoint/2010/main" val="3014363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425455" y="1762191"/>
            <a:ext cx="5574547"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baseline="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13" name="Inhaltsplatzhalter 2"/>
          <p:cNvSpPr>
            <a:spLocks noGrp="1"/>
          </p:cNvSpPr>
          <p:nvPr>
            <p:ph idx="15" hasCustomPrompt="1"/>
          </p:nvPr>
        </p:nvSpPr>
        <p:spPr>
          <a:xfrm>
            <a:off x="6196239" y="1762191"/>
            <a:ext cx="5574547"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7"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91972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425459" y="1762193"/>
            <a:ext cx="11345332"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8" name="Inhaltsplatzhalter 9"/>
          <p:cNvSpPr>
            <a:spLocks noGrp="1"/>
          </p:cNvSpPr>
          <p:nvPr>
            <p:ph sz="quarter" idx="18"/>
          </p:nvPr>
        </p:nvSpPr>
        <p:spPr>
          <a:xfrm>
            <a:off x="422656" y="2484005"/>
            <a:ext cx="5657088" cy="3974655"/>
          </a:xfrm>
          <a:prstGeom prst="rect">
            <a:avLst/>
          </a:prstGeom>
          <a:noFill/>
        </p:spPr>
        <p:txBody>
          <a:bodyPr lIns="0" rIns="0"/>
          <a:lstStyle>
            <a:lvl1pPr>
              <a:defRPr lang="de-DE" sz="1600" kern="1200" noProof="0" dirty="0" smtClean="0">
                <a:solidFill>
                  <a:schemeClr val="tx1"/>
                </a:solidFill>
                <a:latin typeface="+mn-lt"/>
                <a:ea typeface="+mn-ea"/>
                <a:cs typeface="+mn-cs"/>
              </a:defRPr>
            </a:lvl1pPr>
            <a:lvl2pPr>
              <a:defRPr/>
            </a:lvl2pPr>
            <a:lvl3pPr>
              <a:defRPr sz="160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6112256" y="2484120"/>
            <a:ext cx="5659200" cy="3974400"/>
          </a:xfrm>
          <a:prstGeom prst="rect">
            <a:avLst/>
          </a:prstGeom>
          <a:noFill/>
        </p:spPr>
        <p:txBody>
          <a:bodyPr/>
          <a:lstStyle>
            <a:lvl1pPr>
              <a:lnSpc>
                <a:spcPct val="114000"/>
              </a:lnSpc>
              <a:defRPr/>
            </a:lvl1pPr>
          </a:lstStyle>
          <a:p>
            <a:endParaRPr lang="de-DE" dirty="0"/>
          </a:p>
        </p:txBody>
      </p:sp>
      <p:sp>
        <p:nvSpPr>
          <p:cNvPr id="9"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3144977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40"/>
            <a:ext cx="12192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8" name="Textplatzhalter 7"/>
          <p:cNvSpPr>
            <a:spLocks noGrp="1"/>
          </p:cNvSpPr>
          <p:nvPr>
            <p:ph type="body" sz="quarter" idx="13" hasCustomPrompt="1"/>
          </p:nvPr>
        </p:nvSpPr>
        <p:spPr>
          <a:xfrm>
            <a:off x="425459" y="1762193"/>
            <a:ext cx="11345332"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8" name="Inhaltsplatzhalter 9"/>
          <p:cNvSpPr>
            <a:spLocks noGrp="1"/>
          </p:cNvSpPr>
          <p:nvPr>
            <p:ph sz="quarter" idx="18"/>
          </p:nvPr>
        </p:nvSpPr>
        <p:spPr>
          <a:xfrm>
            <a:off x="422656" y="2484005"/>
            <a:ext cx="5657088" cy="3974655"/>
          </a:xfrm>
          <a:prstGeom prst="rect">
            <a:avLst/>
          </a:prstGeom>
          <a:noFill/>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6112256" y="2484120"/>
            <a:ext cx="5659200" cy="3974400"/>
          </a:xfrm>
          <a:prstGeom prst="rect">
            <a:avLst/>
          </a:prstGeom>
          <a:noFill/>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6382494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425459" y="1762193"/>
            <a:ext cx="11345332"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a:t>Inhalt durch Klicken bearbeiten</a:t>
            </a:r>
          </a:p>
        </p:txBody>
      </p:sp>
      <p:sp>
        <p:nvSpPr>
          <p:cNvPr id="9" name="Bildplatzhalter 8"/>
          <p:cNvSpPr>
            <a:spLocks noGrp="1"/>
          </p:cNvSpPr>
          <p:nvPr>
            <p:ph type="pic" sz="quarter" idx="17"/>
          </p:nvPr>
        </p:nvSpPr>
        <p:spPr>
          <a:xfrm>
            <a:off x="0" y="2476504"/>
            <a:ext cx="12192000" cy="4381497"/>
          </a:xfrm>
          <a:prstGeom prst="rect">
            <a:avLst/>
          </a:prstGeom>
          <a:noFill/>
        </p:spPr>
        <p:txBody>
          <a:bodyPr/>
          <a:lstStyle/>
          <a:p>
            <a:endParaRPr lang="de-DE" dirty="0"/>
          </a:p>
        </p:txBody>
      </p:sp>
      <p:sp>
        <p:nvSpPr>
          <p:cNvPr id="8"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3903686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12192000" cy="5166360"/>
          </a:xfrm>
          <a:prstGeom prst="rect">
            <a:avLst/>
          </a:prstGeom>
          <a:noFill/>
        </p:spPr>
        <p:txBody>
          <a:bodyPr/>
          <a:lstStyle>
            <a:lvl1pPr>
              <a:lnSpc>
                <a:spcPct val="114000"/>
              </a:lnSpc>
              <a:defRPr/>
            </a:lvl1pPr>
          </a:lstStyle>
          <a:p>
            <a:endParaRPr lang="de-DE" dirty="0"/>
          </a:p>
        </p:txBody>
      </p:sp>
      <p:sp>
        <p:nvSpPr>
          <p:cNvPr id="7"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312179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78374" y="989495"/>
            <a:ext cx="9903884" cy="360000"/>
          </a:xfrm>
          <a:prstGeom prst="rect">
            <a:avLst/>
          </a:prstGeom>
        </p:spPr>
        <p:txBody>
          <a:bodyPr>
            <a:noAutofit/>
          </a:bodyPr>
          <a:lstStyle>
            <a:lvl1pPr>
              <a:lnSpc>
                <a:spcPct val="125000"/>
              </a:lnSpc>
              <a:defRPr sz="2000"/>
            </a:lvl1pPr>
          </a:lstStyle>
          <a:p>
            <a:r>
              <a:rPr lang="de-DE" noProof="0"/>
              <a:t>Titelmasterformat durch Klicken bearbeiten</a:t>
            </a:r>
            <a:endParaRPr lang="de-DE" noProof="0" dirty="0"/>
          </a:p>
        </p:txBody>
      </p:sp>
      <p:sp>
        <p:nvSpPr>
          <p:cNvPr id="3" name="Inhaltsplatzhalter 2"/>
          <p:cNvSpPr>
            <a:spLocks noGrp="1"/>
          </p:cNvSpPr>
          <p:nvPr>
            <p:ph idx="1"/>
          </p:nvPr>
        </p:nvSpPr>
        <p:spPr>
          <a:xfrm>
            <a:off x="478367" y="1850400"/>
            <a:ext cx="11228917" cy="4417200"/>
          </a:xfrm>
          <a:prstGeom prst="rect">
            <a:avLst/>
          </a:prstGeom>
        </p:spPr>
        <p:txBody>
          <a:bodyPr>
            <a:normAutofit/>
          </a:bodyPr>
          <a:lstStyle>
            <a:lvl1pPr marL="0" indent="0">
              <a:lnSpc>
                <a:spcPct val="125000"/>
              </a:lnSpc>
              <a:spcBef>
                <a:spcPts val="0"/>
              </a:spcBef>
              <a:buNone/>
              <a:defRPr sz="1400"/>
            </a:lvl1pPr>
            <a:lvl2pPr marL="176205" indent="-176205">
              <a:lnSpc>
                <a:spcPct val="125000"/>
              </a:lnSpc>
              <a:spcBef>
                <a:spcPts val="0"/>
              </a:spcBef>
              <a:buFont typeface="Arial" pitchFamily="34" charset="0"/>
              <a:buChar char="•"/>
              <a:defRPr sz="1400"/>
            </a:lvl2pPr>
            <a:lvl3pPr marL="360346" indent="-184142">
              <a:lnSpc>
                <a:spcPct val="125000"/>
              </a:lnSpc>
              <a:spcBef>
                <a:spcPts val="0"/>
              </a:spcBef>
              <a:buFont typeface="Symbol" pitchFamily="18" charset="2"/>
              <a:buChar char="-"/>
              <a:defRPr sz="1400"/>
            </a:lvl3pPr>
            <a:lvl4pPr marL="538136" indent="-177792">
              <a:lnSpc>
                <a:spcPct val="125000"/>
              </a:lnSpc>
              <a:spcBef>
                <a:spcPts val="0"/>
              </a:spcBef>
              <a:buFont typeface="Symbol" pitchFamily="18" charset="2"/>
              <a:buChar char="-"/>
              <a:defRPr sz="1400"/>
            </a:lvl4pPr>
            <a:lvl5pPr marL="714339" indent="-176205">
              <a:lnSpc>
                <a:spcPct val="125000"/>
              </a:lnSpc>
              <a:spcBef>
                <a:spcPts val="0"/>
              </a:spcBef>
              <a:buFont typeface="Symbol" pitchFamily="18" charset="2"/>
              <a:buChar char="-"/>
              <a:defRPr sz="1400"/>
            </a:lvl5p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7" name="Textplatzhalter 7"/>
          <p:cNvSpPr>
            <a:spLocks noGrp="1"/>
          </p:cNvSpPr>
          <p:nvPr>
            <p:ph type="body" sz="quarter" idx="13" hasCustomPrompt="1"/>
          </p:nvPr>
        </p:nvSpPr>
        <p:spPr>
          <a:xfrm>
            <a:off x="478367" y="1396168"/>
            <a:ext cx="9902400" cy="295200"/>
          </a:xfrm>
          <a:prstGeom prst="rect">
            <a:avLst/>
          </a:prstGeom>
        </p:spPr>
        <p:txBody>
          <a:bodyPr>
            <a:noAutofit/>
          </a:bodyPr>
          <a:lstStyle>
            <a:lvl1pPr>
              <a:defRPr sz="1600"/>
            </a:lvl1pPr>
          </a:lstStyle>
          <a:p>
            <a:pPr lvl="0"/>
            <a:r>
              <a:rPr lang="de-DE" noProof="0"/>
              <a:t>Untertitel durch Klicken hinzufügen</a:t>
            </a:r>
          </a:p>
        </p:txBody>
      </p:sp>
    </p:spTree>
    <p:extLst>
      <p:ext uri="{BB962C8B-B14F-4D97-AF65-F5344CB8AC3E}">
        <p14:creationId xmlns:p14="http://schemas.microsoft.com/office/powerpoint/2010/main" val="556133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425451" y="1978721"/>
            <a:ext cx="11345332"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11130180" y="6408271"/>
            <a:ext cx="766981"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a:t>Dr. rer. nat. Erika Mustermann (TUM) | kann beliebig erweitert werden | Infos mit Strich trennen</a:t>
            </a:r>
            <a:endParaRPr lang="en-US" dirty="0"/>
          </a:p>
        </p:txBody>
      </p:sp>
      <p:sp>
        <p:nvSpPr>
          <p:cNvPr id="8" name="Titel 1"/>
          <p:cNvSpPr>
            <a:spLocks noGrp="1"/>
          </p:cNvSpPr>
          <p:nvPr>
            <p:ph type="title" hasCustomPrompt="1"/>
          </p:nvPr>
        </p:nvSpPr>
        <p:spPr>
          <a:xfrm>
            <a:off x="425454" y="994335"/>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516100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spaltiger Inhalt">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CE58CB1E-F828-4F11-99E0-327109AF9DA4}" type="slidenum">
              <a:rPr lang="de-DE" smtClean="0"/>
              <a:pPr/>
              <a:t>‹Nr.›</a:t>
            </a:fld>
            <a:endParaRPr lang="de-DE" dirty="0"/>
          </a:p>
        </p:txBody>
      </p:sp>
      <p:sp>
        <p:nvSpPr>
          <p:cNvPr id="4" name="Titel 1"/>
          <p:cNvSpPr>
            <a:spLocks noGrp="1"/>
          </p:cNvSpPr>
          <p:nvPr>
            <p:ph type="title" hasCustomPrompt="1"/>
          </p:nvPr>
        </p:nvSpPr>
        <p:spPr>
          <a:xfrm>
            <a:off x="431801" y="657225"/>
            <a:ext cx="10375897" cy="82073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lvl1pPr>
          </a:lstStyle>
          <a:p>
            <a:pPr lvl="0"/>
            <a:r>
              <a:rPr lang="de-DE" noProof="0" dirty="0"/>
              <a:t>Headline</a:t>
            </a:r>
            <a:br>
              <a:rPr lang="de-DE" noProof="0" dirty="0"/>
            </a:br>
            <a:r>
              <a:rPr lang="de-DE" noProof="0" dirty="0" err="1"/>
              <a:t>max</a:t>
            </a:r>
            <a:r>
              <a:rPr lang="de-DE" noProof="0" dirty="0"/>
              <a:t>. </a:t>
            </a:r>
            <a:r>
              <a:rPr lang="de-DE" noProof="0" dirty="0" err="1"/>
              <a:t>two</a:t>
            </a:r>
            <a:r>
              <a:rPr lang="de-DE" noProof="0" dirty="0"/>
              <a:t> </a:t>
            </a:r>
            <a:r>
              <a:rPr lang="de-DE" noProof="0" dirty="0" err="1"/>
              <a:t>lines</a:t>
            </a:r>
            <a:endParaRPr lang="de-DE" noProof="0" dirty="0"/>
          </a:p>
        </p:txBody>
      </p:sp>
      <p:sp>
        <p:nvSpPr>
          <p:cNvPr id="8" name="Textplatzhalter 7"/>
          <p:cNvSpPr>
            <a:spLocks noGrp="1"/>
          </p:cNvSpPr>
          <p:nvPr>
            <p:ph type="body" sz="quarter" idx="11"/>
          </p:nvPr>
        </p:nvSpPr>
        <p:spPr>
          <a:xfrm>
            <a:off x="425455" y="1773238"/>
            <a:ext cx="5013123" cy="4716462"/>
          </a:xfrm>
          <a:prstGeom prst="rect">
            <a:avLst/>
          </a:prstGeom>
        </p:spPr>
        <p:txBody>
          <a:bodyPr lIns="0" tIns="0" rIns="0" bIns="0"/>
          <a:lstStyle>
            <a:lvl1pPr>
              <a:lnSpc>
                <a:spcPct val="114000"/>
              </a:lnSpc>
              <a:spcBef>
                <a:spcPts val="0"/>
              </a:spcBef>
              <a:defRPr sz="1600"/>
            </a:lvl1pPr>
            <a:lvl2pPr>
              <a:lnSpc>
                <a:spcPct val="114000"/>
              </a:lnSpc>
              <a:spcBef>
                <a:spcPts val="0"/>
              </a:spcBef>
              <a:defRPr sz="1600"/>
            </a:lvl2pPr>
            <a:lvl3pPr>
              <a:lnSpc>
                <a:spcPct val="114000"/>
              </a:lnSpc>
              <a:spcBef>
                <a:spcPts val="0"/>
              </a:spcBef>
              <a:defRPr sz="1600"/>
            </a:lvl3pPr>
            <a:lvl4pPr>
              <a:lnSpc>
                <a:spcPct val="100000"/>
              </a:lnSpc>
              <a:spcBef>
                <a:spcPts val="720"/>
              </a:spcBef>
              <a:defRPr sz="1600"/>
            </a:lvl4pPr>
            <a:lvl5pPr>
              <a:lnSpc>
                <a:spcPct val="100000"/>
              </a:lnSpc>
              <a:spcBef>
                <a:spcPts val="720"/>
              </a:spcBef>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0" name="Textplatzhalter 9"/>
          <p:cNvSpPr>
            <a:spLocks noGrp="1"/>
          </p:cNvSpPr>
          <p:nvPr>
            <p:ph type="body" sz="quarter" idx="12"/>
          </p:nvPr>
        </p:nvSpPr>
        <p:spPr>
          <a:xfrm>
            <a:off x="5767918" y="1773238"/>
            <a:ext cx="5033433" cy="4716462"/>
          </a:xfrm>
          <a:prstGeom prst="rect">
            <a:avLst/>
          </a:prstGeom>
        </p:spPr>
        <p:txBody>
          <a:bodyPr lIns="0" tIns="0" rIns="0" bIns="0"/>
          <a:lstStyle>
            <a:lvl1pPr>
              <a:lnSpc>
                <a:spcPct val="114000"/>
              </a:lnSpc>
              <a:spcBef>
                <a:spcPts val="0"/>
              </a:spcBef>
              <a:defRPr sz="1600"/>
            </a:lvl1pPr>
            <a:lvl2pPr>
              <a:lnSpc>
                <a:spcPct val="114000"/>
              </a:lnSpc>
              <a:spcBef>
                <a:spcPts val="0"/>
              </a:spcBef>
              <a:defRPr sz="1600"/>
            </a:lvl2pPr>
            <a:lvl3pPr>
              <a:lnSpc>
                <a:spcPct val="114000"/>
              </a:lnSpc>
              <a:spcBef>
                <a:spcPts val="0"/>
              </a:spcBef>
              <a:defRPr sz="1600"/>
            </a:lvl3pPr>
            <a:lvl4pPr>
              <a:lnSpc>
                <a:spcPct val="100000"/>
              </a:lnSpc>
              <a:spcBef>
                <a:spcPts val="720"/>
              </a:spcBef>
              <a:defRPr sz="1600"/>
            </a:lvl4pPr>
            <a:lvl5pPr>
              <a:lnSpc>
                <a:spcPct val="100000"/>
              </a:lnSpc>
              <a:spcBef>
                <a:spcPts val="720"/>
              </a:spcBef>
              <a:defRPr sz="160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42581749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425451" y="1978721"/>
            <a:ext cx="11345332"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11130180" y="6408271"/>
            <a:ext cx="766981"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a:t> Zentrum für Schlüsselkompetenzen (ZSK) | Mastereinführung Sommersemester 2022</a:t>
            </a:r>
            <a:endParaRPr lang="en-US" dirty="0"/>
          </a:p>
        </p:txBody>
      </p:sp>
      <p:sp>
        <p:nvSpPr>
          <p:cNvPr id="8" name="Titel 1"/>
          <p:cNvSpPr>
            <a:spLocks noGrp="1"/>
          </p:cNvSpPr>
          <p:nvPr>
            <p:ph type="title" hasCustomPrompt="1"/>
          </p:nvPr>
        </p:nvSpPr>
        <p:spPr>
          <a:xfrm>
            <a:off x="425454" y="994335"/>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504998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09599" y="2498400"/>
            <a:ext cx="11572799" cy="3981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vl2pPr>
              <a:lnSpc>
                <a:spcPct val="114000"/>
              </a:lnSpc>
              <a:defRPr lang="de-DE" sz="1867" noProof="0" dirty="0" smtClean="0">
                <a:solidFill>
                  <a:schemeClr val="bg1"/>
                </a:solidFill>
                <a:latin typeface="TUM Neue Helvetica" panose="020B0604020202020204" pitchFamily="34" charset="0"/>
              </a:defRPr>
            </a:lvl2pPr>
            <a:lvl3pPr>
              <a:defRPr sz="1867" baseline="0">
                <a:solidFill>
                  <a:schemeClr val="bg1"/>
                </a:solidFill>
                <a:latin typeface="TUM Neue Helvetica" panose="020B0604020202020204" pitchFamily="34" charset="0"/>
              </a:defRPr>
            </a:lvl3pPr>
          </a:lstStyle>
          <a:p>
            <a:pPr lvl="0"/>
            <a:r>
              <a:rPr lang="de-DE" noProof="0" dirty="0"/>
              <a:t>Inhalt durch Klicken bearbeiten</a:t>
            </a:r>
          </a:p>
          <a:p>
            <a:pPr lvl="1"/>
            <a:r>
              <a:rPr lang="de-DE" noProof="0" dirty="0"/>
              <a:t>Zweite Ebene</a:t>
            </a:r>
          </a:p>
          <a:p>
            <a:pPr lvl="2"/>
            <a:r>
              <a:rPr lang="de-DE" noProof="0" dirty="0"/>
              <a:t>Dritte Ebene</a:t>
            </a:r>
          </a:p>
        </p:txBody>
      </p:sp>
      <p:sp>
        <p:nvSpPr>
          <p:cNvPr id="6" name="Textplatzhalter 7"/>
          <p:cNvSpPr>
            <a:spLocks noGrp="1"/>
          </p:cNvSpPr>
          <p:nvPr>
            <p:ph type="body" sz="quarter" idx="13" hasCustomPrompt="1"/>
          </p:nvPr>
        </p:nvSpPr>
        <p:spPr>
          <a:xfrm>
            <a:off x="309599" y="1764000"/>
            <a:ext cx="11572799" cy="6737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stStyle>
          <a:p>
            <a:pPr lvl="0"/>
            <a:r>
              <a:rPr lang="de-DE" noProof="0" dirty="0"/>
              <a:t>Inhalt durch Klicken bearbeiten</a:t>
            </a:r>
          </a:p>
        </p:txBody>
      </p:sp>
      <p:sp>
        <p:nvSpPr>
          <p:cNvPr id="8" name="Titel 1"/>
          <p:cNvSpPr>
            <a:spLocks noGrp="1"/>
          </p:cNvSpPr>
          <p:nvPr>
            <p:ph type="title"/>
          </p:nvPr>
        </p:nvSpPr>
        <p:spPr>
          <a:xfrm>
            <a:off x="309599" y="994335"/>
            <a:ext cx="115727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dirty="0"/>
              <a:t>Titelmasterformat durch Klicken bearbeiten</a:t>
            </a:r>
          </a:p>
        </p:txBody>
      </p:sp>
      <p:sp>
        <p:nvSpPr>
          <p:cNvPr id="2" name="Fußzeilenplatzhalter 1"/>
          <p:cNvSpPr>
            <a:spLocks noGrp="1"/>
          </p:cNvSpPr>
          <p:nvPr>
            <p:ph type="ftr" sz="quarter" idx="14"/>
          </p:nvPr>
        </p:nvSpPr>
        <p:spPr>
          <a:xfrm>
            <a:off x="309601" y="6480000"/>
            <a:ext cx="8723644" cy="365125"/>
          </a:xfrm>
          <a:prstGeom prst="rect">
            <a:avLst/>
          </a:prstGeom>
        </p:spPr>
        <p:txBody>
          <a:bodyPr/>
          <a:lstStyle/>
          <a:p>
            <a:pPr fontAlgn="base">
              <a:spcBef>
                <a:spcPct val="0"/>
              </a:spcBef>
              <a:spcAft>
                <a:spcPct val="0"/>
              </a:spcAft>
              <a:defRPr/>
            </a:pPr>
            <a:endParaRPr lang="en-US" dirty="0">
              <a:cs typeface="Arial" charset="0"/>
            </a:endParaRPr>
          </a:p>
        </p:txBody>
      </p:sp>
      <p:sp>
        <p:nvSpPr>
          <p:cNvPr id="4" name="Foliennummernplatzhalter 3"/>
          <p:cNvSpPr>
            <a:spLocks noGrp="1"/>
          </p:cNvSpPr>
          <p:nvPr>
            <p:ph type="sldNum" sz="quarter" idx="15"/>
          </p:nvPr>
        </p:nvSpPr>
        <p:spPr/>
        <p:txBody>
          <a:body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3954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09599" y="1764000"/>
            <a:ext cx="5690403" cy="4716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vl2pPr>
              <a:lnSpc>
                <a:spcPct val="114000"/>
              </a:lnSpc>
              <a:defRPr lang="de-DE" sz="1867" noProof="0" dirty="0" smtClean="0">
                <a:solidFill>
                  <a:schemeClr val="bg1"/>
                </a:solidFill>
                <a:latin typeface="TUM Neue Helvetica" panose="020B0604020202020204" pitchFamily="34" charset="0"/>
              </a:defRPr>
            </a:lvl2pPr>
            <a:lvl3pPr>
              <a:defRPr sz="1867" baseline="0">
                <a:solidFill>
                  <a:schemeClr val="bg1"/>
                </a:solidFill>
                <a:latin typeface="TUM Neue Helvetica" panose="020B0604020202020204" pitchFamily="34" charset="0"/>
              </a:defRPr>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3" name="Inhaltsplatzhalter 2"/>
          <p:cNvSpPr>
            <a:spLocks noGrp="1"/>
          </p:cNvSpPr>
          <p:nvPr>
            <p:ph idx="15" hasCustomPrompt="1"/>
          </p:nvPr>
        </p:nvSpPr>
        <p:spPr>
          <a:xfrm>
            <a:off x="6196239" y="1764000"/>
            <a:ext cx="5686159" cy="4716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vl2pPr>
              <a:lnSpc>
                <a:spcPct val="114000"/>
              </a:lnSpc>
              <a:defRPr lang="de-DE" sz="1867" noProof="0" dirty="0" smtClean="0">
                <a:solidFill>
                  <a:schemeClr val="bg1"/>
                </a:solidFill>
                <a:latin typeface="TUM Neue Helvetica" panose="020B0604020202020204" pitchFamily="34" charset="0"/>
              </a:defRPr>
            </a:lvl2pPr>
            <a:lvl3pPr>
              <a:defRPr sz="1867" baseline="0">
                <a:solidFill>
                  <a:schemeClr val="bg1"/>
                </a:solidFill>
                <a:latin typeface="TUM Neue Helvetica" panose="020B0604020202020204" pitchFamily="34" charset="0"/>
              </a:defRPr>
            </a:lvl3pPr>
          </a:lstStyle>
          <a:p>
            <a:pPr lvl="0"/>
            <a:r>
              <a:rPr lang="de-DE" noProof="0" dirty="0"/>
              <a:t>Inhalt durch Klicken bearbeiten</a:t>
            </a:r>
          </a:p>
          <a:p>
            <a:pPr lvl="1"/>
            <a:r>
              <a:rPr lang="de-DE" noProof="0" dirty="0"/>
              <a:t>Zweite Ebene</a:t>
            </a:r>
          </a:p>
          <a:p>
            <a:pPr lvl="2"/>
            <a:r>
              <a:rPr lang="de-DE" noProof="0" dirty="0"/>
              <a:t>Dritte Ebene</a:t>
            </a:r>
          </a:p>
        </p:txBody>
      </p:sp>
      <p:sp>
        <p:nvSpPr>
          <p:cNvPr id="7" name="Titel 1"/>
          <p:cNvSpPr>
            <a:spLocks noGrp="1"/>
          </p:cNvSpPr>
          <p:nvPr>
            <p:ph type="title"/>
          </p:nvPr>
        </p:nvSpPr>
        <p:spPr>
          <a:xfrm>
            <a:off x="309599" y="994335"/>
            <a:ext cx="115727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dirty="0"/>
              <a:t>Titelmasterformat durch Klicken bearbeiten</a:t>
            </a:r>
          </a:p>
        </p:txBody>
      </p:sp>
      <p:sp>
        <p:nvSpPr>
          <p:cNvPr id="2" name="Fußzeilenplatzhalter 1"/>
          <p:cNvSpPr>
            <a:spLocks noGrp="1"/>
          </p:cNvSpPr>
          <p:nvPr>
            <p:ph type="ftr" sz="quarter" idx="16"/>
          </p:nvPr>
        </p:nvSpPr>
        <p:spPr>
          <a:xfrm>
            <a:off x="309601" y="6480000"/>
            <a:ext cx="8723644" cy="365125"/>
          </a:xfrm>
          <a:prstGeom prst="rect">
            <a:avLst/>
          </a:prstGeom>
        </p:spPr>
        <p:txBody>
          <a:bodyPr/>
          <a:lstStyle/>
          <a:p>
            <a:pPr fontAlgn="base">
              <a:spcBef>
                <a:spcPct val="0"/>
              </a:spcBef>
              <a:spcAft>
                <a:spcPct val="0"/>
              </a:spcAft>
              <a:defRPr/>
            </a:pPr>
            <a:endParaRPr lang="en-US" dirty="0">
              <a:cs typeface="Arial" charset="0"/>
            </a:endParaRPr>
          </a:p>
        </p:txBody>
      </p:sp>
      <p:sp>
        <p:nvSpPr>
          <p:cNvPr id="3" name="Foliennummernplatzhalter 2"/>
          <p:cNvSpPr>
            <a:spLocks noGrp="1"/>
          </p:cNvSpPr>
          <p:nvPr>
            <p:ph type="sldNum" sz="quarter" idx="17"/>
          </p:nvPr>
        </p:nvSpPr>
        <p:spPr/>
        <p:txBody>
          <a:body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153452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09598" y="1764000"/>
            <a:ext cx="11572800" cy="6610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stStyle>
          <a:p>
            <a:pPr lvl="0"/>
            <a:r>
              <a:rPr lang="de-DE" noProof="0" dirty="0"/>
              <a:t>Inhalt durch Klicken bearbeiten</a:t>
            </a:r>
          </a:p>
        </p:txBody>
      </p:sp>
      <p:sp>
        <p:nvSpPr>
          <p:cNvPr id="8" name="Inhaltsplatzhalter 9"/>
          <p:cNvSpPr>
            <a:spLocks noGrp="1"/>
          </p:cNvSpPr>
          <p:nvPr>
            <p:ph sz="quarter" idx="18"/>
          </p:nvPr>
        </p:nvSpPr>
        <p:spPr>
          <a:xfrm>
            <a:off x="309599" y="2498400"/>
            <a:ext cx="5697502" cy="3981856"/>
          </a:xfrm>
          <a:prstGeom prst="rect">
            <a:avLst/>
          </a:prstGeom>
        </p:spPr>
        <p:txBody>
          <a:bodyPr lIns="0" rIns="0"/>
          <a:lstStyle>
            <a:lvl1pPr>
              <a:defRPr lang="de-DE" sz="1867" kern="1200" noProof="0" dirty="0" smtClean="0">
                <a:solidFill>
                  <a:schemeClr val="bg1"/>
                </a:solidFill>
                <a:latin typeface="TUM Neue Helvetica" panose="020B0604020202020204" pitchFamily="34" charset="0"/>
                <a:ea typeface="+mn-ea"/>
                <a:cs typeface="+mn-cs"/>
              </a:defRPr>
            </a:lvl1pPr>
            <a:lvl2pPr>
              <a:defRPr sz="1867">
                <a:solidFill>
                  <a:schemeClr val="bg1"/>
                </a:solidFill>
                <a:latin typeface="TUM Neue Helvetica" panose="020B0604020202020204" pitchFamily="34" charset="0"/>
              </a:defRPr>
            </a:lvl2pPr>
            <a:lvl3pPr>
              <a:defRPr sz="1867" baseline="0">
                <a:solidFill>
                  <a:schemeClr val="bg1"/>
                </a:solidFill>
                <a:latin typeface="TUM Neue Helvetica" panose="020B0604020202020204" pitchFamily="34" charset="0"/>
              </a:defRPr>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6197600" y="2498400"/>
            <a:ext cx="5684798" cy="3981600"/>
          </a:xfrm>
          <a:prstGeom prst="rect">
            <a:avLst/>
          </a:prstGeom>
        </p:spPr>
        <p:txBody>
          <a:bodyPr/>
          <a:lstStyle>
            <a:lvl1pPr>
              <a:lnSpc>
                <a:spcPct val="114000"/>
              </a:lnSpc>
              <a:defRPr sz="1867">
                <a:solidFill>
                  <a:schemeClr val="bg1"/>
                </a:solidFill>
                <a:latin typeface="TUM Neue Helvetica" panose="020B0604020202020204" pitchFamily="34" charset="0"/>
              </a:defRPr>
            </a:lvl1pPr>
          </a:lstStyle>
          <a:p>
            <a:endParaRPr lang="de-DE" dirty="0"/>
          </a:p>
        </p:txBody>
      </p:sp>
      <p:sp>
        <p:nvSpPr>
          <p:cNvPr id="9" name="Titel 1"/>
          <p:cNvSpPr>
            <a:spLocks noGrp="1"/>
          </p:cNvSpPr>
          <p:nvPr>
            <p:ph type="title"/>
          </p:nvPr>
        </p:nvSpPr>
        <p:spPr>
          <a:xfrm>
            <a:off x="309599" y="994335"/>
            <a:ext cx="115727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a:t>Titelmasterformat durch Klicken bearbeiten</a:t>
            </a:r>
            <a:endParaRPr lang="de-DE" noProof="0" dirty="0"/>
          </a:p>
        </p:txBody>
      </p:sp>
      <p:sp>
        <p:nvSpPr>
          <p:cNvPr id="2" name="Fußzeilenplatzhalter 1"/>
          <p:cNvSpPr>
            <a:spLocks noGrp="1"/>
          </p:cNvSpPr>
          <p:nvPr>
            <p:ph type="ftr" sz="quarter" idx="19"/>
          </p:nvPr>
        </p:nvSpPr>
        <p:spPr>
          <a:xfrm>
            <a:off x="309601" y="6480000"/>
            <a:ext cx="8723644" cy="365125"/>
          </a:xfrm>
          <a:prstGeom prst="rect">
            <a:avLst/>
          </a:prstGeom>
        </p:spPr>
        <p:txBody>
          <a:bodyPr/>
          <a:lstStyle>
            <a:lvl1pPr>
              <a:defRPr>
                <a:latin typeface="TUM Neue Helvetica" panose="020B0604020202020204" pitchFamily="34" charset="0"/>
              </a:defRPr>
            </a:lvl1pPr>
          </a:lstStyle>
          <a:p>
            <a:pPr fontAlgn="base">
              <a:spcBef>
                <a:spcPct val="0"/>
              </a:spcBef>
              <a:spcAft>
                <a:spcPct val="0"/>
              </a:spcAft>
              <a:defRPr/>
            </a:pPr>
            <a:endParaRPr lang="en-US" dirty="0">
              <a:cs typeface="Arial" charset="0"/>
            </a:endParaRPr>
          </a:p>
        </p:txBody>
      </p:sp>
      <p:sp>
        <p:nvSpPr>
          <p:cNvPr id="3" name="Foliennummernplatzhalter 2"/>
          <p:cNvSpPr>
            <a:spLocks noGrp="1"/>
          </p:cNvSpPr>
          <p:nvPr>
            <p:ph type="sldNum" sz="quarter" idx="20"/>
          </p:nvPr>
        </p:nvSpPr>
        <p:spPr/>
        <p:txBody>
          <a:bodyPr/>
          <a:lstStyle>
            <a:lvl1pPr>
              <a:defRPr>
                <a:latin typeface="TUM Neue Helvetica" panose="020B0604020202020204" pitchFamily="34" charset="0"/>
              </a:defRPr>
            </a:lvl1p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1578276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9" name="Bildplatzhalter 8"/>
          <p:cNvSpPr>
            <a:spLocks noGrp="1"/>
          </p:cNvSpPr>
          <p:nvPr>
            <p:ph type="pic" sz="quarter" idx="17"/>
          </p:nvPr>
        </p:nvSpPr>
        <p:spPr>
          <a:xfrm>
            <a:off x="0" y="2844800"/>
            <a:ext cx="12192000" cy="4013200"/>
          </a:xfrm>
          <a:prstGeom prst="rect">
            <a:avLst/>
          </a:prstGeom>
        </p:spPr>
        <p:txBody>
          <a:bodyPr/>
          <a:lstStyle>
            <a:lvl1pPr>
              <a:defRPr sz="1867">
                <a:solidFill>
                  <a:schemeClr val="bg1"/>
                </a:solidFill>
                <a:latin typeface="TUM Neue Helvetica" panose="020B0604020202020204" pitchFamily="34" charset="0"/>
              </a:defRPr>
            </a:lvl1pPr>
          </a:lstStyle>
          <a:p>
            <a:endParaRPr lang="de-DE"/>
          </a:p>
        </p:txBody>
      </p:sp>
      <p:sp>
        <p:nvSpPr>
          <p:cNvPr id="8" name="Textplatzhalter 7"/>
          <p:cNvSpPr>
            <a:spLocks noGrp="1"/>
          </p:cNvSpPr>
          <p:nvPr>
            <p:ph type="body" sz="quarter" idx="18" hasCustomPrompt="1"/>
          </p:nvPr>
        </p:nvSpPr>
        <p:spPr>
          <a:xfrm>
            <a:off x="309599" y="1764000"/>
            <a:ext cx="11572799" cy="6610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867" noProof="0" dirty="0" smtClean="0">
                <a:solidFill>
                  <a:schemeClr val="bg1"/>
                </a:solidFill>
                <a:latin typeface="TUM Neue Helvetica" panose="020B0604020202020204" pitchFamily="34" charset="0"/>
              </a:defRPr>
            </a:lvl1pPr>
          </a:lstStyle>
          <a:p>
            <a:pPr lvl="0"/>
            <a:r>
              <a:rPr lang="de-DE" noProof="0" dirty="0"/>
              <a:t>Inhalt durch Klicken bearbeiten</a:t>
            </a:r>
          </a:p>
        </p:txBody>
      </p:sp>
      <p:sp>
        <p:nvSpPr>
          <p:cNvPr id="10" name="Titel 1"/>
          <p:cNvSpPr>
            <a:spLocks noGrp="1"/>
          </p:cNvSpPr>
          <p:nvPr>
            <p:ph type="title"/>
          </p:nvPr>
        </p:nvSpPr>
        <p:spPr>
          <a:xfrm>
            <a:off x="309599" y="994335"/>
            <a:ext cx="115727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dirty="0"/>
              <a:t>Titelmasterformat durch Klicken bearbeiten</a:t>
            </a:r>
          </a:p>
        </p:txBody>
      </p:sp>
      <p:sp>
        <p:nvSpPr>
          <p:cNvPr id="2" name="Fußzeilenplatzhalter 1"/>
          <p:cNvSpPr>
            <a:spLocks noGrp="1"/>
          </p:cNvSpPr>
          <p:nvPr>
            <p:ph type="ftr" sz="quarter" idx="19"/>
          </p:nvPr>
        </p:nvSpPr>
        <p:spPr>
          <a:xfrm>
            <a:off x="309601" y="6480000"/>
            <a:ext cx="8723644" cy="365125"/>
          </a:xfrm>
          <a:prstGeom prst="rect">
            <a:avLst/>
          </a:prstGeom>
        </p:spPr>
        <p:txBody>
          <a:bodyPr/>
          <a:lstStyle>
            <a:lvl1pPr>
              <a:defRPr>
                <a:latin typeface="TUM Neue Helvetica" panose="020B0604020202020204" pitchFamily="34" charset="0"/>
              </a:defRPr>
            </a:lvl1pPr>
          </a:lstStyle>
          <a:p>
            <a:pPr fontAlgn="base">
              <a:spcBef>
                <a:spcPct val="0"/>
              </a:spcBef>
              <a:spcAft>
                <a:spcPct val="0"/>
              </a:spcAft>
              <a:defRPr/>
            </a:pPr>
            <a:endParaRPr lang="en-US" dirty="0">
              <a:cs typeface="Arial" charset="0"/>
            </a:endParaRPr>
          </a:p>
        </p:txBody>
      </p:sp>
      <p:sp>
        <p:nvSpPr>
          <p:cNvPr id="3" name="Foliennummernplatzhalter 2"/>
          <p:cNvSpPr>
            <a:spLocks noGrp="1"/>
          </p:cNvSpPr>
          <p:nvPr>
            <p:ph type="sldNum" sz="quarter" idx="20"/>
          </p:nvPr>
        </p:nvSpPr>
        <p:spPr/>
        <p:txBody>
          <a:bodyPr/>
          <a:lstStyle>
            <a:lvl1pPr>
              <a:defRPr>
                <a:latin typeface="TUM Neue Helvetica" panose="020B0604020202020204" pitchFamily="34" charset="0"/>
              </a:defRPr>
            </a:lvl1p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4190392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2133601"/>
            <a:ext cx="12192000" cy="4724399"/>
          </a:xfrm>
          <a:prstGeom prst="rect">
            <a:avLst/>
          </a:prstGeom>
        </p:spPr>
        <p:txBody>
          <a:bodyPr/>
          <a:lstStyle>
            <a:lvl1pPr>
              <a:lnSpc>
                <a:spcPct val="114000"/>
              </a:lnSpc>
              <a:defRPr sz="1867">
                <a:solidFill>
                  <a:schemeClr val="bg1"/>
                </a:solidFill>
                <a:latin typeface="TUM Neue Helvetica" panose="020B0604020202020204" pitchFamily="34" charset="0"/>
              </a:defRPr>
            </a:lvl1pPr>
          </a:lstStyle>
          <a:p>
            <a:endParaRPr lang="de-DE" dirty="0"/>
          </a:p>
        </p:txBody>
      </p:sp>
      <p:sp>
        <p:nvSpPr>
          <p:cNvPr id="7" name="Titel 1"/>
          <p:cNvSpPr>
            <a:spLocks noGrp="1"/>
          </p:cNvSpPr>
          <p:nvPr>
            <p:ph type="title"/>
          </p:nvPr>
        </p:nvSpPr>
        <p:spPr>
          <a:xfrm>
            <a:off x="309599" y="994335"/>
            <a:ext cx="115727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solidFill>
                  <a:schemeClr val="bg1"/>
                </a:solidFill>
                <a:latin typeface="TUM Neue Helvetica" panose="020B0604020202020204" pitchFamily="34" charset="0"/>
              </a:defRPr>
            </a:lvl1pPr>
          </a:lstStyle>
          <a:p>
            <a:pPr lvl="0"/>
            <a:r>
              <a:rPr lang="de-DE" noProof="0"/>
              <a:t>Titelmasterformat durch Klicken bearbeiten</a:t>
            </a:r>
            <a:endParaRPr lang="de-DE" noProof="0" dirty="0"/>
          </a:p>
        </p:txBody>
      </p:sp>
      <p:sp>
        <p:nvSpPr>
          <p:cNvPr id="2" name="Fußzeilenplatzhalter 1"/>
          <p:cNvSpPr>
            <a:spLocks noGrp="1"/>
          </p:cNvSpPr>
          <p:nvPr>
            <p:ph type="ftr" sz="quarter" idx="15"/>
          </p:nvPr>
        </p:nvSpPr>
        <p:spPr>
          <a:xfrm>
            <a:off x="309601" y="6480000"/>
            <a:ext cx="8723644" cy="365125"/>
          </a:xfrm>
          <a:prstGeom prst="rect">
            <a:avLst/>
          </a:prstGeom>
        </p:spPr>
        <p:txBody>
          <a:bodyPr/>
          <a:lstStyle>
            <a:lvl1pPr>
              <a:defRPr>
                <a:latin typeface="TUM Neue Helvetica" panose="020B0604020202020204" pitchFamily="34" charset="0"/>
              </a:defRPr>
            </a:lvl1pPr>
          </a:lstStyle>
          <a:p>
            <a:pPr fontAlgn="base">
              <a:spcBef>
                <a:spcPct val="0"/>
              </a:spcBef>
              <a:spcAft>
                <a:spcPct val="0"/>
              </a:spcAft>
              <a:defRPr/>
            </a:pPr>
            <a:endParaRPr lang="en-US" dirty="0">
              <a:cs typeface="Arial" charset="0"/>
            </a:endParaRPr>
          </a:p>
        </p:txBody>
      </p:sp>
      <p:sp>
        <p:nvSpPr>
          <p:cNvPr id="3" name="Foliennummernplatzhalter 2"/>
          <p:cNvSpPr>
            <a:spLocks noGrp="1"/>
          </p:cNvSpPr>
          <p:nvPr>
            <p:ph type="sldNum" sz="quarter" idx="16"/>
          </p:nvPr>
        </p:nvSpPr>
        <p:spPr/>
        <p:txBody>
          <a:bodyPr/>
          <a:lstStyle>
            <a:lvl1pPr>
              <a:defRPr>
                <a:latin typeface="TUM Neue Helvetica" panose="020B0604020202020204" pitchFamily="34" charset="0"/>
              </a:defRPr>
            </a:lvl1p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Tree>
    <p:extLst>
      <p:ext uri="{BB962C8B-B14F-4D97-AF65-F5344CB8AC3E}">
        <p14:creationId xmlns:p14="http://schemas.microsoft.com/office/powerpoint/2010/main" val="230222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lvl2pPr>
              <a:defRPr/>
            </a:lvl2pPr>
          </a:lstStyle>
          <a:p>
            <a:pPr lvl="0"/>
            <a:r>
              <a:rPr lang="en-US" dirty="0"/>
              <a:t>Edit Master text styles</a:t>
            </a:r>
          </a:p>
          <a:p>
            <a:pPr lvl="1"/>
            <a:r>
              <a:rPr lang="en-US" dirty="0"/>
              <a:t>Sed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019871A-50A3-4213-AEA7-9141004F988B}" type="datetime1">
              <a:rPr lang="de-DE" smtClean="0"/>
              <a:t>22.07.2025</a:t>
            </a:fld>
            <a:endParaRPr lang="en-US"/>
          </a:p>
        </p:txBody>
      </p:sp>
      <p:sp>
        <p:nvSpPr>
          <p:cNvPr id="5" name="Footer Placeholder 4"/>
          <p:cNvSpPr>
            <a:spLocks noGrp="1"/>
          </p:cNvSpPr>
          <p:nvPr>
            <p:ph type="ftr" sz="quarter" idx="11"/>
          </p:nvPr>
        </p:nvSpPr>
        <p:spPr>
          <a:xfrm>
            <a:off x="309601" y="6480000"/>
            <a:ext cx="8723644"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A40C85B-4AED-4C79-A8D6-0E15DF481963}" type="slidenum">
              <a:rPr lang="en-US" smtClean="0"/>
              <a:t>‹Nr.›</a:t>
            </a:fld>
            <a:endParaRPr lang="en-US" dirty="0"/>
          </a:p>
        </p:txBody>
      </p:sp>
    </p:spTree>
    <p:extLst>
      <p:ext uri="{BB962C8B-B14F-4D97-AF65-F5344CB8AC3E}">
        <p14:creationId xmlns:p14="http://schemas.microsoft.com/office/powerpoint/2010/main" val="2989006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rt">
    <p:bg>
      <p:bgRef idx="1001">
        <a:schemeClr val="bg1"/>
      </p:bgRef>
    </p:bg>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
        <p:nvSpPr>
          <p:cNvPr id="16" name="Inhaltsplatzhalter 2"/>
          <p:cNvSpPr>
            <a:spLocks noGrp="1"/>
          </p:cNvSpPr>
          <p:nvPr>
            <p:ph idx="10" hasCustomPrompt="1"/>
          </p:nvPr>
        </p:nvSpPr>
        <p:spPr>
          <a:xfrm>
            <a:off x="425458" y="1978720"/>
            <a:ext cx="11345332"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11130180" y="6408271"/>
            <a:ext cx="766981" cy="35858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354"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226519591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25461" y="1762191"/>
            <a:ext cx="11345332"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6" name="Titel 1"/>
          <p:cNvSpPr>
            <a:spLocks noGrp="1"/>
          </p:cNvSpPr>
          <p:nvPr>
            <p:ph type="title" hasCustomPrompt="1"/>
          </p:nvPr>
        </p:nvSpPr>
        <p:spPr>
          <a:xfrm>
            <a:off x="425461" y="994338"/>
            <a:ext cx="11345332"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
        <p:nvSpPr>
          <p:cNvPr id="5" name="Foliennummernplatzhalter 2">
            <a:extLst>
              <a:ext uri="{FF2B5EF4-FFF2-40B4-BE49-F238E27FC236}">
                <a16:creationId xmlns:a16="http://schemas.microsoft.com/office/drawing/2014/main" id="{2DFABEEE-D8B1-48A6-A134-CD0460D47C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097151CE-0206-441A-B0FF-69D45CFC7960}" type="slidenum">
              <a:rPr lang="de-DE" smtClean="0"/>
              <a:pPr/>
              <a:t>‹Nr.›</a:t>
            </a:fld>
            <a:endParaRPr lang="de-DE"/>
          </a:p>
        </p:txBody>
      </p:sp>
      <p:sp>
        <p:nvSpPr>
          <p:cNvPr id="7" name="Datumsplatzhalter 3">
            <a:extLst>
              <a:ext uri="{FF2B5EF4-FFF2-40B4-BE49-F238E27FC236}">
                <a16:creationId xmlns:a16="http://schemas.microsoft.com/office/drawing/2014/main" id="{CC29367B-4180-4DB4-B7FD-3F027AC4ED96}"/>
              </a:ext>
            </a:extLst>
          </p:cNvPr>
          <p:cNvSpPr>
            <a:spLocks noGrp="1"/>
          </p:cNvSpPr>
          <p:nvPr>
            <p:ph type="dt" sz="half" idx="2"/>
          </p:nvPr>
        </p:nvSpPr>
        <p:spPr>
          <a:xfrm>
            <a:off x="164026"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92854E3D-1788-46EE-9F74-B5210995E870}" type="datetime1">
              <a:rPr lang="de-DE" smtClean="0"/>
              <a:t>22.07.2025</a:t>
            </a:fld>
            <a:endParaRPr lang="de-DE"/>
          </a:p>
        </p:txBody>
      </p:sp>
    </p:spTree>
    <p:extLst>
      <p:ext uri="{BB962C8B-B14F-4D97-AF65-F5344CB8AC3E}">
        <p14:creationId xmlns:p14="http://schemas.microsoft.com/office/powerpoint/2010/main" val="2016533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image" Target="../media/image4.emf"/><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vmlDrawing" Target="../drawings/vmlDrawing1.vml"/><Relationship Id="rId14" Type="http://schemas.openxmlformats.org/officeDocument/2006/relationships/image" Target="../media/image3.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5.png"/><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66CF1E7-2172-4A67-B5A2-90FDC75C7BCB}"/>
              </a:ext>
            </a:extLst>
          </p:cNvPr>
          <p:cNvPicPr>
            <a:picLocks noChangeAspect="1"/>
          </p:cNvPicPr>
          <p:nvPr userDrawn="1"/>
        </p:nvPicPr>
        <p:blipFill rotWithShape="1">
          <a:blip r:embed="rId11" cstate="print">
            <a:extLst>
              <a:ext uri="{28A0092B-C50C-407E-A947-70E740481C1C}">
                <a14:useLocalDpi xmlns:a14="http://schemas.microsoft.com/office/drawing/2010/main" val="0"/>
              </a:ext>
            </a:extLst>
          </a:blip>
          <a:srcRect t="10939" r="31232" b="60159"/>
          <a:stretch/>
        </p:blipFill>
        <p:spPr>
          <a:xfrm>
            <a:off x="0" y="12876"/>
            <a:ext cx="12192000" cy="6832250"/>
          </a:xfrm>
          <a:prstGeom prst="rect">
            <a:avLst/>
          </a:prstGeom>
        </p:spPr>
      </p:pic>
      <p:graphicFrame>
        <p:nvGraphicFramePr>
          <p:cNvPr id="2" name="Objekt 1" hidden="1">
            <a:extLst>
              <a:ext uri="{FF2B5EF4-FFF2-40B4-BE49-F238E27FC236}">
                <a16:creationId xmlns:a16="http://schemas.microsoft.com/office/drawing/2014/main" id="{085F2E6A-7B32-4838-87B8-1F855633C0D9}"/>
              </a:ext>
            </a:extLst>
          </p:cNvPr>
          <p:cNvGraphicFramePr>
            <a:graphicFrameLocks noChangeAspect="1"/>
          </p:cNvGraphicFramePr>
          <p:nvPr userDrawn="1">
            <p:custDataLst>
              <p:tags r:id="rId10"/>
            </p:custDataLst>
            <p:extLst>
              <p:ext uri="{D42A27DB-BD31-4B8C-83A1-F6EECF244321}">
                <p14:modId xmlns:p14="http://schemas.microsoft.com/office/powerpoint/2010/main" val="9284907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89" name="think-cell Folie" r:id="rId12" imgW="425" imgH="424" progId="TCLayout.ActiveDocument.1">
                  <p:embed/>
                </p:oleObj>
              </mc:Choice>
              <mc:Fallback>
                <p:oleObj name="think-cell Folie" r:id="rId12" imgW="425" imgH="424" progId="TCLayout.ActiveDocument.1">
                  <p:embed/>
                  <p:pic>
                    <p:nvPicPr>
                      <p:cNvPr id="0" name=""/>
                      <p:cNvPicPr/>
                      <p:nvPr/>
                    </p:nvPicPr>
                    <p:blipFill>
                      <a:blip r:embed="rId13"/>
                      <a:stretch>
                        <a:fillRect/>
                      </a:stretch>
                    </p:blipFill>
                    <p:spPr>
                      <a:xfrm>
                        <a:off x="1588" y="1588"/>
                        <a:ext cx="1588" cy="1588"/>
                      </a:xfrm>
                      <a:prstGeom prst="rect">
                        <a:avLst/>
                      </a:prstGeom>
                    </p:spPr>
                  </p:pic>
                </p:oleObj>
              </mc:Fallback>
            </mc:AlternateContent>
          </a:graphicData>
        </a:graphic>
      </p:graphicFrame>
      <p:pic>
        <p:nvPicPr>
          <p:cNvPr id="17" name="Bild 6">
            <a:extLst>
              <a:ext uri="{FF2B5EF4-FFF2-40B4-BE49-F238E27FC236}">
                <a16:creationId xmlns:a16="http://schemas.microsoft.com/office/drawing/2014/main" id="{CEB8C763-4BE9-4F2F-A98C-DF158680E6F9}"/>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1259370" y="314325"/>
            <a:ext cx="621419" cy="329202"/>
          </a:xfrm>
          <a:prstGeom prst="rect">
            <a:avLst/>
          </a:prstGeom>
        </p:spPr>
      </p:pic>
      <p:sp>
        <p:nvSpPr>
          <p:cNvPr id="18" name="Textfeld 17">
            <a:extLst>
              <a:ext uri="{FF2B5EF4-FFF2-40B4-BE49-F238E27FC236}">
                <a16:creationId xmlns:a16="http://schemas.microsoft.com/office/drawing/2014/main" id="{93BD56F0-1B94-4264-9AB7-E9D2508997C0}"/>
              </a:ext>
            </a:extLst>
          </p:cNvPr>
          <p:cNvSpPr txBox="1"/>
          <p:nvPr userDrawn="1"/>
        </p:nvSpPr>
        <p:spPr>
          <a:xfrm>
            <a:off x="782871" y="329160"/>
            <a:ext cx="7222490" cy="347211"/>
          </a:xfrm>
          <a:prstGeom prst="rect">
            <a:avLst/>
          </a:prstGeom>
          <a:noFill/>
        </p:spPr>
        <p:txBody>
          <a:bodyPr wrap="square" lIns="0" tIns="0" rIns="0" bIns="0" rtlCol="0">
            <a:spAutoFit/>
          </a:bodyPr>
          <a:lstStyle/>
          <a:p>
            <a:pPr>
              <a:lnSpc>
                <a:spcPct val="94000"/>
              </a:lnSpc>
              <a:tabLst/>
            </a:pPr>
            <a:r>
              <a:rPr lang="de-DE" sz="800" baseline="0" dirty="0">
                <a:solidFill>
                  <a:schemeClr val="bg2"/>
                </a:solidFill>
                <a:latin typeface="+mn-lt"/>
              </a:rPr>
              <a:t>Department </a:t>
            </a:r>
            <a:r>
              <a:rPr lang="de-DE" sz="800" baseline="0" dirty="0" err="1">
                <a:solidFill>
                  <a:schemeClr val="bg2"/>
                </a:solidFill>
                <a:latin typeface="+mn-lt"/>
              </a:rPr>
              <a:t>of</a:t>
            </a:r>
            <a:r>
              <a:rPr lang="de-DE" sz="800" baseline="0" dirty="0">
                <a:solidFill>
                  <a:schemeClr val="bg2"/>
                </a:solidFill>
                <a:latin typeface="+mn-lt"/>
              </a:rPr>
              <a:t> Aerospace and </a:t>
            </a:r>
            <a:r>
              <a:rPr lang="de-DE" sz="800" baseline="0" dirty="0" err="1">
                <a:solidFill>
                  <a:schemeClr val="bg2"/>
                </a:solidFill>
                <a:latin typeface="+mn-lt"/>
              </a:rPr>
              <a:t>Geodesy</a:t>
            </a:r>
            <a:endParaRPr lang="de-DE" sz="800" baseline="0" dirty="0">
              <a:solidFill>
                <a:schemeClr val="bg2"/>
              </a:solidFill>
              <a:latin typeface="+mn-lt"/>
            </a:endParaRPr>
          </a:p>
          <a:p>
            <a:pPr>
              <a:lnSpc>
                <a:spcPct val="94000"/>
              </a:lnSpc>
              <a:tabLst/>
            </a:pPr>
            <a:r>
              <a:rPr lang="en-US" sz="800" baseline="0" dirty="0">
                <a:solidFill>
                  <a:schemeClr val="bg2"/>
                </a:solidFill>
                <a:latin typeface="+mn-lt"/>
              </a:rPr>
              <a:t>TUM School of Engineering and Design</a:t>
            </a:r>
            <a:endParaRPr lang="de-DE" sz="800" baseline="0" dirty="0">
              <a:solidFill>
                <a:schemeClr val="bg2"/>
              </a:solidFill>
              <a:latin typeface="+mn-lt"/>
            </a:endParaRPr>
          </a:p>
          <a:p>
            <a:pPr>
              <a:lnSpc>
                <a:spcPct val="94000"/>
              </a:lnSpc>
              <a:tabLst/>
            </a:pPr>
            <a:r>
              <a:rPr lang="de-DE" sz="800" baseline="0" dirty="0">
                <a:solidFill>
                  <a:schemeClr val="bg2"/>
                </a:solidFill>
                <a:latin typeface="+mn-lt"/>
              </a:rPr>
              <a:t>Technical University </a:t>
            </a:r>
            <a:r>
              <a:rPr lang="de-DE" sz="800" baseline="0" dirty="0" err="1">
                <a:solidFill>
                  <a:schemeClr val="bg2"/>
                </a:solidFill>
                <a:latin typeface="+mn-lt"/>
              </a:rPr>
              <a:t>of</a:t>
            </a:r>
            <a:r>
              <a:rPr lang="de-DE" sz="800" baseline="0" dirty="0">
                <a:solidFill>
                  <a:schemeClr val="bg2"/>
                </a:solidFill>
                <a:latin typeface="+mn-lt"/>
              </a:rPr>
              <a:t> Munich</a:t>
            </a:r>
          </a:p>
        </p:txBody>
      </p:sp>
      <p:pic>
        <p:nvPicPr>
          <p:cNvPr id="19" name="Grafik 18">
            <a:extLst>
              <a:ext uri="{FF2B5EF4-FFF2-40B4-BE49-F238E27FC236}">
                <a16:creationId xmlns:a16="http://schemas.microsoft.com/office/drawing/2014/main" id="{7B029E50-D400-4897-B485-9CE58888ED2A}"/>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09601" y="338695"/>
            <a:ext cx="319774" cy="328143"/>
          </a:xfrm>
          <a:prstGeom prst="rect">
            <a:avLst/>
          </a:prstGeom>
        </p:spPr>
      </p:pic>
      <p:sp>
        <p:nvSpPr>
          <p:cNvPr id="13" name="Foliennummernplatzhalter 4">
            <a:extLst>
              <a:ext uri="{FF2B5EF4-FFF2-40B4-BE49-F238E27FC236}">
                <a16:creationId xmlns:a16="http://schemas.microsoft.com/office/drawing/2014/main" id="{5818E1B8-FEE8-4920-BAA3-2C1DA3362EE2}"/>
              </a:ext>
            </a:extLst>
          </p:cNvPr>
          <p:cNvSpPr>
            <a:spLocks noGrp="1"/>
          </p:cNvSpPr>
          <p:nvPr>
            <p:ph type="sldNum" sz="quarter" idx="4"/>
          </p:nvPr>
        </p:nvSpPr>
        <p:spPr>
          <a:xfrm>
            <a:off x="9033245" y="6480000"/>
            <a:ext cx="2849154" cy="365125"/>
          </a:xfrm>
          <a:prstGeom prst="rect">
            <a:avLst/>
          </a:prstGeom>
        </p:spPr>
        <p:txBody>
          <a:bodyPr vert="horz" lIns="0" tIns="45720" rIns="0" bIns="45720" rtlCol="0" anchor="ctr"/>
          <a:lstStyle>
            <a:lvl1pPr algn="r">
              <a:defRPr sz="1200">
                <a:solidFill>
                  <a:schemeClr val="bg1"/>
                </a:solidFill>
              </a:defRPr>
            </a:lvl1p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‹Nr.›</a:t>
            </a:fld>
            <a:endParaRPr lang="de-DE" dirty="0">
              <a:cs typeface="Arial" charset="0"/>
            </a:endParaRPr>
          </a:p>
        </p:txBody>
      </p:sp>
      <p:sp>
        <p:nvSpPr>
          <p:cNvPr id="4" name="Datumsplatzhalter 3">
            <a:extLst>
              <a:ext uri="{FF2B5EF4-FFF2-40B4-BE49-F238E27FC236}">
                <a16:creationId xmlns:a16="http://schemas.microsoft.com/office/drawing/2014/main" id="{3ED5E9AF-C598-4132-9420-C81FA53FD3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22D03-EEB8-4207-87CC-18DAF9B23CCF}" type="datetime1">
              <a:rPr lang="de-DE" smtClean="0"/>
              <a:t>22.07.2025</a:t>
            </a:fld>
            <a:endParaRPr lang="de-DE"/>
          </a:p>
        </p:txBody>
      </p:sp>
    </p:spTree>
    <p:extLst>
      <p:ext uri="{BB962C8B-B14F-4D97-AF65-F5344CB8AC3E}">
        <p14:creationId xmlns:p14="http://schemas.microsoft.com/office/powerpoint/2010/main" val="1641757123"/>
      </p:ext>
    </p:extLst>
  </p:cSld>
  <p:clrMap bg1="lt1" tx1="dk1" bg2="lt2" tx2="dk2" accent1="accent1" accent2="accent2" accent3="accent3" accent4="accent4" accent5="accent5" accent6="accent6" hlink="hlink" folHlink="folHlink"/>
  <p:sldLayoutIdLst>
    <p:sldLayoutId id="2147483747" r:id="rId1"/>
    <p:sldLayoutId id="2147483767" r:id="rId2"/>
    <p:sldLayoutId id="2147483768" r:id="rId3"/>
    <p:sldLayoutId id="2147483769" r:id="rId4"/>
    <p:sldLayoutId id="2147483770" r:id="rId5"/>
    <p:sldLayoutId id="2147483771" r:id="rId6"/>
    <p:sldLayoutId id="2147483823" r:id="rId7"/>
  </p:sldLayoutIdLst>
  <p:hf hdr="0" ftr="0"/>
  <p:txStyles>
    <p:titleStyle>
      <a:lvl1pPr algn="l" rtl="0" eaLnBrk="0" fontAlgn="base" hangingPunct="0">
        <a:lnSpc>
          <a:spcPct val="125000"/>
        </a:lnSpc>
        <a:spcBef>
          <a:spcPct val="0"/>
        </a:spcBef>
        <a:spcAft>
          <a:spcPct val="0"/>
        </a:spcAft>
        <a:defRPr sz="2201"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166" algn="l" rtl="0" fontAlgn="base">
        <a:spcBef>
          <a:spcPct val="0"/>
        </a:spcBef>
        <a:spcAft>
          <a:spcPct val="0"/>
        </a:spcAft>
        <a:defRPr sz="2000" b="1">
          <a:solidFill>
            <a:schemeClr val="tx2"/>
          </a:solidFill>
          <a:latin typeface="Arial" charset="0"/>
          <a:cs typeface="Arial" charset="0"/>
        </a:defRPr>
      </a:lvl6pPr>
      <a:lvl7pPr marL="914332" algn="l" rtl="0" fontAlgn="base">
        <a:spcBef>
          <a:spcPct val="0"/>
        </a:spcBef>
        <a:spcAft>
          <a:spcPct val="0"/>
        </a:spcAft>
        <a:defRPr sz="2000" b="1">
          <a:solidFill>
            <a:schemeClr val="tx2"/>
          </a:solidFill>
          <a:latin typeface="Arial" charset="0"/>
          <a:cs typeface="Arial" charset="0"/>
        </a:defRPr>
      </a:lvl7pPr>
      <a:lvl8pPr marL="1371498" algn="l" rtl="0" fontAlgn="base">
        <a:spcBef>
          <a:spcPct val="0"/>
        </a:spcBef>
        <a:spcAft>
          <a:spcPct val="0"/>
        </a:spcAft>
        <a:defRPr sz="2000" b="1">
          <a:solidFill>
            <a:schemeClr val="tx2"/>
          </a:solidFill>
          <a:latin typeface="Arial" charset="0"/>
          <a:cs typeface="Arial" charset="0"/>
        </a:defRPr>
      </a:lvl8pPr>
      <a:lvl9pPr marL="1828664"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01" indent="-176201"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38" indent="-184138" algn="l" rtl="0" eaLnBrk="0" fontAlgn="base" hangingPunct="0">
        <a:lnSpc>
          <a:spcPct val="125000"/>
        </a:lnSpc>
        <a:spcBef>
          <a:spcPct val="0"/>
        </a:spcBef>
        <a:spcAft>
          <a:spcPct val="0"/>
        </a:spcAft>
        <a:buFont typeface="Symbol" pitchFamily="18" charset="2"/>
        <a:buChar char="-"/>
        <a:defRPr sz="1401" kern="1200">
          <a:solidFill>
            <a:schemeClr val="tx1"/>
          </a:solidFill>
          <a:latin typeface="+mn-lt"/>
          <a:ea typeface="+mn-ea"/>
          <a:cs typeface="+mn-cs"/>
        </a:defRPr>
      </a:lvl3pPr>
      <a:lvl4pPr marL="538123" indent="-177786" algn="l" rtl="0" eaLnBrk="0" fontAlgn="base" hangingPunct="0">
        <a:lnSpc>
          <a:spcPct val="125000"/>
        </a:lnSpc>
        <a:spcBef>
          <a:spcPct val="0"/>
        </a:spcBef>
        <a:spcAft>
          <a:spcPct val="0"/>
        </a:spcAft>
        <a:buFont typeface="Symbol" pitchFamily="18" charset="2"/>
        <a:buChar char="-"/>
        <a:defRPr sz="1401" kern="1200">
          <a:solidFill>
            <a:schemeClr val="tx1"/>
          </a:solidFill>
          <a:latin typeface="+mn-lt"/>
          <a:ea typeface="+mn-ea"/>
          <a:cs typeface="+mn-cs"/>
        </a:defRPr>
      </a:lvl4pPr>
      <a:lvl5pPr marL="714322" indent="-176201" algn="l" rtl="0" eaLnBrk="0" fontAlgn="base" hangingPunct="0">
        <a:lnSpc>
          <a:spcPct val="125000"/>
        </a:lnSpc>
        <a:spcBef>
          <a:spcPct val="0"/>
        </a:spcBef>
        <a:spcAft>
          <a:spcPct val="0"/>
        </a:spcAft>
        <a:buFont typeface="Symbol" pitchFamily="18" charset="2"/>
        <a:buChar char="-"/>
        <a:defRPr sz="1401" kern="1200">
          <a:solidFill>
            <a:schemeClr val="tx1"/>
          </a:solidFill>
          <a:latin typeface="+mn-lt"/>
          <a:ea typeface="+mn-ea"/>
          <a:cs typeface="+mn-cs"/>
        </a:defRPr>
      </a:lvl5pPr>
      <a:lvl6pPr marL="2514412"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7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44"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08" indent="-228584" algn="l" defTabSz="91433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332" rtl="0" eaLnBrk="1" latinLnBrk="0" hangingPunct="1">
        <a:defRPr sz="1801" kern="1200">
          <a:solidFill>
            <a:schemeClr val="tx1"/>
          </a:solidFill>
          <a:latin typeface="+mn-lt"/>
          <a:ea typeface="+mn-ea"/>
          <a:cs typeface="+mn-cs"/>
        </a:defRPr>
      </a:lvl1pPr>
      <a:lvl2pPr marL="457166" algn="l" defTabSz="914332" rtl="0" eaLnBrk="1" latinLnBrk="0" hangingPunct="1">
        <a:defRPr sz="1801" kern="1200">
          <a:solidFill>
            <a:schemeClr val="tx1"/>
          </a:solidFill>
          <a:latin typeface="+mn-lt"/>
          <a:ea typeface="+mn-ea"/>
          <a:cs typeface="+mn-cs"/>
        </a:defRPr>
      </a:lvl2pPr>
      <a:lvl3pPr marL="914332" algn="l" defTabSz="914332" rtl="0" eaLnBrk="1" latinLnBrk="0" hangingPunct="1">
        <a:defRPr sz="1801" kern="1200">
          <a:solidFill>
            <a:schemeClr val="tx1"/>
          </a:solidFill>
          <a:latin typeface="+mn-lt"/>
          <a:ea typeface="+mn-ea"/>
          <a:cs typeface="+mn-cs"/>
        </a:defRPr>
      </a:lvl3pPr>
      <a:lvl4pPr marL="1371498" algn="l" defTabSz="914332" rtl="0" eaLnBrk="1" latinLnBrk="0" hangingPunct="1">
        <a:defRPr sz="1801" kern="1200">
          <a:solidFill>
            <a:schemeClr val="tx1"/>
          </a:solidFill>
          <a:latin typeface="+mn-lt"/>
          <a:ea typeface="+mn-ea"/>
          <a:cs typeface="+mn-cs"/>
        </a:defRPr>
      </a:lvl4pPr>
      <a:lvl5pPr marL="1828664" algn="l" defTabSz="914332" rtl="0" eaLnBrk="1" latinLnBrk="0" hangingPunct="1">
        <a:defRPr sz="1801" kern="1200">
          <a:solidFill>
            <a:schemeClr val="tx1"/>
          </a:solidFill>
          <a:latin typeface="+mn-lt"/>
          <a:ea typeface="+mn-ea"/>
          <a:cs typeface="+mn-cs"/>
        </a:defRPr>
      </a:lvl5pPr>
      <a:lvl6pPr marL="2285828" algn="l" defTabSz="914332" rtl="0" eaLnBrk="1" latinLnBrk="0" hangingPunct="1">
        <a:defRPr sz="1801" kern="1200">
          <a:solidFill>
            <a:schemeClr val="tx1"/>
          </a:solidFill>
          <a:latin typeface="+mn-lt"/>
          <a:ea typeface="+mn-ea"/>
          <a:cs typeface="+mn-cs"/>
        </a:defRPr>
      </a:lvl6pPr>
      <a:lvl7pPr marL="2742994" algn="l" defTabSz="914332" rtl="0" eaLnBrk="1" latinLnBrk="0" hangingPunct="1">
        <a:defRPr sz="1801" kern="1200">
          <a:solidFill>
            <a:schemeClr val="tx1"/>
          </a:solidFill>
          <a:latin typeface="+mn-lt"/>
          <a:ea typeface="+mn-ea"/>
          <a:cs typeface="+mn-cs"/>
        </a:defRPr>
      </a:lvl7pPr>
      <a:lvl8pPr marL="3200160" algn="l" defTabSz="914332" rtl="0" eaLnBrk="1" latinLnBrk="0" hangingPunct="1">
        <a:defRPr sz="1801" kern="1200">
          <a:solidFill>
            <a:schemeClr val="tx1"/>
          </a:solidFill>
          <a:latin typeface="+mn-lt"/>
          <a:ea typeface="+mn-ea"/>
          <a:cs typeface="+mn-cs"/>
        </a:defRPr>
      </a:lvl8pPr>
      <a:lvl9pPr marL="3657326" algn="l" defTabSz="914332"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1" name="Gruppieren 10">
            <a:extLst>
              <a:ext uri="{FF2B5EF4-FFF2-40B4-BE49-F238E27FC236}">
                <a16:creationId xmlns:a16="http://schemas.microsoft.com/office/drawing/2014/main" id="{23378745-CFBA-A047-9871-DFFDA5893A6F}"/>
              </a:ext>
            </a:extLst>
          </p:cNvPr>
          <p:cNvGrpSpPr/>
          <p:nvPr userDrawn="1"/>
        </p:nvGrpSpPr>
        <p:grpSpPr>
          <a:xfrm>
            <a:off x="337788" y="178531"/>
            <a:ext cx="11517348" cy="493467"/>
            <a:chOff x="253341" y="133898"/>
            <a:chExt cx="8638011" cy="370101"/>
          </a:xfrm>
        </p:grpSpPr>
        <p:pic>
          <p:nvPicPr>
            <p:cNvPr id="8" name="Grafik 7">
              <a:extLst>
                <a:ext uri="{FF2B5EF4-FFF2-40B4-BE49-F238E27FC236}">
                  <a16:creationId xmlns:a16="http://schemas.microsoft.com/office/drawing/2014/main" id="{3223DA89-E6FA-1748-9127-E45FD1E2B570}"/>
                </a:ext>
              </a:extLst>
            </p:cNvPr>
            <p:cNvPicPr>
              <a:picLocks noChangeAspect="1"/>
            </p:cNvPicPr>
            <p:nvPr userDrawn="1"/>
          </p:nvPicPr>
          <p:blipFill>
            <a:blip r:embed="rId11" cstate="hqprint">
              <a:extLst>
                <a:ext uri="{28A0092B-C50C-407E-A947-70E740481C1C}">
                  <a14:useLocalDpi xmlns:a14="http://schemas.microsoft.com/office/drawing/2010/main"/>
                </a:ext>
              </a:extLst>
            </a:blip>
            <a:stretch>
              <a:fillRect/>
            </a:stretch>
          </p:blipFill>
          <p:spPr>
            <a:xfrm>
              <a:off x="8413200" y="252000"/>
              <a:ext cx="478152" cy="251999"/>
            </a:xfrm>
            <a:prstGeom prst="rect">
              <a:avLst/>
            </a:prstGeom>
          </p:spPr>
        </p:pic>
        <p:sp>
          <p:nvSpPr>
            <p:cNvPr id="9" name="Textfeld 8">
              <a:extLst>
                <a:ext uri="{FF2B5EF4-FFF2-40B4-BE49-F238E27FC236}">
                  <a16:creationId xmlns:a16="http://schemas.microsoft.com/office/drawing/2014/main" id="{B45AA0FE-CD69-0447-A402-A76408AC9304}"/>
                </a:ext>
              </a:extLst>
            </p:cNvPr>
            <p:cNvSpPr txBox="1"/>
            <p:nvPr userDrawn="1"/>
          </p:nvSpPr>
          <p:spPr>
            <a:xfrm>
              <a:off x="253341" y="133898"/>
              <a:ext cx="7992434" cy="370101"/>
            </a:xfrm>
            <a:prstGeom prst="rect">
              <a:avLst/>
            </a:prstGeom>
            <a:noFill/>
          </p:spPr>
          <p:txBody>
            <a:bodyPr wrap="square" lIns="0" tIns="0" rIns="0" bIns="0" rtlCol="0">
              <a:spAutoFit/>
            </a:bodyPr>
            <a:lstStyle/>
            <a:p>
              <a:pPr>
                <a:lnSpc>
                  <a:spcPct val="94000"/>
                </a:lnSpc>
                <a:tabLst/>
              </a:pPr>
              <a:endParaRPr lang="de-DE" sz="853" baseline="0" dirty="0">
                <a:solidFill>
                  <a:schemeClr val="bg2"/>
                </a:solidFill>
                <a:latin typeface="+mn-lt"/>
              </a:endParaRPr>
            </a:p>
            <a:p>
              <a:pPr>
                <a:lnSpc>
                  <a:spcPct val="94000"/>
                </a:lnSpc>
                <a:tabLst/>
              </a:pPr>
              <a:r>
                <a:rPr lang="de-DE" sz="853" baseline="0" dirty="0">
                  <a:solidFill>
                    <a:schemeClr val="bg2"/>
                  </a:solidFill>
                  <a:latin typeface="+mn-lt"/>
                </a:rPr>
                <a:t>Department </a:t>
              </a:r>
              <a:r>
                <a:rPr lang="de-DE" sz="853" baseline="0" dirty="0" err="1">
                  <a:solidFill>
                    <a:schemeClr val="bg2"/>
                  </a:solidFill>
                  <a:latin typeface="+mn-lt"/>
                </a:rPr>
                <a:t>of</a:t>
              </a:r>
              <a:r>
                <a:rPr lang="de-DE" sz="853" baseline="0" dirty="0">
                  <a:solidFill>
                    <a:schemeClr val="bg2"/>
                  </a:solidFill>
                  <a:latin typeface="+mn-lt"/>
                </a:rPr>
                <a:t> Aerospace and </a:t>
              </a:r>
              <a:r>
                <a:rPr lang="de-DE" sz="853" baseline="0" dirty="0" err="1">
                  <a:solidFill>
                    <a:schemeClr val="bg2"/>
                  </a:solidFill>
                  <a:latin typeface="+mn-lt"/>
                </a:rPr>
                <a:t>Geodesy</a:t>
              </a:r>
              <a:endParaRPr lang="de-DE" sz="853" baseline="0" dirty="0">
                <a:solidFill>
                  <a:schemeClr val="bg2"/>
                </a:solidFill>
                <a:latin typeface="+mn-lt"/>
              </a:endParaRPr>
            </a:p>
            <a:p>
              <a:pPr>
                <a:lnSpc>
                  <a:spcPct val="94000"/>
                </a:lnSpc>
                <a:tabLst/>
              </a:pPr>
              <a:r>
                <a:rPr lang="en-US" sz="853" baseline="0" dirty="0">
                  <a:solidFill>
                    <a:schemeClr val="bg2"/>
                  </a:solidFill>
                  <a:latin typeface="+mn-lt"/>
                </a:rPr>
                <a:t>TUM School of Engineering and Design</a:t>
              </a:r>
              <a:endParaRPr lang="de-DE" sz="853" baseline="0" dirty="0">
                <a:solidFill>
                  <a:schemeClr val="bg2"/>
                </a:solidFill>
                <a:latin typeface="+mn-lt"/>
              </a:endParaRPr>
            </a:p>
            <a:p>
              <a:pPr>
                <a:lnSpc>
                  <a:spcPct val="94000"/>
                </a:lnSpc>
                <a:tabLst/>
              </a:pPr>
              <a:r>
                <a:rPr lang="de-DE" sz="853" baseline="0" dirty="0">
                  <a:solidFill>
                    <a:schemeClr val="bg2"/>
                  </a:solidFill>
                  <a:latin typeface="+mn-lt"/>
                </a:rPr>
                <a:t>Technical University </a:t>
              </a:r>
              <a:r>
                <a:rPr lang="de-DE" sz="853" baseline="0" dirty="0" err="1">
                  <a:solidFill>
                    <a:schemeClr val="bg2"/>
                  </a:solidFill>
                  <a:latin typeface="+mn-lt"/>
                </a:rPr>
                <a:t>of</a:t>
              </a:r>
              <a:r>
                <a:rPr lang="de-DE" sz="853" baseline="0" dirty="0">
                  <a:solidFill>
                    <a:schemeClr val="bg2"/>
                  </a:solidFill>
                  <a:latin typeface="+mn-lt"/>
                </a:rPr>
                <a:t> Munich</a:t>
              </a:r>
            </a:p>
          </p:txBody>
        </p:sp>
      </p:grpSp>
      <p:sp>
        <p:nvSpPr>
          <p:cNvPr id="3" name="Foliennummernplatzhalter 2">
            <a:extLst>
              <a:ext uri="{FF2B5EF4-FFF2-40B4-BE49-F238E27FC236}">
                <a16:creationId xmlns:a16="http://schemas.microsoft.com/office/drawing/2014/main" id="{6C8E6B20-F603-4080-9454-A1749A4906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097151CE-0206-441A-B0FF-69D45CFC7960}" type="slidenum">
              <a:rPr lang="de-DE" smtClean="0"/>
              <a:pPr/>
              <a:t>‹Nr.›</a:t>
            </a:fld>
            <a:endParaRPr lang="de-DE"/>
          </a:p>
        </p:txBody>
      </p:sp>
      <p:sp>
        <p:nvSpPr>
          <p:cNvPr id="4" name="Datumsplatzhalter 3">
            <a:extLst>
              <a:ext uri="{FF2B5EF4-FFF2-40B4-BE49-F238E27FC236}">
                <a16:creationId xmlns:a16="http://schemas.microsoft.com/office/drawing/2014/main" id="{26A5724D-084B-4FEF-8489-BA03D66840F8}"/>
              </a:ext>
            </a:extLst>
          </p:cNvPr>
          <p:cNvSpPr>
            <a:spLocks noGrp="1"/>
          </p:cNvSpPr>
          <p:nvPr>
            <p:ph type="dt" sz="half" idx="2"/>
          </p:nvPr>
        </p:nvSpPr>
        <p:spPr>
          <a:xfrm>
            <a:off x="148527" y="6356350"/>
            <a:ext cx="2743200" cy="365125"/>
          </a:xfrm>
          <a:prstGeom prst="rect">
            <a:avLst/>
          </a:prstGeom>
        </p:spPr>
        <p:txBody>
          <a:bodyPr vert="horz" lIns="91440" tIns="45720" rIns="91440" bIns="45720" rtlCol="0" anchor="ctr"/>
          <a:lstStyle>
            <a:lvl1pPr algn="l">
              <a:defRPr sz="1200">
                <a:solidFill>
                  <a:schemeClr val="tx1"/>
                </a:solidFill>
              </a:defRPr>
            </a:lvl1pPr>
          </a:lstStyle>
          <a:p>
            <a:fld id="{F987AEF8-8AE0-461D-B8E0-F80E07188B17}" type="datetime1">
              <a:rPr lang="de-DE" smtClean="0"/>
              <a:t>22.07.2025</a:t>
            </a:fld>
            <a:endParaRPr lang="de-DE"/>
          </a:p>
        </p:txBody>
      </p:sp>
    </p:spTree>
    <p:extLst>
      <p:ext uri="{BB962C8B-B14F-4D97-AF65-F5344CB8AC3E}">
        <p14:creationId xmlns:p14="http://schemas.microsoft.com/office/powerpoint/2010/main" val="3686576704"/>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Lst>
  <p:hf hdr="0" ftr="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178" algn="l" rtl="0" fontAlgn="base">
        <a:spcBef>
          <a:spcPct val="0"/>
        </a:spcBef>
        <a:spcAft>
          <a:spcPct val="0"/>
        </a:spcAft>
        <a:defRPr sz="2000" b="1">
          <a:solidFill>
            <a:schemeClr val="tx2"/>
          </a:solidFill>
          <a:latin typeface="Arial" charset="0"/>
          <a:cs typeface="Arial" charset="0"/>
        </a:defRPr>
      </a:lvl6pPr>
      <a:lvl7pPr marL="914354" algn="l" rtl="0" fontAlgn="base">
        <a:spcBef>
          <a:spcPct val="0"/>
        </a:spcBef>
        <a:spcAft>
          <a:spcPct val="0"/>
        </a:spcAft>
        <a:defRPr sz="2000" b="1">
          <a:solidFill>
            <a:schemeClr val="tx2"/>
          </a:solidFill>
          <a:latin typeface="Arial" charset="0"/>
          <a:cs typeface="Arial" charset="0"/>
        </a:defRPr>
      </a:lvl7pPr>
      <a:lvl8pPr marL="1371532" algn="l" rtl="0" fontAlgn="base">
        <a:spcBef>
          <a:spcPct val="0"/>
        </a:spcBef>
        <a:spcAft>
          <a:spcPct val="0"/>
        </a:spcAft>
        <a:defRPr sz="2000" b="1">
          <a:solidFill>
            <a:schemeClr val="tx2"/>
          </a:solidFill>
          <a:latin typeface="Arial" charset="0"/>
          <a:cs typeface="Arial" charset="0"/>
        </a:defRPr>
      </a:lvl8pPr>
      <a:lvl9pPr marL="1828709"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05" indent="-176205"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46" indent="-184142"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36" indent="-177792"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39" indent="-176205"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ußzeilenplatzhalter 3"/>
          <p:cNvSpPr>
            <a:spLocks noGrp="1"/>
          </p:cNvSpPr>
          <p:nvPr>
            <p:ph type="ftr" sz="quarter" idx="3"/>
          </p:nvPr>
        </p:nvSpPr>
        <p:spPr>
          <a:xfrm>
            <a:off x="414883" y="6473314"/>
            <a:ext cx="10439384" cy="384687"/>
          </a:xfrm>
          <a:prstGeom prst="rect">
            <a:avLst/>
          </a:prstGeom>
        </p:spPr>
        <p:txBody>
          <a:bodyPr vert="horz" lIns="0" tIns="45720" rIns="0" bIns="45720" rtlCol="0" anchor="ctr"/>
          <a:lstStyle>
            <a:lvl1pPr algn="l">
              <a:defRPr sz="1200">
                <a:solidFill>
                  <a:schemeClr val="tx1"/>
                </a:solidFill>
              </a:defRPr>
            </a:lvl1pPr>
          </a:lstStyle>
          <a:p>
            <a:r>
              <a:rPr lang="de-DE"/>
              <a:t>Dr. rer. nat. Erika Mustermann (TUM) | kann beliebig erweitert werden | Infos mit Strich trennen</a:t>
            </a:r>
            <a:endParaRPr lang="en-US" dirty="0"/>
          </a:p>
        </p:txBody>
      </p:sp>
      <p:sp>
        <p:nvSpPr>
          <p:cNvPr id="11" name="Foliennummernplatzhalter 4"/>
          <p:cNvSpPr>
            <a:spLocks noGrp="1"/>
          </p:cNvSpPr>
          <p:nvPr>
            <p:ph type="sldNum" sz="quarter" idx="4"/>
          </p:nvPr>
        </p:nvSpPr>
        <p:spPr>
          <a:xfrm>
            <a:off x="9033245" y="6473314"/>
            <a:ext cx="2736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Tree>
    <p:extLst>
      <p:ext uri="{BB962C8B-B14F-4D97-AF65-F5344CB8AC3E}">
        <p14:creationId xmlns:p14="http://schemas.microsoft.com/office/powerpoint/2010/main" val="2977270406"/>
      </p:ext>
    </p:extLst>
  </p:cSld>
  <p:clrMap bg1="lt1" tx1="dk1" bg2="lt2" tx2="dk2" accent1="accent1" accent2="accent2" accent3="accent3" accent4="accent4" accent5="accent5" accent6="accent6" hlink="hlink" folHlink="folHlink"/>
  <p:sldLayoutIdLst>
    <p:sldLayoutId id="2147483825" r:id="rId1"/>
    <p:sldLayoutId id="2147483826" r:id="rId2"/>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ußzeilenplatzhalter 3"/>
          <p:cNvSpPr>
            <a:spLocks noGrp="1"/>
          </p:cNvSpPr>
          <p:nvPr>
            <p:ph type="ftr" sz="quarter" idx="3"/>
          </p:nvPr>
        </p:nvSpPr>
        <p:spPr>
          <a:xfrm>
            <a:off x="414883" y="6473314"/>
            <a:ext cx="10439384" cy="384687"/>
          </a:xfrm>
          <a:prstGeom prst="rect">
            <a:avLst/>
          </a:prstGeom>
        </p:spPr>
        <p:txBody>
          <a:bodyPr vert="horz" lIns="0" tIns="45720" rIns="0" bIns="45720" rtlCol="0" anchor="ctr"/>
          <a:lstStyle>
            <a:lvl1pPr algn="l">
              <a:defRPr sz="1200">
                <a:solidFill>
                  <a:schemeClr val="tx1"/>
                </a:solidFill>
              </a:defRPr>
            </a:lvl1pPr>
          </a:lstStyle>
          <a:p>
            <a:r>
              <a:rPr lang="de-DE" dirty="0"/>
              <a:t> Zentrum für Schlüsselkompetenzen (ZSK) | Mastereinführung Sommersemester 2022</a:t>
            </a:r>
          </a:p>
        </p:txBody>
      </p:sp>
      <p:sp>
        <p:nvSpPr>
          <p:cNvPr id="11" name="Foliennummernplatzhalter 4"/>
          <p:cNvSpPr>
            <a:spLocks noGrp="1"/>
          </p:cNvSpPr>
          <p:nvPr>
            <p:ph type="sldNum" sz="quarter" idx="4"/>
          </p:nvPr>
        </p:nvSpPr>
        <p:spPr>
          <a:xfrm>
            <a:off x="9033245" y="6473314"/>
            <a:ext cx="2736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Tree>
    <p:extLst>
      <p:ext uri="{BB962C8B-B14F-4D97-AF65-F5344CB8AC3E}">
        <p14:creationId xmlns:p14="http://schemas.microsoft.com/office/powerpoint/2010/main" val="3397282092"/>
      </p:ext>
    </p:extLst>
  </p:cSld>
  <p:clrMap bg1="lt1" tx1="dk1" bg2="lt2" tx2="dk2" accent1="accent1" accent2="accent2" accent3="accent3" accent4="accent4" accent5="accent5" accent6="accent6" hlink="hlink" folHlink="folHlink"/>
  <p:sldLayoutIdLst>
    <p:sldLayoutId id="2147483828" r:id="rId1"/>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hyperlink" Target="https://collab.dvb.bayern/x/-z--O" TargetMode="Externa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hyperlink" Target="https://campus.tum.de/tumonline/pl/ui/$ctx;design=pl;header=max;lang=de/wbModHBReport.wbGenHTMLForBeschr?pKnotenNr=2663422&amp;pSemesterNr=199&amp;pLangCode=EN" TargetMode="External"/><Relationship Id="rId2" Type="http://schemas.openxmlformats.org/officeDocument/2006/relationships/hyperlink" Target="https://collab.dvb.bayern/x/1pSHVg" TargetMode="Externa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hyperlink" Target="https://collab.dvb.bayern/x/uhTPN" TargetMode="External"/><Relationship Id="rId2" Type="http://schemas.openxmlformats.org/officeDocument/2006/relationships/hyperlink" Target="https://portal.ed.tum.de/en/Theses/" TargetMode="External"/><Relationship Id="rId1" Type="http://schemas.openxmlformats.org/officeDocument/2006/relationships/slideLayout" Target="../slideLayouts/slideLayout9.xml"/><Relationship Id="rId4" Type="http://schemas.openxmlformats.org/officeDocument/2006/relationships/hyperlink" Target="https://collab.dvb.bayern/display/TUMedschooloffice/TUM+School+of+Engineering+and+Design"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ollab.dvb.bayern/x/IorWGg" TargetMode="External"/><Relationship Id="rId2" Type="http://schemas.openxmlformats.org/officeDocument/2006/relationships/hyperlink" Target="https://collab.dvb.bayern/display/TUMedschooloffice/Final+Theses"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hyperlink" Target="https://www.tum.de/en/studies/graduation/documents"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tweedback.de/2569/quiz" TargetMode="External"/><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hyperlink" Target="https://www.tum.de/en/studies/graduation/disenrollment" TargetMode="Externa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hyperlink" Target="https://www.tum.de/en/studies/fees/tuition" TargetMode="Externa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hyperlink" Target="mailto:studium@tum.de" TargetMode="External"/><Relationship Id="rId2" Type="http://schemas.openxmlformats.org/officeDocument/2006/relationships/hyperlink" Target="https://masterev.sgb-as.ed.tum.de/" TargetMode="External"/><Relationship Id="rId1" Type="http://schemas.openxmlformats.org/officeDocument/2006/relationships/slideLayout" Target="../slideLayouts/slideLayout9.xml"/><Relationship Id="rId4" Type="http://schemas.openxmlformats.org/officeDocument/2006/relationships/hyperlink" Target="mailto:applications.asg@ed.tum.d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ollab.dvb.bayern/pages/viewpage.action?pageId=73390248" TargetMode="External"/><Relationship Id="rId2" Type="http://schemas.openxmlformats.org/officeDocument/2006/relationships/hyperlink" Target="https://collab.dvb.bayern/display/TUMedschooloffice/B.Sc.+Aerospace" TargetMode="External"/><Relationship Id="rId1" Type="http://schemas.openxmlformats.org/officeDocument/2006/relationships/slideLayout" Target="../slideLayouts/slideLayout9.xml"/><Relationship Id="rId4" Type="http://schemas.openxmlformats.org/officeDocument/2006/relationships/hyperlink" Target="https://collab.dvb.bayern/pages/viewpage.action?pageId=73389883"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coordination.asg@ed.tum.de" TargetMode="External"/><Relationship Id="rId2" Type="http://schemas.openxmlformats.org/officeDocument/2006/relationships/hyperlink" Target="mailto:examination.asg@ed.tum.de" TargetMode="External"/><Relationship Id="rId1" Type="http://schemas.openxmlformats.org/officeDocument/2006/relationships/slideLayout" Target="../slideLayouts/slideLayout9.xml"/><Relationship Id="rId5" Type="http://schemas.openxmlformats.org/officeDocument/2006/relationships/hyperlink" Target="https://collab.dvb.bayern/pages/viewpage.action?pageId=73390038" TargetMode="External"/><Relationship Id="rId4" Type="http://schemas.openxmlformats.org/officeDocument/2006/relationships/hyperlink" Target="mailto:as.international@ed.tum.d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hyperlink" Target="https://collab.dvb.bayern/x/1tdfB"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s://campus.tum.de/tumonline/ee/ui/ca2/app/desktop/#/pl/ui/$ctx/wbModHb.wbShow?$ctx=design=ca2;header=max;lang=de&amp;pOrgNr=1" TargetMode="External"/><Relationship Id="rId7" Type="http://schemas.openxmlformats.org/officeDocument/2006/relationships/image" Target="../media/image10.png"/><Relationship Id="rId2" Type="http://schemas.openxmlformats.org/officeDocument/2006/relationships/slideLayout" Target="../slideLayouts/slideLayout9.xml"/><Relationship Id="rId1" Type="http://schemas.openxmlformats.org/officeDocument/2006/relationships/themeOverride" Target="../theme/themeOverride2.xml"/><Relationship Id="rId6" Type="http://schemas.openxmlformats.org/officeDocument/2006/relationships/hyperlink" Target="https://www.sprachenzentrum.tum.de/en/sprachenzentrum/languages/" TargetMode="External"/><Relationship Id="rId5" Type="http://schemas.openxmlformats.org/officeDocument/2006/relationships/hyperlink" Target="https://www.cvl-a.mcts.tum.de/english-speaking-seminars/" TargetMode="External"/><Relationship Id="rId4" Type="http://schemas.openxmlformats.org/officeDocument/2006/relationships/hyperlink" Target="https://wiki.tum.de/x/7gm_QQ"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mailto:examination.asg@ed.tum.de"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3AF6362-6971-4654-A958-97326F979D2A}"/>
              </a:ext>
            </a:extLst>
          </p:cNvPr>
          <p:cNvSpPr>
            <a:spLocks noGrp="1"/>
          </p:cNvSpPr>
          <p:nvPr>
            <p:ph type="title"/>
          </p:nvPr>
        </p:nvSpPr>
        <p:spPr>
          <a:xfrm>
            <a:off x="309599" y="994335"/>
            <a:ext cx="11572799" cy="5745163"/>
          </a:xfrm>
        </p:spPr>
        <p:txBody>
          <a:bodyPr/>
          <a:lstStyle/>
          <a:p>
            <a:r>
              <a:rPr lang="de-DE" sz="2800" dirty="0">
                <a:cs typeface="Arial"/>
              </a:rPr>
              <a:t>TUM School </a:t>
            </a:r>
            <a:r>
              <a:rPr lang="de-DE" sz="2800" dirty="0" err="1">
                <a:cs typeface="Arial"/>
              </a:rPr>
              <a:t>of</a:t>
            </a:r>
            <a:r>
              <a:rPr lang="de-DE" sz="2800" dirty="0">
                <a:cs typeface="Arial"/>
              </a:rPr>
              <a:t> Engineering and Design</a:t>
            </a:r>
            <a:br>
              <a:rPr lang="de-DE" sz="2800" dirty="0">
                <a:cs typeface="Arial"/>
              </a:rPr>
            </a:br>
            <a:r>
              <a:rPr lang="de-DE" sz="2800" dirty="0">
                <a:cs typeface="Arial"/>
              </a:rPr>
              <a:t>Technical University </a:t>
            </a:r>
            <a:r>
              <a:rPr lang="de-DE" sz="2800" dirty="0" err="1">
                <a:cs typeface="Arial"/>
              </a:rPr>
              <a:t>of</a:t>
            </a:r>
            <a:r>
              <a:rPr lang="de-DE" sz="2800" dirty="0">
                <a:cs typeface="Arial"/>
              </a:rPr>
              <a:t> Munich</a:t>
            </a:r>
            <a:br>
              <a:rPr lang="de-DE" sz="3200" dirty="0">
                <a:cs typeface="Arial"/>
              </a:rPr>
            </a:br>
            <a:br>
              <a:rPr lang="de-DE" sz="3200" dirty="0">
                <a:cs typeface="Arial"/>
              </a:rPr>
            </a:br>
            <a:br>
              <a:rPr lang="de-DE" sz="4000" dirty="0">
                <a:cs typeface="Arial"/>
              </a:rPr>
            </a:br>
            <a:r>
              <a:rPr lang="de-DE" sz="3600" b="1" dirty="0">
                <a:cs typeface="Arial"/>
              </a:rPr>
              <a:t>B.Sc. Aerospace:</a:t>
            </a:r>
            <a:br>
              <a:rPr lang="de-DE" sz="3600" b="1" dirty="0">
                <a:cs typeface="Arial"/>
              </a:rPr>
            </a:br>
            <a:r>
              <a:rPr lang="de-DE" sz="3600" b="1" dirty="0">
                <a:cs typeface="Arial"/>
              </a:rPr>
              <a:t>Electives, Lab Courses, Engineering Project</a:t>
            </a:r>
            <a:br>
              <a:rPr lang="de-DE" sz="3600" b="1" dirty="0">
                <a:cs typeface="Arial"/>
              </a:rPr>
            </a:br>
            <a:r>
              <a:rPr lang="de-DE" sz="3600" b="1" dirty="0">
                <a:cs typeface="Arial"/>
              </a:rPr>
              <a:t>Bachelor Thesis and Transition </a:t>
            </a:r>
            <a:r>
              <a:rPr lang="de-DE" sz="3600" b="1" dirty="0" err="1">
                <a:cs typeface="Arial"/>
              </a:rPr>
              <a:t>to</a:t>
            </a:r>
            <a:r>
              <a:rPr lang="de-DE" sz="3600" b="1" dirty="0">
                <a:cs typeface="Arial"/>
              </a:rPr>
              <a:t> Master</a:t>
            </a:r>
            <a:br>
              <a:rPr lang="de-DE" sz="4000" b="1" dirty="0">
                <a:cs typeface="Arial"/>
              </a:rPr>
            </a:br>
            <a:br>
              <a:rPr lang="de-DE" sz="3200" dirty="0">
                <a:cs typeface="Arial"/>
              </a:rPr>
            </a:br>
            <a:r>
              <a:rPr lang="de-DE" sz="2800" dirty="0">
                <a:cs typeface="Arial"/>
              </a:rPr>
              <a:t>Dr Dimitri Franz</a:t>
            </a:r>
            <a:br>
              <a:rPr lang="de-DE" sz="3200" dirty="0">
                <a:cs typeface="Arial"/>
              </a:rPr>
            </a:br>
            <a:r>
              <a:rPr lang="de-DE" sz="2800" dirty="0">
                <a:cs typeface="Arial"/>
              </a:rPr>
              <a:t>Pema Mauser-Sherpa, M.A.</a:t>
            </a:r>
            <a:br>
              <a:rPr lang="de-DE" sz="2800" dirty="0">
                <a:cs typeface="Arial"/>
              </a:rPr>
            </a:br>
            <a:br>
              <a:rPr lang="de-DE" sz="2800" dirty="0">
                <a:cs typeface="Arial"/>
              </a:rPr>
            </a:br>
            <a:br>
              <a:rPr lang="de-DE" sz="2800" dirty="0">
                <a:cs typeface="Arial"/>
              </a:rPr>
            </a:br>
            <a:br>
              <a:rPr lang="de-DE" sz="2800" dirty="0">
                <a:cs typeface="Arial"/>
              </a:rPr>
            </a:br>
            <a:r>
              <a:rPr lang="de-DE" sz="2800" dirty="0">
                <a:cs typeface="Arial"/>
              </a:rPr>
              <a:t>Status </a:t>
            </a:r>
            <a:r>
              <a:rPr lang="de-DE" sz="2800" dirty="0" err="1">
                <a:cs typeface="Arial"/>
              </a:rPr>
              <a:t>SoSe</a:t>
            </a:r>
            <a:r>
              <a:rPr lang="de-DE" sz="2800" dirty="0">
                <a:cs typeface="Arial"/>
              </a:rPr>
              <a:t> 2025</a:t>
            </a:r>
            <a:endParaRPr lang="de-DE" dirty="0"/>
          </a:p>
        </p:txBody>
      </p:sp>
      <p:sp>
        <p:nvSpPr>
          <p:cNvPr id="3" name="Foliennummernplatzhalter 2">
            <a:extLst>
              <a:ext uri="{FF2B5EF4-FFF2-40B4-BE49-F238E27FC236}">
                <a16:creationId xmlns:a16="http://schemas.microsoft.com/office/drawing/2014/main" id="{19B88068-FF65-4468-BF2A-1DA2ACFA551C}"/>
              </a:ext>
            </a:extLst>
          </p:cNvPr>
          <p:cNvSpPr>
            <a:spLocks noGrp="1"/>
          </p:cNvSpPr>
          <p:nvPr>
            <p:ph type="sldNum" sz="quarter" idx="15"/>
          </p:nvPr>
        </p:nvSpPr>
        <p:spPr/>
        <p:txBody>
          <a:bodyPr/>
          <a:lstStyle/>
          <a:p>
            <a:pPr fontAlgn="base">
              <a:spcBef>
                <a:spcPct val="0"/>
              </a:spcBef>
              <a:spcAft>
                <a:spcPct val="0"/>
              </a:spcAft>
              <a:defRPr/>
            </a:pPr>
            <a:fld id="{CE58CB1E-F828-4F11-99E0-327109AF9DA4}" type="slidenum">
              <a:rPr lang="de-DE" smtClean="0">
                <a:cs typeface="Arial" charset="0"/>
              </a:rPr>
              <a:pPr fontAlgn="base">
                <a:spcBef>
                  <a:spcPct val="0"/>
                </a:spcBef>
                <a:spcAft>
                  <a:spcPct val="0"/>
                </a:spcAft>
                <a:defRPr/>
              </a:pPr>
              <a:t>1</a:t>
            </a:fld>
            <a:endParaRPr lang="de-DE" dirty="0">
              <a:cs typeface="Arial" charset="0"/>
            </a:endParaRPr>
          </a:p>
        </p:txBody>
      </p:sp>
    </p:spTree>
    <p:extLst>
      <p:ext uri="{BB962C8B-B14F-4D97-AF65-F5344CB8AC3E}">
        <p14:creationId xmlns:p14="http://schemas.microsoft.com/office/powerpoint/2010/main" val="418044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76ADE31C-529C-4995-B58A-CD09BA7F89E0}"/>
              </a:ext>
            </a:extLst>
          </p:cNvPr>
          <p:cNvSpPr/>
          <p:nvPr/>
        </p:nvSpPr>
        <p:spPr>
          <a:xfrm>
            <a:off x="0" y="0"/>
            <a:ext cx="12192000" cy="6858000"/>
          </a:xfrm>
          <a:prstGeom prst="rect">
            <a:avLst/>
          </a:prstGeom>
          <a:solidFill>
            <a:srgbClr val="14141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14000"/>
              </a:lnSpc>
              <a:spcBef>
                <a:spcPct val="0"/>
              </a:spcBef>
              <a:spcAft>
                <a:spcPct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6" name="Textfeld 5">
            <a:extLst>
              <a:ext uri="{FF2B5EF4-FFF2-40B4-BE49-F238E27FC236}">
                <a16:creationId xmlns:a16="http://schemas.microsoft.com/office/drawing/2014/main" id="{B0949DC1-AC3E-4E80-816D-30BFAF1FC216}"/>
              </a:ext>
            </a:extLst>
          </p:cNvPr>
          <p:cNvSpPr txBox="1"/>
          <p:nvPr/>
        </p:nvSpPr>
        <p:spPr>
          <a:xfrm>
            <a:off x="6882584" y="3620898"/>
            <a:ext cx="2085975" cy="964623"/>
          </a:xfrm>
          <a:prstGeom prst="rect">
            <a:avLst/>
          </a:prstGeom>
          <a:noFill/>
        </p:spPr>
        <p:txBody>
          <a:bodyPr wrap="square" lIns="0" tIns="0" rIns="0" bIns="0" rtlCol="0">
            <a:spAutoFit/>
          </a:bodyPr>
          <a:lstStyle/>
          <a:p>
            <a:pPr marL="0" marR="0" lvl="0" indent="0" algn="l" defTabSz="914400" rtl="0" eaLnBrk="1" fontAlgn="base" latinLnBrk="0" hangingPunct="1">
              <a:lnSpc>
                <a:spcPct val="114000"/>
              </a:lnSpc>
              <a:spcBef>
                <a:spcPct val="0"/>
              </a:spcBef>
              <a:spcAft>
                <a:spcPct val="0"/>
              </a:spcAft>
              <a:buClrTx/>
              <a:buSzTx/>
              <a:buFontTx/>
              <a:buNone/>
              <a:tabLst/>
              <a:defRPr/>
            </a:pPr>
            <a:r>
              <a:rPr kumimoji="0" lang="de-DE" sz="6000" b="1" i="0" u="none" strike="noStrike" kern="1200" cap="none" spc="0" normalizeH="0" baseline="0" noProof="0" dirty="0">
                <a:ln>
                  <a:noFill/>
                </a:ln>
                <a:solidFill>
                  <a:prstClr val="white"/>
                </a:solidFill>
                <a:effectLst/>
                <a:uLnTx/>
                <a:uFillTx/>
                <a:latin typeface="Arial"/>
                <a:ea typeface="+mn-ea"/>
                <a:cs typeface="Arial" charset="0"/>
              </a:rPr>
              <a:t>ZSK</a:t>
            </a:r>
          </a:p>
        </p:txBody>
      </p:sp>
      <p:sp>
        <p:nvSpPr>
          <p:cNvPr id="7" name="Textfeld 6">
            <a:extLst>
              <a:ext uri="{FF2B5EF4-FFF2-40B4-BE49-F238E27FC236}">
                <a16:creationId xmlns:a16="http://schemas.microsoft.com/office/drawing/2014/main" id="{DDF295E6-FE97-428D-B928-652677A5CB21}"/>
              </a:ext>
            </a:extLst>
          </p:cNvPr>
          <p:cNvSpPr txBox="1"/>
          <p:nvPr/>
        </p:nvSpPr>
        <p:spPr>
          <a:xfrm>
            <a:off x="6882583" y="4585520"/>
            <a:ext cx="2798325" cy="225062"/>
          </a:xfrm>
          <a:prstGeom prst="rect">
            <a:avLst/>
          </a:prstGeom>
          <a:noFill/>
        </p:spPr>
        <p:txBody>
          <a:bodyPr wrap="square" lIns="0" tIns="0" rIns="0" bIns="0" rtlCol="0">
            <a:spAutoFit/>
          </a:bodyPr>
          <a:lstStyle/>
          <a:p>
            <a:pPr marL="0" marR="0" lvl="0" indent="0" algn="l" defTabSz="914400" rtl="0" eaLnBrk="1" fontAlgn="base" latinLnBrk="0" hangingPunct="1">
              <a:lnSpc>
                <a:spcPct val="114000"/>
              </a:lnSpc>
              <a:spcBef>
                <a:spcPct val="0"/>
              </a:spcBef>
              <a:spcAft>
                <a:spcPct val="0"/>
              </a:spcAft>
              <a:buClrTx/>
              <a:buSzTx/>
              <a:buFontTx/>
              <a:buNone/>
              <a:tabLst/>
              <a:defRPr/>
            </a:pPr>
            <a:r>
              <a:rPr kumimoji="0" lang="de-DE" sz="1400" b="1" i="0" u="none" strike="noStrike" kern="1200" cap="none" spc="0" normalizeH="0" baseline="0" noProof="0">
                <a:ln>
                  <a:noFill/>
                </a:ln>
                <a:solidFill>
                  <a:prstClr val="white"/>
                </a:solidFill>
                <a:effectLst/>
                <a:uLnTx/>
                <a:uFillTx/>
                <a:latin typeface="Arial"/>
                <a:ea typeface="+mn-ea"/>
                <a:cs typeface="Arial" charset="0"/>
              </a:rPr>
              <a:t>Center for Key Competencies</a:t>
            </a:r>
            <a:endParaRPr kumimoji="0" lang="de-DE" sz="1400" b="1" i="0" u="none" strike="noStrike" kern="1200" cap="none" spc="0" normalizeH="0" baseline="0" noProof="0" dirty="0">
              <a:ln>
                <a:noFill/>
              </a:ln>
              <a:solidFill>
                <a:prstClr val="white"/>
              </a:solidFill>
              <a:effectLst/>
              <a:uLnTx/>
              <a:uFillTx/>
              <a:latin typeface="Arial"/>
              <a:ea typeface="+mn-ea"/>
              <a:cs typeface="Arial" charset="0"/>
            </a:endParaRPr>
          </a:p>
        </p:txBody>
      </p:sp>
      <p:sp>
        <p:nvSpPr>
          <p:cNvPr id="12" name="Textfeld 11">
            <a:extLst>
              <a:ext uri="{FF2B5EF4-FFF2-40B4-BE49-F238E27FC236}">
                <a16:creationId xmlns:a16="http://schemas.microsoft.com/office/drawing/2014/main" id="{8FCFE4DF-87B9-47D5-8CF7-91CE51680EDA}"/>
              </a:ext>
            </a:extLst>
          </p:cNvPr>
          <p:cNvSpPr txBox="1"/>
          <p:nvPr/>
        </p:nvSpPr>
        <p:spPr>
          <a:xfrm>
            <a:off x="6882584" y="5645022"/>
            <a:ext cx="2476501" cy="470642"/>
          </a:xfrm>
          <a:prstGeom prst="rect">
            <a:avLst/>
          </a:prstGeom>
          <a:noFill/>
        </p:spPr>
        <p:txBody>
          <a:bodyPr wrap="square" lIns="0" tIns="0" rIns="0" bIns="0" rtlCol="0">
            <a:spAutoFit/>
          </a:bodyPr>
          <a:lstStyle/>
          <a:p>
            <a:pPr marL="0" marR="0" lvl="0" indent="0" algn="l" defTabSz="914400" rtl="0" eaLnBrk="1" fontAlgn="base" latinLnBrk="0" hangingPunct="1">
              <a:lnSpc>
                <a:spcPct val="114000"/>
              </a:lnSpc>
              <a:spcBef>
                <a:spcPct val="0"/>
              </a:spcBef>
              <a:spcAft>
                <a:spcPct val="0"/>
              </a:spcAft>
              <a:buClrTx/>
              <a:buSzTx/>
              <a:buFontTx/>
              <a:buNone/>
              <a:tabLst/>
              <a:defRPr/>
            </a:pPr>
            <a:r>
              <a:rPr kumimoji="0" lang="de-DE" sz="1400" b="1" i="0" u="none" strike="noStrike" kern="1200" cap="none" spc="0" normalizeH="0" baseline="0" noProof="0" dirty="0">
                <a:ln>
                  <a:noFill/>
                </a:ln>
                <a:solidFill>
                  <a:prstClr val="white"/>
                </a:solidFill>
                <a:effectLst/>
                <a:uLnTx/>
                <a:uFillTx/>
                <a:latin typeface="Arial"/>
                <a:ea typeface="+mn-ea"/>
                <a:cs typeface="Arial" charset="0"/>
              </a:rPr>
              <a:t>TUM SCHOOL OF ENGINEERING AND DESIGN</a:t>
            </a:r>
          </a:p>
        </p:txBody>
      </p:sp>
      <p:pic>
        <p:nvPicPr>
          <p:cNvPr id="14" name="Grafik 13">
            <a:extLst>
              <a:ext uri="{FF2B5EF4-FFF2-40B4-BE49-F238E27FC236}">
                <a16:creationId xmlns:a16="http://schemas.microsoft.com/office/drawing/2014/main" id="{7F6A66D0-A165-4472-AF98-617B353AF612}"/>
              </a:ext>
            </a:extLst>
          </p:cNvPr>
          <p:cNvPicPr>
            <a:picLocks noChangeAspect="1"/>
          </p:cNvPicPr>
          <p:nvPr/>
        </p:nvPicPr>
        <p:blipFill>
          <a:blip r:embed="rId3"/>
          <a:stretch>
            <a:fillRect/>
          </a:stretch>
        </p:blipFill>
        <p:spPr>
          <a:xfrm>
            <a:off x="11231179" y="355600"/>
            <a:ext cx="604651" cy="318667"/>
          </a:xfrm>
          <a:prstGeom prst="rect">
            <a:avLst/>
          </a:prstGeom>
        </p:spPr>
      </p:pic>
      <p:pic>
        <p:nvPicPr>
          <p:cNvPr id="13" name="Grafik 12">
            <a:extLst>
              <a:ext uri="{FF2B5EF4-FFF2-40B4-BE49-F238E27FC236}">
                <a16:creationId xmlns:a16="http://schemas.microsoft.com/office/drawing/2014/main" id="{0F452DE4-ABC7-4F4C-9DF0-65A69F213673}"/>
              </a:ext>
            </a:extLst>
          </p:cNvPr>
          <p:cNvPicPr>
            <a:picLocks noChangeAspect="1"/>
          </p:cNvPicPr>
          <p:nvPr/>
        </p:nvPicPr>
        <p:blipFill>
          <a:blip r:embed="rId4"/>
          <a:stretch>
            <a:fillRect/>
          </a:stretch>
        </p:blipFill>
        <p:spPr>
          <a:xfrm>
            <a:off x="838248" y="355600"/>
            <a:ext cx="4777341" cy="4952478"/>
          </a:xfrm>
          <a:prstGeom prst="rect">
            <a:avLst/>
          </a:prstGeom>
        </p:spPr>
      </p:pic>
    </p:spTree>
    <p:extLst>
      <p:ext uri="{BB962C8B-B14F-4D97-AF65-F5344CB8AC3E}">
        <p14:creationId xmlns:p14="http://schemas.microsoft.com/office/powerpoint/2010/main" val="3371615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7FBF053-0DB8-44BB-BD32-A2F630F484D7}"/>
              </a:ext>
            </a:extLst>
          </p:cNvPr>
          <p:cNvSpPr>
            <a:spLocks noGrp="1"/>
          </p:cNvSpPr>
          <p:nvPr>
            <p:ph idx="1"/>
          </p:nvPr>
        </p:nvSpPr>
        <p:spPr/>
        <p:txBody>
          <a:bodyPr/>
          <a:lstStyle/>
          <a:p>
            <a:pPr marL="285750" indent="-285750">
              <a:buFont typeface="Arial" panose="020B0604020202020204" pitchFamily="34" charset="0"/>
              <a:buChar char="•"/>
            </a:pPr>
            <a:r>
              <a:rPr lang="de-DE" dirty="0"/>
              <a:t>A </a:t>
            </a:r>
            <a:r>
              <a:rPr lang="de-DE" dirty="0" err="1"/>
              <a:t>good</a:t>
            </a:r>
            <a:r>
              <a:rPr lang="de-DE" dirty="0"/>
              <a:t> </a:t>
            </a:r>
            <a:r>
              <a:rPr lang="de-DE" dirty="0" err="1"/>
              <a:t>overview</a:t>
            </a:r>
            <a:r>
              <a:rPr lang="de-DE" dirty="0"/>
              <a:t> </a:t>
            </a:r>
            <a:r>
              <a:rPr lang="de-DE" dirty="0" err="1"/>
              <a:t>can</a:t>
            </a:r>
            <a:r>
              <a:rPr lang="de-DE" dirty="0"/>
              <a:t> </a:t>
            </a:r>
            <a:r>
              <a:rPr lang="de-DE" dirty="0" err="1"/>
              <a:t>be</a:t>
            </a:r>
            <a:r>
              <a:rPr lang="de-DE" dirty="0"/>
              <a:t> </a:t>
            </a:r>
            <a:r>
              <a:rPr lang="de-DE" dirty="0" err="1"/>
              <a:t>found</a:t>
            </a:r>
            <a:r>
              <a:rPr lang="de-DE" dirty="0"/>
              <a:t> </a:t>
            </a:r>
            <a:r>
              <a:rPr lang="de-DE" dirty="0" err="1"/>
              <a:t>here</a:t>
            </a:r>
            <a:r>
              <a:rPr lang="de-DE" dirty="0"/>
              <a:t>: </a:t>
            </a:r>
            <a:r>
              <a:rPr lang="de-DE" dirty="0">
                <a:hlinkClick r:id="rId2"/>
              </a:rPr>
              <a:t>https://collab.dvb.bayern/x/-z--O</a:t>
            </a:r>
            <a:r>
              <a:rPr lang="de-DE" dirty="0"/>
              <a:t> </a:t>
            </a:r>
          </a:p>
          <a:p>
            <a:pPr marL="285750" indent="-285750">
              <a:buFont typeface="Arial" panose="020B0604020202020204" pitchFamily="34" charset="0"/>
              <a:buChar char="•"/>
            </a:pPr>
            <a:r>
              <a:rPr lang="de-DE" dirty="0"/>
              <a:t>ZSK </a:t>
            </a:r>
            <a:r>
              <a:rPr lang="de-DE" dirty="0" err="1"/>
              <a:t>modules</a:t>
            </a:r>
            <a:r>
              <a:rPr lang="de-DE" dirty="0"/>
              <a:t> (Zentrum für Schlüsselkompetenzen, engl. </a:t>
            </a:r>
            <a:r>
              <a:rPr lang="de-DE" dirty="0" err="1"/>
              <a:t>center</a:t>
            </a:r>
            <a:r>
              <a:rPr lang="de-DE" dirty="0"/>
              <a:t> </a:t>
            </a:r>
            <a:r>
              <a:rPr lang="de-DE" dirty="0" err="1"/>
              <a:t>for</a:t>
            </a:r>
            <a:r>
              <a:rPr lang="de-DE" dirty="0"/>
              <a:t> </a:t>
            </a:r>
            <a:r>
              <a:rPr lang="de-DE" dirty="0" err="1"/>
              <a:t>key</a:t>
            </a:r>
            <a:r>
              <a:rPr lang="de-DE" dirty="0"/>
              <a:t> </a:t>
            </a:r>
            <a:r>
              <a:rPr lang="de-DE" dirty="0" err="1"/>
              <a:t>competencies</a:t>
            </a:r>
            <a:r>
              <a:rPr lang="de-DE" dirty="0"/>
              <a:t>) </a:t>
            </a:r>
            <a:r>
              <a:rPr lang="de-DE" dirty="0" err="1"/>
              <a:t>are</a:t>
            </a:r>
            <a:r>
              <a:rPr lang="de-DE" dirty="0"/>
              <a:t> </a:t>
            </a:r>
            <a:r>
              <a:rPr lang="de-DE" dirty="0" err="1"/>
              <a:t>part</a:t>
            </a:r>
            <a:r>
              <a:rPr lang="de-DE" dirty="0"/>
              <a:t> </a:t>
            </a:r>
            <a:r>
              <a:rPr lang="de-DE" dirty="0" err="1"/>
              <a:t>of</a:t>
            </a:r>
            <a:r>
              <a:rPr lang="de-DE" dirty="0"/>
              <a:t> </a:t>
            </a:r>
            <a:r>
              <a:rPr lang="de-DE" dirty="0" err="1"/>
              <a:t>the</a:t>
            </a:r>
            <a:r>
              <a:rPr lang="de-DE" dirty="0"/>
              <a:t> </a:t>
            </a:r>
            <a:r>
              <a:rPr lang="de-DE" dirty="0" err="1"/>
              <a:t>free</a:t>
            </a:r>
            <a:r>
              <a:rPr lang="de-DE" dirty="0"/>
              <a:t> </a:t>
            </a:r>
            <a:r>
              <a:rPr lang="de-DE" dirty="0" err="1"/>
              <a:t>electives</a:t>
            </a:r>
            <a:endParaRPr lang="en-US" dirty="0"/>
          </a:p>
          <a:p>
            <a:pPr marL="285750" indent="-285750">
              <a:buFont typeface="Arial" panose="020B0604020202020204" pitchFamily="34" charset="0"/>
              <a:buChar char="•"/>
            </a:pPr>
            <a:r>
              <a:rPr lang="en-US" dirty="0"/>
              <a:t>Portfolio includes the following topics</a:t>
            </a:r>
          </a:p>
        </p:txBody>
      </p:sp>
      <p:sp>
        <p:nvSpPr>
          <p:cNvPr id="3" name="Titel 2">
            <a:extLst>
              <a:ext uri="{FF2B5EF4-FFF2-40B4-BE49-F238E27FC236}">
                <a16:creationId xmlns:a16="http://schemas.microsoft.com/office/drawing/2014/main" id="{A41EF067-9337-4C31-96A7-2B09E87CDCC8}"/>
              </a:ext>
            </a:extLst>
          </p:cNvPr>
          <p:cNvSpPr>
            <a:spLocks noGrp="1"/>
          </p:cNvSpPr>
          <p:nvPr>
            <p:ph type="title"/>
          </p:nvPr>
        </p:nvSpPr>
        <p:spPr/>
        <p:txBody>
          <a:bodyPr/>
          <a:lstStyle/>
          <a:p>
            <a:r>
              <a:rPr lang="de-DE" dirty="0"/>
              <a:t>ZSK </a:t>
            </a:r>
            <a:r>
              <a:rPr lang="de-DE" dirty="0" err="1"/>
              <a:t>modules</a:t>
            </a:r>
            <a:endParaRPr lang="de-DE" dirty="0"/>
          </a:p>
        </p:txBody>
      </p:sp>
      <p:sp>
        <p:nvSpPr>
          <p:cNvPr id="4" name="Foliennummernplatzhalter 3">
            <a:extLst>
              <a:ext uri="{FF2B5EF4-FFF2-40B4-BE49-F238E27FC236}">
                <a16:creationId xmlns:a16="http://schemas.microsoft.com/office/drawing/2014/main" id="{C579DE75-44B8-4577-AD11-21454A1F4CA1}"/>
              </a:ext>
            </a:extLst>
          </p:cNvPr>
          <p:cNvSpPr>
            <a:spLocks noGrp="1"/>
          </p:cNvSpPr>
          <p:nvPr>
            <p:ph type="sldNum" sz="quarter" idx="4"/>
          </p:nvPr>
        </p:nvSpPr>
        <p:spPr/>
        <p:txBody>
          <a:bodyPr/>
          <a:lstStyle/>
          <a:p>
            <a:fld id="{097151CE-0206-441A-B0FF-69D45CFC7960}" type="slidenum">
              <a:rPr lang="de-DE" smtClean="0"/>
              <a:pPr/>
              <a:t>11</a:t>
            </a:fld>
            <a:endParaRPr lang="de-DE"/>
          </a:p>
        </p:txBody>
      </p:sp>
      <p:sp>
        <p:nvSpPr>
          <p:cNvPr id="5" name="Datumsplatzhalter 4">
            <a:extLst>
              <a:ext uri="{FF2B5EF4-FFF2-40B4-BE49-F238E27FC236}">
                <a16:creationId xmlns:a16="http://schemas.microsoft.com/office/drawing/2014/main" id="{870AC1E9-055C-4FE1-8CE0-FA72A7E77AF1}"/>
              </a:ext>
            </a:extLst>
          </p:cNvPr>
          <p:cNvSpPr>
            <a:spLocks noGrp="1"/>
          </p:cNvSpPr>
          <p:nvPr>
            <p:ph type="dt" sz="half" idx="2"/>
          </p:nvPr>
        </p:nvSpPr>
        <p:spPr/>
        <p:txBody>
          <a:bodyPr/>
          <a:lstStyle/>
          <a:p>
            <a:fld id="{92854E3D-1788-46EE-9F74-B5210995E870}" type="datetime1">
              <a:rPr lang="de-DE" smtClean="0"/>
              <a:t>22.07.2025</a:t>
            </a:fld>
            <a:endParaRPr lang="de-DE"/>
          </a:p>
        </p:txBody>
      </p:sp>
      <p:grpSp>
        <p:nvGrpSpPr>
          <p:cNvPr id="6" name="Gruppieren 5">
            <a:extLst>
              <a:ext uri="{FF2B5EF4-FFF2-40B4-BE49-F238E27FC236}">
                <a16:creationId xmlns:a16="http://schemas.microsoft.com/office/drawing/2014/main" id="{09935709-95A0-4FD3-9E3C-F70B53D18E3D}"/>
              </a:ext>
            </a:extLst>
          </p:cNvPr>
          <p:cNvGrpSpPr/>
          <p:nvPr/>
        </p:nvGrpSpPr>
        <p:grpSpPr>
          <a:xfrm>
            <a:off x="197893" y="2692424"/>
            <a:ext cx="1773212" cy="468000"/>
            <a:chOff x="26016" y="2911798"/>
            <a:chExt cx="1773212" cy="316800"/>
          </a:xfrm>
        </p:grpSpPr>
        <p:sp>
          <p:nvSpPr>
            <p:cNvPr id="7" name="Rechteck 6">
              <a:extLst>
                <a:ext uri="{FF2B5EF4-FFF2-40B4-BE49-F238E27FC236}">
                  <a16:creationId xmlns:a16="http://schemas.microsoft.com/office/drawing/2014/main" id="{287CDD00-12A6-4A85-8051-2A5F18008CAF}"/>
                </a:ext>
              </a:extLst>
            </p:cNvPr>
            <p:cNvSpPr/>
            <p:nvPr/>
          </p:nvSpPr>
          <p:spPr>
            <a:xfrm>
              <a:off x="26016" y="2911798"/>
              <a:ext cx="1773212" cy="316800"/>
            </a:xfrm>
            <a:prstGeom prst="rect">
              <a:avLst/>
            </a:prstGeom>
            <a:solidFill>
              <a:srgbClr val="5B9BD5"/>
            </a:solidFill>
            <a:ln w="12700" cap="flat" cmpd="sng" algn="ctr">
              <a:solidFill>
                <a:srgbClr val="5B9BD5">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8" name="Textfeld 7">
              <a:extLst>
                <a:ext uri="{FF2B5EF4-FFF2-40B4-BE49-F238E27FC236}">
                  <a16:creationId xmlns:a16="http://schemas.microsoft.com/office/drawing/2014/main" id="{D1F5F2A0-96ED-45D6-B7D7-B0047F4AEC52}"/>
                </a:ext>
              </a:extLst>
            </p:cNvPr>
            <p:cNvSpPr txBox="1"/>
            <p:nvPr/>
          </p:nvSpPr>
          <p:spPr>
            <a:xfrm>
              <a:off x="26016"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Data Perspectives</a:t>
              </a:r>
            </a:p>
          </p:txBody>
        </p:sp>
      </p:grpSp>
      <p:grpSp>
        <p:nvGrpSpPr>
          <p:cNvPr id="9" name="Gruppieren 8">
            <a:extLst>
              <a:ext uri="{FF2B5EF4-FFF2-40B4-BE49-F238E27FC236}">
                <a16:creationId xmlns:a16="http://schemas.microsoft.com/office/drawing/2014/main" id="{97F69974-FCA7-4CF1-9CC7-770B529E5A02}"/>
              </a:ext>
            </a:extLst>
          </p:cNvPr>
          <p:cNvGrpSpPr/>
          <p:nvPr/>
        </p:nvGrpSpPr>
        <p:grpSpPr>
          <a:xfrm>
            <a:off x="197893" y="3225349"/>
            <a:ext cx="1773212" cy="1803207"/>
            <a:chOff x="26016" y="3289869"/>
            <a:chExt cx="1773212" cy="1803207"/>
          </a:xfrm>
        </p:grpSpPr>
        <p:sp>
          <p:nvSpPr>
            <p:cNvPr id="10" name="Rechteck 9">
              <a:extLst>
                <a:ext uri="{FF2B5EF4-FFF2-40B4-BE49-F238E27FC236}">
                  <a16:creationId xmlns:a16="http://schemas.microsoft.com/office/drawing/2014/main" id="{C5348062-BB1E-49EB-AB84-8C402F4B0725}"/>
                </a:ext>
              </a:extLst>
            </p:cNvPr>
            <p:cNvSpPr/>
            <p:nvPr/>
          </p:nvSpPr>
          <p:spPr>
            <a:xfrm>
              <a:off x="26016" y="3289869"/>
              <a:ext cx="1773212" cy="1803207"/>
            </a:xfrm>
            <a:prstGeom prst="rect">
              <a:avLst/>
            </a:prstGeom>
            <a:solidFill>
              <a:srgbClr val="D2DEEF">
                <a:alpha val="89804"/>
              </a:srgbClr>
            </a:solidFill>
            <a:ln w="12700" cap="flat" cmpd="sng" algn="ctr">
              <a:solidFill>
                <a:srgbClr val="5B9BD5">
                  <a:tint val="40000"/>
                  <a:alpha val="90000"/>
                  <a:hueOff val="0"/>
                  <a:satOff val="0"/>
                  <a:lumOff val="0"/>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1" name="Textfeld 10">
              <a:extLst>
                <a:ext uri="{FF2B5EF4-FFF2-40B4-BE49-F238E27FC236}">
                  <a16:creationId xmlns:a16="http://schemas.microsoft.com/office/drawing/2014/main" id="{CED49454-6D32-4F3A-8056-329916A65BD0}"/>
                </a:ext>
              </a:extLst>
            </p:cNvPr>
            <p:cNvSpPr txBox="1"/>
            <p:nvPr/>
          </p:nvSpPr>
          <p:spPr>
            <a:xfrm>
              <a:off x="26016"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Digital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key</a:t>
              </a: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competences</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Data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analytics</a:t>
              </a: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&amp; KI</a:t>
              </a: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Big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data</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Opportunities and challenges of </a:t>
              </a:r>
              <a:r>
                <a:rPr kumimoji="0" lang="en-US"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digitalisation</a:t>
              </a: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Automatization</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p:txBody>
        </p:sp>
      </p:grpSp>
      <p:grpSp>
        <p:nvGrpSpPr>
          <p:cNvPr id="12" name="Gruppieren 11">
            <a:extLst>
              <a:ext uri="{FF2B5EF4-FFF2-40B4-BE49-F238E27FC236}">
                <a16:creationId xmlns:a16="http://schemas.microsoft.com/office/drawing/2014/main" id="{FC0499BD-85D1-4E30-9457-50D6607196A3}"/>
              </a:ext>
            </a:extLst>
          </p:cNvPr>
          <p:cNvGrpSpPr/>
          <p:nvPr/>
        </p:nvGrpSpPr>
        <p:grpSpPr>
          <a:xfrm>
            <a:off x="2219356" y="2692424"/>
            <a:ext cx="1773212" cy="468000"/>
            <a:chOff x="2047479" y="2911798"/>
            <a:chExt cx="1773212" cy="316800"/>
          </a:xfrm>
        </p:grpSpPr>
        <p:sp>
          <p:nvSpPr>
            <p:cNvPr id="13" name="Rechteck 12">
              <a:extLst>
                <a:ext uri="{FF2B5EF4-FFF2-40B4-BE49-F238E27FC236}">
                  <a16:creationId xmlns:a16="http://schemas.microsoft.com/office/drawing/2014/main" id="{F7060B9E-2376-4C44-8790-6BC85A3736FE}"/>
                </a:ext>
              </a:extLst>
            </p:cNvPr>
            <p:cNvSpPr/>
            <p:nvPr/>
          </p:nvSpPr>
          <p:spPr>
            <a:xfrm>
              <a:off x="2047479" y="2911798"/>
              <a:ext cx="1773212" cy="316800"/>
            </a:xfrm>
            <a:prstGeom prst="rect">
              <a:avLst/>
            </a:prstGeom>
            <a:solidFill>
              <a:srgbClr val="55C3CF"/>
            </a:solidFill>
            <a:ln w="12700" cap="flat" cmpd="sng" algn="ctr">
              <a:solidFill>
                <a:srgbClr val="5B9BD5">
                  <a:hueOff val="-1351709"/>
                  <a:satOff val="-3484"/>
                  <a:lumOff val="-2353"/>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14" name="Textfeld 13">
              <a:extLst>
                <a:ext uri="{FF2B5EF4-FFF2-40B4-BE49-F238E27FC236}">
                  <a16:creationId xmlns:a16="http://schemas.microsoft.com/office/drawing/2014/main" id="{3A33F9D0-86AE-49C3-A066-2F1331F08532}"/>
                </a:ext>
              </a:extLst>
            </p:cNvPr>
            <p:cNvSpPr txBox="1"/>
            <p:nvPr/>
          </p:nvSpPr>
          <p:spPr>
            <a:xfrm>
              <a:off x="2047479"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Human &amp; Society</a:t>
              </a:r>
            </a:p>
          </p:txBody>
        </p:sp>
      </p:grpSp>
      <p:grpSp>
        <p:nvGrpSpPr>
          <p:cNvPr id="15" name="Gruppieren 14">
            <a:extLst>
              <a:ext uri="{FF2B5EF4-FFF2-40B4-BE49-F238E27FC236}">
                <a16:creationId xmlns:a16="http://schemas.microsoft.com/office/drawing/2014/main" id="{71A0D396-D770-4179-8AFD-3AC798B80BB8}"/>
              </a:ext>
            </a:extLst>
          </p:cNvPr>
          <p:cNvGrpSpPr/>
          <p:nvPr/>
        </p:nvGrpSpPr>
        <p:grpSpPr>
          <a:xfrm>
            <a:off x="2219356" y="3225349"/>
            <a:ext cx="1773212" cy="1803207"/>
            <a:chOff x="2047479" y="3289869"/>
            <a:chExt cx="1773212" cy="1803207"/>
          </a:xfrm>
        </p:grpSpPr>
        <p:sp>
          <p:nvSpPr>
            <p:cNvPr id="16" name="Rechteck 15">
              <a:extLst>
                <a:ext uri="{FF2B5EF4-FFF2-40B4-BE49-F238E27FC236}">
                  <a16:creationId xmlns:a16="http://schemas.microsoft.com/office/drawing/2014/main" id="{5EC7E9EB-31C2-4A4C-998A-549BA490D786}"/>
                </a:ext>
              </a:extLst>
            </p:cNvPr>
            <p:cNvSpPr/>
            <p:nvPr/>
          </p:nvSpPr>
          <p:spPr>
            <a:xfrm>
              <a:off x="2047479" y="3289869"/>
              <a:ext cx="1773212" cy="1803207"/>
            </a:xfrm>
            <a:prstGeom prst="rect">
              <a:avLst/>
            </a:prstGeom>
            <a:solidFill>
              <a:srgbClr val="D1E7ED">
                <a:alpha val="89804"/>
              </a:srgbClr>
            </a:solidFill>
            <a:ln w="12700" cap="flat" cmpd="sng" algn="ctr">
              <a:solidFill>
                <a:srgbClr val="5B9BD5">
                  <a:tint val="40000"/>
                  <a:alpha val="90000"/>
                  <a:hueOff val="-1347952"/>
                  <a:satOff val="-4566"/>
                  <a:lumOff val="-586"/>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17" name="Textfeld 16">
              <a:extLst>
                <a:ext uri="{FF2B5EF4-FFF2-40B4-BE49-F238E27FC236}">
                  <a16:creationId xmlns:a16="http://schemas.microsoft.com/office/drawing/2014/main" id="{9F1BF011-F63C-4F53-958A-5B39631A9DF5}"/>
                </a:ext>
              </a:extLst>
            </p:cNvPr>
            <p:cNvSpPr txBox="1"/>
            <p:nvPr/>
          </p:nvSpPr>
          <p:spPr>
            <a:xfrm>
              <a:off x="2047479"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Human-technology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interaction</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en-US" sz="1100" b="0" i="0" u="none" strike="noStrike" kern="1200" cap="none" spc="0" normalizeH="0" baseline="0" noProof="0" dirty="0">
                  <a:ln>
                    <a:noFill/>
                  </a:ln>
                  <a:solidFill>
                    <a:sysClr val="windowText" lastClr="000000"/>
                  </a:solidFill>
                  <a:effectLst/>
                  <a:uLnTx/>
                  <a:uFillTx/>
                  <a:latin typeface="Arial"/>
                  <a:ea typeface="+mn-ea"/>
                  <a:cs typeface="+mn-cs"/>
                </a:rPr>
                <a:t> Technological progress and social challenges</a:t>
              </a:r>
              <a:endParaRPr kumimoji="0" lang="de-DE" sz="1100" b="0" i="0" u="none" strike="noStrike" kern="1200" cap="none" spc="0" normalizeH="0" baseline="0" noProof="0" dirty="0">
                <a:ln>
                  <a:noFill/>
                </a:ln>
                <a:solidFill>
                  <a:sysClr val="windowText" lastClr="000000"/>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100" b="0" i="0" u="none" strike="noStrike" kern="1200" cap="none" spc="0" normalizeH="0" baseline="0" noProof="0" dirty="0">
                  <a:ln>
                    <a:noFill/>
                  </a:ln>
                  <a:solidFill>
                    <a:sysClr val="windowText" lastClr="000000"/>
                  </a:solidFill>
                  <a:effectLst/>
                  <a:uLnTx/>
                  <a:uFillTx/>
                  <a:latin typeface="Arial"/>
                  <a:ea typeface="+mn-ea"/>
                  <a:cs typeface="+mn-cs"/>
                </a:rPr>
                <a:t>Human behavior (from a sociological and psychological perspective)</a:t>
              </a:r>
              <a:endParaRPr kumimoji="0" lang="de-DE" sz="11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Symbol" panose="05050102010706020507" pitchFamily="18" charset="2"/>
                <a:buChar char="-"/>
                <a:tabLst/>
                <a:defRPr/>
              </a:pP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p:txBody>
        </p:sp>
      </p:grpSp>
      <p:grpSp>
        <p:nvGrpSpPr>
          <p:cNvPr id="18" name="Gruppieren 17">
            <a:extLst>
              <a:ext uri="{FF2B5EF4-FFF2-40B4-BE49-F238E27FC236}">
                <a16:creationId xmlns:a16="http://schemas.microsoft.com/office/drawing/2014/main" id="{3B410197-6F4B-4FF7-BA7A-DF74DF8EBA37}"/>
              </a:ext>
            </a:extLst>
          </p:cNvPr>
          <p:cNvGrpSpPr/>
          <p:nvPr/>
        </p:nvGrpSpPr>
        <p:grpSpPr>
          <a:xfrm>
            <a:off x="4240818" y="2692424"/>
            <a:ext cx="1773212" cy="468000"/>
            <a:chOff x="4068941" y="2911798"/>
            <a:chExt cx="1773212" cy="316800"/>
          </a:xfrm>
        </p:grpSpPr>
        <p:sp>
          <p:nvSpPr>
            <p:cNvPr id="19" name="Rechteck 18">
              <a:extLst>
                <a:ext uri="{FF2B5EF4-FFF2-40B4-BE49-F238E27FC236}">
                  <a16:creationId xmlns:a16="http://schemas.microsoft.com/office/drawing/2014/main" id="{47BC0E9D-36E5-4356-B4B4-8DACA268FDFB}"/>
                </a:ext>
              </a:extLst>
            </p:cNvPr>
            <p:cNvSpPr/>
            <p:nvPr/>
          </p:nvSpPr>
          <p:spPr>
            <a:xfrm>
              <a:off x="4068941" y="2911798"/>
              <a:ext cx="1773212" cy="316800"/>
            </a:xfrm>
            <a:prstGeom prst="rect">
              <a:avLst/>
            </a:prstGeom>
            <a:solidFill>
              <a:srgbClr val="50C8A7"/>
            </a:solidFill>
            <a:ln w="12700" cap="flat" cmpd="sng" algn="ctr">
              <a:solidFill>
                <a:srgbClr val="5B9BD5">
                  <a:hueOff val="-2703417"/>
                  <a:satOff val="-6968"/>
                  <a:lumOff val="-4706"/>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0" name="Textfeld 19">
              <a:extLst>
                <a:ext uri="{FF2B5EF4-FFF2-40B4-BE49-F238E27FC236}">
                  <a16:creationId xmlns:a16="http://schemas.microsoft.com/office/drawing/2014/main" id="{95A7B37B-C153-4FFB-9DC6-38B8EB1D9FFE}"/>
                </a:ext>
              </a:extLst>
            </p:cNvPr>
            <p:cNvSpPr txBox="1"/>
            <p:nvPr/>
          </p:nvSpPr>
          <p:spPr>
            <a:xfrm>
              <a:off x="4068941"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Regulatory &amp; Governance</a:t>
              </a:r>
            </a:p>
          </p:txBody>
        </p:sp>
      </p:grpSp>
      <p:grpSp>
        <p:nvGrpSpPr>
          <p:cNvPr id="21" name="Gruppieren 20">
            <a:extLst>
              <a:ext uri="{FF2B5EF4-FFF2-40B4-BE49-F238E27FC236}">
                <a16:creationId xmlns:a16="http://schemas.microsoft.com/office/drawing/2014/main" id="{2889E1F4-44F5-4F25-8B1E-F3F6B45A2AA4}"/>
              </a:ext>
            </a:extLst>
          </p:cNvPr>
          <p:cNvGrpSpPr/>
          <p:nvPr/>
        </p:nvGrpSpPr>
        <p:grpSpPr>
          <a:xfrm>
            <a:off x="4240818" y="3225349"/>
            <a:ext cx="1773212" cy="1803207"/>
            <a:chOff x="4068941" y="3289869"/>
            <a:chExt cx="1773212" cy="1803207"/>
          </a:xfrm>
        </p:grpSpPr>
        <p:sp>
          <p:nvSpPr>
            <p:cNvPr id="22" name="Rechteck 21">
              <a:extLst>
                <a:ext uri="{FF2B5EF4-FFF2-40B4-BE49-F238E27FC236}">
                  <a16:creationId xmlns:a16="http://schemas.microsoft.com/office/drawing/2014/main" id="{923948A8-0CBD-4F4A-8798-B9F671A07E58}"/>
                </a:ext>
              </a:extLst>
            </p:cNvPr>
            <p:cNvSpPr/>
            <p:nvPr/>
          </p:nvSpPr>
          <p:spPr>
            <a:xfrm>
              <a:off x="4068941" y="3289869"/>
              <a:ext cx="1773212" cy="1803207"/>
            </a:xfrm>
            <a:prstGeom prst="rect">
              <a:avLst/>
            </a:prstGeom>
            <a:solidFill>
              <a:srgbClr val="D0EBE6">
                <a:alpha val="89804"/>
              </a:srgbClr>
            </a:solidFill>
            <a:ln w="12700" cap="flat" cmpd="sng" algn="ctr">
              <a:solidFill>
                <a:srgbClr val="5B9BD5">
                  <a:tint val="40000"/>
                  <a:alpha val="90000"/>
                  <a:hueOff val="-2695905"/>
                  <a:satOff val="-9133"/>
                  <a:lumOff val="-1171"/>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23" name="Textfeld 22">
              <a:extLst>
                <a:ext uri="{FF2B5EF4-FFF2-40B4-BE49-F238E27FC236}">
                  <a16:creationId xmlns:a16="http://schemas.microsoft.com/office/drawing/2014/main" id="{1C185F02-C3E0-43D3-81A3-48FED5971A89}"/>
                </a:ext>
              </a:extLst>
            </p:cNvPr>
            <p:cNvSpPr txBox="1"/>
            <p:nvPr/>
          </p:nvSpPr>
          <p:spPr>
            <a:xfrm>
              <a:off x="4068941"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Legal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framework</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Political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interdependencies</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Politics and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future</a:t>
              </a: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technologies</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0" marR="0" lvl="1" indent="0" algn="l" defTabSz="488950" rtl="0" eaLnBrk="1" fontAlgn="base" latinLnBrk="0" hangingPunct="1">
                <a:lnSpc>
                  <a:spcPct val="90000"/>
                </a:lnSpc>
                <a:spcBef>
                  <a:spcPct val="0"/>
                </a:spcBef>
                <a:spcAft>
                  <a:spcPct val="15000"/>
                </a:spcAft>
                <a:buClrTx/>
                <a:buSzTx/>
                <a:buFontTx/>
                <a:buNone/>
                <a:tabLst/>
                <a:defRPr/>
              </a:pP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Tx/>
                <a:buChar char="•"/>
                <a:tabLst/>
                <a:defRPr/>
              </a:pP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Tx/>
                <a:buChar char="•"/>
                <a:tabLst/>
                <a:defRPr/>
              </a:pP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p:txBody>
        </p:sp>
      </p:grpSp>
      <p:grpSp>
        <p:nvGrpSpPr>
          <p:cNvPr id="24" name="Gruppieren 23">
            <a:extLst>
              <a:ext uri="{FF2B5EF4-FFF2-40B4-BE49-F238E27FC236}">
                <a16:creationId xmlns:a16="http://schemas.microsoft.com/office/drawing/2014/main" id="{02BFF83A-A50C-4ED2-8890-DCF80BD36DA1}"/>
              </a:ext>
            </a:extLst>
          </p:cNvPr>
          <p:cNvGrpSpPr/>
          <p:nvPr/>
        </p:nvGrpSpPr>
        <p:grpSpPr>
          <a:xfrm>
            <a:off x="6262281" y="2692424"/>
            <a:ext cx="1773212" cy="468000"/>
            <a:chOff x="6090404" y="2911798"/>
            <a:chExt cx="1773212" cy="316800"/>
          </a:xfrm>
        </p:grpSpPr>
        <p:sp>
          <p:nvSpPr>
            <p:cNvPr id="25" name="Rechteck 24">
              <a:extLst>
                <a:ext uri="{FF2B5EF4-FFF2-40B4-BE49-F238E27FC236}">
                  <a16:creationId xmlns:a16="http://schemas.microsoft.com/office/drawing/2014/main" id="{6C87C0CB-6556-4890-8D41-0341577E355C}"/>
                </a:ext>
              </a:extLst>
            </p:cNvPr>
            <p:cNvSpPr/>
            <p:nvPr/>
          </p:nvSpPr>
          <p:spPr>
            <a:xfrm>
              <a:off x="6090404" y="2911798"/>
              <a:ext cx="1773212" cy="316800"/>
            </a:xfrm>
            <a:prstGeom prst="rect">
              <a:avLst/>
            </a:prstGeom>
            <a:solidFill>
              <a:srgbClr val="4BC174"/>
            </a:solidFill>
            <a:ln w="12700" cap="flat" cmpd="sng" algn="ctr">
              <a:solidFill>
                <a:srgbClr val="5B9BD5">
                  <a:hueOff val="-4055126"/>
                  <a:satOff val="-10451"/>
                  <a:lumOff val="-7059"/>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6" name="Textfeld 25">
              <a:extLst>
                <a:ext uri="{FF2B5EF4-FFF2-40B4-BE49-F238E27FC236}">
                  <a16:creationId xmlns:a16="http://schemas.microsoft.com/office/drawing/2014/main" id="{D0301260-FB64-492D-84E9-407053B5A351}"/>
                </a:ext>
              </a:extLst>
            </p:cNvPr>
            <p:cNvSpPr txBox="1"/>
            <p:nvPr/>
          </p:nvSpPr>
          <p:spPr>
            <a:xfrm>
              <a:off x="6090404"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Entrepreneurship</a:t>
              </a:r>
            </a:p>
          </p:txBody>
        </p:sp>
      </p:grpSp>
      <p:grpSp>
        <p:nvGrpSpPr>
          <p:cNvPr id="27" name="Gruppieren 26">
            <a:extLst>
              <a:ext uri="{FF2B5EF4-FFF2-40B4-BE49-F238E27FC236}">
                <a16:creationId xmlns:a16="http://schemas.microsoft.com/office/drawing/2014/main" id="{953B7696-70F0-4588-8C05-FEE9DC33CD16}"/>
              </a:ext>
            </a:extLst>
          </p:cNvPr>
          <p:cNvGrpSpPr/>
          <p:nvPr/>
        </p:nvGrpSpPr>
        <p:grpSpPr>
          <a:xfrm>
            <a:off x="6262281" y="3225349"/>
            <a:ext cx="1773212" cy="1803207"/>
            <a:chOff x="6090404" y="3289869"/>
            <a:chExt cx="1773212" cy="1803207"/>
          </a:xfrm>
        </p:grpSpPr>
        <p:sp>
          <p:nvSpPr>
            <p:cNvPr id="28" name="Rechteck 27">
              <a:extLst>
                <a:ext uri="{FF2B5EF4-FFF2-40B4-BE49-F238E27FC236}">
                  <a16:creationId xmlns:a16="http://schemas.microsoft.com/office/drawing/2014/main" id="{2D6A9285-0314-442B-A357-5BC2AC06FE81}"/>
                </a:ext>
              </a:extLst>
            </p:cNvPr>
            <p:cNvSpPr/>
            <p:nvPr/>
          </p:nvSpPr>
          <p:spPr>
            <a:xfrm>
              <a:off x="6090404" y="3289869"/>
              <a:ext cx="1773212" cy="1803207"/>
            </a:xfrm>
            <a:prstGeom prst="rect">
              <a:avLst/>
            </a:prstGeom>
            <a:solidFill>
              <a:srgbClr val="D0E8DB">
                <a:alpha val="89804"/>
              </a:srgbClr>
            </a:solidFill>
            <a:ln w="12700" cap="flat" cmpd="sng" algn="ctr">
              <a:solidFill>
                <a:srgbClr val="5B9BD5">
                  <a:tint val="40000"/>
                  <a:alpha val="90000"/>
                  <a:hueOff val="-4043857"/>
                  <a:satOff val="-13699"/>
                  <a:lumOff val="-1757"/>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29" name="Textfeld 28">
              <a:extLst>
                <a:ext uri="{FF2B5EF4-FFF2-40B4-BE49-F238E27FC236}">
                  <a16:creationId xmlns:a16="http://schemas.microsoft.com/office/drawing/2014/main" id="{64691BC9-8308-4C97-A0E1-5E0834C31B60}"/>
                </a:ext>
              </a:extLst>
            </p:cNvPr>
            <p:cNvSpPr txBox="1"/>
            <p:nvPr/>
          </p:nvSpPr>
          <p:spPr>
            <a:xfrm>
              <a:off x="6090404"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panose="020B0604020202020204" pitchFamily="34" charset="0"/>
                  <a:ea typeface="+mn-ea"/>
                  <a:cs typeface="Arial" panose="020B0604020202020204" pitchFamily="34" charset="0"/>
                </a:rPr>
                <a:t> </a:t>
              </a: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panose="020B0604020202020204" pitchFamily="34" charset="0"/>
                  <a:ea typeface="+mn-ea"/>
                  <a:cs typeface="Arial" panose="020B0604020202020204" pitchFamily="34" charset="0"/>
                </a:rPr>
                <a:t>Entrepreneurial and business management thinking and behavior</a:t>
              </a: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panose="020B0604020202020204" pitchFamily="34" charset="0"/>
                  <a:ea typeface="+mn-ea"/>
                  <a:cs typeface="Arial" panose="020B0604020202020204" pitchFamily="34" charset="0"/>
                </a:rPr>
                <a:t> </a:t>
              </a: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panose="020B0604020202020204" pitchFamily="34" charset="0"/>
                  <a:ea typeface="+mn-ea"/>
                  <a:cs typeface="Arial" panose="020B0604020202020204" pitchFamily="34" charset="0"/>
                </a:rPr>
                <a:t>Importance of entrepreneurship for society</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a:p>
              <a:pPr marL="57150" marR="0" lvl="1" indent="0" algn="l" defTabSz="355600" rtl="0" eaLnBrk="1" fontAlgn="base" latinLnBrk="0" hangingPunct="1">
                <a:lnSpc>
                  <a:spcPct val="90000"/>
                </a:lnSpc>
                <a:spcBef>
                  <a:spcPct val="0"/>
                </a:spcBef>
                <a:spcAft>
                  <a:spcPct val="15000"/>
                </a:spcAft>
                <a:buClrTx/>
                <a:buSzTx/>
                <a:buFontTx/>
                <a:buNone/>
                <a:tabLst/>
                <a:defRPr/>
              </a:pP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Calibri" panose="020F0502020204030204"/>
                <a:ea typeface="+mn-ea"/>
                <a:cs typeface="+mn-cs"/>
              </a:endParaRPr>
            </a:p>
          </p:txBody>
        </p:sp>
      </p:grpSp>
      <p:grpSp>
        <p:nvGrpSpPr>
          <p:cNvPr id="30" name="Gruppieren 29">
            <a:extLst>
              <a:ext uri="{FF2B5EF4-FFF2-40B4-BE49-F238E27FC236}">
                <a16:creationId xmlns:a16="http://schemas.microsoft.com/office/drawing/2014/main" id="{1DE7F50F-237E-42CF-9BE2-F807B7BC7D56}"/>
              </a:ext>
            </a:extLst>
          </p:cNvPr>
          <p:cNvGrpSpPr/>
          <p:nvPr/>
        </p:nvGrpSpPr>
        <p:grpSpPr>
          <a:xfrm>
            <a:off x="8283743" y="2692424"/>
            <a:ext cx="1773212" cy="468000"/>
            <a:chOff x="8111866" y="2911798"/>
            <a:chExt cx="1773212" cy="316800"/>
          </a:xfrm>
        </p:grpSpPr>
        <p:sp>
          <p:nvSpPr>
            <p:cNvPr id="31" name="Rechteck 30">
              <a:extLst>
                <a:ext uri="{FF2B5EF4-FFF2-40B4-BE49-F238E27FC236}">
                  <a16:creationId xmlns:a16="http://schemas.microsoft.com/office/drawing/2014/main" id="{94DE0683-D72E-4761-867D-FA0A941D0808}"/>
                </a:ext>
              </a:extLst>
            </p:cNvPr>
            <p:cNvSpPr/>
            <p:nvPr/>
          </p:nvSpPr>
          <p:spPr>
            <a:xfrm>
              <a:off x="8111866" y="2911798"/>
              <a:ext cx="1773212" cy="316800"/>
            </a:xfrm>
            <a:prstGeom prst="rect">
              <a:avLst/>
            </a:prstGeom>
            <a:solidFill>
              <a:srgbClr val="4ABA46"/>
            </a:solidFill>
            <a:ln w="12700" cap="flat" cmpd="sng" algn="ctr">
              <a:solidFill>
                <a:srgbClr val="5B9BD5">
                  <a:hueOff val="-5406834"/>
                  <a:satOff val="-13935"/>
                  <a:lumOff val="-9412"/>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32" name="Textfeld 31">
              <a:extLst>
                <a:ext uri="{FF2B5EF4-FFF2-40B4-BE49-F238E27FC236}">
                  <a16:creationId xmlns:a16="http://schemas.microsoft.com/office/drawing/2014/main" id="{ACDA8571-AAE8-4505-BC6C-CD35EF79DDCE}"/>
                </a:ext>
              </a:extLst>
            </p:cNvPr>
            <p:cNvSpPr txBox="1"/>
            <p:nvPr/>
          </p:nvSpPr>
          <p:spPr>
            <a:xfrm>
              <a:off x="8111866"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Sustainable Development</a:t>
              </a:r>
            </a:p>
          </p:txBody>
        </p:sp>
      </p:grpSp>
      <p:grpSp>
        <p:nvGrpSpPr>
          <p:cNvPr id="33" name="Gruppieren 32">
            <a:extLst>
              <a:ext uri="{FF2B5EF4-FFF2-40B4-BE49-F238E27FC236}">
                <a16:creationId xmlns:a16="http://schemas.microsoft.com/office/drawing/2014/main" id="{823412AC-70CC-4FD2-8E5F-BC91B0070CE0}"/>
              </a:ext>
            </a:extLst>
          </p:cNvPr>
          <p:cNvGrpSpPr/>
          <p:nvPr/>
        </p:nvGrpSpPr>
        <p:grpSpPr>
          <a:xfrm>
            <a:off x="8283743" y="3225349"/>
            <a:ext cx="1773212" cy="1803207"/>
            <a:chOff x="8111866" y="3289869"/>
            <a:chExt cx="1773212" cy="1803207"/>
          </a:xfrm>
        </p:grpSpPr>
        <p:sp>
          <p:nvSpPr>
            <p:cNvPr id="34" name="Rechteck 33">
              <a:extLst>
                <a:ext uri="{FF2B5EF4-FFF2-40B4-BE49-F238E27FC236}">
                  <a16:creationId xmlns:a16="http://schemas.microsoft.com/office/drawing/2014/main" id="{F6D9A8E8-5388-4BAD-9D0A-C081D2967956}"/>
                </a:ext>
              </a:extLst>
            </p:cNvPr>
            <p:cNvSpPr/>
            <p:nvPr/>
          </p:nvSpPr>
          <p:spPr>
            <a:xfrm>
              <a:off x="8111866" y="3289869"/>
              <a:ext cx="1773212" cy="1803207"/>
            </a:xfrm>
            <a:prstGeom prst="rect">
              <a:avLst/>
            </a:prstGeom>
            <a:solidFill>
              <a:srgbClr val="CFE6D1">
                <a:alpha val="89804"/>
              </a:srgbClr>
            </a:solidFill>
            <a:ln w="12700" cap="flat" cmpd="sng" algn="ctr">
              <a:solidFill>
                <a:srgbClr val="5B9BD5">
                  <a:tint val="40000"/>
                  <a:alpha val="90000"/>
                  <a:hueOff val="-5391810"/>
                  <a:satOff val="-18266"/>
                  <a:lumOff val="-2342"/>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35" name="Textfeld 34">
              <a:extLst>
                <a:ext uri="{FF2B5EF4-FFF2-40B4-BE49-F238E27FC236}">
                  <a16:creationId xmlns:a16="http://schemas.microsoft.com/office/drawing/2014/main" id="{90AC6E62-243C-44F5-83EB-DA70526F4568}"/>
                </a:ext>
              </a:extLst>
            </p:cNvPr>
            <p:cNvSpPr txBox="1"/>
            <p:nvPr/>
          </p:nvSpPr>
          <p:spPr>
            <a:xfrm>
              <a:off x="8111866"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Planetary boundaries as a challenge</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r>
                <a:rPr kumimoji="0" lang="en-US"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Interaction between technology and the environment</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p:txBody>
        </p:sp>
      </p:grpSp>
      <p:grpSp>
        <p:nvGrpSpPr>
          <p:cNvPr id="36" name="Gruppieren 35">
            <a:extLst>
              <a:ext uri="{FF2B5EF4-FFF2-40B4-BE49-F238E27FC236}">
                <a16:creationId xmlns:a16="http://schemas.microsoft.com/office/drawing/2014/main" id="{BD43C63B-B5E1-46D4-A36F-359BE448508B}"/>
              </a:ext>
            </a:extLst>
          </p:cNvPr>
          <p:cNvGrpSpPr/>
          <p:nvPr/>
        </p:nvGrpSpPr>
        <p:grpSpPr>
          <a:xfrm>
            <a:off x="10285864" y="2692424"/>
            <a:ext cx="1773212" cy="468000"/>
            <a:chOff x="10113987" y="2911798"/>
            <a:chExt cx="1773212" cy="316800"/>
          </a:xfrm>
        </p:grpSpPr>
        <p:sp>
          <p:nvSpPr>
            <p:cNvPr id="37" name="Rechteck 36">
              <a:extLst>
                <a:ext uri="{FF2B5EF4-FFF2-40B4-BE49-F238E27FC236}">
                  <a16:creationId xmlns:a16="http://schemas.microsoft.com/office/drawing/2014/main" id="{D2FDBBB2-7705-4D86-A6D7-383AD31208F1}"/>
                </a:ext>
              </a:extLst>
            </p:cNvPr>
            <p:cNvSpPr/>
            <p:nvPr/>
          </p:nvSpPr>
          <p:spPr>
            <a:xfrm>
              <a:off x="10113987" y="2911798"/>
              <a:ext cx="1773212" cy="316800"/>
            </a:xfrm>
            <a:prstGeom prst="rect">
              <a:avLst/>
            </a:prstGeom>
            <a:solidFill>
              <a:srgbClr val="70AD47"/>
            </a:solidFill>
            <a:ln w="12700" cap="flat" cmpd="sng" algn="ctr">
              <a:solidFill>
                <a:srgbClr val="5B9BD5">
                  <a:hueOff val="-6758543"/>
                  <a:satOff val="-17419"/>
                  <a:lumOff val="-11765"/>
                  <a:alphaOff val="0"/>
                </a:srgb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38" name="Textfeld 37">
              <a:extLst>
                <a:ext uri="{FF2B5EF4-FFF2-40B4-BE49-F238E27FC236}">
                  <a16:creationId xmlns:a16="http://schemas.microsoft.com/office/drawing/2014/main" id="{E131F27B-0CCF-4119-8CF8-398E63404282}"/>
                </a:ext>
              </a:extLst>
            </p:cNvPr>
            <p:cNvSpPr txBox="1"/>
            <p:nvPr/>
          </p:nvSpPr>
          <p:spPr>
            <a:xfrm>
              <a:off x="10113987" y="2911798"/>
              <a:ext cx="1773212" cy="316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8232" tIns="44704" rIns="78232" bIns="44704" numCol="1" spcCol="1270" anchor="ctr" anchorCtr="0">
              <a:noAutofit/>
            </a:bodyPr>
            <a:lstStyle/>
            <a:p>
              <a:pPr marL="0" marR="0" lvl="0" indent="0" algn="ctr" defTabSz="488950" rtl="0" eaLnBrk="1" fontAlgn="base" latinLnBrk="0" hangingPunct="1">
                <a:lnSpc>
                  <a:spcPct val="90000"/>
                </a:lnSpc>
                <a:spcBef>
                  <a:spcPct val="0"/>
                </a:spcBef>
                <a:spcAft>
                  <a:spcPct val="35000"/>
                </a:spcAft>
                <a:buClrTx/>
                <a:buSzTx/>
                <a:buFontTx/>
                <a:buNone/>
                <a:tabLst/>
                <a:defRPr/>
              </a:pPr>
              <a:r>
                <a:rPr kumimoji="0" lang="de-DE" sz="1400" b="1" i="0" u="none" strike="noStrike" kern="1200" cap="none" spc="0" normalizeH="0" baseline="0" noProof="0" dirty="0">
                  <a:ln>
                    <a:noFill/>
                  </a:ln>
                  <a:solidFill>
                    <a:sysClr val="window" lastClr="FFFFFF"/>
                  </a:solidFill>
                  <a:effectLst/>
                  <a:uLnTx/>
                  <a:uFillTx/>
                  <a:latin typeface="Arial"/>
                  <a:ea typeface="+mn-ea"/>
                  <a:cs typeface="+mn-cs"/>
                </a:rPr>
                <a:t>Empathy &amp; Personality</a:t>
              </a:r>
            </a:p>
          </p:txBody>
        </p:sp>
      </p:grpSp>
      <p:grpSp>
        <p:nvGrpSpPr>
          <p:cNvPr id="39" name="Gruppieren 38">
            <a:extLst>
              <a:ext uri="{FF2B5EF4-FFF2-40B4-BE49-F238E27FC236}">
                <a16:creationId xmlns:a16="http://schemas.microsoft.com/office/drawing/2014/main" id="{1EFD16E3-4E59-4A73-B158-102096B57BB1}"/>
              </a:ext>
            </a:extLst>
          </p:cNvPr>
          <p:cNvGrpSpPr/>
          <p:nvPr/>
        </p:nvGrpSpPr>
        <p:grpSpPr>
          <a:xfrm>
            <a:off x="10285864" y="3225349"/>
            <a:ext cx="1773212" cy="1803207"/>
            <a:chOff x="10113987" y="3289869"/>
            <a:chExt cx="1773212" cy="1803207"/>
          </a:xfrm>
        </p:grpSpPr>
        <p:sp>
          <p:nvSpPr>
            <p:cNvPr id="40" name="Rechteck 39">
              <a:extLst>
                <a:ext uri="{FF2B5EF4-FFF2-40B4-BE49-F238E27FC236}">
                  <a16:creationId xmlns:a16="http://schemas.microsoft.com/office/drawing/2014/main" id="{E3A93F71-50D3-484B-89B3-3E4F3B172C94}"/>
                </a:ext>
              </a:extLst>
            </p:cNvPr>
            <p:cNvSpPr/>
            <p:nvPr/>
          </p:nvSpPr>
          <p:spPr>
            <a:xfrm>
              <a:off x="10113987" y="3289869"/>
              <a:ext cx="1773212" cy="1803207"/>
            </a:xfrm>
            <a:prstGeom prst="rect">
              <a:avLst/>
            </a:prstGeom>
            <a:solidFill>
              <a:srgbClr val="5B9BD5">
                <a:tint val="40000"/>
                <a:alpha val="90000"/>
                <a:hueOff val="-6739762"/>
                <a:satOff val="-22832"/>
                <a:lumOff val="-2928"/>
                <a:alphaOff val="0"/>
              </a:srgbClr>
            </a:solidFill>
            <a:ln w="12700" cap="flat" cmpd="sng" algn="ctr">
              <a:solidFill>
                <a:srgbClr val="5B9BD5">
                  <a:tint val="40000"/>
                  <a:alpha val="90000"/>
                  <a:hueOff val="-6739762"/>
                  <a:satOff val="-22832"/>
                  <a:lumOff val="-2928"/>
                  <a:alphaOff val="0"/>
                </a:srgbClr>
              </a:solid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sp>
        <p:sp>
          <p:nvSpPr>
            <p:cNvPr id="41" name="Textfeld 40">
              <a:extLst>
                <a:ext uri="{FF2B5EF4-FFF2-40B4-BE49-F238E27FC236}">
                  <a16:creationId xmlns:a16="http://schemas.microsoft.com/office/drawing/2014/main" id="{DDEF5C06-E029-4766-92A3-3B17FF84999C}"/>
                </a:ext>
              </a:extLst>
            </p:cNvPr>
            <p:cNvSpPr txBox="1"/>
            <p:nvPr/>
          </p:nvSpPr>
          <p:spPr>
            <a:xfrm>
              <a:off x="10113987" y="3289869"/>
              <a:ext cx="1773212" cy="18032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8674" tIns="58674" rIns="78232" bIns="88011" numCol="1" spcCol="1270" anchor="t" anchorCtr="0">
              <a:noAutofit/>
            </a:bodyPr>
            <a:lstStyle/>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Soft Skills</a:t>
              </a: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Interculturality</a:t>
              </a:r>
              <a:endPar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endParaRPr>
            </a:p>
            <a:p>
              <a:pPr marL="57150" marR="0" lvl="1" indent="-57150" algn="l" defTabSz="488950" rtl="0" eaLnBrk="1" fontAlgn="base" latinLnBrk="0" hangingPunct="1">
                <a:lnSpc>
                  <a:spcPct val="90000"/>
                </a:lnSpc>
                <a:spcBef>
                  <a:spcPct val="0"/>
                </a:spcBef>
                <a:spcAft>
                  <a:spcPct val="15000"/>
                </a:spcAft>
                <a:buClrTx/>
                <a:buSzTx/>
                <a:buFont typeface="Arial" panose="020B0604020202020204" pitchFamily="34" charset="0"/>
                <a:buChar char="•"/>
                <a:tabLst/>
                <a:defRPr/>
              </a:pP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Reflective</a:t>
              </a: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personal </a:t>
              </a:r>
              <a:r>
                <a:rPr kumimoji="0" lang="de-DE" sz="1100" b="0" i="0" u="none" strike="noStrike" kern="1200" cap="none" spc="0" normalizeH="0" baseline="0" noProof="0" dirty="0" err="1">
                  <a:ln>
                    <a:noFill/>
                  </a:ln>
                  <a:solidFill>
                    <a:sysClr val="windowText" lastClr="000000">
                      <a:hueOff val="0"/>
                      <a:satOff val="0"/>
                      <a:lumOff val="0"/>
                      <a:alphaOff val="0"/>
                    </a:sysClr>
                  </a:solidFill>
                  <a:effectLst/>
                  <a:uLnTx/>
                  <a:uFillTx/>
                  <a:latin typeface="Arial"/>
                  <a:ea typeface="+mn-ea"/>
                  <a:cs typeface="+mn-cs"/>
                </a:rPr>
                <a:t>development</a:t>
              </a:r>
              <a:r>
                <a:rPr kumimoji="0" lang="de-DE" sz="1100" b="0" i="0" u="none" strike="noStrike" kern="1200" cap="none" spc="0" normalizeH="0" baseline="0" noProof="0" dirty="0">
                  <a:ln>
                    <a:noFill/>
                  </a:ln>
                  <a:solidFill>
                    <a:sysClr val="windowText" lastClr="000000">
                      <a:hueOff val="0"/>
                      <a:satOff val="0"/>
                      <a:lumOff val="0"/>
                      <a:alphaOff val="0"/>
                    </a:sysClr>
                  </a:solidFill>
                  <a:effectLst/>
                  <a:uLnTx/>
                  <a:uFillTx/>
                  <a:latin typeface="Arial"/>
                  <a:ea typeface="+mn-ea"/>
                  <a:cs typeface="+mn-cs"/>
                </a:rPr>
                <a:t> </a:t>
              </a:r>
            </a:p>
          </p:txBody>
        </p:sp>
      </p:grpSp>
      <p:sp>
        <p:nvSpPr>
          <p:cNvPr id="42" name="Rechteck: abgerundete Ecken 41">
            <a:extLst>
              <a:ext uri="{FF2B5EF4-FFF2-40B4-BE49-F238E27FC236}">
                <a16:creationId xmlns:a16="http://schemas.microsoft.com/office/drawing/2014/main" id="{8C5F7A3C-6153-441C-BC18-62EF152FAE74}"/>
              </a:ext>
            </a:extLst>
          </p:cNvPr>
          <p:cNvSpPr/>
          <p:nvPr/>
        </p:nvSpPr>
        <p:spPr>
          <a:xfrm>
            <a:off x="10290705" y="4730802"/>
            <a:ext cx="1753985" cy="1540609"/>
          </a:xfrm>
          <a:prstGeom prst="roundRect">
            <a:avLst/>
          </a:prstGeom>
          <a:solidFill>
            <a:srgbClr val="5B9BD5">
              <a:hueOff val="-6758543"/>
              <a:satOff val="-17419"/>
              <a:lumOff val="-11765"/>
              <a:alphaOff val="0"/>
            </a:srgbClr>
          </a:solidFill>
          <a:ln w="12700" cap="flat" cmpd="sng" algn="ctr">
            <a:solidFill>
              <a:srgbClr val="5B9BD5">
                <a:hueOff val="-6758543"/>
                <a:satOff val="-17419"/>
                <a:lumOff val="-11765"/>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mn-ea"/>
                <a:cs typeface="Arial" charset="0"/>
              </a:rPr>
              <a:t>Personal development for empathetic and effective action in a dynamic and complex world</a:t>
            </a:r>
            <a:endParaRPr kumimoji="0" lang="de-DE" sz="1200" b="0" i="0" u="none" strike="noStrike" kern="1200" cap="none" spc="0" normalizeH="0" baseline="0" noProof="0" dirty="0">
              <a:ln>
                <a:noFill/>
              </a:ln>
              <a:solidFill>
                <a:prstClr val="white"/>
              </a:solidFill>
              <a:effectLst/>
              <a:uLnTx/>
              <a:uFillTx/>
              <a:latin typeface="Arial"/>
              <a:ea typeface="+mn-ea"/>
              <a:cs typeface="Arial" charset="0"/>
            </a:endParaRPr>
          </a:p>
        </p:txBody>
      </p:sp>
      <p:sp>
        <p:nvSpPr>
          <p:cNvPr id="43" name="Rechteck: abgerundete Ecken 42">
            <a:extLst>
              <a:ext uri="{FF2B5EF4-FFF2-40B4-BE49-F238E27FC236}">
                <a16:creationId xmlns:a16="http://schemas.microsoft.com/office/drawing/2014/main" id="{73949879-BAB5-46DC-B9BF-2EDAA3076A36}"/>
              </a:ext>
            </a:extLst>
          </p:cNvPr>
          <p:cNvSpPr/>
          <p:nvPr/>
        </p:nvSpPr>
        <p:spPr>
          <a:xfrm>
            <a:off x="2232192" y="4741430"/>
            <a:ext cx="1753985" cy="1545471"/>
          </a:xfrm>
          <a:prstGeom prst="roundRect">
            <a:avLst/>
          </a:prstGeom>
          <a:solidFill>
            <a:srgbClr val="5B9BD5">
              <a:hueOff val="-1689636"/>
              <a:satOff val="-4355"/>
              <a:lumOff val="-2941"/>
              <a:alphaOff val="0"/>
            </a:srgbClr>
          </a:solidFill>
          <a:ln w="12700" cap="flat" cmpd="sng" algn="ctr">
            <a:solidFill>
              <a:srgbClr val="5B9BD5">
                <a:hueOff val="-1689636"/>
                <a:satOff val="-4355"/>
                <a:lumOff val="-2941"/>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prstClr val="white"/>
                </a:solidFill>
                <a:effectLst/>
                <a:uLnTx/>
                <a:uFillTx/>
                <a:latin typeface="Arial"/>
                <a:ea typeface="+mn-ea"/>
                <a:cs typeface="Arial" charset="0"/>
              </a:rPr>
              <a:t>Taking moral and ethical responsibility for the safety, health and well-being of people and the environment</a:t>
            </a:r>
            <a:endParaRPr kumimoji="0" lang="de-DE" sz="1067" b="0" i="0" u="none" strike="noStrike" kern="1200" cap="none" spc="0" normalizeH="0" baseline="0" noProof="0" dirty="0">
              <a:ln>
                <a:noFill/>
              </a:ln>
              <a:solidFill>
                <a:prstClr val="white"/>
              </a:solidFill>
              <a:effectLst/>
              <a:uLnTx/>
              <a:uFillTx/>
              <a:latin typeface="Arial"/>
              <a:ea typeface="+mn-ea"/>
              <a:cs typeface="Arial" charset="0"/>
            </a:endParaRPr>
          </a:p>
        </p:txBody>
      </p:sp>
      <p:sp>
        <p:nvSpPr>
          <p:cNvPr id="44" name="Rechteck: abgerundete Ecken 43">
            <a:extLst>
              <a:ext uri="{FF2B5EF4-FFF2-40B4-BE49-F238E27FC236}">
                <a16:creationId xmlns:a16="http://schemas.microsoft.com/office/drawing/2014/main" id="{00AC0039-653A-4683-993A-1B1282BAA581}"/>
              </a:ext>
            </a:extLst>
          </p:cNvPr>
          <p:cNvSpPr/>
          <p:nvPr/>
        </p:nvSpPr>
        <p:spPr>
          <a:xfrm>
            <a:off x="4256813" y="4741430"/>
            <a:ext cx="1753985" cy="1545472"/>
          </a:xfrm>
          <a:prstGeom prst="roundRect">
            <a:avLst/>
          </a:prstGeom>
          <a:solidFill>
            <a:srgbClr val="50C8A7"/>
          </a:solidFill>
          <a:ln w="12700" cap="flat" cmpd="sng" algn="ctr">
            <a:solidFill>
              <a:srgbClr val="5B9BD5">
                <a:hueOff val="-3379271"/>
                <a:satOff val="-8710"/>
                <a:lumOff val="-5883"/>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Arial"/>
                <a:ea typeface="+mn-ea"/>
                <a:cs typeface="Arial" charset="0"/>
              </a:rPr>
              <a:t>Respect for law and democracy; understanding of political decision-making processes Critical advice on the development of technical specifications and technologies</a:t>
            </a:r>
            <a:endParaRPr kumimoji="0" lang="en-US" sz="1051" b="0" i="0" u="none" strike="noStrike" kern="1200" cap="none" spc="0" normalizeH="0" baseline="0" noProof="0" dirty="0">
              <a:ln>
                <a:noFill/>
              </a:ln>
              <a:solidFill>
                <a:prstClr val="white"/>
              </a:solidFill>
              <a:effectLst/>
              <a:uLnTx/>
              <a:uFillTx/>
              <a:latin typeface="Arial"/>
              <a:ea typeface="+mn-ea"/>
              <a:cs typeface="Arial" charset="0"/>
            </a:endParaRPr>
          </a:p>
        </p:txBody>
      </p:sp>
      <p:sp>
        <p:nvSpPr>
          <p:cNvPr id="45" name="Rechteck: abgerundete Ecken 44">
            <a:extLst>
              <a:ext uri="{FF2B5EF4-FFF2-40B4-BE49-F238E27FC236}">
                <a16:creationId xmlns:a16="http://schemas.microsoft.com/office/drawing/2014/main" id="{9BFD3FF5-E592-49B0-A2C0-12BD810E9FF4}"/>
              </a:ext>
            </a:extLst>
          </p:cNvPr>
          <p:cNvSpPr/>
          <p:nvPr/>
        </p:nvSpPr>
        <p:spPr>
          <a:xfrm>
            <a:off x="8300425" y="4722479"/>
            <a:ext cx="1753985" cy="1557256"/>
          </a:xfrm>
          <a:prstGeom prst="roundRect">
            <a:avLst/>
          </a:prstGeom>
          <a:solidFill>
            <a:srgbClr val="5B9BD5">
              <a:hueOff val="-5068907"/>
              <a:satOff val="-13064"/>
              <a:lumOff val="-8824"/>
              <a:alphaOff val="0"/>
            </a:srgbClr>
          </a:solidFill>
          <a:ln w="12700" cap="flat" cmpd="sng" algn="ctr">
            <a:solidFill>
              <a:srgbClr val="5B9BD5">
                <a:hueOff val="-5068907"/>
                <a:satOff val="-13064"/>
                <a:lumOff val="-8824"/>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a:ea typeface="+mn-ea"/>
                <a:cs typeface="Arial" charset="0"/>
              </a:rPr>
              <a:t>Developing sustainable solutions and mindsets</a:t>
            </a:r>
          </a:p>
        </p:txBody>
      </p:sp>
      <p:sp>
        <p:nvSpPr>
          <p:cNvPr id="46" name="Rechteck: abgerundete Ecken 45">
            <a:extLst>
              <a:ext uri="{FF2B5EF4-FFF2-40B4-BE49-F238E27FC236}">
                <a16:creationId xmlns:a16="http://schemas.microsoft.com/office/drawing/2014/main" id="{47D8A3FB-C09D-4C1F-8DC0-39B1572E8FAE}"/>
              </a:ext>
            </a:extLst>
          </p:cNvPr>
          <p:cNvSpPr/>
          <p:nvPr/>
        </p:nvSpPr>
        <p:spPr>
          <a:xfrm>
            <a:off x="205845" y="4767983"/>
            <a:ext cx="1753985" cy="1557256"/>
          </a:xfrm>
          <a:prstGeom prst="roundRect">
            <a:avLst/>
          </a:prstGeom>
          <a:solidFill>
            <a:srgbClr val="5B9BD5">
              <a:hueOff val="0"/>
              <a:satOff val="0"/>
              <a:lumOff val="0"/>
              <a:alphaOff val="0"/>
            </a:srgbClr>
          </a:solidFill>
          <a:ln w="12700" cap="flat" cmpd="sng" algn="ctr">
            <a:solidFill>
              <a:srgbClr val="5B9BD5">
                <a:hueOff val="0"/>
                <a:satOff val="0"/>
                <a:lumOff val="0"/>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prstClr val="white"/>
                </a:solidFill>
                <a:effectLst/>
                <a:uLnTx/>
                <a:uFillTx/>
                <a:latin typeface="Arial"/>
                <a:ea typeface="+mn-ea"/>
                <a:cs typeface="Arial" charset="0"/>
              </a:rPr>
              <a:t>Efficient use of technology, critical handling of data, orientation and active participation in the digital environment </a:t>
            </a:r>
            <a:endParaRPr kumimoji="0" lang="de-DE" sz="1067" b="0" i="0" u="none" strike="noStrike" kern="1200" cap="none" spc="0" normalizeH="0" baseline="0" noProof="0" dirty="0">
              <a:ln>
                <a:noFill/>
              </a:ln>
              <a:solidFill>
                <a:prstClr val="white"/>
              </a:solidFill>
              <a:effectLst/>
              <a:uLnTx/>
              <a:uFillTx/>
              <a:latin typeface="Arial"/>
              <a:ea typeface="+mn-ea"/>
              <a:cs typeface="Arial" charset="0"/>
            </a:endParaRPr>
          </a:p>
        </p:txBody>
      </p:sp>
      <p:sp>
        <p:nvSpPr>
          <p:cNvPr id="47" name="Rechteck: abgerundete Ecken 46">
            <a:extLst>
              <a:ext uri="{FF2B5EF4-FFF2-40B4-BE49-F238E27FC236}">
                <a16:creationId xmlns:a16="http://schemas.microsoft.com/office/drawing/2014/main" id="{58DC1B2B-E5B9-4EBE-ACC9-66C440D50358}"/>
              </a:ext>
            </a:extLst>
          </p:cNvPr>
          <p:cNvSpPr/>
          <p:nvPr/>
        </p:nvSpPr>
        <p:spPr>
          <a:xfrm>
            <a:off x="6274078" y="4741430"/>
            <a:ext cx="1753985" cy="1557256"/>
          </a:xfrm>
          <a:prstGeom prst="roundRect">
            <a:avLst/>
          </a:prstGeom>
          <a:solidFill>
            <a:srgbClr val="4BC174"/>
          </a:solidFill>
          <a:ln w="12700" cap="flat" cmpd="sng" algn="ctr">
            <a:solidFill>
              <a:srgbClr val="5B9BD5">
                <a:hueOff val="-3379271"/>
                <a:satOff val="-8710"/>
                <a:lumOff val="-5883"/>
                <a:alphaOff val="0"/>
              </a:srgbClr>
            </a:solidFill>
            <a:prstDash val="solid"/>
            <a:miter lim="800000"/>
          </a:ln>
          <a:effectLst/>
        </p:spPr>
        <p:txBody>
          <a:bodyPr spcFirstLastPara="0" vert="horz" wrap="square" lIns="92456" tIns="52832" rIns="92456" bIns="52832" numCol="1" spcCol="1270" anchor="ctr" anchorCtr="0">
            <a:no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dirty="0">
                <a:ln>
                  <a:noFill/>
                </a:ln>
                <a:solidFill>
                  <a:prstClr val="white"/>
                </a:solidFill>
                <a:effectLst/>
                <a:uLnTx/>
                <a:uFillTx/>
                <a:latin typeface="Arial"/>
                <a:ea typeface="+mn-ea"/>
                <a:cs typeface="Arial" charset="0"/>
              </a:rPr>
              <a:t>Understanding of business processes, profitability and organizational cultures Innovative spirit Marketing of knowledge and products </a:t>
            </a:r>
            <a:endParaRPr kumimoji="0" lang="de-DE" sz="1067" b="0" i="0" u="none" strike="noStrike" kern="1200" cap="none" spc="0" normalizeH="0" baseline="0" noProof="0" dirty="0">
              <a:ln>
                <a:noFill/>
              </a:ln>
              <a:solidFill>
                <a:prstClr val="white"/>
              </a:solidFill>
              <a:effectLst/>
              <a:uLnTx/>
              <a:uFillTx/>
              <a:latin typeface="Arial"/>
              <a:ea typeface="+mn-ea"/>
              <a:cs typeface="Arial" charset="0"/>
            </a:endParaRPr>
          </a:p>
        </p:txBody>
      </p:sp>
    </p:spTree>
    <p:extLst>
      <p:ext uri="{BB962C8B-B14F-4D97-AF65-F5344CB8AC3E}">
        <p14:creationId xmlns:p14="http://schemas.microsoft.com/office/powerpoint/2010/main" val="18691372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78CE1FB-17E1-4D92-B672-7E4A7D928D38}"/>
              </a:ext>
            </a:extLst>
          </p:cNvPr>
          <p:cNvSpPr>
            <a:spLocks noGrp="1"/>
          </p:cNvSpPr>
          <p:nvPr>
            <p:ph idx="1"/>
          </p:nvPr>
        </p:nvSpPr>
        <p:spPr>
          <a:xfrm>
            <a:off x="425461" y="2490324"/>
            <a:ext cx="11345332" cy="1599076"/>
          </a:xfrm>
        </p:spPr>
        <p:txBody>
          <a:bodyPr/>
          <a:lstStyle/>
          <a:p>
            <a:pPr marL="285750" indent="-285750">
              <a:buFontTx/>
              <a:buChar char="-"/>
            </a:pPr>
            <a:r>
              <a:rPr lang="de-DE" dirty="0" err="1"/>
              <a:t>Some</a:t>
            </a:r>
            <a:r>
              <a:rPr lang="de-DE" dirty="0"/>
              <a:t> ZSK </a:t>
            </a:r>
            <a:r>
              <a:rPr lang="de-DE" dirty="0" err="1"/>
              <a:t>modules</a:t>
            </a:r>
            <a:r>
              <a:rPr lang="de-DE" dirty="0"/>
              <a:t> </a:t>
            </a:r>
            <a:r>
              <a:rPr lang="de-DE" dirty="0" err="1"/>
              <a:t>are</a:t>
            </a:r>
            <a:r>
              <a:rPr lang="de-DE" dirty="0"/>
              <a:t> not </a:t>
            </a:r>
            <a:r>
              <a:rPr lang="de-DE" dirty="0" err="1"/>
              <a:t>graded</a:t>
            </a:r>
            <a:r>
              <a:rPr lang="de-DE" dirty="0"/>
              <a:t> </a:t>
            </a:r>
            <a:r>
              <a:rPr lang="de-DE" dirty="0">
                <a:sym typeface="Wingdings" panose="05000000000000000000" pitchFamily="2" charset="2"/>
              </a:rPr>
              <a:t> The </a:t>
            </a:r>
            <a:r>
              <a:rPr lang="de-DE" dirty="0" err="1">
                <a:sym typeface="Wingdings" panose="05000000000000000000" pitchFamily="2" charset="2"/>
              </a:rPr>
              <a:t>credits</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these</a:t>
            </a:r>
            <a:r>
              <a:rPr lang="de-DE" dirty="0">
                <a:sym typeface="Wingdings" panose="05000000000000000000" pitchFamily="2" charset="2"/>
              </a:rPr>
              <a:t> </a:t>
            </a:r>
            <a:r>
              <a:rPr lang="de-DE" dirty="0" err="1">
                <a:sym typeface="Wingdings" panose="05000000000000000000" pitchFamily="2" charset="2"/>
              </a:rPr>
              <a:t>modules</a:t>
            </a:r>
            <a:r>
              <a:rPr lang="de-DE" dirty="0">
                <a:sym typeface="Wingdings" panose="05000000000000000000" pitchFamily="2" charset="2"/>
              </a:rPr>
              <a:t> </a:t>
            </a:r>
            <a:r>
              <a:rPr lang="de-DE" dirty="0" err="1">
                <a:sym typeface="Wingdings" panose="05000000000000000000" pitchFamily="2" charset="2"/>
              </a:rPr>
              <a:t>count</a:t>
            </a:r>
            <a:r>
              <a:rPr lang="de-DE" dirty="0">
                <a:sym typeface="Wingdings" panose="05000000000000000000" pitchFamily="2" charset="2"/>
              </a:rPr>
              <a:t> </a:t>
            </a:r>
            <a:r>
              <a:rPr lang="de-DE" dirty="0" err="1">
                <a:sym typeface="Wingdings" panose="05000000000000000000" pitchFamily="2" charset="2"/>
              </a:rPr>
              <a:t>towards</a:t>
            </a:r>
            <a:r>
              <a:rPr lang="de-DE" dirty="0">
                <a:sym typeface="Wingdings" panose="05000000000000000000" pitchFamily="2" charset="2"/>
              </a:rPr>
              <a:t> </a:t>
            </a:r>
            <a:r>
              <a:rPr lang="de-DE" dirty="0" err="1">
                <a:sym typeface="Wingdings" panose="05000000000000000000" pitchFamily="2" charset="2"/>
              </a:rPr>
              <a:t>your</a:t>
            </a:r>
            <a:r>
              <a:rPr lang="de-DE" dirty="0">
                <a:sym typeface="Wingdings" panose="05000000000000000000" pitchFamily="2" charset="2"/>
              </a:rPr>
              <a:t> </a:t>
            </a:r>
            <a:r>
              <a:rPr lang="de-DE" dirty="0" err="1">
                <a:sym typeface="Wingdings" panose="05000000000000000000" pitchFamily="2" charset="2"/>
              </a:rPr>
              <a:t>curriculum</a:t>
            </a:r>
            <a:r>
              <a:rPr lang="de-DE" dirty="0">
                <a:sym typeface="Wingdings" panose="05000000000000000000" pitchFamily="2" charset="2"/>
              </a:rPr>
              <a:t> but </a:t>
            </a:r>
            <a:r>
              <a:rPr lang="de-DE" dirty="0" err="1">
                <a:sym typeface="Wingdings" panose="05000000000000000000" pitchFamily="2" charset="2"/>
              </a:rPr>
              <a:t>are</a:t>
            </a:r>
            <a:r>
              <a:rPr lang="de-DE" dirty="0">
                <a:sym typeface="Wingdings" panose="05000000000000000000" pitchFamily="2" charset="2"/>
              </a:rPr>
              <a:t> not </a:t>
            </a:r>
            <a:r>
              <a:rPr lang="de-DE" dirty="0" err="1">
                <a:sym typeface="Wingdings" panose="05000000000000000000" pitchFamily="2" charset="2"/>
              </a:rPr>
              <a:t>considered</a:t>
            </a:r>
            <a:r>
              <a:rPr lang="de-DE" dirty="0">
                <a:sym typeface="Wingdings" panose="05000000000000000000" pitchFamily="2" charset="2"/>
              </a:rPr>
              <a:t> in </a:t>
            </a:r>
            <a:r>
              <a:rPr lang="de-DE" dirty="0" err="1">
                <a:sym typeface="Wingdings" panose="05000000000000000000" pitchFamily="2" charset="2"/>
              </a:rPr>
              <a:t>the</a:t>
            </a:r>
            <a:r>
              <a:rPr lang="de-DE" dirty="0">
                <a:sym typeface="Wingdings" panose="05000000000000000000" pitchFamily="2" charset="2"/>
              </a:rPr>
              <a:t> </a:t>
            </a:r>
            <a:r>
              <a:rPr lang="de-DE" dirty="0" err="1">
                <a:sym typeface="Wingdings" panose="05000000000000000000" pitchFamily="2" charset="2"/>
              </a:rPr>
              <a:t>average</a:t>
            </a:r>
            <a:r>
              <a:rPr lang="de-DE" dirty="0">
                <a:sym typeface="Wingdings" panose="05000000000000000000" pitchFamily="2" charset="2"/>
              </a:rPr>
              <a:t> grade.</a:t>
            </a:r>
          </a:p>
          <a:p>
            <a:pPr marL="285750" indent="-285750">
              <a:buFontTx/>
              <a:buChar char="-"/>
            </a:pPr>
            <a:endParaRPr lang="de-DE" dirty="0">
              <a:sym typeface="Wingdings" panose="05000000000000000000" pitchFamily="2" charset="2"/>
            </a:endParaRPr>
          </a:p>
          <a:p>
            <a:pPr marL="285750" indent="-285750">
              <a:buFontTx/>
              <a:buChar char="-"/>
            </a:pPr>
            <a:r>
              <a:rPr lang="de-DE" dirty="0">
                <a:sym typeface="Wingdings" panose="05000000000000000000" pitchFamily="2" charset="2"/>
              </a:rPr>
              <a:t>In </a:t>
            </a:r>
            <a:r>
              <a:rPr lang="de-DE" dirty="0" err="1">
                <a:sym typeface="Wingdings" panose="05000000000000000000" pitchFamily="2" charset="2"/>
              </a:rPr>
              <a:t>exceptional</a:t>
            </a:r>
            <a:r>
              <a:rPr lang="de-DE" dirty="0">
                <a:sym typeface="Wingdings" panose="05000000000000000000" pitchFamily="2" charset="2"/>
              </a:rPr>
              <a:t> </a:t>
            </a:r>
            <a:r>
              <a:rPr lang="de-DE" dirty="0" err="1">
                <a:sym typeface="Wingdings" panose="05000000000000000000" pitchFamily="2" charset="2"/>
              </a:rPr>
              <a:t>cases</a:t>
            </a:r>
            <a:r>
              <a:rPr lang="de-DE" dirty="0">
                <a:sym typeface="Wingdings" panose="05000000000000000000" pitchFamily="2" charset="2"/>
              </a:rPr>
              <a:t>, </a:t>
            </a:r>
            <a:r>
              <a:rPr lang="de-DE" dirty="0" err="1">
                <a:sym typeface="Wingdings" panose="05000000000000000000" pitchFamily="2" charset="2"/>
              </a:rPr>
              <a:t>if</a:t>
            </a:r>
            <a:r>
              <a:rPr lang="de-DE" dirty="0">
                <a:sym typeface="Wingdings" panose="05000000000000000000" pitchFamily="2" charset="2"/>
              </a:rPr>
              <a:t> </a:t>
            </a:r>
            <a:r>
              <a:rPr lang="de-DE" dirty="0" err="1">
                <a:sym typeface="Wingdings" panose="05000000000000000000" pitchFamily="2" charset="2"/>
              </a:rPr>
              <a:t>you</a:t>
            </a:r>
            <a:r>
              <a:rPr lang="de-DE" dirty="0">
                <a:sym typeface="Wingdings" panose="05000000000000000000" pitchFamily="2" charset="2"/>
              </a:rPr>
              <a:t> do </a:t>
            </a:r>
            <a:r>
              <a:rPr lang="de-DE" dirty="0" err="1">
                <a:sym typeface="Wingdings" panose="05000000000000000000" pitchFamily="2" charset="2"/>
              </a:rPr>
              <a:t>one</a:t>
            </a:r>
            <a:r>
              <a:rPr lang="de-DE" dirty="0">
                <a:sym typeface="Wingdings" panose="05000000000000000000" pitchFamily="2" charset="2"/>
              </a:rPr>
              <a:t> </a:t>
            </a:r>
            <a:r>
              <a:rPr lang="de-DE" dirty="0" err="1">
                <a:sym typeface="Wingdings" panose="05000000000000000000" pitchFamily="2" charset="2"/>
              </a:rPr>
              <a:t>or</a:t>
            </a:r>
            <a:r>
              <a:rPr lang="de-DE" dirty="0">
                <a:sym typeface="Wingdings" panose="05000000000000000000" pitchFamily="2" charset="2"/>
              </a:rPr>
              <a:t> </a:t>
            </a:r>
            <a:r>
              <a:rPr lang="de-DE" dirty="0" err="1">
                <a:sym typeface="Wingdings" panose="05000000000000000000" pitchFamily="2" charset="2"/>
              </a:rPr>
              <a:t>two</a:t>
            </a:r>
            <a:r>
              <a:rPr lang="de-DE" dirty="0">
                <a:sym typeface="Wingdings" panose="05000000000000000000" pitchFamily="2" charset="2"/>
              </a:rPr>
              <a:t> additional </a:t>
            </a:r>
            <a:r>
              <a:rPr lang="de-DE" dirty="0" err="1">
                <a:sym typeface="Wingdings" panose="05000000000000000000" pitchFamily="2" charset="2"/>
              </a:rPr>
              <a:t>credits</a:t>
            </a:r>
            <a:r>
              <a:rPr lang="de-DE" dirty="0">
                <a:sym typeface="Wingdings" panose="05000000000000000000" pitchFamily="2" charset="2"/>
              </a:rPr>
              <a:t>, e.g. 2x 3 </a:t>
            </a:r>
            <a:r>
              <a:rPr lang="de-DE" dirty="0" err="1">
                <a:sym typeface="Wingdings" panose="05000000000000000000" pitchFamily="2" charset="2"/>
              </a:rPr>
              <a:t>credits</a:t>
            </a:r>
            <a:r>
              <a:rPr lang="de-DE" dirty="0">
                <a:sym typeface="Wingdings" panose="05000000000000000000" pitchFamily="2" charset="2"/>
              </a:rPr>
              <a:t> (ZSK </a:t>
            </a:r>
            <a:r>
              <a:rPr lang="de-DE" dirty="0" err="1">
                <a:sym typeface="Wingdings" panose="05000000000000000000" pitchFamily="2" charset="2"/>
              </a:rPr>
              <a:t>or</a:t>
            </a:r>
            <a:r>
              <a:rPr lang="de-DE" dirty="0">
                <a:sym typeface="Wingdings" panose="05000000000000000000" pitchFamily="2" charset="2"/>
              </a:rPr>
              <a:t> </a:t>
            </a:r>
            <a:r>
              <a:rPr lang="de-DE" dirty="0" err="1">
                <a:sym typeface="Wingdings" panose="05000000000000000000" pitchFamily="2" charset="2"/>
              </a:rPr>
              <a:t>other</a:t>
            </a:r>
            <a:r>
              <a:rPr lang="de-DE" dirty="0">
                <a:sym typeface="Wingdings" panose="05000000000000000000" pitchFamily="2" charset="2"/>
              </a:rPr>
              <a:t>) </a:t>
            </a:r>
            <a:r>
              <a:rPr lang="de-DE" dirty="0" err="1">
                <a:sym typeface="Wingdings" panose="05000000000000000000" pitchFamily="2" charset="2"/>
              </a:rPr>
              <a:t>or</a:t>
            </a:r>
            <a:r>
              <a:rPr lang="de-DE" dirty="0">
                <a:sym typeface="Wingdings" panose="05000000000000000000" pitchFamily="2" charset="2"/>
              </a:rPr>
              <a:t> 1x 6 </a:t>
            </a:r>
            <a:r>
              <a:rPr lang="de-DE" dirty="0" err="1">
                <a:sym typeface="Wingdings" panose="05000000000000000000" pitchFamily="2" charset="2"/>
              </a:rPr>
              <a:t>credits</a:t>
            </a:r>
            <a:r>
              <a:rPr lang="de-DE" dirty="0">
                <a:sym typeface="Wingdings" panose="05000000000000000000" pitchFamily="2" charset="2"/>
              </a:rPr>
              <a:t>, </a:t>
            </a:r>
            <a:r>
              <a:rPr lang="de-DE" dirty="0" err="1">
                <a:sym typeface="Wingdings" panose="05000000000000000000" pitchFamily="2" charset="2"/>
              </a:rPr>
              <a:t>these</a:t>
            </a:r>
            <a:r>
              <a:rPr lang="de-DE" dirty="0">
                <a:sym typeface="Wingdings" panose="05000000000000000000" pitchFamily="2" charset="2"/>
              </a:rPr>
              <a:t> additional </a:t>
            </a:r>
            <a:r>
              <a:rPr lang="de-DE" dirty="0" err="1">
                <a:sym typeface="Wingdings" panose="05000000000000000000" pitchFamily="2" charset="2"/>
              </a:rPr>
              <a:t>credits</a:t>
            </a:r>
            <a:r>
              <a:rPr lang="de-DE" dirty="0">
                <a:sym typeface="Wingdings" panose="05000000000000000000" pitchFamily="2" charset="2"/>
              </a:rPr>
              <a:t> </a:t>
            </a:r>
            <a:r>
              <a:rPr lang="de-DE" dirty="0" err="1">
                <a:sym typeface="Wingdings" panose="05000000000000000000" pitchFamily="2" charset="2"/>
              </a:rPr>
              <a:t>are</a:t>
            </a:r>
            <a:r>
              <a:rPr lang="de-DE" dirty="0">
                <a:sym typeface="Wingdings" panose="05000000000000000000" pitchFamily="2" charset="2"/>
              </a:rPr>
              <a:t> </a:t>
            </a:r>
            <a:r>
              <a:rPr lang="de-DE" dirty="0" err="1">
                <a:sym typeface="Wingdings" panose="05000000000000000000" pitchFamily="2" charset="2"/>
              </a:rPr>
              <a:t>counted</a:t>
            </a:r>
            <a:r>
              <a:rPr lang="de-DE" dirty="0">
                <a:sym typeface="Wingdings" panose="05000000000000000000" pitchFamily="2" charset="2"/>
              </a:rPr>
              <a:t> </a:t>
            </a:r>
            <a:r>
              <a:rPr lang="de-DE" dirty="0" err="1">
                <a:sym typeface="Wingdings" panose="05000000000000000000" pitchFamily="2" charset="2"/>
              </a:rPr>
              <a:t>towards</a:t>
            </a:r>
            <a:r>
              <a:rPr lang="de-DE" dirty="0">
                <a:sym typeface="Wingdings" panose="05000000000000000000" pitchFamily="2" charset="2"/>
              </a:rPr>
              <a:t> </a:t>
            </a:r>
            <a:r>
              <a:rPr lang="de-DE" dirty="0" err="1">
                <a:sym typeface="Wingdings" panose="05000000000000000000" pitchFamily="2" charset="2"/>
              </a:rPr>
              <a:t>your</a:t>
            </a:r>
            <a:r>
              <a:rPr lang="de-DE" dirty="0">
                <a:sym typeface="Wingdings" panose="05000000000000000000" pitchFamily="2" charset="2"/>
              </a:rPr>
              <a:t> </a:t>
            </a:r>
            <a:r>
              <a:rPr lang="de-DE" dirty="0" err="1">
                <a:sym typeface="Wingdings" panose="05000000000000000000" pitchFamily="2" charset="2"/>
              </a:rPr>
              <a:t>curriculum</a:t>
            </a:r>
            <a:r>
              <a:rPr lang="de-DE" dirty="0">
                <a:sym typeface="Wingdings" panose="05000000000000000000" pitchFamily="2" charset="2"/>
              </a:rPr>
              <a:t>.</a:t>
            </a:r>
            <a:endParaRPr lang="de-DE" dirty="0"/>
          </a:p>
          <a:p>
            <a:endParaRPr lang="de-DE" dirty="0"/>
          </a:p>
          <a:p>
            <a:endParaRPr lang="de-DE" dirty="0"/>
          </a:p>
        </p:txBody>
      </p:sp>
      <p:sp>
        <p:nvSpPr>
          <p:cNvPr id="3" name="Titel 2">
            <a:extLst>
              <a:ext uri="{FF2B5EF4-FFF2-40B4-BE49-F238E27FC236}">
                <a16:creationId xmlns:a16="http://schemas.microsoft.com/office/drawing/2014/main" id="{809D41F7-473E-46BE-9259-4A9CA98E5889}"/>
              </a:ext>
            </a:extLst>
          </p:cNvPr>
          <p:cNvSpPr>
            <a:spLocks noGrp="1"/>
          </p:cNvSpPr>
          <p:nvPr>
            <p:ph type="title"/>
          </p:nvPr>
        </p:nvSpPr>
        <p:spPr>
          <a:xfrm>
            <a:off x="425461" y="994338"/>
            <a:ext cx="11345332" cy="377796"/>
          </a:xfrm>
        </p:spPr>
        <p:txBody>
          <a:bodyPr/>
          <a:lstStyle/>
          <a:p>
            <a:r>
              <a:rPr lang="de-DE" sz="2400" b="1"/>
              <a:t>Free electives</a:t>
            </a:r>
            <a:endParaRPr lang="de-DE" b="1" dirty="0"/>
          </a:p>
        </p:txBody>
      </p:sp>
      <p:pic>
        <p:nvPicPr>
          <p:cNvPr id="9" name="Grafik 8">
            <a:extLst>
              <a:ext uri="{FF2B5EF4-FFF2-40B4-BE49-F238E27FC236}">
                <a16:creationId xmlns:a16="http://schemas.microsoft.com/office/drawing/2014/main" id="{BE11425C-EC90-4896-9545-FEA0BFE24EA1}"/>
              </a:ext>
            </a:extLst>
          </p:cNvPr>
          <p:cNvPicPr>
            <a:picLocks noChangeAspect="1"/>
          </p:cNvPicPr>
          <p:nvPr/>
        </p:nvPicPr>
        <p:blipFill>
          <a:blip r:embed="rId2"/>
          <a:stretch>
            <a:fillRect/>
          </a:stretch>
        </p:blipFill>
        <p:spPr>
          <a:xfrm>
            <a:off x="5796239" y="637878"/>
            <a:ext cx="5323811" cy="1101600"/>
          </a:xfrm>
          <a:prstGeom prst="rect">
            <a:avLst/>
          </a:prstGeom>
        </p:spPr>
      </p:pic>
      <p:sp>
        <p:nvSpPr>
          <p:cNvPr id="10" name="Rechteck 9">
            <a:extLst>
              <a:ext uri="{FF2B5EF4-FFF2-40B4-BE49-F238E27FC236}">
                <a16:creationId xmlns:a16="http://schemas.microsoft.com/office/drawing/2014/main" id="{F9956F49-62AF-438D-B37B-2354DF3AA8D2}"/>
              </a:ext>
            </a:extLst>
          </p:cNvPr>
          <p:cNvSpPr/>
          <p:nvPr/>
        </p:nvSpPr>
        <p:spPr>
          <a:xfrm flipH="1">
            <a:off x="5788681" y="1522022"/>
            <a:ext cx="5323809" cy="211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7" name="Foliennummernplatzhalter 6">
            <a:extLst>
              <a:ext uri="{FF2B5EF4-FFF2-40B4-BE49-F238E27FC236}">
                <a16:creationId xmlns:a16="http://schemas.microsoft.com/office/drawing/2014/main" id="{AC1C6071-245B-4795-B123-2B7794C62563}"/>
              </a:ext>
            </a:extLst>
          </p:cNvPr>
          <p:cNvSpPr>
            <a:spLocks noGrp="1"/>
          </p:cNvSpPr>
          <p:nvPr>
            <p:ph type="sldNum" sz="quarter" idx="4"/>
          </p:nvPr>
        </p:nvSpPr>
        <p:spPr/>
        <p:txBody>
          <a:bodyPr/>
          <a:lstStyle/>
          <a:p>
            <a:fld id="{097151CE-0206-441A-B0FF-69D45CFC7960}" type="slidenum">
              <a:rPr lang="de-DE" smtClean="0"/>
              <a:t>12</a:t>
            </a:fld>
            <a:endParaRPr lang="de-DE"/>
          </a:p>
        </p:txBody>
      </p:sp>
      <p:sp>
        <p:nvSpPr>
          <p:cNvPr id="5" name="Datumsplatzhalter 4">
            <a:extLst>
              <a:ext uri="{FF2B5EF4-FFF2-40B4-BE49-F238E27FC236}">
                <a16:creationId xmlns:a16="http://schemas.microsoft.com/office/drawing/2014/main" id="{66BB8622-F60D-4607-AC21-F24B9F26B28A}"/>
              </a:ext>
            </a:extLst>
          </p:cNvPr>
          <p:cNvSpPr>
            <a:spLocks noGrp="1"/>
          </p:cNvSpPr>
          <p:nvPr>
            <p:ph type="dt" sz="half" idx="2"/>
          </p:nvPr>
        </p:nvSpPr>
        <p:spPr/>
        <p:txBody>
          <a:bodyPr/>
          <a:lstStyle/>
          <a:p>
            <a:fld id="{26A933B3-174F-4CA2-B487-094F0320F665}" type="datetime1">
              <a:rPr lang="de-DE" smtClean="0"/>
              <a:t>22.07.2025</a:t>
            </a:fld>
            <a:endParaRPr lang="de-DE"/>
          </a:p>
        </p:txBody>
      </p:sp>
    </p:spTree>
    <p:extLst>
      <p:ext uri="{BB962C8B-B14F-4D97-AF65-F5344CB8AC3E}">
        <p14:creationId xmlns:p14="http://schemas.microsoft.com/office/powerpoint/2010/main" val="1283948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Aerospace Lab Courses</a:t>
            </a:r>
          </a:p>
        </p:txBody>
      </p:sp>
      <p:sp>
        <p:nvSpPr>
          <p:cNvPr id="2" name="Textfeld 1">
            <a:extLst>
              <a:ext uri="{FF2B5EF4-FFF2-40B4-BE49-F238E27FC236}">
                <a16:creationId xmlns:a16="http://schemas.microsoft.com/office/drawing/2014/main" id="{A4E501CC-7FE1-4871-A762-1C12E271124B}"/>
              </a:ext>
            </a:extLst>
          </p:cNvPr>
          <p:cNvSpPr txBox="1"/>
          <p:nvPr/>
        </p:nvSpPr>
        <p:spPr>
          <a:xfrm flipH="1">
            <a:off x="425461" y="1678146"/>
            <a:ext cx="11256965" cy="4678204"/>
          </a:xfrm>
          <a:prstGeom prst="rect">
            <a:avLst/>
          </a:prstGeom>
          <a:noFill/>
        </p:spPr>
        <p:txBody>
          <a:bodyPr wrap="square" lIns="0" tIns="0" rIns="0" bIns="0" rtlCol="0">
            <a:spAutoFit/>
          </a:bodyPr>
          <a:lstStyle/>
          <a:p>
            <a:pPr marL="285750" indent="-285750">
              <a:buFont typeface="Arial" panose="020B0604020202020204" pitchFamily="34" charset="0"/>
              <a:buChar char="•"/>
            </a:pPr>
            <a:r>
              <a:rPr lang="de-DE" sz="1600" dirty="0"/>
              <a:t>Goal: </a:t>
            </a:r>
            <a:r>
              <a:rPr lang="de-DE" sz="1600" dirty="0" err="1"/>
              <a:t>Introduction</a:t>
            </a:r>
            <a:r>
              <a:rPr lang="de-DE" sz="1600" dirty="0"/>
              <a:t> </a:t>
            </a:r>
            <a:r>
              <a:rPr lang="de-DE" sz="1600" dirty="0" err="1"/>
              <a:t>to</a:t>
            </a:r>
            <a:r>
              <a:rPr lang="de-DE" sz="1600" dirty="0"/>
              <a:t> </a:t>
            </a:r>
            <a:r>
              <a:rPr lang="de-DE" sz="1600" dirty="0" err="1"/>
              <a:t>practical</a:t>
            </a:r>
            <a:r>
              <a:rPr lang="de-DE" sz="1600" dirty="0"/>
              <a:t> </a:t>
            </a:r>
            <a:r>
              <a:rPr lang="de-DE" sz="1600" dirty="0" err="1"/>
              <a:t>methods</a:t>
            </a:r>
            <a:r>
              <a:rPr lang="de-DE" sz="1600" dirty="0"/>
              <a:t> in engineering</a:t>
            </a:r>
          </a:p>
          <a:p>
            <a:pPr marL="285750" indent="-285750">
              <a:buFont typeface="Arial" panose="020B0604020202020204" pitchFamily="34" charset="0"/>
              <a:buChar char="•"/>
            </a:pPr>
            <a:endParaRPr lang="de-DE" sz="1600" dirty="0"/>
          </a:p>
          <a:p>
            <a:pPr marL="285750" indent="-285750">
              <a:buFont typeface="Arial" panose="020B0604020202020204" pitchFamily="34" charset="0"/>
              <a:buChar char="•"/>
            </a:pPr>
            <a:r>
              <a:rPr lang="de-DE" sz="1600" dirty="0"/>
              <a:t>Projects in </a:t>
            </a:r>
            <a:r>
              <a:rPr lang="de-DE" sz="1600" dirty="0" err="1"/>
              <a:t>small</a:t>
            </a:r>
            <a:r>
              <a:rPr lang="de-DE" sz="1600" dirty="0"/>
              <a:t> </a:t>
            </a:r>
            <a:r>
              <a:rPr lang="de-DE" sz="1600" dirty="0" err="1"/>
              <a:t>groups</a:t>
            </a:r>
            <a:endParaRPr lang="de-DE" sz="1600" dirty="0"/>
          </a:p>
          <a:p>
            <a:endParaRPr lang="de-DE" sz="1600" dirty="0"/>
          </a:p>
          <a:p>
            <a:pPr marL="285750" indent="-285750">
              <a:buFont typeface="Arial" panose="020B0604020202020204" pitchFamily="34" charset="0"/>
              <a:buChar char="•"/>
            </a:pPr>
            <a:r>
              <a:rPr lang="de-DE" sz="1600" dirty="0" err="1"/>
              <a:t>You</a:t>
            </a:r>
            <a:r>
              <a:rPr lang="de-DE" sz="1600" dirty="0"/>
              <a:t> must </a:t>
            </a:r>
            <a:r>
              <a:rPr lang="de-DE" sz="1600" dirty="0" err="1"/>
              <a:t>choose</a:t>
            </a:r>
            <a:r>
              <a:rPr lang="de-DE" sz="1600" dirty="0"/>
              <a:t> </a:t>
            </a:r>
            <a:r>
              <a:rPr lang="de-DE" sz="1600" b="1" dirty="0" err="1"/>
              <a:t>two</a:t>
            </a:r>
            <a:r>
              <a:rPr lang="de-DE" sz="1600" b="1" dirty="0"/>
              <a:t> </a:t>
            </a:r>
            <a:r>
              <a:rPr lang="de-DE" sz="1600" b="1" dirty="0" err="1"/>
              <a:t>modules</a:t>
            </a:r>
            <a:r>
              <a:rPr lang="de-DE" sz="1600" b="1" dirty="0"/>
              <a:t> </a:t>
            </a:r>
            <a:r>
              <a:rPr lang="de-DE" sz="1600" dirty="0" err="1"/>
              <a:t>from</a:t>
            </a:r>
            <a:r>
              <a:rPr lang="de-DE" sz="1600" dirty="0"/>
              <a:t> </a:t>
            </a:r>
            <a:r>
              <a:rPr lang="de-DE" sz="1600" dirty="0" err="1"/>
              <a:t>the</a:t>
            </a:r>
            <a:r>
              <a:rPr lang="de-DE" sz="1600" dirty="0"/>
              <a:t> lab </a:t>
            </a:r>
            <a:r>
              <a:rPr lang="de-DE" sz="1600" dirty="0" err="1"/>
              <a:t>course</a:t>
            </a:r>
            <a:r>
              <a:rPr lang="de-DE" sz="1600" dirty="0"/>
              <a:t> electives (in total at least 8 </a:t>
            </a:r>
            <a:r>
              <a:rPr lang="de-DE" sz="1600" dirty="0" err="1"/>
              <a:t>credits</a:t>
            </a:r>
            <a:r>
              <a:rPr lang="de-DE" sz="1600" dirty="0"/>
              <a:t>)</a:t>
            </a:r>
          </a:p>
          <a:p>
            <a:endParaRPr lang="de-DE" sz="1600" b="1" dirty="0"/>
          </a:p>
          <a:p>
            <a:pPr marL="285750" indent="-285750">
              <a:buFont typeface="Arial" panose="020B0604020202020204" pitchFamily="34" charset="0"/>
              <a:buChar char="•"/>
            </a:pPr>
            <a:r>
              <a:rPr lang="de-DE" sz="1600" dirty="0" err="1"/>
              <a:t>Some</a:t>
            </a:r>
            <a:r>
              <a:rPr lang="de-DE" sz="1600" dirty="0"/>
              <a:t> </a:t>
            </a:r>
            <a:r>
              <a:rPr lang="de-DE" sz="1600" dirty="0" err="1"/>
              <a:t>practical</a:t>
            </a:r>
            <a:r>
              <a:rPr lang="de-DE" sz="1600" dirty="0"/>
              <a:t> courses </a:t>
            </a:r>
            <a:r>
              <a:rPr lang="de-DE" sz="1600" dirty="0" err="1"/>
              <a:t>take</a:t>
            </a:r>
            <a:r>
              <a:rPr lang="de-DE" sz="1600" dirty="0"/>
              <a:t> </a:t>
            </a:r>
            <a:r>
              <a:rPr lang="de-DE" sz="1600" dirty="0" err="1"/>
              <a:t>place</a:t>
            </a:r>
            <a:r>
              <a:rPr lang="de-DE" sz="1600" dirty="0"/>
              <a:t> </a:t>
            </a:r>
            <a:r>
              <a:rPr lang="de-DE" sz="1600" dirty="0" err="1"/>
              <a:t>similar</a:t>
            </a:r>
            <a:r>
              <a:rPr lang="de-DE" sz="1600" dirty="0"/>
              <a:t> </a:t>
            </a:r>
            <a:r>
              <a:rPr lang="de-DE" sz="1600" dirty="0" err="1"/>
              <a:t>to</a:t>
            </a:r>
            <a:r>
              <a:rPr lang="de-DE" sz="1600" dirty="0"/>
              <a:t> normal courses </a:t>
            </a:r>
            <a:r>
              <a:rPr lang="de-DE" sz="1600" dirty="0" err="1"/>
              <a:t>during</a:t>
            </a:r>
            <a:r>
              <a:rPr lang="de-DE" sz="1600" dirty="0"/>
              <a:t> </a:t>
            </a:r>
            <a:r>
              <a:rPr lang="de-DE" sz="1600" dirty="0" err="1"/>
              <a:t>the</a:t>
            </a:r>
            <a:r>
              <a:rPr lang="de-DE" sz="1600" dirty="0"/>
              <a:t> </a:t>
            </a:r>
            <a:r>
              <a:rPr lang="de-DE" sz="1600" dirty="0" err="1"/>
              <a:t>semester</a:t>
            </a:r>
            <a:r>
              <a:rPr lang="de-DE" sz="1600" dirty="0"/>
              <a:t>; </a:t>
            </a:r>
            <a:r>
              <a:rPr lang="de-DE" sz="1600" dirty="0" err="1"/>
              <a:t>whereas</a:t>
            </a:r>
            <a:r>
              <a:rPr lang="de-DE" sz="1600" dirty="0"/>
              <a:t> </a:t>
            </a:r>
            <a:r>
              <a:rPr lang="de-DE" sz="1600" dirty="0" err="1"/>
              <a:t>others</a:t>
            </a:r>
            <a:r>
              <a:rPr lang="de-DE" sz="1600" dirty="0"/>
              <a:t> </a:t>
            </a:r>
            <a:r>
              <a:rPr lang="de-DE" sz="1600" dirty="0" err="1"/>
              <a:t>are</a:t>
            </a:r>
            <a:r>
              <a:rPr lang="de-DE" sz="1600" dirty="0"/>
              <a:t> block </a:t>
            </a:r>
            <a:r>
              <a:rPr lang="de-DE" sz="1600" dirty="0" err="1"/>
              <a:t>seminars</a:t>
            </a:r>
            <a:r>
              <a:rPr lang="de-DE" sz="1600" dirty="0"/>
              <a:t> at </a:t>
            </a:r>
            <a:r>
              <a:rPr lang="de-DE" sz="1600" dirty="0" err="1"/>
              <a:t>the</a:t>
            </a:r>
            <a:r>
              <a:rPr lang="de-DE" sz="1600" dirty="0"/>
              <a:t> end </a:t>
            </a:r>
            <a:r>
              <a:rPr lang="de-DE" sz="1600" dirty="0" err="1"/>
              <a:t>of</a:t>
            </a:r>
            <a:r>
              <a:rPr lang="de-DE" sz="1600" dirty="0"/>
              <a:t> </a:t>
            </a:r>
            <a:r>
              <a:rPr lang="de-DE" sz="1600" dirty="0" err="1"/>
              <a:t>the</a:t>
            </a:r>
            <a:r>
              <a:rPr lang="de-DE" sz="1600" dirty="0"/>
              <a:t> </a:t>
            </a:r>
            <a:r>
              <a:rPr lang="de-DE" sz="1600" dirty="0" err="1"/>
              <a:t>term</a:t>
            </a:r>
            <a:endParaRPr lang="de-DE" sz="1600" dirty="0"/>
          </a:p>
          <a:p>
            <a:pPr marL="285750" indent="-285750">
              <a:buFont typeface="Arial" panose="020B0604020202020204" pitchFamily="34" charset="0"/>
              <a:buChar char="•"/>
            </a:pPr>
            <a:endParaRPr lang="de-DE" sz="1600" dirty="0"/>
          </a:p>
          <a:p>
            <a:pPr marL="285750" indent="-285750">
              <a:buFont typeface="Arial" panose="020B0604020202020204" pitchFamily="34" charset="0"/>
              <a:buChar char="•"/>
            </a:pPr>
            <a:r>
              <a:rPr lang="de-DE" sz="1600" dirty="0"/>
              <a:t>Registration </a:t>
            </a:r>
            <a:r>
              <a:rPr lang="de-DE" sz="1600" dirty="0" err="1"/>
              <a:t>periods</a:t>
            </a:r>
            <a:endParaRPr lang="de-DE" sz="1600" dirty="0"/>
          </a:p>
          <a:p>
            <a:pPr marL="742950" lvl="1" indent="-285750">
              <a:buFont typeface="Symbol" panose="05050102010706020507" pitchFamily="18" charset="2"/>
              <a:buChar char="-"/>
            </a:pPr>
            <a:r>
              <a:rPr lang="de-DE" sz="1600" dirty="0"/>
              <a:t>Bachelor </a:t>
            </a:r>
            <a:r>
              <a:rPr lang="de-DE" sz="1600" dirty="0" err="1"/>
              <a:t>specific</a:t>
            </a:r>
            <a:r>
              <a:rPr lang="de-DE" sz="1600" dirty="0"/>
              <a:t> </a:t>
            </a:r>
            <a:r>
              <a:rPr lang="de-DE" sz="1600" dirty="0" err="1"/>
              <a:t>courses</a:t>
            </a:r>
            <a:r>
              <a:rPr lang="de-DE" sz="1600" dirty="0"/>
              <a:t> (</a:t>
            </a:r>
            <a:r>
              <a:rPr lang="de-DE" sz="1600" dirty="0" err="1"/>
              <a:t>mostly</a:t>
            </a:r>
            <a:r>
              <a:rPr lang="de-DE" sz="1600" dirty="0"/>
              <a:t> Lab Courses I): </a:t>
            </a:r>
            <a:r>
              <a:rPr lang="de-DE" sz="1600" dirty="0" err="1"/>
              <a:t>Either</a:t>
            </a:r>
            <a:r>
              <a:rPr lang="de-DE" sz="1600" dirty="0"/>
              <a:t> </a:t>
            </a:r>
            <a:r>
              <a:rPr lang="de-DE" sz="1600" dirty="0" err="1"/>
              <a:t>part</a:t>
            </a:r>
            <a:r>
              <a:rPr lang="de-DE" sz="1600" dirty="0"/>
              <a:t> </a:t>
            </a:r>
            <a:r>
              <a:rPr lang="de-DE" sz="1600" dirty="0" err="1"/>
              <a:t>of</a:t>
            </a:r>
            <a:r>
              <a:rPr lang="de-DE" sz="1600" dirty="0"/>
              <a:t> </a:t>
            </a:r>
            <a:r>
              <a:rPr lang="de-DE" sz="1600" dirty="0" err="1"/>
              <a:t>the</a:t>
            </a:r>
            <a:r>
              <a:rPr lang="de-DE" sz="1600" dirty="0"/>
              <a:t> </a:t>
            </a:r>
            <a:r>
              <a:rPr lang="de-DE" sz="1600" dirty="0" err="1"/>
              <a:t>general</a:t>
            </a:r>
            <a:r>
              <a:rPr lang="de-DE" sz="1600" dirty="0"/>
              <a:t> </a:t>
            </a:r>
            <a:r>
              <a:rPr lang="de-DE" sz="1600" dirty="0" err="1"/>
              <a:t>registration</a:t>
            </a:r>
            <a:r>
              <a:rPr lang="de-DE" sz="1600" dirty="0"/>
              <a:t> </a:t>
            </a:r>
            <a:r>
              <a:rPr lang="de-DE" sz="1600" dirty="0" err="1"/>
              <a:t>or</a:t>
            </a:r>
            <a:r>
              <a:rPr lang="de-DE" sz="1600" dirty="0"/>
              <a:t> individual </a:t>
            </a:r>
            <a:r>
              <a:rPr lang="de-DE" sz="1600" dirty="0" err="1"/>
              <a:t>registration</a:t>
            </a:r>
            <a:r>
              <a:rPr lang="de-DE" sz="1600" dirty="0"/>
              <a:t> </a:t>
            </a:r>
            <a:r>
              <a:rPr lang="de-DE" sz="1600" dirty="0" err="1"/>
              <a:t>period</a:t>
            </a:r>
            <a:r>
              <a:rPr lang="de-DE" sz="1600" dirty="0"/>
              <a:t> (</a:t>
            </a:r>
            <a:r>
              <a:rPr lang="de-DE" sz="1600" dirty="0" err="1"/>
              <a:t>contact</a:t>
            </a:r>
            <a:r>
              <a:rPr lang="de-DE" sz="1600" dirty="0"/>
              <a:t> </a:t>
            </a:r>
            <a:r>
              <a:rPr lang="de-DE" sz="1600" dirty="0" err="1"/>
              <a:t>chair</a:t>
            </a:r>
            <a:r>
              <a:rPr lang="de-DE" sz="1600" dirty="0"/>
              <a:t> </a:t>
            </a:r>
            <a:r>
              <a:rPr lang="de-DE" sz="1600" dirty="0" err="1"/>
              <a:t>for</a:t>
            </a:r>
            <a:r>
              <a:rPr lang="de-DE" sz="1600" dirty="0"/>
              <a:t> </a:t>
            </a:r>
            <a:r>
              <a:rPr lang="de-DE" sz="1600" dirty="0" err="1"/>
              <a:t>more</a:t>
            </a:r>
            <a:r>
              <a:rPr lang="de-DE" sz="1600" dirty="0"/>
              <a:t> </a:t>
            </a:r>
            <a:r>
              <a:rPr lang="de-DE" sz="1600" dirty="0" err="1"/>
              <a:t>details</a:t>
            </a:r>
            <a:r>
              <a:rPr lang="de-DE" sz="1600" dirty="0"/>
              <a:t>)</a:t>
            </a:r>
          </a:p>
          <a:p>
            <a:pPr marL="742950" lvl="1" indent="-285750">
              <a:buFont typeface="Symbol" panose="05050102010706020507" pitchFamily="18" charset="2"/>
              <a:buChar char="-"/>
            </a:pPr>
            <a:r>
              <a:rPr lang="de-DE" sz="1600" dirty="0"/>
              <a:t>General lab </a:t>
            </a:r>
            <a:r>
              <a:rPr lang="de-DE" sz="1600" dirty="0" err="1"/>
              <a:t>courses</a:t>
            </a:r>
            <a:endParaRPr lang="de-DE" sz="1600" dirty="0"/>
          </a:p>
          <a:p>
            <a:pPr marL="1200150" lvl="2" indent="-285750">
              <a:buFont typeface="Symbol" panose="05050102010706020507" pitchFamily="18" charset="2"/>
              <a:buChar char="-"/>
            </a:pPr>
            <a:r>
              <a:rPr lang="de-DE" sz="1600" dirty="0"/>
              <a:t>Winter </a:t>
            </a:r>
            <a:r>
              <a:rPr lang="de-DE" sz="1600" dirty="0" err="1"/>
              <a:t>term</a:t>
            </a:r>
            <a:r>
              <a:rPr lang="de-DE" sz="1600" dirty="0"/>
              <a:t>: </a:t>
            </a:r>
          </a:p>
          <a:p>
            <a:pPr marL="1657350" lvl="3" indent="-285750">
              <a:buFont typeface="Symbol" panose="05050102010706020507" pitchFamily="18" charset="2"/>
              <a:buChar char="-"/>
            </a:pPr>
            <a:r>
              <a:rPr lang="en-US" sz="1600" dirty="0"/>
              <a:t>Courses accompanying the semester and block-courses (beginning until 31.12.): end of Aug – early Sep</a:t>
            </a:r>
          </a:p>
          <a:p>
            <a:pPr marL="1657350" lvl="3" indent="-285750">
              <a:buFont typeface="Symbol" panose="05050102010706020507" pitchFamily="18" charset="2"/>
              <a:buChar char="-"/>
            </a:pPr>
            <a:r>
              <a:rPr lang="en-US" sz="1600" dirty="0"/>
              <a:t>Block-courses (beginning between 01.01. and 31.03.): late Nov</a:t>
            </a:r>
            <a:r>
              <a:rPr lang="de-DE" sz="1600" dirty="0"/>
              <a:t> – </a:t>
            </a:r>
            <a:r>
              <a:rPr lang="de-DE" sz="1600" dirty="0" err="1"/>
              <a:t>early</a:t>
            </a:r>
            <a:r>
              <a:rPr lang="de-DE" sz="1600" dirty="0"/>
              <a:t> </a:t>
            </a:r>
            <a:r>
              <a:rPr lang="de-DE" sz="1600" dirty="0" err="1"/>
              <a:t>Dec</a:t>
            </a:r>
            <a:endParaRPr lang="de-DE" sz="1600" dirty="0"/>
          </a:p>
          <a:p>
            <a:pPr marL="1200150" lvl="2" indent="-285750">
              <a:buFont typeface="Symbol" panose="05050102010706020507" pitchFamily="18" charset="2"/>
              <a:buChar char="-"/>
            </a:pPr>
            <a:r>
              <a:rPr lang="de-DE" sz="1600" dirty="0"/>
              <a:t>Summer </a:t>
            </a:r>
            <a:r>
              <a:rPr lang="de-DE" sz="1600" dirty="0" err="1"/>
              <a:t>term</a:t>
            </a:r>
            <a:r>
              <a:rPr lang="de-DE" sz="1600" dirty="0"/>
              <a:t>:</a:t>
            </a:r>
          </a:p>
          <a:p>
            <a:pPr marL="1657350" lvl="3" indent="-285750">
              <a:buFont typeface="Symbol" panose="05050102010706020507" pitchFamily="18" charset="2"/>
              <a:buChar char="-"/>
            </a:pPr>
            <a:r>
              <a:rPr lang="en-US" sz="1600" dirty="0"/>
              <a:t>Courses accompanying the semester and block-courses (beginning until  30.06.): late Feb - early Mar</a:t>
            </a:r>
          </a:p>
          <a:p>
            <a:pPr marL="1657350" lvl="3" indent="-285750">
              <a:buFont typeface="Symbol" panose="05050102010706020507" pitchFamily="18" charset="2"/>
              <a:buChar char="-"/>
            </a:pPr>
            <a:r>
              <a:rPr lang="en-US" sz="1600" dirty="0"/>
              <a:t>Block-courses (beginning between 01.07 and 31.09.): late May - early June</a:t>
            </a:r>
          </a:p>
        </p:txBody>
      </p:sp>
      <p:sp>
        <p:nvSpPr>
          <p:cNvPr id="8" name="Foliennummernplatzhalter 7">
            <a:extLst>
              <a:ext uri="{FF2B5EF4-FFF2-40B4-BE49-F238E27FC236}">
                <a16:creationId xmlns:a16="http://schemas.microsoft.com/office/drawing/2014/main" id="{8D8B5B80-3F91-473B-A42A-5AF64678E63E}"/>
              </a:ext>
            </a:extLst>
          </p:cNvPr>
          <p:cNvSpPr>
            <a:spLocks noGrp="1"/>
          </p:cNvSpPr>
          <p:nvPr>
            <p:ph type="sldNum" sz="quarter" idx="4"/>
          </p:nvPr>
        </p:nvSpPr>
        <p:spPr>
          <a:xfrm>
            <a:off x="8610600" y="6364099"/>
            <a:ext cx="2743200" cy="365125"/>
          </a:xfrm>
        </p:spPr>
        <p:txBody>
          <a:bodyPr/>
          <a:lstStyle/>
          <a:p>
            <a:fld id="{097151CE-0206-441A-B0FF-69D45CFC7960}" type="slidenum">
              <a:rPr lang="de-DE" smtClean="0"/>
              <a:t>13</a:t>
            </a:fld>
            <a:endParaRPr lang="de-DE" dirty="0"/>
          </a:p>
        </p:txBody>
      </p:sp>
      <p:sp>
        <p:nvSpPr>
          <p:cNvPr id="4" name="Datumsplatzhalter 3">
            <a:extLst>
              <a:ext uri="{FF2B5EF4-FFF2-40B4-BE49-F238E27FC236}">
                <a16:creationId xmlns:a16="http://schemas.microsoft.com/office/drawing/2014/main" id="{D09ABFD1-DA69-47AE-A645-2A0ABC3DD3DA}"/>
              </a:ext>
            </a:extLst>
          </p:cNvPr>
          <p:cNvSpPr>
            <a:spLocks noGrp="1"/>
          </p:cNvSpPr>
          <p:nvPr>
            <p:ph type="dt" sz="half" idx="2"/>
          </p:nvPr>
        </p:nvSpPr>
        <p:spPr/>
        <p:txBody>
          <a:bodyPr/>
          <a:lstStyle/>
          <a:p>
            <a:fld id="{05C0BBD2-9301-4F77-A0D0-D5F8E0D6F265}" type="datetime1">
              <a:rPr lang="de-DE" smtClean="0"/>
              <a:t>22.07.2025</a:t>
            </a:fld>
            <a:endParaRPr lang="de-DE"/>
          </a:p>
        </p:txBody>
      </p:sp>
    </p:spTree>
    <p:extLst>
      <p:ext uri="{BB962C8B-B14F-4D97-AF65-F5344CB8AC3E}">
        <p14:creationId xmlns:p14="http://schemas.microsoft.com/office/powerpoint/2010/main" val="272769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4" end="1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5" end="1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14905" y="1773741"/>
            <a:ext cx="11255888" cy="4699572"/>
          </a:xfrm>
        </p:spPr>
        <p:txBody>
          <a:bodyPr/>
          <a:lstStyle/>
          <a:p>
            <a:pPr marL="285750" indent="-285750">
              <a:buFont typeface="Arial" panose="020B0604020202020204" pitchFamily="34" charset="0"/>
              <a:buChar char="•"/>
            </a:pPr>
            <a:r>
              <a:rPr lang="de-DE" dirty="0" err="1"/>
              <a:t>Ideally</a:t>
            </a:r>
            <a:r>
              <a:rPr lang="de-DE" dirty="0"/>
              <a:t> </a:t>
            </a:r>
            <a:r>
              <a:rPr lang="de-DE" dirty="0" err="1"/>
              <a:t>to</a:t>
            </a:r>
            <a:r>
              <a:rPr lang="de-DE" dirty="0"/>
              <a:t> </a:t>
            </a:r>
            <a:r>
              <a:rPr lang="de-DE" dirty="0" err="1"/>
              <a:t>be</a:t>
            </a:r>
            <a:r>
              <a:rPr lang="de-DE" dirty="0"/>
              <a:t> </a:t>
            </a:r>
            <a:r>
              <a:rPr lang="de-DE" dirty="0" err="1"/>
              <a:t>completed</a:t>
            </a:r>
            <a:r>
              <a:rPr lang="de-DE" dirty="0"/>
              <a:t> in 5th </a:t>
            </a:r>
            <a:r>
              <a:rPr lang="de-DE" dirty="0" err="1"/>
              <a:t>semester</a:t>
            </a:r>
            <a:r>
              <a:rPr lang="de-DE" dirty="0"/>
              <a:t>, but </a:t>
            </a:r>
            <a:r>
              <a:rPr lang="de-DE" dirty="0" err="1"/>
              <a:t>can</a:t>
            </a:r>
            <a:r>
              <a:rPr lang="de-DE" dirty="0"/>
              <a:t> </a:t>
            </a:r>
            <a:r>
              <a:rPr lang="de-DE" dirty="0" err="1"/>
              <a:t>be</a:t>
            </a:r>
            <a:r>
              <a:rPr lang="de-DE" dirty="0"/>
              <a:t> </a:t>
            </a:r>
            <a:r>
              <a:rPr lang="de-DE" dirty="0" err="1"/>
              <a:t>done</a:t>
            </a:r>
            <a:r>
              <a:rPr lang="de-DE" dirty="0"/>
              <a:t> in 4th </a:t>
            </a:r>
            <a:r>
              <a:rPr lang="de-DE" dirty="0" err="1"/>
              <a:t>or</a:t>
            </a:r>
            <a:r>
              <a:rPr lang="de-DE" dirty="0"/>
              <a:t> 6th </a:t>
            </a:r>
            <a:r>
              <a:rPr lang="de-DE" dirty="0" err="1"/>
              <a:t>semester</a:t>
            </a:r>
            <a:r>
              <a:rPr lang="de-DE" dirty="0"/>
              <a:t> </a:t>
            </a:r>
            <a:r>
              <a:rPr lang="de-DE" dirty="0" err="1"/>
              <a:t>as</a:t>
            </a:r>
            <a:r>
              <a:rPr lang="de-DE" dirty="0"/>
              <a:t> </a:t>
            </a:r>
            <a:r>
              <a:rPr lang="de-DE" dirty="0" err="1"/>
              <a:t>well</a:t>
            </a:r>
            <a:r>
              <a:rPr lang="de-DE" dirty="0"/>
              <a:t>. </a:t>
            </a:r>
            <a:r>
              <a:rPr lang="de-DE" dirty="0" err="1"/>
              <a:t>However</a:t>
            </a:r>
            <a:r>
              <a:rPr lang="de-DE" dirty="0"/>
              <a:t>, </a:t>
            </a:r>
            <a:r>
              <a:rPr lang="de-DE" dirty="0" err="1"/>
              <a:t>knowledge</a:t>
            </a:r>
            <a:r>
              <a:rPr lang="de-DE" dirty="0"/>
              <a:t> </a:t>
            </a:r>
            <a:r>
              <a:rPr lang="de-DE" dirty="0" err="1"/>
              <a:t>from</a:t>
            </a:r>
            <a:r>
              <a:rPr lang="de-DE" dirty="0"/>
              <a:t> </a:t>
            </a:r>
            <a:r>
              <a:rPr lang="de-DE" dirty="0" err="1"/>
              <a:t>semesters</a:t>
            </a:r>
            <a:r>
              <a:rPr lang="de-DE" dirty="0"/>
              <a:t> 1 </a:t>
            </a:r>
            <a:r>
              <a:rPr lang="de-DE" dirty="0" err="1"/>
              <a:t>to</a:t>
            </a:r>
            <a:r>
              <a:rPr lang="de-DE" dirty="0"/>
              <a:t> 4 </a:t>
            </a:r>
            <a:r>
              <a:rPr lang="de-DE" dirty="0" err="1"/>
              <a:t>recommended</a:t>
            </a:r>
            <a:endParaRPr lang="de-DE" dirty="0"/>
          </a:p>
          <a:p>
            <a:endParaRPr lang="de-DE" dirty="0"/>
          </a:p>
          <a:p>
            <a:pPr marL="285750" indent="-285750">
              <a:buFont typeface="Arial" panose="020B0604020202020204" pitchFamily="34" charset="0"/>
              <a:buChar char="•"/>
            </a:pPr>
            <a:r>
              <a:rPr lang="de-DE" dirty="0" err="1"/>
              <a:t>Practical</a:t>
            </a:r>
            <a:r>
              <a:rPr lang="de-DE" dirty="0"/>
              <a:t> (</a:t>
            </a:r>
            <a:r>
              <a:rPr lang="de-DE" dirty="0" err="1"/>
              <a:t>research</a:t>
            </a:r>
            <a:r>
              <a:rPr lang="de-DE" dirty="0"/>
              <a:t>) </a:t>
            </a:r>
            <a:r>
              <a:rPr lang="de-DE" dirty="0" err="1"/>
              <a:t>project</a:t>
            </a:r>
            <a:r>
              <a:rPr lang="de-DE" dirty="0"/>
              <a:t> </a:t>
            </a:r>
            <a:r>
              <a:rPr lang="de-DE" dirty="0" err="1"/>
              <a:t>with</a:t>
            </a:r>
            <a:r>
              <a:rPr lang="de-DE" dirty="0"/>
              <a:t> a </a:t>
            </a:r>
            <a:r>
              <a:rPr lang="de-DE" dirty="0" err="1"/>
              <a:t>chair</a:t>
            </a:r>
            <a:r>
              <a:rPr lang="de-DE" dirty="0"/>
              <a:t> </a:t>
            </a:r>
            <a:r>
              <a:rPr lang="de-DE" dirty="0" err="1"/>
              <a:t>from</a:t>
            </a:r>
            <a:r>
              <a:rPr lang="de-DE" dirty="0"/>
              <a:t> </a:t>
            </a:r>
            <a:r>
              <a:rPr lang="de-DE" dirty="0" err="1"/>
              <a:t>mostly</a:t>
            </a:r>
            <a:r>
              <a:rPr lang="de-DE" dirty="0"/>
              <a:t> </a:t>
            </a:r>
            <a:r>
              <a:rPr lang="de-DE" dirty="0" err="1"/>
              <a:t>from</a:t>
            </a:r>
            <a:r>
              <a:rPr lang="de-DE" dirty="0"/>
              <a:t> Aerospace &amp; </a:t>
            </a:r>
            <a:r>
              <a:rPr lang="de-DE" dirty="0" err="1"/>
              <a:t>Geodesy</a:t>
            </a:r>
            <a:r>
              <a:rPr lang="de-DE" dirty="0"/>
              <a:t>, but </a:t>
            </a:r>
            <a:r>
              <a:rPr lang="de-DE" dirty="0" err="1"/>
              <a:t>other</a:t>
            </a:r>
            <a:r>
              <a:rPr lang="de-DE" dirty="0"/>
              <a:t> ED </a:t>
            </a:r>
            <a:r>
              <a:rPr lang="de-DE" dirty="0" err="1"/>
              <a:t>chairs</a:t>
            </a:r>
            <a:r>
              <a:rPr lang="de-DE" dirty="0"/>
              <a:t> also possible (</a:t>
            </a:r>
            <a:r>
              <a:rPr lang="de-DE" dirty="0" err="1"/>
              <a:t>architecture</a:t>
            </a:r>
            <a:r>
              <a:rPr lang="de-DE" dirty="0"/>
              <a:t> and environmental </a:t>
            </a:r>
            <a:r>
              <a:rPr lang="de-DE" dirty="0" err="1"/>
              <a:t>engineering</a:t>
            </a:r>
            <a:r>
              <a:rPr lang="de-DE" dirty="0"/>
              <a:t> </a:t>
            </a:r>
            <a:r>
              <a:rPr lang="de-DE" dirty="0" err="1"/>
              <a:t>excluded</a:t>
            </a:r>
            <a:r>
              <a:rPr lang="de-DE" dirty="0"/>
              <a:t>)</a:t>
            </a:r>
          </a:p>
          <a:p>
            <a:endParaRPr lang="de-DE" dirty="0"/>
          </a:p>
          <a:p>
            <a:pPr marL="285750" indent="-285750">
              <a:buFont typeface="Arial" panose="020B0604020202020204" pitchFamily="34" charset="0"/>
              <a:buChar char="•"/>
            </a:pPr>
            <a:r>
              <a:rPr lang="de-DE" dirty="0"/>
              <a:t>Group </a:t>
            </a:r>
            <a:r>
              <a:rPr lang="de-DE" dirty="0" err="1"/>
              <a:t>projects</a:t>
            </a:r>
            <a:r>
              <a:rPr lang="de-DE" dirty="0"/>
              <a:t> and </a:t>
            </a:r>
            <a:r>
              <a:rPr lang="de-DE" dirty="0" err="1"/>
              <a:t>projects</a:t>
            </a:r>
            <a:r>
              <a:rPr lang="de-DE" dirty="0"/>
              <a:t> </a:t>
            </a:r>
            <a:r>
              <a:rPr lang="de-DE" dirty="0" err="1"/>
              <a:t>with</a:t>
            </a:r>
            <a:r>
              <a:rPr lang="de-DE" dirty="0"/>
              <a:t> </a:t>
            </a:r>
            <a:r>
              <a:rPr lang="de-DE" dirty="0" err="1"/>
              <a:t>students</a:t>
            </a:r>
            <a:r>
              <a:rPr lang="de-DE" dirty="0"/>
              <a:t> </a:t>
            </a:r>
            <a:r>
              <a:rPr lang="de-DE" dirty="0" err="1"/>
              <a:t>groups</a:t>
            </a:r>
            <a:r>
              <a:rPr lang="de-DE" dirty="0"/>
              <a:t> </a:t>
            </a:r>
            <a:r>
              <a:rPr lang="de-DE" dirty="0" err="1"/>
              <a:t>are</a:t>
            </a:r>
            <a:r>
              <a:rPr lang="de-DE" dirty="0"/>
              <a:t> possible (</a:t>
            </a:r>
            <a:r>
              <a:rPr lang="de-DE" dirty="0" err="1"/>
              <a:t>ask</a:t>
            </a:r>
            <a:r>
              <a:rPr lang="de-DE" dirty="0"/>
              <a:t> </a:t>
            </a:r>
            <a:r>
              <a:rPr lang="de-DE" dirty="0" err="1"/>
              <a:t>lecturers</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Similar</a:t>
            </a:r>
            <a:r>
              <a:rPr lang="de-DE" dirty="0"/>
              <a:t> </a:t>
            </a:r>
            <a:r>
              <a:rPr lang="de-DE" dirty="0" err="1"/>
              <a:t>to</a:t>
            </a:r>
            <a:r>
              <a:rPr lang="de-DE" dirty="0"/>
              <a:t> a „mini Bachelor </a:t>
            </a:r>
            <a:r>
              <a:rPr lang="de-DE" dirty="0" err="1"/>
              <a:t>thesis</a:t>
            </a:r>
            <a:r>
              <a:rPr lang="de-DE" dirty="0"/>
              <a:t>“</a:t>
            </a:r>
          </a:p>
          <a:p>
            <a:endParaRPr lang="de-DE" dirty="0"/>
          </a:p>
          <a:p>
            <a:pPr marL="285750" indent="-285750">
              <a:buFont typeface="Arial" panose="020B0604020202020204" pitchFamily="34" charset="0"/>
              <a:buChar char="•"/>
            </a:pPr>
            <a:r>
              <a:rPr lang="de-DE" dirty="0"/>
              <a:t>Topic </a:t>
            </a:r>
            <a:r>
              <a:rPr lang="de-DE" dirty="0" err="1"/>
              <a:t>has</a:t>
            </a:r>
            <a:r>
              <a:rPr lang="de-DE" dirty="0"/>
              <a:t> </a:t>
            </a:r>
            <a:r>
              <a:rPr lang="de-DE" dirty="0" err="1"/>
              <a:t>to</a:t>
            </a:r>
            <a:r>
              <a:rPr lang="de-DE" dirty="0"/>
              <a:t> </a:t>
            </a:r>
            <a:r>
              <a:rPr lang="de-DE" dirty="0" err="1"/>
              <a:t>be</a:t>
            </a:r>
            <a:r>
              <a:rPr lang="de-DE" dirty="0"/>
              <a:t> </a:t>
            </a:r>
            <a:r>
              <a:rPr lang="de-DE" dirty="0" err="1"/>
              <a:t>found</a:t>
            </a:r>
            <a:r>
              <a:rPr lang="de-DE" dirty="0"/>
              <a:t> and </a:t>
            </a:r>
            <a:r>
              <a:rPr lang="de-DE" dirty="0" err="1"/>
              <a:t>arranged</a:t>
            </a:r>
            <a:r>
              <a:rPr lang="de-DE" dirty="0"/>
              <a:t> </a:t>
            </a:r>
            <a:r>
              <a:rPr lang="de-DE" dirty="0" err="1"/>
              <a:t>by</a:t>
            </a:r>
            <a:r>
              <a:rPr lang="de-DE" dirty="0"/>
              <a:t> </a:t>
            </a:r>
            <a:r>
              <a:rPr lang="de-DE" dirty="0" err="1"/>
              <a:t>the</a:t>
            </a:r>
            <a:r>
              <a:rPr lang="de-DE" dirty="0"/>
              <a:t> </a:t>
            </a:r>
            <a:r>
              <a:rPr lang="de-DE" dirty="0" err="1"/>
              <a:t>students</a:t>
            </a:r>
            <a:endParaRPr lang="de-DE" dirty="0"/>
          </a:p>
          <a:p>
            <a:pPr marL="461955" lvl="1" indent="-285750">
              <a:buFont typeface="Symbol" panose="05050102010706020507" pitchFamily="18" charset="2"/>
              <a:buChar char="-"/>
            </a:pPr>
            <a:r>
              <a:rPr lang="de-DE" dirty="0"/>
              <a:t>Contact </a:t>
            </a:r>
            <a:r>
              <a:rPr lang="de-DE" dirty="0" err="1"/>
              <a:t>chairs</a:t>
            </a:r>
            <a:r>
              <a:rPr lang="de-DE" dirty="0"/>
              <a:t> </a:t>
            </a:r>
            <a:r>
              <a:rPr lang="de-DE" dirty="0" err="1"/>
              <a:t>for</a:t>
            </a:r>
            <a:r>
              <a:rPr lang="de-DE" dirty="0"/>
              <a:t> possible </a:t>
            </a:r>
            <a:r>
              <a:rPr lang="de-DE" dirty="0" err="1"/>
              <a:t>topics</a:t>
            </a:r>
            <a:r>
              <a:rPr lang="de-DE" dirty="0"/>
              <a:t> </a:t>
            </a:r>
            <a:r>
              <a:rPr lang="de-DE" dirty="0" err="1"/>
              <a:t>or</a:t>
            </a:r>
            <a:r>
              <a:rPr lang="de-DE" dirty="0"/>
              <a:t> </a:t>
            </a:r>
            <a:r>
              <a:rPr lang="de-DE" dirty="0" err="1"/>
              <a:t>speak</a:t>
            </a:r>
            <a:r>
              <a:rPr lang="de-DE" dirty="0"/>
              <a:t> </a:t>
            </a:r>
            <a:r>
              <a:rPr lang="de-DE" dirty="0" err="1"/>
              <a:t>to</a:t>
            </a:r>
            <a:r>
              <a:rPr lang="de-DE" dirty="0"/>
              <a:t> a </a:t>
            </a:r>
            <a:r>
              <a:rPr lang="de-DE" dirty="0" err="1"/>
              <a:t>lecturer</a:t>
            </a:r>
            <a:r>
              <a:rPr lang="de-DE" dirty="0"/>
              <a:t> after a </a:t>
            </a:r>
            <a:r>
              <a:rPr lang="de-DE" dirty="0" err="1"/>
              <a:t>lecture</a:t>
            </a:r>
            <a:r>
              <a:rPr lang="de-DE" dirty="0"/>
              <a:t> </a:t>
            </a:r>
            <a:r>
              <a:rPr lang="de-DE" dirty="0" err="1"/>
              <a:t>or</a:t>
            </a:r>
            <a:r>
              <a:rPr lang="de-DE" dirty="0"/>
              <a:t> </a:t>
            </a:r>
            <a:r>
              <a:rPr lang="de-DE" dirty="0" err="1"/>
              <a:t>tutorial</a:t>
            </a:r>
            <a:endParaRPr lang="de-DE" dirty="0"/>
          </a:p>
          <a:p>
            <a:pPr marL="461955" lvl="1" indent="-285750">
              <a:buFont typeface="Symbol" panose="05050102010706020507" pitchFamily="18" charset="2"/>
              <a:buChar char="-"/>
            </a:pPr>
            <a:r>
              <a:rPr lang="de-DE" dirty="0"/>
              <a:t>Even </a:t>
            </a:r>
            <a:r>
              <a:rPr lang="de-DE" dirty="0" err="1"/>
              <a:t>better</a:t>
            </a:r>
            <a:r>
              <a:rPr lang="de-DE" dirty="0"/>
              <a:t>: Inform </a:t>
            </a:r>
            <a:r>
              <a:rPr lang="de-DE" dirty="0" err="1"/>
              <a:t>yourself</a:t>
            </a:r>
            <a:r>
              <a:rPr lang="de-DE" dirty="0"/>
              <a:t> </a:t>
            </a:r>
            <a:r>
              <a:rPr lang="de-DE" dirty="0" err="1"/>
              <a:t>about</a:t>
            </a:r>
            <a:r>
              <a:rPr lang="de-DE" dirty="0"/>
              <a:t> an </a:t>
            </a:r>
            <a:r>
              <a:rPr lang="de-DE" dirty="0" err="1"/>
              <a:t>area</a:t>
            </a:r>
            <a:r>
              <a:rPr lang="de-DE" dirty="0"/>
              <a:t> and </a:t>
            </a:r>
            <a:r>
              <a:rPr lang="de-DE" dirty="0" err="1"/>
              <a:t>contact</a:t>
            </a:r>
            <a:r>
              <a:rPr lang="de-DE" dirty="0"/>
              <a:t> a </a:t>
            </a:r>
            <a:r>
              <a:rPr lang="de-DE" dirty="0" err="1"/>
              <a:t>chair</a:t>
            </a:r>
            <a:r>
              <a:rPr lang="de-DE" dirty="0"/>
              <a:t> </a:t>
            </a:r>
            <a:r>
              <a:rPr lang="de-DE" dirty="0" err="1"/>
              <a:t>with</a:t>
            </a:r>
            <a:r>
              <a:rPr lang="de-DE" dirty="0"/>
              <a:t> an </a:t>
            </a:r>
            <a:r>
              <a:rPr lang="de-DE" dirty="0" err="1"/>
              <a:t>idea</a:t>
            </a:r>
            <a:endParaRPr lang="de-DE" dirty="0"/>
          </a:p>
          <a:p>
            <a:pPr marL="461955" lvl="1" indent="-285750">
              <a:buFont typeface="Symbol" panose="05050102010706020507" pitchFamily="18" charset="2"/>
              <a:buChar char="-"/>
            </a:pPr>
            <a:r>
              <a:rPr lang="de-DE" dirty="0" err="1"/>
              <a:t>Avoid</a:t>
            </a:r>
            <a:r>
              <a:rPr lang="de-DE" dirty="0"/>
              <a:t> </a:t>
            </a:r>
            <a:r>
              <a:rPr lang="de-DE" dirty="0" err="1"/>
              <a:t>e-mail</a:t>
            </a:r>
            <a:r>
              <a:rPr lang="de-DE" dirty="0"/>
              <a:t> </a:t>
            </a:r>
            <a:r>
              <a:rPr lang="de-DE" dirty="0" err="1"/>
              <a:t>similar</a:t>
            </a:r>
            <a:r>
              <a:rPr lang="de-DE" dirty="0"/>
              <a:t> </a:t>
            </a:r>
            <a:r>
              <a:rPr lang="de-DE" dirty="0" err="1"/>
              <a:t>to</a:t>
            </a:r>
            <a:r>
              <a:rPr lang="de-DE" dirty="0"/>
              <a:t> „I </a:t>
            </a:r>
            <a:r>
              <a:rPr lang="de-DE" dirty="0" err="1"/>
              <a:t>need</a:t>
            </a:r>
            <a:r>
              <a:rPr lang="de-DE" dirty="0"/>
              <a:t> an engineering </a:t>
            </a:r>
            <a:r>
              <a:rPr lang="de-DE" dirty="0" err="1"/>
              <a:t>project</a:t>
            </a:r>
            <a:r>
              <a:rPr lang="de-DE" dirty="0"/>
              <a:t>, </a:t>
            </a:r>
            <a:r>
              <a:rPr lang="de-DE" dirty="0" err="1"/>
              <a:t>can</a:t>
            </a:r>
            <a:r>
              <a:rPr lang="de-DE" dirty="0"/>
              <a:t> </a:t>
            </a:r>
            <a:r>
              <a:rPr lang="de-DE" dirty="0" err="1"/>
              <a:t>you</a:t>
            </a:r>
            <a:r>
              <a:rPr lang="de-DE" dirty="0"/>
              <a:t> </a:t>
            </a:r>
            <a:r>
              <a:rPr lang="de-DE" dirty="0" err="1"/>
              <a:t>please</a:t>
            </a:r>
            <a:r>
              <a:rPr lang="de-DE" dirty="0"/>
              <a:t> </a:t>
            </a:r>
            <a:r>
              <a:rPr lang="de-DE" dirty="0" err="1"/>
              <a:t>offer</a:t>
            </a:r>
            <a:r>
              <a:rPr lang="de-DE" dirty="0"/>
              <a:t> </a:t>
            </a:r>
            <a:r>
              <a:rPr lang="de-DE" dirty="0" err="1"/>
              <a:t>me</a:t>
            </a:r>
            <a:r>
              <a:rPr lang="de-DE" dirty="0"/>
              <a:t> </a:t>
            </a:r>
            <a:r>
              <a:rPr lang="de-DE" dirty="0" err="1"/>
              <a:t>one</a:t>
            </a:r>
            <a:r>
              <a:rPr lang="de-DE" dirty="0"/>
              <a:t>?“</a:t>
            </a:r>
          </a:p>
          <a:p>
            <a:pPr marL="461955" lvl="1" indent="-285750">
              <a:buFont typeface="Symbol" panose="05050102010706020507" pitchFamily="18" charset="2"/>
              <a:buChar char="-"/>
            </a:pPr>
            <a:r>
              <a:rPr lang="de-DE" dirty="0" err="1"/>
              <a:t>We</a:t>
            </a:r>
            <a:r>
              <a:rPr lang="de-DE" dirty="0"/>
              <a:t> </a:t>
            </a:r>
            <a:r>
              <a:rPr lang="de-DE" dirty="0" err="1"/>
              <a:t>compiled</a:t>
            </a:r>
            <a:r>
              <a:rPr lang="de-DE" dirty="0"/>
              <a:t> a </a:t>
            </a:r>
            <a:r>
              <a:rPr lang="de-DE" dirty="0" err="1"/>
              <a:t>list</a:t>
            </a:r>
            <a:r>
              <a:rPr lang="de-DE" dirty="0"/>
              <a:t> </a:t>
            </a:r>
            <a:r>
              <a:rPr lang="de-DE" dirty="0" err="1"/>
              <a:t>of</a:t>
            </a:r>
            <a:r>
              <a:rPr lang="de-DE" dirty="0"/>
              <a:t> all </a:t>
            </a:r>
            <a:r>
              <a:rPr lang="de-DE" dirty="0" err="1"/>
              <a:t>chairs</a:t>
            </a:r>
            <a:r>
              <a:rPr lang="de-DE" dirty="0"/>
              <a:t> and </a:t>
            </a:r>
            <a:r>
              <a:rPr lang="de-DE" dirty="0" err="1"/>
              <a:t>their</a:t>
            </a:r>
            <a:r>
              <a:rPr lang="de-DE" dirty="0"/>
              <a:t> </a:t>
            </a:r>
            <a:r>
              <a:rPr lang="de-DE" dirty="0" err="1"/>
              <a:t>websites</a:t>
            </a:r>
            <a:r>
              <a:rPr lang="de-DE" dirty="0"/>
              <a:t> on </a:t>
            </a:r>
            <a:r>
              <a:rPr lang="de-DE" dirty="0" err="1"/>
              <a:t>the</a:t>
            </a:r>
            <a:r>
              <a:rPr lang="de-DE" dirty="0"/>
              <a:t> </a:t>
            </a:r>
            <a:r>
              <a:rPr lang="de-DE" dirty="0" err="1"/>
              <a:t>wiki</a:t>
            </a:r>
            <a:r>
              <a:rPr lang="de-DE" dirty="0"/>
              <a:t>, </a:t>
            </a:r>
            <a:r>
              <a:rPr lang="de-DE" dirty="0">
                <a:hlinkClick r:id="rId2"/>
              </a:rPr>
              <a:t>https://collab.dvb.bayern/x/1pSHVg</a:t>
            </a:r>
            <a:r>
              <a:rPr lang="de-DE" dirty="0"/>
              <a:t> </a:t>
            </a:r>
          </a:p>
        </p:txBody>
      </p:sp>
      <p:sp>
        <p:nvSpPr>
          <p:cNvPr id="3" name="Titel 2"/>
          <p:cNvSpPr>
            <a:spLocks noGrp="1"/>
          </p:cNvSpPr>
          <p:nvPr>
            <p:ph type="title"/>
          </p:nvPr>
        </p:nvSpPr>
        <p:spPr>
          <a:xfrm>
            <a:off x="408373" y="994338"/>
            <a:ext cx="11362420"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Engineering Project (LRG0202) </a:t>
            </a:r>
            <a:r>
              <a:rPr lang="de-DE" sz="2400" dirty="0">
                <a:hlinkClick r:id="rId3">
                  <a:extLst>
                    <a:ext uri="{A12FA001-AC4F-418D-AE19-62706E023703}">
                      <ahyp:hlinkClr xmlns:ahyp="http://schemas.microsoft.com/office/drawing/2018/hyperlinkcolor" val="tx"/>
                    </a:ext>
                  </a:extLst>
                </a:hlinkClick>
              </a:rPr>
              <a:t>(Link)</a:t>
            </a:r>
            <a:endParaRPr lang="de-DE" sz="2400" dirty="0"/>
          </a:p>
        </p:txBody>
      </p:sp>
      <p:sp>
        <p:nvSpPr>
          <p:cNvPr id="8" name="Foliennummernplatzhalter 7">
            <a:extLst>
              <a:ext uri="{FF2B5EF4-FFF2-40B4-BE49-F238E27FC236}">
                <a16:creationId xmlns:a16="http://schemas.microsoft.com/office/drawing/2014/main" id="{BAF3E4BA-B0E2-4A79-9474-2D078CA027AE}"/>
              </a:ext>
            </a:extLst>
          </p:cNvPr>
          <p:cNvSpPr>
            <a:spLocks noGrp="1"/>
          </p:cNvSpPr>
          <p:nvPr>
            <p:ph type="sldNum" sz="quarter" idx="4"/>
          </p:nvPr>
        </p:nvSpPr>
        <p:spPr/>
        <p:txBody>
          <a:bodyPr/>
          <a:lstStyle/>
          <a:p>
            <a:fld id="{097151CE-0206-441A-B0FF-69D45CFC7960}" type="slidenum">
              <a:rPr lang="de-DE" smtClean="0"/>
              <a:t>14</a:t>
            </a:fld>
            <a:endParaRPr lang="de-DE"/>
          </a:p>
        </p:txBody>
      </p:sp>
      <p:sp>
        <p:nvSpPr>
          <p:cNvPr id="4" name="Datumsplatzhalter 3">
            <a:extLst>
              <a:ext uri="{FF2B5EF4-FFF2-40B4-BE49-F238E27FC236}">
                <a16:creationId xmlns:a16="http://schemas.microsoft.com/office/drawing/2014/main" id="{1C92DE4D-2E08-41EB-BA54-3FE326570A3D}"/>
              </a:ext>
            </a:extLst>
          </p:cNvPr>
          <p:cNvSpPr>
            <a:spLocks noGrp="1"/>
          </p:cNvSpPr>
          <p:nvPr>
            <p:ph type="dt" sz="half" idx="2"/>
          </p:nvPr>
        </p:nvSpPr>
        <p:spPr/>
        <p:txBody>
          <a:bodyPr/>
          <a:lstStyle/>
          <a:p>
            <a:fld id="{C2BDFAF7-7BF1-48CA-B3EA-9825F993F5F6}" type="datetime1">
              <a:rPr lang="de-DE" smtClean="0"/>
              <a:t>22.07.2025</a:t>
            </a:fld>
            <a:endParaRPr lang="de-DE"/>
          </a:p>
        </p:txBody>
      </p:sp>
    </p:spTree>
    <p:extLst>
      <p:ext uri="{BB962C8B-B14F-4D97-AF65-F5344CB8AC3E}">
        <p14:creationId xmlns:p14="http://schemas.microsoft.com/office/powerpoint/2010/main" val="2696518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9C82410-A64A-4DF4-AF24-C93CF3EE30F5}"/>
              </a:ext>
            </a:extLst>
          </p:cNvPr>
          <p:cNvSpPr>
            <a:spLocks noGrp="1"/>
          </p:cNvSpPr>
          <p:nvPr>
            <p:ph idx="1"/>
          </p:nvPr>
        </p:nvSpPr>
        <p:spPr>
          <a:xfrm>
            <a:off x="425461" y="1746289"/>
            <a:ext cx="11345332" cy="4699572"/>
          </a:xfrm>
        </p:spPr>
        <p:txBody>
          <a:bodyPr/>
          <a:lstStyle/>
          <a:p>
            <a:pPr marL="285750" indent="-285750">
              <a:buFont typeface="Arial" panose="020B0604020202020204" pitchFamily="34" charset="0"/>
              <a:buChar char="•"/>
            </a:pPr>
            <a:r>
              <a:rPr lang="de-DE" dirty="0"/>
              <a:t>Generally, Master </a:t>
            </a:r>
            <a:r>
              <a:rPr lang="de-DE" dirty="0" err="1"/>
              <a:t>modules</a:t>
            </a:r>
            <a:r>
              <a:rPr lang="de-DE" dirty="0"/>
              <a:t> </a:t>
            </a:r>
            <a:r>
              <a:rPr lang="de-DE" dirty="0" err="1"/>
              <a:t>which</a:t>
            </a:r>
            <a:r>
              <a:rPr lang="de-DE" dirty="0"/>
              <a:t> </a:t>
            </a:r>
            <a:r>
              <a:rPr lang="de-DE" dirty="0" err="1"/>
              <a:t>are</a:t>
            </a:r>
            <a:r>
              <a:rPr lang="de-DE" dirty="0"/>
              <a:t> </a:t>
            </a:r>
            <a:r>
              <a:rPr lang="de-DE" dirty="0" err="1"/>
              <a:t>included</a:t>
            </a:r>
            <a:r>
              <a:rPr lang="de-DE" dirty="0"/>
              <a:t> in </a:t>
            </a:r>
            <a:r>
              <a:rPr lang="de-DE" dirty="0" err="1"/>
              <a:t>the</a:t>
            </a:r>
            <a:r>
              <a:rPr lang="de-DE" dirty="0"/>
              <a:t> Bachelor </a:t>
            </a:r>
            <a:r>
              <a:rPr lang="de-DE" dirty="0" err="1"/>
              <a:t>curriculum</a:t>
            </a:r>
            <a:r>
              <a:rPr lang="de-DE" dirty="0"/>
              <a:t>: Modules </a:t>
            </a:r>
            <a:r>
              <a:rPr lang="de-DE" dirty="0" err="1"/>
              <a:t>were</a:t>
            </a:r>
            <a:r>
              <a:rPr lang="de-DE" dirty="0"/>
              <a:t> </a:t>
            </a:r>
            <a:r>
              <a:rPr lang="de-DE" dirty="0" err="1"/>
              <a:t>pre-selected</a:t>
            </a:r>
            <a:r>
              <a:rPr lang="de-DE" dirty="0"/>
              <a:t> and </a:t>
            </a:r>
            <a:r>
              <a:rPr lang="de-DE" dirty="0" err="1"/>
              <a:t>reviewed</a:t>
            </a:r>
            <a:r>
              <a:rPr lang="de-DE" dirty="0"/>
              <a:t>. </a:t>
            </a:r>
            <a:r>
              <a:rPr lang="de-DE" dirty="0">
                <a:sym typeface="Wingdings" panose="05000000000000000000" pitchFamily="2" charset="2"/>
              </a:rPr>
              <a:t> </a:t>
            </a:r>
            <a:r>
              <a:rPr lang="de-DE" dirty="0" err="1"/>
              <a:t>You‘re</a:t>
            </a:r>
            <a:r>
              <a:rPr lang="de-DE" dirty="0"/>
              <a:t> </a:t>
            </a:r>
            <a:r>
              <a:rPr lang="de-DE" dirty="0" err="1"/>
              <a:t>free</a:t>
            </a:r>
            <a:r>
              <a:rPr lang="de-DE" dirty="0"/>
              <a:t> </a:t>
            </a:r>
            <a:r>
              <a:rPr lang="de-DE" dirty="0" err="1"/>
              <a:t>to</a:t>
            </a:r>
            <a:r>
              <a:rPr lang="de-DE" dirty="0"/>
              <a:t> </a:t>
            </a:r>
            <a:r>
              <a:rPr lang="de-DE" dirty="0" err="1"/>
              <a:t>choose</a:t>
            </a:r>
            <a:r>
              <a:rPr lang="de-DE" dirty="0"/>
              <a:t> </a:t>
            </a:r>
            <a:r>
              <a:rPr lang="de-DE" dirty="0" err="1"/>
              <a:t>these</a:t>
            </a:r>
            <a:r>
              <a:rPr lang="de-DE" dirty="0"/>
              <a:t> </a:t>
            </a:r>
            <a:r>
              <a:rPr lang="de-DE" dirty="0" err="1"/>
              <a:t>modules</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sym typeface="Wingdings" panose="05000000000000000000" pitchFamily="2" charset="2"/>
              </a:rPr>
              <a:t>Additional Master </a:t>
            </a:r>
            <a:r>
              <a:rPr lang="de-DE" dirty="0" err="1">
                <a:sym typeface="Wingdings" panose="05000000000000000000" pitchFamily="2" charset="2"/>
              </a:rPr>
              <a:t>module</a:t>
            </a:r>
            <a:r>
              <a:rPr lang="de-DE" dirty="0">
                <a:sym typeface="Wingdings" panose="05000000000000000000" pitchFamily="2" charset="2"/>
              </a:rPr>
              <a:t> </a:t>
            </a:r>
            <a:r>
              <a:rPr lang="de-DE" dirty="0" err="1">
                <a:sym typeface="Wingdings" panose="05000000000000000000" pitchFamily="2" charset="2"/>
              </a:rPr>
              <a:t>cannot</a:t>
            </a:r>
            <a:r>
              <a:rPr lang="de-DE" dirty="0">
                <a:sym typeface="Wingdings" panose="05000000000000000000" pitchFamily="2" charset="2"/>
              </a:rPr>
              <a:t> </a:t>
            </a:r>
            <a:r>
              <a:rPr lang="de-DE" dirty="0" err="1">
                <a:sym typeface="Wingdings" panose="05000000000000000000" pitchFamily="2" charset="2"/>
              </a:rPr>
              <a:t>be</a:t>
            </a:r>
            <a:r>
              <a:rPr lang="de-DE" dirty="0">
                <a:sym typeface="Wingdings" panose="05000000000000000000" pitchFamily="2" charset="2"/>
              </a:rPr>
              <a:t> </a:t>
            </a:r>
            <a:r>
              <a:rPr lang="de-DE" dirty="0" err="1">
                <a:sym typeface="Wingdings" panose="05000000000000000000" pitchFamily="2" charset="2"/>
              </a:rPr>
              <a:t>included</a:t>
            </a:r>
            <a:r>
              <a:rPr lang="de-DE" dirty="0">
                <a:sym typeface="Wingdings" panose="05000000000000000000" pitchFamily="2" charset="2"/>
              </a:rPr>
              <a:t>.</a:t>
            </a:r>
            <a:endParaRPr lang="de-DE" dirty="0"/>
          </a:p>
          <a:p>
            <a:endParaRPr lang="de-DE" dirty="0"/>
          </a:p>
          <a:p>
            <a:pPr marL="285750" indent="-285750">
              <a:buFont typeface="Arial" panose="020B0604020202020204" pitchFamily="34" charset="0"/>
              <a:buChar char="•"/>
            </a:pPr>
            <a:r>
              <a:rPr lang="de-DE" b="1" dirty="0"/>
              <a:t>But</a:t>
            </a:r>
            <a:r>
              <a:rPr lang="de-DE" dirty="0"/>
              <a:t>: </a:t>
            </a:r>
            <a:r>
              <a:rPr lang="de-DE" dirty="0" err="1"/>
              <a:t>If</a:t>
            </a:r>
            <a:r>
              <a:rPr lang="de-DE" dirty="0"/>
              <a:t> a </a:t>
            </a:r>
            <a:r>
              <a:rPr lang="de-DE" dirty="0" err="1"/>
              <a:t>Master‘s</a:t>
            </a:r>
            <a:r>
              <a:rPr lang="de-DE" dirty="0"/>
              <a:t> </a:t>
            </a:r>
            <a:r>
              <a:rPr lang="de-DE" dirty="0" err="1"/>
              <a:t>module</a:t>
            </a:r>
            <a:r>
              <a:rPr lang="de-DE" dirty="0"/>
              <a:t> </a:t>
            </a:r>
            <a:r>
              <a:rPr lang="de-DE" dirty="0" err="1"/>
              <a:t>contributes</a:t>
            </a:r>
            <a:r>
              <a:rPr lang="de-DE" dirty="0"/>
              <a:t> </a:t>
            </a:r>
            <a:r>
              <a:rPr lang="de-DE" dirty="0" err="1"/>
              <a:t>to</a:t>
            </a:r>
            <a:r>
              <a:rPr lang="de-DE" dirty="0"/>
              <a:t> </a:t>
            </a:r>
            <a:r>
              <a:rPr lang="de-DE" dirty="0" err="1"/>
              <a:t>your</a:t>
            </a:r>
            <a:r>
              <a:rPr lang="de-DE" dirty="0"/>
              <a:t> </a:t>
            </a:r>
            <a:r>
              <a:rPr lang="de-DE" dirty="0" err="1"/>
              <a:t>Bachelor‘s</a:t>
            </a:r>
            <a:r>
              <a:rPr lang="de-DE" dirty="0"/>
              <a:t> </a:t>
            </a:r>
            <a:r>
              <a:rPr lang="de-DE" dirty="0" err="1"/>
              <a:t>degree</a:t>
            </a:r>
            <a:r>
              <a:rPr lang="de-DE" dirty="0"/>
              <a:t> (i.e. </a:t>
            </a:r>
            <a:r>
              <a:rPr lang="de-DE" dirty="0" err="1"/>
              <a:t>credits</a:t>
            </a:r>
            <a:r>
              <a:rPr lang="de-DE" dirty="0"/>
              <a:t> and </a:t>
            </a:r>
            <a:r>
              <a:rPr lang="de-DE" dirty="0" err="1"/>
              <a:t>marks</a:t>
            </a:r>
            <a:r>
              <a:rPr lang="de-DE" dirty="0"/>
              <a:t>), </a:t>
            </a:r>
            <a:r>
              <a:rPr lang="de-DE" dirty="0" err="1"/>
              <a:t>you</a:t>
            </a:r>
            <a:r>
              <a:rPr lang="de-DE" dirty="0"/>
              <a:t> </a:t>
            </a:r>
            <a:r>
              <a:rPr lang="de-DE" b="1" dirty="0" err="1"/>
              <a:t>cannot</a:t>
            </a:r>
            <a:r>
              <a:rPr lang="de-DE" dirty="0"/>
              <a:t> </a:t>
            </a:r>
            <a:r>
              <a:rPr lang="de-DE" dirty="0" err="1"/>
              <a:t>choose</a:t>
            </a:r>
            <a:r>
              <a:rPr lang="de-DE" dirty="0"/>
              <a:t> </a:t>
            </a:r>
            <a:r>
              <a:rPr lang="de-DE" dirty="0" err="1"/>
              <a:t>these</a:t>
            </a:r>
            <a:r>
              <a:rPr lang="de-DE" dirty="0"/>
              <a:t> same </a:t>
            </a:r>
            <a:r>
              <a:rPr lang="de-DE" dirty="0" err="1"/>
              <a:t>Master‘s</a:t>
            </a:r>
            <a:r>
              <a:rPr lang="de-DE" dirty="0"/>
              <a:t> </a:t>
            </a:r>
            <a:r>
              <a:rPr lang="de-DE" dirty="0" err="1"/>
              <a:t>modules</a:t>
            </a:r>
            <a:r>
              <a:rPr lang="de-DE" dirty="0"/>
              <a:t> in </a:t>
            </a:r>
            <a:r>
              <a:rPr lang="de-DE" dirty="0" err="1"/>
              <a:t>the</a:t>
            </a:r>
            <a:r>
              <a:rPr lang="de-DE" dirty="0"/>
              <a:t> M.Sc. Aerospace </a:t>
            </a:r>
            <a:r>
              <a:rPr lang="de-DE" dirty="0" err="1"/>
              <a:t>program</a:t>
            </a:r>
            <a:r>
              <a:rPr lang="de-DE" dirty="0"/>
              <a:t>!</a:t>
            </a:r>
          </a:p>
          <a:p>
            <a:endParaRPr lang="de-DE" dirty="0">
              <a:highlight>
                <a:srgbClr val="FFFF00"/>
              </a:highlight>
            </a:endParaRPr>
          </a:p>
          <a:p>
            <a:pPr marL="285750" indent="-285750">
              <a:buFont typeface="Arial" panose="020B0604020202020204" pitchFamily="34" charset="0"/>
              <a:buChar char="•"/>
            </a:pPr>
            <a:r>
              <a:rPr lang="de-DE" dirty="0" err="1"/>
              <a:t>You</a:t>
            </a:r>
            <a:r>
              <a:rPr lang="de-DE" dirty="0"/>
              <a:t> </a:t>
            </a:r>
            <a:r>
              <a:rPr lang="de-DE" dirty="0" err="1"/>
              <a:t>can</a:t>
            </a:r>
            <a:r>
              <a:rPr lang="de-DE" dirty="0"/>
              <a:t> check in </a:t>
            </a:r>
            <a:r>
              <a:rPr lang="de-DE" dirty="0" err="1"/>
              <a:t>the</a:t>
            </a:r>
            <a:r>
              <a:rPr lang="de-DE" dirty="0"/>
              <a:t> </a:t>
            </a:r>
            <a:r>
              <a:rPr lang="de-DE" dirty="0" err="1"/>
              <a:t>module</a:t>
            </a:r>
            <a:r>
              <a:rPr lang="de-DE" dirty="0"/>
              <a:t> </a:t>
            </a:r>
            <a:r>
              <a:rPr lang="de-DE" dirty="0" err="1"/>
              <a:t>description</a:t>
            </a:r>
            <a:r>
              <a:rPr lang="de-DE" dirty="0"/>
              <a:t> in </a:t>
            </a:r>
            <a:r>
              <a:rPr lang="de-DE" dirty="0" err="1"/>
              <a:t>TUMonline</a:t>
            </a:r>
            <a:r>
              <a:rPr lang="de-DE" dirty="0"/>
              <a:t> </a:t>
            </a:r>
            <a:r>
              <a:rPr lang="de-DE" dirty="0" err="1"/>
              <a:t>whether</a:t>
            </a:r>
            <a:r>
              <a:rPr lang="de-DE" dirty="0"/>
              <a:t> a </a:t>
            </a:r>
            <a:r>
              <a:rPr lang="de-DE" dirty="0" err="1"/>
              <a:t>particular</a:t>
            </a:r>
            <a:r>
              <a:rPr lang="de-DE" dirty="0"/>
              <a:t> </a:t>
            </a:r>
            <a:r>
              <a:rPr lang="de-DE" dirty="0" err="1"/>
              <a:t>module</a:t>
            </a:r>
            <a:r>
              <a:rPr lang="de-DE" dirty="0"/>
              <a:t> </a:t>
            </a:r>
            <a:r>
              <a:rPr lang="de-DE" dirty="0" err="1"/>
              <a:t>is</a:t>
            </a:r>
            <a:r>
              <a:rPr lang="de-DE" dirty="0"/>
              <a:t> </a:t>
            </a:r>
            <a:r>
              <a:rPr lang="de-DE" dirty="0" err="1"/>
              <a:t>part</a:t>
            </a:r>
            <a:r>
              <a:rPr lang="de-DE" dirty="0"/>
              <a:t> </a:t>
            </a:r>
            <a:r>
              <a:rPr lang="de-DE" dirty="0" err="1"/>
              <a:t>of</a:t>
            </a:r>
            <a:r>
              <a:rPr lang="de-DE" dirty="0"/>
              <a:t> </a:t>
            </a:r>
            <a:r>
              <a:rPr lang="de-DE" dirty="0" err="1"/>
              <a:t>the</a:t>
            </a:r>
            <a:r>
              <a:rPr lang="de-DE" dirty="0"/>
              <a:t> M.Sc. Aerospace </a:t>
            </a:r>
            <a:r>
              <a:rPr lang="de-DE" dirty="0" err="1"/>
              <a:t>curriculum</a:t>
            </a:r>
            <a:r>
              <a:rPr lang="de-DE" dirty="0"/>
              <a:t> (-&gt; open </a:t>
            </a:r>
            <a:r>
              <a:rPr lang="de-DE" dirty="0" err="1"/>
              <a:t>module</a:t>
            </a:r>
            <a:r>
              <a:rPr lang="de-DE" dirty="0"/>
              <a:t> </a:t>
            </a:r>
            <a:r>
              <a:rPr lang="de-DE" dirty="0" err="1"/>
              <a:t>desicription</a:t>
            </a:r>
            <a:r>
              <a:rPr lang="de-DE" dirty="0"/>
              <a:t>, </a:t>
            </a:r>
            <a:r>
              <a:rPr lang="de-DE" dirty="0" err="1"/>
              <a:t>then</a:t>
            </a:r>
            <a:r>
              <a:rPr lang="de-DE" dirty="0"/>
              <a:t> </a:t>
            </a:r>
            <a:r>
              <a:rPr lang="de-DE" dirty="0" err="1"/>
              <a:t>click</a:t>
            </a:r>
            <a:r>
              <a:rPr lang="de-DE" dirty="0"/>
              <a:t> on „</a:t>
            </a:r>
            <a:r>
              <a:rPr lang="de-DE" dirty="0" err="1"/>
              <a:t>Allocations</a:t>
            </a:r>
            <a:r>
              <a:rPr lang="de-DE" dirty="0"/>
              <a:t> </a:t>
            </a:r>
            <a:r>
              <a:rPr lang="de-DE" dirty="0" err="1"/>
              <a:t>to</a:t>
            </a:r>
            <a:r>
              <a:rPr lang="de-DE" dirty="0"/>
              <a:t> SPO </a:t>
            </a:r>
            <a:r>
              <a:rPr lang="de-DE" dirty="0" err="1"/>
              <a:t>versions</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You</a:t>
            </a:r>
            <a:r>
              <a:rPr lang="de-DE" dirty="0"/>
              <a:t> </a:t>
            </a:r>
            <a:r>
              <a:rPr lang="de-DE" dirty="0" err="1"/>
              <a:t>can</a:t>
            </a:r>
            <a:r>
              <a:rPr lang="de-DE" dirty="0"/>
              <a:t> </a:t>
            </a:r>
            <a:r>
              <a:rPr lang="de-DE" dirty="0" err="1"/>
              <a:t>always</a:t>
            </a:r>
            <a:r>
              <a:rPr lang="de-DE" dirty="0"/>
              <a:t> </a:t>
            </a:r>
            <a:r>
              <a:rPr lang="de-DE" dirty="0" err="1"/>
              <a:t>register</a:t>
            </a:r>
            <a:r>
              <a:rPr lang="de-DE" dirty="0"/>
              <a:t> and pass </a:t>
            </a:r>
            <a:r>
              <a:rPr lang="de-DE" dirty="0" err="1"/>
              <a:t>exams</a:t>
            </a:r>
            <a:r>
              <a:rPr lang="de-DE" dirty="0"/>
              <a:t> </a:t>
            </a:r>
            <a:r>
              <a:rPr lang="de-DE" dirty="0" err="1"/>
              <a:t>of</a:t>
            </a:r>
            <a:r>
              <a:rPr lang="de-DE" dirty="0"/>
              <a:t> </a:t>
            </a:r>
            <a:r>
              <a:rPr lang="de-DE" dirty="0" err="1"/>
              <a:t>any</a:t>
            </a:r>
            <a:r>
              <a:rPr lang="de-DE" dirty="0"/>
              <a:t> </a:t>
            </a:r>
            <a:r>
              <a:rPr lang="de-DE" dirty="0" err="1"/>
              <a:t>modules</a:t>
            </a:r>
            <a:r>
              <a:rPr lang="de-DE" dirty="0"/>
              <a:t> </a:t>
            </a:r>
            <a:r>
              <a:rPr lang="de-DE" dirty="0" err="1"/>
              <a:t>as</a:t>
            </a:r>
            <a:r>
              <a:rPr lang="de-DE" dirty="0"/>
              <a:t> „Freifach“, i.e. </a:t>
            </a:r>
            <a:r>
              <a:rPr lang="de-DE" dirty="0" err="1"/>
              <a:t>any</a:t>
            </a:r>
            <a:r>
              <a:rPr lang="de-DE" dirty="0"/>
              <a:t> </a:t>
            </a:r>
            <a:r>
              <a:rPr lang="de-DE" dirty="0" err="1"/>
              <a:t>master</a:t>
            </a:r>
            <a:r>
              <a:rPr lang="de-DE" dirty="0"/>
              <a:t> </a:t>
            </a:r>
            <a:r>
              <a:rPr lang="de-DE" dirty="0" err="1"/>
              <a:t>module</a:t>
            </a:r>
            <a:endParaRPr lang="de-DE" dirty="0"/>
          </a:p>
          <a:p>
            <a:endParaRPr lang="de-DE" dirty="0"/>
          </a:p>
        </p:txBody>
      </p:sp>
      <p:sp>
        <p:nvSpPr>
          <p:cNvPr id="3" name="Titel 2">
            <a:extLst>
              <a:ext uri="{FF2B5EF4-FFF2-40B4-BE49-F238E27FC236}">
                <a16:creationId xmlns:a16="http://schemas.microsoft.com/office/drawing/2014/main" id="{8CADC8CF-1FB5-4BFE-B97C-39EAAD089F38}"/>
              </a:ext>
            </a:extLst>
          </p:cNvPr>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Master </a:t>
            </a:r>
            <a:r>
              <a:rPr lang="de-DE" sz="2400" b="1" dirty="0" err="1"/>
              <a:t>modules</a:t>
            </a:r>
            <a:r>
              <a:rPr lang="de-DE" sz="2400" b="1" dirty="0"/>
              <a:t>? – </a:t>
            </a:r>
            <a:r>
              <a:rPr lang="de-DE" sz="2400" b="1" dirty="0" err="1"/>
              <a:t>Important</a:t>
            </a:r>
            <a:r>
              <a:rPr lang="de-DE" sz="2400" b="1" dirty="0"/>
              <a:t> </a:t>
            </a:r>
            <a:r>
              <a:rPr lang="de-DE" sz="2400" b="1" dirty="0" err="1"/>
              <a:t>to</a:t>
            </a:r>
            <a:r>
              <a:rPr lang="de-DE" sz="2400" b="1" dirty="0"/>
              <a:t> </a:t>
            </a:r>
            <a:r>
              <a:rPr lang="de-DE" sz="2400" b="1" dirty="0" err="1"/>
              <a:t>know</a:t>
            </a:r>
            <a:endParaRPr lang="de-DE" sz="2400" b="1" dirty="0"/>
          </a:p>
        </p:txBody>
      </p:sp>
      <p:sp>
        <p:nvSpPr>
          <p:cNvPr id="7" name="Foliennummernplatzhalter 6">
            <a:extLst>
              <a:ext uri="{FF2B5EF4-FFF2-40B4-BE49-F238E27FC236}">
                <a16:creationId xmlns:a16="http://schemas.microsoft.com/office/drawing/2014/main" id="{70643361-F891-473F-BB38-B916C35456D7}"/>
              </a:ext>
            </a:extLst>
          </p:cNvPr>
          <p:cNvSpPr>
            <a:spLocks noGrp="1"/>
          </p:cNvSpPr>
          <p:nvPr>
            <p:ph type="sldNum" sz="quarter" idx="4"/>
          </p:nvPr>
        </p:nvSpPr>
        <p:spPr/>
        <p:txBody>
          <a:bodyPr/>
          <a:lstStyle/>
          <a:p>
            <a:fld id="{097151CE-0206-441A-B0FF-69D45CFC7960}" type="slidenum">
              <a:rPr lang="de-DE" smtClean="0"/>
              <a:t>15</a:t>
            </a:fld>
            <a:endParaRPr lang="de-DE"/>
          </a:p>
        </p:txBody>
      </p:sp>
      <p:sp>
        <p:nvSpPr>
          <p:cNvPr id="5" name="Datumsplatzhalter 4">
            <a:extLst>
              <a:ext uri="{FF2B5EF4-FFF2-40B4-BE49-F238E27FC236}">
                <a16:creationId xmlns:a16="http://schemas.microsoft.com/office/drawing/2014/main" id="{F18FE075-F175-4A2C-AEB2-0DC1DEBF09A8}"/>
              </a:ext>
            </a:extLst>
          </p:cNvPr>
          <p:cNvSpPr>
            <a:spLocks noGrp="1"/>
          </p:cNvSpPr>
          <p:nvPr>
            <p:ph type="dt" sz="half" idx="2"/>
          </p:nvPr>
        </p:nvSpPr>
        <p:spPr/>
        <p:txBody>
          <a:bodyPr/>
          <a:lstStyle/>
          <a:p>
            <a:fld id="{89B4CF14-AC32-4691-A58E-93D9050F86C2}" type="datetime1">
              <a:rPr lang="de-DE" smtClean="0"/>
              <a:t>22.07.2025</a:t>
            </a:fld>
            <a:endParaRPr lang="de-DE"/>
          </a:p>
        </p:txBody>
      </p:sp>
    </p:spTree>
    <p:extLst>
      <p:ext uri="{BB962C8B-B14F-4D97-AF65-F5344CB8AC3E}">
        <p14:creationId xmlns:p14="http://schemas.microsoft.com/office/powerpoint/2010/main" val="1266650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44043F9-EFC3-4A75-8DEF-58D76C1EF714}"/>
              </a:ext>
            </a:extLst>
          </p:cNvPr>
          <p:cNvSpPr>
            <a:spLocks noGrp="1"/>
          </p:cNvSpPr>
          <p:nvPr>
            <p:ph type="title"/>
          </p:nvPr>
        </p:nvSpPr>
        <p:spPr>
          <a:xfrm>
            <a:off x="425461" y="994338"/>
            <a:ext cx="11345332" cy="35445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t>Bachelor´s</a:t>
            </a:r>
            <a:r>
              <a:rPr lang="de-DE" sz="2400" b="1" dirty="0"/>
              <a:t> </a:t>
            </a:r>
            <a:r>
              <a:rPr lang="de-DE" sz="2400" b="1" dirty="0" err="1"/>
              <a:t>thesis</a:t>
            </a:r>
            <a:r>
              <a:rPr lang="de-DE" sz="2400" b="1" dirty="0"/>
              <a:t> (12 </a:t>
            </a:r>
            <a:r>
              <a:rPr lang="de-DE" sz="2400" b="1" dirty="0" err="1"/>
              <a:t>Credits</a:t>
            </a:r>
            <a:r>
              <a:rPr lang="de-DE" sz="2400" b="1" dirty="0"/>
              <a:t>)</a:t>
            </a:r>
          </a:p>
        </p:txBody>
      </p:sp>
      <p:sp>
        <p:nvSpPr>
          <p:cNvPr id="7" name="Inhaltsplatzhalter 7">
            <a:extLst>
              <a:ext uri="{FF2B5EF4-FFF2-40B4-BE49-F238E27FC236}">
                <a16:creationId xmlns:a16="http://schemas.microsoft.com/office/drawing/2014/main" id="{737F537B-C6A2-4012-B127-0B00E980DF5A}"/>
              </a:ext>
            </a:extLst>
          </p:cNvPr>
          <p:cNvSpPr>
            <a:spLocks noGrp="1"/>
          </p:cNvSpPr>
          <p:nvPr>
            <p:ph idx="1"/>
          </p:nvPr>
        </p:nvSpPr>
        <p:spPr>
          <a:xfrm>
            <a:off x="364059" y="1785132"/>
            <a:ext cx="11621381" cy="4078529"/>
          </a:xfrm>
        </p:spPr>
        <p:txBody>
          <a:bodyPr/>
          <a:lstStyle/>
          <a:p>
            <a:endParaRPr lang="de-DE" sz="1400" dirty="0"/>
          </a:p>
          <a:p>
            <a:pPr marL="347655" lvl="1" indent="-171450">
              <a:buFont typeface="Arial" panose="020B0604020202020204" pitchFamily="34" charset="0"/>
              <a:buChar char="•"/>
            </a:pPr>
            <a:r>
              <a:rPr lang="de-DE" sz="1400" dirty="0" err="1"/>
              <a:t>Mandotary</a:t>
            </a:r>
            <a:r>
              <a:rPr lang="de-DE" sz="1400" dirty="0"/>
              <a:t> </a:t>
            </a:r>
            <a:r>
              <a:rPr lang="de-DE" sz="1400" dirty="0" err="1"/>
              <a:t>Prerequisite</a:t>
            </a:r>
            <a:r>
              <a:rPr lang="de-DE" sz="1400" dirty="0"/>
              <a:t>: </a:t>
            </a:r>
            <a:r>
              <a:rPr lang="de-DE" sz="1400" b="1" dirty="0"/>
              <a:t>120 </a:t>
            </a:r>
            <a:r>
              <a:rPr lang="de-DE" sz="1400" b="1" dirty="0" err="1"/>
              <a:t>credits</a:t>
            </a:r>
            <a:r>
              <a:rPr lang="de-DE" sz="1400" b="1" dirty="0"/>
              <a:t> in total, at least 99 </a:t>
            </a:r>
            <a:r>
              <a:rPr lang="de-DE" sz="1400" b="1" dirty="0" err="1"/>
              <a:t>credits</a:t>
            </a:r>
            <a:r>
              <a:rPr lang="de-DE" sz="1400" b="1" dirty="0"/>
              <a:t> </a:t>
            </a:r>
            <a:r>
              <a:rPr lang="de-DE" sz="1400" b="1" dirty="0" err="1"/>
              <a:t>from</a:t>
            </a:r>
            <a:r>
              <a:rPr lang="de-DE" sz="1400" b="1" dirty="0"/>
              <a:t> </a:t>
            </a:r>
            <a:r>
              <a:rPr lang="de-DE" sz="1400" b="1" dirty="0" err="1"/>
              <a:t>the</a:t>
            </a:r>
            <a:r>
              <a:rPr lang="de-DE" sz="1400" b="1" dirty="0"/>
              <a:t> </a:t>
            </a:r>
            <a:r>
              <a:rPr lang="de-DE" sz="1400" b="1" dirty="0" err="1"/>
              <a:t>compulsory</a:t>
            </a:r>
            <a:r>
              <a:rPr lang="de-DE" sz="1400" b="1" dirty="0"/>
              <a:t> </a:t>
            </a:r>
            <a:r>
              <a:rPr lang="de-DE" sz="1400" b="1" dirty="0" err="1"/>
              <a:t>modules</a:t>
            </a:r>
            <a:r>
              <a:rPr lang="de-DE" sz="1400" b="1" dirty="0"/>
              <a:t> (Pflichtmodulen), and a </a:t>
            </a:r>
            <a:r>
              <a:rPr lang="de-DE" sz="1400" b="1" dirty="0" err="1"/>
              <a:t>pre-study</a:t>
            </a:r>
            <a:r>
              <a:rPr lang="de-DE" sz="1400" b="1" dirty="0"/>
              <a:t> </a:t>
            </a:r>
            <a:r>
              <a:rPr lang="de-DE" sz="1400" b="1" dirty="0" err="1"/>
              <a:t>internship</a:t>
            </a:r>
            <a:r>
              <a:rPr lang="de-DE" sz="1400" b="1" dirty="0"/>
              <a:t> (</a:t>
            </a:r>
            <a:r>
              <a:rPr lang="de-DE" sz="1400" b="1" dirty="0" err="1"/>
              <a:t>coursework</a:t>
            </a:r>
            <a:r>
              <a:rPr lang="de-DE" sz="1400" b="1" dirty="0"/>
              <a:t> [pass/fail] </a:t>
            </a:r>
            <a:r>
              <a:rPr lang="de-DE" sz="1400" b="1" dirty="0" err="1"/>
              <a:t>is</a:t>
            </a:r>
            <a:r>
              <a:rPr lang="de-DE" sz="1400" b="1" dirty="0"/>
              <a:t> not </a:t>
            </a:r>
            <a:r>
              <a:rPr lang="de-DE" sz="1400" b="1" dirty="0" err="1"/>
              <a:t>counted</a:t>
            </a:r>
            <a:r>
              <a:rPr lang="de-DE" sz="1400" b="1" dirty="0"/>
              <a:t> </a:t>
            </a:r>
            <a:r>
              <a:rPr lang="de-DE" sz="1400" b="1" dirty="0" err="1"/>
              <a:t>towards</a:t>
            </a:r>
            <a:r>
              <a:rPr lang="de-DE" sz="1400" b="1" dirty="0"/>
              <a:t> </a:t>
            </a:r>
            <a:r>
              <a:rPr lang="de-DE" sz="1400" b="1" dirty="0" err="1"/>
              <a:t>the</a:t>
            </a:r>
            <a:r>
              <a:rPr lang="de-DE" sz="1400" b="1" dirty="0"/>
              <a:t> 120 </a:t>
            </a:r>
            <a:r>
              <a:rPr lang="de-DE" sz="1400" b="1" dirty="0" err="1"/>
              <a:t>credits</a:t>
            </a:r>
            <a:r>
              <a:rPr lang="de-DE" sz="1400" b="1" dirty="0"/>
              <a:t>)</a:t>
            </a:r>
          </a:p>
          <a:p>
            <a:pPr lvl="1" indent="0">
              <a:buNone/>
            </a:pPr>
            <a:endParaRPr lang="de-DE" sz="1400" b="1" dirty="0"/>
          </a:p>
          <a:p>
            <a:pPr marL="347655" lvl="1" indent="-171450">
              <a:buFont typeface="Arial" panose="020B0604020202020204" pitchFamily="34" charset="0"/>
              <a:buChar char="•"/>
            </a:pPr>
            <a:r>
              <a:rPr lang="de-DE" sz="1400" dirty="0"/>
              <a:t>Registration </a:t>
            </a:r>
            <a:r>
              <a:rPr lang="de-DE" sz="1400" dirty="0" err="1"/>
              <a:t>of</a:t>
            </a:r>
            <a:r>
              <a:rPr lang="de-DE" sz="1400" dirty="0"/>
              <a:t> </a:t>
            </a:r>
            <a:r>
              <a:rPr lang="de-DE" sz="1400" dirty="0" err="1"/>
              <a:t>the</a:t>
            </a:r>
            <a:r>
              <a:rPr lang="de-DE" sz="1400" dirty="0"/>
              <a:t> </a:t>
            </a:r>
            <a:r>
              <a:rPr lang="de-DE" sz="1400" dirty="0" err="1"/>
              <a:t>thesis</a:t>
            </a:r>
            <a:r>
              <a:rPr lang="de-DE" sz="1400" dirty="0"/>
              <a:t> </a:t>
            </a:r>
            <a:r>
              <a:rPr lang="de-DE" sz="1400" dirty="0" err="1"/>
              <a:t>by</a:t>
            </a:r>
            <a:r>
              <a:rPr lang="de-DE" sz="1400" dirty="0"/>
              <a:t> </a:t>
            </a:r>
            <a:r>
              <a:rPr lang="de-DE" sz="1400" dirty="0" err="1"/>
              <a:t>the</a:t>
            </a:r>
            <a:r>
              <a:rPr lang="de-DE" sz="1400" dirty="0"/>
              <a:t> </a:t>
            </a:r>
            <a:r>
              <a:rPr lang="de-DE" sz="1400" dirty="0" err="1"/>
              <a:t>thesis</a:t>
            </a:r>
            <a:r>
              <a:rPr lang="de-DE" sz="1400" dirty="0"/>
              <a:t> </a:t>
            </a:r>
            <a:r>
              <a:rPr lang="de-DE" sz="1400" dirty="0" err="1"/>
              <a:t>supervisor</a:t>
            </a:r>
            <a:r>
              <a:rPr lang="de-DE" sz="1400" dirty="0"/>
              <a:t> in </a:t>
            </a:r>
            <a:r>
              <a:rPr lang="de-DE" sz="1400" dirty="0" err="1"/>
              <a:t>the</a:t>
            </a:r>
            <a:r>
              <a:rPr lang="de-DE" sz="1400" dirty="0"/>
              <a:t> ED </a:t>
            </a:r>
            <a:r>
              <a:rPr lang="de-DE" sz="1400" dirty="0" err="1"/>
              <a:t>portal</a:t>
            </a:r>
            <a:r>
              <a:rPr lang="de-DE" sz="1400" dirty="0"/>
              <a:t> at </a:t>
            </a:r>
            <a:r>
              <a:rPr lang="en-US" sz="1400" b="0" i="0" u="none" strike="noStrike" dirty="0">
                <a:effectLst/>
                <a:hlinkClick r:id="rId2"/>
              </a:rPr>
              <a:t>https://portal.ed.tum.de/en/Theses/</a:t>
            </a:r>
            <a:endParaRPr lang="en-US" sz="1400" b="0" i="0" u="none" strike="noStrike" dirty="0">
              <a:effectLst/>
            </a:endParaRPr>
          </a:p>
          <a:p>
            <a:pPr lvl="1" indent="0">
              <a:buNone/>
            </a:pPr>
            <a:endParaRPr lang="de-DE" sz="1400" dirty="0"/>
          </a:p>
          <a:p>
            <a:pPr marL="347655" lvl="1" indent="-171450">
              <a:buFont typeface="Arial" panose="020B0604020202020204" pitchFamily="34" charset="0"/>
              <a:buChar char="•"/>
            </a:pPr>
            <a:r>
              <a:rPr lang="en-US" sz="1400" b="0" i="0" dirty="0">
                <a:solidFill>
                  <a:srgbClr val="172B4D"/>
                </a:solidFill>
                <a:effectLst/>
              </a:rPr>
              <a:t>You will then receive an </a:t>
            </a:r>
            <a:r>
              <a:rPr lang="en-US" sz="1400" b="1" i="0" dirty="0">
                <a:solidFill>
                  <a:srgbClr val="172B4D"/>
                </a:solidFill>
                <a:effectLst/>
              </a:rPr>
              <a:t>e-mail asking you to confirm the registration </a:t>
            </a:r>
            <a:r>
              <a:rPr lang="en-US" sz="1400" b="0" i="0" dirty="0">
                <a:solidFill>
                  <a:srgbClr val="172B4D"/>
                </a:solidFill>
                <a:effectLst/>
              </a:rPr>
              <a:t>of the thesis and the data provided in the portal. </a:t>
            </a:r>
          </a:p>
          <a:p>
            <a:pPr lvl="1" indent="0">
              <a:buNone/>
            </a:pPr>
            <a:endParaRPr lang="de-DE" sz="1400" dirty="0"/>
          </a:p>
          <a:p>
            <a:pPr marL="347655" lvl="1" indent="-171450">
              <a:buFont typeface="Arial" panose="020B0604020202020204" pitchFamily="34" charset="0"/>
              <a:buChar char="•"/>
            </a:pPr>
            <a:r>
              <a:rPr lang="en-US" sz="1400" b="0" i="0" dirty="0">
                <a:solidFill>
                  <a:srgbClr val="172B4D"/>
                </a:solidFill>
                <a:effectLst/>
              </a:rPr>
              <a:t>Only if you confirm the registration will it be reviewed by the examination board, and you will receive the topic's approval or rejection by e-mail.</a:t>
            </a:r>
          </a:p>
          <a:p>
            <a:pPr lvl="1" indent="0">
              <a:buNone/>
            </a:pPr>
            <a:endParaRPr lang="de-DE" sz="1400" dirty="0">
              <a:highlight>
                <a:srgbClr val="FFFF00"/>
              </a:highlight>
            </a:endParaRPr>
          </a:p>
          <a:p>
            <a:pPr marL="347655" lvl="1" indent="-171450">
              <a:buFont typeface="Arial" panose="020B0604020202020204" pitchFamily="34" charset="0"/>
              <a:buChar char="•"/>
            </a:pPr>
            <a:r>
              <a:rPr lang="en-US" sz="1400" b="0" i="0" dirty="0">
                <a:solidFill>
                  <a:srgbClr val="172B4D"/>
                </a:solidFill>
                <a:effectLst/>
              </a:rPr>
              <a:t>You find all necessary information in the </a:t>
            </a:r>
            <a:r>
              <a:rPr lang="en-US" sz="1400" b="0" i="0" u="none" strike="noStrike" dirty="0">
                <a:effectLst/>
                <a:hlinkClick r:id="rId3"/>
              </a:rPr>
              <a:t>wiki of the ED portal</a:t>
            </a:r>
            <a:endParaRPr lang="en-US" sz="1400" b="0" i="0" u="none" strike="noStrike" dirty="0">
              <a:effectLst/>
            </a:endParaRPr>
          </a:p>
          <a:p>
            <a:pPr marL="347655" lvl="1" indent="-171450">
              <a:buFont typeface="Arial" panose="020B0604020202020204" pitchFamily="34" charset="0"/>
              <a:buChar char="•"/>
            </a:pPr>
            <a:endParaRPr lang="en-US" sz="1400" dirty="0"/>
          </a:p>
          <a:p>
            <a:pPr marL="347655" lvl="1" indent="-171450">
              <a:buFont typeface="Arial" panose="020B0604020202020204" pitchFamily="34" charset="0"/>
              <a:buChar char="•"/>
            </a:pPr>
            <a:r>
              <a:rPr lang="de-DE" sz="1400" dirty="0"/>
              <a:t>A </a:t>
            </a:r>
            <a:r>
              <a:rPr lang="de-DE" sz="1400" dirty="0" err="1"/>
              <a:t>topic</a:t>
            </a:r>
            <a:r>
              <a:rPr lang="de-DE" sz="1400" dirty="0"/>
              <a:t> </a:t>
            </a:r>
            <a:r>
              <a:rPr lang="de-DE" sz="1400" dirty="0" err="1"/>
              <a:t>can</a:t>
            </a:r>
            <a:r>
              <a:rPr lang="de-DE" sz="1400" dirty="0"/>
              <a:t> </a:t>
            </a:r>
            <a:r>
              <a:rPr lang="de-DE" sz="1400" dirty="0" err="1"/>
              <a:t>be</a:t>
            </a:r>
            <a:r>
              <a:rPr lang="de-DE" sz="1400" dirty="0"/>
              <a:t> </a:t>
            </a:r>
            <a:r>
              <a:rPr lang="de-DE" sz="1400" dirty="0" err="1"/>
              <a:t>provided</a:t>
            </a:r>
            <a:r>
              <a:rPr lang="de-DE" sz="1400" dirty="0"/>
              <a:t> </a:t>
            </a:r>
            <a:r>
              <a:rPr lang="de-DE" sz="1400" dirty="0" err="1"/>
              <a:t>by</a:t>
            </a:r>
            <a:r>
              <a:rPr lang="de-DE" sz="1400" dirty="0"/>
              <a:t> a </a:t>
            </a:r>
            <a:r>
              <a:rPr lang="de-DE" sz="1400" dirty="0" err="1"/>
              <a:t>university</a:t>
            </a:r>
            <a:r>
              <a:rPr lang="de-DE" sz="1400" dirty="0"/>
              <a:t> </a:t>
            </a:r>
            <a:r>
              <a:rPr lang="de-DE" sz="1400" dirty="0" err="1"/>
              <a:t>lecturer</a:t>
            </a:r>
            <a:r>
              <a:rPr lang="de-DE" sz="1400" dirty="0"/>
              <a:t> </a:t>
            </a:r>
            <a:r>
              <a:rPr lang="de-DE" sz="1400" dirty="0" err="1"/>
              <a:t>or</a:t>
            </a:r>
            <a:r>
              <a:rPr lang="de-DE" sz="1400" dirty="0"/>
              <a:t> </a:t>
            </a:r>
            <a:r>
              <a:rPr lang="de-DE" sz="1400" dirty="0" err="1"/>
              <a:t>habilitation</a:t>
            </a:r>
            <a:r>
              <a:rPr lang="de-DE" sz="1400" dirty="0"/>
              <a:t> </a:t>
            </a:r>
            <a:r>
              <a:rPr lang="de-DE" sz="1400" dirty="0" err="1"/>
              <a:t>candidate</a:t>
            </a:r>
            <a:r>
              <a:rPr lang="de-DE" sz="1400" dirty="0"/>
              <a:t> </a:t>
            </a:r>
            <a:r>
              <a:rPr lang="de-DE" sz="1400" dirty="0" err="1"/>
              <a:t>from</a:t>
            </a:r>
            <a:r>
              <a:rPr lang="de-DE" sz="1400" dirty="0"/>
              <a:t> all </a:t>
            </a:r>
            <a:r>
              <a:rPr lang="de-DE" sz="1400" dirty="0" err="1"/>
              <a:t>departments</a:t>
            </a:r>
            <a:r>
              <a:rPr lang="de-DE" sz="1400" dirty="0"/>
              <a:t> </a:t>
            </a:r>
            <a:r>
              <a:rPr lang="de-DE" sz="1400" dirty="0" err="1"/>
              <a:t>of</a:t>
            </a:r>
            <a:r>
              <a:rPr lang="de-DE" sz="1400" dirty="0"/>
              <a:t> </a:t>
            </a:r>
            <a:r>
              <a:rPr lang="de-DE" sz="1400" dirty="0" err="1"/>
              <a:t>the</a:t>
            </a:r>
            <a:r>
              <a:rPr lang="de-DE" sz="1400" dirty="0"/>
              <a:t> School </a:t>
            </a:r>
            <a:r>
              <a:rPr lang="de-DE" sz="1400" dirty="0" err="1"/>
              <a:t>of</a:t>
            </a:r>
            <a:r>
              <a:rPr lang="de-DE" sz="1400" dirty="0"/>
              <a:t> Engineering and Design - </a:t>
            </a:r>
            <a:r>
              <a:rPr lang="de-DE" sz="1400" dirty="0" err="1"/>
              <a:t>except</a:t>
            </a:r>
            <a:r>
              <a:rPr lang="de-DE" sz="1400" dirty="0"/>
              <a:t> Architecture &amp; Design and </a:t>
            </a:r>
            <a:r>
              <a:rPr lang="de-DE" sz="1400" dirty="0" err="1"/>
              <a:t>Civil</a:t>
            </a:r>
            <a:r>
              <a:rPr lang="de-DE" sz="1400" dirty="0"/>
              <a:t> and Environmental Engineering: </a:t>
            </a:r>
            <a:r>
              <a:rPr lang="en-US" sz="1400" dirty="0">
                <a:hlinkClick r:id="rId4"/>
              </a:rPr>
              <a:t>TUM School of Engineering and Design - TUM School of Engineering and Design - </a:t>
            </a:r>
            <a:r>
              <a:rPr lang="en-US" sz="1400" dirty="0" err="1">
                <a:hlinkClick r:id="rId4"/>
              </a:rPr>
              <a:t>BayernCollab</a:t>
            </a:r>
            <a:r>
              <a:rPr lang="en-US" sz="1400" dirty="0">
                <a:hlinkClick r:id="rId4"/>
              </a:rPr>
              <a:t> (</a:t>
            </a:r>
            <a:r>
              <a:rPr lang="en-US" sz="1400" dirty="0" err="1">
                <a:hlinkClick r:id="rId4"/>
              </a:rPr>
              <a:t>dvb.bayern</a:t>
            </a:r>
            <a:r>
              <a:rPr lang="en-US" sz="1400" dirty="0">
                <a:hlinkClick r:id="rId4"/>
              </a:rPr>
              <a:t>)</a:t>
            </a:r>
            <a:endParaRPr lang="en-US" sz="1400" dirty="0"/>
          </a:p>
          <a:p>
            <a:pPr lvl="1" indent="0">
              <a:buNone/>
            </a:pPr>
            <a:endParaRPr lang="en-US" sz="1400" dirty="0"/>
          </a:p>
          <a:p>
            <a:pPr marL="347655" lvl="1" indent="-171450">
              <a:buFont typeface="Arial" panose="020B0604020202020204" pitchFamily="34" charset="0"/>
              <a:buChar char="•"/>
            </a:pPr>
            <a:r>
              <a:rPr lang="de-DE" sz="1400" u="sng" dirty="0"/>
              <a:t>Other </a:t>
            </a:r>
            <a:r>
              <a:rPr lang="de-DE" sz="1400" u="sng" dirty="0" err="1"/>
              <a:t>thesis</a:t>
            </a:r>
            <a:r>
              <a:rPr lang="de-DE" sz="1400" u="sng" dirty="0"/>
              <a:t> </a:t>
            </a:r>
            <a:r>
              <a:rPr lang="de-DE" sz="1400" u="sng" dirty="0" err="1"/>
              <a:t>supervisors</a:t>
            </a:r>
            <a:r>
              <a:rPr lang="de-DE" sz="1400" u="sng" dirty="0"/>
              <a:t> </a:t>
            </a:r>
            <a:r>
              <a:rPr lang="de-DE" sz="1400" u="sng" dirty="0" err="1"/>
              <a:t>are</a:t>
            </a:r>
            <a:r>
              <a:rPr lang="de-DE" sz="1400" u="sng" dirty="0"/>
              <a:t> NOT possible</a:t>
            </a:r>
          </a:p>
          <a:p>
            <a:pPr marL="347655" lvl="1" indent="-171450">
              <a:buFont typeface="Arial" panose="020B0604020202020204" pitchFamily="34" charset="0"/>
              <a:buChar char="•"/>
            </a:pPr>
            <a:endParaRPr lang="en-US" sz="1400" dirty="0"/>
          </a:p>
          <a:p>
            <a:pPr marL="347655" lvl="1" indent="-171450">
              <a:buFont typeface="Arial" panose="020B0604020202020204" pitchFamily="34" charset="0"/>
              <a:buChar char="•"/>
            </a:pPr>
            <a:endParaRPr lang="en-US" sz="1400" b="0" i="0" u="none" strike="noStrike" dirty="0">
              <a:effectLst/>
            </a:endParaRPr>
          </a:p>
          <a:p>
            <a:pPr marL="347655" lvl="1" indent="-171450">
              <a:buFont typeface="Arial" panose="020B0604020202020204" pitchFamily="34" charset="0"/>
              <a:buChar char="•"/>
            </a:pPr>
            <a:endParaRPr lang="en-US" sz="1400" u="none" strike="noStrike" dirty="0">
              <a:solidFill>
                <a:srgbClr val="172B4D"/>
              </a:solidFill>
            </a:endParaRPr>
          </a:p>
          <a:p>
            <a:pPr lvl="1" indent="0">
              <a:buNone/>
            </a:pPr>
            <a:endParaRPr lang="de-DE" sz="1400" dirty="0">
              <a:highlight>
                <a:srgbClr val="FFFF00"/>
              </a:highlight>
            </a:endParaRPr>
          </a:p>
          <a:p>
            <a:endParaRPr lang="de-DE" sz="1400" dirty="0"/>
          </a:p>
          <a:p>
            <a:br>
              <a:rPr lang="de-DE" sz="1400" dirty="0"/>
            </a:br>
            <a:br>
              <a:rPr lang="de-DE" sz="1400" dirty="0"/>
            </a:br>
            <a:endParaRPr lang="de-DE" sz="1400" dirty="0"/>
          </a:p>
        </p:txBody>
      </p:sp>
      <p:sp>
        <p:nvSpPr>
          <p:cNvPr id="6" name="Foliennummernplatzhalter 5">
            <a:extLst>
              <a:ext uri="{FF2B5EF4-FFF2-40B4-BE49-F238E27FC236}">
                <a16:creationId xmlns:a16="http://schemas.microsoft.com/office/drawing/2014/main" id="{FF73DC0C-AF28-4537-A469-B96DC21749DA}"/>
              </a:ext>
            </a:extLst>
          </p:cNvPr>
          <p:cNvSpPr>
            <a:spLocks noGrp="1"/>
          </p:cNvSpPr>
          <p:nvPr>
            <p:ph type="sldNum" sz="quarter" idx="4"/>
          </p:nvPr>
        </p:nvSpPr>
        <p:spPr/>
        <p:txBody>
          <a:bodyPr/>
          <a:lstStyle/>
          <a:p>
            <a:fld id="{097151CE-0206-441A-B0FF-69D45CFC7960}" type="slidenum">
              <a:rPr lang="de-DE" smtClean="0"/>
              <a:t>16</a:t>
            </a:fld>
            <a:endParaRPr lang="de-DE"/>
          </a:p>
        </p:txBody>
      </p:sp>
      <p:sp>
        <p:nvSpPr>
          <p:cNvPr id="4" name="Datumsplatzhalter 3">
            <a:extLst>
              <a:ext uri="{FF2B5EF4-FFF2-40B4-BE49-F238E27FC236}">
                <a16:creationId xmlns:a16="http://schemas.microsoft.com/office/drawing/2014/main" id="{414451A8-2AC7-4544-B6B8-297573A454E9}"/>
              </a:ext>
            </a:extLst>
          </p:cNvPr>
          <p:cNvSpPr>
            <a:spLocks noGrp="1"/>
          </p:cNvSpPr>
          <p:nvPr>
            <p:ph type="dt" sz="half" idx="2"/>
          </p:nvPr>
        </p:nvSpPr>
        <p:spPr/>
        <p:txBody>
          <a:bodyPr/>
          <a:lstStyle/>
          <a:p>
            <a:fld id="{B0B4A111-4969-449F-8BCC-0012E335FDE8}" type="datetime1">
              <a:rPr lang="de-DE" smtClean="0"/>
              <a:t>22.07.2025</a:t>
            </a:fld>
            <a:endParaRPr lang="de-DE"/>
          </a:p>
        </p:txBody>
      </p:sp>
    </p:spTree>
    <p:extLst>
      <p:ext uri="{BB962C8B-B14F-4D97-AF65-F5344CB8AC3E}">
        <p14:creationId xmlns:p14="http://schemas.microsoft.com/office/powerpoint/2010/main" val="2724121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1A96EEF-B0F6-42FB-975F-FB6F1135FA36}"/>
              </a:ext>
            </a:extLst>
          </p:cNvPr>
          <p:cNvSpPr>
            <a:spLocks noGrp="1"/>
          </p:cNvSpPr>
          <p:nvPr>
            <p:ph type="title"/>
          </p:nvPr>
        </p:nvSpPr>
        <p:spPr>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t>Bachelor´s</a:t>
            </a:r>
            <a:r>
              <a:rPr lang="de-DE" sz="2400" b="1" dirty="0"/>
              <a:t> </a:t>
            </a:r>
            <a:r>
              <a:rPr lang="de-DE" sz="2400" b="1" dirty="0" err="1"/>
              <a:t>thesis</a:t>
            </a:r>
            <a:endParaRPr lang="de-DE" sz="2400" b="1" dirty="0"/>
          </a:p>
        </p:txBody>
      </p:sp>
      <p:sp>
        <p:nvSpPr>
          <p:cNvPr id="4" name="Foliennummernplatzhalter 3">
            <a:extLst>
              <a:ext uri="{FF2B5EF4-FFF2-40B4-BE49-F238E27FC236}">
                <a16:creationId xmlns:a16="http://schemas.microsoft.com/office/drawing/2014/main" id="{964919A1-B31E-452C-B156-D412BA157981}"/>
              </a:ext>
            </a:extLst>
          </p:cNvPr>
          <p:cNvSpPr>
            <a:spLocks noGrp="1"/>
          </p:cNvSpPr>
          <p:nvPr>
            <p:ph type="sldNum" sz="quarter" idx="4"/>
          </p:nvPr>
        </p:nvSpPr>
        <p:spPr/>
        <p:txBody>
          <a:bodyPr/>
          <a:lstStyle/>
          <a:p>
            <a:fld id="{097151CE-0206-441A-B0FF-69D45CFC7960}" type="slidenum">
              <a:rPr lang="de-DE" smtClean="0"/>
              <a:pPr/>
              <a:t>17</a:t>
            </a:fld>
            <a:endParaRPr lang="de-DE"/>
          </a:p>
        </p:txBody>
      </p:sp>
      <p:sp>
        <p:nvSpPr>
          <p:cNvPr id="8" name="Inhaltsplatzhalter 7">
            <a:extLst>
              <a:ext uri="{FF2B5EF4-FFF2-40B4-BE49-F238E27FC236}">
                <a16:creationId xmlns:a16="http://schemas.microsoft.com/office/drawing/2014/main" id="{EA73BD74-6207-4634-B405-8A0B29BEBDD6}"/>
              </a:ext>
            </a:extLst>
          </p:cNvPr>
          <p:cNvSpPr>
            <a:spLocks noGrp="1"/>
          </p:cNvSpPr>
          <p:nvPr>
            <p:ph idx="1"/>
          </p:nvPr>
        </p:nvSpPr>
        <p:spPr>
          <a:xfrm>
            <a:off x="280163" y="1806076"/>
            <a:ext cx="11583789" cy="3694339"/>
          </a:xfrm>
        </p:spPr>
        <p:txBody>
          <a:bodyPr/>
          <a:lstStyle/>
          <a:p>
            <a:pPr marL="285750" indent="-285750">
              <a:buFont typeface="Arial" panose="020B0604020202020204" pitchFamily="34" charset="0"/>
              <a:buChar char="•"/>
            </a:pPr>
            <a:r>
              <a:rPr lang="de-DE" u="sng" dirty="0"/>
              <a:t>The </a:t>
            </a:r>
            <a:r>
              <a:rPr lang="de-DE" u="sng" dirty="0" err="1"/>
              <a:t>composition</a:t>
            </a:r>
            <a:r>
              <a:rPr lang="de-DE" u="sng" dirty="0"/>
              <a:t>/</a:t>
            </a:r>
            <a:r>
              <a:rPr lang="de-DE" u="sng" dirty="0" err="1"/>
              <a:t>supervision</a:t>
            </a:r>
            <a:r>
              <a:rPr lang="de-DE" u="sng" dirty="0"/>
              <a:t> </a:t>
            </a:r>
            <a:r>
              <a:rPr lang="de-DE" u="sng" dirty="0" err="1"/>
              <a:t>of</a:t>
            </a:r>
            <a:r>
              <a:rPr lang="de-DE" u="sng" dirty="0"/>
              <a:t> a </a:t>
            </a:r>
            <a:r>
              <a:rPr lang="de-DE" u="sng" dirty="0" err="1"/>
              <a:t>thesis</a:t>
            </a:r>
            <a:r>
              <a:rPr lang="de-DE" u="sng" dirty="0"/>
              <a:t> </a:t>
            </a:r>
            <a:r>
              <a:rPr lang="de-DE" u="sng" dirty="0" err="1"/>
              <a:t>can</a:t>
            </a:r>
            <a:r>
              <a:rPr lang="de-DE" u="sng" dirty="0"/>
              <a:t> also </a:t>
            </a:r>
            <a:r>
              <a:rPr lang="en-US" u="sng" dirty="0"/>
              <a:t>be carried out externally or at another department /school, provided </a:t>
            </a:r>
            <a:r>
              <a:rPr lang="de-DE" dirty="0" err="1"/>
              <a:t>the</a:t>
            </a:r>
            <a:r>
              <a:rPr lang="de-DE" dirty="0"/>
              <a:t> </a:t>
            </a:r>
            <a:r>
              <a:rPr lang="de-DE" dirty="0" err="1"/>
              <a:t>thesis</a:t>
            </a:r>
            <a:r>
              <a:rPr lang="de-DE" dirty="0"/>
              <a:t> </a:t>
            </a:r>
            <a:r>
              <a:rPr lang="de-DE" dirty="0" err="1"/>
              <a:t>registration</a:t>
            </a:r>
            <a:r>
              <a:rPr lang="de-DE" dirty="0"/>
              <a:t> </a:t>
            </a:r>
            <a:r>
              <a:rPr lang="de-DE" dirty="0" err="1"/>
              <a:t>takes</a:t>
            </a:r>
            <a:r>
              <a:rPr lang="de-DE" dirty="0"/>
              <a:t> </a:t>
            </a:r>
            <a:r>
              <a:rPr lang="de-DE" dirty="0" err="1"/>
              <a:t>place</a:t>
            </a:r>
            <a:r>
              <a:rPr lang="de-DE" dirty="0"/>
              <a:t> via an </a:t>
            </a:r>
            <a:r>
              <a:rPr lang="de-DE" dirty="0" err="1"/>
              <a:t>approved</a:t>
            </a:r>
            <a:r>
              <a:rPr lang="de-DE" dirty="0"/>
              <a:t> TUM </a:t>
            </a:r>
            <a:r>
              <a:rPr lang="de-DE" dirty="0" err="1"/>
              <a:t>thesis</a:t>
            </a:r>
            <a:r>
              <a:rPr lang="de-DE" dirty="0"/>
              <a:t> </a:t>
            </a:r>
            <a:r>
              <a:rPr lang="de-DE" dirty="0" err="1"/>
              <a:t>supervisor</a:t>
            </a:r>
            <a:r>
              <a:rPr lang="de-DE" dirty="0"/>
              <a:t>. The </a:t>
            </a:r>
            <a:r>
              <a:rPr lang="de-DE" dirty="0" err="1"/>
              <a:t>grading</a:t>
            </a:r>
            <a:r>
              <a:rPr lang="de-DE" dirty="0"/>
              <a:t> will also </a:t>
            </a:r>
            <a:r>
              <a:rPr lang="de-DE" dirty="0" err="1"/>
              <a:t>only</a:t>
            </a:r>
            <a:r>
              <a:rPr lang="de-DE" dirty="0"/>
              <a:t> </a:t>
            </a:r>
            <a:r>
              <a:rPr lang="de-DE" dirty="0" err="1"/>
              <a:t>be</a:t>
            </a:r>
            <a:r>
              <a:rPr lang="de-DE" dirty="0"/>
              <a:t> </a:t>
            </a:r>
            <a:r>
              <a:rPr lang="de-DE" dirty="0" err="1"/>
              <a:t>done</a:t>
            </a:r>
            <a:r>
              <a:rPr lang="de-DE" dirty="0"/>
              <a:t> </a:t>
            </a:r>
            <a:r>
              <a:rPr lang="de-DE" dirty="0" err="1"/>
              <a:t>by</a:t>
            </a:r>
            <a:r>
              <a:rPr lang="de-DE" dirty="0"/>
              <a:t> </a:t>
            </a:r>
            <a:r>
              <a:rPr lang="de-DE" dirty="0" err="1"/>
              <a:t>this</a:t>
            </a:r>
            <a:r>
              <a:rPr lang="de-DE" dirty="0"/>
              <a:t> </a:t>
            </a:r>
            <a:r>
              <a:rPr lang="de-DE" dirty="0" err="1"/>
              <a:t>approved</a:t>
            </a:r>
            <a:r>
              <a:rPr lang="de-DE" dirty="0"/>
              <a:t> </a:t>
            </a:r>
            <a:r>
              <a:rPr lang="de-DE" dirty="0" err="1"/>
              <a:t>thesis</a:t>
            </a:r>
            <a:r>
              <a:rPr lang="de-DE" dirty="0"/>
              <a:t> </a:t>
            </a:r>
            <a:r>
              <a:rPr lang="de-DE" dirty="0" err="1"/>
              <a:t>supervisor</a:t>
            </a:r>
            <a:r>
              <a:rPr lang="de-DE" dirty="0"/>
              <a:t>.</a:t>
            </a:r>
          </a:p>
          <a:p>
            <a:endParaRPr lang="de-DE" dirty="0"/>
          </a:p>
          <a:p>
            <a:pPr marL="285750" indent="-285750">
              <a:buFont typeface="Arial" panose="020B0604020202020204" pitchFamily="34" charset="0"/>
              <a:buChar char="•"/>
            </a:pPr>
            <a:r>
              <a:rPr lang="de-DE" dirty="0"/>
              <a:t>Maximum </a:t>
            </a:r>
            <a:r>
              <a:rPr lang="de-DE" dirty="0" err="1"/>
              <a:t>completion</a:t>
            </a:r>
            <a:r>
              <a:rPr lang="de-DE" dirty="0"/>
              <a:t> time: </a:t>
            </a:r>
            <a:r>
              <a:rPr lang="de-DE" dirty="0" err="1"/>
              <a:t>six</a:t>
            </a:r>
            <a:r>
              <a:rPr lang="de-DE" dirty="0"/>
              <a:t> </a:t>
            </a:r>
            <a:r>
              <a:rPr lang="de-DE" dirty="0" err="1"/>
              <a:t>months</a:t>
            </a:r>
            <a:br>
              <a:rPr lang="de-DE" dirty="0"/>
            </a:br>
            <a:endParaRPr lang="de-DE" dirty="0"/>
          </a:p>
          <a:p>
            <a:pPr marL="285750" indent="-285750">
              <a:buFont typeface="Arial" panose="020B0604020202020204" pitchFamily="34" charset="0"/>
              <a:buChar char="•"/>
            </a:pPr>
            <a:r>
              <a:rPr lang="de-DE" dirty="0" err="1"/>
              <a:t>If</a:t>
            </a:r>
            <a:r>
              <a:rPr lang="de-DE" dirty="0"/>
              <a:t> </a:t>
            </a:r>
            <a:r>
              <a:rPr lang="de-DE" dirty="0" err="1"/>
              <a:t>the</a:t>
            </a:r>
            <a:r>
              <a:rPr lang="de-DE" dirty="0"/>
              <a:t> last possible </a:t>
            </a:r>
            <a:r>
              <a:rPr lang="de-DE" dirty="0" err="1"/>
              <a:t>submission</a:t>
            </a:r>
            <a:r>
              <a:rPr lang="de-DE" dirty="0"/>
              <a:t> date </a:t>
            </a:r>
            <a:r>
              <a:rPr lang="de-DE" dirty="0" err="1"/>
              <a:t>of</a:t>
            </a:r>
            <a:r>
              <a:rPr lang="de-DE" dirty="0"/>
              <a:t> </a:t>
            </a:r>
            <a:r>
              <a:rPr lang="de-DE" dirty="0" err="1"/>
              <a:t>your</a:t>
            </a:r>
            <a:r>
              <a:rPr lang="de-DE" dirty="0"/>
              <a:t> </a:t>
            </a:r>
            <a:r>
              <a:rPr lang="de-DE" dirty="0" err="1"/>
              <a:t>Bachelor‘s</a:t>
            </a:r>
            <a:r>
              <a:rPr lang="de-DE" dirty="0"/>
              <a:t> </a:t>
            </a:r>
            <a:r>
              <a:rPr lang="de-DE" dirty="0" err="1"/>
              <a:t>thesis</a:t>
            </a:r>
            <a:r>
              <a:rPr lang="de-DE" dirty="0"/>
              <a:t> falls on a non-</a:t>
            </a:r>
            <a:r>
              <a:rPr lang="de-DE" dirty="0" err="1"/>
              <a:t>working</a:t>
            </a:r>
            <a:r>
              <a:rPr lang="de-DE" dirty="0"/>
              <a:t> </a:t>
            </a:r>
            <a:r>
              <a:rPr lang="de-DE" dirty="0" err="1"/>
              <a:t>day</a:t>
            </a:r>
            <a:r>
              <a:rPr lang="de-DE" dirty="0"/>
              <a:t> (</a:t>
            </a:r>
            <a:r>
              <a:rPr lang="de-DE" dirty="0" err="1"/>
              <a:t>weekend</a:t>
            </a:r>
            <a:r>
              <a:rPr lang="de-DE" dirty="0"/>
              <a:t>/</a:t>
            </a:r>
            <a:r>
              <a:rPr lang="de-DE" dirty="0" err="1"/>
              <a:t>holiday</a:t>
            </a:r>
            <a:r>
              <a:rPr lang="de-DE" dirty="0"/>
              <a:t>), </a:t>
            </a:r>
            <a:r>
              <a:rPr lang="de-DE" dirty="0" err="1"/>
              <a:t>the</a:t>
            </a:r>
            <a:r>
              <a:rPr lang="de-DE" dirty="0"/>
              <a:t> </a:t>
            </a:r>
            <a:r>
              <a:rPr lang="de-DE" dirty="0" err="1"/>
              <a:t>actual</a:t>
            </a:r>
            <a:r>
              <a:rPr lang="de-DE" dirty="0"/>
              <a:t> </a:t>
            </a:r>
            <a:r>
              <a:rPr lang="de-DE" dirty="0" err="1"/>
              <a:t>submission</a:t>
            </a:r>
            <a:r>
              <a:rPr lang="de-DE" dirty="0"/>
              <a:t> </a:t>
            </a:r>
            <a:r>
              <a:rPr lang="de-DE" dirty="0" err="1"/>
              <a:t>must</a:t>
            </a:r>
            <a:r>
              <a:rPr lang="de-DE" dirty="0"/>
              <a:t> </a:t>
            </a:r>
            <a:r>
              <a:rPr lang="de-DE" dirty="0" err="1"/>
              <a:t>occur</a:t>
            </a:r>
            <a:r>
              <a:rPr lang="de-DE" dirty="0"/>
              <a:t> on </a:t>
            </a:r>
            <a:r>
              <a:rPr lang="de-DE" dirty="0" err="1"/>
              <a:t>the</a:t>
            </a:r>
            <a:r>
              <a:rPr lang="de-DE" dirty="0"/>
              <a:t> </a:t>
            </a:r>
            <a:r>
              <a:rPr lang="de-DE" dirty="0" err="1"/>
              <a:t>next</a:t>
            </a:r>
            <a:r>
              <a:rPr lang="de-DE" dirty="0"/>
              <a:t> </a:t>
            </a:r>
            <a:r>
              <a:rPr lang="de-DE" dirty="0" err="1"/>
              <a:t>working</a:t>
            </a:r>
            <a:r>
              <a:rPr lang="de-DE" dirty="0"/>
              <a:t> </a:t>
            </a:r>
            <a:r>
              <a:rPr lang="de-DE" dirty="0" err="1"/>
              <a:t>day</a:t>
            </a:r>
            <a:r>
              <a:rPr lang="de-DE" dirty="0"/>
              <a:t> at </a:t>
            </a:r>
            <a:r>
              <a:rPr lang="de-DE" dirty="0" err="1"/>
              <a:t>the</a:t>
            </a:r>
            <a:r>
              <a:rPr lang="de-DE" dirty="0"/>
              <a:t> </a:t>
            </a:r>
            <a:r>
              <a:rPr lang="de-DE" dirty="0" err="1"/>
              <a:t>latest</a:t>
            </a:r>
            <a:r>
              <a:rPr lang="de-DE" dirty="0"/>
              <a:t>.</a:t>
            </a:r>
          </a:p>
          <a:p>
            <a:endParaRPr lang="de-DE" dirty="0"/>
          </a:p>
          <a:p>
            <a:pPr marL="285750" indent="-285750">
              <a:buFont typeface="Arial" panose="020B0604020202020204" pitchFamily="34" charset="0"/>
              <a:buChar char="•"/>
            </a:pPr>
            <a:r>
              <a:rPr lang="de-DE" dirty="0"/>
              <a:t>Submission: Upload in ED </a:t>
            </a:r>
            <a:r>
              <a:rPr lang="de-DE" dirty="0" err="1"/>
              <a:t>portal</a:t>
            </a:r>
            <a:r>
              <a:rPr lang="de-DE" dirty="0"/>
              <a:t>. </a:t>
            </a:r>
            <a:r>
              <a:rPr kumimoji="0" lang="de-DE" b="0" i="0" u="none" strike="noStrike" kern="1200" cap="none" spc="0" normalizeH="0" baseline="0" noProof="0" dirty="0">
                <a:ln>
                  <a:noFill/>
                </a:ln>
                <a:solidFill>
                  <a:prstClr val="black"/>
                </a:solidFill>
                <a:effectLst/>
                <a:uLnTx/>
                <a:uFillTx/>
                <a:latin typeface="Arial"/>
                <a:ea typeface="+mn-ea"/>
                <a:cs typeface="+mn-cs"/>
              </a:rPr>
              <a:t>The </a:t>
            </a:r>
            <a:r>
              <a:rPr kumimoji="0" lang="de-DE" b="0" i="0" u="none" strike="noStrike" kern="1200" cap="none" spc="0" normalizeH="0" baseline="0" noProof="0" dirty="0" err="1">
                <a:ln>
                  <a:noFill/>
                </a:ln>
                <a:solidFill>
                  <a:prstClr val="black"/>
                </a:solidFill>
                <a:effectLst/>
                <a:uLnTx/>
                <a:uFillTx/>
                <a:latin typeface="Arial"/>
                <a:ea typeface="+mn-ea"/>
                <a:cs typeface="+mn-cs"/>
              </a:rPr>
              <a:t>Bachelor‘s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thesis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must</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signed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either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hand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or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digitally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you</a:t>
            </a:r>
            <a:r>
              <a:rPr kumimoji="0" lang="de-DE" b="0" i="0" u="none" strike="noStrike" kern="1200" cap="none" spc="0" normalizeH="0" baseline="0" noProof="0" dirty="0">
                <a:ln>
                  <a:noFill/>
                </a:ln>
                <a:solidFill>
                  <a:prstClr val="black"/>
                </a:solidFill>
                <a:effectLst/>
                <a:uLnTx/>
                <a:uFillTx/>
                <a:latin typeface="Arial"/>
                <a:ea typeface="+mn-ea"/>
                <a:cs typeface="+mn-cs"/>
              </a:rPr>
              <a:t>. </a:t>
            </a:r>
          </a:p>
          <a:p>
            <a:endParaRPr lang="de-DE" dirty="0"/>
          </a:p>
          <a:p>
            <a:pPr marL="285750" indent="-285750">
              <a:buFont typeface="Arial" panose="020B0604020202020204" pitchFamily="34" charset="0"/>
              <a:buChar char="•"/>
            </a:pPr>
            <a:endParaRPr lang="de-DE" dirty="0"/>
          </a:p>
          <a:p>
            <a:r>
              <a:rPr lang="de-DE" dirty="0" err="1"/>
              <a:t>How</a:t>
            </a:r>
            <a:r>
              <a:rPr lang="de-DE" dirty="0"/>
              <a:t> </a:t>
            </a:r>
            <a:r>
              <a:rPr lang="de-DE" dirty="0" err="1"/>
              <a:t>to</a:t>
            </a:r>
            <a:r>
              <a:rPr lang="de-DE" dirty="0"/>
              <a:t> </a:t>
            </a:r>
            <a:r>
              <a:rPr lang="de-DE" dirty="0" err="1"/>
              <a:t>use</a:t>
            </a:r>
            <a:r>
              <a:rPr lang="de-DE" dirty="0"/>
              <a:t> </a:t>
            </a:r>
            <a:r>
              <a:rPr lang="de-DE" dirty="0" err="1"/>
              <a:t>the</a:t>
            </a:r>
            <a:r>
              <a:rPr lang="de-DE" dirty="0"/>
              <a:t> ED </a:t>
            </a:r>
            <a:r>
              <a:rPr lang="de-DE" dirty="0" err="1"/>
              <a:t>portal</a:t>
            </a:r>
            <a:r>
              <a:rPr lang="de-DE" dirty="0"/>
              <a:t>: </a:t>
            </a:r>
            <a:r>
              <a:rPr lang="de-DE" dirty="0">
                <a:effectLst/>
                <a:latin typeface="Segoe UI" panose="020B0502040204020203" pitchFamily="34" charset="0"/>
                <a:hlinkClick r:id="rId2"/>
              </a:rPr>
              <a:t>https://collab.dvb.bayern/display/TUMedschooloffice/Final+Theses</a:t>
            </a:r>
            <a:endParaRPr lang="de-DE" dirty="0">
              <a:effectLst/>
              <a:latin typeface="Segoe UI" panose="020B0502040204020203" pitchFamily="34" charset="0"/>
            </a:endParaRPr>
          </a:p>
          <a:p>
            <a:r>
              <a:rPr lang="de-DE" dirty="0">
                <a:latin typeface="Segoe UI" panose="020B0502040204020203" pitchFamily="34" charset="0"/>
              </a:rPr>
              <a:t>See also FAQs </a:t>
            </a:r>
            <a:r>
              <a:rPr lang="de-DE" dirty="0">
                <a:latin typeface="Segoe UI" panose="020B0502040204020203" pitchFamily="34" charset="0"/>
                <a:hlinkClick r:id="rId3"/>
              </a:rPr>
              <a:t>https://collab.dvb.bayern/x/IorWGg</a:t>
            </a:r>
            <a:endParaRPr lang="de-DE" dirty="0">
              <a:latin typeface="Segoe UI" panose="020B0502040204020203" pitchFamily="34" charset="0"/>
            </a:endParaRPr>
          </a:p>
        </p:txBody>
      </p:sp>
      <p:sp>
        <p:nvSpPr>
          <p:cNvPr id="9" name="Datumsplatzhalter 8">
            <a:extLst>
              <a:ext uri="{FF2B5EF4-FFF2-40B4-BE49-F238E27FC236}">
                <a16:creationId xmlns:a16="http://schemas.microsoft.com/office/drawing/2014/main" id="{E358A8D4-269F-4244-9220-A9EFEE1AD800}"/>
              </a:ext>
            </a:extLst>
          </p:cNvPr>
          <p:cNvSpPr>
            <a:spLocks noGrp="1"/>
          </p:cNvSpPr>
          <p:nvPr>
            <p:ph type="dt" sz="half" idx="2"/>
          </p:nvPr>
        </p:nvSpPr>
        <p:spPr/>
        <p:txBody>
          <a:bodyPr/>
          <a:lstStyle/>
          <a:p>
            <a:fld id="{36BC1F6B-E902-4EDB-9B89-56054F78F19B}" type="datetime1">
              <a:rPr lang="de-DE" smtClean="0"/>
              <a:t>22.07.2025</a:t>
            </a:fld>
            <a:endParaRPr lang="de-DE"/>
          </a:p>
        </p:txBody>
      </p:sp>
    </p:spTree>
    <p:extLst>
      <p:ext uri="{BB962C8B-B14F-4D97-AF65-F5344CB8AC3E}">
        <p14:creationId xmlns:p14="http://schemas.microsoft.com/office/powerpoint/2010/main" val="250247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9DCBCC2-93A4-4FEC-90D2-08B94B336F47}"/>
              </a:ext>
            </a:extLst>
          </p:cNvPr>
          <p:cNvSpPr>
            <a:spLocks noGrp="1"/>
          </p:cNvSpPr>
          <p:nvPr>
            <p:ph type="title"/>
          </p:nvPr>
        </p:nvSpPr>
        <p:spPr>
          <a:xfrm>
            <a:off x="425461" y="994338"/>
            <a:ext cx="11345332" cy="377796"/>
          </a:xfrm>
        </p:spPr>
        <p:txBody>
          <a:bodyPr/>
          <a:lstStyle/>
          <a:p>
            <a:r>
              <a:rPr kumimoji="0" lang="de-DE" sz="2400" b="1" i="0" u="none" strike="noStrike" kern="1200" cap="none" spc="0" normalizeH="0" baseline="0" noProof="0" dirty="0" err="1">
                <a:ln>
                  <a:noFill/>
                </a:ln>
                <a:solidFill>
                  <a:prstClr val="black"/>
                </a:solidFill>
                <a:effectLst/>
                <a:uLnTx/>
                <a:uFillTx/>
                <a:latin typeface="Arial"/>
                <a:ea typeface="+mj-ea"/>
                <a:cs typeface="+mj-cs"/>
              </a:rPr>
              <a:t>Bachelor´s</a:t>
            </a:r>
            <a:r>
              <a:rPr kumimoji="0" lang="de-DE" sz="2400" b="1" i="0" u="none" strike="noStrike" kern="1200" cap="none" spc="0" normalizeH="0" baseline="0" noProof="0" dirty="0">
                <a:ln>
                  <a:noFill/>
                </a:ln>
                <a:solidFill>
                  <a:prstClr val="black"/>
                </a:solidFill>
                <a:effectLst/>
                <a:uLnTx/>
                <a:uFillTx/>
                <a:latin typeface="Arial"/>
                <a:ea typeface="+mj-ea"/>
                <a:cs typeface="+mj-cs"/>
              </a:rPr>
              <a:t> </a:t>
            </a:r>
            <a:r>
              <a:rPr kumimoji="0" lang="de-DE" sz="2400" b="1" i="0" u="none" strike="noStrike" kern="1200" cap="none" spc="0" normalizeH="0" baseline="0" noProof="0" dirty="0" err="1">
                <a:ln>
                  <a:noFill/>
                </a:ln>
                <a:solidFill>
                  <a:prstClr val="black"/>
                </a:solidFill>
                <a:effectLst/>
                <a:uLnTx/>
                <a:uFillTx/>
                <a:latin typeface="Arial"/>
                <a:ea typeface="+mj-ea"/>
                <a:cs typeface="+mj-cs"/>
              </a:rPr>
              <a:t>thesis</a:t>
            </a:r>
            <a:endParaRPr lang="de-DE" dirty="0"/>
          </a:p>
        </p:txBody>
      </p:sp>
      <p:sp>
        <p:nvSpPr>
          <p:cNvPr id="4" name="Foliennummernplatzhalter 3">
            <a:extLst>
              <a:ext uri="{FF2B5EF4-FFF2-40B4-BE49-F238E27FC236}">
                <a16:creationId xmlns:a16="http://schemas.microsoft.com/office/drawing/2014/main" id="{36D1EF5B-94DB-4D05-895B-6FA6A3D5590E}"/>
              </a:ext>
            </a:extLst>
          </p:cNvPr>
          <p:cNvSpPr>
            <a:spLocks noGrp="1"/>
          </p:cNvSpPr>
          <p:nvPr>
            <p:ph type="sldNum" sz="quarter" idx="4"/>
          </p:nvPr>
        </p:nvSpPr>
        <p:spPr/>
        <p:txBody>
          <a:bodyPr/>
          <a:lstStyle/>
          <a:p>
            <a:fld id="{097151CE-0206-441A-B0FF-69D45CFC7960}" type="slidenum">
              <a:rPr lang="de-DE" smtClean="0"/>
              <a:pPr/>
              <a:t>18</a:t>
            </a:fld>
            <a:endParaRPr lang="de-DE"/>
          </a:p>
        </p:txBody>
      </p:sp>
      <p:sp>
        <p:nvSpPr>
          <p:cNvPr id="6" name="Inhaltsplatzhalter 7">
            <a:extLst>
              <a:ext uri="{FF2B5EF4-FFF2-40B4-BE49-F238E27FC236}">
                <a16:creationId xmlns:a16="http://schemas.microsoft.com/office/drawing/2014/main" id="{522B7C84-0F1A-4522-874E-57A07FA988E6}"/>
              </a:ext>
            </a:extLst>
          </p:cNvPr>
          <p:cNvSpPr>
            <a:spLocks noGrp="1"/>
          </p:cNvSpPr>
          <p:nvPr>
            <p:ph idx="1"/>
          </p:nvPr>
        </p:nvSpPr>
        <p:spPr>
          <a:xfrm>
            <a:off x="425461" y="1929100"/>
            <a:ext cx="11446241" cy="3694339"/>
          </a:xfrm>
        </p:spPr>
        <p:txBody>
          <a:bodyPr/>
          <a:lstStyle/>
          <a:p>
            <a:pPr marL="285750" indent="-285750">
              <a:buFont typeface="Arial" panose="020B0604020202020204" pitchFamily="34" charset="0"/>
              <a:buChar char="•"/>
            </a:pPr>
            <a:r>
              <a:rPr lang="de-DE" b="1" dirty="0"/>
              <a:t>The </a:t>
            </a:r>
            <a:r>
              <a:rPr lang="de-DE" b="1" dirty="0" err="1"/>
              <a:t>Bachelor‘s</a:t>
            </a:r>
            <a:r>
              <a:rPr lang="de-DE" b="1" dirty="0"/>
              <a:t> </a:t>
            </a:r>
            <a:r>
              <a:rPr lang="de-DE" b="1" dirty="0" err="1"/>
              <a:t>thesis</a:t>
            </a:r>
            <a:r>
              <a:rPr lang="de-DE" b="1" dirty="0"/>
              <a:t> </a:t>
            </a:r>
            <a:r>
              <a:rPr lang="de-DE" b="1" dirty="0" err="1"/>
              <a:t>is</a:t>
            </a:r>
            <a:r>
              <a:rPr lang="de-DE" b="1" dirty="0"/>
              <a:t> </a:t>
            </a:r>
            <a:r>
              <a:rPr lang="de-DE" b="1" dirty="0" err="1"/>
              <a:t>only</a:t>
            </a:r>
            <a:r>
              <a:rPr lang="de-DE" b="1" dirty="0"/>
              <a:t> </a:t>
            </a:r>
            <a:r>
              <a:rPr lang="de-DE" b="1" dirty="0" err="1"/>
              <a:t>completed</a:t>
            </a:r>
            <a:r>
              <a:rPr lang="de-DE" b="1" dirty="0"/>
              <a:t> </a:t>
            </a:r>
            <a:r>
              <a:rPr lang="de-DE" b="1" dirty="0" err="1"/>
              <a:t>when</a:t>
            </a:r>
            <a:r>
              <a:rPr lang="de-DE" b="1" dirty="0"/>
              <a:t> </a:t>
            </a:r>
            <a:r>
              <a:rPr lang="de-DE" b="1" dirty="0" err="1"/>
              <a:t>the</a:t>
            </a:r>
            <a:r>
              <a:rPr lang="de-DE" b="1" dirty="0"/>
              <a:t> final </a:t>
            </a:r>
            <a:r>
              <a:rPr lang="de-DE" b="1" dirty="0" err="1"/>
              <a:t>presentation</a:t>
            </a:r>
            <a:r>
              <a:rPr lang="de-DE" b="1" dirty="0"/>
              <a:t> </a:t>
            </a:r>
            <a:r>
              <a:rPr lang="de-DE" b="1" dirty="0" err="1"/>
              <a:t>has</a:t>
            </a:r>
            <a:r>
              <a:rPr lang="de-DE" b="1" dirty="0"/>
              <a:t> </a:t>
            </a:r>
            <a:r>
              <a:rPr lang="de-DE" b="1" dirty="0" err="1"/>
              <a:t>been</a:t>
            </a:r>
            <a:r>
              <a:rPr lang="de-DE" b="1" dirty="0"/>
              <a:t> </a:t>
            </a:r>
            <a:r>
              <a:rPr lang="de-DE" b="1" dirty="0" err="1"/>
              <a:t>given</a:t>
            </a:r>
            <a:r>
              <a:rPr lang="de-DE" b="1" dirty="0"/>
              <a:t> </a:t>
            </a:r>
          </a:p>
          <a:p>
            <a:pPr marL="285750" indent="-285750">
              <a:buFont typeface="Arial" panose="020B0604020202020204" pitchFamily="34" charset="0"/>
              <a:buChar char="•"/>
            </a:pPr>
            <a:endParaRPr lang="de-DE" u="sng" dirty="0"/>
          </a:p>
          <a:p>
            <a:pPr marL="285750" indent="-285750">
              <a:buFont typeface="Arial" panose="020B0604020202020204" pitchFamily="34" charset="0"/>
              <a:buChar char="•"/>
            </a:pPr>
            <a:r>
              <a:rPr lang="de-DE" dirty="0"/>
              <a:t>Final </a:t>
            </a:r>
            <a:r>
              <a:rPr lang="de-DE" dirty="0" err="1"/>
              <a:t>presentation</a:t>
            </a:r>
            <a:r>
              <a:rPr lang="de-DE" dirty="0"/>
              <a:t> </a:t>
            </a:r>
            <a:r>
              <a:rPr lang="de-DE" dirty="0" err="1"/>
              <a:t>can</a:t>
            </a:r>
            <a:r>
              <a:rPr lang="de-DE" dirty="0"/>
              <a:t> </a:t>
            </a:r>
            <a:r>
              <a:rPr lang="de-DE" dirty="0" err="1"/>
              <a:t>be</a:t>
            </a:r>
            <a:r>
              <a:rPr lang="de-DE" dirty="0"/>
              <a:t> </a:t>
            </a:r>
            <a:r>
              <a:rPr lang="de-DE" dirty="0" err="1"/>
              <a:t>held</a:t>
            </a:r>
            <a:r>
              <a:rPr lang="de-DE" dirty="0"/>
              <a:t> </a:t>
            </a:r>
            <a:r>
              <a:rPr lang="de-DE" dirty="0" err="1"/>
              <a:t>before</a:t>
            </a:r>
            <a:r>
              <a:rPr lang="de-DE" dirty="0"/>
              <a:t> </a:t>
            </a:r>
            <a:r>
              <a:rPr lang="de-DE" dirty="0" err="1"/>
              <a:t>or</a:t>
            </a:r>
            <a:r>
              <a:rPr lang="de-DE" dirty="0"/>
              <a:t> after </a:t>
            </a:r>
            <a:r>
              <a:rPr lang="de-DE" dirty="0" err="1"/>
              <a:t>submission</a:t>
            </a:r>
            <a:r>
              <a:rPr lang="de-DE" dirty="0"/>
              <a:t> (</a:t>
            </a:r>
            <a:r>
              <a:rPr lang="de-DE" dirty="0" err="1"/>
              <a:t>the</a:t>
            </a:r>
            <a:r>
              <a:rPr lang="de-DE" dirty="0"/>
              <a:t> 6-month </a:t>
            </a:r>
            <a:r>
              <a:rPr lang="de-DE" dirty="0" err="1"/>
              <a:t>deadline</a:t>
            </a:r>
            <a:r>
              <a:rPr lang="de-DE" dirty="0"/>
              <a:t> </a:t>
            </a:r>
            <a:r>
              <a:rPr lang="de-DE" dirty="0" err="1"/>
              <a:t>does</a:t>
            </a:r>
            <a:r>
              <a:rPr lang="de-DE" dirty="0"/>
              <a:t> NOT </a:t>
            </a:r>
            <a:r>
              <a:rPr lang="de-DE" dirty="0" err="1"/>
              <a:t>apply</a:t>
            </a:r>
            <a:r>
              <a:rPr lang="de-DE" dirty="0"/>
              <a:t>)</a:t>
            </a:r>
          </a:p>
          <a:p>
            <a:endParaRPr lang="de-DE" dirty="0"/>
          </a:p>
          <a:p>
            <a:pPr marL="285750" indent="-285750">
              <a:buFont typeface="Arial" panose="020B0604020202020204" pitchFamily="34" charset="0"/>
              <a:buChar char="•"/>
            </a:pPr>
            <a:r>
              <a:rPr lang="de-DE" dirty="0"/>
              <a:t>A </a:t>
            </a:r>
            <a:r>
              <a:rPr lang="de-DE" dirty="0" err="1"/>
              <a:t>failed</a:t>
            </a:r>
            <a:r>
              <a:rPr lang="de-DE" dirty="0"/>
              <a:t> </a:t>
            </a:r>
            <a:r>
              <a:rPr lang="de-DE" dirty="0" err="1"/>
              <a:t>thesis</a:t>
            </a:r>
            <a:r>
              <a:rPr lang="de-DE" dirty="0"/>
              <a:t> </a:t>
            </a:r>
            <a:r>
              <a:rPr lang="de-DE" dirty="0" err="1"/>
              <a:t>may</a:t>
            </a:r>
            <a:r>
              <a:rPr lang="de-DE" dirty="0"/>
              <a:t> </a:t>
            </a:r>
            <a:r>
              <a:rPr lang="de-DE" dirty="0" err="1"/>
              <a:t>be</a:t>
            </a:r>
            <a:r>
              <a:rPr lang="de-DE" dirty="0"/>
              <a:t> </a:t>
            </a:r>
            <a:r>
              <a:rPr lang="de-DE" dirty="0" err="1"/>
              <a:t>repeated</a:t>
            </a:r>
            <a:r>
              <a:rPr lang="de-DE" dirty="0"/>
              <a:t> </a:t>
            </a:r>
            <a:r>
              <a:rPr lang="de-DE" dirty="0" err="1"/>
              <a:t>once</a:t>
            </a:r>
            <a:r>
              <a:rPr lang="de-DE" dirty="0"/>
              <a:t> (</a:t>
            </a:r>
            <a:r>
              <a:rPr lang="de-DE" dirty="0" err="1"/>
              <a:t>with</a:t>
            </a:r>
            <a:r>
              <a:rPr lang="de-DE" dirty="0"/>
              <a:t> a </a:t>
            </a:r>
            <a:r>
              <a:rPr lang="de-DE" dirty="0" err="1"/>
              <a:t>new</a:t>
            </a:r>
            <a:r>
              <a:rPr lang="de-DE" dirty="0"/>
              <a:t> </a:t>
            </a:r>
            <a:r>
              <a:rPr lang="de-DE" dirty="0" err="1"/>
              <a:t>topic</a:t>
            </a:r>
            <a:r>
              <a:rPr lang="de-DE" dirty="0"/>
              <a:t>)</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en-US" dirty="0"/>
              <a:t>If you do not register your Bachelor Thesis within the regular study period of the B.Sc. Aerospace Study program (8</a:t>
            </a:r>
            <a:r>
              <a:rPr lang="en-US" baseline="30000" dirty="0"/>
              <a:t>th</a:t>
            </a:r>
            <a:r>
              <a:rPr lang="en-US" dirty="0"/>
              <a:t> Semester) submission after this semester is guaranteed, but you will then lose the option of a second attempt.</a:t>
            </a:r>
            <a:endParaRPr lang="de-DE" dirty="0"/>
          </a:p>
        </p:txBody>
      </p:sp>
      <p:sp>
        <p:nvSpPr>
          <p:cNvPr id="7" name="Datumsplatzhalter 6">
            <a:extLst>
              <a:ext uri="{FF2B5EF4-FFF2-40B4-BE49-F238E27FC236}">
                <a16:creationId xmlns:a16="http://schemas.microsoft.com/office/drawing/2014/main" id="{DAA06476-DAF7-4ABD-92F2-E87ABD661A3E}"/>
              </a:ext>
            </a:extLst>
          </p:cNvPr>
          <p:cNvSpPr>
            <a:spLocks noGrp="1"/>
          </p:cNvSpPr>
          <p:nvPr>
            <p:ph type="dt" sz="half" idx="2"/>
          </p:nvPr>
        </p:nvSpPr>
        <p:spPr/>
        <p:txBody>
          <a:bodyPr/>
          <a:lstStyle/>
          <a:p>
            <a:fld id="{DB6CF6FB-F9DE-4A3E-9A50-055113F720EA}" type="datetime1">
              <a:rPr lang="de-DE" smtClean="0"/>
              <a:t>22.07.2025</a:t>
            </a:fld>
            <a:endParaRPr lang="de-DE"/>
          </a:p>
        </p:txBody>
      </p:sp>
    </p:spTree>
    <p:extLst>
      <p:ext uri="{BB962C8B-B14F-4D97-AF65-F5344CB8AC3E}">
        <p14:creationId xmlns:p14="http://schemas.microsoft.com/office/powerpoint/2010/main" val="15447383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As </a:t>
            </a:r>
            <a:r>
              <a:rPr kumimoji="0" lang="de-DE" b="0" i="0" u="none" strike="noStrike" kern="1200" cap="none" spc="0" normalizeH="0" baseline="0" noProof="0" dirty="0" err="1">
                <a:ln>
                  <a:noFill/>
                </a:ln>
                <a:solidFill>
                  <a:prstClr val="black"/>
                </a:solidFill>
                <a:effectLst/>
                <a:uLnTx/>
                <a:uFillTx/>
                <a:latin typeface="Arial"/>
                <a:ea typeface="+mn-ea"/>
                <a:cs typeface="+mn-cs"/>
              </a:rPr>
              <a:t>soon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as</a:t>
            </a:r>
            <a:r>
              <a:rPr kumimoji="0" lang="de-DE" b="0" i="0" u="none" strike="noStrike" kern="1200" cap="none" spc="0" normalizeH="0" baseline="0" noProof="0" dirty="0">
                <a:ln>
                  <a:noFill/>
                </a:ln>
                <a:solidFill>
                  <a:prstClr val="black"/>
                </a:solidFill>
                <a:effectLst/>
                <a:uLnTx/>
                <a:uFillTx/>
                <a:latin typeface="Arial"/>
                <a:ea typeface="+mn-ea"/>
                <a:cs typeface="+mn-cs"/>
              </a:rPr>
              <a:t> all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requirements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for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graduation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are</a:t>
            </a:r>
            <a:r>
              <a:rPr kumimoji="0" lang="de-DE" b="0" i="0" u="none" strike="noStrike" kern="1200" cap="none" spc="0" normalizeH="0" baseline="0" noProof="0" dirty="0">
                <a:ln>
                  <a:noFill/>
                </a:ln>
                <a:solidFill>
                  <a:prstClr val="black"/>
                </a:solidFill>
                <a:effectLst/>
                <a:uLnTx/>
                <a:uFillTx/>
                <a:latin typeface="Arial"/>
                <a:ea typeface="+mn-ea"/>
                <a:cs typeface="+mn-cs"/>
              </a:rPr>
              <a:t> valid and </a:t>
            </a:r>
            <a:r>
              <a:rPr kumimoji="0" lang="de-DE" b="0" i="0" u="none" strike="noStrike" kern="1200" cap="none" spc="0" normalizeH="0" baseline="0" noProof="0" dirty="0" err="1">
                <a:ln>
                  <a:noFill/>
                </a:ln>
                <a:solidFill>
                  <a:prstClr val="black"/>
                </a:solidFill>
                <a:effectLst/>
                <a:uLnTx/>
                <a:uFillTx/>
                <a:latin typeface="Arial"/>
                <a:ea typeface="+mn-ea"/>
                <a:cs typeface="+mn-cs"/>
              </a:rPr>
              <a:t>your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degree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program</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has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been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set</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to</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passed</a:t>
            </a:r>
            <a:r>
              <a:rPr kumimoji="0" lang="de-DE" b="0" i="0" u="none" strike="noStrike" kern="1200" cap="none" spc="0" normalizeH="0" baseline="0" noProof="0" dirty="0">
                <a:ln>
                  <a:noFill/>
                </a:ln>
                <a:solidFill>
                  <a:prstClr val="black"/>
                </a:solidFill>
                <a:effectLst/>
                <a:uLnTx/>
                <a:uFillTx/>
                <a:latin typeface="Arial"/>
                <a:ea typeface="+mn-ea"/>
                <a:cs typeface="+mn-cs"/>
              </a:rPr>
              <a:t> in </a:t>
            </a:r>
            <a:r>
              <a:rPr kumimoji="0" lang="de-DE" b="0" i="0" u="none" strike="noStrike" kern="1200" cap="none" spc="0" normalizeH="0" baseline="0" noProof="0" dirty="0" err="1">
                <a:ln>
                  <a:noFill/>
                </a:ln>
                <a:solidFill>
                  <a:prstClr val="black"/>
                </a:solidFill>
                <a:effectLst/>
                <a:uLnTx/>
                <a:uFillTx/>
                <a:latin typeface="Arial"/>
                <a:ea typeface="+mn-ea"/>
                <a:cs typeface="+mn-cs"/>
              </a:rPr>
              <a:t>TUMonline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green</a:t>
            </a:r>
            <a:r>
              <a:rPr kumimoji="0" lang="de-DE" b="0" i="0" u="none" strike="noStrike" kern="1200" cap="none" spc="0" normalizeH="0" baseline="0" noProof="0" dirty="0">
                <a:ln>
                  <a:noFill/>
                </a:ln>
                <a:solidFill>
                  <a:prstClr val="black"/>
                </a:solidFill>
                <a:effectLst/>
                <a:uLnTx/>
                <a:uFillTx/>
                <a:latin typeface="Arial"/>
                <a:ea typeface="+mn-ea"/>
                <a:cs typeface="+mn-cs"/>
              </a:rPr>
              <a:t> „P“ on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degree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program</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you</a:t>
            </a:r>
            <a:r>
              <a:rPr kumimoji="0" lang="de-DE" b="0" i="0" u="none" strike="noStrike" kern="1200" cap="none" spc="0" normalizeH="0" baseline="0" noProof="0" dirty="0">
                <a:ln>
                  <a:noFill/>
                </a:ln>
                <a:solidFill>
                  <a:prstClr val="black"/>
                </a:solidFill>
                <a:effectLst/>
                <a:uLnTx/>
                <a:uFillTx/>
                <a:latin typeface="Arial"/>
                <a:ea typeface="+mn-ea"/>
                <a:cs typeface="+mn-cs"/>
              </a:rPr>
              <a:t> will </a:t>
            </a:r>
            <a:r>
              <a:rPr kumimoji="0" lang="de-DE" b="0" i="0" u="none" strike="noStrike" kern="1200" cap="none" spc="0" normalizeH="0" baseline="0" noProof="0" dirty="0" err="1">
                <a:ln>
                  <a:noFill/>
                </a:ln>
                <a:solidFill>
                  <a:prstClr val="black"/>
                </a:solidFill>
                <a:effectLst/>
                <a:uLnTx/>
                <a:uFillTx/>
                <a:latin typeface="Arial"/>
                <a:ea typeface="+mn-ea"/>
                <a:cs typeface="+mn-cs"/>
              </a:rPr>
              <a:t>be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notified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by</a:t>
            </a:r>
            <a:r>
              <a:rPr kumimoji="0" lang="de-DE" b="0" i="0" u="none" strike="noStrike" kern="1200" cap="none" spc="0" normalizeH="0" baseline="0" noProof="0" dirty="0">
                <a:ln>
                  <a:noFill/>
                </a:ln>
                <a:solidFill>
                  <a:prstClr val="black"/>
                </a:solidFill>
                <a:effectLst/>
                <a:uLnTx/>
                <a:uFillTx/>
                <a:latin typeface="Arial"/>
                <a:ea typeface="+mn-ea"/>
                <a:cs typeface="+mn-cs"/>
              </a:rPr>
              <a:t> email </a:t>
            </a:r>
            <a:r>
              <a:rPr kumimoji="0" lang="de-DE" b="0" i="0" u="none" strike="noStrike" kern="1200" cap="none" spc="0" normalizeH="0" baseline="0" noProof="0" dirty="0" err="1">
                <a:ln>
                  <a:noFill/>
                </a:ln>
                <a:solidFill>
                  <a:prstClr val="black"/>
                </a:solidFill>
                <a:effectLst/>
                <a:uLnTx/>
                <a:uFillTx/>
                <a:latin typeface="Arial"/>
                <a:ea typeface="+mn-ea"/>
                <a:cs typeface="+mn-cs"/>
              </a:rPr>
              <a:t>within</a:t>
            </a:r>
            <a:r>
              <a:rPr kumimoji="0" lang="de-DE" b="0" i="0" u="none" strike="noStrike" kern="1200" cap="none" spc="0" normalizeH="0" baseline="0" noProof="0" dirty="0">
                <a:ln>
                  <a:noFill/>
                </a:ln>
                <a:solidFill>
                  <a:prstClr val="black"/>
                </a:solidFill>
                <a:effectLst/>
                <a:uLnTx/>
                <a:uFillTx/>
                <a:latin typeface="Arial"/>
                <a:ea typeface="+mn-ea"/>
                <a:cs typeface="+mn-cs"/>
              </a:rPr>
              <a:t> a </a:t>
            </a:r>
            <a:r>
              <a:rPr kumimoji="0" lang="de-DE" b="0" i="0" u="none" strike="noStrike" kern="1200" cap="none" spc="0" normalizeH="0" baseline="0" noProof="0" dirty="0" err="1">
                <a:ln>
                  <a:noFill/>
                </a:ln>
                <a:solidFill>
                  <a:prstClr val="black"/>
                </a:solidFill>
                <a:effectLst/>
                <a:uLnTx/>
                <a:uFillTx/>
                <a:latin typeface="Arial"/>
                <a:ea typeface="+mn-ea"/>
                <a:cs typeface="+mn-cs"/>
              </a:rPr>
              <a:t>few</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days</a:t>
            </a:r>
            <a:r>
              <a:rPr kumimoji="0" lang="de-DE" b="0" i="0" u="none" strike="noStrike" kern="1200" cap="none" spc="0" normalizeH="0" baseline="0" noProof="0" dirty="0">
                <a:ln>
                  <a:noFill/>
                </a:ln>
                <a:solidFill>
                  <a:prstClr val="black"/>
                </a:solidFill>
                <a:effectLst/>
                <a:uLnTx/>
                <a:uFillTx/>
                <a:latin typeface="Arial"/>
                <a:ea typeface="+mn-ea"/>
                <a:cs typeface="+mn-cs"/>
              </a:rPr>
              <a:t>. </a:t>
            </a:r>
            <a:br>
              <a:rPr kumimoji="0" lang="de-DE" b="0" i="0" u="none" strike="noStrike" kern="1200" cap="none" spc="0" normalizeH="0" baseline="0" noProof="0" dirty="0">
                <a:ln>
                  <a:noFill/>
                </a:ln>
                <a:solidFill>
                  <a:prstClr val="black"/>
                </a:solidFill>
                <a:effectLst/>
                <a:uLnTx/>
                <a:uFillTx/>
                <a:latin typeface="Arial"/>
                <a:ea typeface="+mn-ea"/>
                <a:cs typeface="+mn-cs"/>
              </a:rPr>
            </a:b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err="1">
                <a:ln>
                  <a:noFill/>
                </a:ln>
                <a:solidFill>
                  <a:prstClr val="black"/>
                </a:solidFill>
                <a:effectLst/>
                <a:uLnTx/>
                <a:uFillTx/>
                <a:latin typeface="Arial"/>
                <a:ea typeface="+mn-ea"/>
                <a:cs typeface="+mn-cs"/>
              </a:rPr>
              <a:t>It</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is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recommended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that</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you</a:t>
            </a:r>
            <a:r>
              <a:rPr kumimoji="0" lang="de-DE" b="0" i="0" u="none" strike="noStrike" kern="1200" cap="none" spc="0" normalizeH="0" baseline="0" noProof="0" dirty="0">
                <a:ln>
                  <a:noFill/>
                </a:ln>
                <a:solidFill>
                  <a:prstClr val="black"/>
                </a:solidFill>
                <a:effectLst/>
                <a:uLnTx/>
                <a:uFillTx/>
                <a:latin typeface="Arial"/>
                <a:ea typeface="+mn-ea"/>
                <a:cs typeface="+mn-cs"/>
              </a:rPr>
              <a:t> check </a:t>
            </a:r>
            <a:r>
              <a:rPr kumimoji="0" lang="de-DE" b="0" i="0" u="none" strike="noStrike" kern="1200" cap="none" spc="0" normalizeH="0" baseline="0" noProof="0" dirty="0" err="1">
                <a:ln>
                  <a:noFill/>
                </a:ln>
                <a:solidFill>
                  <a:prstClr val="black"/>
                </a:solidFill>
                <a:effectLst/>
                <a:uLnTx/>
                <a:uFillTx/>
                <a:latin typeface="Arial"/>
                <a:ea typeface="+mn-ea"/>
                <a:cs typeface="+mn-cs"/>
              </a:rPr>
              <a:t>your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data</a:t>
            </a:r>
            <a:r>
              <a:rPr kumimoji="0" lang="de-DE" b="0" i="0" u="none" strike="noStrike" kern="1200" cap="none" spc="0" normalizeH="0" baseline="0" noProof="0" dirty="0">
                <a:ln>
                  <a:noFill/>
                </a:ln>
                <a:solidFill>
                  <a:prstClr val="black"/>
                </a:solidFill>
                <a:effectLst/>
                <a:uLnTx/>
                <a:uFillTx/>
                <a:latin typeface="Arial"/>
                <a:ea typeface="+mn-ea"/>
                <a:cs typeface="+mn-cs"/>
              </a:rPr>
              <a:t> in </a:t>
            </a:r>
            <a:r>
              <a:rPr kumimoji="0" lang="de-DE" b="0" i="0" u="none" strike="noStrike" kern="1200" cap="none" spc="0" normalizeH="0" baseline="0" noProof="0" dirty="0" err="1">
                <a:ln>
                  <a:noFill/>
                </a:ln>
                <a:solidFill>
                  <a:prstClr val="black"/>
                </a:solidFill>
                <a:effectLst/>
                <a:uLnTx/>
                <a:uFillTx/>
                <a:latin typeface="Arial"/>
                <a:ea typeface="+mn-ea"/>
                <a:cs typeface="+mn-cs"/>
              </a:rPr>
              <a:t>TUMonline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results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thesis</a:t>
            </a:r>
            <a:r>
              <a:rPr kumimoji="0" lang="de-DE" b="0" i="0" u="none" strike="noStrike" kern="1200" cap="none" spc="0" normalizeH="0" baseline="0" noProof="0" dirty="0">
                <a:ln>
                  <a:noFill/>
                </a:ln>
                <a:solidFill>
                  <a:prstClr val="black"/>
                </a:solidFill>
                <a:effectLst/>
                <a:uLnTx/>
                <a:uFillTx/>
                <a:latin typeface="Arial"/>
                <a:ea typeface="+mn-ea"/>
                <a:cs typeface="+mn-cs"/>
              </a:rPr>
              <a:t> title, </a:t>
            </a:r>
            <a:r>
              <a:rPr kumimoji="0" lang="de-DE" b="0" i="0" u="none" strike="noStrike" kern="1200" cap="none" spc="0" normalizeH="0" baseline="0" noProof="0" dirty="0" err="1">
                <a:ln>
                  <a:noFill/>
                </a:ln>
                <a:solidFill>
                  <a:prstClr val="black"/>
                </a:solidFill>
                <a:effectLst/>
                <a:uLnTx/>
                <a:uFillTx/>
                <a:latin typeface="Arial"/>
                <a:ea typeface="+mn-ea"/>
                <a:cs typeface="+mn-cs"/>
              </a:rPr>
              <a:t>assignments</a:t>
            </a:r>
            <a:r>
              <a:rPr kumimoji="0" lang="de-DE" b="0" i="0" u="none" strike="noStrike" kern="1200" cap="none" spc="0" normalizeH="0" baseline="0" noProof="0" dirty="0">
                <a:ln>
                  <a:noFill/>
                </a:ln>
                <a:solidFill>
                  <a:prstClr val="black"/>
                </a:solidFill>
                <a:effectLst/>
                <a:uLnTx/>
                <a:uFillTx/>
                <a:latin typeface="Arial"/>
                <a:ea typeface="+mn-ea"/>
                <a:cs typeface="+mn-cs"/>
              </a:rPr>
              <a:t>)</a:t>
            </a:r>
            <a:br>
              <a:rPr kumimoji="0" lang="de-DE" b="0" i="0" u="none" strike="noStrike" kern="1200" cap="none" spc="0" normalizeH="0" baseline="0" noProof="0" dirty="0">
                <a:ln>
                  <a:noFill/>
                </a:ln>
                <a:solidFill>
                  <a:prstClr val="black"/>
                </a:solidFill>
                <a:effectLst/>
                <a:uLnTx/>
                <a:uFillTx/>
                <a:latin typeface="Arial"/>
                <a:ea typeface="+mn-ea"/>
                <a:cs typeface="+mn-cs"/>
              </a:rPr>
            </a:b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indent="-171450">
              <a:buFont typeface="Arial" panose="020B0604020202020204" pitchFamily="34" charset="0"/>
              <a:buChar char="•"/>
              <a:defRPr/>
            </a:pPr>
            <a:r>
              <a:rPr kumimoji="0" lang="de-DE" b="1" i="0" strike="noStrike" kern="1200" cap="none" spc="0" normalizeH="0" baseline="0" noProof="0" dirty="0">
                <a:ln>
                  <a:noFill/>
                </a:ln>
                <a:solidFill>
                  <a:prstClr val="black"/>
                </a:solidFill>
                <a:effectLst/>
                <a:uLnTx/>
                <a:uFillTx/>
                <a:latin typeface="Arial"/>
                <a:ea typeface="+mn-ea"/>
                <a:cs typeface="+mn-cs"/>
              </a:rPr>
              <a:t>After </a:t>
            </a:r>
            <a:r>
              <a:rPr kumimoji="0" lang="de-DE" b="1" i="0" strike="noStrike" kern="1200" cap="none" spc="0" normalizeH="0" baseline="0" noProof="0" dirty="0" err="1">
                <a:ln>
                  <a:noFill/>
                </a:ln>
                <a:solidFill>
                  <a:prstClr val="black"/>
                </a:solidFill>
                <a:effectLst/>
                <a:uLnTx/>
                <a:uFillTx/>
                <a:latin typeface="Arial"/>
                <a:ea typeface="+mn-ea"/>
                <a:cs typeface="+mn-cs"/>
              </a:rPr>
              <a:t>confirmation</a:t>
            </a:r>
            <a:r>
              <a:rPr kumimoji="0" lang="de-DE" b="1" i="0" strike="noStrike" kern="1200" cap="none" spc="0" normalizeH="0" baseline="0" noProof="0" dirty="0">
                <a:ln>
                  <a:noFill/>
                </a:ln>
                <a:solidFill>
                  <a:prstClr val="black"/>
                </a:solidFill>
                <a:effectLst/>
                <a:uLnTx/>
                <a:uFillTx/>
                <a:latin typeface="Arial"/>
                <a:ea typeface="+mn-ea"/>
                <a:cs typeface="+mn-cs"/>
              </a:rPr>
              <a:t>, </a:t>
            </a:r>
            <a:r>
              <a:rPr kumimoji="0" lang="de-DE" b="1" i="0" strike="noStrike" kern="1200" cap="none" spc="0" normalizeH="0" baseline="0" noProof="0" dirty="0" err="1">
                <a:ln>
                  <a:noFill/>
                </a:ln>
                <a:solidFill>
                  <a:prstClr val="black"/>
                </a:solidFill>
                <a:effectLst/>
                <a:uLnTx/>
                <a:uFillTx/>
                <a:latin typeface="Arial"/>
                <a:ea typeface="+mn-ea"/>
                <a:cs typeface="+mn-cs"/>
              </a:rPr>
              <a:t>the</a:t>
            </a:r>
            <a:r>
              <a:rPr kumimoji="0" lang="de-DE" b="1" i="0" strike="noStrike" kern="1200" cap="none" spc="0" normalizeH="0" baseline="0" noProof="0" dirty="0">
                <a:ln>
                  <a:noFill/>
                </a:ln>
                <a:solidFill>
                  <a:prstClr val="black"/>
                </a:solidFill>
                <a:effectLst/>
                <a:uLnTx/>
                <a:uFillTx/>
                <a:latin typeface="Arial"/>
                <a:ea typeface="+mn-ea"/>
                <a:cs typeface="+mn-cs"/>
              </a:rPr>
              <a:t> Examination Office ASG will release </a:t>
            </a:r>
            <a:r>
              <a:rPr kumimoji="0" lang="de-DE" b="1" i="0" strike="noStrike" kern="1200" cap="none" spc="0" normalizeH="0" baseline="0" noProof="0" dirty="0" err="1">
                <a:ln>
                  <a:noFill/>
                </a:ln>
                <a:solidFill>
                  <a:prstClr val="black"/>
                </a:solidFill>
                <a:effectLst/>
                <a:uLnTx/>
                <a:uFillTx/>
                <a:latin typeface="Arial"/>
                <a:ea typeface="+mn-ea"/>
                <a:cs typeface="+mn-cs"/>
              </a:rPr>
              <a:t>your</a:t>
            </a:r>
            <a:r>
              <a:rPr kumimoji="0" lang="de-DE" b="1" i="0" strike="noStrike" kern="1200" cap="none" spc="0" normalizeH="0" baseline="0" noProof="0" dirty="0">
                <a:ln>
                  <a:noFill/>
                </a:ln>
                <a:solidFill>
                  <a:prstClr val="black"/>
                </a:solidFill>
                <a:effectLst/>
                <a:uLnTx/>
                <a:uFillTx/>
                <a:latin typeface="Arial"/>
                <a:ea typeface="+mn-ea"/>
                <a:cs typeface="+mn-cs"/>
              </a:rPr>
              <a:t> final </a:t>
            </a:r>
            <a:r>
              <a:rPr kumimoji="0" lang="de-DE" b="1" i="0" strike="noStrike" kern="1200" cap="none" spc="0" normalizeH="0" baseline="0" noProof="0" dirty="0" err="1">
                <a:ln>
                  <a:noFill/>
                </a:ln>
                <a:solidFill>
                  <a:prstClr val="black"/>
                </a:solidFill>
                <a:effectLst/>
                <a:uLnTx/>
                <a:uFillTx/>
                <a:latin typeface="Arial"/>
                <a:ea typeface="+mn-ea"/>
                <a:cs typeface="+mn-cs"/>
              </a:rPr>
              <a:t>documents</a:t>
            </a:r>
            <a:r>
              <a:rPr kumimoji="0" lang="de-DE" b="1" i="0" strike="noStrike" kern="1200" cap="none" spc="0" normalizeH="0" baseline="0" noProof="0" dirty="0">
                <a:ln>
                  <a:noFill/>
                </a:ln>
                <a:solidFill>
                  <a:prstClr val="black"/>
                </a:solidFill>
                <a:effectLst/>
                <a:uLnTx/>
                <a:uFillTx/>
                <a:latin typeface="Arial"/>
                <a:ea typeface="+mn-ea"/>
                <a:cs typeface="+mn-cs"/>
              </a:rPr>
              <a:t> </a:t>
            </a:r>
            <a:br>
              <a:rPr kumimoji="0" lang="de-DE" b="0" i="0" u="none" strike="noStrike" kern="1200" cap="none" spc="0" normalizeH="0" baseline="0" noProof="0" dirty="0">
                <a:ln>
                  <a:noFill/>
                </a:ln>
                <a:solidFill>
                  <a:prstClr val="black"/>
                </a:solidFill>
                <a:effectLst/>
                <a:uLnTx/>
                <a:uFillTx/>
                <a:latin typeface="Arial"/>
                <a:ea typeface="+mn-ea"/>
                <a:cs typeface="+mn-cs"/>
              </a:rPr>
            </a:br>
            <a:r>
              <a:rPr kumimoji="0" lang="de-DE"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latin typeface="Arial"/>
                <a:ea typeface="+mn-ea"/>
                <a:cs typeface="+mn-cs"/>
              </a:rPr>
              <a:t>further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processing</a:t>
            </a:r>
            <a:r>
              <a:rPr kumimoji="0" lang="de-DE" b="0" i="0" u="none" strike="noStrike" kern="1200" cap="none" spc="0" normalizeH="0" baseline="0" noProof="0" dirty="0">
                <a:ln>
                  <a:noFill/>
                </a:ln>
                <a:solidFill>
                  <a:prstClr val="black"/>
                </a:solidFill>
                <a:effectLst/>
                <a:uLnTx/>
                <a:uFillTx/>
                <a:latin typeface="Arial"/>
                <a:ea typeface="+mn-ea"/>
                <a:cs typeface="+mn-cs"/>
              </a:rPr>
              <a:t> will </a:t>
            </a:r>
            <a:r>
              <a:rPr kumimoji="0" lang="de-DE" b="0" i="0" u="none" strike="noStrike" kern="1200" cap="none" spc="0" normalizeH="0" baseline="0" noProof="0" dirty="0" err="1">
                <a:ln>
                  <a:noFill/>
                </a:ln>
                <a:solidFill>
                  <a:prstClr val="black"/>
                </a:solidFill>
                <a:effectLst/>
                <a:uLnTx/>
                <a:uFillTx/>
                <a:latin typeface="Arial"/>
                <a:ea typeface="+mn-ea"/>
                <a:cs typeface="+mn-cs"/>
              </a:rPr>
              <a:t>then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carried</a:t>
            </a:r>
            <a:r>
              <a:rPr kumimoji="0" lang="de-DE" b="0" i="0" u="none" strike="noStrike" kern="1200" cap="none" spc="0" normalizeH="0" baseline="0" noProof="0" dirty="0">
                <a:ln>
                  <a:noFill/>
                </a:ln>
                <a:solidFill>
                  <a:prstClr val="black"/>
                </a:solidFill>
                <a:effectLst/>
                <a:uLnTx/>
                <a:uFillTx/>
                <a:latin typeface="Arial"/>
                <a:ea typeface="+mn-ea"/>
                <a:cs typeface="+mn-cs"/>
              </a:rPr>
              <a:t> out </a:t>
            </a:r>
            <a:r>
              <a:rPr kumimoji="0" lang="de-DE" b="0" i="0" u="none" strike="noStrike" kern="1200" cap="none" spc="0" normalizeH="0" baseline="0" noProof="0" dirty="0" err="1">
                <a:ln>
                  <a:noFill/>
                </a:ln>
                <a:solidFill>
                  <a:prstClr val="black"/>
                </a:solidFill>
                <a:effectLst/>
                <a:uLnTx/>
                <a:uFillTx/>
                <a:latin typeface="Arial"/>
                <a:ea typeface="+mn-ea"/>
                <a:cs typeface="+mn-cs"/>
              </a:rPr>
              <a:t>by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CST – Graduation Office Garching: </a:t>
            </a:r>
            <a:r>
              <a:rPr kumimoji="0" lang="de-DE" b="0" i="0" u="none" strike="noStrike" kern="1200" cap="none" spc="0" normalizeH="0" baseline="0" noProof="0" dirty="0">
                <a:ln>
                  <a:noFill/>
                </a:ln>
                <a:solidFill>
                  <a:prstClr val="black"/>
                </a:solidFill>
                <a:effectLst/>
                <a:uLnTx/>
                <a:uFillTx/>
                <a:latin typeface="Arial"/>
                <a:ea typeface="+mn-ea"/>
                <a:cs typeface="+mn-cs"/>
                <a:hlinkClick r:id="rId2"/>
              </a:rPr>
              <a:t>Graduation </a:t>
            </a:r>
            <a:r>
              <a:rPr kumimoji="0" lang="de-DE" b="0" i="0" u="none" strike="noStrike" kern="1200" cap="none" spc="0" normalizeH="0" baseline="0" noProof="0" dirty="0" err="1">
                <a:ln>
                  <a:noFill/>
                </a:ln>
                <a:solidFill>
                  <a:prstClr val="black"/>
                </a:solidFill>
                <a:effectLst/>
                <a:uLnTx/>
                <a:uFillTx/>
                <a:latin typeface="Arial"/>
                <a:ea typeface="+mn-ea"/>
                <a:cs typeface="+mn-cs"/>
                <a:hlinkClick r:id="rId2"/>
              </a:rPr>
              <a:t>Documents</a:t>
            </a:r>
            <a:r>
              <a:rPr kumimoji="0" lang="de-DE" b="0" i="0" u="none" strike="noStrike" kern="1200" cap="none" spc="0" normalizeH="0" baseline="0" noProof="0" dirty="0">
                <a:ln>
                  <a:noFill/>
                </a:ln>
                <a:solidFill>
                  <a:prstClr val="black"/>
                </a:solidFill>
                <a:effectLst/>
                <a:uLnTx/>
                <a:uFillTx/>
                <a:latin typeface="Arial"/>
                <a:ea typeface="+mn-ea"/>
                <a:cs typeface="+mn-cs"/>
                <a:hlinkClick r:id="rId2"/>
              </a:rPr>
              <a:t> – TUM</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indent="-171450">
              <a:buFont typeface="Arial" panose="020B0604020202020204" pitchFamily="34" charset="0"/>
              <a:buChar char="•"/>
              <a:defRPr/>
            </a:pPr>
            <a:endParaRPr lang="de-DE" dirty="0">
              <a:solidFill>
                <a:prstClr val="black"/>
              </a:solidFill>
              <a:latin typeface="Arial"/>
            </a:endParaRPr>
          </a:p>
          <a:p>
            <a:pPr>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a:t>
            </a:r>
            <a:r>
              <a:rPr kumimoji="0" lang="de-DE" b="0" i="0" u="none" strike="noStrike" kern="1200" cap="none" spc="0" normalizeH="0" baseline="0" noProof="0" dirty="0" err="1">
                <a:ln>
                  <a:noFill/>
                </a:ln>
                <a:solidFill>
                  <a:prstClr val="black"/>
                </a:solidFill>
                <a:effectLst/>
                <a:uLnTx/>
                <a:uFillTx/>
                <a:latin typeface="Arial"/>
                <a:ea typeface="+mn-ea"/>
                <a:cs typeface="+mn-cs"/>
              </a:rPr>
              <a:t>Written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notification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CST - Graduation Office, </a:t>
            </a:r>
            <a:r>
              <a:rPr kumimoji="0" lang="de-DE" b="0" i="0" u="none" strike="noStrike" kern="1200" cap="none" spc="0" normalizeH="0" baseline="0" noProof="0" dirty="0" err="1">
                <a:ln>
                  <a:noFill/>
                </a:ln>
                <a:solidFill>
                  <a:prstClr val="black"/>
                </a:solidFill>
                <a:effectLst/>
                <a:uLnTx/>
                <a:uFillTx/>
                <a:latin typeface="Arial"/>
                <a:ea typeface="+mn-ea"/>
                <a:cs typeface="+mn-cs"/>
              </a:rPr>
              <a:t>as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soon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documents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are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ready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for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collection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or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delivery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approx</a:t>
            </a:r>
            <a:r>
              <a:rPr kumimoji="0" lang="de-DE" b="0" i="0" u="none" strike="noStrike" kern="1200" cap="none" spc="0" normalizeH="0" baseline="0" noProof="0" dirty="0">
                <a:ln>
                  <a:noFill/>
                </a:ln>
                <a:solidFill>
                  <a:prstClr val="black"/>
                </a:solidFill>
                <a:effectLst/>
                <a:uLnTx/>
                <a:uFillTx/>
                <a:latin typeface="Arial"/>
                <a:ea typeface="+mn-ea"/>
                <a:cs typeface="+mn-cs"/>
              </a:rPr>
              <a:t>. 4-6 </a:t>
            </a:r>
            <a:r>
              <a:rPr kumimoji="0" lang="de-DE" b="0" i="0" u="none" strike="noStrike" kern="1200" cap="none" spc="0" normalizeH="0" baseline="0" noProof="0" dirty="0" err="1">
                <a:ln>
                  <a:noFill/>
                </a:ln>
                <a:solidFill>
                  <a:prstClr val="black"/>
                </a:solidFill>
                <a:effectLst/>
                <a:uLnTx/>
                <a:uFillTx/>
                <a:latin typeface="Arial"/>
                <a:ea typeface="+mn-ea"/>
                <a:cs typeface="+mn-cs"/>
              </a:rPr>
              <a:t>weeks</a:t>
            </a:r>
            <a:r>
              <a:rPr kumimoji="0" lang="de-DE" b="0" i="0" u="none" strike="noStrike" kern="1200" cap="none" spc="0" normalizeH="0" baseline="0" noProof="0" dirty="0">
                <a:ln>
                  <a:noFill/>
                </a:ln>
                <a:solidFill>
                  <a:prstClr val="black"/>
                </a:solidFill>
                <a:effectLst/>
                <a:uLnTx/>
                <a:uFillTx/>
                <a:latin typeface="Arial"/>
                <a:ea typeface="+mn-ea"/>
                <a:cs typeface="+mn-cs"/>
              </a:rPr>
              <a:t> – </a:t>
            </a:r>
            <a:r>
              <a:rPr kumimoji="0" lang="de-DE" b="0" i="0" u="none" strike="noStrike" kern="1200" cap="none" spc="0" normalizeH="0" baseline="0" noProof="0" dirty="0" err="1">
                <a:ln>
                  <a:noFill/>
                </a:ln>
                <a:solidFill>
                  <a:prstClr val="black"/>
                </a:solidFill>
                <a:effectLst/>
                <a:uLnTx/>
                <a:uFillTx/>
                <a:latin typeface="Arial"/>
                <a:ea typeface="+mn-ea"/>
                <a:cs typeface="+mn-cs"/>
              </a:rPr>
              <a:t>please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keep</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your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address</a:t>
            </a:r>
            <a:r>
              <a:rPr kumimoji="0" lang="de-DE" b="0" i="0" u="none" strike="noStrike" kern="1200" cap="none" spc="0" normalizeH="0" baseline="0" noProof="0" dirty="0">
                <a:ln>
                  <a:noFill/>
                </a:ln>
                <a:solidFill>
                  <a:prstClr val="black"/>
                </a:solidFill>
                <a:effectLst/>
                <a:uLnTx/>
                <a:uFillTx/>
                <a:latin typeface="Arial"/>
                <a:ea typeface="+mn-ea"/>
                <a:cs typeface="+mn-cs"/>
              </a:rPr>
              <a:t> in </a:t>
            </a:r>
            <a:r>
              <a:rPr kumimoji="0" lang="de-DE" b="0" i="0" u="none" strike="noStrike" kern="1200" cap="none" spc="0" normalizeH="0" baseline="0" noProof="0" dirty="0" err="1">
                <a:ln>
                  <a:noFill/>
                </a:ln>
                <a:solidFill>
                  <a:prstClr val="black"/>
                </a:solidFill>
                <a:effectLst/>
                <a:uLnTx/>
                <a:uFillTx/>
                <a:latin typeface="Arial"/>
                <a:ea typeface="+mn-ea"/>
                <a:cs typeface="+mn-cs"/>
              </a:rPr>
              <a:t>TUMonline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up</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to</a:t>
            </a:r>
            <a:r>
              <a:rPr kumimoji="0" lang="de-DE" b="0" i="0" u="none" strike="noStrike" kern="1200" cap="none" spc="0" normalizeH="0" baseline="0" noProof="0" dirty="0">
                <a:ln>
                  <a:noFill/>
                </a:ln>
                <a:solidFill>
                  <a:prstClr val="black"/>
                </a:solidFill>
                <a:effectLst/>
                <a:uLnTx/>
                <a:uFillTx/>
                <a:latin typeface="Arial"/>
                <a:ea typeface="+mn-ea"/>
                <a:cs typeface="+mn-cs"/>
              </a:rPr>
              <a:t> date)</a:t>
            </a: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Central </a:t>
            </a:r>
            <a:r>
              <a:rPr kumimoji="0" lang="de-DE" b="0" i="0" u="none" strike="noStrike" kern="1200" cap="none" spc="0" normalizeH="0" baseline="0" noProof="0" dirty="0" err="1">
                <a:ln>
                  <a:noFill/>
                </a:ln>
                <a:solidFill>
                  <a:prstClr val="black"/>
                </a:solidFill>
                <a:effectLst/>
                <a:uLnTx/>
                <a:uFillTx/>
                <a:latin typeface="Arial"/>
                <a:ea typeface="+mn-ea"/>
                <a:cs typeface="+mn-cs"/>
              </a:rPr>
              <a:t>information</a:t>
            </a:r>
            <a:r>
              <a:rPr kumimoji="0" lang="de-DE" b="0" i="0" u="none" strike="noStrike" kern="1200" cap="none" spc="0" normalizeH="0" baseline="0" noProof="0" dirty="0">
                <a:ln>
                  <a:noFill/>
                </a:ln>
                <a:solidFill>
                  <a:prstClr val="black"/>
                </a:solidFill>
                <a:effectLst/>
                <a:uLnTx/>
                <a:uFillTx/>
                <a:latin typeface="Arial"/>
                <a:ea typeface="+mn-ea"/>
                <a:cs typeface="+mn-cs"/>
              </a:rPr>
              <a:t> on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graduation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documents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can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be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found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here</a:t>
            </a:r>
            <a:r>
              <a:rPr kumimoji="0" lang="de-DE" b="0" i="0" u="none" strike="noStrike" kern="1200" cap="none" spc="0" normalizeH="0" baseline="0" noProof="0" dirty="0">
                <a:ln>
                  <a:noFill/>
                </a:ln>
                <a:solidFill>
                  <a:prstClr val="black"/>
                </a:solidFill>
                <a:effectLst/>
                <a:uLnTx/>
                <a:uFillTx/>
                <a:latin typeface="Arial"/>
                <a:ea typeface="+mn-ea"/>
                <a:cs typeface="+mn-cs"/>
              </a:rPr>
              <a:t>:</a:t>
            </a:r>
            <a:r>
              <a:rPr kumimoji="0" lang="de-DE" b="0" i="0" u="none" strike="noStrike" kern="1200" cap="none" spc="0" normalizeH="0" baseline="0" noProof="0" dirty="0">
                <a:ln>
                  <a:noFill/>
                </a:ln>
                <a:solidFill>
                  <a:prstClr val="black"/>
                </a:solidFill>
                <a:effectLst/>
                <a:uLnTx/>
                <a:uFillTx/>
                <a:latin typeface="Arial"/>
                <a:ea typeface="+mn-ea"/>
                <a:cs typeface="+mn-cs"/>
                <a:hlinkClick r:id="rId2"/>
              </a:rPr>
              <a:t> Graduation </a:t>
            </a:r>
            <a:r>
              <a:rPr kumimoji="0" lang="de-DE" b="0" i="0" u="none" strike="noStrike" kern="1200" cap="none" spc="0" normalizeH="0" baseline="0" noProof="0" dirty="0" err="1">
                <a:ln>
                  <a:noFill/>
                </a:ln>
                <a:solidFill>
                  <a:prstClr val="black"/>
                </a:solidFill>
                <a:effectLst/>
                <a:uLnTx/>
                <a:uFillTx/>
                <a:latin typeface="Arial"/>
                <a:ea typeface="+mn-ea"/>
                <a:cs typeface="+mn-cs"/>
                <a:hlinkClick r:id="rId2"/>
              </a:rPr>
              <a:t>Documents</a:t>
            </a:r>
            <a:r>
              <a:rPr kumimoji="0" lang="de-DE" b="0" i="0" u="none" strike="noStrike" kern="1200" cap="none" spc="0" normalizeH="0" baseline="0" noProof="0" dirty="0">
                <a:ln>
                  <a:noFill/>
                </a:ln>
                <a:solidFill>
                  <a:prstClr val="black"/>
                </a:solidFill>
                <a:effectLst/>
                <a:uLnTx/>
                <a:uFillTx/>
                <a:latin typeface="Arial"/>
                <a:ea typeface="+mn-ea"/>
                <a:cs typeface="+mn-cs"/>
                <a:hlinkClick r:id="rId2"/>
              </a:rPr>
              <a:t> - TUM</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377796"/>
          </a:xfrm>
        </p:spPr>
        <p:txBody>
          <a:bodyPr/>
          <a:lstStyle/>
          <a:p>
            <a:r>
              <a:rPr kumimoji="0" lang="de-DE" sz="2400" b="1" i="0" u="none" strike="noStrike" kern="1200" cap="none" spc="0" normalizeH="0" baseline="0" noProof="0" dirty="0" err="1">
                <a:ln>
                  <a:noFill/>
                </a:ln>
                <a:solidFill>
                  <a:prstClr val="black"/>
                </a:solidFill>
                <a:effectLst/>
                <a:uLnTx/>
                <a:uFillTx/>
                <a:latin typeface="Arial"/>
                <a:ea typeface="+mj-ea"/>
                <a:cs typeface="+mj-cs"/>
              </a:rPr>
              <a:t>Bachelor´s</a:t>
            </a:r>
            <a:r>
              <a:rPr kumimoji="0" lang="de-DE" sz="2400" b="1" i="0" u="none" strike="noStrike" kern="1200" cap="none" spc="0" normalizeH="0" baseline="0" noProof="0" dirty="0">
                <a:ln>
                  <a:noFill/>
                </a:ln>
                <a:solidFill>
                  <a:prstClr val="black"/>
                </a:solidFill>
                <a:effectLst/>
                <a:uLnTx/>
                <a:uFillTx/>
                <a:latin typeface="Arial"/>
                <a:ea typeface="+mj-ea"/>
                <a:cs typeface="+mj-cs"/>
              </a:rPr>
              <a:t> </a:t>
            </a:r>
            <a:r>
              <a:rPr kumimoji="0" lang="de-DE" sz="2400" b="1" i="0" u="none" strike="noStrike" kern="1200" cap="none" spc="0" normalizeH="0" baseline="0" noProof="0" dirty="0" err="1">
                <a:ln>
                  <a:noFill/>
                </a:ln>
                <a:solidFill>
                  <a:prstClr val="black"/>
                </a:solidFill>
                <a:effectLst/>
                <a:uLnTx/>
                <a:uFillTx/>
                <a:latin typeface="Arial"/>
                <a:ea typeface="+mj-ea"/>
                <a:cs typeface="+mj-cs"/>
              </a:rPr>
              <a:t>degree</a:t>
            </a:r>
            <a:endParaRPr lang="de-DE" dirty="0"/>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19</a:t>
            </a:fld>
            <a:endParaRPr lang="de-DE"/>
          </a:p>
        </p:txBody>
      </p:sp>
      <p:sp>
        <p:nvSpPr>
          <p:cNvPr id="10" name="Datumsplatzhalter 9">
            <a:extLst>
              <a:ext uri="{FF2B5EF4-FFF2-40B4-BE49-F238E27FC236}">
                <a16:creationId xmlns:a16="http://schemas.microsoft.com/office/drawing/2014/main" id="{387E0A3B-8433-4FD3-BD7D-B75225EB719B}"/>
              </a:ext>
            </a:extLst>
          </p:cNvPr>
          <p:cNvSpPr>
            <a:spLocks noGrp="1"/>
          </p:cNvSpPr>
          <p:nvPr>
            <p:ph type="dt" sz="half" idx="2"/>
          </p:nvPr>
        </p:nvSpPr>
        <p:spPr/>
        <p:txBody>
          <a:bodyPr/>
          <a:lstStyle/>
          <a:p>
            <a:fld id="{519FDA13-0169-430B-8A9B-D66C75177C3E}" type="datetime1">
              <a:rPr lang="de-DE" smtClean="0"/>
              <a:t>22.07.2025</a:t>
            </a:fld>
            <a:endParaRPr lang="de-DE"/>
          </a:p>
        </p:txBody>
      </p:sp>
    </p:spTree>
    <p:extLst>
      <p:ext uri="{BB962C8B-B14F-4D97-AF65-F5344CB8AC3E}">
        <p14:creationId xmlns:p14="http://schemas.microsoft.com/office/powerpoint/2010/main" val="3834633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E6747B23-9912-4631-AB92-B8DE2A090CD9}"/>
              </a:ext>
            </a:extLst>
          </p:cNvPr>
          <p:cNvSpPr>
            <a:spLocks noGrp="1"/>
          </p:cNvSpPr>
          <p:nvPr>
            <p:ph idx="1"/>
          </p:nvPr>
        </p:nvSpPr>
        <p:spPr/>
        <p:txBody>
          <a:bodyPr/>
          <a:lstStyle/>
          <a:p>
            <a:pPr marL="342900" indent="-342900">
              <a:lnSpc>
                <a:spcPct val="300000"/>
              </a:lnSpc>
              <a:buFont typeface="+mj-lt"/>
              <a:buAutoNum type="arabicParenBoth"/>
            </a:pPr>
            <a:r>
              <a:rPr lang="de-DE" dirty="0" err="1"/>
              <a:t>Electives</a:t>
            </a:r>
            <a:r>
              <a:rPr lang="de-DE" dirty="0"/>
              <a:t> </a:t>
            </a:r>
            <a:r>
              <a:rPr lang="de-DE" dirty="0" err="1"/>
              <a:t>requirements</a:t>
            </a:r>
            <a:endParaRPr lang="de-DE" dirty="0"/>
          </a:p>
          <a:p>
            <a:pPr marL="342900" indent="-342900">
              <a:lnSpc>
                <a:spcPct val="300000"/>
              </a:lnSpc>
              <a:buFont typeface="+mj-lt"/>
              <a:buAutoNum type="arabicParenBoth"/>
            </a:pPr>
            <a:r>
              <a:rPr lang="de-DE" dirty="0"/>
              <a:t>Lab Courses</a:t>
            </a:r>
          </a:p>
          <a:p>
            <a:pPr marL="342900" indent="-342900">
              <a:lnSpc>
                <a:spcPct val="300000"/>
              </a:lnSpc>
              <a:buFont typeface="+mj-lt"/>
              <a:buAutoNum type="arabicParenBoth"/>
            </a:pPr>
            <a:r>
              <a:rPr lang="de-DE" dirty="0"/>
              <a:t>Engineering Project</a:t>
            </a:r>
          </a:p>
          <a:p>
            <a:pPr marL="342900" indent="-342900">
              <a:lnSpc>
                <a:spcPct val="300000"/>
              </a:lnSpc>
              <a:buFont typeface="+mj-lt"/>
              <a:buAutoNum type="arabicParenBoth"/>
            </a:pPr>
            <a:r>
              <a:rPr lang="de-DE" dirty="0"/>
              <a:t>Bachelor </a:t>
            </a:r>
            <a:r>
              <a:rPr lang="de-DE" dirty="0" err="1"/>
              <a:t>thesis</a:t>
            </a:r>
            <a:endParaRPr lang="de-DE" dirty="0"/>
          </a:p>
          <a:p>
            <a:pPr marL="342900" indent="-342900">
              <a:lnSpc>
                <a:spcPct val="300000"/>
              </a:lnSpc>
              <a:buFont typeface="+mj-lt"/>
              <a:buAutoNum type="arabicParenBoth"/>
            </a:pPr>
            <a:r>
              <a:rPr lang="de-DE" dirty="0"/>
              <a:t>Transition </a:t>
            </a:r>
            <a:r>
              <a:rPr lang="de-DE" dirty="0" err="1"/>
              <a:t>to</a:t>
            </a:r>
            <a:r>
              <a:rPr lang="de-DE" dirty="0"/>
              <a:t> Master</a:t>
            </a:r>
          </a:p>
        </p:txBody>
      </p:sp>
      <p:sp>
        <p:nvSpPr>
          <p:cNvPr id="3" name="Titel 2"/>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Agenda</a:t>
            </a:r>
          </a:p>
        </p:txBody>
      </p:sp>
      <p:sp>
        <p:nvSpPr>
          <p:cNvPr id="8" name="Foliennummernplatzhalter 7">
            <a:extLst>
              <a:ext uri="{FF2B5EF4-FFF2-40B4-BE49-F238E27FC236}">
                <a16:creationId xmlns:a16="http://schemas.microsoft.com/office/drawing/2014/main" id="{FE401670-EA76-478A-9773-A40E23708BC9}"/>
              </a:ext>
            </a:extLst>
          </p:cNvPr>
          <p:cNvSpPr>
            <a:spLocks noGrp="1"/>
          </p:cNvSpPr>
          <p:nvPr>
            <p:ph type="sldNum" sz="quarter" idx="4"/>
          </p:nvPr>
        </p:nvSpPr>
        <p:spPr/>
        <p:txBody>
          <a:bodyPr/>
          <a:lstStyle/>
          <a:p>
            <a:fld id="{097151CE-0206-441A-B0FF-69D45CFC7960}" type="slidenum">
              <a:rPr lang="de-DE" smtClean="0"/>
              <a:t>2</a:t>
            </a:fld>
            <a:endParaRPr lang="de-DE"/>
          </a:p>
        </p:txBody>
      </p:sp>
      <p:sp>
        <p:nvSpPr>
          <p:cNvPr id="11" name="Datumsplatzhalter 10">
            <a:extLst>
              <a:ext uri="{FF2B5EF4-FFF2-40B4-BE49-F238E27FC236}">
                <a16:creationId xmlns:a16="http://schemas.microsoft.com/office/drawing/2014/main" id="{882A2653-3E1A-4976-BAC1-495887F2D8CB}"/>
              </a:ext>
            </a:extLst>
          </p:cNvPr>
          <p:cNvSpPr>
            <a:spLocks noGrp="1"/>
          </p:cNvSpPr>
          <p:nvPr>
            <p:ph type="dt" sz="half" idx="2"/>
          </p:nvPr>
        </p:nvSpPr>
        <p:spPr/>
        <p:txBody>
          <a:bodyPr/>
          <a:lstStyle/>
          <a:p>
            <a:fld id="{2E631037-3A40-4998-8E94-B46EED641239}" type="datetime1">
              <a:rPr lang="de-DE" smtClean="0"/>
              <a:t>22.07.2025</a:t>
            </a:fld>
            <a:endParaRPr lang="de-DE" dirty="0"/>
          </a:p>
        </p:txBody>
      </p:sp>
      <p:pic>
        <p:nvPicPr>
          <p:cNvPr id="4" name="Grafik 3">
            <a:extLst>
              <a:ext uri="{FF2B5EF4-FFF2-40B4-BE49-F238E27FC236}">
                <a16:creationId xmlns:a16="http://schemas.microsoft.com/office/drawing/2014/main" id="{B95E1D3C-2C93-4305-8178-F43359CC77C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098278" y="1897147"/>
            <a:ext cx="2877995" cy="2838024"/>
          </a:xfrm>
          <a:prstGeom prst="rect">
            <a:avLst/>
          </a:prstGeom>
        </p:spPr>
      </p:pic>
      <p:sp>
        <p:nvSpPr>
          <p:cNvPr id="6" name="Textfeld 5">
            <a:extLst>
              <a:ext uri="{FF2B5EF4-FFF2-40B4-BE49-F238E27FC236}">
                <a16:creationId xmlns:a16="http://schemas.microsoft.com/office/drawing/2014/main" id="{991C28F6-9037-401C-BC7C-0EFDFCA353E3}"/>
              </a:ext>
            </a:extLst>
          </p:cNvPr>
          <p:cNvSpPr txBox="1"/>
          <p:nvPr/>
        </p:nvSpPr>
        <p:spPr>
          <a:xfrm>
            <a:off x="5334000" y="4875581"/>
            <a:ext cx="2887009" cy="537968"/>
          </a:xfrm>
          <a:prstGeom prst="rect">
            <a:avLst/>
          </a:prstGeom>
          <a:noFill/>
        </p:spPr>
        <p:txBody>
          <a:bodyPr wrap="none" lIns="0" tIns="0" rIns="0" bIns="0" rtlCol="0">
            <a:spAutoFit/>
          </a:bodyPr>
          <a:lstStyle/>
          <a:p>
            <a:pPr>
              <a:lnSpc>
                <a:spcPct val="114000"/>
              </a:lnSpc>
            </a:pPr>
            <a:r>
              <a:rPr lang="de-DE" sz="1600" dirty="0" err="1">
                <a:latin typeface="+mn-lt"/>
              </a:rPr>
              <a:t>Tweedbac</a:t>
            </a:r>
            <a:r>
              <a:rPr lang="de-DE" sz="1600" dirty="0" err="1"/>
              <a:t>k</a:t>
            </a:r>
            <a:r>
              <a:rPr lang="de-DE" sz="1600" dirty="0"/>
              <a:t> </a:t>
            </a:r>
            <a:r>
              <a:rPr lang="de-DE" sz="1600" dirty="0" err="1"/>
              <a:t>questionnaire</a:t>
            </a:r>
            <a:endParaRPr lang="de-DE" sz="1600" dirty="0"/>
          </a:p>
          <a:p>
            <a:pPr>
              <a:lnSpc>
                <a:spcPct val="114000"/>
              </a:lnSpc>
            </a:pPr>
            <a:r>
              <a:rPr lang="de-DE" sz="1600" dirty="0">
                <a:latin typeface="+mn-lt"/>
                <a:hlinkClick r:id="rId3"/>
              </a:rPr>
              <a:t>https://tweedback.de/2569/quiz</a:t>
            </a:r>
            <a:r>
              <a:rPr lang="de-DE" sz="1600" dirty="0">
                <a:latin typeface="+mn-lt"/>
              </a:rPr>
              <a:t> </a:t>
            </a:r>
          </a:p>
        </p:txBody>
      </p:sp>
    </p:spTree>
    <p:extLst>
      <p:ext uri="{BB962C8B-B14F-4D97-AF65-F5344CB8AC3E}">
        <p14:creationId xmlns:p14="http://schemas.microsoft.com/office/powerpoint/2010/main" val="1321772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0" marR="0" lvl="0" indent="0" algn="l" defTabSz="914400" rtl="0" eaLnBrk="0" fontAlgn="base" latinLnBrk="0" hangingPunct="0">
              <a:lnSpc>
                <a:spcPct val="114000"/>
              </a:lnSpc>
              <a:spcBef>
                <a:spcPct val="0"/>
              </a:spcBef>
              <a:spcAft>
                <a:spcPct val="0"/>
              </a:spcAft>
              <a:buClrTx/>
              <a:buSzTx/>
              <a:buFontTx/>
              <a:buNone/>
              <a:tabLst/>
              <a:defRPr/>
            </a:pPr>
            <a:r>
              <a:rPr kumimoji="0" lang="de-DE" b="1" i="0" u="none" strike="noStrike" kern="1200" cap="none" spc="0" normalizeH="0" baseline="0" noProof="0" dirty="0" err="1">
                <a:ln>
                  <a:noFill/>
                </a:ln>
                <a:solidFill>
                  <a:prstClr val="black"/>
                </a:solidFill>
                <a:effectLst/>
                <a:uLnTx/>
                <a:uFillTx/>
                <a:latin typeface="Arial"/>
                <a:ea typeface="+mn-ea"/>
                <a:cs typeface="+mn-cs"/>
              </a:rPr>
              <a:t>Calculation</a:t>
            </a:r>
            <a:r>
              <a:rPr kumimoji="0" lang="de-DE" b="1" i="0" u="none" strike="noStrike" kern="1200" cap="none" spc="0" normalizeH="0" baseline="0" noProof="0" dirty="0">
                <a:ln>
                  <a:noFill/>
                </a:ln>
                <a:solidFill>
                  <a:prstClr val="black"/>
                </a:solidFill>
                <a:effectLst/>
                <a:uLnTx/>
                <a:uFillTx/>
                <a:latin typeface="Arial"/>
                <a:ea typeface="+mn-ea"/>
                <a:cs typeface="+mn-cs"/>
              </a:rPr>
              <a:t> </a:t>
            </a:r>
            <a:r>
              <a:rPr kumimoji="0" lang="de-DE" b="1" i="0" u="none" strike="noStrike" kern="1200" cap="none" spc="0" normalizeH="0" baseline="0" noProof="0" dirty="0" err="1">
                <a:ln>
                  <a:noFill/>
                </a:ln>
                <a:solidFill>
                  <a:prstClr val="black"/>
                </a:solidFill>
                <a:effectLst/>
                <a:uLnTx/>
                <a:uFillTx/>
                <a:latin typeface="Arial"/>
                <a:ea typeface="+mn-ea"/>
                <a:cs typeface="+mn-cs"/>
              </a:rPr>
              <a:t>of</a:t>
            </a:r>
            <a:r>
              <a:rPr kumimoji="0" lang="de-DE" b="1" i="0" u="none" strike="noStrike" kern="1200" cap="none" spc="0" normalizeH="0" baseline="0" noProof="0" dirty="0">
                <a:ln>
                  <a:noFill/>
                </a:ln>
                <a:solidFill>
                  <a:prstClr val="black"/>
                </a:solidFill>
                <a:effectLst/>
                <a:uLnTx/>
                <a:uFillTx/>
                <a:latin typeface="Arial"/>
                <a:ea typeface="+mn-ea"/>
                <a:cs typeface="+mn-cs"/>
              </a:rPr>
              <a:t> </a:t>
            </a:r>
            <a:r>
              <a:rPr kumimoji="0" lang="de-DE" b="1" i="0" u="none" strike="noStrike" kern="1200" cap="none" spc="0" normalizeH="0" baseline="0" noProof="0" dirty="0" err="1">
                <a:ln>
                  <a:noFill/>
                </a:ln>
                <a:solidFill>
                  <a:prstClr val="black"/>
                </a:solidFill>
                <a:effectLst/>
                <a:uLnTx/>
                <a:uFillTx/>
                <a:latin typeface="Arial"/>
                <a:ea typeface="+mn-ea"/>
                <a:cs typeface="+mn-cs"/>
              </a:rPr>
              <a:t>the</a:t>
            </a:r>
            <a:r>
              <a:rPr kumimoji="0" lang="de-DE" b="1" i="0" u="none" strike="noStrike" kern="1200" cap="none" spc="0" normalizeH="0" baseline="0" noProof="0" dirty="0">
                <a:ln>
                  <a:noFill/>
                </a:ln>
                <a:solidFill>
                  <a:prstClr val="black"/>
                </a:solidFill>
                <a:effectLst/>
                <a:uLnTx/>
                <a:uFillTx/>
                <a:latin typeface="Arial"/>
                <a:ea typeface="+mn-ea"/>
                <a:cs typeface="+mn-cs"/>
              </a:rPr>
              <a:t> </a:t>
            </a:r>
            <a:r>
              <a:rPr kumimoji="0" lang="de-DE" b="1" i="0" u="none" strike="noStrike" kern="1200" cap="none" spc="0" normalizeH="0" baseline="0" noProof="0" dirty="0" err="1">
                <a:ln>
                  <a:noFill/>
                </a:ln>
                <a:solidFill>
                  <a:prstClr val="black"/>
                </a:solidFill>
                <a:effectLst/>
                <a:uLnTx/>
                <a:uFillTx/>
                <a:latin typeface="Arial"/>
                <a:ea typeface="+mn-ea"/>
                <a:cs typeface="+mn-cs"/>
              </a:rPr>
              <a:t>overall</a:t>
            </a:r>
            <a:r>
              <a:rPr kumimoji="0" lang="de-DE" b="1" i="0" u="none" strike="noStrike" kern="1200" cap="none" spc="0" normalizeH="0" baseline="0" noProof="0" dirty="0">
                <a:ln>
                  <a:noFill/>
                </a:ln>
                <a:solidFill>
                  <a:prstClr val="black"/>
                </a:solidFill>
                <a:effectLst/>
                <a:uLnTx/>
                <a:uFillTx/>
                <a:latin typeface="Arial"/>
                <a:ea typeface="+mn-ea"/>
                <a:cs typeface="+mn-cs"/>
              </a:rPr>
              <a:t> grade</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Total (</a:t>
            </a:r>
            <a:r>
              <a:rPr kumimoji="0" lang="de-DE" b="0" i="0" u="none" strike="noStrike" kern="1200" cap="none" spc="0" normalizeH="0" baseline="0" noProof="0" dirty="0" err="1">
                <a:ln>
                  <a:noFill/>
                </a:ln>
                <a:solidFill>
                  <a:prstClr val="black"/>
                </a:solidFill>
                <a:effectLst/>
                <a:uLnTx/>
                <a:uFillTx/>
                <a:latin typeface="Arial"/>
                <a:ea typeface="+mn-ea"/>
                <a:cs typeface="+mn-cs"/>
              </a:rPr>
              <a:t>module</a:t>
            </a:r>
            <a:r>
              <a:rPr kumimoji="0" lang="de-DE" b="0" i="0" u="none" strike="noStrike" kern="1200" cap="none" spc="0" normalizeH="0" baseline="0" noProof="0" dirty="0">
                <a:ln>
                  <a:noFill/>
                </a:ln>
                <a:solidFill>
                  <a:prstClr val="black"/>
                </a:solidFill>
                <a:effectLst/>
                <a:uLnTx/>
                <a:uFillTx/>
                <a:latin typeface="Arial"/>
                <a:ea typeface="+mn-ea"/>
                <a:cs typeface="+mn-cs"/>
              </a:rPr>
              <a:t> grade * </a:t>
            </a:r>
            <a:r>
              <a:rPr kumimoji="0" lang="de-DE" b="0" i="0" u="none" strike="noStrike" kern="1200" cap="none" spc="0" normalizeH="0" baseline="0" noProof="0" dirty="0" err="1">
                <a:ln>
                  <a:noFill/>
                </a:ln>
                <a:solidFill>
                  <a:prstClr val="black"/>
                </a:solidFill>
                <a:effectLst/>
                <a:uLnTx/>
                <a:uFillTx/>
                <a:latin typeface="Arial"/>
                <a:ea typeface="+mn-ea"/>
                <a:cs typeface="+mn-cs"/>
              </a:rPr>
              <a:t>credits</a:t>
            </a:r>
            <a:r>
              <a:rPr kumimoji="0" lang="de-DE" b="0" i="0" u="none" strike="noStrike" kern="1200" cap="none" spc="0" normalizeH="0" baseline="0" noProof="0" dirty="0">
                <a:ln>
                  <a:noFill/>
                </a:ln>
                <a:solidFill>
                  <a:prstClr val="black"/>
                </a:solidFill>
                <a:effectLst/>
                <a:uLnTx/>
                <a:uFillTx/>
                <a:latin typeface="Arial"/>
                <a:ea typeface="+mn-ea"/>
                <a:cs typeface="+mn-cs"/>
              </a:rPr>
              <a:t>) / total </a:t>
            </a:r>
            <a:r>
              <a:rPr kumimoji="0" lang="de-DE" b="0" i="0" u="none" strike="noStrike" kern="1200" cap="none" spc="0" normalizeH="0" baseline="0" noProof="0" dirty="0" err="1">
                <a:ln>
                  <a:noFill/>
                </a:ln>
                <a:solidFill>
                  <a:prstClr val="black"/>
                </a:solidFill>
                <a:effectLst/>
                <a:uLnTx/>
                <a:uFillTx/>
                <a:latin typeface="Arial"/>
                <a:ea typeface="+mn-ea"/>
                <a:cs typeface="+mn-cs"/>
              </a:rPr>
              <a:t>credits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only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graded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modules</a:t>
            </a:r>
            <a:r>
              <a:rPr kumimoji="0" lang="de-DE" b="0" i="0" u="none" strike="noStrike" kern="1200" cap="none" spc="0" normalizeH="0" baseline="0" noProof="0" dirty="0">
                <a:ln>
                  <a:noFill/>
                </a:ln>
                <a:solidFill>
                  <a:prstClr val="black"/>
                </a:solidFill>
                <a:effectLst/>
                <a:uLnTx/>
                <a:uFillTx/>
                <a:latin typeface="Arial"/>
                <a:ea typeface="+mn-ea"/>
                <a:cs typeface="+mn-cs"/>
              </a:rPr>
              <a:t>)</a:t>
            </a: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The </a:t>
            </a:r>
            <a:r>
              <a:rPr kumimoji="0" lang="de-DE" b="0" i="0" u="none" strike="noStrike" kern="1200" cap="none" spc="0" normalizeH="0" baseline="0" noProof="0" dirty="0" err="1">
                <a:ln>
                  <a:noFill/>
                </a:ln>
                <a:solidFill>
                  <a:prstClr val="black"/>
                </a:solidFill>
                <a:effectLst/>
                <a:uLnTx/>
                <a:uFillTx/>
                <a:latin typeface="Arial"/>
                <a:ea typeface="+mn-ea"/>
                <a:cs typeface="+mn-cs"/>
              </a:rPr>
              <a:t>thesis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is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included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twice</a:t>
            </a:r>
            <a:r>
              <a:rPr kumimoji="0" lang="de-DE" b="0" i="0" u="none" strike="noStrike" kern="1200" cap="none" spc="0" normalizeH="0" baseline="0" noProof="0" dirty="0">
                <a:ln>
                  <a:noFill/>
                </a:ln>
                <a:solidFill>
                  <a:prstClr val="black"/>
                </a:solidFill>
                <a:effectLst/>
                <a:uLnTx/>
                <a:uFillTx/>
                <a:latin typeface="Arial"/>
                <a:ea typeface="+mn-ea"/>
                <a:cs typeface="+mn-cs"/>
              </a:rPr>
              <a:t> in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overall</a:t>
            </a:r>
            <a:r>
              <a:rPr kumimoji="0" lang="de-DE" b="0" i="0" u="none" strike="noStrike" kern="1200" cap="none" spc="0" normalizeH="0" baseline="0" noProof="0" dirty="0">
                <a:ln>
                  <a:noFill/>
                </a:ln>
                <a:solidFill>
                  <a:prstClr val="black"/>
                </a:solidFill>
                <a:effectLst/>
                <a:uLnTx/>
                <a:uFillTx/>
                <a:latin typeface="Arial"/>
                <a:ea typeface="+mn-ea"/>
                <a:cs typeface="+mn-cs"/>
              </a:rPr>
              <a:t> grade, i.e., </a:t>
            </a:r>
            <a:r>
              <a:rPr kumimoji="0" lang="de-DE" b="0" i="0" u="none" strike="noStrike" kern="1200" cap="none" spc="0" normalizeH="0" baseline="0" noProof="0" dirty="0" err="1">
                <a:ln>
                  <a:noFill/>
                </a:ln>
                <a:solidFill>
                  <a:prstClr val="black"/>
                </a:solidFill>
                <a:effectLst/>
                <a:uLnTx/>
                <a:uFillTx/>
                <a:latin typeface="Arial"/>
                <a:ea typeface="+mn-ea"/>
                <a:cs typeface="+mn-cs"/>
              </a:rPr>
              <a:t>with</a:t>
            </a:r>
            <a:r>
              <a:rPr kumimoji="0" lang="de-DE" b="0" i="0" u="none" strike="noStrike" kern="1200" cap="none" spc="0" normalizeH="0" baseline="0" noProof="0" dirty="0">
                <a:ln>
                  <a:noFill/>
                </a:ln>
                <a:solidFill>
                  <a:prstClr val="black"/>
                </a:solidFill>
                <a:effectLst/>
                <a:uLnTx/>
                <a:uFillTx/>
                <a:latin typeface="Arial"/>
                <a:ea typeface="+mn-ea"/>
                <a:cs typeface="+mn-cs"/>
              </a:rPr>
              <a:t> a </a:t>
            </a:r>
            <a:r>
              <a:rPr kumimoji="0" lang="de-DE" b="0" i="0" u="none" strike="noStrike" kern="1200" cap="none" spc="0" normalizeH="0" baseline="0" noProof="0" dirty="0" err="1">
                <a:ln>
                  <a:noFill/>
                </a:ln>
                <a:solidFill>
                  <a:prstClr val="black"/>
                </a:solidFill>
                <a:effectLst/>
                <a:uLnTx/>
                <a:uFillTx/>
                <a:latin typeface="Arial"/>
                <a:ea typeface="+mn-ea"/>
                <a:cs typeface="+mn-cs"/>
              </a:rPr>
              <a:t>value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of</a:t>
            </a:r>
            <a:r>
              <a:rPr kumimoji="0" lang="de-DE" b="0" i="0" u="none" strike="noStrike" kern="1200" cap="none" spc="0" normalizeH="0" baseline="0" noProof="0" dirty="0">
                <a:ln>
                  <a:noFill/>
                </a:ln>
                <a:solidFill>
                  <a:prstClr val="black"/>
                </a:solidFill>
                <a:effectLst/>
                <a:uLnTx/>
                <a:uFillTx/>
                <a:latin typeface="Arial"/>
                <a:ea typeface="+mn-ea"/>
                <a:cs typeface="+mn-cs"/>
              </a:rPr>
              <a:t> 24 </a:t>
            </a:r>
            <a:r>
              <a:rPr kumimoji="0" lang="de-DE" b="0" i="0" u="none" strike="noStrike" kern="1200" cap="none" spc="0" normalizeH="0" baseline="0" noProof="0" dirty="0" err="1">
                <a:ln>
                  <a:noFill/>
                </a:ln>
                <a:solidFill>
                  <a:prstClr val="black"/>
                </a:solidFill>
                <a:effectLst/>
                <a:uLnTx/>
                <a:uFillTx/>
                <a:latin typeface="Arial"/>
                <a:ea typeface="+mn-ea"/>
                <a:cs typeface="+mn-cs"/>
              </a:rPr>
              <a:t>credits</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r>
              <a:rPr kumimoji="0" lang="de-DE" b="1" i="0" u="none" strike="noStrike" kern="1200" cap="none" spc="0" normalizeH="0" baseline="0" noProof="0" dirty="0">
                <a:ln>
                  <a:noFill/>
                </a:ln>
                <a:solidFill>
                  <a:prstClr val="black"/>
                </a:solidFill>
                <a:effectLst/>
                <a:uLnTx/>
                <a:uFillTx/>
                <a:latin typeface="Arial"/>
                <a:ea typeface="+mn-ea"/>
                <a:cs typeface="+mn-cs"/>
              </a:rPr>
              <a:t>Optional </a:t>
            </a:r>
            <a:r>
              <a:rPr kumimoji="0" lang="de-DE" b="1" i="0" u="none" strike="noStrike" kern="1200" cap="none" spc="0" normalizeH="0" baseline="0" noProof="0" dirty="0" err="1">
                <a:ln>
                  <a:noFill/>
                </a:ln>
                <a:solidFill>
                  <a:prstClr val="black"/>
                </a:solidFill>
                <a:effectLst/>
                <a:uLnTx/>
                <a:uFillTx/>
                <a:latin typeface="Arial"/>
                <a:ea typeface="+mn-ea"/>
                <a:cs typeface="+mn-cs"/>
              </a:rPr>
              <a:t>subjects</a:t>
            </a:r>
            <a:r>
              <a:rPr kumimoji="0" lang="de-DE" b="1" i="0" u="none" strike="noStrike" kern="1200" cap="none" spc="0" normalizeH="0" baseline="0" noProof="0" dirty="0">
                <a:ln>
                  <a:noFill/>
                </a:ln>
                <a:solidFill>
                  <a:prstClr val="black"/>
                </a:solidFill>
                <a:effectLst/>
                <a:uLnTx/>
                <a:uFillTx/>
                <a:latin typeface="Arial"/>
                <a:ea typeface="+mn-ea"/>
                <a:cs typeface="+mn-cs"/>
              </a:rPr>
              <a:t> / additional </a:t>
            </a:r>
            <a:r>
              <a:rPr kumimoji="0" lang="de-DE" b="1" i="0" u="none" strike="noStrike" kern="1200" cap="none" spc="0" normalizeH="0" baseline="0" noProof="0" dirty="0" err="1">
                <a:ln>
                  <a:noFill/>
                </a:ln>
                <a:solidFill>
                  <a:prstClr val="black"/>
                </a:solidFill>
                <a:effectLst/>
                <a:uLnTx/>
                <a:uFillTx/>
                <a:latin typeface="Arial"/>
                <a:ea typeface="+mn-ea"/>
                <a:cs typeface="+mn-cs"/>
              </a:rPr>
              <a:t>subjects</a:t>
            </a:r>
            <a:r>
              <a:rPr kumimoji="0" lang="de-DE" b="1" i="0" u="none" strike="noStrike" kern="1200" cap="none" spc="0" normalizeH="0" baseline="0" noProof="0" dirty="0">
                <a:ln>
                  <a:noFill/>
                </a:ln>
                <a:solidFill>
                  <a:prstClr val="black"/>
                </a:solidFill>
                <a:effectLst/>
                <a:uLnTx/>
                <a:uFillTx/>
                <a:latin typeface="Arial"/>
                <a:ea typeface="+mn-ea"/>
                <a:cs typeface="+mn-cs"/>
              </a:rPr>
              <a:t> </a:t>
            </a:r>
            <a:br>
              <a:rPr kumimoji="0" lang="de-DE" b="0" i="0" u="none" strike="noStrike" kern="1200" cap="none" spc="0" normalizeH="0" baseline="0" noProof="0" dirty="0">
                <a:ln>
                  <a:noFill/>
                </a:ln>
                <a:solidFill>
                  <a:prstClr val="black"/>
                </a:solidFill>
                <a:effectLst/>
                <a:uLnTx/>
                <a:uFillTx/>
                <a:latin typeface="Arial"/>
                <a:ea typeface="+mn-ea"/>
                <a:cs typeface="+mn-cs"/>
              </a:rPr>
            </a:b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de-DE" b="0" i="0" u="none" strike="noStrike" kern="1200" cap="none" spc="0" normalizeH="0" baseline="0" noProof="0" dirty="0">
                <a:ln>
                  <a:noFill/>
                </a:ln>
                <a:solidFill>
                  <a:prstClr val="black"/>
                </a:solidFill>
                <a:effectLst/>
                <a:uLnTx/>
                <a:uFillTx/>
                <a:latin typeface="Arial"/>
                <a:ea typeface="+mn-ea"/>
                <a:cs typeface="+mn-cs"/>
              </a:rPr>
              <a:t>In </a:t>
            </a:r>
            <a:r>
              <a:rPr kumimoji="0" lang="de-DE" b="0" i="0" u="none" strike="noStrike" kern="1200" cap="none" spc="0" normalizeH="0" baseline="0" noProof="0" dirty="0" err="1">
                <a:ln>
                  <a:noFill/>
                </a:ln>
                <a:solidFill>
                  <a:prstClr val="black"/>
                </a:solidFill>
                <a:effectLst/>
                <a:uLnTx/>
                <a:uFillTx/>
                <a:latin typeface="Arial"/>
                <a:ea typeface="+mn-ea"/>
                <a:cs typeface="+mn-cs"/>
              </a:rPr>
              <a:t>addition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to</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the</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modules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required</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for</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graduation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students</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can</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voluntarily</a:t>
            </a:r>
            <a:r>
              <a:rPr kumimoji="0" lang="de-DE" b="0" i="0" u="none" strike="noStrike" kern="1200" cap="none" spc="0" normalizeH="0" baseline="0" noProof="0" dirty="0">
                <a:ln>
                  <a:noFill/>
                </a:ln>
                <a:solidFill>
                  <a:prstClr val="black"/>
                </a:solidFill>
                <a:effectLst/>
                <a:uLnTx/>
                <a:uFillTx/>
                <a:latin typeface="Arial"/>
                <a:ea typeface="+mn-ea"/>
                <a:cs typeface="+mn-cs"/>
              </a:rPr>
              <a:t> </a:t>
            </a:r>
            <a:r>
              <a:rPr kumimoji="0" lang="de-DE" b="0" i="0" u="none" strike="noStrike" kern="1200" cap="none" spc="0" normalizeH="0" baseline="0" noProof="0" dirty="0" err="1">
                <a:ln>
                  <a:noFill/>
                </a:ln>
                <a:solidFill>
                  <a:prstClr val="black"/>
                </a:solidFill>
                <a:effectLst/>
                <a:uLnTx/>
                <a:uFillTx/>
                <a:latin typeface="Arial"/>
                <a:ea typeface="+mn-ea"/>
                <a:cs typeface="+mn-cs"/>
              </a:rPr>
              <a:t>take</a:t>
            </a:r>
            <a:r>
              <a:rPr kumimoji="0" lang="de-DE" b="0" i="0" u="none" strike="noStrike" kern="1200" cap="none" spc="0" normalizeH="0" baseline="0" noProof="0" dirty="0">
                <a:ln>
                  <a:noFill/>
                </a:ln>
                <a:solidFill>
                  <a:prstClr val="black"/>
                </a:solidFill>
                <a:effectLst/>
                <a:uLnTx/>
                <a:uFillTx/>
                <a:latin typeface="Arial"/>
                <a:ea typeface="+mn-ea"/>
                <a:cs typeface="+mn-cs"/>
              </a:rPr>
              <a:t> additional </a:t>
            </a:r>
            <a:r>
              <a:rPr kumimoji="0" lang="de-DE" b="0" i="0" u="none" strike="noStrike" kern="1200" cap="none" spc="0" normalizeH="0" baseline="0" noProof="0" dirty="0" err="1">
                <a:ln>
                  <a:noFill/>
                </a:ln>
                <a:solidFill>
                  <a:prstClr val="black"/>
                </a:solidFill>
                <a:effectLst/>
                <a:uLnTx/>
                <a:uFillTx/>
                <a:latin typeface="Arial"/>
                <a:ea typeface="+mn-ea"/>
                <a:cs typeface="+mn-cs"/>
              </a:rPr>
              <a:t>exams</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The grades and credits of these additional exams are not included in the total credits and grade of the degree program</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R="0" lvl="0" algn="l" defTabSz="914400" rtl="0" eaLnBrk="0" fontAlgn="base" latinLnBrk="0" hangingPunct="0">
              <a:lnSpc>
                <a:spcPct val="114000"/>
              </a:lnSpc>
              <a:spcBef>
                <a:spcPct val="0"/>
              </a:spcBef>
              <a:spcAft>
                <a:spcPct val="0"/>
              </a:spcAft>
              <a:buClrTx/>
              <a:buSzTx/>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377796"/>
          </a:xfrm>
        </p:spPr>
        <p:txBody>
          <a:bodyPr/>
          <a:lstStyle/>
          <a:p>
            <a:r>
              <a:rPr kumimoji="0" lang="de-DE" sz="2400" b="1" i="0" u="none" strike="noStrike" kern="1200" cap="none" spc="0" normalizeH="0" baseline="0" noProof="0" dirty="0" err="1">
                <a:ln>
                  <a:noFill/>
                </a:ln>
                <a:solidFill>
                  <a:prstClr val="black"/>
                </a:solidFill>
                <a:effectLst/>
                <a:uLnTx/>
                <a:uFillTx/>
                <a:latin typeface="Arial"/>
                <a:ea typeface="+mj-ea"/>
                <a:cs typeface="+mj-cs"/>
              </a:rPr>
              <a:t>Bachelor´s</a:t>
            </a:r>
            <a:r>
              <a:rPr kumimoji="0" lang="de-DE" sz="2400" b="1" i="0" u="none" strike="noStrike" kern="1200" cap="none" spc="0" normalizeH="0" baseline="0" noProof="0" dirty="0">
                <a:ln>
                  <a:noFill/>
                </a:ln>
                <a:solidFill>
                  <a:prstClr val="black"/>
                </a:solidFill>
                <a:effectLst/>
                <a:uLnTx/>
                <a:uFillTx/>
                <a:latin typeface="Arial"/>
                <a:ea typeface="+mj-ea"/>
                <a:cs typeface="+mj-cs"/>
              </a:rPr>
              <a:t> </a:t>
            </a:r>
            <a:r>
              <a:rPr kumimoji="0" lang="de-DE" sz="2400" b="1" i="0" u="none" strike="noStrike" kern="1200" cap="none" spc="0" normalizeH="0" baseline="0" noProof="0" dirty="0" err="1">
                <a:ln>
                  <a:noFill/>
                </a:ln>
                <a:solidFill>
                  <a:prstClr val="black"/>
                </a:solidFill>
                <a:effectLst/>
                <a:uLnTx/>
                <a:uFillTx/>
                <a:latin typeface="Arial"/>
                <a:ea typeface="+mj-ea"/>
                <a:cs typeface="+mj-cs"/>
              </a:rPr>
              <a:t>degree</a:t>
            </a:r>
            <a:endParaRPr lang="de-DE" dirty="0"/>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20</a:t>
            </a:fld>
            <a:endParaRPr lang="de-DE"/>
          </a:p>
        </p:txBody>
      </p:sp>
      <p:sp>
        <p:nvSpPr>
          <p:cNvPr id="8" name="Datumsplatzhalter 7">
            <a:extLst>
              <a:ext uri="{FF2B5EF4-FFF2-40B4-BE49-F238E27FC236}">
                <a16:creationId xmlns:a16="http://schemas.microsoft.com/office/drawing/2014/main" id="{29C76789-761D-45A9-BBAA-60CCD626CCDE}"/>
              </a:ext>
            </a:extLst>
          </p:cNvPr>
          <p:cNvSpPr>
            <a:spLocks noGrp="1"/>
          </p:cNvSpPr>
          <p:nvPr>
            <p:ph type="dt" sz="half" idx="2"/>
          </p:nvPr>
        </p:nvSpPr>
        <p:spPr/>
        <p:txBody>
          <a:bodyPr/>
          <a:lstStyle/>
          <a:p>
            <a:fld id="{0ED40E49-68DE-470A-915C-BB8246168E71}" type="datetime1">
              <a:rPr lang="de-DE" smtClean="0"/>
              <a:t>22.07.2025</a:t>
            </a:fld>
            <a:endParaRPr lang="de-DE"/>
          </a:p>
        </p:txBody>
      </p:sp>
    </p:spTree>
    <p:extLst>
      <p:ext uri="{BB962C8B-B14F-4D97-AF65-F5344CB8AC3E}">
        <p14:creationId xmlns:p14="http://schemas.microsoft.com/office/powerpoint/2010/main" val="1891646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285750" marR="0" lvl="0" indent="-285750" algn="l" defTabSz="268288"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The certificate date is the date the last requirement (exam) was completed for graduation</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268288"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268288"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The transcript of records contains the positive modules in the degree program and, as an additional document, all additional requirements passed (layout is similar to the transcript of records in</a:t>
            </a:r>
            <a:r>
              <a:rPr kumimoji="0" lang="en-US" b="0" i="0" u="none" strike="noStrike" kern="1200" cap="none" spc="0" normalizeH="0" baseline="0" noProof="0" dirty="0">
                <a:ln>
                  <a:noFill/>
                </a:ln>
                <a:solidFill>
                  <a:srgbClr val="FF0000"/>
                </a:solidFill>
                <a:effectLst/>
                <a:uLnTx/>
                <a:uFillTx/>
                <a:latin typeface="Arial"/>
                <a:ea typeface="+mn-ea"/>
                <a:cs typeface="+mn-cs"/>
              </a:rPr>
              <a:t> </a:t>
            </a:r>
            <a:r>
              <a:rPr kumimoji="0" lang="en-US" b="0" i="0" u="none" strike="noStrike" kern="1200" cap="none" spc="0" normalizeH="0" baseline="0" noProof="0" dirty="0" err="1">
                <a:ln>
                  <a:noFill/>
                </a:ln>
                <a:solidFill>
                  <a:prstClr val="black"/>
                </a:solidFill>
                <a:effectLst/>
                <a:uLnTx/>
                <a:uFillTx/>
                <a:latin typeface="Arial"/>
                <a:ea typeface="+mn-ea"/>
                <a:cs typeface="+mn-cs"/>
              </a:rPr>
              <a:t>TUMonline</a:t>
            </a:r>
            <a:r>
              <a:rPr kumimoji="0" lang="en-US" b="0" i="0" u="none" strike="noStrike" kern="1200" cap="none" spc="0" normalizeH="0" baseline="0" noProof="0" dirty="0">
                <a:ln>
                  <a:noFill/>
                </a:ln>
                <a:solidFill>
                  <a:prstClr val="black"/>
                </a:solidFill>
                <a:effectLst/>
                <a:uLnTx/>
                <a:uFillTx/>
                <a:latin typeface="Arial"/>
                <a:ea typeface="+mn-ea"/>
                <a:cs typeface="+mn-cs"/>
              </a:rPr>
              <a:t>)</a:t>
            </a:r>
          </a:p>
          <a:p>
            <a:pPr marL="0" marR="0" lvl="0" indent="0" algn="l" defTabSz="268288"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268288"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sng" strike="noStrike" kern="1200" cap="none" spc="0" normalizeH="0" baseline="0" noProof="0" dirty="0">
                <a:ln>
                  <a:noFill/>
                </a:ln>
                <a:solidFill>
                  <a:prstClr val="black"/>
                </a:solidFill>
                <a:effectLst/>
                <a:uLnTx/>
                <a:uFillTx/>
                <a:latin typeface="Arial"/>
                <a:ea typeface="+mn-ea"/>
                <a:cs typeface="+mn-cs"/>
              </a:rPr>
              <a:t>There is no indication of the (subject) semester number, number of examination attempts, or negative results on the diploma certificate</a:t>
            </a:r>
            <a:endParaRPr kumimoji="0" lang="de-DE" b="0" i="0" u="sng" strike="noStrike" kern="1200" cap="none" spc="0" normalizeH="0" baseline="0" noProof="0" dirty="0">
              <a:ln>
                <a:noFill/>
              </a:ln>
              <a:solidFill>
                <a:prstClr val="black"/>
              </a:solidFill>
              <a:effectLst/>
              <a:uLnTx/>
              <a:uFillTx/>
              <a:latin typeface="Arial"/>
              <a:ea typeface="+mn-ea"/>
              <a:cs typeface="+mn-cs"/>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377796"/>
          </a:xfrm>
        </p:spPr>
        <p:txBody>
          <a:bodyPr/>
          <a:lstStyle/>
          <a:p>
            <a:r>
              <a:rPr kumimoji="0" lang="de-DE" sz="2400" b="1" i="0" u="none" strike="noStrike" kern="1200" cap="none" spc="0" normalizeH="0" baseline="0" noProof="0" dirty="0">
                <a:ln>
                  <a:noFill/>
                </a:ln>
                <a:solidFill>
                  <a:prstClr val="black"/>
                </a:solidFill>
                <a:effectLst/>
                <a:uLnTx/>
                <a:uFillTx/>
                <a:latin typeface="Arial"/>
                <a:ea typeface="+mj-ea"/>
                <a:cs typeface="+mj-cs"/>
              </a:rPr>
              <a:t>Final </a:t>
            </a:r>
            <a:r>
              <a:rPr kumimoji="0" lang="de-DE" sz="2400" b="1" i="0" u="none" strike="noStrike" kern="1200" cap="none" spc="0" normalizeH="0" baseline="0" noProof="0" dirty="0" err="1">
                <a:ln>
                  <a:noFill/>
                </a:ln>
                <a:solidFill>
                  <a:prstClr val="black"/>
                </a:solidFill>
                <a:effectLst/>
                <a:uLnTx/>
                <a:uFillTx/>
                <a:latin typeface="Arial"/>
                <a:ea typeface="+mj-ea"/>
                <a:cs typeface="+mj-cs"/>
              </a:rPr>
              <a:t>documents</a:t>
            </a:r>
            <a:endParaRPr lang="de-DE" dirty="0"/>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21</a:t>
            </a:fld>
            <a:endParaRPr lang="de-DE"/>
          </a:p>
        </p:txBody>
      </p:sp>
      <p:sp>
        <p:nvSpPr>
          <p:cNvPr id="6" name="Datumsplatzhalter 5">
            <a:extLst>
              <a:ext uri="{FF2B5EF4-FFF2-40B4-BE49-F238E27FC236}">
                <a16:creationId xmlns:a16="http://schemas.microsoft.com/office/drawing/2014/main" id="{66A7E2C1-8A0F-4F5F-B1E4-D201D523FF47}"/>
              </a:ext>
            </a:extLst>
          </p:cNvPr>
          <p:cNvSpPr>
            <a:spLocks noGrp="1"/>
          </p:cNvSpPr>
          <p:nvPr>
            <p:ph type="dt" sz="half" idx="2"/>
          </p:nvPr>
        </p:nvSpPr>
        <p:spPr/>
        <p:txBody>
          <a:bodyPr/>
          <a:lstStyle/>
          <a:p>
            <a:fld id="{B574C904-5362-4CD3-8163-1E897AF52DDD}" type="datetime1">
              <a:rPr lang="de-DE" smtClean="0"/>
              <a:t>22.07.2025</a:t>
            </a:fld>
            <a:endParaRPr lang="de-DE"/>
          </a:p>
        </p:txBody>
      </p:sp>
    </p:spTree>
    <p:extLst>
      <p:ext uri="{BB962C8B-B14F-4D97-AF65-F5344CB8AC3E}">
        <p14:creationId xmlns:p14="http://schemas.microsoft.com/office/powerpoint/2010/main" val="3978976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ea typeface="+mn-ea"/>
                <a:cs typeface="+mn-cs"/>
              </a:rPr>
              <a:t>Students are automatically disenrolled at the </a:t>
            </a:r>
            <a:r>
              <a:rPr kumimoji="0" lang="en-US" b="0" i="0" u="sng" strike="noStrike" kern="1200" cap="none" spc="0" normalizeH="0" baseline="0" noProof="0" dirty="0">
                <a:ln>
                  <a:noFill/>
                </a:ln>
                <a:solidFill>
                  <a:prstClr val="black"/>
                </a:solidFill>
                <a:effectLst/>
                <a:uLnTx/>
                <a:uFillTx/>
                <a:ea typeface="+mn-ea"/>
                <a:cs typeface="+mn-cs"/>
              </a:rPr>
              <a:t>end of the semester in which the certificate is issued</a:t>
            </a:r>
            <a:endParaRPr kumimoji="0" lang="de-DE" b="0" i="0" u="sng" strike="noStrike" kern="1200" cap="none" spc="0" normalizeH="0" baseline="0" noProof="0" dirty="0">
              <a:ln>
                <a:noFill/>
              </a:ln>
              <a:solidFill>
                <a:prstClr val="black"/>
              </a:solidFill>
              <a:effectLst/>
              <a:uLnTx/>
              <a:uFillTx/>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ea typeface="+mn-ea"/>
                <a:cs typeface="+mn-cs"/>
              </a:rPr>
              <a:t>In the final semester, examinations on optional subjects (</a:t>
            </a:r>
            <a:r>
              <a:rPr kumimoji="0" lang="en-US" b="0" i="0" u="none" strike="noStrike" kern="1200" cap="none" spc="0" normalizeH="0" baseline="0" noProof="0" dirty="0" err="1">
                <a:ln>
                  <a:noFill/>
                </a:ln>
                <a:solidFill>
                  <a:prstClr val="black"/>
                </a:solidFill>
                <a:effectLst/>
                <a:uLnTx/>
                <a:uFillTx/>
                <a:ea typeface="+mn-ea"/>
                <a:cs typeface="+mn-cs"/>
              </a:rPr>
              <a:t>Freifächer</a:t>
            </a:r>
            <a:r>
              <a:rPr kumimoji="0" lang="en-US" b="0" i="0" u="none" strike="noStrike" kern="1200" cap="none" spc="0" normalizeH="0" baseline="0" noProof="0" dirty="0">
                <a:ln>
                  <a:noFill/>
                </a:ln>
                <a:solidFill>
                  <a:prstClr val="black"/>
                </a:solidFill>
                <a:effectLst/>
                <a:uLnTx/>
                <a:uFillTx/>
                <a:ea typeface="+mn-ea"/>
                <a:cs typeface="+mn-cs"/>
              </a:rPr>
              <a:t>) can still be taken until the end of the semester.</a:t>
            </a:r>
            <a:endParaRPr kumimoji="0" lang="de-DE"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Once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the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process</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to</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issue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the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Bachelor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certificate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is</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initiated</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optional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subjects</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will not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be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listed</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on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the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 </a:t>
            </a:r>
            <a:r>
              <a:rPr kumimoji="0" lang="de-DE" b="0" i="0" u="none" strike="noStrike" kern="1200" cap="none" spc="0" normalizeH="0" baseline="0" noProof="0" dirty="0" err="1">
                <a:ln>
                  <a:noFill/>
                </a:ln>
                <a:solidFill>
                  <a:prstClr val="black"/>
                </a:solidFill>
                <a:effectLst/>
                <a:uLnTx/>
                <a:uFillTx/>
                <a:ea typeface="+mn-ea"/>
                <a:cs typeface="+mn-cs"/>
                <a:sym typeface="Wingdings" panose="05000000000000000000" pitchFamily="2" charset="2"/>
              </a:rPr>
              <a:t>certificate</a:t>
            </a:r>
            <a:r>
              <a:rPr kumimoji="0" lang="de-DE" b="0" i="0" u="none" strike="noStrike" kern="1200" cap="none" spc="0" normalizeH="0" baseline="0" noProof="0" dirty="0">
                <a:ln>
                  <a:noFill/>
                </a:ln>
                <a:solidFill>
                  <a:prstClr val="black"/>
                </a:solidFill>
                <a:effectLst/>
                <a:uLnTx/>
                <a:uFillTx/>
                <a:ea typeface="+mn-ea"/>
                <a:cs typeface="+mn-cs"/>
                <a:sym typeface="Wingdings" panose="05000000000000000000" pitchFamily="2" charset="2"/>
              </a:rPr>
              <a:t>.</a:t>
            </a:r>
          </a:p>
          <a:p>
            <a:pPr marL="0" marR="0" lvl="0" indent="0" algn="l" defTabSz="914400" rtl="0" eaLnBrk="0" fontAlgn="base" latinLnBrk="0" hangingPunct="0">
              <a:lnSpc>
                <a:spcPct val="114000"/>
              </a:lnSpc>
              <a:spcBef>
                <a:spcPct val="0"/>
              </a:spcBef>
              <a:spcAft>
                <a:spcPct val="0"/>
              </a:spcAft>
              <a:buClrTx/>
              <a:buSzTx/>
              <a:buFontTx/>
              <a:buNone/>
              <a:tabLst/>
              <a:defRPr/>
            </a:pPr>
            <a:br>
              <a:rPr kumimoji="0" lang="de-DE" b="0" i="0" u="none" strike="noStrike" kern="1200" cap="none" spc="0" normalizeH="0" baseline="0" noProof="0" dirty="0">
                <a:ln>
                  <a:noFill/>
                </a:ln>
                <a:solidFill>
                  <a:prstClr val="black"/>
                </a:solidFill>
                <a:effectLst/>
                <a:highlight>
                  <a:srgbClr val="FFFF00"/>
                </a:highlight>
                <a:uLnTx/>
                <a:uFillTx/>
                <a:ea typeface="+mn-ea"/>
                <a:cs typeface="+mn-cs"/>
              </a:rPr>
            </a:br>
            <a:r>
              <a:rPr lang="de-DE" dirty="0">
                <a:solidFill>
                  <a:prstClr val="black"/>
                </a:solidFill>
                <a:hlinkClick r:id="rId2"/>
              </a:rPr>
              <a:t>https://www.tum.de/en/studies/graduation/disenrollment</a:t>
            </a:r>
            <a:endParaRPr lang="de-DE" dirty="0">
              <a:solidFill>
                <a:prstClr val="black"/>
              </a:solidFill>
            </a:endParaRPr>
          </a:p>
          <a:p>
            <a:pPr lvl="0">
              <a:defRPr/>
            </a:pPr>
            <a:endParaRPr kumimoji="0" lang="de-DE" b="0" i="0" u="none" strike="noStrike" kern="1200" cap="none" spc="0" normalizeH="0" baseline="0" noProof="0" dirty="0">
              <a:ln>
                <a:noFill/>
              </a:ln>
              <a:solidFill>
                <a:prstClr val="black"/>
              </a:solidFill>
              <a:effectLst/>
              <a:uLnTx/>
              <a:uFillTx/>
              <a:ea typeface="+mn-ea"/>
              <a:cs typeface="+mn-cs"/>
            </a:endParaRPr>
          </a:p>
          <a:p>
            <a:pPr marR="0" lvl="0" algn="l" defTabSz="914400" rtl="0" eaLnBrk="0" fontAlgn="base" latinLnBrk="0" hangingPunct="0">
              <a:lnSpc>
                <a:spcPct val="114000"/>
              </a:lnSpc>
              <a:spcBef>
                <a:spcPct val="0"/>
              </a:spcBef>
              <a:spcAft>
                <a:spcPct val="0"/>
              </a:spcAft>
              <a:buClrTx/>
              <a:buSzTx/>
              <a:tabLst/>
              <a:defRPr/>
            </a:pPr>
            <a:endParaRPr kumimoji="0" lang="de-DE" b="0" i="0" u="none" strike="noStrike" kern="1200" cap="none" spc="0" normalizeH="0" baseline="0" noProof="0" dirty="0">
              <a:ln>
                <a:noFill/>
              </a:ln>
              <a:solidFill>
                <a:prstClr val="black"/>
              </a:solidFill>
              <a:effectLst/>
              <a:uLnTx/>
              <a:uFillTx/>
              <a:ea typeface="+mn-ea"/>
              <a:cs typeface="+mn-cs"/>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377796"/>
          </a:xfrm>
        </p:spPr>
        <p:txBody>
          <a:bodyPr/>
          <a:lstStyle/>
          <a:p>
            <a:r>
              <a:rPr kumimoji="0" lang="de-DE" sz="2400" b="1" i="0" u="none" strike="noStrike" kern="1200" cap="none" spc="0" normalizeH="0" baseline="0" noProof="0" dirty="0" err="1">
                <a:ln>
                  <a:noFill/>
                </a:ln>
                <a:solidFill>
                  <a:prstClr val="black"/>
                </a:solidFill>
                <a:effectLst/>
                <a:uLnTx/>
                <a:uFillTx/>
                <a:latin typeface="Arial"/>
                <a:ea typeface="+mj-ea"/>
                <a:cs typeface="+mj-cs"/>
              </a:rPr>
              <a:t>Disenrollment</a:t>
            </a:r>
            <a:r>
              <a:rPr kumimoji="0" lang="de-DE" sz="2400" b="1" i="0" u="none" strike="noStrike" kern="1200" cap="none" spc="0" normalizeH="0" baseline="0" noProof="0" dirty="0">
                <a:ln>
                  <a:noFill/>
                </a:ln>
                <a:solidFill>
                  <a:prstClr val="black"/>
                </a:solidFill>
                <a:effectLst/>
                <a:uLnTx/>
                <a:uFillTx/>
                <a:latin typeface="Arial"/>
                <a:ea typeface="+mj-ea"/>
                <a:cs typeface="+mj-cs"/>
              </a:rPr>
              <a:t> after </a:t>
            </a:r>
            <a:r>
              <a:rPr kumimoji="0" lang="de-DE" sz="2400" b="1" i="0" u="none" strike="noStrike" kern="1200" cap="none" spc="0" normalizeH="0" baseline="0" noProof="0" dirty="0" err="1">
                <a:ln>
                  <a:noFill/>
                </a:ln>
                <a:solidFill>
                  <a:prstClr val="black"/>
                </a:solidFill>
                <a:effectLst/>
                <a:uLnTx/>
                <a:uFillTx/>
                <a:latin typeface="Arial"/>
                <a:ea typeface="+mj-ea"/>
                <a:cs typeface="+mj-cs"/>
              </a:rPr>
              <a:t>finishing</a:t>
            </a:r>
            <a:r>
              <a:rPr kumimoji="0" lang="de-DE" sz="2400" b="1" i="0" u="none" strike="noStrike" kern="1200" cap="none" spc="0" normalizeH="0" baseline="0" noProof="0" dirty="0">
                <a:ln>
                  <a:noFill/>
                </a:ln>
                <a:solidFill>
                  <a:prstClr val="black"/>
                </a:solidFill>
                <a:effectLst/>
                <a:uLnTx/>
                <a:uFillTx/>
                <a:latin typeface="Arial"/>
                <a:ea typeface="+mj-ea"/>
                <a:cs typeface="+mj-cs"/>
              </a:rPr>
              <a:t> </a:t>
            </a:r>
            <a:r>
              <a:rPr kumimoji="0" lang="de-DE" sz="2400" b="1" i="0" u="none" strike="noStrike" kern="1200" cap="none" spc="0" normalizeH="0" baseline="0" noProof="0" dirty="0" err="1">
                <a:ln>
                  <a:noFill/>
                </a:ln>
                <a:solidFill>
                  <a:prstClr val="black"/>
                </a:solidFill>
                <a:effectLst/>
                <a:uLnTx/>
                <a:uFillTx/>
                <a:latin typeface="Arial"/>
                <a:ea typeface="+mj-ea"/>
                <a:cs typeface="+mj-cs"/>
              </a:rPr>
              <a:t>the</a:t>
            </a:r>
            <a:r>
              <a:rPr kumimoji="0" lang="de-DE" sz="2400" b="1" i="0" u="none" strike="noStrike" kern="1200" cap="none" spc="0" normalizeH="0" baseline="0" noProof="0" dirty="0">
                <a:ln>
                  <a:noFill/>
                </a:ln>
                <a:solidFill>
                  <a:prstClr val="black"/>
                </a:solidFill>
                <a:effectLst/>
                <a:uLnTx/>
                <a:uFillTx/>
                <a:latin typeface="Arial"/>
                <a:ea typeface="+mj-ea"/>
                <a:cs typeface="+mj-cs"/>
              </a:rPr>
              <a:t> </a:t>
            </a:r>
            <a:r>
              <a:rPr kumimoji="0" lang="de-DE" sz="2400" b="1" i="0" u="none" strike="noStrike" kern="1200" cap="none" spc="0" normalizeH="0" baseline="0" noProof="0" dirty="0" err="1">
                <a:ln>
                  <a:noFill/>
                </a:ln>
                <a:solidFill>
                  <a:prstClr val="black"/>
                </a:solidFill>
                <a:effectLst/>
                <a:uLnTx/>
                <a:uFillTx/>
                <a:latin typeface="Arial"/>
                <a:ea typeface="+mj-ea"/>
                <a:cs typeface="+mj-cs"/>
              </a:rPr>
              <a:t>degree</a:t>
            </a:r>
            <a:endParaRPr lang="de-DE" dirty="0"/>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22</a:t>
            </a:fld>
            <a:endParaRPr lang="de-DE"/>
          </a:p>
        </p:txBody>
      </p:sp>
      <p:sp>
        <p:nvSpPr>
          <p:cNvPr id="6" name="Datumsplatzhalter 5">
            <a:extLst>
              <a:ext uri="{FF2B5EF4-FFF2-40B4-BE49-F238E27FC236}">
                <a16:creationId xmlns:a16="http://schemas.microsoft.com/office/drawing/2014/main" id="{34FE2CF4-DE09-41EC-AE6F-228317AFFB06}"/>
              </a:ext>
            </a:extLst>
          </p:cNvPr>
          <p:cNvSpPr>
            <a:spLocks noGrp="1"/>
          </p:cNvSpPr>
          <p:nvPr>
            <p:ph type="dt" sz="half" idx="2"/>
          </p:nvPr>
        </p:nvSpPr>
        <p:spPr/>
        <p:txBody>
          <a:bodyPr/>
          <a:lstStyle/>
          <a:p>
            <a:fld id="{27787B9F-F54B-4F06-9B0D-FC05D74A2BE6}" type="datetime1">
              <a:rPr lang="de-DE" smtClean="0"/>
              <a:t>22.07.2025</a:t>
            </a:fld>
            <a:endParaRPr lang="de-DE"/>
          </a:p>
        </p:txBody>
      </p:sp>
    </p:spTree>
    <p:extLst>
      <p:ext uri="{BB962C8B-B14F-4D97-AF65-F5344CB8AC3E}">
        <p14:creationId xmlns:p14="http://schemas.microsoft.com/office/powerpoint/2010/main" val="2937590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An early application for an M.Sc. Aerospace can be made after 140 credits or more have been completed during the Bachelor’s degree</a:t>
            </a:r>
          </a:p>
          <a:p>
            <a:pPr marR="0" lvl="0" algn="l" defTabSz="914400" rtl="0" eaLnBrk="0" fontAlgn="base" latinLnBrk="0" hangingPunct="0">
              <a:lnSpc>
                <a:spcPct val="114000"/>
              </a:lnSpc>
              <a:spcBef>
                <a:spcPct val="0"/>
              </a:spcBef>
              <a:spcAft>
                <a:spcPct val="0"/>
              </a:spcAft>
              <a:buClrTx/>
              <a:buSzTx/>
              <a:tabLst/>
              <a:defRPr/>
            </a:pPr>
            <a:r>
              <a:rPr lang="en-US" dirty="0">
                <a:solidFill>
                  <a:prstClr val="black"/>
                </a:solidFill>
                <a:latin typeface="Arial"/>
              </a:rPr>
              <a:t>	</a:t>
            </a:r>
            <a:r>
              <a:rPr lang="en-US" sz="2000" b="1" dirty="0">
                <a:solidFill>
                  <a:srgbClr val="FF0000"/>
                </a:solidFill>
                <a:latin typeface="Arial"/>
              </a:rPr>
              <a:t>! </a:t>
            </a:r>
            <a:r>
              <a:rPr lang="en-US" dirty="0">
                <a:solidFill>
                  <a:srgbClr val="FF0000"/>
                </a:solidFill>
                <a:latin typeface="Arial"/>
              </a:rPr>
              <a:t>International non-EU students: </a:t>
            </a:r>
            <a:r>
              <a:rPr lang="en-US" dirty="0">
                <a:latin typeface="Arial"/>
              </a:rPr>
              <a:t>Fees apply when no Bachelor certificate can be submitted at the beginning of the 	Master’s. </a:t>
            </a:r>
          </a:p>
          <a:p>
            <a:pPr marR="0" lvl="0" algn="l" defTabSz="914400" rtl="0" eaLnBrk="0" fontAlgn="base" latinLnBrk="0" hangingPunct="0">
              <a:lnSpc>
                <a:spcPct val="114000"/>
              </a:lnSpc>
              <a:spcBef>
                <a:spcPct val="0"/>
              </a:spcBef>
              <a:spcAft>
                <a:spcPct val="0"/>
              </a:spcAft>
              <a:buClrTx/>
              <a:buSzTx/>
              <a:tabLst/>
              <a:defRPr/>
            </a:pPr>
            <a:r>
              <a:rPr lang="en-US" dirty="0">
                <a:latin typeface="Arial"/>
              </a:rPr>
              <a:t>	 </a:t>
            </a:r>
            <a:r>
              <a:rPr lang="en-US" dirty="0">
                <a:latin typeface="Arial"/>
                <a:hlinkClick r:id="rId2"/>
              </a:rPr>
              <a:t>https://www.tum.de/en/studies/fees/tuition</a:t>
            </a:r>
            <a:r>
              <a:rPr lang="en-US" dirty="0">
                <a:latin typeface="Arial"/>
              </a:rPr>
              <a:t>: Prove the successful completion of the Bachelor's program before the 	enrollment deadline (winter semester 2024: 15.11.2024, summer semester 2025: 27.05.2025). A preliminary 	certificate is sufficient.</a:t>
            </a:r>
            <a:endParaRPr kumimoji="0" lang="de-DE" i="0" u="none" strike="noStrike" kern="1200" cap="none" spc="0" normalizeH="0" baseline="0" noProof="0" dirty="0">
              <a:ln>
                <a:noFill/>
              </a:ln>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For a successful admission, you have to apply regularly via </a:t>
            </a:r>
            <a:r>
              <a:rPr kumimoji="0" lang="en-US" b="0" i="0" u="none" strike="noStrike" kern="1200" cap="none" spc="0" normalizeH="0" baseline="0" noProof="0" dirty="0" err="1">
                <a:ln>
                  <a:noFill/>
                </a:ln>
                <a:solidFill>
                  <a:prstClr val="black"/>
                </a:solidFill>
                <a:effectLst/>
                <a:uLnTx/>
                <a:uFillTx/>
                <a:latin typeface="Arial"/>
                <a:ea typeface="+mn-ea"/>
                <a:cs typeface="+mn-cs"/>
              </a:rPr>
              <a:t>TUMonline</a:t>
            </a:r>
            <a:r>
              <a:rPr kumimoji="0" lang="en-US" b="0" i="0" u="none" strike="noStrike" kern="1200" cap="none" spc="0" normalizeH="0" baseline="0" noProof="0" dirty="0">
                <a:ln>
                  <a:noFill/>
                </a:ln>
                <a:solidFill>
                  <a:prstClr val="black"/>
                </a:solidFill>
                <a:effectLst/>
                <a:uLnTx/>
                <a:uFillTx/>
                <a:latin typeface="Arial"/>
                <a:ea typeface="+mn-ea"/>
                <a:cs typeface="+mn-cs"/>
              </a:rPr>
              <a:t> and submit all required documents</a:t>
            </a:r>
          </a:p>
          <a:p>
            <a:pPr marR="0" lvl="0" algn="l" defTabSz="914400" rtl="0" eaLnBrk="0" fontAlgn="base" latinLnBrk="0" hangingPunct="0">
              <a:lnSpc>
                <a:spcPct val="114000"/>
              </a:lnSpc>
              <a:spcBef>
                <a:spcPct val="0"/>
              </a:spcBef>
              <a:spcAft>
                <a:spcPct val="0"/>
              </a:spcAft>
              <a:buClrTx/>
              <a:buSzTx/>
              <a:tabLst/>
              <a:defRPr/>
            </a:pPr>
            <a:endParaRPr kumimoji="0" lang="en-US" b="0" i="0" u="none" strike="noStrike" kern="1200" cap="none" spc="0" normalizeH="0" baseline="0" noProof="0" dirty="0">
              <a:ln>
                <a:noFill/>
              </a:ln>
              <a:solidFill>
                <a:prstClr val="black"/>
              </a:solidFill>
              <a:effectLst/>
              <a:uLnTx/>
              <a:uFillTx/>
              <a:latin typeface="Arial"/>
              <a:ea typeface="+mn-ea"/>
              <a:cs typeface="+mn-cs"/>
            </a:endParaRPr>
          </a:p>
          <a:p>
            <a:pPr marL="285750" marR="0" lvl="0" indent="-2857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The Bachelor's degree must be submitted no later than one year after the start of the Master's program </a:t>
            </a:r>
            <a:r>
              <a:rPr kumimoji="0" lang="en-US"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Otherwise, </a:t>
            </a:r>
            <a:r>
              <a:rPr kumimoji="0" lang="en-US" b="0" i="0" u="none" strike="noStrike" kern="1200" cap="none" spc="0" normalizeH="0" baseline="0" noProof="0" dirty="0" err="1">
                <a:ln>
                  <a:noFill/>
                </a:ln>
                <a:solidFill>
                  <a:prstClr val="black"/>
                </a:solidFill>
                <a:effectLst/>
                <a:uLnTx/>
                <a:uFillTx/>
                <a:latin typeface="Arial"/>
                <a:ea typeface="+mn-ea"/>
                <a:cs typeface="+mn-cs"/>
                <a:sym typeface="Wingdings" panose="05000000000000000000" pitchFamily="2" charset="2"/>
              </a:rPr>
              <a:t>automatical</a:t>
            </a:r>
            <a:r>
              <a:rPr kumimoji="0" lang="en-US"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disenrollment after 2</a:t>
            </a:r>
            <a:r>
              <a:rPr kumimoji="0" lang="en-US" b="0" i="0" u="none" strike="noStrike" kern="1200" cap="none" spc="0" normalizeH="0" noProof="0" dirty="0">
                <a:ln>
                  <a:noFill/>
                </a:ln>
                <a:solidFill>
                  <a:prstClr val="black"/>
                </a:solidFill>
                <a:effectLst/>
                <a:uLnTx/>
                <a:uFillTx/>
                <a:latin typeface="Arial"/>
                <a:ea typeface="+mn-ea"/>
                <a:cs typeface="+mn-cs"/>
                <a:sym typeface="Wingdings" panose="05000000000000000000" pitchFamily="2" charset="2"/>
              </a:rPr>
              <a:t>nd</a:t>
            </a:r>
            <a:r>
              <a:rPr kumimoji="0" lang="en-US"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Master term</a:t>
            </a:r>
            <a:endParaRPr lang="de-DE" dirty="0">
              <a:solidFill>
                <a:prstClr val="black"/>
              </a:solidFill>
              <a:latin typeface="Arial"/>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410369"/>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solidFill>
                  <a:prstClr val="black"/>
                </a:solidFill>
                <a:latin typeface="Arial"/>
              </a:rPr>
              <a:t>Transition </a:t>
            </a:r>
            <a:r>
              <a:rPr lang="de-DE" sz="2400" b="1" dirty="0" err="1">
                <a:solidFill>
                  <a:prstClr val="black"/>
                </a:solidFill>
                <a:latin typeface="Arial"/>
              </a:rPr>
              <a:t>to</a:t>
            </a:r>
            <a:r>
              <a:rPr lang="de-DE" sz="2400" b="1" dirty="0">
                <a:solidFill>
                  <a:prstClr val="black"/>
                </a:solidFill>
                <a:latin typeface="Arial"/>
              </a:rPr>
              <a:t> </a:t>
            </a:r>
            <a:r>
              <a:rPr lang="de-DE" sz="2400" b="1" dirty="0" err="1">
                <a:solidFill>
                  <a:prstClr val="black"/>
                </a:solidFill>
                <a:latin typeface="Arial"/>
              </a:rPr>
              <a:t>Master‘s</a:t>
            </a:r>
            <a:r>
              <a:rPr lang="de-DE" sz="2400" b="1" dirty="0">
                <a:solidFill>
                  <a:prstClr val="black"/>
                </a:solidFill>
                <a:latin typeface="Arial"/>
              </a:rPr>
              <a:t> </a:t>
            </a:r>
            <a:r>
              <a:rPr lang="de-DE" sz="2400" b="1" dirty="0" err="1">
                <a:solidFill>
                  <a:prstClr val="black"/>
                </a:solidFill>
                <a:latin typeface="Arial"/>
              </a:rPr>
              <a:t>degree</a:t>
            </a:r>
            <a:endParaRPr lang="de-DE" sz="2400" b="1" dirty="0">
              <a:solidFill>
                <a:prstClr val="black"/>
              </a:solidFill>
              <a:latin typeface="Arial"/>
            </a:endParaRPr>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23</a:t>
            </a:fld>
            <a:endParaRPr lang="de-DE"/>
          </a:p>
        </p:txBody>
      </p:sp>
      <p:sp>
        <p:nvSpPr>
          <p:cNvPr id="6" name="Datumsplatzhalter 5">
            <a:extLst>
              <a:ext uri="{FF2B5EF4-FFF2-40B4-BE49-F238E27FC236}">
                <a16:creationId xmlns:a16="http://schemas.microsoft.com/office/drawing/2014/main" id="{7CE70576-6D7F-4FC9-9DBF-702A81ED68BC}"/>
              </a:ext>
            </a:extLst>
          </p:cNvPr>
          <p:cNvSpPr>
            <a:spLocks noGrp="1"/>
          </p:cNvSpPr>
          <p:nvPr>
            <p:ph type="dt" sz="half" idx="2"/>
          </p:nvPr>
        </p:nvSpPr>
        <p:spPr/>
        <p:txBody>
          <a:bodyPr/>
          <a:lstStyle/>
          <a:p>
            <a:fld id="{82ED63F2-4D9A-4614-8FE4-1211AA080FCF}" type="datetime1">
              <a:rPr lang="de-DE" smtClean="0"/>
              <a:t>22.07.2025</a:t>
            </a:fld>
            <a:endParaRPr lang="de-DE"/>
          </a:p>
        </p:txBody>
      </p:sp>
    </p:spTree>
    <p:extLst>
      <p:ext uri="{BB962C8B-B14F-4D97-AF65-F5344CB8AC3E}">
        <p14:creationId xmlns:p14="http://schemas.microsoft.com/office/powerpoint/2010/main" val="2329066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D91981B-445A-4D64-98D0-2A35D18FAC35}"/>
              </a:ext>
            </a:extLst>
          </p:cNvPr>
          <p:cNvSpPr>
            <a:spLocks noGrp="1"/>
          </p:cNvSpPr>
          <p:nvPr>
            <p:ph idx="1"/>
          </p:nvPr>
        </p:nvSpPr>
        <p:spPr/>
        <p:txBody>
          <a:bodyPr/>
          <a:lstStyle/>
          <a:p>
            <a:pPr marL="0" marR="0" lvl="0" indent="0" algn="l" defTabSz="914400" rtl="0" eaLnBrk="0" fontAlgn="base" latinLnBrk="0" hangingPunct="0">
              <a:lnSpc>
                <a:spcPct val="114000"/>
              </a:lnSpc>
              <a:spcBef>
                <a:spcPct val="0"/>
              </a:spcBef>
              <a:spcAft>
                <a:spcPct val="0"/>
              </a:spcAft>
              <a:buClrTx/>
              <a:buSzTx/>
              <a:buFontTx/>
              <a:buNone/>
              <a:tabLst/>
              <a:defRPr/>
            </a:pPr>
            <a:r>
              <a:rPr kumimoji="0" lang="de-DE" sz="1400" b="1" i="0" u="none" strike="noStrike" kern="1200" cap="none" spc="0" normalizeH="0" baseline="0" noProof="0" dirty="0">
                <a:ln>
                  <a:noFill/>
                </a:ln>
                <a:solidFill>
                  <a:prstClr val="black"/>
                </a:solidFill>
                <a:effectLst/>
                <a:uLnTx/>
                <a:uFillTx/>
                <a:latin typeface="Arial"/>
                <a:ea typeface="+mn-ea"/>
                <a:cs typeface="+mn-cs"/>
              </a:rPr>
              <a:t>Admission: </a:t>
            </a:r>
          </a:p>
          <a:p>
            <a:pPr>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285750" indent="-285750">
              <a:buFont typeface="Arial" panose="020B0604020202020204" pitchFamily="34" charset="0"/>
              <a:buChar char="•"/>
              <a:defRPr/>
            </a:pPr>
            <a:r>
              <a:rPr kumimoji="0" lang="de-DE" sz="1400" b="0" i="0" u="none" strike="noStrike" kern="1200" cap="none" spc="0" normalizeH="0" baseline="0" noProof="0" dirty="0" err="1">
                <a:ln>
                  <a:noFill/>
                </a:ln>
                <a:solidFill>
                  <a:prstClr val="black"/>
                </a:solidFill>
                <a:effectLst/>
                <a:uLnTx/>
                <a:uFillTx/>
                <a:latin typeface="Arial"/>
                <a:ea typeface="+mn-ea"/>
                <a:cs typeface="+mn-cs"/>
              </a:rPr>
              <a:t>Application</a:t>
            </a:r>
            <a:r>
              <a:rPr kumimoji="0" lang="de-DE" sz="1400" b="0" i="0" u="none" strike="noStrike" kern="1200" cap="none" spc="0" normalizeH="0" baseline="0" noProof="0" dirty="0">
                <a:ln>
                  <a:noFill/>
                </a:ln>
                <a:solidFill>
                  <a:prstClr val="black"/>
                </a:solidFill>
                <a:effectLst/>
                <a:uLnTx/>
                <a:uFillTx/>
                <a:latin typeface="Arial"/>
                <a:ea typeface="+mn-ea"/>
                <a:cs typeface="+mn-cs"/>
              </a:rPr>
              <a:t> via </a:t>
            </a:r>
            <a:r>
              <a:rPr kumimoji="0" lang="de-DE" sz="1400" b="0" i="0" u="none" strike="noStrike" kern="1200" cap="none" spc="0" normalizeH="0" baseline="0" noProof="0" dirty="0" err="1">
                <a:ln>
                  <a:noFill/>
                </a:ln>
                <a:solidFill>
                  <a:prstClr val="black"/>
                </a:solidFill>
                <a:effectLst/>
                <a:uLnTx/>
                <a:uFillTx/>
                <a:latin typeface="Arial"/>
                <a:ea typeface="+mn-ea"/>
                <a:cs typeface="+mn-cs"/>
              </a:rPr>
              <a:t>TUMonline</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err="1">
                <a:ln>
                  <a:noFill/>
                </a:ln>
                <a:solidFill>
                  <a:prstClr val="black"/>
                </a:solidFill>
                <a:effectLst/>
                <a:uLnTx/>
                <a:uFillTx/>
                <a:latin typeface="Arial"/>
                <a:ea typeface="+mn-ea"/>
                <a:cs typeface="+mn-cs"/>
              </a:rPr>
              <a:t>is</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err="1">
                <a:ln>
                  <a:noFill/>
                </a:ln>
                <a:solidFill>
                  <a:prstClr val="black"/>
                </a:solidFill>
                <a:effectLst/>
                <a:uLnTx/>
                <a:uFillTx/>
                <a:latin typeface="Arial"/>
                <a:ea typeface="+mn-ea"/>
                <a:cs typeface="+mn-cs"/>
              </a:rPr>
              <a:t>mandatory</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sz="1400" b="1"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sz="1400" b="0" i="0" u="none" kern="1200" cap="none" spc="0" normalizeH="0" baseline="0" noProof="0" dirty="0">
                <a:ln>
                  <a:noFill/>
                </a:ln>
                <a:solidFill>
                  <a:prstClr val="black"/>
                </a:solidFill>
                <a:effectLst/>
                <a:uLnTx/>
                <a:uFillTx/>
                <a:latin typeface="Arial"/>
                <a:ea typeface="+mn-ea"/>
                <a:cs typeface="+mn-cs"/>
              </a:rPr>
              <a:t>As a graduate of the B.Sc. Aerospace, you will be admitted directly to the M.Sc. Aerospace program without having to go through the aptitude assessment procedure</a:t>
            </a:r>
            <a:r>
              <a:rPr kumimoji="0" lang="de-DE" sz="1400" b="0" i="0" u="none" kern="1200" cap="none" spc="0" normalizeH="0" baseline="0" noProof="0" dirty="0">
                <a:ln>
                  <a:noFill/>
                </a:ln>
                <a:solidFill>
                  <a:prstClr val="black"/>
                </a:solidFill>
                <a:effectLst/>
                <a:uLnTx/>
                <a:uFillTx/>
                <a:latin typeface="Arial"/>
                <a:ea typeface="+mn-ea"/>
                <a:cs typeface="+mn-cs"/>
              </a:rPr>
              <a:t>. </a:t>
            </a:r>
            <a:r>
              <a:rPr kumimoji="0" lang="de-DE" sz="1400" b="0" i="0" u="none" kern="1200" cap="none" spc="0" normalizeH="0" baseline="0" noProof="0" dirty="0" err="1">
                <a:ln>
                  <a:noFill/>
                </a:ln>
                <a:solidFill>
                  <a:prstClr val="black"/>
                </a:solidFill>
                <a:effectLst/>
                <a:uLnTx/>
                <a:uFillTx/>
                <a:latin typeface="Arial"/>
                <a:ea typeface="+mn-ea"/>
                <a:cs typeface="+mn-cs"/>
              </a:rPr>
              <a:t>Nevertheless</a:t>
            </a:r>
            <a:r>
              <a:rPr kumimoji="0" lang="de-DE" sz="1400" b="0" i="0" u="none" kern="1200" cap="none" spc="0" normalizeH="0" baseline="0" noProof="0" dirty="0">
                <a:ln>
                  <a:noFill/>
                </a:ln>
                <a:solidFill>
                  <a:prstClr val="black"/>
                </a:solidFill>
                <a:effectLst/>
                <a:uLnTx/>
                <a:uFillTx/>
                <a:latin typeface="Arial"/>
                <a:ea typeface="+mn-ea"/>
                <a:cs typeface="+mn-cs"/>
              </a:rPr>
              <a:t>, </a:t>
            </a:r>
            <a:r>
              <a:rPr kumimoji="0" lang="de-DE" sz="1400" b="1" i="0" u="none" kern="1200" cap="none" spc="0" normalizeH="0" baseline="0" noProof="0" dirty="0" err="1">
                <a:ln>
                  <a:noFill/>
                </a:ln>
                <a:solidFill>
                  <a:prstClr val="black"/>
                </a:solidFill>
                <a:effectLst/>
                <a:uLnTx/>
                <a:uFillTx/>
                <a:latin typeface="Arial"/>
                <a:ea typeface="+mn-ea"/>
                <a:cs typeface="+mn-cs"/>
              </a:rPr>
              <a:t>you</a:t>
            </a:r>
            <a:r>
              <a:rPr kumimoji="0" lang="de-DE" sz="1400" b="1" i="0" u="none" kern="1200" cap="none" spc="0" normalizeH="0" baseline="0" noProof="0" dirty="0">
                <a:ln>
                  <a:noFill/>
                </a:ln>
                <a:solidFill>
                  <a:prstClr val="black"/>
                </a:solidFill>
                <a:effectLst/>
                <a:uLnTx/>
                <a:uFillTx/>
                <a:latin typeface="Arial"/>
                <a:ea typeface="+mn-ea"/>
                <a:cs typeface="+mn-cs"/>
              </a:rPr>
              <a:t> </a:t>
            </a:r>
            <a:r>
              <a:rPr kumimoji="0" lang="de-DE" sz="1400" b="1" i="0" u="none" kern="1200" cap="none" spc="0" normalizeH="0" baseline="0" noProof="0" dirty="0" err="1">
                <a:ln>
                  <a:noFill/>
                </a:ln>
                <a:solidFill>
                  <a:prstClr val="black"/>
                </a:solidFill>
                <a:effectLst/>
                <a:uLnTx/>
                <a:uFillTx/>
                <a:latin typeface="Arial"/>
                <a:ea typeface="+mn-ea"/>
                <a:cs typeface="+mn-cs"/>
              </a:rPr>
              <a:t>have</a:t>
            </a:r>
            <a:r>
              <a:rPr kumimoji="0" lang="de-DE" sz="1400" b="1" i="0" u="none" kern="1200" cap="none" spc="0" normalizeH="0" baseline="0" noProof="0" dirty="0">
                <a:ln>
                  <a:noFill/>
                </a:ln>
                <a:solidFill>
                  <a:prstClr val="black"/>
                </a:solidFill>
                <a:effectLst/>
                <a:uLnTx/>
                <a:uFillTx/>
                <a:latin typeface="Arial"/>
                <a:ea typeface="+mn-ea"/>
                <a:cs typeface="+mn-cs"/>
              </a:rPr>
              <a:t> </a:t>
            </a:r>
            <a:r>
              <a:rPr kumimoji="0" lang="de-DE" sz="1400" b="1" i="0" u="none" kern="1200" cap="none" spc="0" normalizeH="0" baseline="0" noProof="0" dirty="0" err="1">
                <a:ln>
                  <a:noFill/>
                </a:ln>
                <a:solidFill>
                  <a:prstClr val="black"/>
                </a:solidFill>
                <a:effectLst/>
                <a:uLnTx/>
                <a:uFillTx/>
                <a:latin typeface="Arial"/>
                <a:ea typeface="+mn-ea"/>
                <a:cs typeface="+mn-cs"/>
              </a:rPr>
              <a:t>to</a:t>
            </a:r>
            <a:r>
              <a:rPr kumimoji="0" lang="de-DE" sz="1400" b="1" i="0" u="none" kern="1200" cap="none" spc="0" normalizeH="0" baseline="0" noProof="0" dirty="0">
                <a:ln>
                  <a:noFill/>
                </a:ln>
                <a:solidFill>
                  <a:prstClr val="black"/>
                </a:solidFill>
                <a:effectLst/>
                <a:uLnTx/>
                <a:uFillTx/>
                <a:latin typeface="Arial"/>
                <a:ea typeface="+mn-ea"/>
                <a:cs typeface="+mn-cs"/>
              </a:rPr>
              <a:t> </a:t>
            </a:r>
            <a:r>
              <a:rPr kumimoji="0" lang="de-DE" sz="1400" b="1" i="0" u="none" kern="1200" cap="none" spc="0" normalizeH="0" baseline="0" noProof="0" dirty="0" err="1">
                <a:ln>
                  <a:noFill/>
                </a:ln>
                <a:solidFill>
                  <a:prstClr val="black"/>
                </a:solidFill>
                <a:effectLst/>
                <a:uLnTx/>
                <a:uFillTx/>
                <a:latin typeface="Arial"/>
                <a:ea typeface="+mn-ea"/>
                <a:cs typeface="+mn-cs"/>
              </a:rPr>
              <a:t>upload</a:t>
            </a:r>
            <a:r>
              <a:rPr kumimoji="0" lang="de-DE" sz="1400" b="1" i="0" u="none" kern="1200" cap="none" spc="0" normalizeH="0" baseline="0" noProof="0" dirty="0">
                <a:ln>
                  <a:noFill/>
                </a:ln>
                <a:solidFill>
                  <a:prstClr val="black"/>
                </a:solidFill>
                <a:effectLst/>
                <a:uLnTx/>
                <a:uFillTx/>
                <a:latin typeface="Arial"/>
                <a:ea typeface="+mn-ea"/>
                <a:cs typeface="+mn-cs"/>
              </a:rPr>
              <a:t> a </a:t>
            </a:r>
            <a:r>
              <a:rPr kumimoji="0" lang="de-DE" sz="1400" b="1" i="0" u="none" kern="1200" cap="none" spc="0" normalizeH="0" baseline="0" noProof="0" dirty="0" err="1">
                <a:ln>
                  <a:noFill/>
                </a:ln>
                <a:solidFill>
                  <a:prstClr val="black"/>
                </a:solidFill>
                <a:effectLst/>
                <a:uLnTx/>
                <a:uFillTx/>
                <a:latin typeface="Arial"/>
                <a:ea typeface="+mn-ea"/>
                <a:cs typeface="+mn-cs"/>
              </a:rPr>
              <a:t>complete</a:t>
            </a:r>
            <a:r>
              <a:rPr kumimoji="0" lang="de-DE" sz="1400" b="1" i="0" u="none" kern="1200" cap="none" spc="0" normalizeH="0" baseline="0" noProof="0" dirty="0">
                <a:ln>
                  <a:noFill/>
                </a:ln>
                <a:solidFill>
                  <a:prstClr val="black"/>
                </a:solidFill>
                <a:effectLst/>
                <a:uLnTx/>
                <a:uFillTx/>
                <a:latin typeface="Arial"/>
                <a:ea typeface="+mn-ea"/>
                <a:cs typeface="+mn-cs"/>
              </a:rPr>
              <a:t> </a:t>
            </a:r>
            <a:r>
              <a:rPr kumimoji="0" lang="de-DE" sz="1400" b="1" i="0" u="none" kern="1200" cap="none" spc="0" normalizeH="0" baseline="0" noProof="0" dirty="0" err="1">
                <a:ln>
                  <a:noFill/>
                </a:ln>
                <a:solidFill>
                  <a:prstClr val="black"/>
                </a:solidFill>
                <a:effectLst/>
                <a:uLnTx/>
                <a:uFillTx/>
                <a:latin typeface="Arial"/>
                <a:ea typeface="+mn-ea"/>
                <a:cs typeface="+mn-cs"/>
              </a:rPr>
              <a:t>application</a:t>
            </a:r>
            <a:r>
              <a:rPr kumimoji="0" lang="de-DE" sz="1400" b="1" i="0" u="none" kern="1200" cap="none" spc="0" normalizeH="0" baseline="0" noProof="0" dirty="0">
                <a:ln>
                  <a:noFill/>
                </a:ln>
                <a:solidFill>
                  <a:prstClr val="black"/>
                </a:solidFill>
                <a:effectLst/>
                <a:uLnTx/>
                <a:uFillTx/>
                <a:latin typeface="Arial"/>
                <a:ea typeface="+mn-ea"/>
                <a:cs typeface="+mn-cs"/>
              </a:rPr>
              <a:t> </a:t>
            </a:r>
            <a:r>
              <a:rPr kumimoji="0" lang="de-DE" sz="1400" b="0" i="0" u="none" kern="1200" cap="none" spc="0" normalizeH="0" baseline="0" noProof="0" dirty="0">
                <a:ln>
                  <a:noFill/>
                </a:ln>
                <a:solidFill>
                  <a:prstClr val="black"/>
                </a:solidFill>
                <a:effectLst/>
                <a:uLnTx/>
                <a:uFillTx/>
                <a:latin typeface="Arial"/>
                <a:ea typeface="+mn-ea"/>
                <a:cs typeface="+mn-cs"/>
              </a:rPr>
              <a:t>and also </a:t>
            </a:r>
            <a:r>
              <a:rPr kumimoji="0" lang="de-DE" sz="1400" b="1" i="0" u="none" kern="1200" cap="none" spc="0" normalizeH="0" baseline="0" noProof="0" dirty="0" err="1">
                <a:ln>
                  <a:noFill/>
                </a:ln>
                <a:solidFill>
                  <a:prstClr val="black"/>
                </a:solidFill>
                <a:effectLst/>
                <a:uLnTx/>
                <a:uFillTx/>
                <a:latin typeface="Arial"/>
                <a:ea typeface="+mn-ea"/>
                <a:cs typeface="+mn-cs"/>
              </a:rPr>
              <a:t>register</a:t>
            </a:r>
            <a:r>
              <a:rPr kumimoji="0" lang="de-DE" sz="1400" b="1" i="0" u="none" kern="1200" cap="none" spc="0" normalizeH="0" baseline="0" noProof="0" dirty="0">
                <a:ln>
                  <a:noFill/>
                </a:ln>
                <a:solidFill>
                  <a:prstClr val="black"/>
                </a:solidFill>
                <a:effectLst/>
                <a:uLnTx/>
                <a:uFillTx/>
                <a:latin typeface="Arial"/>
                <a:ea typeface="+mn-ea"/>
                <a:cs typeface="+mn-cs"/>
              </a:rPr>
              <a:t> in </a:t>
            </a:r>
            <a:r>
              <a:rPr kumimoji="0" lang="de-DE" sz="1400" b="1" i="0" u="none" kern="1200" cap="none" spc="0" normalizeH="0" baseline="0" noProof="0" dirty="0" err="1">
                <a:ln>
                  <a:noFill/>
                </a:ln>
                <a:solidFill>
                  <a:prstClr val="black"/>
                </a:solidFill>
                <a:effectLst/>
                <a:uLnTx/>
                <a:uFillTx/>
                <a:latin typeface="Arial"/>
                <a:ea typeface="+mn-ea"/>
                <a:cs typeface="+mn-cs"/>
              </a:rPr>
              <a:t>our</a:t>
            </a:r>
            <a:r>
              <a:rPr kumimoji="0" lang="de-DE" sz="1400" b="1" i="0" u="none" kern="1200" cap="none" spc="0" normalizeH="0" baseline="0" noProof="0" dirty="0">
                <a:ln>
                  <a:noFill/>
                </a:ln>
                <a:solidFill>
                  <a:prstClr val="black"/>
                </a:solidFill>
                <a:effectLst/>
                <a:uLnTx/>
                <a:uFillTx/>
                <a:latin typeface="Arial"/>
                <a:ea typeface="+mn-ea"/>
                <a:cs typeface="+mn-cs"/>
              </a:rPr>
              <a:t> Tool </a:t>
            </a:r>
            <a:r>
              <a:rPr kumimoji="0" lang="de-DE" sz="1400" b="0" i="0" u="none" kern="1200" cap="none" spc="0" normalizeH="0" baseline="0" noProof="0" dirty="0">
                <a:ln>
                  <a:noFill/>
                </a:ln>
                <a:solidFill>
                  <a:prstClr val="black"/>
                </a:solidFill>
                <a:effectLst/>
                <a:uLnTx/>
                <a:uFillTx/>
                <a:latin typeface="Arial"/>
                <a:ea typeface="+mn-ea"/>
                <a:cs typeface="+mn-cs"/>
              </a:rPr>
              <a:t>Master EV (</a:t>
            </a:r>
            <a:r>
              <a:rPr kumimoji="0" lang="de-DE" sz="1400" b="0" i="0" u="none" kern="1200" cap="none" spc="0" normalizeH="0" baseline="0" noProof="0" dirty="0">
                <a:ln>
                  <a:noFill/>
                </a:ln>
                <a:solidFill>
                  <a:prstClr val="black"/>
                </a:solidFill>
                <a:effectLst/>
                <a:uLnTx/>
                <a:uFillTx/>
                <a:latin typeface="Arial"/>
                <a:ea typeface="+mn-ea"/>
                <a:cs typeface="+mn-cs"/>
                <a:hlinkClick r:id="rId2"/>
              </a:rPr>
              <a:t>https://masterev.sgb-as.ed.tum.de</a:t>
            </a:r>
            <a:r>
              <a:rPr kumimoji="0" lang="de-DE" sz="1400" b="0" i="0" u="none" kern="1200" cap="none" spc="0" normalizeH="0" baseline="0" noProof="0" dirty="0">
                <a:ln>
                  <a:noFill/>
                </a:ln>
                <a:solidFill>
                  <a:prstClr val="black"/>
                </a:solidFill>
                <a:effectLst/>
                <a:uLnTx/>
                <a:uFillTx/>
                <a:latin typeface="Arial"/>
                <a:ea typeface="+mn-ea"/>
                <a:cs typeface="+mn-cs"/>
              </a:rPr>
              <a:t>).</a:t>
            </a:r>
          </a:p>
          <a:p>
            <a:pPr marR="0" lvl="0" algn="l" defTabSz="914400" rtl="0" eaLnBrk="0" fontAlgn="base" latinLnBrk="0" hangingPunct="0">
              <a:lnSpc>
                <a:spcPct val="114000"/>
              </a:lnSpc>
              <a:spcBef>
                <a:spcPct val="0"/>
              </a:spcBef>
              <a:spcAft>
                <a:spcPct val="0"/>
              </a:spcAft>
              <a:buClrTx/>
              <a:buSzTx/>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Your grades are not relevant for admission to the Master Aerospace </a:t>
            </a:r>
            <a:r>
              <a:rPr kumimoji="0" lang="en-US" sz="1400" b="0" i="0" u="none" strike="noStrike" kern="1200" cap="none" spc="0" normalizeH="0" baseline="0" noProof="0" dirty="0">
                <a:ln>
                  <a:noFill/>
                </a:ln>
                <a:solidFill>
                  <a:prstClr val="black"/>
                </a:solidFill>
                <a:effectLst/>
                <a:uLnTx/>
                <a:uFillTx/>
                <a:latin typeface="Arial"/>
                <a:ea typeface="+mn-ea"/>
                <a:cs typeface="+mn-cs"/>
                <a:sym typeface="Wingdings" panose="05000000000000000000" pitchFamily="2" charset="2"/>
              </a:rPr>
              <a:t> BSc Aerospace will always be admitted.</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Please note the application deadlines</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p>
          <a:p>
            <a:pPr marL="171450" marR="0" lvl="0" indent="-171450" algn="l" defTabSz="914400" rtl="0" eaLnBrk="0" fontAlgn="base" latinLnBrk="0" hangingPunct="0">
              <a:lnSpc>
                <a:spcPct val="114000"/>
              </a:lnSpc>
              <a:spcBef>
                <a:spcPct val="0"/>
              </a:spcBef>
              <a:spcAft>
                <a:spcPct val="0"/>
              </a:spcAft>
              <a:buClrTx/>
              <a:buSzTx/>
              <a:buFont typeface="Symbol" panose="05050102010706020507" pitchFamily="18" charset="2"/>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Application period for studies beginning in the winter semester: </a:t>
            </a:r>
            <a:r>
              <a:rPr kumimoji="0" lang="de-DE" sz="1400" b="0" i="0" u="none" strike="noStrike" kern="1200" cap="none" spc="0" normalizeH="0" baseline="0" noProof="0" dirty="0">
                <a:ln>
                  <a:noFill/>
                </a:ln>
                <a:solidFill>
                  <a:prstClr val="black"/>
                </a:solidFill>
                <a:effectLst/>
                <a:uLnTx/>
                <a:uFillTx/>
                <a:latin typeface="Arial"/>
                <a:ea typeface="+mn-ea"/>
                <a:cs typeface="+mn-cs"/>
              </a:rPr>
              <a:t>01.04. - 31.05.</a:t>
            </a:r>
          </a:p>
          <a:p>
            <a:pPr marL="171450" marR="0" lvl="0" indent="-171450" algn="l" defTabSz="914400" rtl="0" eaLnBrk="0" fontAlgn="base" latinLnBrk="0" hangingPunct="0">
              <a:lnSpc>
                <a:spcPct val="114000"/>
              </a:lnSpc>
              <a:spcBef>
                <a:spcPct val="0"/>
              </a:spcBef>
              <a:spcAft>
                <a:spcPct val="0"/>
              </a:spcAft>
              <a:buClrTx/>
              <a:buSzTx/>
              <a:buFont typeface="Symbol" panose="05050102010706020507" pitchFamily="18" charset="2"/>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Application period for studies starting in the summer semester</a:t>
            </a:r>
            <a:r>
              <a:rPr kumimoji="0" lang="de-DE" sz="1400" b="0" i="0" u="none" strike="noStrike" kern="1200" cap="none" spc="0" normalizeH="0" baseline="0" noProof="0" dirty="0">
                <a:ln>
                  <a:noFill/>
                </a:ln>
                <a:solidFill>
                  <a:prstClr val="black"/>
                </a:solidFill>
                <a:effectLst/>
                <a:uLnTx/>
                <a:uFillTx/>
                <a:latin typeface="Arial"/>
                <a:ea typeface="+mn-ea"/>
                <a:cs typeface="+mn-cs"/>
              </a:rPr>
              <a:t>: 01.09. - 30.11.</a:t>
            </a:r>
            <a:endParaRPr kumimoji="0" lang="de-DE" sz="1400" b="0" i="0" u="none" strike="noStrike" kern="1200" cap="none" spc="0" normalizeH="0" baseline="0" noProof="0" dirty="0">
              <a:ln>
                <a:noFill/>
              </a:ln>
              <a:solidFill>
                <a:srgbClr val="FF0000"/>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Symbol" panose="05050102010706020507" pitchFamily="18" charset="2"/>
              <a:buChar char="-"/>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For general questions on formal aspects of the application, </a:t>
            </a:r>
            <a:r>
              <a:rPr kumimoji="0" lang="de-DE" sz="1400" b="0" i="0" u="none" strike="noStrike" kern="1200" cap="none" spc="0" normalizeH="0" baseline="0" noProof="0" dirty="0" err="1">
                <a:ln>
                  <a:noFill/>
                </a:ln>
                <a:solidFill>
                  <a:prstClr val="black"/>
                </a:solidFill>
                <a:effectLst/>
                <a:uLnTx/>
                <a:uFillTx/>
                <a:latin typeface="Arial"/>
                <a:ea typeface="+mn-ea"/>
                <a:cs typeface="+mn-cs"/>
              </a:rPr>
              <a:t>please</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err="1">
                <a:ln>
                  <a:noFill/>
                </a:ln>
                <a:solidFill>
                  <a:prstClr val="black"/>
                </a:solidFill>
                <a:effectLst/>
                <a:uLnTx/>
                <a:uFillTx/>
                <a:latin typeface="Arial"/>
                <a:ea typeface="+mn-ea"/>
                <a:cs typeface="+mn-cs"/>
              </a:rPr>
              <a:t>get</a:t>
            </a:r>
            <a:r>
              <a:rPr kumimoji="0" lang="de-DE" sz="1400" b="0" i="0" u="none" strike="noStrike" kern="1200" cap="none" spc="0" normalizeH="0" baseline="0" noProof="0" dirty="0">
                <a:ln>
                  <a:noFill/>
                </a:ln>
                <a:solidFill>
                  <a:prstClr val="black"/>
                </a:solidFill>
                <a:effectLst/>
                <a:uLnTx/>
                <a:uFillTx/>
                <a:latin typeface="Arial"/>
                <a:ea typeface="+mn-ea"/>
                <a:cs typeface="+mn-cs"/>
              </a:rPr>
              <a:t> in </a:t>
            </a:r>
            <a:r>
              <a:rPr kumimoji="0" lang="de-DE" sz="1400" b="0" i="0" u="none" strike="noStrike" kern="1200" cap="none" spc="0" normalizeH="0" baseline="0" noProof="0" dirty="0" err="1">
                <a:ln>
                  <a:noFill/>
                </a:ln>
                <a:solidFill>
                  <a:prstClr val="black"/>
                </a:solidFill>
                <a:effectLst/>
                <a:uLnTx/>
                <a:uFillTx/>
                <a:latin typeface="Arial"/>
                <a:ea typeface="+mn-ea"/>
                <a:cs typeface="+mn-cs"/>
              </a:rPr>
              <a:t>touch</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err="1">
                <a:ln>
                  <a:noFill/>
                </a:ln>
                <a:solidFill>
                  <a:prstClr val="black"/>
                </a:solidFill>
                <a:effectLst/>
                <a:uLnTx/>
                <a:uFillTx/>
                <a:latin typeface="Arial"/>
                <a:ea typeface="+mn-ea"/>
                <a:cs typeface="+mn-cs"/>
              </a:rPr>
              <a:t>with</a:t>
            </a:r>
            <a:r>
              <a:rPr kumimoji="0" lang="de-DE" sz="1400" b="0" i="0" u="none"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3"/>
              </a:rPr>
              <a:t>studium@tum.de</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Please send any questions about the aptitude assessment procedure to </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4"/>
              </a:rPr>
              <a:t>applications.asg@ed.tum.de</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R="0" lvl="0" algn="l" defTabSz="914400" rtl="0" eaLnBrk="0" fontAlgn="base" latinLnBrk="0" hangingPunct="0">
              <a:lnSpc>
                <a:spcPct val="114000"/>
              </a:lnSpc>
              <a:spcBef>
                <a:spcPct val="0"/>
              </a:spcBef>
              <a:spcAft>
                <a:spcPct val="0"/>
              </a:spcAft>
              <a:buClrTx/>
              <a:buSzTx/>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410369"/>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solidFill>
                  <a:prstClr val="black"/>
                </a:solidFill>
                <a:latin typeface="Arial"/>
              </a:rPr>
              <a:t>Aptitude</a:t>
            </a:r>
            <a:r>
              <a:rPr lang="de-DE" sz="2400" b="1" dirty="0">
                <a:solidFill>
                  <a:prstClr val="black"/>
                </a:solidFill>
                <a:latin typeface="Arial"/>
              </a:rPr>
              <a:t> </a:t>
            </a:r>
            <a:r>
              <a:rPr lang="de-DE" sz="2400" b="1" dirty="0" err="1">
                <a:solidFill>
                  <a:prstClr val="black"/>
                </a:solidFill>
                <a:latin typeface="Arial"/>
              </a:rPr>
              <a:t>assessment</a:t>
            </a:r>
            <a:endParaRPr lang="de-DE" sz="2400" b="1" dirty="0">
              <a:solidFill>
                <a:prstClr val="black"/>
              </a:solidFill>
              <a:latin typeface="Arial"/>
            </a:endParaRPr>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24</a:t>
            </a:fld>
            <a:endParaRPr lang="de-DE"/>
          </a:p>
        </p:txBody>
      </p:sp>
      <p:sp>
        <p:nvSpPr>
          <p:cNvPr id="6" name="Datumsplatzhalter 5">
            <a:extLst>
              <a:ext uri="{FF2B5EF4-FFF2-40B4-BE49-F238E27FC236}">
                <a16:creationId xmlns:a16="http://schemas.microsoft.com/office/drawing/2014/main" id="{B76A77FD-5F27-46AE-A08D-FA5EC155C2F0}"/>
              </a:ext>
            </a:extLst>
          </p:cNvPr>
          <p:cNvSpPr>
            <a:spLocks noGrp="1"/>
          </p:cNvSpPr>
          <p:nvPr>
            <p:ph type="dt" sz="half" idx="2"/>
          </p:nvPr>
        </p:nvSpPr>
        <p:spPr/>
        <p:txBody>
          <a:bodyPr/>
          <a:lstStyle/>
          <a:p>
            <a:fld id="{65F08543-3F6D-4013-A6E4-EF49451DC1E4}" type="datetime1">
              <a:rPr lang="de-DE" smtClean="0"/>
              <a:t>22.07.2025</a:t>
            </a:fld>
            <a:endParaRPr lang="de-DE"/>
          </a:p>
        </p:txBody>
      </p:sp>
    </p:spTree>
    <p:extLst>
      <p:ext uri="{BB962C8B-B14F-4D97-AF65-F5344CB8AC3E}">
        <p14:creationId xmlns:p14="http://schemas.microsoft.com/office/powerpoint/2010/main" val="3643321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410369"/>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solidFill>
                  <a:prstClr val="black"/>
                </a:solidFill>
                <a:latin typeface="Arial"/>
              </a:rPr>
              <a:t>Important</a:t>
            </a:r>
            <a:r>
              <a:rPr lang="de-DE" sz="2400" b="1" dirty="0">
                <a:solidFill>
                  <a:prstClr val="black"/>
                </a:solidFill>
                <a:latin typeface="Arial"/>
              </a:rPr>
              <a:t> links</a:t>
            </a:r>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25</a:t>
            </a:fld>
            <a:endParaRPr lang="de-DE"/>
          </a:p>
        </p:txBody>
      </p:sp>
      <p:sp>
        <p:nvSpPr>
          <p:cNvPr id="7" name="Inhaltsplatzhalter 6">
            <a:extLst>
              <a:ext uri="{FF2B5EF4-FFF2-40B4-BE49-F238E27FC236}">
                <a16:creationId xmlns:a16="http://schemas.microsoft.com/office/drawing/2014/main" id="{01A7861F-C279-41C3-828F-A8FDE20DBEA5}"/>
              </a:ext>
            </a:extLst>
          </p:cNvPr>
          <p:cNvSpPr>
            <a:spLocks noGrp="1"/>
          </p:cNvSpPr>
          <p:nvPr>
            <p:ph idx="1"/>
          </p:nvPr>
        </p:nvSpPr>
        <p:spPr/>
        <p:txBody>
          <a:bodyPr/>
          <a:lstStyle/>
          <a:p>
            <a:pPr marL="0" marR="0" lvl="0" indent="0" algn="l" defTabSz="914400" rtl="0" eaLnBrk="0" fontAlgn="base" latinLnBrk="0" hangingPunct="0">
              <a:lnSpc>
                <a:spcPct val="114000"/>
              </a:lnSpc>
              <a:spcBef>
                <a:spcPct val="0"/>
              </a:spcBef>
              <a:spcAft>
                <a:spcPct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a:ea typeface="+mn-ea"/>
                <a:cs typeface="+mn-cs"/>
              </a:rPr>
              <a:t>Important information for the Aerospace degree program can be found here:</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14000"/>
              </a:lnSpc>
              <a:spcBef>
                <a:spcPct val="0"/>
              </a:spcBef>
              <a:spcAft>
                <a:spcPct val="0"/>
              </a:spcAft>
              <a:buClrTx/>
              <a:buSzTx/>
              <a:buFontTx/>
              <a:buNone/>
              <a:tabLst/>
              <a:defRPr/>
            </a:pPr>
            <a:endParaRPr kumimoji="0" lang="de-DE"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a:ln>
                  <a:noFill/>
                </a:ln>
                <a:solidFill>
                  <a:prstClr val="black"/>
                </a:solidFill>
                <a:effectLst/>
                <a:uLnTx/>
                <a:uFillTx/>
                <a:latin typeface="Arial"/>
                <a:ea typeface="+mn-ea"/>
                <a:cs typeface="+mn-cs"/>
                <a:hlinkClick r:id="rId2"/>
              </a:rPr>
              <a:t>B.Sc. Aerospace - TUM School of Engineering and Design - </a:t>
            </a:r>
            <a:r>
              <a:rPr kumimoji="0" lang="en-US" b="0" i="0" u="none" strike="noStrike" kern="1200" cap="none" spc="0" normalizeH="0" baseline="0" noProof="0" dirty="0" err="1">
                <a:ln>
                  <a:noFill/>
                </a:ln>
                <a:solidFill>
                  <a:prstClr val="black"/>
                </a:solidFill>
                <a:effectLst/>
                <a:uLnTx/>
                <a:uFillTx/>
                <a:latin typeface="Arial"/>
                <a:ea typeface="+mn-ea"/>
                <a:cs typeface="+mn-cs"/>
                <a:hlinkClick r:id="rId2"/>
              </a:rPr>
              <a:t>BayernCollab</a:t>
            </a:r>
            <a:r>
              <a:rPr kumimoji="0" lang="en-US" b="0" i="0" u="none" strike="noStrike" kern="1200" cap="none" spc="0" normalizeH="0" baseline="0" noProof="0" dirty="0">
                <a:ln>
                  <a:noFill/>
                </a:ln>
                <a:solidFill>
                  <a:prstClr val="black"/>
                </a:solidFill>
                <a:effectLst/>
                <a:uLnTx/>
                <a:uFillTx/>
                <a:latin typeface="Arial"/>
                <a:ea typeface="+mn-ea"/>
                <a:cs typeface="+mn-cs"/>
                <a:hlinkClick r:id="rId2"/>
              </a:rPr>
              <a:t> (</a:t>
            </a:r>
            <a:r>
              <a:rPr kumimoji="0" lang="en-US" b="0" i="0" u="none" strike="noStrike" kern="1200" cap="none" spc="0" normalizeH="0" baseline="0" noProof="0" dirty="0" err="1">
                <a:ln>
                  <a:noFill/>
                </a:ln>
                <a:solidFill>
                  <a:prstClr val="black"/>
                </a:solidFill>
                <a:effectLst/>
                <a:uLnTx/>
                <a:uFillTx/>
                <a:latin typeface="Arial"/>
                <a:ea typeface="+mn-ea"/>
                <a:cs typeface="+mn-cs"/>
                <a:hlinkClick r:id="rId2"/>
              </a:rPr>
              <a:t>dvb.bayern</a:t>
            </a:r>
            <a:r>
              <a:rPr kumimoji="0" lang="en-US" b="0" i="0" u="none" strike="noStrike" kern="1200" cap="none" spc="0" normalizeH="0" baseline="0" noProof="0" dirty="0">
                <a:ln>
                  <a:noFill/>
                </a:ln>
                <a:solidFill>
                  <a:prstClr val="black"/>
                </a:solidFill>
                <a:effectLst/>
                <a:uLnTx/>
                <a:uFillTx/>
                <a:latin typeface="Arial"/>
                <a:ea typeface="+mn-ea"/>
                <a:cs typeface="+mn-cs"/>
                <a:hlinkClick r:id="rId2"/>
              </a:rPr>
              <a:t>)</a:t>
            </a:r>
            <a:endParaRPr kumimoji="0" lang="en-US"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endParaRPr kumimoji="0" lang="en-US" b="0" i="0" u="none" strike="noStrike" kern="1200" cap="none" spc="0" normalizeH="0" baseline="0" noProof="0" dirty="0">
              <a:ln>
                <a:noFill/>
              </a:ln>
              <a:solidFill>
                <a:prstClr val="black"/>
              </a:solidFill>
              <a:effectLst/>
              <a:uLnTx/>
              <a:uFillTx/>
              <a:latin typeface="Arial"/>
              <a:ea typeface="+mn-ea"/>
              <a:cs typeface="+mn-cs"/>
            </a:endParaRPr>
          </a:p>
          <a:p>
            <a:pPr marL="171450" marR="0" lvl="0" indent="-171450" algn="l" defTabSz="914400" rtl="0" eaLnBrk="0" fontAlgn="base" latinLnBrk="0" hangingPunct="0">
              <a:lnSpc>
                <a:spcPct val="114000"/>
              </a:lnSpc>
              <a:spcBef>
                <a:spcPct val="0"/>
              </a:spcBef>
              <a:spcAft>
                <a:spcPct val="0"/>
              </a:spcAft>
              <a:buClrTx/>
              <a:buSzTx/>
              <a:buFont typeface="Arial" panose="020B0604020202020204" pitchFamily="34" charset="0"/>
              <a:buChar char="•"/>
              <a:tabLst/>
              <a:defRPr/>
            </a:pPr>
            <a:r>
              <a:rPr kumimoji="0" lang="en-US" b="0" i="0" u="none" strike="noStrike" kern="1200" cap="none" spc="0" normalizeH="0" baseline="0" noProof="0" dirty="0" err="1">
                <a:ln>
                  <a:noFill/>
                </a:ln>
                <a:solidFill>
                  <a:prstClr val="black"/>
                </a:solidFill>
                <a:effectLst/>
                <a:uLnTx/>
                <a:uFillTx/>
                <a:latin typeface="Arial"/>
                <a:ea typeface="+mn-ea"/>
                <a:cs typeface="+mn-cs"/>
                <a:hlinkClick r:id="rId3"/>
              </a:rPr>
              <a:t>Formulare</a:t>
            </a:r>
            <a:r>
              <a:rPr kumimoji="0" lang="en-US" b="0" i="0" u="none" strike="noStrike" kern="1200" cap="none" spc="0" normalizeH="0" baseline="0" noProof="0" dirty="0">
                <a:ln>
                  <a:noFill/>
                </a:ln>
                <a:solidFill>
                  <a:prstClr val="black"/>
                </a:solidFill>
                <a:effectLst/>
                <a:uLnTx/>
                <a:uFillTx/>
                <a:latin typeface="Arial"/>
                <a:ea typeface="+mn-ea"/>
                <a:cs typeface="+mn-cs"/>
                <a:hlinkClick r:id="rId3"/>
              </a:rPr>
              <a:t> / Forms B.Sc. Aerospace - TUM School of Engineering and Design - </a:t>
            </a:r>
            <a:r>
              <a:rPr kumimoji="0" lang="en-US" b="0" i="0" u="none" strike="noStrike" kern="1200" cap="none" spc="0" normalizeH="0" baseline="0" noProof="0" dirty="0" err="1">
                <a:ln>
                  <a:noFill/>
                </a:ln>
                <a:solidFill>
                  <a:prstClr val="black"/>
                </a:solidFill>
                <a:effectLst/>
                <a:uLnTx/>
                <a:uFillTx/>
                <a:latin typeface="Arial"/>
                <a:ea typeface="+mn-ea"/>
                <a:cs typeface="+mn-cs"/>
                <a:hlinkClick r:id="rId3"/>
              </a:rPr>
              <a:t>BayernCollab</a:t>
            </a:r>
            <a:r>
              <a:rPr kumimoji="0" lang="en-US" b="0" i="0" u="none" strike="noStrike" kern="1200" cap="none" spc="0" normalizeH="0" baseline="0" noProof="0" dirty="0">
                <a:ln>
                  <a:noFill/>
                </a:ln>
                <a:solidFill>
                  <a:prstClr val="black"/>
                </a:solidFill>
                <a:effectLst/>
                <a:uLnTx/>
                <a:uFillTx/>
                <a:latin typeface="Arial"/>
                <a:ea typeface="+mn-ea"/>
                <a:cs typeface="+mn-cs"/>
                <a:hlinkClick r:id="rId3"/>
              </a:rPr>
              <a:t> (</a:t>
            </a:r>
            <a:r>
              <a:rPr kumimoji="0" lang="en-US" b="0" i="0" u="none" strike="noStrike" kern="1200" cap="none" spc="0" normalizeH="0" baseline="0" noProof="0" dirty="0" err="1">
                <a:ln>
                  <a:noFill/>
                </a:ln>
                <a:solidFill>
                  <a:prstClr val="black"/>
                </a:solidFill>
                <a:effectLst/>
                <a:uLnTx/>
                <a:uFillTx/>
                <a:latin typeface="Arial"/>
                <a:ea typeface="+mn-ea"/>
                <a:cs typeface="+mn-cs"/>
                <a:hlinkClick r:id="rId3"/>
              </a:rPr>
              <a:t>dvb.bayern</a:t>
            </a:r>
            <a:r>
              <a:rPr kumimoji="0" lang="en-US" b="0" i="0" u="none" strike="noStrike" kern="1200" cap="none" spc="0" normalizeH="0" baseline="0" noProof="0" dirty="0">
                <a:ln>
                  <a:noFill/>
                </a:ln>
                <a:solidFill>
                  <a:prstClr val="black"/>
                </a:solidFill>
                <a:effectLst/>
                <a:uLnTx/>
                <a:uFillTx/>
                <a:latin typeface="Arial"/>
                <a:ea typeface="+mn-ea"/>
                <a:cs typeface="+mn-cs"/>
                <a:hlinkClick r:id="rId3"/>
              </a:rPr>
              <a:t>)</a:t>
            </a:r>
            <a:endParaRPr kumimoji="0" lang="de-DE" b="0" i="0" u="none" strike="noStrike" kern="1200" cap="none" spc="0" normalizeH="0" baseline="0" noProof="0" dirty="0">
              <a:ln>
                <a:noFill/>
              </a:ln>
              <a:solidFill>
                <a:prstClr val="black"/>
              </a:solidFill>
              <a:effectLst/>
              <a:uLnTx/>
              <a:uFillTx/>
              <a:latin typeface="Arial"/>
              <a:ea typeface="+mn-ea"/>
              <a:cs typeface="+mn-cs"/>
            </a:endParaRPr>
          </a:p>
          <a:p>
            <a:endParaRPr lang="de-DE" dirty="0"/>
          </a:p>
          <a:p>
            <a:pPr marL="0" marR="0" lvl="0" indent="0" algn="l" defTabSz="914400" rtl="0" eaLnBrk="0" fontAlgn="base" latinLnBrk="0" hangingPunct="0">
              <a:lnSpc>
                <a:spcPct val="114000"/>
              </a:lnSpc>
              <a:spcBef>
                <a:spcPct val="0"/>
              </a:spcBef>
              <a:spcAft>
                <a:spcPct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a:ea typeface="+mn-ea"/>
                <a:cs typeface="Arial" charset="0"/>
              </a:rPr>
              <a:t>If you have any </a:t>
            </a:r>
            <a:r>
              <a:rPr kumimoji="0" lang="en-US" b="1" i="0" u="none" strike="noStrike" kern="1200" cap="none" spc="0" normalizeH="0" baseline="0" noProof="0" dirty="0">
                <a:ln>
                  <a:noFill/>
                </a:ln>
                <a:solidFill>
                  <a:prstClr val="black"/>
                </a:solidFill>
                <a:effectLst/>
                <a:uLnTx/>
                <a:uFillTx/>
                <a:latin typeface="Arial"/>
                <a:ea typeface="+mn-ea"/>
                <a:cs typeface="Arial" charset="0"/>
              </a:rPr>
              <a:t>questions about study and examination matters</a:t>
            </a:r>
            <a:r>
              <a:rPr kumimoji="0" lang="en-US" b="0" i="0" u="none" strike="noStrike" kern="1200" cap="none" spc="0" normalizeH="0" baseline="0" noProof="0" dirty="0">
                <a:ln>
                  <a:noFill/>
                </a:ln>
                <a:solidFill>
                  <a:prstClr val="black"/>
                </a:solidFill>
                <a:effectLst/>
                <a:uLnTx/>
                <a:uFillTx/>
                <a:latin typeface="Arial"/>
                <a:ea typeface="+mn-ea"/>
                <a:cs typeface="Arial" charset="0"/>
              </a:rPr>
              <a:t>, please also take a look at the following link </a:t>
            </a:r>
          </a:p>
          <a:p>
            <a:pPr marL="0" marR="0" lvl="0" indent="0" algn="l" defTabSz="914400" rtl="0" eaLnBrk="0" fontAlgn="base" latinLnBrk="0" hangingPunct="0">
              <a:lnSpc>
                <a:spcPct val="114000"/>
              </a:lnSpc>
              <a:spcBef>
                <a:spcPct val="0"/>
              </a:spcBef>
              <a:spcAft>
                <a:spcPct val="0"/>
              </a:spcAft>
              <a:buClrTx/>
              <a:buSzTx/>
              <a:buFontTx/>
              <a:buNone/>
              <a:tabLst/>
              <a:defRPr/>
            </a:pPr>
            <a:r>
              <a:rPr kumimoji="0" lang="de-DE" b="0" i="0" u="none" strike="noStrike" kern="1200" cap="none" spc="0" normalizeH="0" baseline="0" noProof="0" dirty="0">
                <a:ln>
                  <a:noFill/>
                </a:ln>
                <a:solidFill>
                  <a:prstClr val="black"/>
                </a:solidFill>
                <a:effectLst/>
                <a:uLnTx/>
                <a:uFillTx/>
                <a:latin typeface="Arial" charset="0"/>
                <a:ea typeface="+mn-ea"/>
                <a:cs typeface="Arial" charset="0"/>
                <a:hlinkClick r:id="rId4"/>
              </a:rPr>
              <a:t>Prüfungsangelegenheiten / Examination Affairs B.Sc. Aerospace - TUM School </a:t>
            </a:r>
            <a:r>
              <a:rPr kumimoji="0" lang="de-DE" b="0" i="0" u="none" strike="noStrike" kern="1200" cap="none" spc="0" normalizeH="0" baseline="0" noProof="0" dirty="0" err="1">
                <a:ln>
                  <a:noFill/>
                </a:ln>
                <a:solidFill>
                  <a:prstClr val="black"/>
                </a:solidFill>
                <a:effectLst/>
                <a:uLnTx/>
                <a:uFillTx/>
                <a:latin typeface="Arial" charset="0"/>
                <a:ea typeface="+mn-ea"/>
                <a:cs typeface="Arial" charset="0"/>
                <a:hlinkClick r:id="rId4"/>
              </a:rPr>
              <a:t>of</a:t>
            </a:r>
            <a:r>
              <a:rPr kumimoji="0" lang="de-DE" b="0" i="0" u="none" strike="noStrike" kern="1200" cap="none" spc="0" normalizeH="0" baseline="0" noProof="0" dirty="0">
                <a:ln>
                  <a:noFill/>
                </a:ln>
                <a:solidFill>
                  <a:prstClr val="black"/>
                </a:solidFill>
                <a:effectLst/>
                <a:uLnTx/>
                <a:uFillTx/>
                <a:latin typeface="Arial" charset="0"/>
                <a:ea typeface="+mn-ea"/>
                <a:cs typeface="Arial" charset="0"/>
                <a:hlinkClick r:id="rId4"/>
              </a:rPr>
              <a:t> Engineering and Design - </a:t>
            </a:r>
            <a:r>
              <a:rPr kumimoji="0" lang="de-DE" b="0" i="0" u="none" strike="noStrike" kern="1200" cap="none" spc="0" normalizeH="0" baseline="0" noProof="0" dirty="0" err="1">
                <a:ln>
                  <a:noFill/>
                </a:ln>
                <a:solidFill>
                  <a:prstClr val="black"/>
                </a:solidFill>
                <a:effectLst/>
                <a:uLnTx/>
                <a:uFillTx/>
                <a:latin typeface="Arial" charset="0"/>
                <a:ea typeface="+mn-ea"/>
                <a:cs typeface="Arial" charset="0"/>
                <a:hlinkClick r:id="rId4"/>
              </a:rPr>
              <a:t>BayernCollab</a:t>
            </a:r>
            <a:r>
              <a:rPr kumimoji="0" lang="de-DE" b="0" i="0" u="none" strike="noStrike" kern="1200" cap="none" spc="0" normalizeH="0" baseline="0" noProof="0" dirty="0">
                <a:ln>
                  <a:noFill/>
                </a:ln>
                <a:solidFill>
                  <a:prstClr val="black"/>
                </a:solidFill>
                <a:effectLst/>
                <a:uLnTx/>
                <a:uFillTx/>
                <a:latin typeface="Arial" charset="0"/>
                <a:ea typeface="+mn-ea"/>
                <a:cs typeface="Arial" charset="0"/>
                <a:hlinkClick r:id="rId4"/>
              </a:rPr>
              <a:t> (</a:t>
            </a:r>
            <a:r>
              <a:rPr kumimoji="0" lang="de-DE" b="0" i="0" u="none" strike="noStrike" kern="1200" cap="none" spc="0" normalizeH="0" baseline="0" noProof="0" dirty="0" err="1">
                <a:ln>
                  <a:noFill/>
                </a:ln>
                <a:solidFill>
                  <a:prstClr val="black"/>
                </a:solidFill>
                <a:effectLst/>
                <a:uLnTx/>
                <a:uFillTx/>
                <a:latin typeface="Arial" charset="0"/>
                <a:ea typeface="+mn-ea"/>
                <a:cs typeface="Arial" charset="0"/>
                <a:hlinkClick r:id="rId4"/>
              </a:rPr>
              <a:t>dvb.bayern</a:t>
            </a:r>
            <a:r>
              <a:rPr kumimoji="0" lang="de-DE" b="0" i="0" u="none" strike="noStrike" kern="1200" cap="none" spc="0" normalizeH="0" baseline="0" noProof="0" dirty="0">
                <a:ln>
                  <a:noFill/>
                </a:ln>
                <a:solidFill>
                  <a:prstClr val="black"/>
                </a:solidFill>
                <a:effectLst/>
                <a:uLnTx/>
                <a:uFillTx/>
                <a:latin typeface="Arial" charset="0"/>
                <a:ea typeface="+mn-ea"/>
                <a:cs typeface="Arial" charset="0"/>
                <a:hlinkClick r:id="rId4"/>
              </a:rPr>
              <a:t>)</a:t>
            </a:r>
            <a:endParaRPr kumimoji="0" lang="de-DE" b="0" i="0" u="none" strike="noStrike" kern="1200" cap="none" spc="0" normalizeH="0" baseline="0" noProof="0" dirty="0">
              <a:ln>
                <a:noFill/>
              </a:ln>
              <a:solidFill>
                <a:prstClr val="black"/>
              </a:solidFill>
              <a:effectLst/>
              <a:uLnTx/>
              <a:uFillTx/>
              <a:latin typeface="Arial"/>
              <a:ea typeface="+mn-ea"/>
              <a:cs typeface="Arial" charset="0"/>
            </a:endParaRPr>
          </a:p>
          <a:p>
            <a:endParaRPr lang="de-DE" dirty="0"/>
          </a:p>
        </p:txBody>
      </p:sp>
      <p:sp>
        <p:nvSpPr>
          <p:cNvPr id="9" name="Datumsplatzhalter 8">
            <a:extLst>
              <a:ext uri="{FF2B5EF4-FFF2-40B4-BE49-F238E27FC236}">
                <a16:creationId xmlns:a16="http://schemas.microsoft.com/office/drawing/2014/main" id="{0014EB7C-0C65-4137-A864-ED842B6D9CF5}"/>
              </a:ext>
            </a:extLst>
          </p:cNvPr>
          <p:cNvSpPr>
            <a:spLocks noGrp="1"/>
          </p:cNvSpPr>
          <p:nvPr>
            <p:ph type="dt" sz="half" idx="2"/>
          </p:nvPr>
        </p:nvSpPr>
        <p:spPr/>
        <p:txBody>
          <a:bodyPr/>
          <a:lstStyle/>
          <a:p>
            <a:fld id="{C70D1DD5-3CA7-4CD6-A6E6-5D318CBE8BDF}" type="datetime1">
              <a:rPr lang="de-DE" smtClean="0"/>
              <a:t>22.07.2025</a:t>
            </a:fld>
            <a:endParaRPr lang="de-DE"/>
          </a:p>
        </p:txBody>
      </p:sp>
    </p:spTree>
    <p:extLst>
      <p:ext uri="{BB962C8B-B14F-4D97-AF65-F5344CB8AC3E}">
        <p14:creationId xmlns:p14="http://schemas.microsoft.com/office/powerpoint/2010/main" val="2009107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BB60BBC-AD32-4910-91AA-F01881DC8CBE}"/>
              </a:ext>
            </a:extLst>
          </p:cNvPr>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solidFill>
                  <a:prstClr val="black"/>
                </a:solidFill>
                <a:latin typeface="Arial"/>
              </a:rPr>
              <a:t>Contact </a:t>
            </a:r>
            <a:r>
              <a:rPr lang="de-DE" sz="2400" b="1" dirty="0" err="1">
                <a:solidFill>
                  <a:prstClr val="black"/>
                </a:solidFill>
                <a:latin typeface="Arial"/>
              </a:rPr>
              <a:t>persons</a:t>
            </a:r>
            <a:endParaRPr lang="de-DE" sz="2400" b="1" dirty="0">
              <a:solidFill>
                <a:prstClr val="black"/>
              </a:solidFill>
              <a:latin typeface="Arial"/>
            </a:endParaRPr>
          </a:p>
        </p:txBody>
      </p:sp>
      <p:sp>
        <p:nvSpPr>
          <p:cNvPr id="4" name="Foliennummernplatzhalter 3">
            <a:extLst>
              <a:ext uri="{FF2B5EF4-FFF2-40B4-BE49-F238E27FC236}">
                <a16:creationId xmlns:a16="http://schemas.microsoft.com/office/drawing/2014/main" id="{F76EE954-D6EF-4E41-A0F7-880E5B805A06}"/>
              </a:ext>
            </a:extLst>
          </p:cNvPr>
          <p:cNvSpPr>
            <a:spLocks noGrp="1"/>
          </p:cNvSpPr>
          <p:nvPr>
            <p:ph type="sldNum" sz="quarter" idx="4"/>
          </p:nvPr>
        </p:nvSpPr>
        <p:spPr/>
        <p:txBody>
          <a:bodyPr/>
          <a:lstStyle/>
          <a:p>
            <a:fld id="{097151CE-0206-441A-B0FF-69D45CFC7960}" type="slidenum">
              <a:rPr lang="de-DE" smtClean="0"/>
              <a:pPr/>
              <a:t>26</a:t>
            </a:fld>
            <a:endParaRPr lang="de-DE"/>
          </a:p>
        </p:txBody>
      </p:sp>
      <p:sp>
        <p:nvSpPr>
          <p:cNvPr id="7" name="Inhaltsplatzhalter 6">
            <a:extLst>
              <a:ext uri="{FF2B5EF4-FFF2-40B4-BE49-F238E27FC236}">
                <a16:creationId xmlns:a16="http://schemas.microsoft.com/office/drawing/2014/main" id="{01A7861F-C279-41C3-828F-A8FDE20DBEA5}"/>
              </a:ext>
            </a:extLst>
          </p:cNvPr>
          <p:cNvSpPr>
            <a:spLocks noGrp="1"/>
          </p:cNvSpPr>
          <p:nvPr>
            <p:ph idx="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400" b="1" i="0" strike="noStrike" kern="1200" cap="none" spc="0" normalizeH="0" baseline="0" noProof="0" dirty="0">
                <a:ln>
                  <a:noFill/>
                </a:ln>
                <a:solidFill>
                  <a:prstClr val="black"/>
                </a:solidFill>
                <a:effectLst/>
                <a:uLnTx/>
                <a:uFillTx/>
                <a:latin typeface="Arial"/>
                <a:ea typeface="+mn-ea"/>
                <a:cs typeface="+mn-cs"/>
              </a:rPr>
              <a:t>Board </a:t>
            </a:r>
            <a:r>
              <a:rPr kumimoji="0" lang="de-DE" sz="1400" b="1" i="0" strike="noStrike" kern="1200" cap="none" spc="0" normalizeH="0" baseline="0" noProof="0" dirty="0" err="1">
                <a:ln>
                  <a:noFill/>
                </a:ln>
                <a:solidFill>
                  <a:prstClr val="black"/>
                </a:solidFill>
                <a:effectLst/>
                <a:uLnTx/>
                <a:uFillTx/>
                <a:latin typeface="Arial"/>
                <a:ea typeface="+mn-ea"/>
                <a:cs typeface="+mn-cs"/>
              </a:rPr>
              <a:t>of</a:t>
            </a:r>
            <a:r>
              <a:rPr kumimoji="0" lang="de-DE" sz="1400" b="1" i="0" strike="noStrike" kern="1200" cap="none" spc="0" normalizeH="0" baseline="0" noProof="0" dirty="0">
                <a:ln>
                  <a:noFill/>
                </a:ln>
                <a:solidFill>
                  <a:prstClr val="black"/>
                </a:solidFill>
                <a:effectLst/>
                <a:uLnTx/>
                <a:uFillTx/>
                <a:latin typeface="Arial"/>
                <a:ea typeface="+mn-ea"/>
                <a:cs typeface="+mn-cs"/>
              </a:rPr>
              <a:t> </a:t>
            </a:r>
            <a:r>
              <a:rPr kumimoji="0" lang="de-DE" sz="1400" b="1" i="0" strike="noStrike" kern="1200" cap="none" spc="0" normalizeH="0" baseline="0" noProof="0" dirty="0" err="1">
                <a:ln>
                  <a:noFill/>
                </a:ln>
                <a:solidFill>
                  <a:prstClr val="black"/>
                </a:solidFill>
                <a:effectLst/>
                <a:uLnTx/>
                <a:uFillTx/>
                <a:latin typeface="Arial"/>
                <a:ea typeface="+mn-ea"/>
                <a:cs typeface="+mn-cs"/>
              </a:rPr>
              <a:t>Examiners</a:t>
            </a:r>
            <a:r>
              <a:rPr kumimoji="0" lang="de-DE" sz="1400" b="1" i="0" strike="noStrike" kern="1200" cap="none" spc="0" normalizeH="0" baseline="0" noProof="0" dirty="0">
                <a:ln>
                  <a:noFill/>
                </a:ln>
                <a:solidFill>
                  <a:prstClr val="black"/>
                </a:solidFill>
                <a:effectLst/>
                <a:uLnTx/>
                <a:uFillTx/>
                <a:latin typeface="Arial"/>
                <a:ea typeface="+mn-ea"/>
                <a:cs typeface="+mn-cs"/>
              </a:rPr>
              <a:t> ASG </a:t>
            </a:r>
            <a:r>
              <a:rPr kumimoji="0" lang="de-DE" sz="1400" i="0" strike="noStrike" kern="1200" cap="none" spc="0" normalizeH="0" baseline="0" noProof="0" dirty="0">
                <a:ln>
                  <a:noFill/>
                </a:ln>
                <a:solidFill>
                  <a:prstClr val="black"/>
                </a:solidFill>
                <a:effectLst/>
                <a:uLnTx/>
                <a:uFillTx/>
                <a:latin typeface="Arial"/>
                <a:ea typeface="+mn-ea"/>
                <a:cs typeface="+mn-cs"/>
              </a:rPr>
              <a:t>(</a:t>
            </a:r>
            <a:r>
              <a:rPr kumimoji="0" lang="de-DE" sz="1400" i="0" strike="noStrike" kern="1200" cap="none" spc="0" normalizeH="0" baseline="0" noProof="0" dirty="0" err="1">
                <a:ln>
                  <a:noFill/>
                </a:ln>
                <a:solidFill>
                  <a:prstClr val="black"/>
                </a:solidFill>
                <a:effectLst/>
                <a:uLnTx/>
                <a:uFillTx/>
                <a:latin typeface="Arial"/>
                <a:ea typeface="+mn-ea"/>
                <a:cs typeface="+mn-cs"/>
              </a:rPr>
              <a:t>room</a:t>
            </a:r>
            <a:r>
              <a:rPr kumimoji="0" lang="de-DE" sz="1400" i="0" strike="noStrike" kern="1200" cap="none" spc="0" normalizeH="0" baseline="0" noProof="0" dirty="0">
                <a:ln>
                  <a:noFill/>
                </a:ln>
                <a:solidFill>
                  <a:prstClr val="black"/>
                </a:solidFill>
                <a:effectLst/>
                <a:uLnTx/>
                <a:uFillTx/>
                <a:latin typeface="Arial"/>
                <a:ea typeface="+mn-ea"/>
                <a:cs typeface="+mn-cs"/>
              </a:rPr>
              <a:t> MW2606): </a:t>
            </a:r>
            <a:r>
              <a:rPr kumimoji="0" lang="en-GB" sz="1400" b="0" i="0" u="none" strike="noStrike" kern="1200" cap="none" spc="0" normalizeH="0" baseline="0" noProof="0" dirty="0">
                <a:ln>
                  <a:noFill/>
                </a:ln>
                <a:solidFill>
                  <a:prstClr val="black"/>
                </a:solidFill>
                <a:effectLst/>
                <a:uLnTx/>
                <a:uFillTx/>
                <a:latin typeface="Arial"/>
                <a:ea typeface="+mn-ea"/>
                <a:cs typeface="+mn-cs"/>
              </a:rPr>
              <a:t>Daniel Hartenstein M.A.			</a:t>
            </a:r>
            <a:r>
              <a:rPr kumimoji="0" lang="de-DE" sz="1400" b="0" i="0" u="none" strike="noStrike" kern="1200" cap="none" spc="0" normalizeH="0" baseline="0" noProof="0" dirty="0">
                <a:ln>
                  <a:noFill/>
                </a:ln>
                <a:solidFill>
                  <a:srgbClr val="3070B3"/>
                </a:solidFill>
                <a:effectLst/>
                <a:uLnTx/>
                <a:uFillTx/>
                <a:latin typeface="Arial" panose="020B0604020202020204" pitchFamily="34" charset="0"/>
                <a:ea typeface="+mn-ea"/>
                <a:cs typeface="+mn-cs"/>
                <a:hlinkClick r:id="rId2"/>
              </a:rPr>
              <a:t>examination.asg@ed.tum.de</a:t>
            </a:r>
            <a:endParaRPr kumimoji="0" lang="en-GB"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400" b="1" i="0" u="sng"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400" b="1" i="0" strike="noStrike" kern="1200" cap="none" spc="0" normalizeH="0" baseline="0" noProof="0" dirty="0">
                <a:ln>
                  <a:noFill/>
                </a:ln>
                <a:solidFill>
                  <a:prstClr val="black"/>
                </a:solidFill>
                <a:effectLst/>
                <a:uLnTx/>
                <a:uFillTx/>
                <a:latin typeface="Arial"/>
                <a:ea typeface="+mn-ea"/>
                <a:cs typeface="+mn-cs"/>
              </a:rPr>
              <a:t>Final </a:t>
            </a:r>
            <a:r>
              <a:rPr kumimoji="0" lang="de-DE" sz="1400" b="1" i="0" strike="noStrike" kern="1200" cap="none" spc="0" normalizeH="0" baseline="0" noProof="0" dirty="0" err="1">
                <a:ln>
                  <a:noFill/>
                </a:ln>
                <a:solidFill>
                  <a:prstClr val="black"/>
                </a:solidFill>
                <a:effectLst/>
                <a:uLnTx/>
                <a:uFillTx/>
                <a:latin typeface="Arial"/>
                <a:ea typeface="+mn-ea"/>
                <a:cs typeface="+mn-cs"/>
              </a:rPr>
              <a:t>theses</a:t>
            </a:r>
            <a:r>
              <a:rPr kumimoji="0" lang="de-DE" sz="1400" b="1" i="0" strike="noStrike" kern="1200" cap="none" spc="0" normalizeH="0" baseline="0" noProof="0" dirty="0">
                <a:ln>
                  <a:noFill/>
                </a:ln>
                <a:solidFill>
                  <a:prstClr val="black"/>
                </a:solidFill>
                <a:effectLst/>
                <a:uLnTx/>
                <a:uFillTx/>
                <a:latin typeface="Arial"/>
                <a:ea typeface="+mn-ea"/>
                <a:cs typeface="+mn-cs"/>
              </a:rPr>
              <a:t>/</a:t>
            </a:r>
            <a:r>
              <a:rPr kumimoji="0" lang="de-DE" sz="1400" b="1" i="0" strike="noStrike" kern="1200" cap="none" spc="0" normalizeH="0" baseline="0" noProof="0" dirty="0" err="1">
                <a:ln>
                  <a:noFill/>
                </a:ln>
                <a:solidFill>
                  <a:prstClr val="black"/>
                </a:solidFill>
                <a:effectLst/>
                <a:uLnTx/>
                <a:uFillTx/>
                <a:latin typeface="Arial"/>
                <a:ea typeface="+mn-ea"/>
                <a:cs typeface="+mn-cs"/>
              </a:rPr>
              <a:t>research</a:t>
            </a:r>
            <a:r>
              <a:rPr kumimoji="0" lang="de-DE" sz="1400" b="1" i="0" strike="noStrike" kern="1200" cap="none" spc="0" normalizeH="0" baseline="0" noProof="0" dirty="0">
                <a:ln>
                  <a:noFill/>
                </a:ln>
                <a:solidFill>
                  <a:prstClr val="black"/>
                </a:solidFill>
                <a:effectLst/>
                <a:uLnTx/>
                <a:uFillTx/>
                <a:latin typeface="Arial"/>
                <a:ea typeface="+mn-ea"/>
                <a:cs typeface="+mn-cs"/>
              </a:rPr>
              <a:t> </a:t>
            </a:r>
            <a:r>
              <a:rPr kumimoji="0" lang="de-DE" sz="1400" b="1" i="0" strike="noStrike" kern="1200" cap="none" spc="0" normalizeH="0" baseline="0" noProof="0" dirty="0" err="1">
                <a:ln>
                  <a:noFill/>
                </a:ln>
                <a:solidFill>
                  <a:prstClr val="black"/>
                </a:solidFill>
                <a:effectLst/>
                <a:uLnTx/>
                <a:uFillTx/>
                <a:latin typeface="Arial"/>
                <a:ea typeface="+mn-ea"/>
                <a:cs typeface="+mn-cs"/>
              </a:rPr>
              <a:t>practice</a:t>
            </a:r>
            <a:r>
              <a:rPr lang="en-GB" sz="1400" b="1" dirty="0">
                <a:solidFill>
                  <a:prstClr val="black"/>
                </a:solidFill>
                <a:latin typeface="Arial"/>
              </a:rPr>
              <a:t>			</a:t>
            </a:r>
            <a:r>
              <a:rPr kumimoji="0" lang="en-GB" sz="1400" i="0" strike="noStrike" kern="1200" cap="none" spc="0" normalizeH="0" baseline="0" noProof="0" dirty="0">
                <a:ln>
                  <a:noFill/>
                </a:ln>
                <a:solidFill>
                  <a:prstClr val="black"/>
                </a:solidFill>
                <a:effectLst/>
                <a:uLnTx/>
                <a:uFillTx/>
                <a:latin typeface="Arial"/>
                <a:ea typeface="+mn-ea"/>
                <a:cs typeface="+mn-cs"/>
              </a:rPr>
              <a:t>			</a:t>
            </a:r>
            <a:r>
              <a:rPr kumimoji="0" lang="de-DE" sz="1400" b="0" i="0" u="none" strike="noStrike" kern="1200" cap="none" spc="0" normalizeH="0" baseline="0" noProof="0" dirty="0">
                <a:ln>
                  <a:noFill/>
                </a:ln>
                <a:solidFill>
                  <a:srgbClr val="3070B3"/>
                </a:solidFill>
                <a:effectLst/>
                <a:uLnTx/>
                <a:uFillTx/>
                <a:latin typeface="Arial" panose="020B0604020202020204" pitchFamily="34" charset="0"/>
                <a:ea typeface="+mn-ea"/>
                <a:cs typeface="+mn-cs"/>
                <a:hlinkClick r:id="rId2"/>
              </a:rPr>
              <a:t>examination.asg@ed.tum.de</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400" b="1" i="0" strike="noStrike" kern="1200" cap="none" spc="0" normalizeH="0" baseline="0" noProof="0" dirty="0">
                <a:ln>
                  <a:noFill/>
                </a:ln>
                <a:solidFill>
                  <a:prstClr val="black"/>
                </a:solidFill>
                <a:effectLst/>
                <a:uLnTx/>
                <a:uFillTx/>
                <a:latin typeface="Arial"/>
                <a:ea typeface="+mn-ea"/>
                <a:cs typeface="+mn-cs"/>
              </a:rPr>
              <a:t>Coordination/</a:t>
            </a:r>
            <a:r>
              <a:rPr kumimoji="0" lang="de-DE" sz="1400" b="1" i="0" strike="noStrike" kern="1200" cap="none" spc="0" normalizeH="0" baseline="0" noProof="0" dirty="0" err="1">
                <a:ln>
                  <a:noFill/>
                </a:ln>
                <a:solidFill>
                  <a:prstClr val="black"/>
                </a:solidFill>
                <a:effectLst/>
                <a:uLnTx/>
                <a:uFillTx/>
                <a:latin typeface="Arial"/>
                <a:ea typeface="+mn-ea"/>
                <a:cs typeface="+mn-cs"/>
              </a:rPr>
              <a:t>academic</a:t>
            </a:r>
            <a:r>
              <a:rPr kumimoji="0" lang="de-DE" sz="1400" b="1" i="0" strike="noStrike" kern="1200" cap="none" spc="0" normalizeH="0" baseline="0" noProof="0" dirty="0">
                <a:ln>
                  <a:noFill/>
                </a:ln>
                <a:solidFill>
                  <a:prstClr val="black"/>
                </a:solidFill>
                <a:effectLst/>
                <a:uLnTx/>
                <a:uFillTx/>
                <a:latin typeface="Arial"/>
                <a:ea typeface="+mn-ea"/>
                <a:cs typeface="+mn-cs"/>
              </a:rPr>
              <a:t> </a:t>
            </a:r>
            <a:r>
              <a:rPr kumimoji="0" lang="de-DE" sz="1400" b="1" i="0" strike="noStrike" kern="1200" cap="none" spc="0" normalizeH="0" baseline="0" noProof="0" dirty="0" err="1">
                <a:ln>
                  <a:noFill/>
                </a:ln>
                <a:solidFill>
                  <a:prstClr val="black"/>
                </a:solidFill>
                <a:effectLst/>
                <a:uLnTx/>
                <a:uFillTx/>
                <a:latin typeface="Arial"/>
                <a:ea typeface="+mn-ea"/>
                <a:cs typeface="+mn-cs"/>
              </a:rPr>
              <a:t>advising</a:t>
            </a:r>
            <a:r>
              <a:rPr kumimoji="0" lang="de-DE" sz="1400" b="1" i="0" strike="noStrike" kern="1200" cap="none" spc="0" normalizeH="0" baseline="0" noProof="0" dirty="0">
                <a:ln>
                  <a:noFill/>
                </a:ln>
                <a:solidFill>
                  <a:prstClr val="black"/>
                </a:solidFill>
                <a:effectLst/>
                <a:uLnTx/>
                <a:uFillTx/>
                <a:latin typeface="Arial"/>
                <a:ea typeface="+mn-ea"/>
                <a:cs typeface="+mn-cs"/>
              </a:rPr>
              <a:t> B.Sc. Aerospace</a:t>
            </a:r>
            <a:r>
              <a:rPr kumimoji="0" lang="de-DE" sz="1400" i="0" strike="noStrike" kern="1200" cap="none" spc="0" normalizeH="0" baseline="0" noProof="0" dirty="0">
                <a:ln>
                  <a:noFill/>
                </a:ln>
                <a:solidFill>
                  <a:prstClr val="black"/>
                </a:solidFill>
                <a:effectLst/>
                <a:uLnTx/>
                <a:uFillTx/>
                <a:latin typeface="Arial"/>
                <a:ea typeface="+mn-ea"/>
                <a:cs typeface="+mn-cs"/>
              </a:rPr>
              <a:t> (</a:t>
            </a:r>
            <a:r>
              <a:rPr kumimoji="0" lang="de-DE" sz="1400" i="0" strike="noStrike" kern="1200" cap="none" spc="0" normalizeH="0" baseline="0" noProof="0" dirty="0" err="1">
                <a:ln>
                  <a:noFill/>
                </a:ln>
                <a:solidFill>
                  <a:prstClr val="black"/>
                </a:solidFill>
                <a:effectLst/>
                <a:uLnTx/>
                <a:uFillTx/>
                <a:latin typeface="Arial"/>
                <a:ea typeface="+mn-ea"/>
                <a:cs typeface="+mn-cs"/>
              </a:rPr>
              <a:t>room</a:t>
            </a:r>
            <a:r>
              <a:rPr kumimoji="0" lang="de-DE" sz="1400" i="0" strike="noStrike" kern="1200" cap="none" spc="0" normalizeH="0" baseline="0" noProof="0" dirty="0">
                <a:ln>
                  <a:noFill/>
                </a:ln>
                <a:solidFill>
                  <a:prstClr val="black"/>
                </a:solidFill>
                <a:effectLst/>
                <a:uLnTx/>
                <a:uFillTx/>
                <a:latin typeface="Arial"/>
                <a:ea typeface="+mn-ea"/>
                <a:cs typeface="+mn-cs"/>
              </a:rPr>
              <a:t> MW0026b):</a:t>
            </a:r>
            <a:r>
              <a:rPr lang="de-DE" sz="1400" dirty="0">
                <a:solidFill>
                  <a:prstClr val="black"/>
                </a:solidFill>
                <a:latin typeface="Arial"/>
              </a:rPr>
              <a:t> </a:t>
            </a:r>
            <a:r>
              <a:rPr kumimoji="0" lang="en-GB" sz="1400" b="0" i="0" u="none" strike="noStrike" kern="1200" cap="none" spc="0" normalizeH="0" baseline="0" noProof="0" dirty="0" err="1">
                <a:ln>
                  <a:noFill/>
                </a:ln>
                <a:solidFill>
                  <a:prstClr val="black"/>
                </a:solidFill>
                <a:effectLst/>
                <a:uLnTx/>
                <a:uFillTx/>
                <a:latin typeface="Arial"/>
                <a:ea typeface="+mn-ea"/>
                <a:cs typeface="+mn-cs"/>
              </a:rPr>
              <a:t>Dr.</a:t>
            </a:r>
            <a:r>
              <a:rPr kumimoji="0" lang="en-GB" sz="1400" b="0" i="0" u="none" strike="noStrike" kern="1200" cap="none" spc="0" normalizeH="0" baseline="0" noProof="0" dirty="0">
                <a:ln>
                  <a:noFill/>
                </a:ln>
                <a:solidFill>
                  <a:prstClr val="black"/>
                </a:solidFill>
                <a:effectLst/>
                <a:uLnTx/>
                <a:uFillTx/>
                <a:latin typeface="Arial"/>
                <a:ea typeface="+mn-ea"/>
                <a:cs typeface="+mn-cs"/>
              </a:rPr>
              <a:t> Dimitri Franz	</a:t>
            </a:r>
            <a:r>
              <a:rPr kumimoji="0" lang="en-GB" sz="1400" b="0" i="0" u="none" strike="noStrike" kern="1200" cap="none" spc="0" normalizeH="0" baseline="0" noProof="0" dirty="0">
                <a:ln>
                  <a:noFill/>
                </a:ln>
                <a:solidFill>
                  <a:prstClr val="black"/>
                </a:solidFill>
                <a:effectLst/>
                <a:uLnTx/>
                <a:uFillTx/>
                <a:latin typeface="Arial"/>
                <a:ea typeface="+mn-ea"/>
                <a:cs typeface="+mn-cs"/>
                <a:hlinkClick r:id="rId3"/>
              </a:rPr>
              <a:t>coordination.asg@ed.tum.de</a:t>
            </a:r>
            <a:endParaRPr kumimoji="0" lang="en-GB"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i="0" strike="noStrike" kern="1200" cap="none" spc="0" normalizeH="0" baseline="0" noProof="0" dirty="0">
                <a:ln>
                  <a:noFill/>
                </a:ln>
                <a:solidFill>
                  <a:prstClr val="black"/>
                </a:solidFill>
                <a:effectLst/>
                <a:uLnTx/>
                <a:uFillTx/>
                <a:latin typeface="Arial"/>
                <a:ea typeface="+mn-ea"/>
                <a:cs typeface="+mn-cs"/>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1" i="0" strike="noStrike" kern="1200" cap="none" spc="0" normalizeH="0" baseline="0" noProof="0" dirty="0">
                <a:ln>
                  <a:noFill/>
                </a:ln>
                <a:solidFill>
                  <a:prstClr val="black"/>
                </a:solidFill>
                <a:effectLst/>
                <a:uLnTx/>
                <a:uFillTx/>
                <a:latin typeface="Arial"/>
                <a:ea typeface="+mn-ea"/>
                <a:cs typeface="+mn-cs"/>
              </a:rPr>
              <a:t>Coordination/</a:t>
            </a:r>
            <a:r>
              <a:rPr kumimoji="0" lang="de-DE" sz="1400" b="1" i="0" strike="noStrike" kern="1200" cap="none" spc="0" normalizeH="0" baseline="0" noProof="0" dirty="0" err="1">
                <a:ln>
                  <a:noFill/>
                </a:ln>
                <a:solidFill>
                  <a:prstClr val="black"/>
                </a:solidFill>
                <a:effectLst/>
                <a:uLnTx/>
                <a:uFillTx/>
                <a:latin typeface="Arial"/>
                <a:ea typeface="+mn-ea"/>
                <a:cs typeface="+mn-cs"/>
              </a:rPr>
              <a:t>academic</a:t>
            </a:r>
            <a:r>
              <a:rPr kumimoji="0" lang="de-DE" sz="1400" b="1" i="0" strike="noStrike" kern="1200" cap="none" spc="0" normalizeH="0" baseline="0" noProof="0" dirty="0">
                <a:ln>
                  <a:noFill/>
                </a:ln>
                <a:solidFill>
                  <a:prstClr val="black"/>
                </a:solidFill>
                <a:effectLst/>
                <a:uLnTx/>
                <a:uFillTx/>
                <a:latin typeface="Arial"/>
                <a:ea typeface="+mn-ea"/>
                <a:cs typeface="+mn-cs"/>
              </a:rPr>
              <a:t> </a:t>
            </a:r>
            <a:r>
              <a:rPr kumimoji="0" lang="de-DE" sz="1400" b="1" i="0" strike="noStrike" kern="1200" cap="none" spc="0" normalizeH="0" baseline="0" noProof="0" dirty="0" err="1">
                <a:ln>
                  <a:noFill/>
                </a:ln>
                <a:solidFill>
                  <a:prstClr val="black"/>
                </a:solidFill>
                <a:effectLst/>
                <a:uLnTx/>
                <a:uFillTx/>
                <a:latin typeface="Arial"/>
                <a:ea typeface="+mn-ea"/>
                <a:cs typeface="+mn-cs"/>
              </a:rPr>
              <a:t>advising</a:t>
            </a:r>
            <a:r>
              <a:rPr kumimoji="0" lang="de-DE" sz="1400" b="1" i="0" strike="noStrike" kern="1200" cap="none" spc="0" normalizeH="0" baseline="0" noProof="0" dirty="0">
                <a:ln>
                  <a:noFill/>
                </a:ln>
                <a:solidFill>
                  <a:prstClr val="black"/>
                </a:solidFill>
                <a:effectLst/>
                <a:uLnTx/>
                <a:uFillTx/>
                <a:latin typeface="Arial"/>
                <a:ea typeface="+mn-ea"/>
                <a:cs typeface="+mn-cs"/>
              </a:rPr>
              <a:t> M.Sc. Aerospace </a:t>
            </a:r>
            <a:r>
              <a:rPr kumimoji="0" lang="de-DE" sz="1400" i="0" strike="noStrike" kern="1200" cap="none" spc="0" normalizeH="0" baseline="0" noProof="0" dirty="0">
                <a:ln>
                  <a:noFill/>
                </a:ln>
                <a:solidFill>
                  <a:prstClr val="black"/>
                </a:solidFill>
                <a:effectLst/>
                <a:uLnTx/>
                <a:uFillTx/>
                <a:latin typeface="Arial"/>
                <a:ea typeface="+mn-ea"/>
                <a:cs typeface="+mn-cs"/>
              </a:rPr>
              <a:t>(</a:t>
            </a:r>
            <a:r>
              <a:rPr kumimoji="0" lang="de-DE" sz="1400" i="0" strike="noStrike" kern="1200" cap="none" spc="0" normalizeH="0" baseline="0" noProof="0" dirty="0" err="1">
                <a:ln>
                  <a:noFill/>
                </a:ln>
                <a:solidFill>
                  <a:prstClr val="black"/>
                </a:solidFill>
                <a:effectLst/>
                <a:uLnTx/>
                <a:uFillTx/>
                <a:latin typeface="Arial"/>
                <a:ea typeface="+mn-ea"/>
                <a:cs typeface="+mn-cs"/>
              </a:rPr>
              <a:t>room</a:t>
            </a:r>
            <a:r>
              <a:rPr kumimoji="0" lang="de-DE" sz="1400" i="0" strike="noStrike" kern="1200" cap="none" spc="0" normalizeH="0" baseline="0" noProof="0" dirty="0">
                <a:ln>
                  <a:noFill/>
                </a:ln>
                <a:solidFill>
                  <a:prstClr val="black"/>
                </a:solidFill>
                <a:effectLst/>
                <a:uLnTx/>
                <a:uFillTx/>
                <a:latin typeface="Arial"/>
                <a:ea typeface="+mn-ea"/>
                <a:cs typeface="+mn-cs"/>
              </a:rPr>
              <a:t> MW2606):</a:t>
            </a:r>
            <a:r>
              <a:rPr lang="en-GB" sz="1400" dirty="0">
                <a:solidFill>
                  <a:prstClr val="black"/>
                </a:solidFill>
                <a:latin typeface="Arial"/>
              </a:rPr>
              <a:t> </a:t>
            </a:r>
            <a:r>
              <a:rPr kumimoji="0" lang="en-GB" sz="1400" b="0" i="0" u="none" strike="noStrike" kern="1200" cap="none" spc="0" normalizeH="0" baseline="0" noProof="0" dirty="0">
                <a:ln>
                  <a:noFill/>
                </a:ln>
                <a:solidFill>
                  <a:prstClr val="black"/>
                </a:solidFill>
                <a:effectLst/>
                <a:uLnTx/>
                <a:uFillTx/>
                <a:latin typeface="Arial"/>
                <a:ea typeface="+mn-ea"/>
                <a:cs typeface="+mn-cs"/>
              </a:rPr>
              <a:t>Daniel Hartenstein M.A.</a:t>
            </a:r>
          </a:p>
          <a:p>
            <a:pPr marL="0" marR="0" lvl="0" indent="0" algn="l" defTabSz="914400" rtl="0" eaLnBrk="0" fontAlgn="base" latinLnBrk="0" hangingPunct="0">
              <a:lnSpc>
                <a:spcPct val="100000"/>
              </a:lnSpc>
              <a:spcBef>
                <a:spcPct val="0"/>
              </a:spcBef>
              <a:spcAft>
                <a:spcPct val="0"/>
              </a:spcAft>
              <a:buClrTx/>
              <a:buSzTx/>
              <a:buFontTx/>
              <a:buNone/>
              <a:tabLst/>
              <a:defRPr/>
            </a:pPr>
            <a:endParaRPr lang="en-GB" sz="1400" dirty="0">
              <a:solidFill>
                <a:prstClr val="black"/>
              </a:solidFill>
              <a:latin typeface="Arial"/>
            </a:endParaRPr>
          </a:p>
          <a:p>
            <a:pPr eaLnBrk="1" hangingPunct="1">
              <a:lnSpc>
                <a:spcPct val="100000"/>
              </a:lnSpc>
              <a:defRPr/>
            </a:pPr>
            <a:r>
              <a:rPr kumimoji="0" lang="en-GB" sz="1400" b="1" i="0" u="none" strike="noStrike" kern="1200" cap="none" spc="0" normalizeH="0" baseline="0" noProof="0" dirty="0">
                <a:ln>
                  <a:noFill/>
                </a:ln>
                <a:solidFill>
                  <a:prstClr val="black"/>
                </a:solidFill>
                <a:effectLst/>
                <a:uLnTx/>
                <a:uFillTx/>
                <a:latin typeface="Arial"/>
                <a:ea typeface="+mn-ea"/>
                <a:cs typeface="+mn-cs"/>
              </a:rPr>
              <a:t>International Affairs and semester abroad </a:t>
            </a:r>
            <a:r>
              <a:rPr kumimoji="0" lang="en-GB" sz="1400" i="0" u="none" strike="noStrike" kern="1200" cap="none" spc="0" normalizeH="0" baseline="0" noProof="0" dirty="0">
                <a:ln>
                  <a:noFill/>
                </a:ln>
                <a:solidFill>
                  <a:prstClr val="black"/>
                </a:solidFill>
                <a:effectLst/>
                <a:uLnTx/>
                <a:uFillTx/>
                <a:latin typeface="Arial"/>
                <a:ea typeface="+mn-ea"/>
                <a:cs typeface="+mn-cs"/>
              </a:rPr>
              <a:t>(zoom)</a:t>
            </a:r>
            <a:r>
              <a:rPr kumimoji="0" lang="en-GB" sz="1400" b="0" i="0" u="none" strike="noStrike" kern="1200" cap="none" spc="0" normalizeH="0" baseline="0" noProof="0" dirty="0">
                <a:ln>
                  <a:noFill/>
                </a:ln>
                <a:solidFill>
                  <a:prstClr val="black"/>
                </a:solidFill>
                <a:effectLst/>
                <a:uLnTx/>
                <a:uFillTx/>
                <a:latin typeface="Arial"/>
                <a:ea typeface="+mn-ea"/>
                <a:cs typeface="+mn-cs"/>
              </a:rPr>
              <a:t>: </a:t>
            </a:r>
            <a:r>
              <a:rPr kumimoji="0" lang="en-GB" sz="1400" b="0" i="0" u="none" strike="noStrike" kern="1200" cap="none" spc="0" normalizeH="0" baseline="0" noProof="0" dirty="0" err="1">
                <a:ln>
                  <a:noFill/>
                </a:ln>
                <a:solidFill>
                  <a:prstClr val="black"/>
                </a:solidFill>
                <a:effectLst/>
                <a:uLnTx/>
                <a:uFillTx/>
                <a:latin typeface="Arial"/>
                <a:ea typeface="+mn-ea"/>
                <a:cs typeface="+mn-cs"/>
              </a:rPr>
              <a:t>Dr.</a:t>
            </a:r>
            <a:r>
              <a:rPr kumimoji="0" lang="en-GB" sz="1400" b="0" i="0" u="none" strike="noStrike" kern="1200" cap="none" spc="0" normalizeH="0" baseline="0" noProof="0" dirty="0">
                <a:ln>
                  <a:noFill/>
                </a:ln>
                <a:solidFill>
                  <a:prstClr val="black"/>
                </a:solidFill>
                <a:effectLst/>
                <a:uLnTx/>
                <a:uFillTx/>
                <a:latin typeface="Arial"/>
                <a:ea typeface="+mn-ea"/>
                <a:cs typeface="+mn-cs"/>
              </a:rPr>
              <a:t> Markus Eblenkamp		</a:t>
            </a:r>
            <a:r>
              <a:rPr kumimoji="0" lang="en-GB" sz="1400" b="0" i="0" u="none" strike="noStrike" kern="1200" cap="none" spc="0" normalizeH="0" baseline="0" noProof="0" dirty="0">
                <a:ln>
                  <a:noFill/>
                </a:ln>
                <a:solidFill>
                  <a:prstClr val="black"/>
                </a:solidFill>
                <a:effectLst/>
                <a:uLnTx/>
                <a:uFillTx/>
                <a:latin typeface="Arial"/>
                <a:ea typeface="+mn-ea"/>
                <a:cs typeface="+mn-cs"/>
                <a:hlinkClick r:id="rId4"/>
              </a:rPr>
              <a:t>as.international@ed.tum.de</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lang="de-DE" sz="1400" dirty="0">
              <a:solidFill>
                <a:prstClr val="black"/>
              </a:solidFill>
              <a:latin typeface="Arial"/>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a:ea typeface="+mn-ea"/>
                <a:cs typeface="+mn-cs"/>
              </a:rPr>
              <a:t>Please inform yourself here about the current situation regarding consultation hours and consultations:</a:t>
            </a:r>
            <a:endParaRPr kumimoji="0" lang="de-DE" sz="1400" b="1" i="0" u="none" strike="noStrike" kern="1200" cap="none" spc="0" normalizeH="0" baseline="0" noProof="0" dirty="0">
              <a:ln>
                <a:noFill/>
              </a:ln>
              <a:solidFill>
                <a:prstClr val="black"/>
              </a:solidFill>
              <a:effectLst/>
              <a:uLnTx/>
              <a:uFillTx/>
              <a:latin typeface="Arial"/>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400" b="1" i="0" u="none" strike="noStrike" kern="1200" cap="none" spc="0" normalizeH="0" baseline="0" noProof="0" dirty="0">
              <a:ln>
                <a:noFill/>
              </a:ln>
              <a:solidFill>
                <a:prstClr val="black"/>
              </a:solidFill>
              <a:effectLst/>
              <a:uLnTx/>
              <a:uFillTx/>
              <a:latin typeface="Arial"/>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Arial"/>
                <a:ea typeface="+mn-ea"/>
                <a:cs typeface="+mn-cs"/>
                <a:hlinkClick r:id="rId5"/>
              </a:rPr>
              <a:t>Ansprechpersonen / Contact </a:t>
            </a:r>
            <a:r>
              <a:rPr kumimoji="0" lang="de-DE" sz="1400" b="0" i="0" u="none" strike="noStrike" kern="1200" cap="none" spc="0" normalizeH="0" baseline="0" noProof="0" dirty="0" err="1">
                <a:ln>
                  <a:noFill/>
                </a:ln>
                <a:solidFill>
                  <a:prstClr val="black"/>
                </a:solidFill>
                <a:effectLst/>
                <a:uLnTx/>
                <a:uFillTx/>
                <a:latin typeface="Arial"/>
                <a:ea typeface="+mn-ea"/>
                <a:cs typeface="+mn-cs"/>
                <a:hlinkClick r:id="rId5"/>
              </a:rPr>
              <a:t>Persons</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5"/>
              </a:rPr>
              <a:t> - B.Sc. Aerospace - TUM School </a:t>
            </a:r>
            <a:r>
              <a:rPr kumimoji="0" lang="de-DE" sz="1400" b="0" i="0" u="none" strike="noStrike" kern="1200" cap="none" spc="0" normalizeH="0" baseline="0" noProof="0" dirty="0" err="1">
                <a:ln>
                  <a:noFill/>
                </a:ln>
                <a:solidFill>
                  <a:prstClr val="black"/>
                </a:solidFill>
                <a:effectLst/>
                <a:uLnTx/>
                <a:uFillTx/>
                <a:latin typeface="Arial"/>
                <a:ea typeface="+mn-ea"/>
                <a:cs typeface="+mn-cs"/>
                <a:hlinkClick r:id="rId5"/>
              </a:rPr>
              <a:t>of</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5"/>
              </a:rPr>
              <a:t> Engineering and Design - </a:t>
            </a:r>
            <a:r>
              <a:rPr kumimoji="0" lang="de-DE" sz="1400" b="0" i="0" u="none" strike="noStrike" kern="1200" cap="none" spc="0" normalizeH="0" baseline="0" noProof="0" dirty="0" err="1">
                <a:ln>
                  <a:noFill/>
                </a:ln>
                <a:solidFill>
                  <a:prstClr val="black"/>
                </a:solidFill>
                <a:effectLst/>
                <a:uLnTx/>
                <a:uFillTx/>
                <a:latin typeface="Arial"/>
                <a:ea typeface="+mn-ea"/>
                <a:cs typeface="+mn-cs"/>
                <a:hlinkClick r:id="rId5"/>
              </a:rPr>
              <a:t>BayernCollab</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5"/>
              </a:rPr>
              <a:t> (</a:t>
            </a:r>
            <a:r>
              <a:rPr kumimoji="0" lang="de-DE" sz="1400" b="0" i="0" u="none" strike="noStrike" kern="1200" cap="none" spc="0" normalizeH="0" baseline="0" noProof="0" dirty="0" err="1">
                <a:ln>
                  <a:noFill/>
                </a:ln>
                <a:solidFill>
                  <a:prstClr val="black"/>
                </a:solidFill>
                <a:effectLst/>
                <a:uLnTx/>
                <a:uFillTx/>
                <a:latin typeface="Arial"/>
                <a:ea typeface="+mn-ea"/>
                <a:cs typeface="+mn-cs"/>
                <a:hlinkClick r:id="rId5"/>
              </a:rPr>
              <a:t>dvb.bayern</a:t>
            </a:r>
            <a:r>
              <a:rPr kumimoji="0" lang="de-DE" sz="1400" b="0" i="0" u="none" strike="noStrike" kern="1200" cap="none" spc="0" normalizeH="0" baseline="0" noProof="0" dirty="0">
                <a:ln>
                  <a:noFill/>
                </a:ln>
                <a:solidFill>
                  <a:prstClr val="black"/>
                </a:solidFill>
                <a:effectLst/>
                <a:uLnTx/>
                <a:uFillTx/>
                <a:latin typeface="Arial"/>
                <a:ea typeface="+mn-ea"/>
                <a:cs typeface="+mn-cs"/>
                <a:hlinkClick r:id="rId5"/>
              </a:rPr>
              <a:t>)</a:t>
            </a: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de-DE" sz="1400" dirty="0">
              <a:solidFill>
                <a:prstClr val="black"/>
              </a:solidFill>
              <a:latin typeface="Arial"/>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Arial"/>
              <a:ea typeface="+mn-ea"/>
              <a:cs typeface="+mn-cs"/>
            </a:endParaRPr>
          </a:p>
          <a:p>
            <a:pPr algn="ctr">
              <a:lnSpc>
                <a:spcPct val="100000"/>
              </a:lnSpc>
              <a:defRPr/>
            </a:pPr>
            <a:r>
              <a:rPr lang="en-US" sz="1400" b="1" dirty="0">
                <a:solidFill>
                  <a:prstClr val="black"/>
                </a:solidFill>
                <a:latin typeface="Arial"/>
                <a:cs typeface="+mn-cs"/>
              </a:rPr>
              <a:t>If you have any questions or problems, please get in touch with the Student Advisory Service and/or the Examination Office in good time for advice.</a:t>
            </a:r>
          </a:p>
          <a:p>
            <a:pPr algn="ctr">
              <a:lnSpc>
                <a:spcPct val="100000"/>
              </a:lnSpc>
              <a:defRPr/>
            </a:pPr>
            <a:endParaRPr lang="en-US" sz="1400" b="1" dirty="0">
              <a:solidFill>
                <a:prstClr val="black"/>
              </a:solidFill>
              <a:latin typeface="Arial"/>
              <a:cs typeface="+mn-cs"/>
            </a:endParaRPr>
          </a:p>
          <a:p>
            <a:pPr algn="ctr">
              <a:lnSpc>
                <a:spcPct val="100000"/>
              </a:lnSpc>
              <a:defRPr/>
            </a:pPr>
            <a:r>
              <a:rPr lang="en-US" sz="1400" dirty="0">
                <a:solidFill>
                  <a:prstClr val="black"/>
                </a:solidFill>
                <a:latin typeface="Arial"/>
                <a:cs typeface="+mn-cs"/>
              </a:rPr>
              <a:t>We will be happy to help you.</a:t>
            </a:r>
            <a:endParaRPr lang="de-DE" sz="1400" dirty="0">
              <a:solidFill>
                <a:prstClr val="black"/>
              </a:solidFill>
              <a:latin typeface="Arial"/>
              <a:cs typeface="+mn-cs"/>
            </a:endParaRPr>
          </a:p>
          <a:p>
            <a:pPr algn="ctr">
              <a:lnSpc>
                <a:spcPct val="100000"/>
              </a:lnSpc>
              <a:defRPr/>
            </a:pPr>
            <a:endParaRPr lang="de-DE" sz="1400" dirty="0">
              <a:solidFill>
                <a:prstClr val="black"/>
              </a:solidFill>
              <a:latin typeface="Arial"/>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1400" b="0" i="0" u="none" strike="noStrike" kern="1200" cap="none" spc="0" normalizeH="0" baseline="0" noProof="0" dirty="0">
              <a:ln>
                <a:noFill/>
              </a:ln>
              <a:solidFill>
                <a:srgbClr val="FF0000"/>
              </a:solidFill>
              <a:effectLst/>
              <a:uLnTx/>
              <a:uFillTx/>
              <a:latin typeface="Arial"/>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400" b="0" i="0" u="none" strike="noStrike" kern="1200" cap="none" spc="0" normalizeH="0" baseline="0" noProof="0" dirty="0">
                <a:ln>
                  <a:noFill/>
                </a:ln>
                <a:solidFill>
                  <a:srgbClr val="FF0000"/>
                </a:solidFill>
                <a:effectLst/>
                <a:uLnTx/>
                <a:uFillTx/>
                <a:latin typeface="Arial"/>
                <a:ea typeface="+mn-ea"/>
                <a:cs typeface="+mn-cs"/>
              </a:rPr>
              <a:t>		</a:t>
            </a:r>
            <a:endParaRPr kumimoji="0" lang="de-DE" sz="1400" b="0" i="0" u="sng" strike="noStrike" kern="1200" cap="none" spc="0" normalizeH="0" baseline="0" noProof="0" dirty="0">
              <a:ln>
                <a:noFill/>
              </a:ln>
              <a:solidFill>
                <a:srgbClr val="FF0000"/>
              </a:solidFill>
              <a:effectLst/>
              <a:uLnTx/>
              <a:uFillTx/>
              <a:latin typeface="Arial"/>
              <a:ea typeface="+mn-ea"/>
              <a:cs typeface="+mn-cs"/>
            </a:endParaRPr>
          </a:p>
          <a:p>
            <a:endParaRPr lang="de-DE" dirty="0"/>
          </a:p>
        </p:txBody>
      </p:sp>
      <p:sp>
        <p:nvSpPr>
          <p:cNvPr id="2" name="Datumsplatzhalter 1">
            <a:extLst>
              <a:ext uri="{FF2B5EF4-FFF2-40B4-BE49-F238E27FC236}">
                <a16:creationId xmlns:a16="http://schemas.microsoft.com/office/drawing/2014/main" id="{9780E3BC-AA42-415C-8950-D10EF25673D3}"/>
              </a:ext>
            </a:extLst>
          </p:cNvPr>
          <p:cNvSpPr>
            <a:spLocks noGrp="1"/>
          </p:cNvSpPr>
          <p:nvPr>
            <p:ph type="dt" sz="half" idx="2"/>
          </p:nvPr>
        </p:nvSpPr>
        <p:spPr/>
        <p:txBody>
          <a:bodyPr/>
          <a:lstStyle/>
          <a:p>
            <a:fld id="{A26AAB6C-59D6-4C19-86D0-42808370F9ED}" type="datetime1">
              <a:rPr lang="de-DE" smtClean="0"/>
              <a:t>22.07.2025</a:t>
            </a:fld>
            <a:endParaRPr lang="de-DE"/>
          </a:p>
        </p:txBody>
      </p:sp>
    </p:spTree>
    <p:extLst>
      <p:ext uri="{BB962C8B-B14F-4D97-AF65-F5344CB8AC3E}">
        <p14:creationId xmlns:p14="http://schemas.microsoft.com/office/powerpoint/2010/main" val="26982690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201A832-6E91-4535-80EB-69A482B7684F}"/>
              </a:ext>
            </a:extLst>
          </p:cNvPr>
          <p:cNvSpPr>
            <a:spLocks noGrp="1"/>
          </p:cNvSpPr>
          <p:nvPr>
            <p:ph idx="1"/>
          </p:nvPr>
        </p:nvSpPr>
        <p:spPr>
          <a:xfrm>
            <a:off x="431700" y="1529580"/>
            <a:ext cx="11345332" cy="4699572"/>
          </a:xfrm>
        </p:spPr>
        <p:txBody>
          <a:bodyPr/>
          <a:lstStyle/>
          <a:p>
            <a:r>
              <a:rPr lang="en-US" sz="1400" b="1" dirty="0"/>
              <a:t>Electives:</a:t>
            </a:r>
          </a:p>
          <a:p>
            <a:endParaRPr lang="de-DE" sz="1400" dirty="0"/>
          </a:p>
          <a:p>
            <a:r>
              <a:rPr lang="en-US" sz="1200" b="1" dirty="0"/>
              <a:t>Q</a:t>
            </a:r>
            <a:r>
              <a:rPr lang="en-US" sz="1200" dirty="0"/>
              <a:t>: Would it be possible for the professors to offer a short introduction to their elective courses, as course descriptions in </a:t>
            </a:r>
            <a:r>
              <a:rPr lang="en-US" sz="1200" dirty="0" err="1"/>
              <a:t>TUMonline</a:t>
            </a:r>
            <a:r>
              <a:rPr lang="en-US" sz="1200" dirty="0"/>
              <a:t> can be rather uninformative?</a:t>
            </a:r>
            <a:endParaRPr lang="de-DE" sz="1200" dirty="0"/>
          </a:p>
          <a:p>
            <a:r>
              <a:rPr lang="en-US" sz="1200" b="1" dirty="0"/>
              <a:t>A</a:t>
            </a:r>
            <a:r>
              <a:rPr lang="en-US" sz="1200" dirty="0"/>
              <a:t>: Unfortunately, not. In case of questions, please contact the lecturers directly.</a:t>
            </a:r>
          </a:p>
          <a:p>
            <a:endParaRPr lang="de-DE" sz="1200" dirty="0"/>
          </a:p>
          <a:p>
            <a:r>
              <a:rPr lang="en-US" sz="1200" b="1" dirty="0"/>
              <a:t>Q</a:t>
            </a:r>
            <a:r>
              <a:rPr lang="en-US" sz="1200" dirty="0"/>
              <a:t>: Some electives were said to be project-oriented while others require an exam, will we know beforehand which assessment type an elective will have? How to check that on TUM online?</a:t>
            </a:r>
            <a:endParaRPr lang="de-DE" sz="1200" dirty="0"/>
          </a:p>
          <a:p>
            <a:r>
              <a:rPr lang="en-US" sz="1200" b="1" dirty="0"/>
              <a:t>A</a:t>
            </a:r>
            <a:r>
              <a:rPr lang="en-US" sz="1200" dirty="0"/>
              <a:t>: Check the module descriptions of the electives to get information about course contents and exam types.</a:t>
            </a:r>
          </a:p>
          <a:p>
            <a:endParaRPr lang="de-DE" sz="1200" dirty="0"/>
          </a:p>
          <a:p>
            <a:r>
              <a:rPr lang="en-US" sz="1200" b="1" dirty="0"/>
              <a:t>Q</a:t>
            </a:r>
            <a:r>
              <a:rPr lang="en-US" sz="1200" dirty="0"/>
              <a:t>: Where are the lab courses going to take place?</a:t>
            </a:r>
            <a:endParaRPr lang="de-DE" sz="1200" dirty="0"/>
          </a:p>
          <a:p>
            <a:r>
              <a:rPr lang="en-US" sz="1200" b="1" dirty="0"/>
              <a:t>A</a:t>
            </a:r>
            <a:r>
              <a:rPr lang="en-US" sz="1200" dirty="0"/>
              <a:t>: Depending on the chair, either in </a:t>
            </a:r>
            <a:r>
              <a:rPr lang="en-US" sz="1200" dirty="0" err="1"/>
              <a:t>Garching</a:t>
            </a:r>
            <a:r>
              <a:rPr lang="en-US" sz="1200" dirty="0"/>
              <a:t> (~aero) or </a:t>
            </a:r>
            <a:r>
              <a:rPr lang="en-US" sz="1200" dirty="0" err="1"/>
              <a:t>Ottobrunn</a:t>
            </a:r>
            <a:r>
              <a:rPr lang="en-US" sz="1200" dirty="0"/>
              <a:t> (~space). </a:t>
            </a:r>
          </a:p>
          <a:p>
            <a:endParaRPr lang="de-DE" sz="1200" dirty="0"/>
          </a:p>
          <a:p>
            <a:r>
              <a:rPr lang="en-US" sz="1200" b="1" dirty="0"/>
              <a:t>Q</a:t>
            </a:r>
            <a:r>
              <a:rPr lang="en-US" sz="1200" dirty="0"/>
              <a:t>: Can we do two lab courses in the fifth semester?</a:t>
            </a:r>
            <a:endParaRPr lang="de-DE" sz="1200" dirty="0"/>
          </a:p>
          <a:p>
            <a:r>
              <a:rPr lang="en-US" sz="1200" b="1" dirty="0"/>
              <a:t>A</a:t>
            </a:r>
            <a:r>
              <a:rPr lang="en-US" sz="1200" dirty="0"/>
              <a:t>: Yes, provided they are offered in this semester (some courses are only offered in summer, and some only in winter semester).</a:t>
            </a:r>
          </a:p>
          <a:p>
            <a:pPr lvl="0"/>
            <a:endParaRPr lang="en-US" sz="1200" dirty="0"/>
          </a:p>
          <a:p>
            <a:endParaRPr lang="de-DE" sz="1200" dirty="0"/>
          </a:p>
          <a:p>
            <a:endParaRPr lang="de-DE" sz="1200" dirty="0"/>
          </a:p>
        </p:txBody>
      </p:sp>
      <p:sp>
        <p:nvSpPr>
          <p:cNvPr id="3" name="Titel 2">
            <a:extLst>
              <a:ext uri="{FF2B5EF4-FFF2-40B4-BE49-F238E27FC236}">
                <a16:creationId xmlns:a16="http://schemas.microsoft.com/office/drawing/2014/main" id="{6532A635-F17E-4707-841F-05A24A8E9779}"/>
              </a:ext>
            </a:extLst>
          </p:cNvPr>
          <p:cNvSpPr>
            <a:spLocks noGrp="1"/>
          </p:cNvSpPr>
          <p:nvPr>
            <p:ph type="title"/>
          </p:nvPr>
        </p:nvSpPr>
        <p:spPr>
          <a:xfrm>
            <a:off x="431700" y="962254"/>
            <a:ext cx="11242840"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Questions and </a:t>
            </a:r>
            <a:r>
              <a:rPr lang="de-DE" sz="2400" b="1" dirty="0" err="1"/>
              <a:t>answers</a:t>
            </a:r>
            <a:endParaRPr lang="de-DE" sz="2400" b="1" dirty="0"/>
          </a:p>
        </p:txBody>
      </p:sp>
      <p:sp>
        <p:nvSpPr>
          <p:cNvPr id="7" name="Foliennummernplatzhalter 6">
            <a:extLst>
              <a:ext uri="{FF2B5EF4-FFF2-40B4-BE49-F238E27FC236}">
                <a16:creationId xmlns:a16="http://schemas.microsoft.com/office/drawing/2014/main" id="{C2AC6346-353B-4344-A2D8-BDD3A7434FDF}"/>
              </a:ext>
            </a:extLst>
          </p:cNvPr>
          <p:cNvSpPr>
            <a:spLocks noGrp="1"/>
          </p:cNvSpPr>
          <p:nvPr>
            <p:ph type="sldNum" sz="quarter" idx="4"/>
          </p:nvPr>
        </p:nvSpPr>
        <p:spPr/>
        <p:txBody>
          <a:bodyPr/>
          <a:lstStyle/>
          <a:p>
            <a:fld id="{097151CE-0206-441A-B0FF-69D45CFC7960}" type="slidenum">
              <a:rPr lang="de-DE" smtClean="0"/>
              <a:t>27</a:t>
            </a:fld>
            <a:endParaRPr lang="de-DE"/>
          </a:p>
        </p:txBody>
      </p:sp>
      <p:sp>
        <p:nvSpPr>
          <p:cNvPr id="5" name="Datumsplatzhalter 4">
            <a:extLst>
              <a:ext uri="{FF2B5EF4-FFF2-40B4-BE49-F238E27FC236}">
                <a16:creationId xmlns:a16="http://schemas.microsoft.com/office/drawing/2014/main" id="{5AA7B65D-FD45-46C3-971F-ABB3B619C71A}"/>
              </a:ext>
            </a:extLst>
          </p:cNvPr>
          <p:cNvSpPr>
            <a:spLocks noGrp="1"/>
          </p:cNvSpPr>
          <p:nvPr>
            <p:ph type="dt" sz="half" idx="2"/>
          </p:nvPr>
        </p:nvSpPr>
        <p:spPr/>
        <p:txBody>
          <a:bodyPr/>
          <a:lstStyle/>
          <a:p>
            <a:fld id="{B413E24A-38CC-4F94-BEA1-F599F17FF30A}" type="datetime1">
              <a:rPr lang="de-DE" smtClean="0"/>
              <a:t>22.07.2025</a:t>
            </a:fld>
            <a:endParaRPr lang="de-DE"/>
          </a:p>
        </p:txBody>
      </p:sp>
    </p:spTree>
    <p:extLst>
      <p:ext uri="{BB962C8B-B14F-4D97-AF65-F5344CB8AC3E}">
        <p14:creationId xmlns:p14="http://schemas.microsoft.com/office/powerpoint/2010/main" val="3350038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84E4D5AB-C9AF-42CA-ADDD-88261514DF0A}"/>
              </a:ext>
            </a:extLst>
          </p:cNvPr>
          <p:cNvSpPr>
            <a:spLocks noGrp="1"/>
          </p:cNvSpPr>
          <p:nvPr>
            <p:ph idx="1"/>
          </p:nvPr>
        </p:nvSpPr>
        <p:spPr>
          <a:xfrm>
            <a:off x="425461" y="1514456"/>
            <a:ext cx="11345332" cy="4699572"/>
          </a:xfrm>
        </p:spPr>
        <p:txBody>
          <a:bodyPr/>
          <a:lstStyle/>
          <a:p>
            <a:r>
              <a:rPr lang="en-US" sz="1400" b="1" dirty="0"/>
              <a:t>Engineering Project:</a:t>
            </a:r>
          </a:p>
          <a:p>
            <a:endParaRPr lang="de-DE" sz="1200" dirty="0"/>
          </a:p>
          <a:p>
            <a:r>
              <a:rPr lang="en-US" sz="1200" b="1" dirty="0"/>
              <a:t>Q</a:t>
            </a:r>
            <a:r>
              <a:rPr lang="en-US" sz="1200" dirty="0"/>
              <a:t>: Is it possible to suggest an individual topic to the professors?</a:t>
            </a:r>
            <a:endParaRPr lang="de-DE" sz="1200" dirty="0"/>
          </a:p>
          <a:p>
            <a:r>
              <a:rPr lang="en-US" sz="1200" b="1" dirty="0"/>
              <a:t>A</a:t>
            </a:r>
            <a:r>
              <a:rPr lang="en-US" sz="1200" dirty="0"/>
              <a:t>: Yes, this is possible if the professor agrees to the topic. </a:t>
            </a:r>
          </a:p>
          <a:p>
            <a:endParaRPr lang="de-DE" sz="1200" dirty="0"/>
          </a:p>
          <a:p>
            <a:r>
              <a:rPr lang="en-US" sz="1200" b="1" dirty="0"/>
              <a:t>Q</a:t>
            </a:r>
            <a:r>
              <a:rPr lang="en-US" sz="1200" dirty="0"/>
              <a:t>: </a:t>
            </a:r>
            <a:r>
              <a:rPr lang="de-DE" sz="1200" dirty="0" err="1"/>
              <a:t>Is</a:t>
            </a:r>
            <a:r>
              <a:rPr lang="de-DE" sz="1200" dirty="0"/>
              <a:t> </a:t>
            </a:r>
            <a:r>
              <a:rPr lang="de-DE" sz="1200" dirty="0" err="1"/>
              <a:t>there</a:t>
            </a:r>
            <a:r>
              <a:rPr lang="de-DE" sz="1200" dirty="0"/>
              <a:t> a </a:t>
            </a:r>
            <a:r>
              <a:rPr lang="de-DE" sz="1200" dirty="0" err="1"/>
              <a:t>deadline</a:t>
            </a:r>
            <a:r>
              <a:rPr lang="de-DE" sz="1200" dirty="0"/>
              <a:t> </a:t>
            </a:r>
            <a:r>
              <a:rPr lang="de-DE" sz="1200" dirty="0" err="1"/>
              <a:t>for</a:t>
            </a:r>
            <a:r>
              <a:rPr lang="de-DE" sz="1200" dirty="0"/>
              <a:t> </a:t>
            </a:r>
            <a:r>
              <a:rPr lang="de-DE" sz="1200" dirty="0" err="1"/>
              <a:t>the</a:t>
            </a:r>
            <a:r>
              <a:rPr lang="de-DE" sz="1200" dirty="0"/>
              <a:t> </a:t>
            </a:r>
            <a:r>
              <a:rPr lang="de-DE" sz="1200" dirty="0" err="1"/>
              <a:t>registration</a:t>
            </a:r>
            <a:r>
              <a:rPr lang="de-DE" sz="1200" dirty="0"/>
              <a:t> </a:t>
            </a:r>
            <a:r>
              <a:rPr lang="de-DE" sz="1200" dirty="0" err="1"/>
              <a:t>of</a:t>
            </a:r>
            <a:r>
              <a:rPr lang="de-DE" sz="1200" dirty="0"/>
              <a:t> </a:t>
            </a:r>
            <a:r>
              <a:rPr lang="de-DE" sz="1200" dirty="0" err="1"/>
              <a:t>topics</a:t>
            </a:r>
            <a:r>
              <a:rPr lang="de-DE" sz="1200" dirty="0"/>
              <a:t>?</a:t>
            </a:r>
          </a:p>
          <a:p>
            <a:r>
              <a:rPr lang="en-US" sz="1200" b="1" dirty="0"/>
              <a:t>A</a:t>
            </a:r>
            <a:r>
              <a:rPr lang="en-US" sz="1200" dirty="0"/>
              <a:t>: The timetable states that the Engineering Project is to be taken in the 5th semester. But you may attend it earlier or later. There is no deadline for the registration in   </a:t>
            </a:r>
          </a:p>
          <a:p>
            <a:r>
              <a:rPr lang="en-US" sz="1200" dirty="0"/>
              <a:t>    </a:t>
            </a:r>
            <a:r>
              <a:rPr lang="en-US" sz="1200" dirty="0" err="1"/>
              <a:t>TUMonline</a:t>
            </a:r>
            <a:r>
              <a:rPr lang="en-US" sz="1200" dirty="0"/>
              <a:t>, except for the one that applies to all exams. Students have to register for it via </a:t>
            </a:r>
            <a:r>
              <a:rPr lang="en-US" sz="1200" dirty="0" err="1"/>
              <a:t>TUMonline</a:t>
            </a:r>
            <a:r>
              <a:rPr lang="en-US" sz="1200" dirty="0"/>
              <a:t> since it is a module exam like any other exam.</a:t>
            </a:r>
          </a:p>
          <a:p>
            <a:endParaRPr lang="de-DE" sz="1200" dirty="0"/>
          </a:p>
          <a:p>
            <a:r>
              <a:rPr lang="en-US" sz="1200" b="1" dirty="0"/>
              <a:t>Q</a:t>
            </a:r>
            <a:r>
              <a:rPr lang="en-US" sz="1200" dirty="0"/>
              <a:t>: </a:t>
            </a:r>
            <a:r>
              <a:rPr lang="de-DE" sz="1200" dirty="0" err="1"/>
              <a:t>Is</a:t>
            </a:r>
            <a:r>
              <a:rPr lang="de-DE" sz="1200" dirty="0"/>
              <a:t> </a:t>
            </a:r>
            <a:r>
              <a:rPr lang="de-DE" sz="1200" dirty="0" err="1"/>
              <a:t>it</a:t>
            </a:r>
            <a:r>
              <a:rPr lang="de-DE" sz="1200" dirty="0"/>
              <a:t> possible </a:t>
            </a:r>
            <a:r>
              <a:rPr lang="de-DE" sz="1200" dirty="0" err="1"/>
              <a:t>to</a:t>
            </a:r>
            <a:r>
              <a:rPr lang="de-DE" sz="1200" dirty="0"/>
              <a:t> </a:t>
            </a:r>
            <a:r>
              <a:rPr lang="de-DE" sz="1200" dirty="0" err="1"/>
              <a:t>suggest</a:t>
            </a:r>
            <a:r>
              <a:rPr lang="de-DE" sz="1200" dirty="0"/>
              <a:t> a </a:t>
            </a:r>
            <a:r>
              <a:rPr lang="de-DE" sz="1200" dirty="0" err="1"/>
              <a:t>theme</a:t>
            </a:r>
            <a:r>
              <a:rPr lang="de-DE" sz="1200" dirty="0"/>
              <a:t>/</a:t>
            </a:r>
            <a:r>
              <a:rPr lang="de-DE" sz="1200" dirty="0" err="1"/>
              <a:t>topic</a:t>
            </a:r>
            <a:r>
              <a:rPr lang="de-DE" sz="1200" dirty="0"/>
              <a:t> </a:t>
            </a:r>
            <a:r>
              <a:rPr lang="de-DE" sz="1200" dirty="0" err="1"/>
              <a:t>as</a:t>
            </a:r>
            <a:r>
              <a:rPr lang="de-DE" sz="1200" dirty="0"/>
              <a:t> a </a:t>
            </a:r>
            <a:r>
              <a:rPr lang="de-DE" sz="1200" dirty="0" err="1"/>
              <a:t>group</a:t>
            </a:r>
            <a:r>
              <a:rPr lang="de-DE" sz="1200" dirty="0"/>
              <a:t>/</a:t>
            </a:r>
            <a:r>
              <a:rPr lang="de-DE" sz="1200" dirty="0" err="1"/>
              <a:t>team</a:t>
            </a:r>
            <a:r>
              <a:rPr lang="de-DE" sz="1200" dirty="0"/>
              <a:t> </a:t>
            </a:r>
            <a:r>
              <a:rPr lang="de-DE" sz="1200" dirty="0" err="1"/>
              <a:t>of</a:t>
            </a:r>
            <a:r>
              <a:rPr lang="de-DE" sz="1200" dirty="0"/>
              <a:t> </a:t>
            </a:r>
            <a:r>
              <a:rPr lang="de-DE" sz="1200" dirty="0" err="1"/>
              <a:t>students</a:t>
            </a:r>
            <a:r>
              <a:rPr lang="de-DE" sz="1200" dirty="0"/>
              <a:t>?</a:t>
            </a:r>
          </a:p>
          <a:p>
            <a:r>
              <a:rPr lang="en-US" sz="1200" b="1" dirty="0"/>
              <a:t>A</a:t>
            </a:r>
            <a:r>
              <a:rPr lang="en-US" sz="1200" dirty="0"/>
              <a:t>: The professor has to decide whether this is possible: It is to be clarified between students and the respective professor, who will also set the limit of participants.</a:t>
            </a:r>
          </a:p>
          <a:p>
            <a:endParaRPr lang="de-DE" sz="1200" dirty="0"/>
          </a:p>
          <a:p>
            <a:r>
              <a:rPr lang="en-US" sz="1200" b="1" dirty="0"/>
              <a:t>Q</a:t>
            </a:r>
            <a:r>
              <a:rPr lang="en-US" sz="1200" dirty="0"/>
              <a:t>: </a:t>
            </a:r>
            <a:r>
              <a:rPr lang="de-DE" sz="1200" dirty="0" err="1"/>
              <a:t>Is</a:t>
            </a:r>
            <a:r>
              <a:rPr lang="de-DE" sz="1200" dirty="0"/>
              <a:t> </a:t>
            </a:r>
            <a:r>
              <a:rPr lang="de-DE" sz="1200" dirty="0" err="1"/>
              <a:t>there</a:t>
            </a:r>
            <a:r>
              <a:rPr lang="de-DE" sz="1200" dirty="0"/>
              <a:t> a </a:t>
            </a:r>
            <a:r>
              <a:rPr lang="de-DE" sz="1200" dirty="0" err="1"/>
              <a:t>list</a:t>
            </a:r>
            <a:r>
              <a:rPr lang="de-DE" sz="1200" dirty="0"/>
              <a:t> </a:t>
            </a:r>
            <a:r>
              <a:rPr lang="de-DE" sz="1200" dirty="0" err="1"/>
              <a:t>of</a:t>
            </a:r>
            <a:r>
              <a:rPr lang="de-DE" sz="1200" dirty="0"/>
              <a:t> </a:t>
            </a:r>
            <a:r>
              <a:rPr lang="de-DE" sz="1200" dirty="0" err="1"/>
              <a:t>topics</a:t>
            </a:r>
            <a:r>
              <a:rPr lang="de-DE" sz="1200" dirty="0"/>
              <a:t>?</a:t>
            </a:r>
          </a:p>
          <a:p>
            <a:r>
              <a:rPr lang="en-US" sz="1200" b="1" dirty="0"/>
              <a:t>A</a:t>
            </a:r>
            <a:r>
              <a:rPr lang="en-US" sz="1200" dirty="0"/>
              <a:t>: We are working on some kind of overview.</a:t>
            </a:r>
          </a:p>
          <a:p>
            <a:pPr lvl="0"/>
            <a:endParaRPr lang="en-US" sz="1200" dirty="0"/>
          </a:p>
          <a:p>
            <a:endParaRPr lang="de-DE" sz="1200" dirty="0"/>
          </a:p>
          <a:p>
            <a:endParaRPr lang="de-DE" sz="1200" dirty="0"/>
          </a:p>
          <a:p>
            <a:endParaRPr lang="de-DE" sz="1200" dirty="0"/>
          </a:p>
        </p:txBody>
      </p:sp>
      <p:sp>
        <p:nvSpPr>
          <p:cNvPr id="3" name="Titel 2">
            <a:extLst>
              <a:ext uri="{FF2B5EF4-FFF2-40B4-BE49-F238E27FC236}">
                <a16:creationId xmlns:a16="http://schemas.microsoft.com/office/drawing/2014/main" id="{09005D92-E774-4AA1-9FE3-60C9485B8907}"/>
              </a:ext>
            </a:extLst>
          </p:cNvPr>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a:t>Questions and </a:t>
            </a:r>
            <a:r>
              <a:rPr lang="de-DE" sz="2400" b="1" dirty="0" err="1"/>
              <a:t>answers</a:t>
            </a:r>
            <a:endParaRPr lang="de-DE" sz="2400" b="1" dirty="0"/>
          </a:p>
        </p:txBody>
      </p:sp>
      <p:sp>
        <p:nvSpPr>
          <p:cNvPr id="7" name="Foliennummernplatzhalter 6">
            <a:extLst>
              <a:ext uri="{FF2B5EF4-FFF2-40B4-BE49-F238E27FC236}">
                <a16:creationId xmlns:a16="http://schemas.microsoft.com/office/drawing/2014/main" id="{E72E39D2-EBE0-4D24-AFB4-AAE0DE18D6B5}"/>
              </a:ext>
            </a:extLst>
          </p:cNvPr>
          <p:cNvSpPr>
            <a:spLocks noGrp="1"/>
          </p:cNvSpPr>
          <p:nvPr>
            <p:ph type="sldNum" sz="quarter" idx="4"/>
          </p:nvPr>
        </p:nvSpPr>
        <p:spPr/>
        <p:txBody>
          <a:bodyPr/>
          <a:lstStyle/>
          <a:p>
            <a:fld id="{097151CE-0206-441A-B0FF-69D45CFC7960}" type="slidenum">
              <a:rPr lang="de-DE" smtClean="0"/>
              <a:t>28</a:t>
            </a:fld>
            <a:endParaRPr lang="de-DE"/>
          </a:p>
        </p:txBody>
      </p:sp>
      <p:sp>
        <p:nvSpPr>
          <p:cNvPr id="5" name="Datumsplatzhalter 4">
            <a:extLst>
              <a:ext uri="{FF2B5EF4-FFF2-40B4-BE49-F238E27FC236}">
                <a16:creationId xmlns:a16="http://schemas.microsoft.com/office/drawing/2014/main" id="{F11D7857-758C-407A-8975-FE3A1FC50ACB}"/>
              </a:ext>
            </a:extLst>
          </p:cNvPr>
          <p:cNvSpPr>
            <a:spLocks noGrp="1"/>
          </p:cNvSpPr>
          <p:nvPr>
            <p:ph type="dt" sz="half" idx="2"/>
          </p:nvPr>
        </p:nvSpPr>
        <p:spPr/>
        <p:txBody>
          <a:bodyPr/>
          <a:lstStyle/>
          <a:p>
            <a:fld id="{476E2A9E-D131-44CC-BAB2-228118FFF3DF}" type="datetime1">
              <a:rPr lang="de-DE" smtClean="0"/>
              <a:t>22.07.2025</a:t>
            </a:fld>
            <a:endParaRPr lang="de-DE"/>
          </a:p>
        </p:txBody>
      </p:sp>
    </p:spTree>
    <p:extLst>
      <p:ext uri="{BB962C8B-B14F-4D97-AF65-F5344CB8AC3E}">
        <p14:creationId xmlns:p14="http://schemas.microsoft.com/office/powerpoint/2010/main" val="685920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828DED64-4968-4DAD-BF29-988A683F72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umsplatzhalter 1">
            <a:extLst>
              <a:ext uri="{FF2B5EF4-FFF2-40B4-BE49-F238E27FC236}">
                <a16:creationId xmlns:a16="http://schemas.microsoft.com/office/drawing/2014/main" id="{0F707DE2-198F-4EA9-BD9D-08A8CB536376}"/>
              </a:ext>
            </a:extLst>
          </p:cNvPr>
          <p:cNvSpPr>
            <a:spLocks noGrp="1"/>
          </p:cNvSpPr>
          <p:nvPr>
            <p:ph type="dt" sz="half" idx="2"/>
          </p:nvPr>
        </p:nvSpPr>
        <p:spPr>
          <a:xfrm>
            <a:off x="838200" y="6356350"/>
            <a:ext cx="2743200" cy="365125"/>
          </a:xfrm>
        </p:spPr>
        <p:txBody>
          <a:bodyPr/>
          <a:lstStyle/>
          <a:p>
            <a:fld id="{DA43462E-5A8D-4CDC-A750-890F1C4F3FAE}" type="datetime1">
              <a:rPr lang="de-DE" smtClean="0"/>
              <a:t>22.07.2025</a:t>
            </a:fld>
            <a:endParaRPr lang="de-DE"/>
          </a:p>
        </p:txBody>
      </p:sp>
      <p:sp>
        <p:nvSpPr>
          <p:cNvPr id="6" name="Foliennummernplatzhalter 5">
            <a:extLst>
              <a:ext uri="{FF2B5EF4-FFF2-40B4-BE49-F238E27FC236}">
                <a16:creationId xmlns:a16="http://schemas.microsoft.com/office/drawing/2014/main" id="{5375997E-8375-4624-8EF4-5689DAA0FE42}"/>
              </a:ext>
            </a:extLst>
          </p:cNvPr>
          <p:cNvSpPr>
            <a:spLocks noGrp="1"/>
          </p:cNvSpPr>
          <p:nvPr>
            <p:ph type="sldNum" sz="quarter" idx="4"/>
          </p:nvPr>
        </p:nvSpPr>
        <p:spPr/>
        <p:txBody>
          <a:bodyPr/>
          <a:lstStyle/>
          <a:p>
            <a:fld id="{097151CE-0206-441A-B0FF-69D45CFC7960}" type="slidenum">
              <a:rPr lang="de-DE" smtClean="0"/>
              <a:t>29</a:t>
            </a:fld>
            <a:endParaRPr lang="de-DE"/>
          </a:p>
        </p:txBody>
      </p:sp>
    </p:spTree>
    <p:extLst>
      <p:ext uri="{BB962C8B-B14F-4D97-AF65-F5344CB8AC3E}">
        <p14:creationId xmlns:p14="http://schemas.microsoft.com/office/powerpoint/2010/main" val="503571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E4F094F-8AEE-45DD-94D2-46ADE2A2AFC9}"/>
              </a:ext>
            </a:extLst>
          </p:cNvPr>
          <p:cNvSpPr>
            <a:spLocks noGrp="1"/>
          </p:cNvSpPr>
          <p:nvPr>
            <p:ph type="title"/>
          </p:nvPr>
        </p:nvSpPr>
        <p:spPr/>
        <p:txBody>
          <a:bodyPr/>
          <a:lstStyle/>
          <a:p>
            <a:r>
              <a:rPr lang="de-DE" dirty="0" err="1"/>
              <a:t>Results</a:t>
            </a:r>
            <a:r>
              <a:rPr lang="de-DE" dirty="0"/>
              <a:t> </a:t>
            </a:r>
            <a:r>
              <a:rPr lang="de-DE" dirty="0" err="1"/>
              <a:t>tweedback</a:t>
            </a:r>
            <a:endParaRPr lang="de-DE" dirty="0"/>
          </a:p>
        </p:txBody>
      </p:sp>
      <p:sp>
        <p:nvSpPr>
          <p:cNvPr id="4" name="Foliennummernplatzhalter 3">
            <a:extLst>
              <a:ext uri="{FF2B5EF4-FFF2-40B4-BE49-F238E27FC236}">
                <a16:creationId xmlns:a16="http://schemas.microsoft.com/office/drawing/2014/main" id="{43CF1928-7DA3-4425-B785-C6CC47DC60E0}"/>
              </a:ext>
            </a:extLst>
          </p:cNvPr>
          <p:cNvSpPr>
            <a:spLocks noGrp="1"/>
          </p:cNvSpPr>
          <p:nvPr>
            <p:ph type="sldNum" sz="quarter" idx="4"/>
          </p:nvPr>
        </p:nvSpPr>
        <p:spPr/>
        <p:txBody>
          <a:bodyPr/>
          <a:lstStyle/>
          <a:p>
            <a:fld id="{097151CE-0206-441A-B0FF-69D45CFC7960}" type="slidenum">
              <a:rPr lang="de-DE" smtClean="0"/>
              <a:pPr/>
              <a:t>3</a:t>
            </a:fld>
            <a:endParaRPr lang="de-DE"/>
          </a:p>
        </p:txBody>
      </p:sp>
      <p:sp>
        <p:nvSpPr>
          <p:cNvPr id="5" name="Datumsplatzhalter 4">
            <a:extLst>
              <a:ext uri="{FF2B5EF4-FFF2-40B4-BE49-F238E27FC236}">
                <a16:creationId xmlns:a16="http://schemas.microsoft.com/office/drawing/2014/main" id="{98AACA33-D0CA-4345-AC97-6BA087082E4C}"/>
              </a:ext>
            </a:extLst>
          </p:cNvPr>
          <p:cNvSpPr>
            <a:spLocks noGrp="1"/>
          </p:cNvSpPr>
          <p:nvPr>
            <p:ph type="dt" sz="half" idx="2"/>
          </p:nvPr>
        </p:nvSpPr>
        <p:spPr/>
        <p:txBody>
          <a:bodyPr/>
          <a:lstStyle/>
          <a:p>
            <a:fld id="{D50BBBA9-AD8A-4BEB-8044-E038AB40E7AF}" type="datetime1">
              <a:rPr lang="de-DE" smtClean="0"/>
              <a:t>22.07.2025</a:t>
            </a:fld>
            <a:endParaRPr lang="de-DE"/>
          </a:p>
        </p:txBody>
      </p:sp>
      <p:pic>
        <p:nvPicPr>
          <p:cNvPr id="7" name="Grafik 6">
            <a:extLst>
              <a:ext uri="{FF2B5EF4-FFF2-40B4-BE49-F238E27FC236}">
                <a16:creationId xmlns:a16="http://schemas.microsoft.com/office/drawing/2014/main" id="{E7AB23D6-E466-45B2-9CAD-13B592AF76BC}"/>
              </a:ext>
            </a:extLst>
          </p:cNvPr>
          <p:cNvPicPr>
            <a:picLocks noChangeAspect="1"/>
          </p:cNvPicPr>
          <p:nvPr/>
        </p:nvPicPr>
        <p:blipFill>
          <a:blip r:embed="rId2"/>
          <a:stretch>
            <a:fillRect/>
          </a:stretch>
        </p:blipFill>
        <p:spPr>
          <a:xfrm>
            <a:off x="2119182" y="1638680"/>
            <a:ext cx="7659169" cy="4791744"/>
          </a:xfrm>
          <a:prstGeom prst="rect">
            <a:avLst/>
          </a:prstGeom>
        </p:spPr>
      </p:pic>
    </p:spTree>
    <p:extLst>
      <p:ext uri="{BB962C8B-B14F-4D97-AF65-F5344CB8AC3E}">
        <p14:creationId xmlns:p14="http://schemas.microsoft.com/office/powerpoint/2010/main" val="88728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t>Important</a:t>
            </a:r>
            <a:r>
              <a:rPr lang="de-DE" sz="2400" b="1" dirty="0"/>
              <a:t> </a:t>
            </a:r>
            <a:r>
              <a:rPr lang="de-DE" sz="2400" b="1" dirty="0" err="1"/>
              <a:t>information</a:t>
            </a:r>
            <a:endParaRPr lang="de-DE" sz="2400" b="1" dirty="0"/>
          </a:p>
        </p:txBody>
      </p:sp>
      <p:sp>
        <p:nvSpPr>
          <p:cNvPr id="8" name="Foliennummernplatzhalter 7">
            <a:extLst>
              <a:ext uri="{FF2B5EF4-FFF2-40B4-BE49-F238E27FC236}">
                <a16:creationId xmlns:a16="http://schemas.microsoft.com/office/drawing/2014/main" id="{1EC29045-A539-4DF8-BEA9-9871BCC9B9EB}"/>
              </a:ext>
            </a:extLst>
          </p:cNvPr>
          <p:cNvSpPr>
            <a:spLocks noGrp="1"/>
          </p:cNvSpPr>
          <p:nvPr>
            <p:ph type="sldNum" sz="quarter" idx="4"/>
          </p:nvPr>
        </p:nvSpPr>
        <p:spPr/>
        <p:txBody>
          <a:bodyPr/>
          <a:lstStyle/>
          <a:p>
            <a:fld id="{097151CE-0206-441A-B0FF-69D45CFC7960}" type="slidenum">
              <a:rPr lang="de-DE" smtClean="0"/>
              <a:t>4</a:t>
            </a:fld>
            <a:endParaRPr lang="de-DE"/>
          </a:p>
        </p:txBody>
      </p:sp>
      <p:sp>
        <p:nvSpPr>
          <p:cNvPr id="5" name="Datumsplatzhalter 4">
            <a:extLst>
              <a:ext uri="{FF2B5EF4-FFF2-40B4-BE49-F238E27FC236}">
                <a16:creationId xmlns:a16="http://schemas.microsoft.com/office/drawing/2014/main" id="{429EA094-0765-41A6-81BC-89CCEC2C5108}"/>
              </a:ext>
            </a:extLst>
          </p:cNvPr>
          <p:cNvSpPr>
            <a:spLocks noGrp="1"/>
          </p:cNvSpPr>
          <p:nvPr>
            <p:ph type="dt" sz="half" idx="2"/>
          </p:nvPr>
        </p:nvSpPr>
        <p:spPr/>
        <p:txBody>
          <a:bodyPr/>
          <a:lstStyle/>
          <a:p>
            <a:fld id="{14A7523D-5851-4A79-9F0F-919D4C8326EA}" type="datetime1">
              <a:rPr lang="de-DE" smtClean="0"/>
              <a:t>22.07.2025</a:t>
            </a:fld>
            <a:endParaRPr lang="de-DE"/>
          </a:p>
        </p:txBody>
      </p:sp>
      <p:sp>
        <p:nvSpPr>
          <p:cNvPr id="4" name="Inhaltsplatzhalter 3">
            <a:extLst>
              <a:ext uri="{FF2B5EF4-FFF2-40B4-BE49-F238E27FC236}">
                <a16:creationId xmlns:a16="http://schemas.microsoft.com/office/drawing/2014/main" id="{70C7978F-F7CE-44C3-88B9-C7D55446175E}"/>
              </a:ext>
            </a:extLst>
          </p:cNvPr>
          <p:cNvSpPr>
            <a:spLocks noGrp="1"/>
          </p:cNvSpPr>
          <p:nvPr>
            <p:ph idx="1"/>
          </p:nvPr>
        </p:nvSpPr>
        <p:spPr>
          <a:xfrm>
            <a:off x="306927" y="2374054"/>
            <a:ext cx="11345332" cy="2003214"/>
          </a:xfrm>
        </p:spPr>
        <p:txBody>
          <a:bodyPr/>
          <a:lstStyle/>
          <a:p>
            <a:pPr marL="285750" indent="-285750">
              <a:buFont typeface="Arial" panose="020B0604020202020204" pitchFamily="34" charset="0"/>
              <a:buChar char="•"/>
            </a:pPr>
            <a:r>
              <a:rPr lang="de-DE" dirty="0"/>
              <a:t>Always </a:t>
            </a:r>
            <a:r>
              <a:rPr lang="de-DE" dirty="0" err="1"/>
              <a:t>register</a:t>
            </a:r>
            <a:r>
              <a:rPr lang="de-DE" dirty="0"/>
              <a:t> </a:t>
            </a:r>
            <a:r>
              <a:rPr lang="de-DE" dirty="0" err="1"/>
              <a:t>for</a:t>
            </a:r>
            <a:r>
              <a:rPr lang="de-DE" dirty="0"/>
              <a:t> </a:t>
            </a:r>
            <a:r>
              <a:rPr lang="de-DE" dirty="0" err="1"/>
              <a:t>your</a:t>
            </a:r>
            <a:r>
              <a:rPr lang="de-DE" dirty="0"/>
              <a:t> </a:t>
            </a:r>
            <a:r>
              <a:rPr lang="de-DE" dirty="0" err="1"/>
              <a:t>exams</a:t>
            </a:r>
            <a:r>
              <a:rPr lang="de-DE" dirty="0"/>
              <a:t> via </a:t>
            </a:r>
            <a:r>
              <a:rPr lang="de-DE" dirty="0" err="1"/>
              <a:t>your</a:t>
            </a:r>
            <a:r>
              <a:rPr lang="de-DE" dirty="0"/>
              <a:t> </a:t>
            </a:r>
            <a:r>
              <a:rPr lang="de-DE" dirty="0" err="1"/>
              <a:t>curriculum</a:t>
            </a:r>
            <a:r>
              <a:rPr lang="de-DE" dirty="0"/>
              <a:t> in </a:t>
            </a:r>
            <a:r>
              <a:rPr lang="de-DE" dirty="0" err="1"/>
              <a:t>TUMonline</a:t>
            </a:r>
            <a:r>
              <a:rPr lang="de-DE" dirty="0"/>
              <a:t> (not </a:t>
            </a:r>
            <a:r>
              <a:rPr lang="de-DE" dirty="0" err="1"/>
              <a:t>as</a:t>
            </a:r>
            <a:r>
              <a:rPr lang="de-DE" dirty="0"/>
              <a:t> a „Freifach“)</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No </a:t>
            </a:r>
            <a:r>
              <a:rPr lang="de-DE" dirty="0" err="1"/>
              <a:t>late</a:t>
            </a:r>
            <a:r>
              <a:rPr lang="de-DE" dirty="0"/>
              <a:t> </a:t>
            </a:r>
            <a:r>
              <a:rPr lang="de-DE" dirty="0" err="1"/>
              <a:t>registrations</a:t>
            </a:r>
            <a:r>
              <a:rPr lang="de-DE" dirty="0"/>
              <a:t> </a:t>
            </a:r>
            <a:r>
              <a:rPr lang="de-DE" dirty="0" err="1"/>
              <a:t>for</a:t>
            </a:r>
            <a:r>
              <a:rPr lang="de-DE" dirty="0"/>
              <a:t> </a:t>
            </a:r>
            <a:r>
              <a:rPr lang="de-DE" dirty="0" err="1"/>
              <a:t>exams</a:t>
            </a:r>
            <a:r>
              <a:rPr lang="de-DE" dirty="0"/>
              <a:t> </a:t>
            </a:r>
            <a:r>
              <a:rPr lang="de-DE" dirty="0" err="1"/>
              <a:t>are</a:t>
            </a:r>
            <a:r>
              <a:rPr lang="de-DE" dirty="0"/>
              <a:t> possible! This also </a:t>
            </a:r>
            <a:r>
              <a:rPr lang="de-DE" dirty="0" err="1"/>
              <a:t>applies</a:t>
            </a:r>
            <a:r>
              <a:rPr lang="de-DE" dirty="0"/>
              <a:t> </a:t>
            </a:r>
            <a:r>
              <a:rPr lang="de-DE" dirty="0" err="1"/>
              <a:t>to</a:t>
            </a:r>
            <a:r>
              <a:rPr lang="de-DE" dirty="0"/>
              <a:t> lab </a:t>
            </a:r>
            <a:r>
              <a:rPr lang="de-DE" dirty="0" err="1"/>
              <a:t>courses</a:t>
            </a:r>
            <a:r>
              <a:rPr lang="de-DE" dirty="0"/>
              <a:t> </a:t>
            </a:r>
            <a:r>
              <a:rPr lang="de-DE" dirty="0" err="1"/>
              <a:t>even</a:t>
            </a:r>
            <a:r>
              <a:rPr lang="de-DE" dirty="0"/>
              <a:t> </a:t>
            </a:r>
            <a:r>
              <a:rPr lang="de-DE" dirty="0" err="1"/>
              <a:t>if</a:t>
            </a:r>
            <a:r>
              <a:rPr lang="de-DE" dirty="0"/>
              <a:t> </a:t>
            </a:r>
            <a:r>
              <a:rPr lang="de-DE" dirty="0" err="1"/>
              <a:t>you</a:t>
            </a:r>
            <a:r>
              <a:rPr lang="de-DE" dirty="0"/>
              <a:t> </a:t>
            </a:r>
            <a:r>
              <a:rPr lang="de-DE" dirty="0" err="1"/>
              <a:t>have</a:t>
            </a:r>
            <a:r>
              <a:rPr lang="de-DE" dirty="0"/>
              <a:t> </a:t>
            </a:r>
            <a:r>
              <a:rPr lang="de-DE" dirty="0" err="1"/>
              <a:t>already</a:t>
            </a:r>
            <a:r>
              <a:rPr lang="de-DE" dirty="0"/>
              <a:t> </a:t>
            </a:r>
            <a:r>
              <a:rPr lang="de-DE" dirty="0" err="1"/>
              <a:t>obtained</a:t>
            </a:r>
            <a:r>
              <a:rPr lang="de-DE" dirty="0"/>
              <a:t> </a:t>
            </a:r>
            <a:r>
              <a:rPr lang="de-DE" dirty="0" err="1"/>
              <a:t>your</a:t>
            </a:r>
            <a:r>
              <a:rPr lang="de-DE" dirty="0"/>
              <a:t> grade.</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err="1"/>
              <a:t>Counceling</a:t>
            </a:r>
            <a:r>
              <a:rPr lang="de-DE" dirty="0"/>
              <a:t> </a:t>
            </a:r>
            <a:r>
              <a:rPr lang="de-DE" dirty="0" err="1"/>
              <a:t>hours</a:t>
            </a:r>
            <a:r>
              <a:rPr lang="de-DE" dirty="0"/>
              <a:t> </a:t>
            </a:r>
            <a:r>
              <a:rPr lang="de-DE" dirty="0" err="1"/>
              <a:t>including</a:t>
            </a:r>
            <a:r>
              <a:rPr lang="de-DE" dirty="0"/>
              <a:t> </a:t>
            </a:r>
            <a:r>
              <a:rPr lang="de-DE" dirty="0" err="1"/>
              <a:t>updates</a:t>
            </a:r>
            <a:r>
              <a:rPr lang="de-DE" dirty="0"/>
              <a:t>: </a:t>
            </a:r>
            <a:r>
              <a:rPr lang="de-DE" dirty="0">
                <a:hlinkClick r:id="rId2"/>
              </a:rPr>
              <a:t>https://collab.dvb.bayern/x/1tdfB</a:t>
            </a:r>
            <a:r>
              <a:rPr lang="de-DE" dirty="0"/>
              <a:t>.</a:t>
            </a:r>
          </a:p>
          <a:p>
            <a:r>
              <a:rPr lang="de-DE" dirty="0"/>
              <a:t>     Stick </a:t>
            </a:r>
            <a:r>
              <a:rPr lang="de-DE" dirty="0" err="1"/>
              <a:t>to</a:t>
            </a:r>
            <a:r>
              <a:rPr lang="de-DE" dirty="0"/>
              <a:t> </a:t>
            </a:r>
            <a:r>
              <a:rPr lang="de-DE" dirty="0" err="1"/>
              <a:t>the</a:t>
            </a:r>
            <a:r>
              <a:rPr lang="de-DE" dirty="0"/>
              <a:t> </a:t>
            </a:r>
            <a:r>
              <a:rPr lang="de-DE" dirty="0" err="1"/>
              <a:t>hours</a:t>
            </a:r>
            <a:r>
              <a:rPr lang="de-DE" dirty="0"/>
              <a:t> on </a:t>
            </a:r>
            <a:r>
              <a:rPr lang="de-DE" dirty="0" err="1"/>
              <a:t>the</a:t>
            </a:r>
            <a:r>
              <a:rPr lang="de-DE" dirty="0"/>
              <a:t> Wiki!</a:t>
            </a:r>
          </a:p>
        </p:txBody>
      </p:sp>
    </p:spTree>
    <p:extLst>
      <p:ext uri="{BB962C8B-B14F-4D97-AF65-F5344CB8AC3E}">
        <p14:creationId xmlns:p14="http://schemas.microsoft.com/office/powerpoint/2010/main" val="298309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990C63F1-A0CA-4CD2-8626-3570A6812327}"/>
              </a:ext>
            </a:extLst>
          </p:cNvPr>
          <p:cNvGraphicFramePr>
            <a:graphicFrameLocks noGrp="1"/>
          </p:cNvGraphicFramePr>
          <p:nvPr>
            <p:ph idx="1"/>
            <p:extLst>
              <p:ext uri="{D42A27DB-BD31-4B8C-83A1-F6EECF244321}">
                <p14:modId xmlns:p14="http://schemas.microsoft.com/office/powerpoint/2010/main" val="4225512432"/>
              </p:ext>
            </p:extLst>
          </p:nvPr>
        </p:nvGraphicFramePr>
        <p:xfrm>
          <a:off x="425449" y="1652588"/>
          <a:ext cx="11345325" cy="2305558"/>
        </p:xfrm>
        <a:graphic>
          <a:graphicData uri="http://schemas.openxmlformats.org/drawingml/2006/table">
            <a:tbl>
              <a:tblPr firstRow="1" bandRow="1">
                <a:tableStyleId>{073A0DAA-6AF3-43AB-8588-CEC1D06C72B9}</a:tableStyleId>
              </a:tblPr>
              <a:tblGrid>
                <a:gridCol w="5734467">
                  <a:extLst>
                    <a:ext uri="{9D8B030D-6E8A-4147-A177-3AD203B41FA5}">
                      <a16:colId xmlns:a16="http://schemas.microsoft.com/office/drawing/2014/main" val="1605414857"/>
                    </a:ext>
                  </a:extLst>
                </a:gridCol>
                <a:gridCol w="5610858">
                  <a:extLst>
                    <a:ext uri="{9D8B030D-6E8A-4147-A177-3AD203B41FA5}">
                      <a16:colId xmlns:a16="http://schemas.microsoft.com/office/drawing/2014/main" val="2100792215"/>
                    </a:ext>
                  </a:extLst>
                </a:gridCol>
              </a:tblGrid>
              <a:tr h="375158">
                <a:tc>
                  <a:txBody>
                    <a:bodyPr/>
                    <a:lstStyle/>
                    <a:p>
                      <a:r>
                        <a:rPr lang="de-DE" dirty="0"/>
                        <a:t>Area</a:t>
                      </a:r>
                    </a:p>
                  </a:txBody>
                  <a:tcPr marL="90729" marR="90729"/>
                </a:tc>
                <a:tc>
                  <a:txBody>
                    <a:bodyPr/>
                    <a:lstStyle/>
                    <a:p>
                      <a:r>
                        <a:rPr lang="de-DE" dirty="0"/>
                        <a:t>Credits</a:t>
                      </a:r>
                    </a:p>
                  </a:txBody>
                  <a:tcPr marL="90729" marR="90729"/>
                </a:tc>
                <a:extLst>
                  <a:ext uri="{0D108BD9-81ED-4DB2-BD59-A6C34878D82A}">
                    <a16:rowId xmlns:a16="http://schemas.microsoft.com/office/drawing/2014/main" val="1397402268"/>
                  </a:ext>
                </a:extLst>
              </a:tr>
              <a:tr h="370840">
                <a:tc>
                  <a:txBody>
                    <a:bodyPr/>
                    <a:lstStyle/>
                    <a:p>
                      <a:pPr marL="0" indent="0">
                        <a:buNone/>
                      </a:pPr>
                      <a:r>
                        <a:rPr lang="de-DE" dirty="0"/>
                        <a:t>Engineering electives</a:t>
                      </a:r>
                    </a:p>
                    <a:p>
                      <a:pPr marL="800078" marR="0" lvl="1" indent="-34290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System elective</a:t>
                      </a:r>
                    </a:p>
                    <a:p>
                      <a:pPr marL="800078" marR="0" lvl="1" indent="-34290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Modeling elective</a:t>
                      </a:r>
                    </a:p>
                    <a:p>
                      <a:pPr marL="800078" marR="0" lvl="1" indent="-34290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Optional engineering elective</a:t>
                      </a:r>
                    </a:p>
                  </a:txBody>
                  <a:tcPr marL="90729" marR="90729"/>
                </a:tc>
                <a:tc>
                  <a:txBody>
                    <a:bodyPr/>
                    <a:lstStyle/>
                    <a:p>
                      <a:r>
                        <a:rPr lang="de-DE" dirty="0"/>
                        <a:t>20</a:t>
                      </a:r>
                    </a:p>
                  </a:txBody>
                  <a:tcPr marL="90729" marR="90729"/>
                </a:tc>
                <a:extLst>
                  <a:ext uri="{0D108BD9-81ED-4DB2-BD59-A6C34878D82A}">
                    <a16:rowId xmlns:a16="http://schemas.microsoft.com/office/drawing/2014/main" val="2164112204"/>
                  </a:ext>
                </a:extLst>
              </a:tr>
              <a:tr h="370840">
                <a:tc>
                  <a:txBody>
                    <a:bodyPr/>
                    <a:lstStyle/>
                    <a:p>
                      <a:r>
                        <a:rPr lang="de-DE" dirty="0"/>
                        <a:t>Engineering supplementary courses</a:t>
                      </a:r>
                    </a:p>
                  </a:txBody>
                  <a:tcPr marL="90729" marR="90729"/>
                </a:tc>
                <a:tc>
                  <a:txBody>
                    <a:bodyPr/>
                    <a:lstStyle/>
                    <a:p>
                      <a:r>
                        <a:rPr lang="de-DE" dirty="0"/>
                        <a:t>6</a:t>
                      </a:r>
                    </a:p>
                  </a:txBody>
                  <a:tcPr marL="90729" marR="90729"/>
                </a:tc>
                <a:extLst>
                  <a:ext uri="{0D108BD9-81ED-4DB2-BD59-A6C34878D82A}">
                    <a16:rowId xmlns:a16="http://schemas.microsoft.com/office/drawing/2014/main" val="2942362327"/>
                  </a:ext>
                </a:extLst>
              </a:tr>
              <a:tr h="370840">
                <a:tc>
                  <a:txBody>
                    <a:bodyPr/>
                    <a:lstStyle/>
                    <a:p>
                      <a:r>
                        <a:rPr lang="de-DE" dirty="0"/>
                        <a:t>Free electives</a:t>
                      </a:r>
                    </a:p>
                  </a:txBody>
                  <a:tcPr marL="90729" marR="90729"/>
                </a:tc>
                <a:tc>
                  <a:txBody>
                    <a:bodyPr/>
                    <a:lstStyle/>
                    <a:p>
                      <a:r>
                        <a:rPr lang="de-DE" dirty="0"/>
                        <a:t>5</a:t>
                      </a:r>
                    </a:p>
                  </a:txBody>
                  <a:tcPr marL="90729" marR="90729"/>
                </a:tc>
                <a:extLst>
                  <a:ext uri="{0D108BD9-81ED-4DB2-BD59-A6C34878D82A}">
                    <a16:rowId xmlns:a16="http://schemas.microsoft.com/office/drawing/2014/main" val="1080686432"/>
                  </a:ext>
                </a:extLst>
              </a:tr>
            </a:tbl>
          </a:graphicData>
        </a:graphic>
      </p:graphicFrame>
      <p:sp>
        <p:nvSpPr>
          <p:cNvPr id="3" name="Titel 2"/>
          <p:cNvSpPr>
            <a:spLocks noGrp="1"/>
          </p:cNvSpPr>
          <p:nvPr>
            <p:ph type="title"/>
          </p:nvPr>
        </p:nvSpPr>
        <p:spPr>
          <a:xfrm>
            <a:off x="425461" y="994338"/>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t>Electives</a:t>
            </a:r>
            <a:r>
              <a:rPr lang="de-DE" sz="2400" b="1" dirty="0"/>
              <a:t> </a:t>
            </a:r>
            <a:r>
              <a:rPr lang="de-DE" sz="2400" b="1" dirty="0" err="1"/>
              <a:t>requirements</a:t>
            </a:r>
            <a:r>
              <a:rPr lang="de-DE" sz="2400" b="1" dirty="0"/>
              <a:t> and </a:t>
            </a:r>
            <a:r>
              <a:rPr lang="de-DE" sz="2400" b="1" dirty="0" err="1"/>
              <a:t>structure</a:t>
            </a:r>
            <a:endParaRPr lang="de-DE" sz="2400" b="1" dirty="0"/>
          </a:p>
        </p:txBody>
      </p:sp>
      <p:sp>
        <p:nvSpPr>
          <p:cNvPr id="8" name="Foliennummernplatzhalter 7">
            <a:extLst>
              <a:ext uri="{FF2B5EF4-FFF2-40B4-BE49-F238E27FC236}">
                <a16:creationId xmlns:a16="http://schemas.microsoft.com/office/drawing/2014/main" id="{1EC29045-A539-4DF8-BEA9-9871BCC9B9EB}"/>
              </a:ext>
            </a:extLst>
          </p:cNvPr>
          <p:cNvSpPr>
            <a:spLocks noGrp="1"/>
          </p:cNvSpPr>
          <p:nvPr>
            <p:ph type="sldNum" sz="quarter" idx="4"/>
          </p:nvPr>
        </p:nvSpPr>
        <p:spPr/>
        <p:txBody>
          <a:bodyPr/>
          <a:lstStyle/>
          <a:p>
            <a:fld id="{097151CE-0206-441A-B0FF-69D45CFC7960}" type="slidenum">
              <a:rPr lang="de-DE" smtClean="0"/>
              <a:t>5</a:t>
            </a:fld>
            <a:endParaRPr lang="de-DE"/>
          </a:p>
        </p:txBody>
      </p:sp>
      <p:sp>
        <p:nvSpPr>
          <p:cNvPr id="5" name="Datumsplatzhalter 4">
            <a:extLst>
              <a:ext uri="{FF2B5EF4-FFF2-40B4-BE49-F238E27FC236}">
                <a16:creationId xmlns:a16="http://schemas.microsoft.com/office/drawing/2014/main" id="{429EA094-0765-41A6-81BC-89CCEC2C5108}"/>
              </a:ext>
            </a:extLst>
          </p:cNvPr>
          <p:cNvSpPr>
            <a:spLocks noGrp="1"/>
          </p:cNvSpPr>
          <p:nvPr>
            <p:ph type="dt" sz="half" idx="2"/>
          </p:nvPr>
        </p:nvSpPr>
        <p:spPr/>
        <p:txBody>
          <a:bodyPr/>
          <a:lstStyle/>
          <a:p>
            <a:fld id="{14A7523D-5851-4A79-9F0F-919D4C8326EA}" type="datetime1">
              <a:rPr lang="de-DE" smtClean="0"/>
              <a:t>22.07.2025</a:t>
            </a:fld>
            <a:endParaRPr lang="de-DE"/>
          </a:p>
        </p:txBody>
      </p:sp>
    </p:spTree>
    <p:extLst>
      <p:ext uri="{BB962C8B-B14F-4D97-AF65-F5344CB8AC3E}">
        <p14:creationId xmlns:p14="http://schemas.microsoft.com/office/powerpoint/2010/main" val="2376606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0564" y="1773741"/>
            <a:ext cx="11255888" cy="4699572"/>
          </a:xfrm>
        </p:spPr>
        <p:txBody>
          <a:bodyPr/>
          <a:lstStyle/>
          <a:p>
            <a:pPr marL="285750" indent="-285750">
              <a:lnSpc>
                <a:spcPct val="150000"/>
              </a:lnSpc>
              <a:buFont typeface="Arial" panose="020B0604020202020204" pitchFamily="34" charset="0"/>
              <a:buChar char="•"/>
            </a:pPr>
            <a:r>
              <a:rPr lang="de-DE" dirty="0" err="1"/>
              <a:t>You</a:t>
            </a:r>
            <a:r>
              <a:rPr lang="de-DE" dirty="0"/>
              <a:t> </a:t>
            </a:r>
            <a:r>
              <a:rPr lang="de-DE" b="1" dirty="0"/>
              <a:t>must</a:t>
            </a:r>
            <a:r>
              <a:rPr lang="de-DE" dirty="0"/>
              <a:t> </a:t>
            </a:r>
            <a:r>
              <a:rPr lang="de-DE" dirty="0" err="1"/>
              <a:t>choose</a:t>
            </a:r>
            <a:r>
              <a:rPr lang="de-DE" dirty="0"/>
              <a:t> at least </a:t>
            </a:r>
            <a:r>
              <a:rPr lang="de-DE" dirty="0" err="1"/>
              <a:t>one</a:t>
            </a:r>
            <a:r>
              <a:rPr lang="de-DE" dirty="0"/>
              <a:t> </a:t>
            </a:r>
            <a:r>
              <a:rPr lang="de-DE" dirty="0" err="1"/>
              <a:t>module</a:t>
            </a:r>
            <a:r>
              <a:rPr lang="de-DE" dirty="0"/>
              <a:t> </a:t>
            </a:r>
            <a:r>
              <a:rPr lang="de-DE" dirty="0" err="1"/>
              <a:t>from</a:t>
            </a:r>
            <a:r>
              <a:rPr lang="de-DE" b="1" dirty="0"/>
              <a:t> </a:t>
            </a:r>
            <a:r>
              <a:rPr lang="de-DE" b="1" dirty="0" err="1"/>
              <a:t>system</a:t>
            </a:r>
            <a:r>
              <a:rPr lang="de-DE" b="1" dirty="0"/>
              <a:t> </a:t>
            </a:r>
            <a:r>
              <a:rPr lang="de-DE" dirty="0"/>
              <a:t>and </a:t>
            </a:r>
            <a:r>
              <a:rPr lang="de-DE" dirty="0" err="1"/>
              <a:t>one</a:t>
            </a:r>
            <a:r>
              <a:rPr lang="de-DE" dirty="0"/>
              <a:t> </a:t>
            </a:r>
            <a:r>
              <a:rPr lang="de-DE" dirty="0" err="1"/>
              <a:t>from</a:t>
            </a:r>
            <a:r>
              <a:rPr lang="de-DE" dirty="0"/>
              <a:t> </a:t>
            </a:r>
            <a:r>
              <a:rPr lang="de-DE" b="1" dirty="0" err="1"/>
              <a:t>modeling</a:t>
            </a:r>
            <a:r>
              <a:rPr lang="de-DE" b="1" dirty="0"/>
              <a:t> </a:t>
            </a:r>
            <a:r>
              <a:rPr lang="de-DE" b="1" dirty="0" err="1"/>
              <a:t>electives</a:t>
            </a:r>
            <a:endParaRPr lang="de-DE" b="1" dirty="0"/>
          </a:p>
          <a:p>
            <a:pPr marL="285750" indent="-285750">
              <a:lnSpc>
                <a:spcPct val="150000"/>
              </a:lnSpc>
              <a:buFont typeface="Arial" panose="020B0604020202020204" pitchFamily="34" charset="0"/>
              <a:buChar char="•"/>
            </a:pPr>
            <a:r>
              <a:rPr lang="de-DE" dirty="0" err="1"/>
              <a:t>Remaining</a:t>
            </a:r>
            <a:r>
              <a:rPr lang="de-DE" dirty="0"/>
              <a:t> 10 </a:t>
            </a:r>
            <a:r>
              <a:rPr lang="de-DE" dirty="0" err="1"/>
              <a:t>credits</a:t>
            </a:r>
            <a:r>
              <a:rPr lang="de-DE" dirty="0"/>
              <a:t> </a:t>
            </a:r>
            <a:r>
              <a:rPr lang="de-DE" dirty="0" err="1"/>
              <a:t>can</a:t>
            </a:r>
            <a:r>
              <a:rPr lang="de-DE" dirty="0"/>
              <a:t> </a:t>
            </a:r>
            <a:r>
              <a:rPr lang="de-DE" dirty="0" err="1"/>
              <a:t>either</a:t>
            </a:r>
            <a:r>
              <a:rPr lang="de-DE" dirty="0"/>
              <a:t> </a:t>
            </a:r>
            <a:r>
              <a:rPr lang="de-DE" dirty="0" err="1"/>
              <a:t>come</a:t>
            </a:r>
            <a:r>
              <a:rPr lang="de-DE" dirty="0"/>
              <a:t> </a:t>
            </a:r>
            <a:r>
              <a:rPr lang="de-DE" dirty="0" err="1"/>
              <a:t>from</a:t>
            </a:r>
            <a:r>
              <a:rPr lang="de-DE" dirty="0"/>
              <a:t> </a:t>
            </a:r>
            <a:r>
              <a:rPr lang="de-DE" b="1" dirty="0"/>
              <a:t>optional </a:t>
            </a:r>
            <a:r>
              <a:rPr lang="de-DE" b="1" dirty="0" err="1"/>
              <a:t>engineering</a:t>
            </a:r>
            <a:r>
              <a:rPr lang="de-DE" b="1" dirty="0"/>
              <a:t> </a:t>
            </a:r>
            <a:r>
              <a:rPr lang="de-DE" b="1" dirty="0" err="1"/>
              <a:t>electives</a:t>
            </a:r>
            <a:r>
              <a:rPr lang="de-DE" dirty="0"/>
              <a:t>, </a:t>
            </a:r>
            <a:r>
              <a:rPr lang="de-DE" dirty="0" err="1"/>
              <a:t>system</a:t>
            </a:r>
            <a:r>
              <a:rPr lang="de-DE" dirty="0"/>
              <a:t> </a:t>
            </a:r>
            <a:r>
              <a:rPr lang="de-DE" dirty="0" err="1"/>
              <a:t>elective</a:t>
            </a:r>
            <a:r>
              <a:rPr lang="de-DE" dirty="0"/>
              <a:t> </a:t>
            </a:r>
            <a:r>
              <a:rPr lang="de-DE" dirty="0" err="1"/>
              <a:t>or</a:t>
            </a:r>
            <a:r>
              <a:rPr lang="de-DE" dirty="0"/>
              <a:t> </a:t>
            </a:r>
            <a:r>
              <a:rPr lang="de-DE" dirty="0" err="1"/>
              <a:t>modeling</a:t>
            </a:r>
            <a:r>
              <a:rPr lang="de-DE" dirty="0"/>
              <a:t> </a:t>
            </a:r>
            <a:r>
              <a:rPr lang="de-DE" dirty="0" err="1"/>
              <a:t>electives</a:t>
            </a:r>
            <a:endParaRPr lang="de-DE" dirty="0"/>
          </a:p>
          <a:p>
            <a:pPr marL="285750" indent="-285750">
              <a:lnSpc>
                <a:spcPct val="150000"/>
              </a:lnSpc>
              <a:buFont typeface="Arial" panose="020B0604020202020204" pitchFamily="34" charset="0"/>
              <a:buChar char="•"/>
            </a:pPr>
            <a:r>
              <a:rPr lang="de-DE" dirty="0" err="1"/>
              <a:t>Typically</a:t>
            </a:r>
            <a:r>
              <a:rPr lang="de-DE" dirty="0"/>
              <a:t>, </a:t>
            </a:r>
            <a:r>
              <a:rPr lang="de-DE" dirty="0" err="1"/>
              <a:t>each</a:t>
            </a:r>
            <a:r>
              <a:rPr lang="de-DE" dirty="0"/>
              <a:t> </a:t>
            </a:r>
            <a:r>
              <a:rPr lang="de-DE" dirty="0" err="1"/>
              <a:t>module</a:t>
            </a:r>
            <a:r>
              <a:rPr lang="de-DE" dirty="0"/>
              <a:t> </a:t>
            </a:r>
            <a:r>
              <a:rPr lang="de-DE" dirty="0" err="1"/>
              <a:t>is</a:t>
            </a:r>
            <a:r>
              <a:rPr lang="de-DE" dirty="0"/>
              <a:t> </a:t>
            </a:r>
            <a:r>
              <a:rPr lang="de-DE" dirty="0" err="1"/>
              <a:t>worth</a:t>
            </a:r>
            <a:r>
              <a:rPr lang="de-DE" dirty="0"/>
              <a:t> 5 </a:t>
            </a:r>
            <a:r>
              <a:rPr lang="de-DE" dirty="0" err="1"/>
              <a:t>credits</a:t>
            </a:r>
            <a:r>
              <a:rPr lang="de-DE" dirty="0"/>
              <a:t> </a:t>
            </a:r>
            <a:r>
              <a:rPr lang="de-DE" dirty="0">
                <a:sym typeface="Wingdings" panose="05000000000000000000" pitchFamily="2" charset="2"/>
              </a:rPr>
              <a:t></a:t>
            </a:r>
            <a:r>
              <a:rPr lang="de-DE" dirty="0"/>
              <a:t> Pass 4 </a:t>
            </a:r>
            <a:r>
              <a:rPr lang="de-DE" dirty="0" err="1"/>
              <a:t>modules</a:t>
            </a:r>
            <a:r>
              <a:rPr lang="de-DE" dirty="0"/>
              <a:t> </a:t>
            </a:r>
            <a:r>
              <a:rPr lang="de-DE" dirty="0" err="1"/>
              <a:t>to</a:t>
            </a:r>
            <a:r>
              <a:rPr lang="de-DE" dirty="0"/>
              <a:t> </a:t>
            </a:r>
            <a:r>
              <a:rPr lang="de-DE" dirty="0" err="1"/>
              <a:t>complete</a:t>
            </a:r>
            <a:r>
              <a:rPr lang="de-DE" dirty="0"/>
              <a:t> </a:t>
            </a:r>
            <a:r>
              <a:rPr lang="de-DE" dirty="0" err="1"/>
              <a:t>the</a:t>
            </a:r>
            <a:r>
              <a:rPr lang="de-DE" dirty="0"/>
              <a:t> </a:t>
            </a:r>
            <a:r>
              <a:rPr lang="de-DE" dirty="0" err="1"/>
              <a:t>engineering</a:t>
            </a:r>
            <a:r>
              <a:rPr lang="de-DE" dirty="0"/>
              <a:t> </a:t>
            </a:r>
            <a:r>
              <a:rPr lang="de-DE" dirty="0" err="1"/>
              <a:t>area</a:t>
            </a:r>
            <a:endParaRPr lang="de-DE" dirty="0"/>
          </a:p>
          <a:p>
            <a:endParaRPr lang="de-DE" b="1" dirty="0"/>
          </a:p>
          <a:p>
            <a:endParaRPr lang="de-DE" dirty="0"/>
          </a:p>
          <a:p>
            <a:r>
              <a:rPr lang="de-DE" b="1" dirty="0"/>
              <a:t>Optional</a:t>
            </a:r>
          </a:p>
          <a:p>
            <a:pPr marL="285750" indent="-285750">
              <a:buFont typeface="Arial" panose="020B0604020202020204" pitchFamily="34" charset="0"/>
              <a:buChar char="•"/>
            </a:pPr>
            <a:r>
              <a:rPr lang="de-DE" dirty="0"/>
              <a:t>Optional, but </a:t>
            </a:r>
            <a:r>
              <a:rPr lang="de-DE" dirty="0" err="1"/>
              <a:t>highly</a:t>
            </a:r>
            <a:r>
              <a:rPr lang="de-DE" dirty="0"/>
              <a:t> </a:t>
            </a:r>
            <a:r>
              <a:rPr lang="de-DE" dirty="0" err="1"/>
              <a:t>suggested</a:t>
            </a:r>
            <a:r>
              <a:rPr lang="de-DE" dirty="0"/>
              <a:t>: Try </a:t>
            </a:r>
            <a:r>
              <a:rPr lang="de-DE" dirty="0" err="1"/>
              <a:t>to</a:t>
            </a:r>
            <a:r>
              <a:rPr lang="de-DE" dirty="0"/>
              <a:t> </a:t>
            </a:r>
            <a:r>
              <a:rPr lang="de-DE" dirty="0" err="1"/>
              <a:t>choose</a:t>
            </a:r>
            <a:r>
              <a:rPr lang="de-DE" dirty="0"/>
              <a:t> </a:t>
            </a:r>
            <a:r>
              <a:rPr lang="de-DE" dirty="0" err="1"/>
              <a:t>modules</a:t>
            </a:r>
            <a:r>
              <a:rPr lang="de-DE" dirty="0"/>
              <a:t> </a:t>
            </a:r>
            <a:r>
              <a:rPr lang="de-DE" dirty="0" err="1"/>
              <a:t>from</a:t>
            </a:r>
            <a:r>
              <a:rPr lang="de-DE" dirty="0"/>
              <a:t> </a:t>
            </a:r>
            <a:r>
              <a:rPr lang="de-DE" dirty="0" err="1"/>
              <a:t>two</a:t>
            </a:r>
            <a:r>
              <a:rPr lang="de-DE" dirty="0"/>
              <a:t> </a:t>
            </a:r>
            <a:r>
              <a:rPr lang="de-DE" dirty="0" err="1"/>
              <a:t>of</a:t>
            </a:r>
            <a:r>
              <a:rPr lang="de-DE" dirty="0"/>
              <a:t> </a:t>
            </a:r>
            <a:r>
              <a:rPr lang="de-DE" dirty="0" err="1"/>
              <a:t>the</a:t>
            </a:r>
            <a:r>
              <a:rPr lang="de-DE" dirty="0"/>
              <a:t> </a:t>
            </a:r>
            <a:r>
              <a:rPr lang="de-DE" dirty="0" err="1"/>
              <a:t>following</a:t>
            </a:r>
            <a:r>
              <a:rPr lang="de-DE" dirty="0"/>
              <a:t> </a:t>
            </a:r>
            <a:r>
              <a:rPr lang="de-DE" dirty="0" err="1"/>
              <a:t>subject</a:t>
            </a:r>
            <a:r>
              <a:rPr lang="de-DE" dirty="0"/>
              <a:t> </a:t>
            </a:r>
            <a:r>
              <a:rPr lang="de-DE" dirty="0" err="1"/>
              <a:t>areas</a:t>
            </a:r>
            <a:endParaRPr lang="de-DE" dirty="0"/>
          </a:p>
          <a:p>
            <a:r>
              <a:rPr lang="de-DE" dirty="0"/>
              <a:t>	- System</a:t>
            </a:r>
          </a:p>
          <a:p>
            <a:r>
              <a:rPr lang="de-DE" dirty="0"/>
              <a:t>	- Dynamics</a:t>
            </a:r>
          </a:p>
          <a:p>
            <a:r>
              <a:rPr lang="de-DE" dirty="0"/>
              <a:t>	- Propulsion</a:t>
            </a:r>
          </a:p>
          <a:p>
            <a:endParaRPr lang="de-DE" dirty="0"/>
          </a:p>
          <a:p>
            <a:r>
              <a:rPr lang="de-DE" dirty="0"/>
              <a:t>	</a:t>
            </a:r>
            <a:r>
              <a:rPr lang="de-DE" dirty="0">
                <a:sym typeface="Wingdings" panose="05000000000000000000" pitchFamily="2" charset="2"/>
              </a:rPr>
              <a:t></a:t>
            </a:r>
            <a:r>
              <a:rPr lang="en-US" dirty="0">
                <a:sym typeface="Wingdings" panose="05000000000000000000" pitchFamily="2" charset="2"/>
              </a:rPr>
              <a:t> Modules can be chosen from all 3 sub-areas (system, modeling, optional)</a:t>
            </a:r>
          </a:p>
          <a:p>
            <a:r>
              <a:rPr lang="en-US" dirty="0">
                <a:sym typeface="Wingdings" panose="05000000000000000000" pitchFamily="2" charset="2"/>
              </a:rPr>
              <a:t>	 Some modules have hints about their subject areas in their title: For instance</a:t>
            </a:r>
          </a:p>
          <a:p>
            <a:r>
              <a:rPr lang="en-US" dirty="0">
                <a:sym typeface="Wingdings" panose="05000000000000000000" pitchFamily="2" charset="2"/>
              </a:rPr>
              <a:t>		„Aeronautic Propulsion Systems“</a:t>
            </a:r>
          </a:p>
          <a:p>
            <a:r>
              <a:rPr lang="en-US" dirty="0">
                <a:sym typeface="Wingdings" panose="05000000000000000000" pitchFamily="2" charset="2"/>
              </a:rPr>
              <a:t>		„Computational Aerodynamics“</a:t>
            </a:r>
          </a:p>
          <a:p>
            <a:r>
              <a:rPr lang="en-US" dirty="0">
                <a:sym typeface="Wingdings" panose="05000000000000000000" pitchFamily="2" charset="2"/>
              </a:rPr>
              <a:t>	 </a:t>
            </a:r>
            <a:r>
              <a:rPr lang="de-DE" dirty="0" err="1"/>
              <a:t>Some</a:t>
            </a:r>
            <a:r>
              <a:rPr lang="de-DE" dirty="0"/>
              <a:t> </a:t>
            </a:r>
            <a:r>
              <a:rPr lang="de-DE" dirty="0" err="1"/>
              <a:t>modules</a:t>
            </a:r>
            <a:r>
              <a:rPr lang="de-DE" dirty="0"/>
              <a:t> do fit </a:t>
            </a:r>
            <a:r>
              <a:rPr lang="de-DE" dirty="0" err="1"/>
              <a:t>into</a:t>
            </a:r>
            <a:r>
              <a:rPr lang="de-DE" dirty="0"/>
              <a:t> </a:t>
            </a:r>
            <a:r>
              <a:rPr lang="de-DE" dirty="0" err="1"/>
              <a:t>any</a:t>
            </a:r>
            <a:r>
              <a:rPr lang="de-DE" dirty="0"/>
              <a:t> </a:t>
            </a:r>
            <a:r>
              <a:rPr lang="de-DE" dirty="0" err="1"/>
              <a:t>of</a:t>
            </a:r>
            <a:r>
              <a:rPr lang="de-DE" dirty="0"/>
              <a:t> </a:t>
            </a:r>
            <a:r>
              <a:rPr lang="de-DE" dirty="0" err="1"/>
              <a:t>the</a:t>
            </a:r>
            <a:r>
              <a:rPr lang="de-DE" dirty="0"/>
              <a:t> 3 </a:t>
            </a:r>
            <a:r>
              <a:rPr lang="de-DE" dirty="0" err="1"/>
              <a:t>subject</a:t>
            </a:r>
            <a:r>
              <a:rPr lang="de-DE" dirty="0"/>
              <a:t> </a:t>
            </a:r>
            <a:r>
              <a:rPr lang="de-DE" dirty="0" err="1"/>
              <a:t>areas</a:t>
            </a:r>
            <a:r>
              <a:rPr lang="de-DE" dirty="0"/>
              <a:t>. </a:t>
            </a:r>
            <a:r>
              <a:rPr lang="en-US" dirty="0"/>
              <a:t>In case you are unsure, ask the responsible lecturer.</a:t>
            </a:r>
            <a:endParaRPr lang="en-US" dirty="0">
              <a:sym typeface="Wingdings" panose="05000000000000000000" pitchFamily="2" charset="2"/>
            </a:endParaRPr>
          </a:p>
          <a:p>
            <a:endParaRPr lang="de-DE" dirty="0"/>
          </a:p>
          <a:p>
            <a:endParaRPr lang="de-DE" dirty="0"/>
          </a:p>
          <a:p>
            <a:pPr marL="461955" lvl="1" indent="-285750">
              <a:buFont typeface="Wingdings" panose="05000000000000000000" pitchFamily="2" charset="2"/>
              <a:buChar char="Ø"/>
            </a:pPr>
            <a:endParaRPr lang="de-DE" dirty="0"/>
          </a:p>
          <a:p>
            <a:endParaRPr lang="de-DE" dirty="0"/>
          </a:p>
          <a:p>
            <a:endParaRPr lang="de-DE" dirty="0"/>
          </a:p>
          <a:p>
            <a:endParaRPr lang="de-DE" dirty="0"/>
          </a:p>
        </p:txBody>
      </p:sp>
      <p:sp>
        <p:nvSpPr>
          <p:cNvPr id="3" name="Titel 2"/>
          <p:cNvSpPr>
            <a:spLocks noGrp="1"/>
          </p:cNvSpPr>
          <p:nvPr>
            <p:ph type="title"/>
          </p:nvPr>
        </p:nvSpPr>
        <p:spPr>
          <a:xfrm>
            <a:off x="481120" y="986387"/>
            <a:ext cx="11345332" cy="377796"/>
          </a:xfrm>
        </p:spPr>
        <p:txBody>
          <a:bodyPr/>
          <a:lstStyle/>
          <a:p>
            <a:r>
              <a:rPr lang="de-DE" sz="2400" b="1" dirty="0"/>
              <a:t>Engineering electives</a:t>
            </a:r>
          </a:p>
        </p:txBody>
      </p:sp>
      <p:pic>
        <p:nvPicPr>
          <p:cNvPr id="7" name="Grafik 6">
            <a:extLst>
              <a:ext uri="{FF2B5EF4-FFF2-40B4-BE49-F238E27FC236}">
                <a16:creationId xmlns:a16="http://schemas.microsoft.com/office/drawing/2014/main" id="{AE8288C2-C049-464A-A42F-47C64B836C4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647571" y="531965"/>
            <a:ext cx="5282360" cy="1083111"/>
          </a:xfrm>
          <a:prstGeom prst="rect">
            <a:avLst/>
          </a:prstGeom>
        </p:spPr>
      </p:pic>
      <p:sp>
        <p:nvSpPr>
          <p:cNvPr id="8" name="Rechteck 7">
            <a:extLst>
              <a:ext uri="{FF2B5EF4-FFF2-40B4-BE49-F238E27FC236}">
                <a16:creationId xmlns:a16="http://schemas.microsoft.com/office/drawing/2014/main" id="{1AB7FC7E-102F-4122-82BA-85AA9516A0B2}"/>
              </a:ext>
            </a:extLst>
          </p:cNvPr>
          <p:cNvSpPr/>
          <p:nvPr/>
        </p:nvSpPr>
        <p:spPr>
          <a:xfrm flipH="1">
            <a:off x="4647570" y="669676"/>
            <a:ext cx="5282359" cy="6150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10" name="Foliennummernplatzhalter 9">
            <a:extLst>
              <a:ext uri="{FF2B5EF4-FFF2-40B4-BE49-F238E27FC236}">
                <a16:creationId xmlns:a16="http://schemas.microsoft.com/office/drawing/2014/main" id="{744387D7-6136-4C86-9216-17FFCCF5A129}"/>
              </a:ext>
            </a:extLst>
          </p:cNvPr>
          <p:cNvSpPr>
            <a:spLocks noGrp="1"/>
          </p:cNvSpPr>
          <p:nvPr>
            <p:ph type="sldNum" sz="quarter" idx="4"/>
          </p:nvPr>
        </p:nvSpPr>
        <p:spPr/>
        <p:txBody>
          <a:bodyPr/>
          <a:lstStyle/>
          <a:p>
            <a:fld id="{097151CE-0206-441A-B0FF-69D45CFC7960}" type="slidenum">
              <a:rPr lang="de-DE" smtClean="0"/>
              <a:t>6</a:t>
            </a:fld>
            <a:endParaRPr lang="de-DE"/>
          </a:p>
        </p:txBody>
      </p:sp>
      <p:sp>
        <p:nvSpPr>
          <p:cNvPr id="4" name="Datumsplatzhalter 3">
            <a:extLst>
              <a:ext uri="{FF2B5EF4-FFF2-40B4-BE49-F238E27FC236}">
                <a16:creationId xmlns:a16="http://schemas.microsoft.com/office/drawing/2014/main" id="{045AEE94-C5B2-4EAB-A763-D2E60C56FB23}"/>
              </a:ext>
            </a:extLst>
          </p:cNvPr>
          <p:cNvSpPr>
            <a:spLocks noGrp="1"/>
          </p:cNvSpPr>
          <p:nvPr>
            <p:ph type="dt" sz="half" idx="2"/>
          </p:nvPr>
        </p:nvSpPr>
        <p:spPr/>
        <p:txBody>
          <a:bodyPr/>
          <a:lstStyle/>
          <a:p>
            <a:fld id="{C4C68C9C-AFC7-49BC-8290-5AFFF98DD29A}" type="datetime1">
              <a:rPr lang="de-DE" smtClean="0"/>
              <a:t>22.07.2025</a:t>
            </a:fld>
            <a:endParaRPr lang="de-DE"/>
          </a:p>
        </p:txBody>
      </p:sp>
    </p:spTree>
    <p:extLst>
      <p:ext uri="{BB962C8B-B14F-4D97-AF65-F5344CB8AC3E}">
        <p14:creationId xmlns:p14="http://schemas.microsoft.com/office/powerpoint/2010/main" val="1827084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6C4EAE5-C699-4C13-BBB0-715F85E0F5C2}"/>
              </a:ext>
            </a:extLst>
          </p:cNvPr>
          <p:cNvSpPr>
            <a:spLocks noGrp="1"/>
          </p:cNvSpPr>
          <p:nvPr>
            <p:ph idx="1"/>
          </p:nvPr>
        </p:nvSpPr>
        <p:spPr/>
        <p:txBody>
          <a:bodyPr/>
          <a:lstStyle/>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Goal: Supplement </a:t>
            </a:r>
            <a:r>
              <a:rPr lang="de-DE" dirty="0" err="1"/>
              <a:t>basic</a:t>
            </a:r>
            <a:r>
              <a:rPr lang="de-DE" dirty="0"/>
              <a:t> </a:t>
            </a:r>
            <a:r>
              <a:rPr lang="de-DE" dirty="0" err="1"/>
              <a:t>knowledge</a:t>
            </a:r>
            <a:r>
              <a:rPr lang="de-DE" dirty="0"/>
              <a:t>/</a:t>
            </a:r>
            <a:r>
              <a:rPr lang="de-DE" dirty="0" err="1"/>
              <a:t>competencies</a:t>
            </a:r>
            <a:r>
              <a:rPr lang="de-DE" dirty="0"/>
              <a:t> in </a:t>
            </a:r>
            <a:r>
              <a:rPr lang="de-DE" dirty="0" err="1"/>
              <a:t>addition</a:t>
            </a:r>
            <a:r>
              <a:rPr lang="de-DE" dirty="0"/>
              <a:t> </a:t>
            </a:r>
            <a:r>
              <a:rPr lang="de-DE" dirty="0" err="1"/>
              <a:t>to</a:t>
            </a:r>
            <a:r>
              <a:rPr lang="de-DE" dirty="0"/>
              <a:t> the </a:t>
            </a:r>
            <a:r>
              <a:rPr lang="de-DE" dirty="0" err="1"/>
              <a:t>required</a:t>
            </a:r>
            <a:r>
              <a:rPr lang="de-DE" dirty="0"/>
              <a:t> </a:t>
            </a:r>
            <a:r>
              <a:rPr lang="de-DE" dirty="0" err="1"/>
              <a:t>modules</a:t>
            </a:r>
            <a:r>
              <a:rPr lang="de-DE" dirty="0"/>
              <a:t> </a:t>
            </a:r>
            <a:r>
              <a:rPr lang="de-DE" dirty="0" err="1"/>
              <a:t>during</a:t>
            </a:r>
            <a:r>
              <a:rPr lang="de-DE" dirty="0"/>
              <a:t> </a:t>
            </a:r>
            <a:r>
              <a:rPr lang="de-DE" dirty="0" err="1"/>
              <a:t>semesters</a:t>
            </a:r>
            <a:r>
              <a:rPr lang="de-DE" dirty="0"/>
              <a:t> 1-4</a:t>
            </a:r>
          </a:p>
          <a:p>
            <a:endParaRPr lang="de-DE" dirty="0"/>
          </a:p>
          <a:p>
            <a:pPr marL="285750" indent="-285750">
              <a:buFont typeface="Arial" panose="020B0604020202020204" pitchFamily="34" charset="0"/>
              <a:buChar char="•"/>
            </a:pPr>
            <a:r>
              <a:rPr lang="de-DE" dirty="0" err="1"/>
              <a:t>Majority</a:t>
            </a:r>
            <a:r>
              <a:rPr lang="de-DE" dirty="0"/>
              <a:t> of supplementary courses </a:t>
            </a:r>
            <a:r>
              <a:rPr lang="de-DE" dirty="0" err="1"/>
              <a:t>are</a:t>
            </a:r>
            <a:r>
              <a:rPr lang="de-DE" dirty="0"/>
              <a:t> </a:t>
            </a:r>
            <a:r>
              <a:rPr lang="de-DE" dirty="0" err="1"/>
              <a:t>worth</a:t>
            </a:r>
            <a:r>
              <a:rPr lang="de-DE" dirty="0"/>
              <a:t> 3 </a:t>
            </a:r>
            <a:r>
              <a:rPr lang="de-DE" dirty="0" err="1"/>
              <a:t>credits</a:t>
            </a:r>
            <a:r>
              <a:rPr lang="de-DE" dirty="0"/>
              <a:t> </a:t>
            </a:r>
            <a:r>
              <a:rPr lang="de-DE" dirty="0">
                <a:sym typeface="Wingdings" panose="05000000000000000000" pitchFamily="2" charset="2"/>
              </a:rPr>
              <a:t></a:t>
            </a:r>
            <a:r>
              <a:rPr lang="de-DE" dirty="0"/>
              <a:t> Pass </a:t>
            </a:r>
            <a:r>
              <a:rPr lang="de-DE" dirty="0" err="1"/>
              <a:t>two</a:t>
            </a:r>
            <a:r>
              <a:rPr lang="de-DE" dirty="0"/>
              <a:t> </a:t>
            </a:r>
            <a:r>
              <a:rPr lang="de-DE" dirty="0" err="1"/>
              <a:t>modules</a:t>
            </a:r>
            <a:r>
              <a:rPr lang="de-DE" dirty="0"/>
              <a:t> </a:t>
            </a:r>
            <a:r>
              <a:rPr lang="de-DE" dirty="0" err="1"/>
              <a:t>to</a:t>
            </a:r>
            <a:r>
              <a:rPr lang="de-DE" dirty="0"/>
              <a:t> </a:t>
            </a:r>
            <a:r>
              <a:rPr lang="de-DE" dirty="0" err="1"/>
              <a:t>complete</a:t>
            </a:r>
            <a:r>
              <a:rPr lang="de-DE" dirty="0"/>
              <a:t> </a:t>
            </a:r>
            <a:r>
              <a:rPr lang="de-DE" dirty="0" err="1"/>
              <a:t>this</a:t>
            </a:r>
            <a:r>
              <a:rPr lang="de-DE" dirty="0"/>
              <a:t> elective </a:t>
            </a:r>
            <a:r>
              <a:rPr lang="de-DE" dirty="0" err="1"/>
              <a:t>area</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 The </a:t>
            </a:r>
            <a:r>
              <a:rPr lang="de-DE" dirty="0" err="1"/>
              <a:t>list</a:t>
            </a:r>
            <a:r>
              <a:rPr lang="de-DE" dirty="0"/>
              <a:t> of supplementary courses </a:t>
            </a:r>
            <a:r>
              <a:rPr lang="de-DE" dirty="0" err="1"/>
              <a:t>has</a:t>
            </a:r>
            <a:r>
              <a:rPr lang="de-DE" dirty="0"/>
              <a:t> </a:t>
            </a:r>
            <a:r>
              <a:rPr lang="de-DE" dirty="0" err="1"/>
              <a:t>been</a:t>
            </a:r>
            <a:r>
              <a:rPr lang="de-DE" dirty="0"/>
              <a:t> </a:t>
            </a:r>
            <a:r>
              <a:rPr lang="de-DE" dirty="0" err="1"/>
              <a:t>significantly</a:t>
            </a:r>
            <a:r>
              <a:rPr lang="de-DE" dirty="0"/>
              <a:t> </a:t>
            </a:r>
            <a:r>
              <a:rPr lang="de-DE" dirty="0" err="1"/>
              <a:t>expanded</a:t>
            </a:r>
            <a:r>
              <a:rPr lang="de-DE" dirty="0"/>
              <a:t> in SoSe24</a:t>
            </a:r>
          </a:p>
          <a:p>
            <a:endParaRPr lang="de-DE" dirty="0"/>
          </a:p>
          <a:p>
            <a:pPr marL="285750" indent="-285750">
              <a:buFont typeface="Arial" panose="020B0604020202020204" pitchFamily="34" charset="0"/>
              <a:buChar char="•"/>
            </a:pPr>
            <a:endParaRPr lang="de-DE" dirty="0"/>
          </a:p>
          <a:p>
            <a:endParaRPr lang="de-DE" dirty="0"/>
          </a:p>
        </p:txBody>
      </p:sp>
      <p:sp>
        <p:nvSpPr>
          <p:cNvPr id="3" name="Titel 2">
            <a:extLst>
              <a:ext uri="{FF2B5EF4-FFF2-40B4-BE49-F238E27FC236}">
                <a16:creationId xmlns:a16="http://schemas.microsoft.com/office/drawing/2014/main" id="{67A17680-17A7-4C1A-B6E0-F4B582220442}"/>
              </a:ext>
            </a:extLst>
          </p:cNvPr>
          <p:cNvSpPr>
            <a:spLocks noGrp="1"/>
          </p:cNvSpPr>
          <p:nvPr>
            <p:ph type="title"/>
          </p:nvPr>
        </p:nvSpPr>
        <p:spPr>
          <a:xfrm>
            <a:off x="425461" y="994338"/>
            <a:ext cx="11345332" cy="377796"/>
          </a:xfrm>
        </p:spPr>
        <p:txBody>
          <a:bodyPr/>
          <a:lstStyle/>
          <a:p>
            <a:r>
              <a:rPr lang="de-DE" sz="2400" b="1" dirty="0"/>
              <a:t>Engineering supplementary courses</a:t>
            </a:r>
            <a:endParaRPr lang="de-DE" b="1" dirty="0"/>
          </a:p>
        </p:txBody>
      </p:sp>
      <p:pic>
        <p:nvPicPr>
          <p:cNvPr id="5" name="Grafik 4">
            <a:extLst>
              <a:ext uri="{FF2B5EF4-FFF2-40B4-BE49-F238E27FC236}">
                <a16:creationId xmlns:a16="http://schemas.microsoft.com/office/drawing/2014/main" id="{34539FCA-9AFF-4C5D-9A14-E4522CB294D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796239" y="482126"/>
            <a:ext cx="5281200" cy="1080803"/>
          </a:xfrm>
          <a:prstGeom prst="rect">
            <a:avLst/>
          </a:prstGeom>
        </p:spPr>
      </p:pic>
      <p:sp>
        <p:nvSpPr>
          <p:cNvPr id="6" name="Rechteck 5">
            <a:extLst>
              <a:ext uri="{FF2B5EF4-FFF2-40B4-BE49-F238E27FC236}">
                <a16:creationId xmlns:a16="http://schemas.microsoft.com/office/drawing/2014/main" id="{E5FA9686-6F53-4ED5-A842-A307F56446BA}"/>
              </a:ext>
            </a:extLst>
          </p:cNvPr>
          <p:cNvSpPr/>
          <p:nvPr/>
        </p:nvSpPr>
        <p:spPr>
          <a:xfrm flipH="1">
            <a:off x="5796239" y="1183236"/>
            <a:ext cx="5282359" cy="211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9" name="Foliennummernplatzhalter 8">
            <a:extLst>
              <a:ext uri="{FF2B5EF4-FFF2-40B4-BE49-F238E27FC236}">
                <a16:creationId xmlns:a16="http://schemas.microsoft.com/office/drawing/2014/main" id="{F6F87C32-67E2-4073-837E-D10198B53C92}"/>
              </a:ext>
            </a:extLst>
          </p:cNvPr>
          <p:cNvSpPr>
            <a:spLocks noGrp="1"/>
          </p:cNvSpPr>
          <p:nvPr>
            <p:ph type="sldNum" sz="quarter" idx="4"/>
          </p:nvPr>
        </p:nvSpPr>
        <p:spPr/>
        <p:txBody>
          <a:bodyPr/>
          <a:lstStyle/>
          <a:p>
            <a:fld id="{097151CE-0206-441A-B0FF-69D45CFC7960}" type="slidenum">
              <a:rPr lang="de-DE" smtClean="0"/>
              <a:t>7</a:t>
            </a:fld>
            <a:endParaRPr lang="de-DE"/>
          </a:p>
        </p:txBody>
      </p:sp>
      <p:sp>
        <p:nvSpPr>
          <p:cNvPr id="7" name="Datumsplatzhalter 6">
            <a:extLst>
              <a:ext uri="{FF2B5EF4-FFF2-40B4-BE49-F238E27FC236}">
                <a16:creationId xmlns:a16="http://schemas.microsoft.com/office/drawing/2014/main" id="{FF34908E-7A8D-4A41-BBC9-91DC45DCB480}"/>
              </a:ext>
            </a:extLst>
          </p:cNvPr>
          <p:cNvSpPr>
            <a:spLocks noGrp="1"/>
          </p:cNvSpPr>
          <p:nvPr>
            <p:ph type="dt" sz="half" idx="2"/>
          </p:nvPr>
        </p:nvSpPr>
        <p:spPr/>
        <p:txBody>
          <a:bodyPr/>
          <a:lstStyle/>
          <a:p>
            <a:fld id="{7AD6DDC8-DFA7-4FC3-B02A-6524622834E4}" type="datetime1">
              <a:rPr lang="de-DE" smtClean="0"/>
              <a:t>22.07.2025</a:t>
            </a:fld>
            <a:endParaRPr lang="de-DE"/>
          </a:p>
        </p:txBody>
      </p:sp>
    </p:spTree>
    <p:extLst>
      <p:ext uri="{BB962C8B-B14F-4D97-AF65-F5344CB8AC3E}">
        <p14:creationId xmlns:p14="http://schemas.microsoft.com/office/powerpoint/2010/main" val="4125987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78CE1FB-17E1-4D92-B672-7E4A7D928D38}"/>
              </a:ext>
            </a:extLst>
          </p:cNvPr>
          <p:cNvSpPr>
            <a:spLocks noGrp="1"/>
          </p:cNvSpPr>
          <p:nvPr>
            <p:ph idx="1"/>
          </p:nvPr>
        </p:nvSpPr>
        <p:spPr/>
        <p:txBody>
          <a:bodyPr/>
          <a:lstStyle/>
          <a:p>
            <a:pPr marL="285750" indent="-285750">
              <a:buFontTx/>
              <a:buChar char="-"/>
            </a:pPr>
            <a:r>
              <a:rPr lang="de-DE" dirty="0"/>
              <a:t>Module </a:t>
            </a:r>
            <a:r>
              <a:rPr lang="de-DE" dirty="0" err="1"/>
              <a:t>must</a:t>
            </a:r>
            <a:r>
              <a:rPr lang="de-DE" dirty="0"/>
              <a:t> </a:t>
            </a:r>
            <a:r>
              <a:rPr lang="de-DE" dirty="0" err="1"/>
              <a:t>be</a:t>
            </a:r>
            <a:r>
              <a:rPr lang="de-DE" dirty="0"/>
              <a:t> </a:t>
            </a:r>
            <a:r>
              <a:rPr lang="de-DE" dirty="0" err="1"/>
              <a:t>included</a:t>
            </a:r>
            <a:r>
              <a:rPr lang="de-DE" dirty="0"/>
              <a:t> </a:t>
            </a:r>
            <a:r>
              <a:rPr lang="de-DE" dirty="0" err="1"/>
              <a:t>to</a:t>
            </a:r>
            <a:r>
              <a:rPr lang="de-DE" dirty="0"/>
              <a:t> </a:t>
            </a:r>
            <a:r>
              <a:rPr lang="de-DE" dirty="0" err="1"/>
              <a:t>get</a:t>
            </a:r>
            <a:r>
              <a:rPr lang="de-DE" dirty="0"/>
              <a:t> </a:t>
            </a:r>
            <a:r>
              <a:rPr lang="de-DE" dirty="0" err="1"/>
              <a:t>the</a:t>
            </a:r>
            <a:r>
              <a:rPr lang="de-DE" dirty="0"/>
              <a:t> </a:t>
            </a:r>
            <a:r>
              <a:rPr lang="de-DE" dirty="0" err="1"/>
              <a:t>credits</a:t>
            </a:r>
            <a:r>
              <a:rPr lang="de-DE" dirty="0"/>
              <a:t> (</a:t>
            </a:r>
            <a:r>
              <a:rPr lang="de-DE" dirty="0" err="1"/>
              <a:t>see</a:t>
            </a:r>
            <a:r>
              <a:rPr lang="de-DE" dirty="0"/>
              <a:t> </a:t>
            </a:r>
            <a:r>
              <a:rPr lang="de-DE" dirty="0" err="1"/>
              <a:t>next</a:t>
            </a:r>
            <a:r>
              <a:rPr lang="de-DE" dirty="0"/>
              <a:t> </a:t>
            </a:r>
            <a:r>
              <a:rPr lang="de-DE" dirty="0" err="1"/>
              <a:t>slide</a:t>
            </a:r>
            <a:r>
              <a:rPr lang="de-DE" dirty="0"/>
              <a:t>)</a:t>
            </a:r>
          </a:p>
          <a:p>
            <a:pPr marL="285750" indent="-285750">
              <a:buFontTx/>
              <a:buChar char="-"/>
            </a:pPr>
            <a:r>
              <a:rPr lang="de-DE" dirty="0"/>
              <a:t>Any School/Department </a:t>
            </a:r>
            <a:r>
              <a:rPr lang="de-DE" dirty="0" err="1"/>
              <a:t>of</a:t>
            </a:r>
            <a:r>
              <a:rPr lang="de-DE" dirty="0"/>
              <a:t> TUM, </a:t>
            </a:r>
            <a:r>
              <a:rPr lang="de-DE" b="1" dirty="0" err="1"/>
              <a:t>excluding</a:t>
            </a:r>
            <a:endParaRPr lang="de-DE" b="1" dirty="0"/>
          </a:p>
          <a:p>
            <a:pPr marL="461955" lvl="1" indent="-285750">
              <a:buFontTx/>
              <a:buChar char="-"/>
            </a:pPr>
            <a:r>
              <a:rPr lang="de-DE" dirty="0"/>
              <a:t>Courses </a:t>
            </a:r>
            <a:r>
              <a:rPr lang="de-DE" dirty="0" err="1"/>
              <a:t>that</a:t>
            </a:r>
            <a:r>
              <a:rPr lang="de-DE" dirty="0"/>
              <a:t> </a:t>
            </a:r>
            <a:r>
              <a:rPr lang="de-DE" dirty="0" err="1"/>
              <a:t>are</a:t>
            </a:r>
            <a:r>
              <a:rPr lang="de-DE" dirty="0"/>
              <a:t> </a:t>
            </a:r>
            <a:r>
              <a:rPr lang="de-DE" dirty="0" err="1"/>
              <a:t>part</a:t>
            </a:r>
            <a:r>
              <a:rPr lang="de-DE" dirty="0"/>
              <a:t> </a:t>
            </a:r>
            <a:r>
              <a:rPr lang="de-DE" dirty="0" err="1"/>
              <a:t>of</a:t>
            </a:r>
            <a:r>
              <a:rPr lang="de-DE" dirty="0"/>
              <a:t> </a:t>
            </a:r>
            <a:r>
              <a:rPr lang="de-DE" dirty="0" err="1"/>
              <a:t>the</a:t>
            </a:r>
            <a:r>
              <a:rPr lang="de-DE" dirty="0"/>
              <a:t> </a:t>
            </a:r>
            <a:r>
              <a:rPr lang="de-DE" dirty="0" err="1"/>
              <a:t>MSc</a:t>
            </a:r>
            <a:r>
              <a:rPr lang="de-DE" dirty="0"/>
              <a:t> Aerospace</a:t>
            </a:r>
          </a:p>
          <a:p>
            <a:pPr marL="461955" lvl="1" indent="-285750">
              <a:buFontTx/>
              <a:buChar char="-"/>
            </a:pPr>
            <a:r>
              <a:rPr lang="de-DE" dirty="0"/>
              <a:t>ASG </a:t>
            </a:r>
            <a:r>
              <a:rPr lang="de-DE" dirty="0" err="1"/>
              <a:t>department</a:t>
            </a:r>
            <a:r>
              <a:rPr lang="de-DE" dirty="0"/>
              <a:t> </a:t>
            </a:r>
            <a:r>
              <a:rPr lang="de-DE" dirty="0" err="1"/>
              <a:t>courses</a:t>
            </a:r>
            <a:endParaRPr lang="de-DE" dirty="0"/>
          </a:p>
          <a:p>
            <a:pPr marL="461955" lvl="1" indent="-285750">
              <a:buFontTx/>
              <a:buChar char="-"/>
            </a:pPr>
            <a:r>
              <a:rPr lang="de-DE" dirty="0"/>
              <a:t>Other ED </a:t>
            </a:r>
            <a:r>
              <a:rPr lang="de-DE" dirty="0" err="1"/>
              <a:t>courses</a:t>
            </a:r>
            <a:endParaRPr lang="de-DE" dirty="0"/>
          </a:p>
          <a:p>
            <a:pPr marL="285750" indent="-285750">
              <a:lnSpc>
                <a:spcPct val="150000"/>
              </a:lnSpc>
              <a:buFontTx/>
              <a:buChar char="-"/>
            </a:pPr>
            <a:r>
              <a:rPr lang="de-DE" dirty="0"/>
              <a:t>Soft </a:t>
            </a:r>
            <a:r>
              <a:rPr lang="de-DE" dirty="0" err="1"/>
              <a:t>skills</a:t>
            </a:r>
            <a:r>
              <a:rPr lang="de-DE" dirty="0"/>
              <a:t> </a:t>
            </a:r>
            <a:r>
              <a:rPr lang="de-DE" dirty="0" err="1"/>
              <a:t>or</a:t>
            </a:r>
            <a:r>
              <a:rPr lang="de-DE" dirty="0"/>
              <a:t> </a:t>
            </a:r>
            <a:r>
              <a:rPr lang="de-DE" dirty="0" err="1"/>
              <a:t>foreign</a:t>
            </a:r>
            <a:r>
              <a:rPr lang="de-DE" dirty="0"/>
              <a:t> </a:t>
            </a:r>
            <a:r>
              <a:rPr lang="de-DE" dirty="0" err="1"/>
              <a:t>language</a:t>
            </a:r>
            <a:r>
              <a:rPr lang="de-DE" dirty="0"/>
              <a:t> </a:t>
            </a:r>
            <a:r>
              <a:rPr lang="de-DE" dirty="0" err="1"/>
              <a:t>courses</a:t>
            </a:r>
            <a:r>
              <a:rPr lang="de-DE" dirty="0"/>
              <a:t> (NB: </a:t>
            </a:r>
            <a:r>
              <a:rPr lang="de-DE" dirty="0" err="1"/>
              <a:t>language</a:t>
            </a:r>
            <a:r>
              <a:rPr lang="de-DE" dirty="0"/>
              <a:t> </a:t>
            </a:r>
            <a:r>
              <a:rPr lang="de-DE" dirty="0" err="1"/>
              <a:t>course</a:t>
            </a:r>
            <a:r>
              <a:rPr lang="de-DE" dirty="0"/>
              <a:t> </a:t>
            </a:r>
            <a:r>
              <a:rPr lang="de-DE" dirty="0" err="1"/>
              <a:t>cannot</a:t>
            </a:r>
            <a:r>
              <a:rPr lang="de-DE" dirty="0"/>
              <a:t> </a:t>
            </a:r>
            <a:r>
              <a:rPr lang="de-DE" dirty="0" err="1"/>
              <a:t>be</a:t>
            </a:r>
            <a:r>
              <a:rPr lang="de-DE" dirty="0"/>
              <a:t> a </a:t>
            </a:r>
            <a:r>
              <a:rPr lang="de-DE" dirty="0" err="1"/>
              <a:t>language</a:t>
            </a:r>
            <a:r>
              <a:rPr lang="de-DE" dirty="0"/>
              <a:t> </a:t>
            </a:r>
            <a:r>
              <a:rPr lang="de-DE" dirty="0" err="1"/>
              <a:t>which</a:t>
            </a:r>
            <a:r>
              <a:rPr lang="de-DE" dirty="0"/>
              <a:t> </a:t>
            </a:r>
            <a:r>
              <a:rPr lang="de-DE" dirty="0" err="1"/>
              <a:t>is</a:t>
            </a:r>
            <a:r>
              <a:rPr lang="de-DE" dirty="0"/>
              <a:t> </a:t>
            </a:r>
            <a:r>
              <a:rPr lang="de-DE" dirty="0" err="1"/>
              <a:t>your</a:t>
            </a:r>
            <a:r>
              <a:rPr lang="de-DE" dirty="0"/>
              <a:t> native </a:t>
            </a:r>
            <a:r>
              <a:rPr lang="de-DE" dirty="0" err="1"/>
              <a:t>language</a:t>
            </a:r>
            <a:r>
              <a:rPr lang="de-DE" dirty="0"/>
              <a:t>)</a:t>
            </a:r>
          </a:p>
          <a:p>
            <a:pPr marL="285750" indent="-285750">
              <a:lnSpc>
                <a:spcPct val="150000"/>
              </a:lnSpc>
              <a:buFontTx/>
              <a:buChar char="-"/>
            </a:pPr>
            <a:r>
              <a:rPr lang="de-DE" dirty="0" err="1"/>
              <a:t>From</a:t>
            </a:r>
            <a:r>
              <a:rPr lang="de-DE" dirty="0"/>
              <a:t> </a:t>
            </a:r>
            <a:r>
              <a:rPr lang="de-DE" dirty="0" err="1"/>
              <a:t>other</a:t>
            </a:r>
            <a:r>
              <a:rPr lang="de-DE" dirty="0"/>
              <a:t> </a:t>
            </a:r>
            <a:r>
              <a:rPr lang="de-DE" dirty="0" err="1"/>
              <a:t>universities</a:t>
            </a:r>
            <a:r>
              <a:rPr lang="de-DE" dirty="0"/>
              <a:t>, </a:t>
            </a:r>
            <a:r>
              <a:rPr lang="de-DE" dirty="0" err="1"/>
              <a:t>esp</a:t>
            </a:r>
            <a:r>
              <a:rPr lang="de-DE" dirty="0"/>
              <a:t>. </a:t>
            </a:r>
            <a:r>
              <a:rPr lang="de-DE" dirty="0" err="1"/>
              <a:t>from</a:t>
            </a:r>
            <a:r>
              <a:rPr lang="de-DE" dirty="0"/>
              <a:t> </a:t>
            </a:r>
            <a:r>
              <a:rPr lang="de-DE" dirty="0" err="1"/>
              <a:t>exchange</a:t>
            </a:r>
            <a:r>
              <a:rPr lang="de-DE" dirty="0"/>
              <a:t> </a:t>
            </a:r>
            <a:r>
              <a:rPr lang="de-DE" dirty="0" err="1"/>
              <a:t>semester</a:t>
            </a:r>
            <a:r>
              <a:rPr lang="de-DE" dirty="0"/>
              <a:t>(s)</a:t>
            </a:r>
          </a:p>
          <a:p>
            <a:pPr marL="285750" indent="-285750">
              <a:buFontTx/>
              <a:buChar char="-"/>
            </a:pPr>
            <a:endParaRPr lang="de-DE" dirty="0"/>
          </a:p>
          <a:p>
            <a:endParaRPr lang="de-DE" dirty="0"/>
          </a:p>
          <a:p>
            <a:pPr marL="285750" indent="-285750">
              <a:buFont typeface="Arial" panose="020B0604020202020204" pitchFamily="34" charset="0"/>
              <a:buChar char="•"/>
            </a:pPr>
            <a:r>
              <a:rPr lang="de-DE" dirty="0" err="1"/>
              <a:t>For</a:t>
            </a:r>
            <a:r>
              <a:rPr lang="de-DE" dirty="0"/>
              <a:t> </a:t>
            </a:r>
            <a:r>
              <a:rPr lang="de-DE" dirty="0" err="1"/>
              <a:t>more</a:t>
            </a:r>
            <a:r>
              <a:rPr lang="de-DE" dirty="0"/>
              <a:t> </a:t>
            </a:r>
            <a:r>
              <a:rPr lang="de-DE" dirty="0" err="1"/>
              <a:t>information</a:t>
            </a:r>
            <a:r>
              <a:rPr lang="de-DE" dirty="0"/>
              <a:t>:</a:t>
            </a:r>
          </a:p>
          <a:p>
            <a:pPr marL="461955" lvl="1" indent="-285750">
              <a:buFontTx/>
              <a:buChar char="-"/>
            </a:pPr>
            <a:r>
              <a:rPr lang="de-DE" dirty="0"/>
              <a:t>General TUM </a:t>
            </a:r>
            <a:r>
              <a:rPr lang="de-DE" dirty="0" err="1"/>
              <a:t>module</a:t>
            </a:r>
            <a:r>
              <a:rPr lang="de-DE" dirty="0"/>
              <a:t> </a:t>
            </a:r>
            <a:r>
              <a:rPr lang="de-DE" dirty="0" err="1"/>
              <a:t>handbook</a:t>
            </a:r>
            <a:r>
              <a:rPr lang="de-DE" dirty="0"/>
              <a:t>: </a:t>
            </a:r>
            <a:r>
              <a:rPr lang="de-DE" dirty="0">
                <a:hlinkClick r:id="rId3"/>
              </a:rPr>
              <a:t>https://campus.tum.de/tumonline/ee/ui/ca2/app/desktop/#/pl/ui/$ctx/wbModHb.wbShow?$ctx=design=ca2;header=max;lang=de&amp;pOrgNr=1</a:t>
            </a:r>
            <a:endParaRPr lang="de-DE" dirty="0"/>
          </a:p>
          <a:p>
            <a:pPr marL="461955" lvl="1" indent="-285750">
              <a:buFontTx/>
              <a:buChar char="-"/>
            </a:pPr>
            <a:r>
              <a:rPr lang="de-DE" dirty="0"/>
              <a:t>Center </a:t>
            </a:r>
            <a:r>
              <a:rPr lang="de-DE" dirty="0" err="1"/>
              <a:t>for</a:t>
            </a:r>
            <a:r>
              <a:rPr lang="de-DE" dirty="0"/>
              <a:t> Key </a:t>
            </a:r>
            <a:r>
              <a:rPr lang="de-DE" dirty="0" err="1"/>
              <a:t>Competences</a:t>
            </a:r>
            <a:r>
              <a:rPr lang="de-DE" dirty="0"/>
              <a:t>: </a:t>
            </a:r>
            <a:r>
              <a:rPr lang="de-DE" dirty="0">
                <a:hlinkClick r:id="rId4"/>
              </a:rPr>
              <a:t>https://wiki.tum.de/x/7gm_QQ</a:t>
            </a:r>
            <a:endParaRPr lang="de-DE" dirty="0"/>
          </a:p>
          <a:p>
            <a:pPr marL="461955" lvl="1" indent="-285750">
              <a:buFontTx/>
              <a:buChar char="-"/>
            </a:pPr>
            <a:r>
              <a:rPr lang="de-DE" dirty="0"/>
              <a:t>Munich Center </a:t>
            </a:r>
            <a:r>
              <a:rPr lang="de-DE" dirty="0" err="1"/>
              <a:t>for</a:t>
            </a:r>
            <a:r>
              <a:rPr lang="de-DE" dirty="0"/>
              <a:t> Technology in Society/WTG@MCTS: </a:t>
            </a:r>
            <a:r>
              <a:rPr lang="de-DE" dirty="0">
                <a:hlinkClick r:id="rId5"/>
              </a:rPr>
              <a:t>https://www.cvl-a.mcts.tum.de/english-speaking-seminars/</a:t>
            </a:r>
            <a:endParaRPr lang="de-DE" dirty="0"/>
          </a:p>
          <a:p>
            <a:pPr marL="461955" lvl="1" indent="-285750">
              <a:buFontTx/>
              <a:buChar char="-"/>
            </a:pPr>
            <a:r>
              <a:rPr lang="de-DE" dirty="0"/>
              <a:t>TUM Language Center: </a:t>
            </a:r>
            <a:r>
              <a:rPr lang="de-DE" dirty="0">
                <a:hlinkClick r:id="rId6"/>
              </a:rPr>
              <a:t>https://www.sprachenzentrum.tum.de/en/sprachenzentrum/languages/</a:t>
            </a:r>
            <a:endParaRPr lang="de-DE" dirty="0"/>
          </a:p>
          <a:p>
            <a:endParaRPr lang="de-DE" dirty="0"/>
          </a:p>
          <a:p>
            <a:endParaRPr lang="de-DE" dirty="0"/>
          </a:p>
          <a:p>
            <a:endParaRPr lang="de-DE" dirty="0"/>
          </a:p>
        </p:txBody>
      </p:sp>
      <p:sp>
        <p:nvSpPr>
          <p:cNvPr id="3" name="Titel 2">
            <a:extLst>
              <a:ext uri="{FF2B5EF4-FFF2-40B4-BE49-F238E27FC236}">
                <a16:creationId xmlns:a16="http://schemas.microsoft.com/office/drawing/2014/main" id="{809D41F7-473E-46BE-9259-4A9CA98E5889}"/>
              </a:ext>
            </a:extLst>
          </p:cNvPr>
          <p:cNvSpPr>
            <a:spLocks noGrp="1"/>
          </p:cNvSpPr>
          <p:nvPr>
            <p:ph type="title"/>
          </p:nvPr>
        </p:nvSpPr>
        <p:spPr>
          <a:xfrm>
            <a:off x="425461" y="994338"/>
            <a:ext cx="11345332" cy="377796"/>
          </a:xfrm>
        </p:spPr>
        <p:txBody>
          <a:bodyPr/>
          <a:lstStyle/>
          <a:p>
            <a:r>
              <a:rPr lang="de-DE" sz="2400" b="1"/>
              <a:t>Free electives</a:t>
            </a:r>
            <a:endParaRPr lang="de-DE" b="1" dirty="0"/>
          </a:p>
        </p:txBody>
      </p:sp>
      <p:pic>
        <p:nvPicPr>
          <p:cNvPr id="9" name="Grafik 8">
            <a:extLst>
              <a:ext uri="{FF2B5EF4-FFF2-40B4-BE49-F238E27FC236}">
                <a16:creationId xmlns:a16="http://schemas.microsoft.com/office/drawing/2014/main" id="{BE11425C-EC90-4896-9545-FEA0BFE24EA1}"/>
              </a:ext>
            </a:extLst>
          </p:cNvPr>
          <p:cNvPicPr>
            <a:picLocks noChangeAspect="1"/>
          </p:cNvPicPr>
          <p:nvPr/>
        </p:nvPicPr>
        <p:blipFill>
          <a:blip r:embed="rId7"/>
          <a:stretch>
            <a:fillRect/>
          </a:stretch>
        </p:blipFill>
        <p:spPr>
          <a:xfrm>
            <a:off x="5796239" y="637878"/>
            <a:ext cx="5323811" cy="1101600"/>
          </a:xfrm>
          <a:prstGeom prst="rect">
            <a:avLst/>
          </a:prstGeom>
        </p:spPr>
      </p:pic>
      <p:sp>
        <p:nvSpPr>
          <p:cNvPr id="10" name="Rechteck 9">
            <a:extLst>
              <a:ext uri="{FF2B5EF4-FFF2-40B4-BE49-F238E27FC236}">
                <a16:creationId xmlns:a16="http://schemas.microsoft.com/office/drawing/2014/main" id="{F9956F49-62AF-438D-B37B-2354DF3AA8D2}"/>
              </a:ext>
            </a:extLst>
          </p:cNvPr>
          <p:cNvSpPr/>
          <p:nvPr/>
        </p:nvSpPr>
        <p:spPr>
          <a:xfrm flipH="1">
            <a:off x="5788681" y="1522022"/>
            <a:ext cx="5323809" cy="211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sp>
        <p:nvSpPr>
          <p:cNvPr id="7" name="Foliennummernplatzhalter 6">
            <a:extLst>
              <a:ext uri="{FF2B5EF4-FFF2-40B4-BE49-F238E27FC236}">
                <a16:creationId xmlns:a16="http://schemas.microsoft.com/office/drawing/2014/main" id="{AC1C6071-245B-4795-B123-2B7794C62563}"/>
              </a:ext>
            </a:extLst>
          </p:cNvPr>
          <p:cNvSpPr>
            <a:spLocks noGrp="1"/>
          </p:cNvSpPr>
          <p:nvPr>
            <p:ph type="sldNum" sz="quarter" idx="4"/>
          </p:nvPr>
        </p:nvSpPr>
        <p:spPr/>
        <p:txBody>
          <a:bodyPr/>
          <a:lstStyle/>
          <a:p>
            <a:fld id="{097151CE-0206-441A-B0FF-69D45CFC7960}" type="slidenum">
              <a:rPr lang="de-DE" smtClean="0"/>
              <a:t>8</a:t>
            </a:fld>
            <a:endParaRPr lang="de-DE"/>
          </a:p>
        </p:txBody>
      </p:sp>
      <p:sp>
        <p:nvSpPr>
          <p:cNvPr id="5" name="Datumsplatzhalter 4">
            <a:extLst>
              <a:ext uri="{FF2B5EF4-FFF2-40B4-BE49-F238E27FC236}">
                <a16:creationId xmlns:a16="http://schemas.microsoft.com/office/drawing/2014/main" id="{66BB8622-F60D-4607-AC21-F24B9F26B28A}"/>
              </a:ext>
            </a:extLst>
          </p:cNvPr>
          <p:cNvSpPr>
            <a:spLocks noGrp="1"/>
          </p:cNvSpPr>
          <p:nvPr>
            <p:ph type="dt" sz="half" idx="2"/>
          </p:nvPr>
        </p:nvSpPr>
        <p:spPr/>
        <p:txBody>
          <a:bodyPr/>
          <a:lstStyle/>
          <a:p>
            <a:fld id="{26A933B3-174F-4CA2-B487-094F0320F665}" type="datetime1">
              <a:rPr lang="de-DE" smtClean="0"/>
              <a:t>22.07.2025</a:t>
            </a:fld>
            <a:endParaRPr lang="de-DE"/>
          </a:p>
        </p:txBody>
      </p:sp>
    </p:spTree>
    <p:extLst>
      <p:ext uri="{BB962C8B-B14F-4D97-AF65-F5344CB8AC3E}">
        <p14:creationId xmlns:p14="http://schemas.microsoft.com/office/powerpoint/2010/main" val="252373264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0564" y="1773741"/>
            <a:ext cx="11255888" cy="4699572"/>
          </a:xfrm>
        </p:spPr>
        <p:txBody>
          <a:bodyPr/>
          <a:lstStyle/>
          <a:p>
            <a:pPr marL="285750" indent="-285750">
              <a:buFont typeface="Arial" panose="020B0604020202020204" pitchFamily="34" charset="0"/>
              <a:buChar char="•"/>
            </a:pPr>
            <a:r>
              <a:rPr lang="de-DE" dirty="0" err="1"/>
              <a:t>You</a:t>
            </a:r>
            <a:r>
              <a:rPr lang="de-DE" dirty="0"/>
              <a:t> </a:t>
            </a:r>
            <a:r>
              <a:rPr lang="de-DE" dirty="0" err="1"/>
              <a:t>can</a:t>
            </a:r>
            <a:r>
              <a:rPr lang="de-DE" dirty="0"/>
              <a:t> </a:t>
            </a:r>
            <a:r>
              <a:rPr lang="de-DE" dirty="0" err="1"/>
              <a:t>apply</a:t>
            </a:r>
            <a:r>
              <a:rPr lang="de-DE" dirty="0"/>
              <a:t> </a:t>
            </a:r>
            <a:r>
              <a:rPr lang="de-DE" dirty="0" err="1"/>
              <a:t>to</a:t>
            </a:r>
            <a:r>
              <a:rPr lang="de-DE" dirty="0"/>
              <a:t> </a:t>
            </a:r>
            <a:r>
              <a:rPr lang="de-DE" dirty="0" err="1"/>
              <a:t>the</a:t>
            </a:r>
            <a:r>
              <a:rPr lang="de-DE" dirty="0"/>
              <a:t> </a:t>
            </a:r>
            <a:r>
              <a:rPr lang="de-DE" dirty="0" err="1"/>
              <a:t>board</a:t>
            </a:r>
            <a:r>
              <a:rPr lang="de-DE" dirty="0"/>
              <a:t> </a:t>
            </a:r>
            <a:r>
              <a:rPr lang="de-DE" dirty="0" err="1"/>
              <a:t>of</a:t>
            </a:r>
            <a:r>
              <a:rPr lang="de-DE" dirty="0"/>
              <a:t> </a:t>
            </a:r>
            <a:r>
              <a:rPr lang="de-DE" dirty="0" err="1"/>
              <a:t>examiners</a:t>
            </a:r>
            <a:r>
              <a:rPr lang="de-DE" dirty="0"/>
              <a:t> </a:t>
            </a:r>
            <a:r>
              <a:rPr lang="de-DE" dirty="0" err="1"/>
              <a:t>for</a:t>
            </a:r>
            <a:r>
              <a:rPr lang="de-DE" dirty="0"/>
              <a:t> </a:t>
            </a:r>
            <a:r>
              <a:rPr lang="de-DE" dirty="0" err="1"/>
              <a:t>inclusion</a:t>
            </a:r>
            <a:r>
              <a:rPr lang="de-DE" dirty="0"/>
              <a:t> </a:t>
            </a:r>
            <a:r>
              <a:rPr lang="de-DE" dirty="0" err="1"/>
              <a:t>of</a:t>
            </a:r>
            <a:r>
              <a:rPr lang="de-DE" dirty="0"/>
              <a:t> </a:t>
            </a:r>
            <a:r>
              <a:rPr lang="de-DE" dirty="0" err="1"/>
              <a:t>modules</a:t>
            </a:r>
            <a:r>
              <a:rPr lang="de-DE" dirty="0"/>
              <a:t> </a:t>
            </a:r>
            <a:r>
              <a:rPr lang="de-DE" dirty="0" err="1"/>
              <a:t>to</a:t>
            </a:r>
            <a:r>
              <a:rPr lang="de-DE" dirty="0"/>
              <a:t> </a:t>
            </a:r>
            <a:r>
              <a:rPr lang="de-DE" dirty="0" err="1"/>
              <a:t>be</a:t>
            </a:r>
            <a:r>
              <a:rPr lang="de-DE" dirty="0"/>
              <a:t> </a:t>
            </a:r>
            <a:r>
              <a:rPr lang="de-DE" dirty="0" err="1"/>
              <a:t>included</a:t>
            </a:r>
            <a:r>
              <a:rPr lang="de-DE" dirty="0"/>
              <a:t> </a:t>
            </a:r>
            <a:r>
              <a:rPr lang="de-DE" dirty="0" err="1"/>
              <a:t>as</a:t>
            </a:r>
            <a:r>
              <a:rPr lang="de-DE" dirty="0"/>
              <a:t> a </a:t>
            </a:r>
            <a:r>
              <a:rPr lang="de-DE" dirty="0" err="1"/>
              <a:t>free</a:t>
            </a:r>
            <a:r>
              <a:rPr lang="de-DE" dirty="0"/>
              <a:t> </a:t>
            </a:r>
            <a:r>
              <a:rPr lang="de-DE" dirty="0" err="1"/>
              <a:t>elective</a:t>
            </a:r>
            <a:endParaRPr lang="de-DE" dirty="0"/>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Things </a:t>
            </a:r>
            <a:r>
              <a:rPr lang="de-DE" dirty="0" err="1"/>
              <a:t>we</a:t>
            </a:r>
            <a:r>
              <a:rPr lang="de-DE" dirty="0"/>
              <a:t> check</a:t>
            </a:r>
            <a:endParaRPr lang="de-DE" dirty="0">
              <a:highlight>
                <a:srgbClr val="FFFF00"/>
              </a:highlight>
            </a:endParaRPr>
          </a:p>
          <a:p>
            <a:pPr marL="461955" lvl="1" indent="-285750">
              <a:buFont typeface="Symbol" panose="05050102010706020507" pitchFamily="18" charset="2"/>
              <a:buChar char="-"/>
            </a:pPr>
            <a:r>
              <a:rPr lang="en-US" dirty="0"/>
              <a:t>No limit on the number of participants </a:t>
            </a:r>
            <a:r>
              <a:rPr lang="de-DE" dirty="0">
                <a:sym typeface="Wingdings" panose="05000000000000000000" pitchFamily="2" charset="2"/>
              </a:rPr>
              <a:t> </a:t>
            </a:r>
            <a:r>
              <a:rPr lang="de-DE" dirty="0" err="1">
                <a:sym typeface="Wingdings" panose="05000000000000000000" pitchFamily="2" charset="2"/>
              </a:rPr>
              <a:t>module</a:t>
            </a:r>
            <a:r>
              <a:rPr lang="de-DE" dirty="0">
                <a:sym typeface="Wingdings" panose="05000000000000000000" pitchFamily="2" charset="2"/>
              </a:rPr>
              <a:t> </a:t>
            </a:r>
            <a:r>
              <a:rPr lang="de-DE" dirty="0" err="1">
                <a:sym typeface="Wingdings" panose="05000000000000000000" pitchFamily="2" charset="2"/>
              </a:rPr>
              <a:t>is</a:t>
            </a:r>
            <a:r>
              <a:rPr lang="de-DE" dirty="0">
                <a:sym typeface="Wingdings" panose="05000000000000000000" pitchFamily="2" charset="2"/>
              </a:rPr>
              <a:t> </a:t>
            </a:r>
            <a:r>
              <a:rPr lang="de-DE" dirty="0" err="1">
                <a:sym typeface="Wingdings" panose="05000000000000000000" pitchFamily="2" charset="2"/>
              </a:rPr>
              <a:t>designed</a:t>
            </a:r>
            <a:r>
              <a:rPr lang="de-DE" dirty="0">
                <a:sym typeface="Wingdings" panose="05000000000000000000" pitchFamily="2" charset="2"/>
              </a:rPr>
              <a:t> such </a:t>
            </a:r>
            <a:r>
              <a:rPr lang="de-DE" dirty="0" err="1">
                <a:sym typeface="Wingdings" panose="05000000000000000000" pitchFamily="2" charset="2"/>
              </a:rPr>
              <a:t>that</a:t>
            </a:r>
            <a:r>
              <a:rPr lang="de-DE" dirty="0">
                <a:sym typeface="Wingdings" panose="05000000000000000000" pitchFamily="2" charset="2"/>
              </a:rPr>
              <a:t> </a:t>
            </a:r>
            <a:r>
              <a:rPr lang="de-DE" dirty="0" err="1">
                <a:sym typeface="Wingdings" panose="05000000000000000000" pitchFamily="2" charset="2"/>
              </a:rPr>
              <a:t>more</a:t>
            </a:r>
            <a:r>
              <a:rPr lang="de-DE" dirty="0">
                <a:sym typeface="Wingdings" panose="05000000000000000000" pitchFamily="2" charset="2"/>
              </a:rPr>
              <a:t> </a:t>
            </a:r>
            <a:r>
              <a:rPr lang="de-DE" dirty="0" err="1">
                <a:sym typeface="Wingdings" panose="05000000000000000000" pitchFamily="2" charset="2"/>
              </a:rPr>
              <a:t>students</a:t>
            </a:r>
            <a:r>
              <a:rPr lang="de-DE" dirty="0">
                <a:sym typeface="Wingdings" panose="05000000000000000000" pitchFamily="2" charset="2"/>
              </a:rPr>
              <a:t> </a:t>
            </a:r>
            <a:r>
              <a:rPr lang="de-DE" dirty="0" err="1">
                <a:sym typeface="Wingdings" panose="05000000000000000000" pitchFamily="2" charset="2"/>
              </a:rPr>
              <a:t>can</a:t>
            </a:r>
            <a:r>
              <a:rPr lang="de-DE" dirty="0">
                <a:sym typeface="Wingdings" panose="05000000000000000000" pitchFamily="2" charset="2"/>
              </a:rPr>
              <a:t> </a:t>
            </a:r>
            <a:r>
              <a:rPr lang="de-DE" dirty="0" err="1">
                <a:sym typeface="Wingdings" panose="05000000000000000000" pitchFamily="2" charset="2"/>
              </a:rPr>
              <a:t>participate</a:t>
            </a:r>
            <a:endParaRPr lang="de-DE" dirty="0"/>
          </a:p>
          <a:p>
            <a:pPr marL="461955" lvl="1" indent="-285750">
              <a:buFont typeface="Symbol" panose="05050102010706020507" pitchFamily="18" charset="2"/>
              <a:buChar char="-"/>
            </a:pPr>
            <a:r>
              <a:rPr lang="de-DE" dirty="0"/>
              <a:t>Module will </a:t>
            </a:r>
            <a:r>
              <a:rPr lang="de-DE" dirty="0" err="1"/>
              <a:t>take</a:t>
            </a:r>
            <a:r>
              <a:rPr lang="de-DE" dirty="0"/>
              <a:t> </a:t>
            </a:r>
            <a:r>
              <a:rPr lang="de-DE" dirty="0" err="1"/>
              <a:t>place</a:t>
            </a:r>
            <a:r>
              <a:rPr lang="de-DE" dirty="0"/>
              <a:t> </a:t>
            </a:r>
            <a:r>
              <a:rPr lang="de-DE" dirty="0" err="1"/>
              <a:t>long</a:t>
            </a:r>
            <a:r>
              <a:rPr lang="de-DE" dirty="0"/>
              <a:t>-term</a:t>
            </a:r>
          </a:p>
          <a:p>
            <a:pPr marL="461955" lvl="1" indent="-285750">
              <a:buFont typeface="Symbol" panose="05050102010706020507" pitchFamily="18" charset="2"/>
              <a:buChar char="-"/>
            </a:pPr>
            <a:r>
              <a:rPr lang="de-DE" dirty="0"/>
              <a:t>General </a:t>
            </a:r>
            <a:r>
              <a:rPr lang="de-DE" dirty="0" err="1"/>
              <a:t>agreement</a:t>
            </a:r>
            <a:r>
              <a:rPr lang="de-DE" dirty="0"/>
              <a:t> </a:t>
            </a:r>
            <a:r>
              <a:rPr lang="de-DE" dirty="0" err="1"/>
              <a:t>from</a:t>
            </a:r>
            <a:r>
              <a:rPr lang="de-DE" dirty="0"/>
              <a:t> </a:t>
            </a:r>
            <a:r>
              <a:rPr lang="de-DE" dirty="0" err="1"/>
              <a:t>the</a:t>
            </a:r>
            <a:r>
              <a:rPr lang="de-DE" dirty="0"/>
              <a:t> </a:t>
            </a:r>
            <a:r>
              <a:rPr lang="de-DE" dirty="0" err="1"/>
              <a:t>person</a:t>
            </a:r>
            <a:r>
              <a:rPr lang="de-DE" dirty="0"/>
              <a:t> </a:t>
            </a:r>
            <a:r>
              <a:rPr lang="de-DE" dirty="0" err="1"/>
              <a:t>responsible</a:t>
            </a:r>
            <a:r>
              <a:rPr lang="de-DE" dirty="0"/>
              <a:t> </a:t>
            </a:r>
            <a:r>
              <a:rPr lang="de-DE" dirty="0" err="1"/>
              <a:t>for</a:t>
            </a:r>
            <a:r>
              <a:rPr lang="de-DE" dirty="0"/>
              <a:t> </a:t>
            </a:r>
            <a:r>
              <a:rPr lang="de-DE" dirty="0" err="1"/>
              <a:t>the</a:t>
            </a:r>
            <a:r>
              <a:rPr lang="de-DE" dirty="0"/>
              <a:t> </a:t>
            </a:r>
            <a:r>
              <a:rPr lang="de-DE" dirty="0" err="1"/>
              <a:t>module</a:t>
            </a:r>
            <a:endParaRPr lang="de-DE" dirty="0"/>
          </a:p>
          <a:p>
            <a:endParaRPr lang="de-DE" dirty="0">
              <a:highlight>
                <a:srgbClr val="FFFF00"/>
              </a:highlight>
            </a:endParaRPr>
          </a:p>
          <a:p>
            <a:pPr marL="285750" indent="-285750">
              <a:buFont typeface="Arial" panose="020B0604020202020204" pitchFamily="34" charset="0"/>
              <a:buChar char="•"/>
            </a:pPr>
            <a:r>
              <a:rPr lang="de-DE" dirty="0" err="1"/>
              <a:t>When</a:t>
            </a:r>
            <a:r>
              <a:rPr lang="de-DE" dirty="0"/>
              <a:t>: The </a:t>
            </a:r>
            <a:r>
              <a:rPr lang="de-DE" dirty="0" err="1"/>
              <a:t>sooner</a:t>
            </a:r>
            <a:r>
              <a:rPr lang="de-DE" dirty="0"/>
              <a:t>, </a:t>
            </a:r>
            <a:r>
              <a:rPr lang="de-DE" dirty="0" err="1"/>
              <a:t>the</a:t>
            </a:r>
            <a:r>
              <a:rPr lang="de-DE" dirty="0"/>
              <a:t> </a:t>
            </a:r>
            <a:r>
              <a:rPr lang="de-DE" dirty="0" err="1"/>
              <a:t>better</a:t>
            </a:r>
            <a:r>
              <a:rPr lang="de-DE" dirty="0"/>
              <a:t>, but </a:t>
            </a:r>
            <a:r>
              <a:rPr lang="de-DE" dirty="0" err="1"/>
              <a:t>before</a:t>
            </a:r>
            <a:r>
              <a:rPr lang="de-DE" dirty="0"/>
              <a:t> </a:t>
            </a:r>
            <a:r>
              <a:rPr lang="de-DE" dirty="0" err="1"/>
              <a:t>the</a:t>
            </a:r>
            <a:r>
              <a:rPr lang="de-DE" dirty="0"/>
              <a:t> </a:t>
            </a:r>
            <a:r>
              <a:rPr lang="de-DE" dirty="0" err="1"/>
              <a:t>term</a:t>
            </a:r>
            <a:r>
              <a:rPr lang="de-DE" dirty="0"/>
              <a:t> </a:t>
            </a:r>
            <a:r>
              <a:rPr lang="de-DE" dirty="0" err="1"/>
              <a:t>start</a:t>
            </a:r>
            <a:endParaRPr lang="de-DE" dirty="0"/>
          </a:p>
          <a:p>
            <a:pPr marL="461955" lvl="1" indent="-285750">
              <a:buFont typeface="Symbol" panose="05050102010706020507" pitchFamily="18" charset="2"/>
              <a:buChar char="-"/>
            </a:pPr>
            <a:r>
              <a:rPr lang="de-DE" dirty="0"/>
              <a:t>Summer </a:t>
            </a:r>
            <a:r>
              <a:rPr lang="de-DE" dirty="0" err="1"/>
              <a:t>term</a:t>
            </a:r>
            <a:r>
              <a:rPr lang="de-DE" dirty="0"/>
              <a:t>: 1.3. – 31.3.</a:t>
            </a:r>
          </a:p>
          <a:p>
            <a:pPr marL="461955" lvl="1" indent="-285750">
              <a:buFont typeface="Symbol" panose="05050102010706020507" pitchFamily="18" charset="2"/>
              <a:buChar char="-"/>
            </a:pPr>
            <a:r>
              <a:rPr lang="de-DE" dirty="0"/>
              <a:t>Winter </a:t>
            </a:r>
            <a:r>
              <a:rPr lang="de-DE" dirty="0" err="1"/>
              <a:t>term</a:t>
            </a:r>
            <a:r>
              <a:rPr lang="de-DE" dirty="0"/>
              <a:t>: 1.9. – 30.9.</a:t>
            </a:r>
          </a:p>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DE" dirty="0"/>
              <a:t>Applications </a:t>
            </a:r>
            <a:r>
              <a:rPr lang="de-DE" dirty="0" err="1"/>
              <a:t>have</a:t>
            </a:r>
            <a:r>
              <a:rPr lang="de-DE" dirty="0"/>
              <a:t> </a:t>
            </a:r>
            <a:r>
              <a:rPr lang="de-DE" dirty="0" err="1"/>
              <a:t>to</a:t>
            </a:r>
            <a:r>
              <a:rPr lang="de-DE" dirty="0"/>
              <a:t> </a:t>
            </a:r>
            <a:r>
              <a:rPr lang="de-DE" dirty="0" err="1"/>
              <a:t>be</a:t>
            </a:r>
            <a:r>
              <a:rPr lang="de-DE" dirty="0"/>
              <a:t> </a:t>
            </a:r>
            <a:r>
              <a:rPr lang="de-DE" dirty="0" err="1"/>
              <a:t>made</a:t>
            </a:r>
            <a:r>
              <a:rPr lang="de-DE" dirty="0"/>
              <a:t> via </a:t>
            </a:r>
            <a:r>
              <a:rPr lang="de-DE" dirty="0" err="1"/>
              <a:t>e-mail</a:t>
            </a:r>
            <a:r>
              <a:rPr lang="de-DE" dirty="0"/>
              <a:t> </a:t>
            </a:r>
            <a:r>
              <a:rPr lang="de-DE" dirty="0" err="1"/>
              <a:t>to</a:t>
            </a:r>
            <a:r>
              <a:rPr lang="de-DE" dirty="0"/>
              <a:t> </a:t>
            </a:r>
            <a:r>
              <a:rPr lang="de-DE" dirty="0" err="1"/>
              <a:t>the</a:t>
            </a:r>
            <a:r>
              <a:rPr lang="de-DE" dirty="0"/>
              <a:t> </a:t>
            </a:r>
            <a:r>
              <a:rPr lang="de-DE" dirty="0" err="1"/>
              <a:t>examination</a:t>
            </a:r>
            <a:r>
              <a:rPr lang="de-DE" dirty="0"/>
              <a:t> </a:t>
            </a:r>
            <a:r>
              <a:rPr lang="de-DE" dirty="0" err="1"/>
              <a:t>office</a:t>
            </a:r>
            <a:r>
              <a:rPr lang="de-DE" dirty="0"/>
              <a:t>: </a:t>
            </a:r>
            <a:r>
              <a:rPr lang="de-DE" dirty="0">
                <a:hlinkClick r:id="rId2"/>
              </a:rPr>
              <a:t>examination.asg@ed.tum.de</a:t>
            </a:r>
            <a:endParaRPr lang="de-DE" dirty="0"/>
          </a:p>
          <a:p>
            <a:endParaRPr lang="de-DE" dirty="0">
              <a:highlight>
                <a:srgbClr val="FFFF00"/>
              </a:highlight>
            </a:endParaRPr>
          </a:p>
          <a:p>
            <a:pPr marL="285750" indent="-285750">
              <a:buFont typeface="Arial" panose="020B0604020202020204" pitchFamily="34" charset="0"/>
              <a:buChar char="•"/>
            </a:pPr>
            <a:r>
              <a:rPr lang="de-DE" dirty="0">
                <a:sym typeface="Wingdings" panose="05000000000000000000" pitchFamily="2" charset="2"/>
              </a:rPr>
              <a:t>Keep in </a:t>
            </a:r>
            <a:r>
              <a:rPr lang="de-DE" dirty="0" err="1">
                <a:sym typeface="Wingdings" panose="05000000000000000000" pitchFamily="2" charset="2"/>
              </a:rPr>
              <a:t>mind</a:t>
            </a:r>
            <a:r>
              <a:rPr lang="de-DE" dirty="0">
                <a:sym typeface="Wingdings" panose="05000000000000000000" pitchFamily="2" charset="2"/>
              </a:rPr>
              <a:t>, </a:t>
            </a:r>
            <a:r>
              <a:rPr lang="de-DE" dirty="0" err="1">
                <a:sym typeface="Wingdings" panose="05000000000000000000" pitchFamily="2" charset="2"/>
              </a:rPr>
              <a:t>there</a:t>
            </a:r>
            <a:r>
              <a:rPr lang="de-DE" dirty="0">
                <a:sym typeface="Wingdings" panose="05000000000000000000" pitchFamily="2" charset="2"/>
              </a:rPr>
              <a:t> </a:t>
            </a:r>
            <a:r>
              <a:rPr lang="de-DE" dirty="0" err="1">
                <a:sym typeface="Wingdings" panose="05000000000000000000" pitchFamily="2" charset="2"/>
              </a:rPr>
              <a:t>is</a:t>
            </a:r>
            <a:r>
              <a:rPr lang="de-DE" dirty="0">
                <a:sym typeface="Wingdings" panose="05000000000000000000" pitchFamily="2" charset="2"/>
              </a:rPr>
              <a:t> </a:t>
            </a:r>
            <a:r>
              <a:rPr lang="de-DE" dirty="0" err="1">
                <a:sym typeface="Wingdings" panose="05000000000000000000" pitchFamily="2" charset="2"/>
              </a:rPr>
              <a:t>no</a:t>
            </a:r>
            <a:r>
              <a:rPr lang="de-DE" dirty="0">
                <a:sym typeface="Wingdings" panose="05000000000000000000" pitchFamily="2" charset="2"/>
              </a:rPr>
              <a:t> </a:t>
            </a:r>
            <a:r>
              <a:rPr lang="de-DE" dirty="0" err="1">
                <a:sym typeface="Wingdings" panose="05000000000000000000" pitchFamily="2" charset="2"/>
              </a:rPr>
              <a:t>guarantee</a:t>
            </a:r>
            <a:r>
              <a:rPr lang="de-DE" dirty="0">
                <a:sym typeface="Wingdings" panose="05000000000000000000" pitchFamily="2" charset="2"/>
              </a:rPr>
              <a:t> </a:t>
            </a:r>
            <a:r>
              <a:rPr lang="de-DE" dirty="0" err="1">
                <a:sym typeface="Wingdings" panose="05000000000000000000" pitchFamily="2" charset="2"/>
              </a:rPr>
              <a:t>that</a:t>
            </a:r>
            <a:r>
              <a:rPr lang="de-DE" dirty="0">
                <a:sym typeface="Wingdings" panose="05000000000000000000" pitchFamily="2" charset="2"/>
              </a:rPr>
              <a:t> </a:t>
            </a:r>
            <a:r>
              <a:rPr lang="de-DE" dirty="0" err="1">
                <a:sym typeface="Wingdings" panose="05000000000000000000" pitchFamily="2" charset="2"/>
              </a:rPr>
              <a:t>modules</a:t>
            </a:r>
            <a:r>
              <a:rPr lang="de-DE" dirty="0">
                <a:sym typeface="Wingdings" panose="05000000000000000000" pitchFamily="2" charset="2"/>
              </a:rPr>
              <a:t> will </a:t>
            </a:r>
            <a:r>
              <a:rPr lang="de-DE" dirty="0" err="1">
                <a:sym typeface="Wingdings" panose="05000000000000000000" pitchFamily="2" charset="2"/>
              </a:rPr>
              <a:t>be</a:t>
            </a:r>
            <a:r>
              <a:rPr lang="de-DE" dirty="0">
                <a:sym typeface="Wingdings" panose="05000000000000000000" pitchFamily="2" charset="2"/>
              </a:rPr>
              <a:t> </a:t>
            </a:r>
            <a:r>
              <a:rPr lang="de-DE" dirty="0" err="1">
                <a:sym typeface="Wingdings" panose="05000000000000000000" pitchFamily="2" charset="2"/>
              </a:rPr>
              <a:t>included</a:t>
            </a:r>
            <a:r>
              <a:rPr lang="de-DE" dirty="0">
                <a:sym typeface="Wingdings" panose="05000000000000000000" pitchFamily="2" charset="2"/>
              </a:rPr>
              <a:t> </a:t>
            </a:r>
            <a:r>
              <a:rPr lang="de-DE" dirty="0" err="1">
                <a:sym typeface="Wingdings" panose="05000000000000000000" pitchFamily="2" charset="2"/>
              </a:rPr>
              <a:t>as</a:t>
            </a:r>
            <a:r>
              <a:rPr lang="de-DE" dirty="0">
                <a:sym typeface="Wingdings" panose="05000000000000000000" pitchFamily="2" charset="2"/>
              </a:rPr>
              <a:t> a </a:t>
            </a:r>
            <a:r>
              <a:rPr lang="de-DE" dirty="0" err="1">
                <a:sym typeface="Wingdings" panose="05000000000000000000" pitchFamily="2" charset="2"/>
              </a:rPr>
              <a:t>free</a:t>
            </a:r>
            <a:r>
              <a:rPr lang="de-DE" dirty="0">
                <a:sym typeface="Wingdings" panose="05000000000000000000" pitchFamily="2" charset="2"/>
              </a:rPr>
              <a:t> </a:t>
            </a:r>
            <a:r>
              <a:rPr lang="de-DE" dirty="0" err="1">
                <a:sym typeface="Wingdings" panose="05000000000000000000" pitchFamily="2" charset="2"/>
              </a:rPr>
              <a:t>elective</a:t>
            </a:r>
            <a:r>
              <a:rPr lang="de-DE" dirty="0">
                <a:sym typeface="Wingdings" panose="05000000000000000000" pitchFamily="2" charset="2"/>
              </a:rPr>
              <a:t> and </a:t>
            </a:r>
            <a:r>
              <a:rPr lang="de-DE" dirty="0" err="1">
                <a:sym typeface="Wingdings" panose="05000000000000000000" pitchFamily="2" charset="2"/>
              </a:rPr>
              <a:t>that</a:t>
            </a:r>
            <a:r>
              <a:rPr lang="de-DE" dirty="0">
                <a:sym typeface="Wingdings" panose="05000000000000000000" pitchFamily="2" charset="2"/>
              </a:rPr>
              <a:t> </a:t>
            </a:r>
            <a:r>
              <a:rPr lang="de-DE" dirty="0" err="1">
                <a:sym typeface="Wingdings" panose="05000000000000000000" pitchFamily="2" charset="2"/>
              </a:rPr>
              <a:t>you</a:t>
            </a:r>
            <a:r>
              <a:rPr lang="de-DE" dirty="0">
                <a:sym typeface="Wingdings" panose="05000000000000000000" pitchFamily="2" charset="2"/>
              </a:rPr>
              <a:t> </a:t>
            </a:r>
            <a:r>
              <a:rPr lang="de-DE" dirty="0" err="1">
                <a:sym typeface="Wingdings" panose="05000000000000000000" pitchFamily="2" charset="2"/>
              </a:rPr>
              <a:t>get</a:t>
            </a:r>
            <a:r>
              <a:rPr lang="de-DE" dirty="0">
                <a:sym typeface="Wingdings" panose="05000000000000000000" pitchFamily="2" charset="2"/>
              </a:rPr>
              <a:t> </a:t>
            </a:r>
            <a:r>
              <a:rPr lang="de-DE" dirty="0" err="1">
                <a:sym typeface="Wingdings" panose="05000000000000000000" pitchFamily="2" charset="2"/>
              </a:rPr>
              <a:t>the</a:t>
            </a:r>
            <a:r>
              <a:rPr lang="de-DE" dirty="0">
                <a:sym typeface="Wingdings" panose="05000000000000000000" pitchFamily="2" charset="2"/>
              </a:rPr>
              <a:t> </a:t>
            </a:r>
            <a:r>
              <a:rPr lang="de-DE" dirty="0" err="1">
                <a:sym typeface="Wingdings" panose="05000000000000000000" pitchFamily="2" charset="2"/>
              </a:rPr>
              <a:t>credits</a:t>
            </a:r>
            <a:r>
              <a:rPr lang="de-DE" dirty="0">
                <a:sym typeface="Wingdings" panose="05000000000000000000" pitchFamily="2" charset="2"/>
              </a:rPr>
              <a:t>.  Talk </a:t>
            </a:r>
            <a:r>
              <a:rPr lang="de-DE" dirty="0" err="1">
                <a:sym typeface="Wingdings" panose="05000000000000000000" pitchFamily="2" charset="2"/>
              </a:rPr>
              <a:t>to</a:t>
            </a:r>
            <a:r>
              <a:rPr lang="de-DE" dirty="0">
                <a:sym typeface="Wingdings" panose="05000000000000000000" pitchFamily="2" charset="2"/>
              </a:rPr>
              <a:t> </a:t>
            </a:r>
            <a:r>
              <a:rPr lang="de-DE" dirty="0" err="1">
                <a:sym typeface="Wingdings" panose="05000000000000000000" pitchFamily="2" charset="2"/>
              </a:rPr>
              <a:t>us</a:t>
            </a:r>
            <a:r>
              <a:rPr lang="de-DE" dirty="0">
                <a:sym typeface="Wingdings" panose="05000000000000000000" pitchFamily="2" charset="2"/>
              </a:rPr>
              <a:t> </a:t>
            </a:r>
            <a:r>
              <a:rPr lang="de-DE" dirty="0" err="1">
                <a:sym typeface="Wingdings" panose="05000000000000000000" pitchFamily="2" charset="2"/>
              </a:rPr>
              <a:t>instead</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simply</a:t>
            </a:r>
            <a:r>
              <a:rPr lang="de-DE" dirty="0">
                <a:sym typeface="Wingdings" panose="05000000000000000000" pitchFamily="2" charset="2"/>
              </a:rPr>
              <a:t> </a:t>
            </a:r>
            <a:r>
              <a:rPr lang="de-DE" dirty="0" err="1">
                <a:sym typeface="Wingdings" panose="05000000000000000000" pitchFamily="2" charset="2"/>
              </a:rPr>
              <a:t>registering</a:t>
            </a:r>
            <a:r>
              <a:rPr lang="de-DE" dirty="0">
                <a:sym typeface="Wingdings" panose="05000000000000000000" pitchFamily="2" charset="2"/>
              </a:rPr>
              <a:t> </a:t>
            </a:r>
            <a:r>
              <a:rPr lang="de-DE" dirty="0" err="1">
                <a:sym typeface="Wingdings" panose="05000000000000000000" pitchFamily="2" charset="2"/>
              </a:rPr>
              <a:t>for</a:t>
            </a:r>
            <a:r>
              <a:rPr lang="de-DE" dirty="0">
                <a:sym typeface="Wingdings" panose="05000000000000000000" pitchFamily="2" charset="2"/>
              </a:rPr>
              <a:t> a </a:t>
            </a:r>
            <a:r>
              <a:rPr lang="de-DE" dirty="0" err="1">
                <a:sym typeface="Wingdings" panose="05000000000000000000" pitchFamily="2" charset="2"/>
              </a:rPr>
              <a:t>random</a:t>
            </a:r>
            <a:r>
              <a:rPr lang="de-DE" dirty="0">
                <a:sym typeface="Wingdings" panose="05000000000000000000" pitchFamily="2" charset="2"/>
              </a:rPr>
              <a:t> </a:t>
            </a:r>
            <a:r>
              <a:rPr lang="de-DE" dirty="0" err="1">
                <a:sym typeface="Wingdings" panose="05000000000000000000" pitchFamily="2" charset="2"/>
              </a:rPr>
              <a:t>module</a:t>
            </a:r>
            <a:r>
              <a:rPr lang="de-DE" dirty="0">
                <a:sym typeface="Wingdings" panose="05000000000000000000" pitchFamily="2" charset="2"/>
              </a:rPr>
              <a:t>!</a:t>
            </a:r>
          </a:p>
          <a:p>
            <a:pPr marL="285750" indent="-285750">
              <a:buFont typeface="Arial" panose="020B0604020202020204" pitchFamily="34" charset="0"/>
              <a:buChar char="•"/>
            </a:pPr>
            <a:endParaRPr lang="de-DE" dirty="0">
              <a:sym typeface="Wingdings" panose="05000000000000000000" pitchFamily="2" charset="2"/>
            </a:endParaRPr>
          </a:p>
          <a:p>
            <a:pPr marL="285750" indent="-285750">
              <a:buFont typeface="Arial" panose="020B0604020202020204" pitchFamily="34" charset="0"/>
              <a:buChar char="•"/>
            </a:pPr>
            <a:r>
              <a:rPr lang="de-DE" dirty="0">
                <a:sym typeface="Wingdings" panose="05000000000000000000" pitchFamily="2" charset="2"/>
              </a:rPr>
              <a:t>Modules </a:t>
            </a:r>
            <a:r>
              <a:rPr lang="de-DE" dirty="0" err="1">
                <a:sym typeface="Wingdings" panose="05000000000000000000" pitchFamily="2" charset="2"/>
              </a:rPr>
              <a:t>already</a:t>
            </a:r>
            <a:r>
              <a:rPr lang="de-DE" dirty="0">
                <a:sym typeface="Wingdings" panose="05000000000000000000" pitchFamily="2" charset="2"/>
              </a:rPr>
              <a:t> </a:t>
            </a:r>
            <a:r>
              <a:rPr lang="de-DE" dirty="0" err="1">
                <a:sym typeface="Wingdings" panose="05000000000000000000" pitchFamily="2" charset="2"/>
              </a:rPr>
              <a:t>listed</a:t>
            </a:r>
            <a:r>
              <a:rPr lang="de-DE" dirty="0">
                <a:sym typeface="Wingdings" panose="05000000000000000000" pitchFamily="2" charset="2"/>
              </a:rPr>
              <a:t> in </a:t>
            </a:r>
            <a:r>
              <a:rPr lang="de-DE" dirty="0" err="1">
                <a:sym typeface="Wingdings" panose="05000000000000000000" pitchFamily="2" charset="2"/>
              </a:rPr>
              <a:t>the</a:t>
            </a:r>
            <a:r>
              <a:rPr lang="de-DE" dirty="0">
                <a:sym typeface="Wingdings" panose="05000000000000000000" pitchFamily="2" charset="2"/>
              </a:rPr>
              <a:t> </a:t>
            </a:r>
            <a:r>
              <a:rPr lang="de-DE" dirty="0" err="1">
                <a:sym typeface="Wingdings" panose="05000000000000000000" pitchFamily="2" charset="2"/>
              </a:rPr>
              <a:t>free</a:t>
            </a:r>
            <a:r>
              <a:rPr lang="de-DE" dirty="0">
                <a:sym typeface="Wingdings" panose="05000000000000000000" pitchFamily="2" charset="2"/>
              </a:rPr>
              <a:t> </a:t>
            </a:r>
            <a:r>
              <a:rPr lang="de-DE" dirty="0" err="1">
                <a:sym typeface="Wingdings" panose="05000000000000000000" pitchFamily="2" charset="2"/>
              </a:rPr>
              <a:t>electives</a:t>
            </a:r>
            <a:r>
              <a:rPr lang="de-DE" dirty="0">
                <a:sym typeface="Wingdings" panose="05000000000000000000" pitchFamily="2" charset="2"/>
              </a:rPr>
              <a:t> </a:t>
            </a:r>
            <a:r>
              <a:rPr lang="de-DE" dirty="0" err="1">
                <a:sym typeface="Wingdings" panose="05000000000000000000" pitchFamily="2" charset="2"/>
              </a:rPr>
              <a:t>have</a:t>
            </a:r>
            <a:r>
              <a:rPr lang="de-DE" dirty="0">
                <a:sym typeface="Wingdings" panose="05000000000000000000" pitchFamily="2" charset="2"/>
              </a:rPr>
              <a:t> </a:t>
            </a:r>
            <a:r>
              <a:rPr lang="de-DE" dirty="0" err="1">
                <a:sym typeface="Wingdings" panose="05000000000000000000" pitchFamily="2" charset="2"/>
              </a:rPr>
              <a:t>already</a:t>
            </a:r>
            <a:r>
              <a:rPr lang="de-DE" dirty="0">
                <a:sym typeface="Wingdings" panose="05000000000000000000" pitchFamily="2" charset="2"/>
              </a:rPr>
              <a:t> </a:t>
            </a:r>
            <a:r>
              <a:rPr lang="de-DE" dirty="0" err="1">
                <a:sym typeface="Wingdings" panose="05000000000000000000" pitchFamily="2" charset="2"/>
              </a:rPr>
              <a:t>been</a:t>
            </a:r>
            <a:r>
              <a:rPr lang="de-DE" dirty="0">
                <a:sym typeface="Wingdings" panose="05000000000000000000" pitchFamily="2" charset="2"/>
              </a:rPr>
              <a:t> </a:t>
            </a:r>
            <a:r>
              <a:rPr lang="de-DE" dirty="0" err="1">
                <a:sym typeface="Wingdings" panose="05000000000000000000" pitchFamily="2" charset="2"/>
              </a:rPr>
              <a:t>checked</a:t>
            </a:r>
            <a:r>
              <a:rPr lang="de-DE" dirty="0">
                <a:sym typeface="Wingdings" panose="05000000000000000000" pitchFamily="2" charset="2"/>
              </a:rPr>
              <a:t> and </a:t>
            </a:r>
            <a:r>
              <a:rPr lang="de-DE" dirty="0" err="1">
                <a:sym typeface="Wingdings" panose="05000000000000000000" pitchFamily="2" charset="2"/>
              </a:rPr>
              <a:t>can</a:t>
            </a:r>
            <a:r>
              <a:rPr lang="de-DE" dirty="0">
                <a:sym typeface="Wingdings" panose="05000000000000000000" pitchFamily="2" charset="2"/>
              </a:rPr>
              <a:t> </a:t>
            </a:r>
            <a:r>
              <a:rPr lang="de-DE" dirty="0" err="1">
                <a:sym typeface="Wingdings" panose="05000000000000000000" pitchFamily="2" charset="2"/>
              </a:rPr>
              <a:t>be</a:t>
            </a:r>
            <a:r>
              <a:rPr lang="de-DE" dirty="0">
                <a:sym typeface="Wingdings" panose="05000000000000000000" pitchFamily="2" charset="2"/>
              </a:rPr>
              <a:t> </a:t>
            </a:r>
            <a:r>
              <a:rPr lang="de-DE" dirty="0" err="1">
                <a:sym typeface="Wingdings" panose="05000000000000000000" pitchFamily="2" charset="2"/>
              </a:rPr>
              <a:t>chosen</a:t>
            </a:r>
            <a:r>
              <a:rPr lang="de-DE" dirty="0">
                <a:sym typeface="Wingdings" panose="05000000000000000000" pitchFamily="2" charset="2"/>
              </a:rPr>
              <a:t>.</a:t>
            </a:r>
            <a:endParaRPr lang="de-DE" dirty="0"/>
          </a:p>
          <a:p>
            <a:endParaRPr lang="de-DE" dirty="0"/>
          </a:p>
          <a:p>
            <a:pPr marL="461955" lvl="1" indent="-285750">
              <a:buFont typeface="Wingdings" panose="05000000000000000000" pitchFamily="2" charset="2"/>
              <a:buChar char="Ø"/>
            </a:pPr>
            <a:endParaRPr lang="de-DE" dirty="0"/>
          </a:p>
          <a:p>
            <a:endParaRPr lang="de-DE" dirty="0"/>
          </a:p>
          <a:p>
            <a:endParaRPr lang="de-DE" dirty="0"/>
          </a:p>
          <a:p>
            <a:endParaRPr lang="de-DE" dirty="0"/>
          </a:p>
        </p:txBody>
      </p:sp>
      <p:sp>
        <p:nvSpPr>
          <p:cNvPr id="3" name="Titel 2"/>
          <p:cNvSpPr>
            <a:spLocks noGrp="1"/>
          </p:cNvSpPr>
          <p:nvPr>
            <p:ph type="title"/>
          </p:nvPr>
        </p:nvSpPr>
        <p:spPr>
          <a:xfrm>
            <a:off x="481120" y="986387"/>
            <a:ext cx="11345332" cy="377796"/>
          </a:xfrm>
          <a:noFill/>
          <a:ln w="9525">
            <a:noFill/>
            <a:miter lim="800000"/>
            <a:headEnd/>
            <a:tailEnd/>
          </a:ln>
        </p:spPr>
        <p:txBody>
          <a:bodyPr vert="horz" wrap="square" lIns="0" tIns="0" rIns="0" bIns="0" numCol="1" anchor="t" anchorCtr="0" compatLnSpc="1">
            <a:prstTxWarp prst="textNoShape">
              <a:avLst/>
            </a:prstTxWarp>
            <a:spAutoFit/>
          </a:bodyPr>
          <a:lstStyle/>
          <a:p>
            <a:r>
              <a:rPr lang="de-DE" sz="2400" b="1" dirty="0" err="1"/>
              <a:t>Inclusion</a:t>
            </a:r>
            <a:r>
              <a:rPr lang="de-DE" sz="2400" b="1" dirty="0"/>
              <a:t> </a:t>
            </a:r>
            <a:r>
              <a:rPr lang="de-DE" sz="2400" b="1" dirty="0" err="1"/>
              <a:t>of</a:t>
            </a:r>
            <a:r>
              <a:rPr lang="de-DE" sz="2400" b="1" dirty="0"/>
              <a:t> </a:t>
            </a:r>
            <a:r>
              <a:rPr lang="de-DE" sz="2400" b="1" dirty="0" err="1"/>
              <a:t>free</a:t>
            </a:r>
            <a:r>
              <a:rPr lang="de-DE" sz="2400" b="1" dirty="0"/>
              <a:t> </a:t>
            </a:r>
            <a:r>
              <a:rPr lang="de-DE" sz="2400" b="1" dirty="0" err="1"/>
              <a:t>elective</a:t>
            </a:r>
            <a:r>
              <a:rPr lang="de-DE" sz="2400" b="1" dirty="0"/>
              <a:t> </a:t>
            </a:r>
            <a:r>
              <a:rPr lang="de-DE" sz="2400" b="1" dirty="0" err="1"/>
              <a:t>courses</a:t>
            </a:r>
            <a:endParaRPr lang="de-DE" sz="2400" b="1" dirty="0"/>
          </a:p>
        </p:txBody>
      </p:sp>
      <p:sp>
        <p:nvSpPr>
          <p:cNvPr id="8" name="Foliennummernplatzhalter 7">
            <a:extLst>
              <a:ext uri="{FF2B5EF4-FFF2-40B4-BE49-F238E27FC236}">
                <a16:creationId xmlns:a16="http://schemas.microsoft.com/office/drawing/2014/main" id="{33E3D179-4F76-4FE8-A6D7-83B9BBD029A1}"/>
              </a:ext>
            </a:extLst>
          </p:cNvPr>
          <p:cNvSpPr>
            <a:spLocks noGrp="1"/>
          </p:cNvSpPr>
          <p:nvPr>
            <p:ph type="sldNum" sz="quarter" idx="4"/>
          </p:nvPr>
        </p:nvSpPr>
        <p:spPr/>
        <p:txBody>
          <a:bodyPr/>
          <a:lstStyle/>
          <a:p>
            <a:fld id="{097151CE-0206-441A-B0FF-69D45CFC7960}" type="slidenum">
              <a:rPr lang="de-DE" smtClean="0"/>
              <a:t>9</a:t>
            </a:fld>
            <a:endParaRPr lang="de-DE"/>
          </a:p>
        </p:txBody>
      </p:sp>
      <p:sp>
        <p:nvSpPr>
          <p:cNvPr id="4" name="Datumsplatzhalter 3">
            <a:extLst>
              <a:ext uri="{FF2B5EF4-FFF2-40B4-BE49-F238E27FC236}">
                <a16:creationId xmlns:a16="http://schemas.microsoft.com/office/drawing/2014/main" id="{6B5DF58D-4A26-4E26-9A0D-F46A51FF65AE}"/>
              </a:ext>
            </a:extLst>
          </p:cNvPr>
          <p:cNvSpPr>
            <a:spLocks noGrp="1"/>
          </p:cNvSpPr>
          <p:nvPr>
            <p:ph type="dt" sz="half" idx="2"/>
          </p:nvPr>
        </p:nvSpPr>
        <p:spPr/>
        <p:txBody>
          <a:bodyPr/>
          <a:lstStyle/>
          <a:p>
            <a:fld id="{4B7C7774-27BB-46CF-AC43-FEB3A36C8D07}" type="datetime1">
              <a:rPr lang="de-DE" smtClean="0"/>
              <a:t>22.07.2025</a:t>
            </a:fld>
            <a:endParaRPr lang="de-DE"/>
          </a:p>
        </p:txBody>
      </p:sp>
      <p:sp>
        <p:nvSpPr>
          <p:cNvPr id="6" name="Textfeld 5">
            <a:extLst>
              <a:ext uri="{FF2B5EF4-FFF2-40B4-BE49-F238E27FC236}">
                <a16:creationId xmlns:a16="http://schemas.microsoft.com/office/drawing/2014/main" id="{4F9CF582-81DF-47BF-962A-81C668B5E9CC}"/>
              </a:ext>
            </a:extLst>
          </p:cNvPr>
          <p:cNvSpPr txBox="1"/>
          <p:nvPr/>
        </p:nvSpPr>
        <p:spPr>
          <a:xfrm>
            <a:off x="191689" y="3592997"/>
            <a:ext cx="235642" cy="1061060"/>
          </a:xfrm>
          <a:prstGeom prst="rect">
            <a:avLst/>
          </a:prstGeom>
          <a:noFill/>
        </p:spPr>
        <p:txBody>
          <a:bodyPr wrap="none" lIns="0" tIns="0" rIns="0" bIns="0" rtlCol="0">
            <a:spAutoFit/>
          </a:bodyPr>
          <a:lstStyle/>
          <a:p>
            <a:pPr>
              <a:lnSpc>
                <a:spcPct val="114000"/>
              </a:lnSpc>
            </a:pPr>
            <a:r>
              <a:rPr lang="de-DE" sz="6600" dirty="0">
                <a:solidFill>
                  <a:srgbClr val="FF0000"/>
                </a:solidFill>
                <a:latin typeface="+mn-lt"/>
              </a:rPr>
              <a:t>!</a:t>
            </a:r>
          </a:p>
        </p:txBody>
      </p:sp>
    </p:spTree>
    <p:extLst>
      <p:ext uri="{BB962C8B-B14F-4D97-AF65-F5344CB8AC3E}">
        <p14:creationId xmlns:p14="http://schemas.microsoft.com/office/powerpoint/2010/main" val="11594559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GvPy4jXYfjkchnzZS8vO4A"/>
</p:tagLst>
</file>

<file path=ppt/theme/theme1.xml><?xml version="1.0" encoding="utf-8"?>
<a:theme xmlns:a="http://schemas.openxmlformats.org/drawingml/2006/main" name="Blau, Deutsch">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CBD49A23-D4A5-4DC9-B4E4-5EFCDA770A02}" vid="{C496AA54-BFBB-451B-B434-9ECB4E840AF8}"/>
    </a:ext>
  </a:extLst>
</a:theme>
</file>

<file path=ppt/theme/theme2.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CBD49A23-D4A5-4DC9-B4E4-5EFCDA770A02}" vid="{AE42037D-CE22-45BA-86F1-491126676C7C}"/>
    </a:ext>
  </a:extLst>
</a:theme>
</file>

<file path=ppt/theme/theme3.xml><?xml version="1.0" encoding="utf-8"?>
<a:theme xmlns:a="http://schemas.openxmlformats.org/drawingml/2006/main" name="1_160104_TUM_Praesentation_p_v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2E019856-8A39-4989-9AE1-7C5D0D17D45C}" vid="{3AA9884A-113D-4C11-9945-C6A08D921A6E}"/>
    </a:ext>
  </a:extLst>
</a:theme>
</file>

<file path=ppt/theme/theme4.xml><?xml version="1.0" encoding="utf-8"?>
<a:theme xmlns:a="http://schemas.openxmlformats.org/drawingml/2006/main" name="160104_TUM_Praesentation_p_v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D4FD95B4-ED9B-E343-B70F-8C404733D84C}"/>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themeOverride>
</file>

<file path=ppt/theme/themeOverride2.xml><?xml version="1.0" encoding="utf-8"?>
<a:themeOverride xmlns:a="http://schemas.openxmlformats.org/drawingml/2006/main">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3360</Words>
  <Application>Microsoft Office PowerPoint</Application>
  <PresentationFormat>Breitbild</PresentationFormat>
  <Paragraphs>404</Paragraphs>
  <Slides>29</Slides>
  <Notes>1</Notes>
  <HiddenSlides>0</HiddenSlides>
  <MMClips>0</MMClips>
  <ScaleCrop>false</ScaleCrop>
  <HeadingPairs>
    <vt:vector size="8" baseType="variant">
      <vt:variant>
        <vt:lpstr>Verwendete Schriftarten</vt:lpstr>
      </vt:variant>
      <vt:variant>
        <vt:i4>6</vt:i4>
      </vt:variant>
      <vt:variant>
        <vt:lpstr>Design</vt:lpstr>
      </vt:variant>
      <vt:variant>
        <vt:i4>4</vt:i4>
      </vt:variant>
      <vt:variant>
        <vt:lpstr>Eingebettete OLE-Server</vt:lpstr>
      </vt:variant>
      <vt:variant>
        <vt:i4>1</vt:i4>
      </vt:variant>
      <vt:variant>
        <vt:lpstr>Folientitel</vt:lpstr>
      </vt:variant>
      <vt:variant>
        <vt:i4>29</vt:i4>
      </vt:variant>
    </vt:vector>
  </HeadingPairs>
  <TitlesOfParts>
    <vt:vector size="40" baseType="lpstr">
      <vt:lpstr>Arial</vt:lpstr>
      <vt:lpstr>Calibri</vt:lpstr>
      <vt:lpstr>Segoe UI</vt:lpstr>
      <vt:lpstr>Symbol</vt:lpstr>
      <vt:lpstr>TUM Neue Helvetica</vt:lpstr>
      <vt:lpstr>Wingdings</vt:lpstr>
      <vt:lpstr>Blau, Deutsch</vt:lpstr>
      <vt:lpstr>Inhalt</vt:lpstr>
      <vt:lpstr>1_160104_TUM_Praesentation_p_v1</vt:lpstr>
      <vt:lpstr>160104_TUM_Praesentation_p_v1</vt:lpstr>
      <vt:lpstr>think-cell Folie</vt:lpstr>
      <vt:lpstr>TUM School of Engineering and Design Technical University of Munich   B.Sc. Aerospace: Electives, Lab Courses, Engineering Project Bachelor Thesis and Transition to Master  Dr Dimitri Franz Pema Mauser-Sherpa, M.A.    Status SoSe 2025</vt:lpstr>
      <vt:lpstr>Agenda</vt:lpstr>
      <vt:lpstr>Results tweedback</vt:lpstr>
      <vt:lpstr>Important information</vt:lpstr>
      <vt:lpstr>Electives requirements and structure</vt:lpstr>
      <vt:lpstr>Engineering electives</vt:lpstr>
      <vt:lpstr>Engineering supplementary courses</vt:lpstr>
      <vt:lpstr>Free electives</vt:lpstr>
      <vt:lpstr>Inclusion of free elective courses</vt:lpstr>
      <vt:lpstr>PowerPoint-Präsentation</vt:lpstr>
      <vt:lpstr>ZSK modules</vt:lpstr>
      <vt:lpstr>Free electives</vt:lpstr>
      <vt:lpstr>Aerospace Lab Courses</vt:lpstr>
      <vt:lpstr>Engineering Project (LRG0202) (Link)</vt:lpstr>
      <vt:lpstr>Master modules? – Important to know</vt:lpstr>
      <vt:lpstr>Bachelor´s thesis (12 Credits)</vt:lpstr>
      <vt:lpstr>Bachelor´s thesis</vt:lpstr>
      <vt:lpstr>Bachelor´s thesis</vt:lpstr>
      <vt:lpstr>Bachelor´s degree</vt:lpstr>
      <vt:lpstr>Bachelor´s degree</vt:lpstr>
      <vt:lpstr>Final documents</vt:lpstr>
      <vt:lpstr>Disenrollment after finishing the degree</vt:lpstr>
      <vt:lpstr>Transition to Master‘s degree</vt:lpstr>
      <vt:lpstr>Aptitude assessment</vt:lpstr>
      <vt:lpstr>Important links</vt:lpstr>
      <vt:lpstr>Contact persons</vt:lpstr>
      <vt:lpstr>Questions and answers</vt:lpstr>
      <vt:lpstr>Questions and answers</vt:lpstr>
      <vt:lpstr>PowerPoint-Präsentation</vt:lpstr>
    </vt:vector>
  </TitlesOfParts>
  <Company>Leibniz-Rechenzentrum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Kavelj, Nikola</dc:creator>
  <cp:lastModifiedBy>Dimitri Franz</cp:lastModifiedBy>
  <cp:revision>540</cp:revision>
  <cp:lastPrinted>2024-10-01T11:28:08Z</cp:lastPrinted>
  <dcterms:created xsi:type="dcterms:W3CDTF">2019-08-27T07:21:37Z</dcterms:created>
  <dcterms:modified xsi:type="dcterms:W3CDTF">2025-07-22T12:31:09Z</dcterms:modified>
</cp:coreProperties>
</file>