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Montserrat"/>
      <p:regular r:id="rId17"/>
      <p:bold r:id="rId18"/>
      <p:italic r:id="rId19"/>
      <p:boldItalic r:id="rId20"/>
    </p:embeddedFont>
    <p:embeddedFont>
      <p:font typeface="Gentium Basic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Italic.fntdata"/><Relationship Id="rId11" Type="http://schemas.openxmlformats.org/officeDocument/2006/relationships/slide" Target="slides/slide6.xml"/><Relationship Id="rId22" Type="http://schemas.openxmlformats.org/officeDocument/2006/relationships/font" Target="fonts/GentiumBasic-bold.fntdata"/><Relationship Id="rId10" Type="http://schemas.openxmlformats.org/officeDocument/2006/relationships/slide" Target="slides/slide5.xml"/><Relationship Id="rId21" Type="http://schemas.openxmlformats.org/officeDocument/2006/relationships/font" Target="fonts/GentiumBasic-regular.fntdata"/><Relationship Id="rId13" Type="http://schemas.openxmlformats.org/officeDocument/2006/relationships/slide" Target="slides/slide8.xml"/><Relationship Id="rId24" Type="http://schemas.openxmlformats.org/officeDocument/2006/relationships/font" Target="fonts/GentiumBasic-boldItalic.fntdata"/><Relationship Id="rId12" Type="http://schemas.openxmlformats.org/officeDocument/2006/relationships/slide" Target="slides/slide7.xml"/><Relationship Id="rId23" Type="http://schemas.openxmlformats.org/officeDocument/2006/relationships/font" Target="fonts/GentiumBasic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Montserrat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Montserrat-italic.fntdata"/><Relationship Id="rId6" Type="http://schemas.openxmlformats.org/officeDocument/2006/relationships/slide" Target="slides/slide1.xml"/><Relationship Id="rId18" Type="http://schemas.openxmlformats.org/officeDocument/2006/relationships/font" Target="fonts/Montserrat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36950dea70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36950dea70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36950dea70_3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36950dea70_3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Learning about current color that you have and possibility of unlocking new ones that you can use in next levels….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reflective surface work and how they change the outgoing color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36950dea70_2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36950dea70_2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36950dea70_2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36950dea70_2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Briefing: Setup for VR (lense distance etc.)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36950dea70_3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36950dea70_3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Gender distribution almost equal.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Only testers who are not very familiar/experienced with VR.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36950dea70_3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36950dea70_3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Learning about current color that you have and possibility of unlocking new ones that you can use in next levels….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reflective surface work and how they change the outgoing color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36950dea70_3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36950dea70_3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Learning about current color that you have and possibility of unlocking new ones that you can use in next levels….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reflective surface work and how they change the outgoing color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36950dea70_3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36950dea70_3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Learning about current color that you have and possibility of unlocking new ones that you can use in next levels….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reflective surface work and how they change the outgoing color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36950dea70_3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36950dea70_3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Learning about current color that you have and possibility of unlocking new ones that you can use in next levels….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reflective surface work and how they change the outgoing color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36950dea70_3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36950dea70_3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Learning about current color that you have and possibility of unlocking new ones that you can use in next levels….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reflective surface work and how they change the outgoing color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36950dea70_3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36950dea70_3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Learning about current color that you have and possibility of unlocking new ones that you can use in next levels….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reflective surface work and how they change the outgoing color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github.com/Leoche/Svg-Circular-Maze-Generator" TargetMode="External"/><Relationship Id="rId6" Type="http://schemas.openxmlformats.org/officeDocument/2006/relationships/hyperlink" Target="https://www.deviantart.com/bapabst/art/Minotaur-180150090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9.png"/><Relationship Id="rId5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8.png"/><Relationship Id="rId5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65362" y="2192725"/>
            <a:ext cx="3324225" cy="323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 b="0" l="79" r="89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latin typeface="Gentium Basic"/>
                <a:ea typeface="Gentium Basic"/>
                <a:cs typeface="Gentium Basic"/>
                <a:sym typeface="Gentium Basic"/>
              </a:rPr>
              <a:t>Light of Daedalus</a:t>
            </a:r>
            <a:endParaRPr>
              <a:latin typeface="Gentium Basic"/>
              <a:ea typeface="Gentium Basic"/>
              <a:cs typeface="Gentium Basic"/>
              <a:sym typeface="Gentium Basic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58875" y="3576375"/>
            <a:ext cx="3655800" cy="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Games Lab Summer 2022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Tobias Mesmer, Tim Simecek, Imen Hellali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bg>
      <p:bgPr>
        <a:solidFill>
          <a:srgbClr val="FCF0D7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Polishing list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43" name="Google Shape;143;p22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4" name="Google Shape;144;p22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2"/>
          <p:cNvSpPr txBox="1"/>
          <p:nvPr/>
        </p:nvSpPr>
        <p:spPr>
          <a:xfrm>
            <a:off x="455750" y="1200875"/>
            <a:ext cx="82947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de"/>
              <a:t>Unlock second color at beginning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de"/>
              <a:t>Remove “exit game” button from controller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de"/>
              <a:t>Add Interactable to main menu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de"/>
              <a:t>Rotate Interactable according to global rotation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de"/>
              <a:t>Glowing outline for cloaked objects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de"/>
              <a:t>(Increase size of mirror)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de"/>
              <a:t>Attune Sound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de"/>
              <a:t>Exit game by main menu UI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de"/>
              <a:t>More distinguishable Light colors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de"/>
              <a:t>Change lighting for creepiness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65362" y="2192725"/>
            <a:ext cx="3324225" cy="323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3"/>
          <p:cNvPicPr preferRelativeResize="0"/>
          <p:nvPr/>
        </p:nvPicPr>
        <p:blipFill rotWithShape="1">
          <a:blip r:embed="rId4">
            <a:alphaModFix/>
          </a:blip>
          <a:srcRect b="0" l="79" r="89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3"/>
          <p:cNvSpPr txBox="1"/>
          <p:nvPr>
            <p:ph type="title"/>
          </p:nvPr>
        </p:nvSpPr>
        <p:spPr>
          <a:xfrm>
            <a:off x="311700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Thanks!</a:t>
            </a:r>
            <a:endParaRPr/>
          </a:p>
        </p:txBody>
      </p:sp>
      <p:sp>
        <p:nvSpPr>
          <p:cNvPr id="153" name="Google Shape;153;p23"/>
          <p:cNvSpPr txBox="1"/>
          <p:nvPr/>
        </p:nvSpPr>
        <p:spPr>
          <a:xfrm>
            <a:off x="2323500" y="4663225"/>
            <a:ext cx="6405300" cy="44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 sz="800">
                <a:solidFill>
                  <a:schemeClr val="dk1"/>
                </a:solidFill>
              </a:rPr>
              <a:t>Maze: Example Generated maze from </a:t>
            </a:r>
            <a:r>
              <a:rPr lang="de" sz="8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Leoche/Svg-Circular-Maze-Generator: Svg Circular Maze Generator (github.com)</a:t>
            </a:r>
            <a:r>
              <a:rPr lang="de" sz="800">
                <a:solidFill>
                  <a:schemeClr val="dk1"/>
                </a:solidFill>
              </a:rPr>
              <a:t> Minotaur image by bapabst  </a:t>
            </a:r>
            <a:r>
              <a:rPr lang="de" sz="800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Minotaur by bapabst on DeviantArt</a:t>
            </a:r>
            <a:endParaRPr sz="600"/>
          </a:p>
        </p:txBody>
      </p:sp>
      <p:sp>
        <p:nvSpPr>
          <p:cNvPr id="154" name="Google Shape;15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55" name="Google Shape;155;p23"/>
          <p:cNvSpPr txBox="1"/>
          <p:nvPr/>
        </p:nvSpPr>
        <p:spPr>
          <a:xfrm>
            <a:off x="2744100" y="2977025"/>
            <a:ext cx="3655800" cy="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Games Lab summer 2022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1"/>
                </a:solidFill>
              </a:rPr>
              <a:t>Tobias Mesmer, Tim Simecek, Imen Hellali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Playtest Structure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" name="Google Shape;63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455750" y="1200875"/>
            <a:ext cx="82947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1-on-1 sessions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Test devices (Oculus Rift &amp; Quest 2)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Playtest structure document ensuring similar playtests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Structure: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Briefing(5 min)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Playtest(30 min)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Survey(15-20 min)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Participants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" name="Google Shape;7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73" name="Google Shape;73;p15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455750" y="1200875"/>
            <a:ext cx="8294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Friends &amp; Family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5 Participants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Age: 18-26</a:t>
            </a:r>
            <a:endParaRPr/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750" y="2410696"/>
            <a:ext cx="4875099" cy="225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 rotWithShape="1">
          <a:blip r:embed="rId5">
            <a:alphaModFix/>
          </a:blip>
          <a:srcRect b="0" l="0" r="25283" t="0"/>
          <a:stretch/>
        </p:blipFill>
        <p:spPr>
          <a:xfrm>
            <a:off x="4290825" y="983850"/>
            <a:ext cx="4181627" cy="23556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Results &amp; Planned Changes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3" name="Google Shape;83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84" name="Google Shape;84;p16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 txBox="1"/>
          <p:nvPr/>
        </p:nvSpPr>
        <p:spPr>
          <a:xfrm>
            <a:off x="455750" y="1200875"/>
            <a:ext cx="8294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Overall positive impression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1-2 features worsened playthrough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“If these things are fixed, it is a great game”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Results &amp; Planned Changes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2" name="Google Shape;9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93" name="Google Shape;93;p17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 rotWithShape="1">
          <a:blip r:embed="rId4">
            <a:alphaModFix/>
          </a:blip>
          <a:srcRect b="0" l="0" r="18327" t="0"/>
          <a:stretch/>
        </p:blipFill>
        <p:spPr>
          <a:xfrm>
            <a:off x="1414212" y="1118800"/>
            <a:ext cx="6315566" cy="325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Results &amp; Planned Changes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1" name="Google Shape;10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02" name="Google Shape;102;p18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8"/>
          <p:cNvSpPr txBox="1"/>
          <p:nvPr/>
        </p:nvSpPr>
        <p:spPr>
          <a:xfrm>
            <a:off x="455750" y="1200875"/>
            <a:ext cx="8294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 u="sng"/>
              <a:t>Interactable:</a:t>
            </a:r>
            <a:endParaRPr b="1" u="sng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Disappearing hand on correct interaction confused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Participants grabbed horizontally (not considered initially)</a:t>
            </a:r>
            <a:endParaRPr/>
          </a:p>
        </p:txBody>
      </p:sp>
      <p:pic>
        <p:nvPicPr>
          <p:cNvPr id="105" name="Google Shape;10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5500" y="2215325"/>
            <a:ext cx="2322706" cy="242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61175" y="2215337"/>
            <a:ext cx="2524175" cy="2421378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8"/>
          <p:cNvSpPr txBox="1"/>
          <p:nvPr/>
        </p:nvSpPr>
        <p:spPr>
          <a:xfrm>
            <a:off x="455750" y="2215325"/>
            <a:ext cx="33273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>
                <a:solidFill>
                  <a:schemeClr val="dk1"/>
                </a:solidFill>
              </a:rPr>
              <a:t>Planned Changes: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de">
                <a:solidFill>
                  <a:schemeClr val="dk1"/>
                </a:solidFill>
              </a:rPr>
              <a:t>Rotation depending on global rotation -&gt; horizontal &amp; 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>
                <a:solidFill>
                  <a:schemeClr val="dk1"/>
                </a:solidFill>
              </a:rPr>
              <a:t>vertical interaction possible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de">
                <a:solidFill>
                  <a:schemeClr val="dk1"/>
                </a:solidFill>
              </a:rPr>
              <a:t>Keep Hand visible during interaction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de">
                <a:solidFill>
                  <a:schemeClr val="dk1"/>
                </a:solidFill>
              </a:rPr>
              <a:t>Add interactable to main menu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Results &amp; Planned Changes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3" name="Google Shape;113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14" name="Google Shape;114;p19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Google Shape;115;p19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9"/>
          <p:cNvSpPr txBox="1"/>
          <p:nvPr/>
        </p:nvSpPr>
        <p:spPr>
          <a:xfrm>
            <a:off x="455750" y="1200875"/>
            <a:ext cx="82947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 u="sng"/>
              <a:t>Cloaked Objects &amp; corresponding mirrors</a:t>
            </a:r>
            <a:r>
              <a:rPr b="1" lang="de" u="sng"/>
              <a:t>:</a:t>
            </a:r>
            <a:endParaRPr b="1" u="sng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Participants were confused by the obstacle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Cloaked objects were hardly recognizable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Confusion/Frustration due to feeling of “randomness”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Planned Changes: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Glowing outline to guide player view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Add very basic tutorial level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Increase size further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Results &amp; Planned Changes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2" name="Google Shape;122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23" name="Google Shape;123;p20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" name="Google Shape;124;p20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0"/>
          <p:cNvSpPr txBox="1"/>
          <p:nvPr/>
        </p:nvSpPr>
        <p:spPr>
          <a:xfrm>
            <a:off x="455750" y="1200875"/>
            <a:ext cx="8294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 u="sng"/>
              <a:t>Sound</a:t>
            </a:r>
            <a:r>
              <a:rPr b="1" lang="de" u="sng"/>
              <a:t>:</a:t>
            </a:r>
            <a:endParaRPr b="1" u="sng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Ambient of main menu &amp; L1 too loud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Sound effects too loud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Ambient of dungeon levels too quiet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Planned Changes: Simply attune sounds correctly</a:t>
            </a:r>
            <a:endParaRPr/>
          </a:p>
        </p:txBody>
      </p:sp>
      <p:pic>
        <p:nvPicPr>
          <p:cNvPr id="126" name="Google Shape;12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6332" y="2830775"/>
            <a:ext cx="5093725" cy="1894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0D7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latin typeface="Montserrat"/>
                <a:ea typeface="Montserrat"/>
                <a:cs typeface="Montserrat"/>
                <a:sym typeface="Montserrat"/>
              </a:rPr>
              <a:t>Results &amp; Planned Changes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2" name="Google Shape;132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33" name="Google Shape;133;p21"/>
          <p:cNvSpPr txBox="1"/>
          <p:nvPr/>
        </p:nvSpPr>
        <p:spPr>
          <a:xfrm>
            <a:off x="3073925" y="4944675"/>
            <a:ext cx="5676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</a:rPr>
              <a:t>Games Lab summer 2022: Tobias Mesmer, Tim Simecek, Imen Hellali</a:t>
            </a:r>
            <a:endParaRPr sz="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4" name="Google Shape;134;p21"/>
          <p:cNvPicPr preferRelativeResize="0"/>
          <p:nvPr/>
        </p:nvPicPr>
        <p:blipFill>
          <a:blip r:embed="rId3">
            <a:alphaModFix amt="68000"/>
          </a:blip>
          <a:stretch>
            <a:fillRect/>
          </a:stretch>
        </p:blipFill>
        <p:spPr>
          <a:xfrm>
            <a:off x="-741033" y="174350"/>
            <a:ext cx="3814965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1"/>
          <p:cNvSpPr txBox="1"/>
          <p:nvPr/>
        </p:nvSpPr>
        <p:spPr>
          <a:xfrm>
            <a:off x="455750" y="1200875"/>
            <a:ext cx="82947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 u="sng"/>
              <a:t>Further findings</a:t>
            </a:r>
            <a:r>
              <a:rPr b="1" lang="de" u="sng"/>
              <a:t>:</a:t>
            </a:r>
            <a:endParaRPr b="1" u="sng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Only 1 color at the beginning confused (color change not possible)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Exit game button assignment problematic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Story was irrelevant for everyone -&gt; Focus only on gameplay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Planned Changes: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Add second color already at the beginning to enable switch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Exit the game by UI Element in main menu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Make light beam colors more distinguishable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de"/>
              <a:t>Emphasize creepy look by light changes</a:t>
            </a:r>
            <a:endParaRPr/>
          </a:p>
        </p:txBody>
      </p:sp>
      <p:pic>
        <p:nvPicPr>
          <p:cNvPr id="136" name="Google Shape;13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4099" y="2799525"/>
            <a:ext cx="3688351" cy="186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