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Montserrat"/>
      <p:regular r:id="rId16"/>
      <p:bold r:id="rId17"/>
      <p:italic r:id="rId18"/>
      <p:boldItalic r:id="rId19"/>
    </p:embeddedFont>
    <p:embeddedFont>
      <p:font typeface="Montserrat Medium"/>
      <p:regular r:id="rId20"/>
      <p:bold r:id="rId21"/>
      <p:italic r:id="rId22"/>
      <p:boldItalic r:id="rId23"/>
    </p:embeddedFont>
    <p:embeddedFont>
      <p:font typeface="Gentium Basic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Medium-regular.fntdata"/><Relationship Id="rId22" Type="http://schemas.openxmlformats.org/officeDocument/2006/relationships/font" Target="fonts/MontserratMedium-italic.fntdata"/><Relationship Id="rId21" Type="http://schemas.openxmlformats.org/officeDocument/2006/relationships/font" Target="fonts/MontserratMedium-bold.fntdata"/><Relationship Id="rId24" Type="http://schemas.openxmlformats.org/officeDocument/2006/relationships/font" Target="fonts/GentiumBasic-regular.fntdata"/><Relationship Id="rId23" Type="http://schemas.openxmlformats.org/officeDocument/2006/relationships/font" Target="fonts/MontserratMedium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GentiumBasic-italic.fntdata"/><Relationship Id="rId25" Type="http://schemas.openxmlformats.org/officeDocument/2006/relationships/font" Target="fonts/GentiumBasic-bold.fntdata"/><Relationship Id="rId27" Type="http://schemas.openxmlformats.org/officeDocument/2006/relationships/font" Target="fonts/GentiumBasic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19" Type="http://schemas.openxmlformats.org/officeDocument/2006/relationships/font" Target="fonts/Montserrat-boldItalic.fntdata"/><Relationship Id="rId18" Type="http://schemas.openxmlformats.org/officeDocument/2006/relationships/font" Target="fonts/Montserrat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37c8fadd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37c8fadd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37c8fadda3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37c8fadda3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37c8fadda3_1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37c8fadda3_1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7c8fadda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37c8fadda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7c8fadda3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7c8fadda3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37c8fadda3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37c8fadda3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37c8fadda3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37c8fadda3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37c8fadda3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37c8fadda3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37c8fadda3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37c8fadda3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37c8fadda3_1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37c8fadda3_1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github.com/Leoche/Svg-Circular-Maze-Generator" TargetMode="External"/><Relationship Id="rId6" Type="http://schemas.openxmlformats.org/officeDocument/2006/relationships/hyperlink" Target="https://www.deviantart.com/bapabst/art/Minotaur-180150090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362" y="2192725"/>
            <a:ext cx="3324225" cy="32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0" l="79" r="89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latin typeface="Gentium Basic"/>
                <a:ea typeface="Gentium Basic"/>
                <a:cs typeface="Gentium Basic"/>
                <a:sym typeface="Gentium Basic"/>
              </a:rPr>
              <a:t>Light of Daedalus</a:t>
            </a:r>
            <a:endParaRPr>
              <a:latin typeface="Gentium Basic"/>
              <a:ea typeface="Gentium Basic"/>
              <a:cs typeface="Gentium Basic"/>
              <a:sym typeface="Gentium Basic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58875" y="3576375"/>
            <a:ext cx="36558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Games Lab summer 2022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Tobias Mesmer, Tim Simecek, Imen Hellali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362" y="2192725"/>
            <a:ext cx="3324225" cy="32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 rotWithShape="1">
          <a:blip r:embed="rId4">
            <a:alphaModFix/>
          </a:blip>
          <a:srcRect b="0" l="79" r="89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2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Thanks!</a:t>
            </a:r>
            <a:endParaRPr/>
          </a:p>
        </p:txBody>
      </p:sp>
      <p:sp>
        <p:nvSpPr>
          <p:cNvPr id="130" name="Google Shape;130;p22"/>
          <p:cNvSpPr txBox="1"/>
          <p:nvPr/>
        </p:nvSpPr>
        <p:spPr>
          <a:xfrm>
            <a:off x="2323500" y="4663225"/>
            <a:ext cx="6405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800">
                <a:solidFill>
                  <a:schemeClr val="dk1"/>
                </a:solidFill>
              </a:rPr>
              <a:t>Maze: Example Generated maze from </a:t>
            </a:r>
            <a:r>
              <a:rPr lang="de" sz="8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Leoche/Svg-Circular-Maze-Generator: Svg Circular Maze Generator (github.com)</a:t>
            </a:r>
            <a:r>
              <a:rPr lang="de" sz="800">
                <a:solidFill>
                  <a:schemeClr val="dk1"/>
                </a:solidFill>
              </a:rPr>
              <a:t> Minotaur image by bapabst  </a:t>
            </a:r>
            <a:r>
              <a:rPr lang="de" sz="8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Minotaur by bapabst on DeviantArt</a:t>
            </a:r>
            <a:endParaRPr sz="600"/>
          </a:p>
        </p:txBody>
      </p:sp>
      <p:sp>
        <p:nvSpPr>
          <p:cNvPr id="131" name="Google Shape;13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32" name="Google Shape;132;p22"/>
          <p:cNvSpPr txBox="1"/>
          <p:nvPr/>
        </p:nvSpPr>
        <p:spPr>
          <a:xfrm>
            <a:off x="2744100" y="2977025"/>
            <a:ext cx="36558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Games Lab summer 2022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Tobias Mesmer, Tim Simecek, Imen Hellali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Tutorial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888" y="1258200"/>
            <a:ext cx="8038225" cy="316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Level Overview</a:t>
            </a: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 - L1 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72" name="Google Shape;72;p15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428700"/>
            <a:ext cx="8520600" cy="2660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Level Overview - L2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80" name="Google Shape;80;p16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900" y="1428700"/>
            <a:ext cx="8520600" cy="2590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Level Overview - L3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7" name="Google Shape;8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88" name="Google Shape;88;p17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435750"/>
            <a:ext cx="8520600" cy="2646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Level Overview - L4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96" name="Google Shape;96;p18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400754"/>
            <a:ext cx="8520622" cy="266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Level Overview - L5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3" name="Google Shape;10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04" name="Google Shape;104;p19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100" y="1400750"/>
            <a:ext cx="8172841" cy="266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Interactables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1" name="Google Shape;11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12" name="Google Shape;112;p20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20"/>
          <p:cNvPicPr preferRelativeResize="0"/>
          <p:nvPr/>
        </p:nvPicPr>
        <p:blipFill rotWithShape="1">
          <a:blip r:embed="rId3">
            <a:alphaModFix/>
          </a:blip>
          <a:srcRect b="0" l="30865" r="6918" t="0"/>
          <a:stretch/>
        </p:blipFill>
        <p:spPr>
          <a:xfrm>
            <a:off x="436575" y="1107650"/>
            <a:ext cx="3486856" cy="314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40196" y="1107638"/>
            <a:ext cx="4510324" cy="3141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Sounds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0" name="Google Shape;12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21" name="Google Shape;121;p21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1"/>
          <p:cNvSpPr txBox="1"/>
          <p:nvPr/>
        </p:nvSpPr>
        <p:spPr>
          <a:xfrm>
            <a:off x="529400" y="1355075"/>
            <a:ext cx="7780800" cy="25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Montserrat Medium"/>
              <a:buChar char="-"/>
            </a:pPr>
            <a:r>
              <a:rPr lang="de" sz="1700">
                <a:latin typeface="Montserrat Medium"/>
                <a:ea typeface="Montserrat Medium"/>
                <a:cs typeface="Montserrat Medium"/>
                <a:sym typeface="Montserrat Medium"/>
              </a:rPr>
              <a:t> Ambient sounds:</a:t>
            </a:r>
            <a:endParaRPr sz="17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Ocean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Dungeon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No music</a:t>
            </a:r>
            <a:endParaRPr sz="17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Sound effects: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Light of Daedalus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Torch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de" sz="1700"/>
              <a:t>Interactables</a:t>
            </a:r>
            <a:endParaRPr sz="1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