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5143500" cx="9144000"/>
  <p:notesSz cx="6858000" cy="9144000"/>
  <p:embeddedFontLst>
    <p:embeddedFont>
      <p:font typeface="Roboto"/>
      <p:regular r:id="rId29"/>
      <p:bold r:id="rId30"/>
      <p:italic r:id="rId31"/>
      <p:boldItalic r:id="rId32"/>
    </p:embeddedFont>
    <p:embeddedFont>
      <p:font typeface="Source Code Pro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oboto-italic.fntdata"/><Relationship Id="rId30" Type="http://schemas.openxmlformats.org/officeDocument/2006/relationships/font" Target="fonts/Roboto-bold.fntdata"/><Relationship Id="rId11" Type="http://schemas.openxmlformats.org/officeDocument/2006/relationships/slide" Target="slides/slide6.xml"/><Relationship Id="rId33" Type="http://schemas.openxmlformats.org/officeDocument/2006/relationships/font" Target="fonts/SourceCodePro-regular.fntdata"/><Relationship Id="rId10" Type="http://schemas.openxmlformats.org/officeDocument/2006/relationships/slide" Target="slides/slide5.xml"/><Relationship Id="rId32" Type="http://schemas.openxmlformats.org/officeDocument/2006/relationships/font" Target="fonts/Roboto-boldItalic.fntdata"/><Relationship Id="rId13" Type="http://schemas.openxmlformats.org/officeDocument/2006/relationships/slide" Target="slides/slide8.xml"/><Relationship Id="rId35" Type="http://schemas.openxmlformats.org/officeDocument/2006/relationships/font" Target="fonts/SourceCodePro-italic.fntdata"/><Relationship Id="rId12" Type="http://schemas.openxmlformats.org/officeDocument/2006/relationships/slide" Target="slides/slide7.xml"/><Relationship Id="rId34" Type="http://schemas.openxmlformats.org/officeDocument/2006/relationships/font" Target="fonts/SourceCodePro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font" Target="fonts/SourceCodePro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cbd23129fe_2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cbd23129fe_2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7b7fea1da2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17b7fea1da2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80a173f531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180a173f531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867ba0dbb1_3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867ba0dbb1_3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fcaa32edf3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fcaa32edf3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ebb8004efd_3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1ebb8004efd_3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1ebb8004efd_3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1ebb8004efd_3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ebb8004efd_3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1ebb8004efd_3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ebb8004efd_3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1ebb8004efd_3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ebb8004efd_3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1ebb8004efd_3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7b7fea1da2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7b7fea1da2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ebb8004efd_3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1ebb8004efd_3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7b7fea1da2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17b7fea1da2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96ceab75f2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196ceab75f2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7b7fea1da2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17b7fea1da2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867ba0dbb1_3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867ba0dbb1_3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867ba0dbb1_3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867ba0dbb1_3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80a173f531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80a173f531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ebb8004ef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ebb8004ef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ebb8004ef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ebb8004ef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ebb8004efd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ebb8004efd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cbd23129fe_2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cbd23129fe_2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5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Relationship Id="rId4" Type="http://schemas.openxmlformats.org/officeDocument/2006/relationships/image" Target="../media/image15.png"/><Relationship Id="rId5" Type="http://schemas.openxmlformats.org/officeDocument/2006/relationships/image" Target="../media/image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Relationship Id="rId4" Type="http://schemas.openxmlformats.org/officeDocument/2006/relationships/image" Target="../media/image10.png"/><Relationship Id="rId5" Type="http://schemas.openxmlformats.org/officeDocument/2006/relationships/image" Target="../media/image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png"/><Relationship Id="rId4" Type="http://schemas.openxmlformats.org/officeDocument/2006/relationships/image" Target="../media/image17.png"/><Relationship Id="rId5" Type="http://schemas.openxmlformats.org/officeDocument/2006/relationships/image" Target="../media/image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hyperlink" Target="http://drive.google.com/file/d/1uaDhGwMgRrJ_YsSgGLcujW0vDyDDTNbW/view" TargetMode="External"/><Relationship Id="rId5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hyperlink" Target="http://www.youtube.com/watch?v=mthx0OK2KVM" TargetMode="External"/><Relationship Id="rId5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Prop Clash</a:t>
            </a:r>
            <a:endParaRPr/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41200" y="2865450"/>
            <a:ext cx="4102800" cy="181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Created </a:t>
            </a:r>
            <a:r>
              <a:rPr lang="en"/>
              <a:t>by Code Wizards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Denitsa Asova, Janna Elghabat</a:t>
            </a:r>
            <a:r>
              <a:rPr lang="en" sz="1100"/>
              <a:t>y, </a:t>
            </a:r>
            <a:r>
              <a:rPr lang="en" sz="1100"/>
              <a:t>Omar Khaled, Bassant Elnaggar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7" name="Google Shape;87;p13"/>
          <p:cNvCxnSpPr/>
          <p:nvPr/>
        </p:nvCxnSpPr>
        <p:spPr>
          <a:xfrm>
            <a:off x="2075" y="2669875"/>
            <a:ext cx="9204300" cy="26100"/>
          </a:xfrm>
          <a:prstGeom prst="straightConnector1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8" name="Google Shape;8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3575" y="156525"/>
            <a:ext cx="2343875" cy="23438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 txBox="1"/>
          <p:nvPr>
            <p:ph type="ctrTitle"/>
          </p:nvPr>
        </p:nvSpPr>
        <p:spPr>
          <a:xfrm>
            <a:off x="1601575" y="266987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/>
              <a:t>Playtesting</a:t>
            </a:r>
            <a:endParaRPr sz="37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Playtesting Setup</a:t>
            </a:r>
            <a:endParaRPr/>
          </a:p>
        </p:txBody>
      </p:sp>
      <p:pic>
        <p:nvPicPr>
          <p:cNvPr id="157" name="Google Shape;15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2"/>
          <p:cNvSpPr txBox="1"/>
          <p:nvPr/>
        </p:nvSpPr>
        <p:spPr>
          <a:xfrm>
            <a:off x="402725" y="1357800"/>
            <a:ext cx="773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9" name="Google Shape;159;p22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 testing </a:t>
            </a:r>
            <a:r>
              <a:rPr lang="en"/>
              <a:t>sessions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 - person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4 testers per session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Google Form survey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3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Questionnaire Overview</a:t>
            </a:r>
            <a:endParaRPr/>
          </a:p>
        </p:txBody>
      </p:sp>
      <p:cxnSp>
        <p:nvCxnSpPr>
          <p:cNvPr id="165" name="Google Shape;165;p23"/>
          <p:cNvCxnSpPr/>
          <p:nvPr/>
        </p:nvCxnSpPr>
        <p:spPr>
          <a:xfrm>
            <a:off x="2075" y="2669875"/>
            <a:ext cx="9204300" cy="26100"/>
          </a:xfrm>
          <a:prstGeom prst="straightConnector1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66" name="Google Shape;16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Questionnaire Overview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2" name="Google Shape;17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4"/>
          <p:cNvSpPr txBox="1"/>
          <p:nvPr/>
        </p:nvSpPr>
        <p:spPr>
          <a:xfrm>
            <a:off x="459000" y="1060650"/>
            <a:ext cx="4556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8761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4" name="Google Shape;174;p24"/>
          <p:cNvSpPr txBox="1"/>
          <p:nvPr>
            <p:ph idx="1" type="body"/>
          </p:nvPr>
        </p:nvSpPr>
        <p:spPr>
          <a:xfrm>
            <a:off x="311700" y="1060650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Overall 23 questions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The questions are divided into 4 groups: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Questions </a:t>
            </a:r>
            <a:r>
              <a:rPr lang="en"/>
              <a:t>focusing</a:t>
            </a:r>
            <a:r>
              <a:rPr lang="en"/>
              <a:t> on the gameplay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E.g.: </a:t>
            </a:r>
            <a:r>
              <a:rPr lang="en" sz="1000">
                <a:latin typeface="Source Code Pro"/>
                <a:ea typeface="Source Code Pro"/>
                <a:cs typeface="Source Code Pro"/>
                <a:sym typeface="Source Code Pro"/>
              </a:rPr>
              <a:t>What were you able to do from the controls?, Did the game feel too long, too short or just about right?</a:t>
            </a:r>
            <a:endParaRPr sz="10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Questions focusing on the gamescene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E.g.: </a:t>
            </a:r>
            <a:r>
              <a:rPr lang="en" sz="1000">
                <a:latin typeface="Source Code Pro"/>
                <a:ea typeface="Source Code Pro"/>
                <a:cs typeface="Source Code Pro"/>
                <a:sym typeface="Source Code Pro"/>
              </a:rPr>
              <a:t>Was there too many assets/objects in the scene?, What elements of the game attracted you?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Questions for suggestions and fixes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E.g.: </a:t>
            </a:r>
            <a:r>
              <a:rPr lang="en" sz="1000">
                <a:latin typeface="Source Code Pro"/>
                <a:ea typeface="Source Code Pro"/>
                <a:cs typeface="Source Code Pro"/>
                <a:sym typeface="Source Code Pro"/>
              </a:rPr>
              <a:t>Did you discover any bugs while playing the game?, Are there constraints you want to add?</a:t>
            </a:r>
            <a:endParaRPr sz="10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General questions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E.g.: </a:t>
            </a:r>
            <a:r>
              <a:rPr lang="en" sz="1000">
                <a:latin typeface="Source Code Pro"/>
                <a:ea typeface="Source Code Pro"/>
                <a:cs typeface="Source Code Pro"/>
                <a:sym typeface="Source Code Pro"/>
              </a:rPr>
              <a:t>Would you call yourself a gamer?, How old are you?</a:t>
            </a:r>
            <a:endParaRPr sz="10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Feedback Overview</a:t>
            </a:r>
            <a:endParaRPr/>
          </a:p>
        </p:txBody>
      </p:sp>
      <p:cxnSp>
        <p:nvCxnSpPr>
          <p:cNvPr id="180" name="Google Shape;180;p25"/>
          <p:cNvCxnSpPr/>
          <p:nvPr/>
        </p:nvCxnSpPr>
        <p:spPr>
          <a:xfrm>
            <a:off x="2075" y="2669875"/>
            <a:ext cx="9204300" cy="26100"/>
          </a:xfrm>
          <a:prstGeom prst="straightConnector1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81" name="Google Shape;18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67900" y="117875"/>
            <a:ext cx="755050" cy="75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Feedback</a:t>
            </a:r>
            <a:r>
              <a:rPr lang="en"/>
              <a:t> Overview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7" name="Google Shape;18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6"/>
          <p:cNvSpPr txBox="1"/>
          <p:nvPr/>
        </p:nvSpPr>
        <p:spPr>
          <a:xfrm>
            <a:off x="459000" y="1060650"/>
            <a:ext cx="4556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8761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9" name="Google Shape;189;p2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0" name="Google Shape;19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62225" y="219250"/>
            <a:ext cx="5239901" cy="259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2" y="2809529"/>
            <a:ext cx="5405525" cy="233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Feedback Overview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7" name="Google Shape;19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7"/>
          <p:cNvSpPr txBox="1"/>
          <p:nvPr/>
        </p:nvSpPr>
        <p:spPr>
          <a:xfrm>
            <a:off x="459000" y="1060650"/>
            <a:ext cx="4556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8761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" name="Google Shape;199;p2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0" name="Google Shape;20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705300"/>
            <a:ext cx="5313627" cy="3438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47125" y="-2600"/>
            <a:ext cx="5696874" cy="270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Feedback Overview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Google Shape;20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8"/>
          <p:cNvSpPr txBox="1"/>
          <p:nvPr/>
        </p:nvSpPr>
        <p:spPr>
          <a:xfrm>
            <a:off x="459000" y="1060650"/>
            <a:ext cx="4556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8761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9" name="Google Shape;209;p28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10" name="Google Shape;210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36175" y="1017800"/>
            <a:ext cx="6671650" cy="4125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Feedback Overview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6" name="Google Shape;21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9"/>
          <p:cNvSpPr txBox="1"/>
          <p:nvPr/>
        </p:nvSpPr>
        <p:spPr>
          <a:xfrm>
            <a:off x="459000" y="1060650"/>
            <a:ext cx="4556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8761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8" name="Google Shape;218;p29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19" name="Google Shape;219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45100" y="0"/>
            <a:ext cx="5598899" cy="274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571750"/>
            <a:ext cx="5956225" cy="2571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Feedback Overview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6" name="Google Shape;22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0"/>
          <p:cNvSpPr txBox="1"/>
          <p:nvPr/>
        </p:nvSpPr>
        <p:spPr>
          <a:xfrm>
            <a:off x="459000" y="1060650"/>
            <a:ext cx="4556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8761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8" name="Google Shape;228;p30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29" name="Google Shape;22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263800"/>
            <a:ext cx="6794327" cy="2879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81700" y="0"/>
            <a:ext cx="5362298" cy="2380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Feedback Overview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6" name="Google Shape;23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1"/>
          <p:cNvSpPr txBox="1"/>
          <p:nvPr/>
        </p:nvSpPr>
        <p:spPr>
          <a:xfrm>
            <a:off x="459000" y="1060650"/>
            <a:ext cx="4556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8761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8" name="Google Shape;238;p3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39" name="Google Shape;239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429000"/>
            <a:ext cx="6261799" cy="2714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95225" y="0"/>
            <a:ext cx="5648776" cy="286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cxnSp>
        <p:nvCxnSpPr>
          <p:cNvPr id="95" name="Google Shape;95;p14"/>
          <p:cNvCxnSpPr/>
          <p:nvPr/>
        </p:nvCxnSpPr>
        <p:spPr>
          <a:xfrm>
            <a:off x="2075" y="2669875"/>
            <a:ext cx="9204300" cy="26100"/>
          </a:xfrm>
          <a:prstGeom prst="straightConnector1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6" name="Google Shape;9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67900" y="117875"/>
            <a:ext cx="755050" cy="75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Feedback Overview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6" name="Google Shape;24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2"/>
          <p:cNvSpPr txBox="1"/>
          <p:nvPr/>
        </p:nvSpPr>
        <p:spPr>
          <a:xfrm>
            <a:off x="459000" y="1060650"/>
            <a:ext cx="4556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8761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8" name="Google Shape;248;p32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49" name="Google Shape;249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54600"/>
            <a:ext cx="6364276" cy="378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24350" y="0"/>
            <a:ext cx="5619648" cy="2198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3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Game Changes</a:t>
            </a:r>
            <a:endParaRPr/>
          </a:p>
        </p:txBody>
      </p:sp>
      <p:cxnSp>
        <p:nvCxnSpPr>
          <p:cNvPr id="256" name="Google Shape;256;p33"/>
          <p:cNvCxnSpPr/>
          <p:nvPr/>
        </p:nvCxnSpPr>
        <p:spPr>
          <a:xfrm>
            <a:off x="2075" y="2669875"/>
            <a:ext cx="9204300" cy="26100"/>
          </a:xfrm>
          <a:prstGeom prst="straightConnector1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57" name="Google Shape;25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4"/>
          <p:cNvSpPr txBox="1"/>
          <p:nvPr>
            <p:ph type="title"/>
          </p:nvPr>
        </p:nvSpPr>
        <p:spPr>
          <a:xfrm>
            <a:off x="311700" y="334375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Game Changes</a:t>
            </a:r>
            <a:endParaRPr/>
          </a:p>
        </p:txBody>
      </p:sp>
      <p:pic>
        <p:nvPicPr>
          <p:cNvPr id="263" name="Google Shape;26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34"/>
          <p:cNvSpPr txBox="1"/>
          <p:nvPr/>
        </p:nvSpPr>
        <p:spPr>
          <a:xfrm>
            <a:off x="2915700" y="1376850"/>
            <a:ext cx="773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5" name="Google Shape;265;p3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 p</a:t>
            </a:r>
            <a:r>
              <a:rPr lang="en"/>
              <a:t>ost-processing effects to scene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Implement a camera zoom for props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Design one more map with smaller sized rooms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 sound effects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Make the tutorial more interactive and detailed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 </a:t>
            </a:r>
            <a:r>
              <a:rPr lang="en"/>
              <a:t>settings </a:t>
            </a:r>
            <a:r>
              <a:rPr lang="en"/>
              <a:t>to customize the game experience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7500" y="137425"/>
            <a:ext cx="4634126" cy="4634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86799" y="2343399"/>
            <a:ext cx="2800100" cy="280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02" name="Google Shape;102;p15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Pre-testing </a:t>
            </a:r>
            <a:r>
              <a:rPr lang="en"/>
              <a:t>Changes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Playtesting Setup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Questionnaire Overview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Feedback Overview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Future Game Changes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3" name="Google Shape;10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Pre-testing Changes</a:t>
            </a:r>
            <a:endParaRPr/>
          </a:p>
        </p:txBody>
      </p:sp>
      <p:cxnSp>
        <p:nvCxnSpPr>
          <p:cNvPr id="109" name="Google Shape;109;p16"/>
          <p:cNvCxnSpPr/>
          <p:nvPr/>
        </p:nvCxnSpPr>
        <p:spPr>
          <a:xfrm>
            <a:off x="2075" y="2669875"/>
            <a:ext cx="9204300" cy="26100"/>
          </a:xfrm>
          <a:prstGeom prst="straightConnector1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0" name="Google Shape;11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67900" y="117875"/>
            <a:ext cx="755050" cy="75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Pre-testing Changes</a:t>
            </a:r>
            <a:endParaRPr/>
          </a:p>
        </p:txBody>
      </p:sp>
      <p:pic>
        <p:nvPicPr>
          <p:cNvPr id="116" name="Google Shape;11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7"/>
          <p:cNvSpPr txBox="1"/>
          <p:nvPr/>
        </p:nvSpPr>
        <p:spPr>
          <a:xfrm>
            <a:off x="402725" y="1357800"/>
            <a:ext cx="773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Google Shape;118;p1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Camera Shake for prop if hit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Pre-testing Changes</a:t>
            </a:r>
            <a:endParaRPr/>
          </a:p>
        </p:txBody>
      </p:sp>
      <p:pic>
        <p:nvPicPr>
          <p:cNvPr id="124" name="Google Shape;12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8"/>
          <p:cNvSpPr txBox="1"/>
          <p:nvPr/>
        </p:nvSpPr>
        <p:spPr>
          <a:xfrm>
            <a:off x="402725" y="1357800"/>
            <a:ext cx="773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Google Shape;126;p18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Camera Shake for prop if hit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Score feedback if increased or decreased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Pre-testing Changes</a:t>
            </a:r>
            <a:endParaRPr/>
          </a:p>
        </p:txBody>
      </p:sp>
      <p:pic>
        <p:nvPicPr>
          <p:cNvPr id="132" name="Google Shape;13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9"/>
          <p:cNvSpPr txBox="1"/>
          <p:nvPr/>
        </p:nvSpPr>
        <p:spPr>
          <a:xfrm>
            <a:off x="402725" y="1357800"/>
            <a:ext cx="773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Google Shape;134;p19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Camera Shake for prop if hit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Score feedback if increased or decreased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Blood effect if the right prop is hit.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5" name="Google Shape;135;p19" title="2023-01-24 22-04-57.mp4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07875" y="1892850"/>
            <a:ext cx="3891800" cy="291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Pre-testing Changes</a:t>
            </a:r>
            <a:endParaRPr/>
          </a:p>
        </p:txBody>
      </p:sp>
      <p:pic>
        <p:nvPicPr>
          <p:cNvPr id="141" name="Google Shape;14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0"/>
          <p:cNvSpPr txBox="1"/>
          <p:nvPr/>
        </p:nvSpPr>
        <p:spPr>
          <a:xfrm>
            <a:off x="402725" y="1357800"/>
            <a:ext cx="773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3" name="Google Shape;143;p20"/>
          <p:cNvSpPr txBox="1"/>
          <p:nvPr>
            <p:ph idx="1" type="body"/>
          </p:nvPr>
        </p:nvSpPr>
        <p:spPr>
          <a:xfrm>
            <a:off x="402725" y="113462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Camera Shake for prop if hit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Score feedback if increased or decreased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Blood effect if the right prop is hit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Tutorial Scene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4" name="Google Shape;144;p20" title="Tutorial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2000" y="1855500"/>
            <a:ext cx="4045325" cy="303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Playtesting Setup</a:t>
            </a:r>
            <a:endParaRPr/>
          </a:p>
        </p:txBody>
      </p:sp>
      <p:cxnSp>
        <p:nvCxnSpPr>
          <p:cNvPr id="150" name="Google Shape;150;p21"/>
          <p:cNvCxnSpPr/>
          <p:nvPr/>
        </p:nvCxnSpPr>
        <p:spPr>
          <a:xfrm>
            <a:off x="2075" y="2669875"/>
            <a:ext cx="9204300" cy="26100"/>
          </a:xfrm>
          <a:prstGeom prst="straightConnector1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1" name="Google Shape;15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7075" y="110925"/>
            <a:ext cx="755050" cy="75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