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5" r:id="rId3"/>
    <p:sldId id="257" r:id="rId4"/>
    <p:sldId id="266" r:id="rId5"/>
    <p:sldId id="258" r:id="rId6"/>
    <p:sldId id="270" r:id="rId7"/>
    <p:sldId id="267" r:id="rId8"/>
    <p:sldId id="264" r:id="rId9"/>
    <p:sldId id="274" r:id="rId10"/>
    <p:sldId id="268" r:id="rId11"/>
    <p:sldId id="262" r:id="rId12"/>
    <p:sldId id="263" r:id="rId13"/>
    <p:sldId id="275" r:id="rId14"/>
    <p:sldId id="271" r:id="rId15"/>
    <p:sldId id="276" r:id="rId16"/>
    <p:sldId id="269" r:id="rId17"/>
    <p:sldId id="272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8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6937D-10D5-9A4E-8AE5-3BD40A349CB2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F51CD-B87E-504E-9940-0A8EC0898C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56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0FCC8-D1FC-D145-A009-25D2FF8D2EB2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46913-DBF3-5540-BABC-D9F21B354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461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7" name="Picture 51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3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58775" y="1827213"/>
            <a:ext cx="8424863" cy="1295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de-DE" noProof="0" dirty="0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8775" y="1143000"/>
            <a:ext cx="8424863" cy="6858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0709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0C239D90-B595-5D48-BAA1-D0EA0BEDDE62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8875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914400"/>
            <a:ext cx="2105025" cy="5257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914400"/>
            <a:ext cx="6167438" cy="5257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BE0853B1-6B83-8641-967E-5D815622BD85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15330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2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Rectangle 15"/>
          <p:cNvSpPr>
            <a:spLocks noGrp="1" noChangeArrowheads="1"/>
          </p:cNvSpPr>
          <p:nvPr>
            <p:ph type="subTitle" idx="12" hasCustomPrompt="1"/>
          </p:nvPr>
        </p:nvSpPr>
        <p:spPr>
          <a:xfrm>
            <a:off x="358775" y="1143000"/>
            <a:ext cx="8424863" cy="6858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58775" y="1828800"/>
            <a:ext cx="8424863" cy="1295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/>
              <a:t>单击此处编辑母版标题样式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8381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828800"/>
            <a:ext cx="4135438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28800"/>
            <a:ext cx="413702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42B6532A-7E98-454E-948A-0401BD295DE6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6652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5D852E79-32C9-6248-B23F-9F291A86DBFF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62165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54950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C23862A7-D8FE-8B40-8B6F-7B9DEB3BEAA4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4393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B2AF2977-0DCA-594A-82AD-9177AB332C8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66952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6E09D0C5-C17A-964D-9CE3-5C11F12B2415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194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2F01D37D-DDD0-5C47-9B59-90FAD879C2F1}" type="datetime4">
              <a:rPr lang="en-US" smtClean="0"/>
              <a:t>November 30, 2021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33333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333333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Interpreting Graph Neural Networks for NLP with Differentiable Edge Masking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Seminar: Graph Deep Learning for Medical Applications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61B59B3-9CE4-4CFE-AB9C-F823472D8957}"/>
              </a:ext>
            </a:extLst>
          </p:cNvPr>
          <p:cNvSpPr txBox="1"/>
          <p:nvPr/>
        </p:nvSpPr>
        <p:spPr>
          <a:xfrm>
            <a:off x="358775" y="3893328"/>
            <a:ext cx="22269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Presenter: Jingpei Wu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Tutor: Yousef</a:t>
            </a:r>
          </a:p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30.11.2021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63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2"/>
          </p:nvPr>
        </p:nvSpPr>
        <p:spPr>
          <a:xfrm>
            <a:off x="359568" y="392501"/>
            <a:ext cx="8424863" cy="375249"/>
          </a:xfrm>
        </p:spPr>
        <p:txBody>
          <a:bodyPr/>
          <a:lstStyle/>
          <a:p>
            <a:r>
              <a:rPr lang="en-US" dirty="0"/>
              <a:t>Interpreting Graph Neural Networks for NLP with Differentiable Edge Masking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B01FBD7-9C46-4507-8788-B0D1158678DB}"/>
              </a:ext>
            </a:extLst>
          </p:cNvPr>
          <p:cNvSpPr txBox="1"/>
          <p:nvPr/>
        </p:nvSpPr>
        <p:spPr>
          <a:xfrm>
            <a:off x="359568" y="1334260"/>
            <a:ext cx="3884974" cy="4189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Introduction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Methodology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Experimental Result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Discussion</a:t>
            </a:r>
            <a:endParaRPr lang="zh-CN" altLang="en-US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492704B-C81E-400B-ACFC-24379EEBB11B}"/>
              </a:ext>
            </a:extLst>
          </p:cNvPr>
          <p:cNvSpPr txBox="1"/>
          <p:nvPr/>
        </p:nvSpPr>
        <p:spPr>
          <a:xfrm>
            <a:off x="4657919" y="3105507"/>
            <a:ext cx="35434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bg1"/>
                </a:solidFill>
              </a:rPr>
              <a:t>Synthetic Experiments</a:t>
            </a:r>
          </a:p>
          <a:p>
            <a:pPr marL="342900" indent="-342900">
              <a:buAutoNum type="arabicPeriod"/>
            </a:pPr>
            <a:endParaRPr lang="en-US" altLang="zh-CN" sz="24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bg1"/>
                </a:solidFill>
              </a:rPr>
              <a:t>Question Answering</a:t>
            </a:r>
          </a:p>
          <a:p>
            <a:pPr marL="342900" indent="-342900">
              <a:buAutoNum type="arabicPeriod"/>
            </a:pPr>
            <a:endParaRPr lang="en-US" altLang="zh-CN" sz="24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solidFill>
                  <a:schemeClr val="bg1"/>
                </a:solidFill>
              </a:rPr>
              <a:t>Semantic Role Labeling 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" name="左大括号 3">
            <a:extLst>
              <a:ext uri="{FF2B5EF4-FFF2-40B4-BE49-F238E27FC236}">
                <a16:creationId xmlns:a16="http://schemas.microsoft.com/office/drawing/2014/main" id="{1AC20672-29AA-44D7-A9BA-3DFF4E40674C}"/>
              </a:ext>
            </a:extLst>
          </p:cNvPr>
          <p:cNvSpPr/>
          <p:nvPr/>
        </p:nvSpPr>
        <p:spPr>
          <a:xfrm>
            <a:off x="4330461" y="3269412"/>
            <a:ext cx="241539" cy="1613139"/>
          </a:xfrm>
          <a:prstGeom prst="leftBrace">
            <a:avLst>
              <a:gd name="adj1" fmla="val 111904"/>
              <a:gd name="adj2" fmla="val 50000"/>
            </a:avLst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zh-CN" altLang="en-US" b="1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6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3D40EE-ECEE-4753-8315-39067CDA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Synthetic Experiment 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90B5E7C-1730-4C82-AC09-723F15AF7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C765587-D6E8-40AE-ACBC-370EF4C5C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A66F13-17B5-4745-B85A-59C2057FC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1284C83-0B39-4031-B1ED-1A5D78584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2490252"/>
            <a:ext cx="4541440" cy="284126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5BB6447-C0C1-444E-989C-B21E8EA34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531" y="3181335"/>
            <a:ext cx="3337677" cy="1550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73549B68-7FEA-44CD-A041-79FFBFDBBEE0}"/>
                  </a:ext>
                </a:extLst>
              </p:cNvPr>
              <p:cNvSpPr txBox="1"/>
              <p:nvPr/>
            </p:nvSpPr>
            <p:spPr>
              <a:xfrm>
                <a:off x="358775" y="1202561"/>
                <a:ext cx="658847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a star graph </a:t>
                </a:r>
                <a14:m>
                  <m:oMath xmlns:m="http://schemas.openxmlformats.org/officeDocument/2006/math"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(a center node and leaf nodes), with colored edges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query example: #BlackEdge</a:t>
                </a:r>
                <a:r>
                  <a:rPr lang="en-US" altLang="zh-CN" dirty="0">
                    <a:solidFill>
                      <a:srgbClr val="002060"/>
                    </a:solidFill>
                  </a:rPr>
                  <a:t> </a:t>
                </a:r>
                <a:r>
                  <a:rPr lang="en-US" altLang="zh-CN" dirty="0"/>
                  <a:t>&gt; </a:t>
                </a:r>
                <a:r>
                  <a:rPr lang="en-US" altLang="zh-CN" dirty="0">
                    <a:solidFill>
                      <a:srgbClr val="00B0F0"/>
                    </a:solidFill>
                  </a:rPr>
                  <a:t>#BlueEdge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model: one-layer R-GCN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73549B68-7FEA-44CD-A041-79FFBFDBBE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202561"/>
                <a:ext cx="6588470" cy="923330"/>
              </a:xfrm>
              <a:prstGeom prst="rect">
                <a:avLst/>
              </a:prstGeom>
              <a:blipFill>
                <a:blip r:embed="rId4"/>
                <a:stretch>
                  <a:fillRect l="-648"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: 圆角 8">
            <a:extLst>
              <a:ext uri="{FF2B5EF4-FFF2-40B4-BE49-F238E27FC236}">
                <a16:creationId xmlns:a16="http://schemas.microsoft.com/office/drawing/2014/main" id="{8DB709D5-EF9F-481D-A9DF-A7D580B47C10}"/>
              </a:ext>
            </a:extLst>
          </p:cNvPr>
          <p:cNvSpPr/>
          <p:nvPr/>
        </p:nvSpPr>
        <p:spPr>
          <a:xfrm>
            <a:off x="7297947" y="4356340"/>
            <a:ext cx="508959" cy="3412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50F96D40-AD49-4D4B-BB84-FF216475D1AB}"/>
              </a:ext>
            </a:extLst>
          </p:cNvPr>
          <p:cNvSpPr/>
          <p:nvPr/>
        </p:nvSpPr>
        <p:spPr>
          <a:xfrm rot="20480803">
            <a:off x="4421822" y="4766869"/>
            <a:ext cx="639397" cy="314040"/>
          </a:xfrm>
          <a:prstGeom prst="roundRect">
            <a:avLst>
              <a:gd name="adj" fmla="val 568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best</a:t>
            </a:r>
            <a:endParaRPr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6542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EFBE97-89DC-452A-8A39-2ADDE32E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Answering 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17CF17A-2EF9-47EB-810E-3DB4208F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6C9110-431A-4ECA-8EBA-7A2D7AB0C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C9B06E-87D4-413D-B5CA-7B99FE4875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8863F2C-A64D-44E6-9A4B-345E4337C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3106123"/>
            <a:ext cx="4189696" cy="273209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3F91740-A981-4788-8193-442FDF7E6682}"/>
              </a:ext>
            </a:extLst>
          </p:cNvPr>
          <p:cNvSpPr txBox="1"/>
          <p:nvPr/>
        </p:nvSpPr>
        <p:spPr>
          <a:xfrm>
            <a:off x="358776" y="1202561"/>
            <a:ext cx="3855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paper: </a:t>
            </a:r>
            <a:r>
              <a:rPr lang="en-US" altLang="zh-CN" i="1" dirty="0"/>
              <a:t>Question Answering by Reasoning Across Documents with Graph Convolutional Networks</a:t>
            </a:r>
            <a:r>
              <a:rPr lang="en-US" altLang="zh-CN" dirty="0"/>
              <a:t>, Cao et 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Dataset: </a:t>
            </a:r>
            <a:r>
              <a:rPr lang="en-US" altLang="zh-CN" dirty="0" err="1"/>
              <a:t>WikiHop</a:t>
            </a:r>
            <a:endParaRPr lang="en-US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problem definition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1F1F0FE-A306-4C02-B0DB-A09266969E48}"/>
              </a:ext>
            </a:extLst>
          </p:cNvPr>
          <p:cNvSpPr txBox="1"/>
          <p:nvPr/>
        </p:nvSpPr>
        <p:spPr>
          <a:xfrm>
            <a:off x="5259181" y="3565928"/>
            <a:ext cx="2661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node: mentions of entities</a:t>
            </a:r>
          </a:p>
        </p:txBody>
      </p:sp>
      <p:graphicFrame>
        <p:nvGraphicFramePr>
          <p:cNvPr id="13" name="表格 13">
            <a:extLst>
              <a:ext uri="{FF2B5EF4-FFF2-40B4-BE49-F238E27FC236}">
                <a16:creationId xmlns:a16="http://schemas.microsoft.com/office/drawing/2014/main" id="{3043DF55-95F5-4958-98C4-E72F18F59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398578"/>
              </p:ext>
            </p:extLst>
          </p:nvPr>
        </p:nvGraphicFramePr>
        <p:xfrm>
          <a:off x="5077261" y="4034807"/>
          <a:ext cx="2875675" cy="18542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613405">
                  <a:extLst>
                    <a:ext uri="{9D8B030D-6E8A-4147-A177-3AD203B41FA5}">
                      <a16:colId xmlns:a16="http://schemas.microsoft.com/office/drawing/2014/main" val="2795763516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42372073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edge type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line style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609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DOC-BASED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solid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7954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MATCH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dashed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1943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COREF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bold-red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031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COMPLEMENT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7390809"/>
                  </a:ext>
                </a:extLst>
              </a:tr>
            </a:tbl>
          </a:graphicData>
        </a:graphic>
      </p:graphicFrame>
      <p:grpSp>
        <p:nvGrpSpPr>
          <p:cNvPr id="16" name="组合 15">
            <a:extLst>
              <a:ext uri="{FF2B5EF4-FFF2-40B4-BE49-F238E27FC236}">
                <a16:creationId xmlns:a16="http://schemas.microsoft.com/office/drawing/2014/main" id="{70B1E5A0-C9E9-4A55-A7D8-FE972FD7E4B7}"/>
              </a:ext>
            </a:extLst>
          </p:cNvPr>
          <p:cNvGrpSpPr/>
          <p:nvPr/>
        </p:nvGrpSpPr>
        <p:grpSpPr>
          <a:xfrm>
            <a:off x="4621415" y="737605"/>
            <a:ext cx="3989185" cy="2691395"/>
            <a:chOff x="4625208" y="836472"/>
            <a:chExt cx="3989185" cy="269139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B001A366-1FAF-4F3A-B690-E4101C9DD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5208" y="836472"/>
              <a:ext cx="3989185" cy="2322063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9F7DFC9E-5441-4CDE-8618-D52880201FC7}"/>
                </a:ext>
              </a:extLst>
            </p:cNvPr>
            <p:cNvSpPr txBox="1"/>
            <p:nvPr/>
          </p:nvSpPr>
          <p:spPr>
            <a:xfrm>
              <a:off x="5632606" y="3158535"/>
              <a:ext cx="1974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Graph Architecture</a:t>
              </a:r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59867D57-4050-401D-AFA1-DECF9B732A9E}"/>
              </a:ext>
            </a:extLst>
          </p:cNvPr>
          <p:cNvSpPr txBox="1"/>
          <p:nvPr/>
        </p:nvSpPr>
        <p:spPr>
          <a:xfrm>
            <a:off x="2205001" y="5987452"/>
            <a:ext cx="6579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dirty="0"/>
              <a:t>[1] </a:t>
            </a:r>
            <a:r>
              <a:rPr lang="en-US" altLang="zh-CN" sz="1200" i="1" dirty="0"/>
              <a:t>Question Answering by Reasoning Across Documents with Graph Convolutional Networks, </a:t>
            </a:r>
            <a:r>
              <a:rPr lang="en-US" altLang="zh-CN" sz="1200" dirty="0"/>
              <a:t>Cao et al.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20427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B06ED2-C9F0-4D64-842D-111363C3B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Answering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C3148E-7AF9-4D2B-A4AA-BF1097C09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066800"/>
            <a:ext cx="8424863" cy="609600"/>
          </a:xfrm>
        </p:spPr>
        <p:txBody>
          <a:bodyPr/>
          <a:lstStyle/>
          <a:p>
            <a:r>
              <a:rPr lang="en-US" altLang="zh-CN" dirty="0"/>
              <a:t>general: -0.4% accuracy, 27% retained edges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Interpretation </a:t>
            </a:r>
            <a:r>
              <a:rPr lang="en-US" altLang="zh-CN" dirty="0" err="1"/>
              <a:t>w.r.t.</a:t>
            </a:r>
            <a:endParaRPr lang="en-US" altLang="zh-CN" dirty="0"/>
          </a:p>
          <a:p>
            <a:r>
              <a:rPr lang="en-US" altLang="zh-CN" dirty="0"/>
              <a:t>layer position</a:t>
            </a:r>
          </a:p>
          <a:p>
            <a:pPr marL="400050" lvl="1" indent="0">
              <a:buNone/>
            </a:pPr>
            <a:r>
              <a:rPr lang="en-US" altLang="zh-CN" dirty="0"/>
              <a:t>bottom layers matter</a:t>
            </a:r>
          </a:p>
          <a:p>
            <a:r>
              <a:rPr lang="en-US" altLang="zh-CN" dirty="0"/>
              <a:t>edge type: </a:t>
            </a:r>
          </a:p>
          <a:p>
            <a:pPr marL="400050" lvl="1" indent="0">
              <a:buNone/>
            </a:pPr>
            <a:r>
              <a:rPr lang="en-US" altLang="zh-CN" dirty="0"/>
              <a:t>superfluous COREF, important COMPLEMENT</a:t>
            </a:r>
          </a:p>
          <a:p>
            <a:r>
              <a:rPr lang="en-US" altLang="zh-CN" dirty="0"/>
              <a:t>reasoning path</a:t>
            </a:r>
          </a:p>
          <a:p>
            <a:pPr marL="400050" lvl="1" indent="0">
              <a:buNone/>
            </a:pPr>
            <a:r>
              <a:rPr lang="en-US" altLang="zh-CN" dirty="0"/>
              <a:t>COMPLEMENT -&gt; MATCH/DOC-BASED</a:t>
            </a:r>
          </a:p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2E8E36-B363-4EAC-A227-39C83B1DE9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B7F5C7-B22A-4639-8ACB-84DB2F1C03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3FAE012-C2F3-4438-9D04-2241BB9CA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13</a:t>
            </a:fld>
            <a:endParaRPr 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FED0FC5-DFEB-445C-BA0E-6CCB546A1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122" y="4065333"/>
            <a:ext cx="3888438" cy="149348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19DED18-E532-4663-9569-D978F3BBA1DC}"/>
              </a:ext>
            </a:extLst>
          </p:cNvPr>
          <p:cNvSpPr txBox="1"/>
          <p:nvPr/>
        </p:nvSpPr>
        <p:spPr>
          <a:xfrm>
            <a:off x="1572639" y="5558816"/>
            <a:ext cx="2927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percentage of retained edges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AE7E2D3-E771-428B-B9D6-43D9C608D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448" y="3505245"/>
            <a:ext cx="2314575" cy="135255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7F5A515-3676-4F2E-A937-5639457B4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075" y="773771"/>
            <a:ext cx="2219325" cy="160972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7F2369E-F84E-491C-B9D3-2F0770BEE9D9}"/>
              </a:ext>
            </a:extLst>
          </p:cNvPr>
          <p:cNvSpPr txBox="1"/>
          <p:nvPr/>
        </p:nvSpPr>
        <p:spPr>
          <a:xfrm>
            <a:off x="5706642" y="2383496"/>
            <a:ext cx="267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continuing dropping edges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04CC328-3045-422C-975F-9658E421424A}"/>
              </a:ext>
            </a:extLst>
          </p:cNvPr>
          <p:cNvSpPr txBox="1"/>
          <p:nvPr/>
        </p:nvSpPr>
        <p:spPr>
          <a:xfrm>
            <a:off x="5795124" y="4857795"/>
            <a:ext cx="2497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individual layer removed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7595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0A95D5-B680-43C9-BB03-7E28EAFEB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Semantic Role Labeling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FBBB01E-01A5-44ED-8823-491945A6F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6DD2D6F-C35C-48B2-BF5E-1DDD4BFA8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4A862F-31A6-47A0-9106-A7E6B061B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FFB7C231-D3CE-416D-9C58-6F69C3D1715C}"/>
              </a:ext>
            </a:extLst>
          </p:cNvPr>
          <p:cNvSpPr txBox="1">
            <a:spLocks/>
          </p:cNvSpPr>
          <p:nvPr/>
        </p:nvSpPr>
        <p:spPr>
          <a:xfrm>
            <a:off x="358776" y="1066800"/>
            <a:ext cx="4886084" cy="221750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algn="just" defTabSz="914400"/>
            <a:r>
              <a:rPr lang="en-US" altLang="zh-CN" kern="0" dirty="0"/>
              <a:t>paper: </a:t>
            </a:r>
            <a:r>
              <a:rPr lang="en-US" altLang="zh-CN" i="1" kern="0" dirty="0"/>
              <a:t>Encoding Sentences with Graph Convolutional Networks for Semantic Role Labeling</a:t>
            </a:r>
            <a:r>
              <a:rPr lang="en-US" altLang="zh-CN" kern="0" dirty="0"/>
              <a:t>, </a:t>
            </a:r>
            <a:r>
              <a:rPr lang="en-US" altLang="zh-CN" kern="0" dirty="0" err="1"/>
              <a:t>Marcheggiani</a:t>
            </a:r>
            <a:r>
              <a:rPr lang="en-US" altLang="zh-CN" kern="0" dirty="0"/>
              <a:t> et al.</a:t>
            </a:r>
          </a:p>
          <a:p>
            <a:pPr defTabSz="914400"/>
            <a:r>
              <a:rPr lang="en-US" altLang="zh-CN" kern="0" dirty="0"/>
              <a:t>Dataset: CoNLL-2009</a:t>
            </a:r>
          </a:p>
          <a:p>
            <a:pPr defTabSz="914400"/>
            <a:r>
              <a:rPr lang="en-US" altLang="zh-CN" kern="0" dirty="0"/>
              <a:t>task description: label arguments of verbs with semantic roles</a:t>
            </a:r>
          </a:p>
          <a:p>
            <a:pPr defTabSz="914400"/>
            <a:r>
              <a:rPr lang="en-US" altLang="zh-CN" kern="0" dirty="0"/>
              <a:t>graph: syntactic dependency tree</a:t>
            </a:r>
          </a:p>
          <a:p>
            <a:pPr marL="0" indent="0" defTabSz="914400">
              <a:buNone/>
            </a:pPr>
            <a:endParaRPr lang="en-US" altLang="zh-CN" kern="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555E540-319C-499A-B41D-5667EFC25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40" y="3429000"/>
            <a:ext cx="3738356" cy="219654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42804B2-93DE-4C6D-950A-2806A38B0DF4}"/>
              </a:ext>
            </a:extLst>
          </p:cNvPr>
          <p:cNvSpPr txBox="1"/>
          <p:nvPr/>
        </p:nvSpPr>
        <p:spPr>
          <a:xfrm>
            <a:off x="1977288" y="5862935"/>
            <a:ext cx="6806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dirty="0"/>
              <a:t>[1] </a:t>
            </a:r>
            <a:r>
              <a:rPr lang="en-US" altLang="zh-CN" sz="1200" i="1" dirty="0"/>
              <a:t>Encoding Sentences with Graph Convolutional Networks for Semantic Role Labeling, </a:t>
            </a:r>
            <a:r>
              <a:rPr lang="en-US" altLang="zh-CN" sz="1200" kern="0" dirty="0" err="1"/>
              <a:t>Marcheggiani</a:t>
            </a:r>
            <a:r>
              <a:rPr lang="en-US" altLang="zh-CN" sz="1200" dirty="0"/>
              <a:t> et al</a:t>
            </a:r>
            <a:r>
              <a:rPr lang="en-US" altLang="zh-CN" sz="1200" i="1" dirty="0"/>
              <a:t>.</a:t>
            </a:r>
          </a:p>
          <a:p>
            <a:pPr algn="r"/>
            <a:r>
              <a:rPr lang="en-US" altLang="zh-CN" sz="1200" dirty="0"/>
              <a:t>[2] </a:t>
            </a:r>
            <a:r>
              <a:rPr lang="en-US" altLang="zh-CN" sz="1200" i="1" dirty="0"/>
              <a:t>Introduction to the CoNLL-2004 Shared Task: Semantic Role Labeling, </a:t>
            </a:r>
            <a:r>
              <a:rPr lang="en-US" altLang="zh-CN" sz="1200" dirty="0"/>
              <a:t>Carreras et al.</a:t>
            </a:r>
            <a:endParaRPr lang="zh-CN" altLang="en-US" sz="12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66AC1F1-0A19-41AF-8EBE-8519BF6D2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789" y="1463823"/>
            <a:ext cx="2570567" cy="386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53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0A95D5-B680-43C9-BB03-7E28EAFEB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Semantic Role Labeling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FBBB01E-01A5-44ED-8823-491945A6F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6DD2D6F-C35C-48B2-BF5E-1DDD4BFA8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4A862F-31A6-47A0-9106-A7E6B061B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61846ED2-1E0E-4D58-8350-D7F0E4A45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8775" y="1066800"/>
                <a:ext cx="4149404" cy="399690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33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9pPr>
              </a:lstStyle>
              <a:p>
                <a:pPr defTabSz="914400"/>
                <a:r>
                  <a:rPr lang="en-US" altLang="zh-CN" kern="0" dirty="0"/>
                  <a:t>general: </a:t>
                </a:r>
              </a:p>
              <a:p>
                <a:pPr lvl="1" defTabSz="914400"/>
                <a:r>
                  <a:rPr lang="en-US" altLang="zh-CN" kern="0" dirty="0"/>
                  <a:t>LSTM+GNN: -0.62% F1 with 4% edges</a:t>
                </a:r>
              </a:p>
              <a:p>
                <a:pPr lvl="1" defTabSz="914400"/>
                <a:r>
                  <a:rPr lang="en-US" altLang="zh-CN" kern="0" dirty="0"/>
                  <a:t>GNN-Only: -0.79% F1 with 16% edges</a:t>
                </a:r>
              </a:p>
              <a:p>
                <a:pPr lvl="1"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gate value vs. interpretation</a:t>
                </a:r>
              </a:p>
              <a:p>
                <a:pPr lvl="1" defTabSz="914400"/>
                <a14:m>
                  <m:oMath xmlns:m="http://schemas.openxmlformats.org/officeDocument/2006/math">
                    <m:r>
                      <a:rPr lang="zh-CN" altLang="en-US" i="1" kern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kern="0" smtClean="0">
                        <a:latin typeface="Cambria Math" panose="02040503050406030204" pitchFamily="18" charset="0"/>
                      </a:rPr>
                      <m:t>=0.16, </m:t>
                    </m:r>
                    <m:r>
                      <a:rPr lang="zh-CN" altLang="en-US" b="0" i="1" kern="0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b="0" i="1" kern="0" smtClean="0">
                        <a:latin typeface="Cambria Math" panose="02040503050406030204" pitchFamily="18" charset="0"/>
                      </a:rPr>
                      <m:t>=0.07</m:t>
                    </m:r>
                  </m:oMath>
                </a14:m>
                <a:endParaRPr lang="en-US" altLang="zh-CN" kern="0" dirty="0"/>
              </a:p>
              <a:p>
                <a:pPr lvl="1" defTabSz="914400"/>
                <a:r>
                  <a:rPr lang="en-US" altLang="zh-CN" kern="0" dirty="0"/>
                  <a:t>-16.1% F1, 42% edges removed (</a:t>
                </a:r>
                <a14:m>
                  <m:oMath xmlns:m="http://schemas.openxmlformats.org/officeDocument/2006/math">
                    <m:r>
                      <a:rPr lang="zh-CN" altLang="en-US" i="1" kern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kern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zh-CN" altLang="en-US" b="0" i="1" kern="0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kern="0" dirty="0"/>
                  <a:t>)</a:t>
                </a:r>
              </a:p>
              <a:p>
                <a:pPr lvl="1"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dependency type</a:t>
                </a:r>
              </a:p>
              <a:p>
                <a:pPr lvl="1" defTabSz="914400"/>
                <a:r>
                  <a:rPr lang="en-US" altLang="zh-CN" kern="0" dirty="0"/>
                  <a:t>nominal predicates: NMOD (nominal modifier)</a:t>
                </a:r>
              </a:p>
              <a:p>
                <a:pPr lvl="1" defTabSz="914400"/>
                <a:r>
                  <a:rPr lang="en-US" altLang="zh-CN" kern="0" dirty="0"/>
                  <a:t>verbal predicates: SBJ and OBJ</a:t>
                </a:r>
              </a:p>
              <a:p>
                <a:pPr lvl="1"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path between predicate and argument</a:t>
                </a:r>
              </a:p>
              <a:p>
                <a:pPr marL="0" indent="0" defTabSz="914400">
                  <a:buNone/>
                </a:pPr>
                <a:endParaRPr lang="en-US" altLang="zh-CN" kern="0" dirty="0"/>
              </a:p>
            </p:txBody>
          </p:sp>
        </mc:Choice>
        <mc:Fallback xmlns="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61846ED2-1E0E-4D58-8350-D7F0E4A45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066800"/>
                <a:ext cx="4149404" cy="3996906"/>
              </a:xfrm>
              <a:prstGeom prst="rect">
                <a:avLst/>
              </a:prstGeom>
              <a:blipFill>
                <a:blip r:embed="rId2"/>
                <a:stretch>
                  <a:fillRect l="-1322" t="-762" r="-8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92C936C9-353B-47DB-BC9D-943066DD4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822" y="757280"/>
            <a:ext cx="3758556" cy="158766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730FFAD-1506-4361-AF1C-2640228E2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9241" y="5038276"/>
            <a:ext cx="5717875" cy="118014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3AE870D-1AE2-4B50-848C-057FA3D63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2557309"/>
            <a:ext cx="2971800" cy="237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63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2"/>
          </p:nvPr>
        </p:nvSpPr>
        <p:spPr>
          <a:xfrm>
            <a:off x="359568" y="392501"/>
            <a:ext cx="8424863" cy="375249"/>
          </a:xfrm>
        </p:spPr>
        <p:txBody>
          <a:bodyPr/>
          <a:lstStyle/>
          <a:p>
            <a:r>
              <a:rPr lang="en-US" dirty="0"/>
              <a:t>Interpreting Graph Neural Networks for NLP with Differentiable Edge Masking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B01FBD7-9C46-4507-8788-B0D1158678DB}"/>
              </a:ext>
            </a:extLst>
          </p:cNvPr>
          <p:cNvSpPr txBox="1"/>
          <p:nvPr/>
        </p:nvSpPr>
        <p:spPr>
          <a:xfrm>
            <a:off x="359568" y="1334260"/>
            <a:ext cx="3884974" cy="4189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Introduction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Methodology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Experimental Result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Discussion</a:t>
            </a:r>
            <a:endParaRPr lang="zh-CN" altLang="en-US" sz="3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29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382775-F2CD-4E62-8E80-87E97AA75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28600"/>
            <a:ext cx="4213225" cy="609600"/>
          </a:xfrm>
        </p:spPr>
        <p:txBody>
          <a:bodyPr/>
          <a:lstStyle/>
          <a:p>
            <a:r>
              <a:rPr lang="en-US" altLang="zh-CN" dirty="0"/>
              <a:t>Take-home Message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F00A5E-76B6-4101-B537-D3E86F5E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5A5AE5-427B-45B0-854D-C72BC01B8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575EA9-F42F-47B1-ABA5-601DFF09D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017E43C7-6401-4FE1-A399-C3E7767299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8775" y="1066800"/>
                <a:ext cx="3850916" cy="399690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33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  <a:ea typeface="ＭＳ Ｐゴシック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rgbClr val="333333"/>
                    </a:solidFill>
                    <a:latin typeface="+mn-lt"/>
                  </a:defRPr>
                </a:lvl9pPr>
              </a:lstStyle>
              <a:p>
                <a:pPr defTabSz="914400"/>
                <a:r>
                  <a:rPr lang="en-US" altLang="zh-CN" kern="0" dirty="0"/>
                  <a:t>post-hoc, any GNN model</a:t>
                </a:r>
              </a:p>
              <a:p>
                <a:pPr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erasure function for every message</a:t>
                </a:r>
              </a:p>
              <a:p>
                <a:pPr defTabSz="914400"/>
                <a:endParaRPr lang="en-US" altLang="zh-CN" kern="0" dirty="0"/>
              </a:p>
              <a:p>
                <a:pPr defTabSz="914400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 ker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US" altLang="zh-CN" b="0" i="1" kern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kern="0" dirty="0"/>
                  <a:t> norm and sparse relaxation</a:t>
                </a:r>
              </a:p>
              <a:p>
                <a:pPr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amortization over dataset</a:t>
                </a:r>
              </a:p>
              <a:p>
                <a:pPr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faithfulness verification with synthetic data </a:t>
                </a:r>
              </a:p>
              <a:p>
                <a:pPr defTabSz="914400"/>
                <a:endParaRPr lang="en-US" altLang="zh-CN" kern="0" dirty="0"/>
              </a:p>
              <a:p>
                <a:pPr defTabSz="914400"/>
                <a:r>
                  <a:rPr lang="en-US" altLang="zh-CN" kern="0" dirty="0"/>
                  <a:t>application to real NLP tasks</a:t>
                </a:r>
              </a:p>
              <a:p>
                <a:pPr marL="0" indent="0" defTabSz="914400">
                  <a:buNone/>
                </a:pPr>
                <a:endParaRPr lang="en-US" altLang="zh-CN" kern="0" dirty="0"/>
              </a:p>
            </p:txBody>
          </p:sp>
        </mc:Choice>
        <mc:Fallback xmlns="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017E43C7-6401-4FE1-A399-C3E776729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066800"/>
                <a:ext cx="3850916" cy="3996906"/>
              </a:xfrm>
              <a:prstGeom prst="rect">
                <a:avLst/>
              </a:prstGeom>
              <a:blipFill>
                <a:blip r:embed="rId2"/>
                <a:stretch>
                  <a:fillRect l="-1424" t="-762" r="-475" b="-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标题 1">
            <a:extLst>
              <a:ext uri="{FF2B5EF4-FFF2-40B4-BE49-F238E27FC236}">
                <a16:creationId xmlns:a16="http://schemas.microsoft.com/office/drawing/2014/main" id="{9B84096F-1AD7-4946-9D5A-F3DA9AF5847F}"/>
              </a:ext>
            </a:extLst>
          </p:cNvPr>
          <p:cNvSpPr txBox="1">
            <a:spLocks/>
          </p:cNvSpPr>
          <p:nvPr/>
        </p:nvSpPr>
        <p:spPr bwMode="auto">
          <a:xfrm>
            <a:off x="4505205" y="228600"/>
            <a:ext cx="4213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TUM Neue Helvetica 55 Regular" pitchFamily="34" charset="0"/>
              </a:defRPr>
            </a:lvl9pPr>
          </a:lstStyle>
          <a:p>
            <a:pPr defTabSz="914400"/>
            <a:r>
              <a:rPr lang="en-US" altLang="zh-CN" kern="0" dirty="0"/>
              <a:t>Comments</a:t>
            </a:r>
            <a:endParaRPr lang="zh-CN" altLang="en-US" kern="0" dirty="0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806BD197-B27B-4599-97C1-C65C502CF08E}"/>
              </a:ext>
            </a:extLst>
          </p:cNvPr>
          <p:cNvSpPr txBox="1">
            <a:spLocks/>
          </p:cNvSpPr>
          <p:nvPr/>
        </p:nvSpPr>
        <p:spPr>
          <a:xfrm>
            <a:off x="4505205" y="1066799"/>
            <a:ext cx="3850916" cy="3815751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/>
            <a:r>
              <a:rPr lang="en-US" altLang="zh-CN" kern="0" dirty="0"/>
              <a:t>elegant model:</a:t>
            </a:r>
          </a:p>
          <a:p>
            <a:pPr lvl="1" defTabSz="914400"/>
            <a:r>
              <a:rPr lang="en-US" altLang="zh-CN" kern="0" dirty="0"/>
              <a:t>model-agnostic </a:t>
            </a:r>
          </a:p>
          <a:p>
            <a:pPr lvl="1" defTabSz="914400"/>
            <a:r>
              <a:rPr lang="en-US" altLang="zh-CN" kern="0" dirty="0"/>
              <a:t>simple and straightforward idea</a:t>
            </a:r>
          </a:p>
          <a:p>
            <a:pPr lvl="1" defTabSz="914400"/>
            <a:r>
              <a:rPr lang="en-US" altLang="zh-CN" kern="0" dirty="0"/>
              <a:t>not for single instance</a:t>
            </a:r>
          </a:p>
          <a:p>
            <a:pPr lvl="1" defTabSz="914400"/>
            <a:endParaRPr lang="en-US" altLang="zh-CN" kern="0" dirty="0"/>
          </a:p>
          <a:p>
            <a:pPr defTabSz="914400"/>
            <a:r>
              <a:rPr lang="en-US" altLang="zh-CN" kern="0" dirty="0"/>
              <a:t>interesting experiment setting</a:t>
            </a:r>
          </a:p>
          <a:p>
            <a:pPr lvl="1" defTabSz="914400"/>
            <a:r>
              <a:rPr lang="en-US" altLang="zh-CN" kern="0" dirty="0"/>
              <a:t>synthetic data with gold standard</a:t>
            </a:r>
          </a:p>
          <a:p>
            <a:pPr lvl="1" defTabSz="914400"/>
            <a:r>
              <a:rPr lang="en-US" altLang="zh-CN" kern="0" dirty="0"/>
              <a:t>real scenario NLP task</a:t>
            </a:r>
          </a:p>
          <a:p>
            <a:pPr lvl="1" defTabSz="914400"/>
            <a:endParaRPr lang="en-US" altLang="zh-CN" kern="0" dirty="0"/>
          </a:p>
          <a:p>
            <a:pPr defTabSz="914400"/>
            <a:r>
              <a:rPr lang="en-US" altLang="zh-CN" kern="0" dirty="0"/>
              <a:t>complex mathematics </a:t>
            </a:r>
          </a:p>
          <a:p>
            <a:pPr defTabSz="914400"/>
            <a:endParaRPr lang="en-US" altLang="zh-CN" kern="0" dirty="0"/>
          </a:p>
          <a:p>
            <a:pPr defTabSz="914400"/>
            <a:r>
              <a:rPr lang="en-US" altLang="zh-CN" kern="0" dirty="0"/>
              <a:t>black-box NN to interpret another one</a:t>
            </a:r>
          </a:p>
          <a:p>
            <a:pPr defTabSz="914400"/>
            <a:endParaRPr lang="en-US" altLang="zh-CN" kern="0" dirty="0"/>
          </a:p>
          <a:p>
            <a:pPr defTabSz="914400"/>
            <a:r>
              <a:rPr lang="en-US" altLang="zh-CN" kern="0" dirty="0"/>
              <a:t>inherent interpretation</a:t>
            </a:r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marL="0" indent="0" defTabSz="914400">
              <a:buNone/>
            </a:pPr>
            <a:endParaRPr lang="en-US" altLang="zh-CN" kern="0" dirty="0"/>
          </a:p>
        </p:txBody>
      </p:sp>
    </p:spTree>
    <p:extLst>
      <p:ext uri="{BB962C8B-B14F-4D97-AF65-F5344CB8AC3E}">
        <p14:creationId xmlns:p14="http://schemas.microsoft.com/office/powerpoint/2010/main" val="1625506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66A8F2-792F-4D7D-BA9D-34055805E2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9F5FEB-AA53-415E-B437-A8639742B1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A9B17E-63B6-4662-8C60-5D4266C64F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1994249-E716-4A3A-9E64-19442E29B7D7}"/>
              </a:ext>
            </a:extLst>
          </p:cNvPr>
          <p:cNvSpPr txBox="1"/>
          <p:nvPr/>
        </p:nvSpPr>
        <p:spPr>
          <a:xfrm>
            <a:off x="2924177" y="2509680"/>
            <a:ext cx="32956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Thank You!</a:t>
            </a:r>
            <a:endParaRPr lang="zh-CN" altLang="en-US" sz="54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0B82387-3601-4429-80E5-ECEA10AC7354}"/>
              </a:ext>
            </a:extLst>
          </p:cNvPr>
          <p:cNvSpPr txBox="1"/>
          <p:nvPr/>
        </p:nvSpPr>
        <p:spPr>
          <a:xfrm flipH="1">
            <a:off x="3369908" y="3761118"/>
            <a:ext cx="2404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/>
              <a:t>&amp; Questions ?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3751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8940F244-C322-44D6-994A-B827DC3ED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234" y="3476631"/>
            <a:ext cx="498373" cy="202180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21CB0602-0F85-49AD-ADF2-845721ECBD6A}"/>
              </a:ext>
            </a:extLst>
          </p:cNvPr>
          <p:cNvSpPr txBox="1"/>
          <p:nvPr/>
        </p:nvSpPr>
        <p:spPr>
          <a:xfrm>
            <a:off x="2511476" y="4068296"/>
            <a:ext cx="1287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message</a:t>
            </a:r>
          </a:p>
          <a:p>
            <a:pPr algn="ctr"/>
            <a:endParaRPr lang="en-US" altLang="zh-CN" sz="1600" dirty="0"/>
          </a:p>
          <a:p>
            <a:pPr algn="ctr"/>
            <a:r>
              <a:rPr lang="en-US" altLang="zh-CN" sz="1600" dirty="0"/>
              <a:t> aggregation</a:t>
            </a:r>
            <a:endParaRPr lang="zh-CN" altLang="en-US" sz="1600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CC4C3BD1-AC4C-4647-91FE-CBA1128C5664}"/>
              </a:ext>
            </a:extLst>
          </p:cNvPr>
          <p:cNvGrpSpPr/>
          <p:nvPr/>
        </p:nvGrpSpPr>
        <p:grpSpPr>
          <a:xfrm>
            <a:off x="1682151" y="1096810"/>
            <a:ext cx="4919213" cy="2230592"/>
            <a:chOff x="1595887" y="3146856"/>
            <a:chExt cx="5426016" cy="2469967"/>
          </a:xfrm>
        </p:grpSpPr>
        <p:pic>
          <p:nvPicPr>
            <p:cNvPr id="2054" name="Picture 6" descr="aggregate_neighbors">
              <a:extLst>
                <a:ext uri="{FF2B5EF4-FFF2-40B4-BE49-F238E27FC236}">
                  <a16:creationId xmlns:a16="http://schemas.microsoft.com/office/drawing/2014/main" id="{4420279D-61A8-491D-A31F-C2CBCB6A07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887" y="3146856"/>
              <a:ext cx="5426016" cy="24699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D35FBEF-4B20-4E3C-B713-96F782E54859}"/>
                </a:ext>
              </a:extLst>
            </p:cNvPr>
            <p:cNvSpPr/>
            <p:nvPr/>
          </p:nvSpPr>
          <p:spPr>
            <a:xfrm>
              <a:off x="5242393" y="3803964"/>
              <a:ext cx="287139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3200" b="1" cap="none" spc="0" dirty="0">
                  <a:ln w="6600">
                    <a:solidFill>
                      <a:srgbClr val="FF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?</a:t>
              </a:r>
              <a:endParaRPr lang="zh-CN" altLang="en-US" sz="32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20BFF63-279E-4881-9338-EB6C0E234B65}"/>
                </a:ext>
              </a:extLst>
            </p:cNvPr>
            <p:cNvSpPr/>
            <p:nvPr/>
          </p:nvSpPr>
          <p:spPr>
            <a:xfrm>
              <a:off x="5337692" y="4235144"/>
              <a:ext cx="287139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3200" b="1" cap="none" spc="0" dirty="0">
                  <a:ln w="6600">
                    <a:solidFill>
                      <a:srgbClr val="FF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?</a:t>
              </a:r>
              <a:endParaRPr lang="zh-CN" altLang="en-US" sz="32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8CAC5381-629B-413C-9072-85EF5B3BF47C}"/>
                </a:ext>
              </a:extLst>
            </p:cNvPr>
            <p:cNvSpPr/>
            <p:nvPr/>
          </p:nvSpPr>
          <p:spPr>
            <a:xfrm>
              <a:off x="5225126" y="4693539"/>
              <a:ext cx="287139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3200" b="1" cap="none" spc="0" dirty="0">
                  <a:ln w="6600">
                    <a:solidFill>
                      <a:srgbClr val="FF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?</a:t>
              </a:r>
              <a:endParaRPr lang="zh-CN" altLang="en-US" sz="32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2041B8F3-9E99-413A-B84B-F5F99DF11055}"/>
                </a:ext>
              </a:extLst>
            </p:cNvPr>
            <p:cNvSpPr/>
            <p:nvPr/>
          </p:nvSpPr>
          <p:spPr>
            <a:xfrm>
              <a:off x="6227961" y="4990430"/>
              <a:ext cx="287139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3200" b="1" cap="none" spc="0" dirty="0">
                  <a:ln w="6600">
                    <a:solidFill>
                      <a:srgbClr val="FF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?</a:t>
              </a:r>
              <a:endParaRPr lang="zh-CN" altLang="en-US" sz="32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BDF729F5-A28C-4F81-B7C7-9CBDF09BFDEA}"/>
                </a:ext>
              </a:extLst>
            </p:cNvPr>
            <p:cNvSpPr/>
            <p:nvPr/>
          </p:nvSpPr>
          <p:spPr>
            <a:xfrm>
              <a:off x="6360014" y="3375401"/>
              <a:ext cx="287139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3200" b="1" cap="none" spc="0" dirty="0">
                  <a:ln w="6600">
                    <a:solidFill>
                      <a:srgbClr val="FF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?</a:t>
              </a:r>
              <a:endParaRPr lang="zh-CN" altLang="en-US" sz="32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9D68124E-1FD8-459E-9817-709BC10D0635}"/>
                </a:ext>
              </a:extLst>
            </p:cNvPr>
            <p:cNvSpPr/>
            <p:nvPr/>
          </p:nvSpPr>
          <p:spPr>
            <a:xfrm>
              <a:off x="6360013" y="4182915"/>
              <a:ext cx="287139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3200" b="1" cap="none" spc="0" dirty="0">
                  <a:ln w="6600">
                    <a:solidFill>
                      <a:srgbClr val="FF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?</a:t>
              </a:r>
              <a:endParaRPr lang="zh-CN" altLang="en-US" sz="32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066800"/>
            <a:ext cx="8424863" cy="364825"/>
          </a:xfrm>
        </p:spPr>
        <p:txBody>
          <a:bodyPr/>
          <a:lstStyle/>
          <a:p>
            <a:r>
              <a:rPr lang="en-US" sz="1600" dirty="0"/>
              <a:t>target: find out which edges in every layer can be dropped, while keep performance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Computer Aided Medical Procedures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181D373-49DE-4CDE-BEC7-115B84B50EC2}"/>
              </a:ext>
            </a:extLst>
          </p:cNvPr>
          <p:cNvSpPr txBox="1"/>
          <p:nvPr/>
        </p:nvSpPr>
        <p:spPr>
          <a:xfrm>
            <a:off x="1953755" y="5831500"/>
            <a:ext cx="6829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dirty="0"/>
              <a:t>[1] </a:t>
            </a:r>
            <a:r>
              <a:rPr lang="en-US" altLang="zh-CN" sz="1200" i="1" dirty="0"/>
              <a:t>Interpreting Graph Neural Networks for NLP with Differentiable Edge Masking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Schlichtkrull</a:t>
            </a:r>
            <a:r>
              <a:rPr lang="en-US" altLang="zh-CN" sz="1200" dirty="0"/>
              <a:t> et al.</a:t>
            </a:r>
          </a:p>
          <a:p>
            <a:pPr algn="r"/>
            <a:r>
              <a:rPr lang="en-US" altLang="zh-CN" sz="1200" dirty="0"/>
              <a:t>[2] https://snap-stanford.github.io/cs224w-notes/machine-learning-with-networks/graph-neural-networks</a:t>
            </a:r>
            <a:endParaRPr lang="zh-CN" altLang="en-US" sz="12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86B5A79-9102-451C-AAF2-7FE84940BEFD}"/>
              </a:ext>
            </a:extLst>
          </p:cNvPr>
          <p:cNvSpPr txBox="1">
            <a:spLocks/>
          </p:cNvSpPr>
          <p:nvPr/>
        </p:nvSpPr>
        <p:spPr bwMode="auto">
          <a:xfrm>
            <a:off x="355129" y="3282620"/>
            <a:ext cx="8424863" cy="36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/>
            <a:r>
              <a:rPr lang="en-US" sz="1600" kern="0" dirty="0"/>
              <a:t>method: classifier on top of message feature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0308C3E8-9315-44A6-8B79-70C68D3B83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817"/>
          <a:stretch/>
        </p:blipFill>
        <p:spPr>
          <a:xfrm>
            <a:off x="884090" y="3565903"/>
            <a:ext cx="1789930" cy="1836372"/>
          </a:xfrm>
          <a:prstGeom prst="rect">
            <a:avLst/>
          </a:prstGeom>
        </p:spPr>
      </p:pic>
      <p:sp>
        <p:nvSpPr>
          <p:cNvPr id="19" name="箭头: 右 18">
            <a:extLst>
              <a:ext uri="{FF2B5EF4-FFF2-40B4-BE49-F238E27FC236}">
                <a16:creationId xmlns:a16="http://schemas.microsoft.com/office/drawing/2014/main" id="{F6A6CD3F-8DF4-417A-804B-4023797E0E55}"/>
              </a:ext>
            </a:extLst>
          </p:cNvPr>
          <p:cNvSpPr/>
          <p:nvPr/>
        </p:nvSpPr>
        <p:spPr>
          <a:xfrm>
            <a:off x="2748485" y="4433986"/>
            <a:ext cx="729625" cy="112144"/>
          </a:xfrm>
          <a:prstGeom prst="rightArrow">
            <a:avLst>
              <a:gd name="adj1" fmla="val 50000"/>
              <a:gd name="adj2" fmla="val 112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BCDE9922-BE46-4A4E-AC7E-46D61C43DF8F}"/>
              </a:ext>
            </a:extLst>
          </p:cNvPr>
          <p:cNvSpPr/>
          <p:nvPr/>
        </p:nvSpPr>
        <p:spPr>
          <a:xfrm>
            <a:off x="5082707" y="4107003"/>
            <a:ext cx="1071832" cy="753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classifier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5" name="箭头: 右 24">
            <a:extLst>
              <a:ext uri="{FF2B5EF4-FFF2-40B4-BE49-F238E27FC236}">
                <a16:creationId xmlns:a16="http://schemas.microsoft.com/office/drawing/2014/main" id="{FDBBDF01-57D2-4300-B19C-B7319E6B83A8}"/>
              </a:ext>
            </a:extLst>
          </p:cNvPr>
          <p:cNvSpPr/>
          <p:nvPr/>
        </p:nvSpPr>
        <p:spPr>
          <a:xfrm>
            <a:off x="4202749" y="4436862"/>
            <a:ext cx="729625" cy="112144"/>
          </a:xfrm>
          <a:prstGeom prst="rightArrow">
            <a:avLst>
              <a:gd name="adj1" fmla="val 50000"/>
              <a:gd name="adj2" fmla="val 112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箭头: 右 25">
            <a:extLst>
              <a:ext uri="{FF2B5EF4-FFF2-40B4-BE49-F238E27FC236}">
                <a16:creationId xmlns:a16="http://schemas.microsoft.com/office/drawing/2014/main" id="{17C4CB95-FB0E-46FF-99D6-B0F21CA97E9A}"/>
              </a:ext>
            </a:extLst>
          </p:cNvPr>
          <p:cNvSpPr/>
          <p:nvPr/>
        </p:nvSpPr>
        <p:spPr>
          <a:xfrm>
            <a:off x="6283284" y="4433987"/>
            <a:ext cx="729625" cy="112144"/>
          </a:xfrm>
          <a:prstGeom prst="rightArrow">
            <a:avLst>
              <a:gd name="adj1" fmla="val 50000"/>
              <a:gd name="adj2" fmla="val 112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A7DB57C-4102-4D11-B861-5B65AEBC47F3}"/>
              </a:ext>
            </a:extLst>
          </p:cNvPr>
          <p:cNvSpPr txBox="1"/>
          <p:nvPr/>
        </p:nvSpPr>
        <p:spPr>
          <a:xfrm>
            <a:off x="7141654" y="4308268"/>
            <a:ext cx="1374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drop/retain?</a:t>
            </a:r>
            <a:endParaRPr lang="zh-CN" altLang="en-US" dirty="0"/>
          </a:p>
        </p:txBody>
      </p:sp>
      <p:sp>
        <p:nvSpPr>
          <p:cNvPr id="28" name="箭头: 右 27">
            <a:extLst>
              <a:ext uri="{FF2B5EF4-FFF2-40B4-BE49-F238E27FC236}">
                <a16:creationId xmlns:a16="http://schemas.microsoft.com/office/drawing/2014/main" id="{53343028-A9F5-4883-9086-E5A544C39A3B}"/>
              </a:ext>
            </a:extLst>
          </p:cNvPr>
          <p:cNvSpPr/>
          <p:nvPr/>
        </p:nvSpPr>
        <p:spPr>
          <a:xfrm>
            <a:off x="6052069" y="5275286"/>
            <a:ext cx="729625" cy="112144"/>
          </a:xfrm>
          <a:prstGeom prst="rightArrow">
            <a:avLst>
              <a:gd name="adj1" fmla="val 50000"/>
              <a:gd name="adj2" fmla="val 112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左弧形 22">
            <a:extLst>
              <a:ext uri="{FF2B5EF4-FFF2-40B4-BE49-F238E27FC236}">
                <a16:creationId xmlns:a16="http://schemas.microsoft.com/office/drawing/2014/main" id="{30F6A727-4F53-423F-AB8F-9B717230B75F}"/>
              </a:ext>
            </a:extLst>
          </p:cNvPr>
          <p:cNvSpPr/>
          <p:nvPr/>
        </p:nvSpPr>
        <p:spPr>
          <a:xfrm>
            <a:off x="5739926" y="5056652"/>
            <a:ext cx="388188" cy="581505"/>
          </a:xfrm>
          <a:prstGeom prst="curvedRightArrow">
            <a:avLst>
              <a:gd name="adj1" fmla="val 20484"/>
              <a:gd name="adj2" fmla="val 58960"/>
              <a:gd name="adj3" fmla="val 4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B5C6EFE-F42E-44DE-8C95-A20D0136CD64}"/>
              </a:ext>
            </a:extLst>
          </p:cNvPr>
          <p:cNvSpPr txBox="1"/>
          <p:nvPr/>
        </p:nvSpPr>
        <p:spPr>
          <a:xfrm>
            <a:off x="6828440" y="5160586"/>
            <a:ext cx="1829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optimal subgraph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298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2"/>
          </p:nvPr>
        </p:nvSpPr>
        <p:spPr>
          <a:xfrm>
            <a:off x="359568" y="392501"/>
            <a:ext cx="8424863" cy="375249"/>
          </a:xfrm>
        </p:spPr>
        <p:txBody>
          <a:bodyPr/>
          <a:lstStyle/>
          <a:p>
            <a:r>
              <a:rPr lang="en-US" dirty="0"/>
              <a:t>Interpreting Graph Neural Networks for NLP with Differentiable Edge Masking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B01FBD7-9C46-4507-8788-B0D1158678DB}"/>
              </a:ext>
            </a:extLst>
          </p:cNvPr>
          <p:cNvSpPr txBox="1"/>
          <p:nvPr/>
        </p:nvSpPr>
        <p:spPr>
          <a:xfrm>
            <a:off x="359568" y="1334260"/>
            <a:ext cx="3884974" cy="4189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Introduction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Methodology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Experimental Result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Discussion</a:t>
            </a:r>
            <a:endParaRPr lang="zh-CN" altLang="en-US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77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6BD297-E386-45AB-B793-A95D4490F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A6282B-67DC-450C-8FF2-903CD4105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066800"/>
            <a:ext cx="8424863" cy="146936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Motivation</a:t>
            </a:r>
          </a:p>
          <a:p>
            <a:r>
              <a:rPr lang="en-US" altLang="zh-CN" dirty="0"/>
              <a:t>strong performance vs. interpretability</a:t>
            </a:r>
          </a:p>
          <a:p>
            <a:r>
              <a:rPr lang="en-US" altLang="zh-CN" dirty="0"/>
              <a:t>identification of necessary sub-graph, e.g. syntactic trees in NLP</a:t>
            </a:r>
          </a:p>
          <a:p>
            <a:r>
              <a:rPr lang="en-US" altLang="zh-CN" dirty="0"/>
              <a:t>user trust, error analysis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812FA2-0FB9-459B-BF9E-7F430C302B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6D7E3F-842F-4330-A8C6-B98513A50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3E2DEF-68A8-46DF-A338-266032B54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899ED64F-4205-46D7-9DF8-C5D67694FF2C}"/>
              </a:ext>
            </a:extLst>
          </p:cNvPr>
          <p:cNvSpPr txBox="1">
            <a:spLocks/>
          </p:cNvSpPr>
          <p:nvPr/>
        </p:nvSpPr>
        <p:spPr bwMode="auto">
          <a:xfrm>
            <a:off x="359568" y="2761891"/>
            <a:ext cx="8424863" cy="66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defTabSz="914400">
              <a:buFontTx/>
              <a:buNone/>
            </a:pPr>
            <a:r>
              <a:rPr lang="en-US" altLang="zh-CN" kern="0" dirty="0"/>
              <a:t>Task and solution</a:t>
            </a:r>
          </a:p>
          <a:p>
            <a:pPr defTabSz="914400"/>
            <a:r>
              <a:rPr lang="en-US" altLang="zh-CN" kern="0" dirty="0"/>
              <a:t>understand usage of input graph in GNN: which edges, in which layer?</a:t>
            </a:r>
          </a:p>
          <a:p>
            <a:pPr defTabSz="914400"/>
            <a:r>
              <a:rPr lang="en-US" altLang="zh-CN" kern="0" dirty="0" err="1"/>
              <a:t>GraphMask</a:t>
            </a:r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zh-CN" altLang="en-US" kern="0" dirty="0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436DB8EF-83CB-4B01-8664-5516D4BC6773}"/>
              </a:ext>
            </a:extLst>
          </p:cNvPr>
          <p:cNvSpPr txBox="1">
            <a:spLocks/>
          </p:cNvSpPr>
          <p:nvPr/>
        </p:nvSpPr>
        <p:spPr bwMode="auto">
          <a:xfrm>
            <a:off x="359568" y="4103297"/>
            <a:ext cx="8424863" cy="154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defTabSz="914400">
              <a:buFontTx/>
              <a:buNone/>
            </a:pPr>
            <a:r>
              <a:rPr lang="en-US" altLang="zh-CN" kern="0" dirty="0"/>
              <a:t>Criteria for interpretation method</a:t>
            </a:r>
          </a:p>
          <a:p>
            <a:pPr defTabSz="914400"/>
            <a:r>
              <a:rPr lang="en-US" altLang="zh-CN" kern="0" dirty="0"/>
              <a:t>able to identify relevant paths</a:t>
            </a:r>
          </a:p>
          <a:p>
            <a:pPr defTabSz="914400"/>
            <a:r>
              <a:rPr lang="en-US" altLang="zh-CN" kern="0" dirty="0"/>
              <a:t>computational efficient </a:t>
            </a:r>
          </a:p>
          <a:p>
            <a:pPr defTabSz="914400"/>
            <a:r>
              <a:rPr lang="en-US" altLang="zh-CN" kern="0" dirty="0"/>
              <a:t>as </a:t>
            </a:r>
            <a:r>
              <a:rPr lang="en-US" altLang="zh-CN" b="1" i="1" kern="0" dirty="0"/>
              <a:t>faithful</a:t>
            </a:r>
            <a:r>
              <a:rPr lang="en-US" altLang="zh-CN" kern="0" dirty="0"/>
              <a:t> as possible</a:t>
            </a:r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zh-CN" altLang="en-US" kern="0" dirty="0"/>
          </a:p>
        </p:txBody>
      </p:sp>
      <p:pic>
        <p:nvPicPr>
          <p:cNvPr id="1026" name="Picture 2" descr="New SVG image">
            <a:extLst>
              <a:ext uri="{FF2B5EF4-FFF2-40B4-BE49-F238E27FC236}">
                <a16:creationId xmlns:a16="http://schemas.microsoft.com/office/drawing/2014/main" id="{344003D1-C722-44B0-8DEC-A5DFAD7D6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160" y="946744"/>
            <a:ext cx="1491440" cy="170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283FB73-2D29-4B59-9FE8-8FE2405B1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339" y="3940205"/>
            <a:ext cx="2511641" cy="187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05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Hindsight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066800"/>
            <a:ext cx="8424863" cy="1531257"/>
          </a:xfrm>
        </p:spPr>
        <p:txBody>
          <a:bodyPr/>
          <a:lstStyle/>
          <a:p>
            <a:r>
              <a:rPr lang="en-US" dirty="0"/>
              <a:t>an alternative smaller graph get a similar prediction -&gt; non-superfluous edges are pruned </a:t>
            </a:r>
          </a:p>
          <a:p>
            <a:r>
              <a:rPr lang="en-US" altLang="zh-CN" dirty="0"/>
              <a:t>A common failure mode where the optimizer cheats by using information “from the future”</a:t>
            </a:r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sz="1600" dirty="0"/>
              <a:t>count: </a:t>
            </a:r>
            <a:r>
              <a:rPr lang="en-US" sz="1600" dirty="0">
                <a:solidFill>
                  <a:srgbClr val="FF0000"/>
                </a:solidFill>
              </a:rPr>
              <a:t>#Red </a:t>
            </a:r>
            <a:r>
              <a:rPr lang="en-US" sz="1600" dirty="0"/>
              <a:t>&gt; </a:t>
            </a:r>
            <a:r>
              <a:rPr lang="en-US" sz="1600" dirty="0">
                <a:solidFill>
                  <a:srgbClr val="0070C0"/>
                </a:solidFill>
              </a:rPr>
              <a:t>#Blue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Computer Aided Medical Procedures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77F8C5E-93BC-4B47-A91E-BED05C2F8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30" y="3432943"/>
            <a:ext cx="2053279" cy="176121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4359562-DEC6-4E45-A100-B4349A297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164" y="3432943"/>
            <a:ext cx="2094184" cy="176121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8F87980-9A18-44F9-98F3-B632FD5437F8}"/>
              </a:ext>
            </a:extLst>
          </p:cNvPr>
          <p:cNvSpPr txBox="1"/>
          <p:nvPr/>
        </p:nvSpPr>
        <p:spPr>
          <a:xfrm>
            <a:off x="5979792" y="5194161"/>
            <a:ext cx="2562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alternative fake subgraph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9D5FE26-3672-4218-AA85-A6C01B1897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504" y="3429000"/>
            <a:ext cx="2094184" cy="176516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59B8D65-4611-468F-B97F-AD696A809CCD}"/>
              </a:ext>
            </a:extLst>
          </p:cNvPr>
          <p:cNvSpPr txBox="1"/>
          <p:nvPr/>
        </p:nvSpPr>
        <p:spPr>
          <a:xfrm>
            <a:off x="3320424" y="5194161"/>
            <a:ext cx="238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non-superfluous edges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75F5614-B673-4A6F-8380-8D09C8C26DCB}"/>
              </a:ext>
            </a:extLst>
          </p:cNvPr>
          <p:cNvSpPr txBox="1"/>
          <p:nvPr/>
        </p:nvSpPr>
        <p:spPr>
          <a:xfrm>
            <a:off x="1240635" y="5194161"/>
            <a:ext cx="147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original graph</a:t>
            </a:r>
            <a:endParaRPr lang="zh-CN" altLang="en-US" dirty="0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B5680800-AB52-4474-B2C7-7780E2EB2364}"/>
              </a:ext>
            </a:extLst>
          </p:cNvPr>
          <p:cNvSpPr/>
          <p:nvPr/>
        </p:nvSpPr>
        <p:spPr>
          <a:xfrm rot="18885757">
            <a:off x="6569866" y="3631622"/>
            <a:ext cx="368866" cy="661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434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BDDAEC-3333-4EA3-BE88-99827F576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Related Works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6C1D384-AF3C-4D44-A4BA-347B5053A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98CB18-AA1E-4857-92BB-F3BBDDBA3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384E29-7C3F-4517-9696-06C46C8C4A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D7182D4-A002-4B48-BD43-D64322999084}"/>
              </a:ext>
            </a:extLst>
          </p:cNvPr>
          <p:cNvSpPr txBox="1">
            <a:spLocks/>
          </p:cNvSpPr>
          <p:nvPr/>
        </p:nvSpPr>
        <p:spPr bwMode="auto">
          <a:xfrm>
            <a:off x="359568" y="991878"/>
            <a:ext cx="8424863" cy="42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defTabSz="914400">
              <a:buFontTx/>
              <a:buNone/>
            </a:pPr>
            <a:r>
              <a:rPr lang="en-US" altLang="zh-CN" kern="0" dirty="0"/>
              <a:t>erasure search </a:t>
            </a:r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zh-CN" altLang="en-US" kern="0" dirty="0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2666FBAB-9A11-438F-A716-E22E46A5EF16}"/>
              </a:ext>
            </a:extLst>
          </p:cNvPr>
          <p:cNvSpPr txBox="1">
            <a:spLocks/>
          </p:cNvSpPr>
          <p:nvPr/>
        </p:nvSpPr>
        <p:spPr bwMode="auto">
          <a:xfrm>
            <a:off x="359568" y="3370889"/>
            <a:ext cx="8424863" cy="42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defTabSz="914400">
              <a:buFontTx/>
              <a:buNone/>
            </a:pPr>
            <a:r>
              <a:rPr lang="en-US" altLang="zh-CN" kern="0" dirty="0" err="1"/>
              <a:t>GNNExplainer</a:t>
            </a:r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zh-CN" altLang="en-US" kern="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4A3913F-284C-4A44-9AC9-AC69A209F358}"/>
              </a:ext>
            </a:extLst>
          </p:cNvPr>
          <p:cNvSpPr txBox="1"/>
          <p:nvPr/>
        </p:nvSpPr>
        <p:spPr>
          <a:xfrm>
            <a:off x="3524593" y="5854932"/>
            <a:ext cx="5259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dirty="0"/>
              <a:t>[1] </a:t>
            </a:r>
            <a:r>
              <a:rPr lang="en-US" altLang="zh-CN" sz="1200" i="1" dirty="0"/>
              <a:t>Understanding Neural Networks through Representation Erasure</a:t>
            </a:r>
            <a:r>
              <a:rPr lang="en-US" altLang="zh-CN" sz="1200" dirty="0"/>
              <a:t>, Li et al.</a:t>
            </a:r>
          </a:p>
          <a:p>
            <a:pPr algn="r"/>
            <a:r>
              <a:rPr lang="en-US" altLang="zh-CN" sz="1200" dirty="0"/>
              <a:t>[2] </a:t>
            </a:r>
            <a:r>
              <a:rPr lang="en-US" altLang="zh-CN" sz="1200" i="1" dirty="0" err="1"/>
              <a:t>GNNExplainer</a:t>
            </a:r>
            <a:r>
              <a:rPr lang="en-US" altLang="zh-CN" sz="1200" i="1" dirty="0"/>
              <a:t>: Generating Explanations for Graph Neural Networks</a:t>
            </a:r>
            <a:r>
              <a:rPr lang="en-US" altLang="zh-CN" sz="1200" dirty="0"/>
              <a:t>, Ying et al.</a:t>
            </a:r>
            <a:endParaRPr lang="zh-CN" altLang="en-US" sz="12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2402A86-724D-410F-B8BB-5B0307416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66" y="1292874"/>
            <a:ext cx="2990850" cy="20097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9A3D8BB-34C0-4BFF-936C-5F259C8BE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325" y="1454798"/>
            <a:ext cx="4486275" cy="16859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A4BB449-57EA-4671-9F73-BB75778969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909" y="3434041"/>
            <a:ext cx="6478174" cy="223912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8221D51-5C28-4033-B689-AAB704280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66" y="1365898"/>
            <a:ext cx="2990850" cy="200977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FE157F5-4E97-490A-9A37-C97810315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325" y="1527822"/>
            <a:ext cx="44862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559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2"/>
          </p:nvPr>
        </p:nvSpPr>
        <p:spPr>
          <a:xfrm>
            <a:off x="359568" y="392501"/>
            <a:ext cx="8424863" cy="375249"/>
          </a:xfrm>
        </p:spPr>
        <p:txBody>
          <a:bodyPr/>
          <a:lstStyle/>
          <a:p>
            <a:r>
              <a:rPr lang="en-US" dirty="0"/>
              <a:t>Interpreting Graph Neural Networks for NLP with Differentiable Edge Masking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B01FBD7-9C46-4507-8788-B0D1158678DB}"/>
              </a:ext>
            </a:extLst>
          </p:cNvPr>
          <p:cNvSpPr txBox="1"/>
          <p:nvPr/>
        </p:nvSpPr>
        <p:spPr>
          <a:xfrm>
            <a:off x="359568" y="1334260"/>
            <a:ext cx="3884974" cy="4189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Introduction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Methodology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Experimental Result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00B0F0"/>
                </a:solidFill>
                <a:latin typeface="+mj-lt"/>
                <a:ea typeface="ＭＳ Ｐゴシック" charset="0"/>
              </a:rPr>
              <a:t>Discussion</a:t>
            </a:r>
            <a:endParaRPr lang="zh-CN" altLang="en-US" sz="3200" b="1" dirty="0">
              <a:solidFill>
                <a:srgbClr val="00B0F0"/>
              </a:solidFill>
              <a:latin typeface="+mj-lt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277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17D5EF-9B0E-43EA-B519-1696D2B08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887" y="237366"/>
            <a:ext cx="8404225" cy="609600"/>
          </a:xfrm>
        </p:spPr>
        <p:txBody>
          <a:bodyPr/>
          <a:lstStyle/>
          <a:p>
            <a:r>
              <a:rPr lang="en-US" altLang="zh-CN" dirty="0" err="1"/>
              <a:t>GraphMask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62A7DED-8D61-494B-9A97-1A43F814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CB52-E1A5-D648-8B52-D41A27A3687C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6A674F0-D455-440D-9073-C36A02B64C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6CBF9A-6DEB-445E-AE61-61A41FC5B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DF21F69-F588-46C6-BFDB-2CAA96758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509" y="1782457"/>
            <a:ext cx="7042091" cy="1511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D766520-37B5-4436-A1D8-F17FA2E335AD}"/>
                  </a:ext>
                </a:extLst>
              </p:cNvPr>
              <p:cNvSpPr txBox="1"/>
              <p:nvPr/>
            </p:nvSpPr>
            <p:spPr>
              <a:xfrm>
                <a:off x="1563525" y="5151470"/>
                <a:ext cx="3526030" cy="414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zh-CN" altLang="en-US" dirty="0"/>
                  <a:t> 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D766520-37B5-4436-A1D8-F17FA2E335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525" y="5151470"/>
                <a:ext cx="3526030" cy="414537"/>
              </a:xfrm>
              <a:prstGeom prst="rect">
                <a:avLst/>
              </a:prstGeom>
              <a:blipFill>
                <a:blip r:embed="rId3"/>
                <a:stretch>
                  <a:fillRect l="-1727" b="-14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AEBCC1C-5D60-47A1-B57B-0E1C339BC10B}"/>
                  </a:ext>
                </a:extLst>
              </p:cNvPr>
              <p:cNvSpPr txBox="1"/>
              <p:nvPr/>
            </p:nvSpPr>
            <p:spPr>
              <a:xfrm>
                <a:off x="5040028" y="3558871"/>
                <a:ext cx="3841244" cy="414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AEBCC1C-5D60-47A1-B57B-0E1C339BC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28" y="3558871"/>
                <a:ext cx="3841244" cy="4145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AD54FFAE-64FD-4FED-8213-FD9FFAE33BCD}"/>
              </a:ext>
            </a:extLst>
          </p:cNvPr>
          <p:cNvSpPr txBox="1"/>
          <p:nvPr/>
        </p:nvSpPr>
        <p:spPr>
          <a:xfrm>
            <a:off x="5667586" y="4849640"/>
            <a:ext cx="2090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avoid hindsight bias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amortization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no look-ahead 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4AB73FA-3880-423A-94A3-D6ED88F4A551}"/>
              </a:ext>
            </a:extLst>
          </p:cNvPr>
          <p:cNvSpPr txBox="1"/>
          <p:nvPr/>
        </p:nvSpPr>
        <p:spPr>
          <a:xfrm>
            <a:off x="2322460" y="3581474"/>
            <a:ext cx="1781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erasure function</a:t>
            </a:r>
            <a:endParaRPr lang="zh-CN" altLang="en-US" dirty="0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09F98AF-77DC-4B45-9C4B-B3153F24A856}"/>
              </a:ext>
            </a:extLst>
          </p:cNvPr>
          <p:cNvGrpSpPr/>
          <p:nvPr/>
        </p:nvGrpSpPr>
        <p:grpSpPr>
          <a:xfrm>
            <a:off x="1634640" y="4030565"/>
            <a:ext cx="2848087" cy="889223"/>
            <a:chOff x="6041906" y="4922361"/>
            <a:chExt cx="2848087" cy="8892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FF581B3D-2E5F-4C07-9874-69F195BAB9AD}"/>
                    </a:ext>
                  </a:extLst>
                </p:cNvPr>
                <p:cNvSpPr txBox="1"/>
                <p:nvPr/>
              </p:nvSpPr>
              <p:spPr>
                <a:xfrm>
                  <a:off x="6041906" y="4922361"/>
                  <a:ext cx="2848087" cy="4169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MLP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</m:e>
                        </m:d>
                      </m:oMath>
                    </m:oMathPara>
                  </a14:m>
                  <a:endParaRPr lang="en-US" altLang="zh-CN" dirty="0"/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FF581B3D-2E5F-4C07-9874-69F195BAB9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1906" y="4922361"/>
                  <a:ext cx="2848087" cy="416974"/>
                </a:xfrm>
                <a:prstGeom prst="rect">
                  <a:avLst/>
                </a:prstGeom>
                <a:blipFill>
                  <a:blip r:embed="rId5"/>
                  <a:stretch>
                    <a:fillRect l="-17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E59FE93C-F74C-46E5-9150-D98AFDC07E12}"/>
                    </a:ext>
                  </a:extLst>
                </p:cNvPr>
                <p:cNvSpPr txBox="1"/>
                <p:nvPr/>
              </p:nvSpPr>
              <p:spPr>
                <a:xfrm>
                  <a:off x="6050625" y="5397047"/>
                  <a:ext cx="2830647" cy="4145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m:rPr>
                            <m:nor/>
                          </m:rPr>
                          <a:rPr lang="en-US" altLang="zh-CN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HardConcrete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  <m:sup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E59FE93C-F74C-46E5-9150-D98AFDC07E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0625" y="5397047"/>
                  <a:ext cx="2830647" cy="414537"/>
                </a:xfrm>
                <a:prstGeom prst="rect">
                  <a:avLst/>
                </a:prstGeom>
                <a:blipFill>
                  <a:blip r:embed="rId6"/>
                  <a:stretch>
                    <a:fillRect l="-64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144C5316-F275-47DB-AC3B-B9D8C07B9E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775" y="1909708"/>
            <a:ext cx="1130613" cy="1257271"/>
          </a:xfrm>
          <a:prstGeom prst="rect">
            <a:avLst/>
          </a:prstGeom>
        </p:spPr>
      </p:pic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D54D9217-C9F0-4A46-AD74-2F13C67EB6BF}"/>
              </a:ext>
            </a:extLst>
          </p:cNvPr>
          <p:cNvSpPr/>
          <p:nvPr/>
        </p:nvSpPr>
        <p:spPr>
          <a:xfrm>
            <a:off x="3556179" y="3077649"/>
            <a:ext cx="1095587" cy="36933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sampling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4BEA32FD-B9BE-490F-87D9-5877E5F34917}"/>
              </a:ext>
            </a:extLst>
          </p:cNvPr>
          <p:cNvCxnSpPr>
            <a:cxnSpLocks/>
          </p:cNvCxnSpPr>
          <p:nvPr/>
        </p:nvCxnSpPr>
        <p:spPr>
          <a:xfrm>
            <a:off x="6515100" y="3059124"/>
            <a:ext cx="0" cy="52235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6ABE856E-03EF-4D0B-9B83-6BEBDEFD03B1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213217" y="3252026"/>
            <a:ext cx="0" cy="32944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箭头: 右 33">
            <a:extLst>
              <a:ext uri="{FF2B5EF4-FFF2-40B4-BE49-F238E27FC236}">
                <a16:creationId xmlns:a16="http://schemas.microsoft.com/office/drawing/2014/main" id="{5A02E1B2-DDE0-4614-90C4-2A7E5336F009}"/>
              </a:ext>
            </a:extLst>
          </p:cNvPr>
          <p:cNvSpPr/>
          <p:nvPr/>
        </p:nvSpPr>
        <p:spPr>
          <a:xfrm>
            <a:off x="1014835" y="5306979"/>
            <a:ext cx="431321" cy="10351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矩形: 圆角 37">
                <a:extLst>
                  <a:ext uri="{FF2B5EF4-FFF2-40B4-BE49-F238E27FC236}">
                    <a16:creationId xmlns:a16="http://schemas.microsoft.com/office/drawing/2014/main" id="{6FB2762A-84A8-465C-8EBE-F897DF4C78A3}"/>
                  </a:ext>
                </a:extLst>
              </p:cNvPr>
              <p:cNvSpPr/>
              <p:nvPr/>
            </p:nvSpPr>
            <p:spPr>
              <a:xfrm>
                <a:off x="2948015" y="1105235"/>
                <a:ext cx="530401" cy="36933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8" name="矩形: 圆角 37">
                <a:extLst>
                  <a:ext uri="{FF2B5EF4-FFF2-40B4-BE49-F238E27FC236}">
                    <a16:creationId xmlns:a16="http://schemas.microsoft.com/office/drawing/2014/main" id="{6FB2762A-84A8-465C-8EBE-F897DF4C78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015" y="1105235"/>
                <a:ext cx="530401" cy="369332"/>
              </a:xfrm>
              <a:prstGeom prst="roundRect">
                <a:avLst/>
              </a:prstGeom>
              <a:blipFill>
                <a:blip r:embed="rId8"/>
                <a:stretch>
                  <a:fillRect b="-923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矩形: 圆角 38">
                <a:extLst>
                  <a:ext uri="{FF2B5EF4-FFF2-40B4-BE49-F238E27FC236}">
                    <a16:creationId xmlns:a16="http://schemas.microsoft.com/office/drawing/2014/main" id="{6B1293EE-D9AA-43F8-AD05-92B91245AD91}"/>
                  </a:ext>
                </a:extLst>
              </p:cNvPr>
              <p:cNvSpPr/>
              <p:nvPr/>
            </p:nvSpPr>
            <p:spPr>
              <a:xfrm>
                <a:off x="6712872" y="1102700"/>
                <a:ext cx="530401" cy="36933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9" name="矩形: 圆角 38">
                <a:extLst>
                  <a:ext uri="{FF2B5EF4-FFF2-40B4-BE49-F238E27FC236}">
                    <a16:creationId xmlns:a16="http://schemas.microsoft.com/office/drawing/2014/main" id="{6B1293EE-D9AA-43F8-AD05-92B91245AD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872" y="1102700"/>
                <a:ext cx="530401" cy="369332"/>
              </a:xfrm>
              <a:prstGeom prst="roundRect">
                <a:avLst/>
              </a:prstGeom>
              <a:blipFill>
                <a:blip r:embed="rId9"/>
                <a:stretch>
                  <a:fillRect b="-1875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0708E839-8699-4009-9834-C28E60866D9D}"/>
              </a:ext>
            </a:extLst>
          </p:cNvPr>
          <p:cNvCxnSpPr>
            <a:cxnSpLocks/>
            <a:endCxn id="38" idx="2"/>
          </p:cNvCxnSpPr>
          <p:nvPr/>
        </p:nvCxnSpPr>
        <p:spPr>
          <a:xfrm flipH="1" flipV="1">
            <a:off x="3213216" y="1474567"/>
            <a:ext cx="2" cy="5046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531CAAF9-70AD-416D-B957-BA3C74C0CEC0}"/>
              </a:ext>
            </a:extLst>
          </p:cNvPr>
          <p:cNvCxnSpPr>
            <a:cxnSpLocks/>
          </p:cNvCxnSpPr>
          <p:nvPr/>
        </p:nvCxnSpPr>
        <p:spPr>
          <a:xfrm flipH="1" flipV="1">
            <a:off x="6978072" y="1462323"/>
            <a:ext cx="2" cy="5046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8092792F-8B3E-4BBA-AFFD-061F6795DE01}"/>
              </a:ext>
            </a:extLst>
          </p:cNvPr>
          <p:cNvCxnSpPr>
            <a:cxnSpLocks/>
            <a:stCxn id="38" idx="3"/>
            <a:endCxn id="39" idx="1"/>
          </p:cNvCxnSpPr>
          <p:nvPr/>
        </p:nvCxnSpPr>
        <p:spPr>
          <a:xfrm flipV="1">
            <a:off x="3478416" y="1287366"/>
            <a:ext cx="3234456" cy="253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CAF939E-10BE-4EEE-AFCC-47E340EC8268}"/>
                  </a:ext>
                </a:extLst>
              </p:cNvPr>
              <p:cNvSpPr txBox="1"/>
              <p:nvPr/>
            </p:nvSpPr>
            <p:spPr>
              <a:xfrm>
                <a:off x="4703012" y="973106"/>
                <a:ext cx="6740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CAF939E-10BE-4EEE-AFCC-47E340EC8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3012" y="973106"/>
                <a:ext cx="674031" cy="276999"/>
              </a:xfrm>
              <a:prstGeom prst="rect">
                <a:avLst/>
              </a:prstGeom>
              <a:blipFill>
                <a:blip r:embed="rId10"/>
                <a:stretch>
                  <a:fillRect l="-8108" t="-8889" r="-12613" b="-3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组合 57">
            <a:extLst>
              <a:ext uri="{FF2B5EF4-FFF2-40B4-BE49-F238E27FC236}">
                <a16:creationId xmlns:a16="http://schemas.microsoft.com/office/drawing/2014/main" id="{4179DD5D-13BF-4726-86B7-89508742C62B}"/>
              </a:ext>
            </a:extLst>
          </p:cNvPr>
          <p:cNvGrpSpPr/>
          <p:nvPr/>
        </p:nvGrpSpPr>
        <p:grpSpPr>
          <a:xfrm>
            <a:off x="6925064" y="3936445"/>
            <a:ext cx="965329" cy="579662"/>
            <a:chOff x="6978072" y="3923193"/>
            <a:chExt cx="965329" cy="579662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8A310D42-ABDE-4576-8B60-910616B458C5}"/>
                </a:ext>
              </a:extLst>
            </p:cNvPr>
            <p:cNvSpPr txBox="1"/>
            <p:nvPr/>
          </p:nvSpPr>
          <p:spPr>
            <a:xfrm>
              <a:off x="6978072" y="4133523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baseline</a:t>
              </a:r>
              <a:endParaRPr lang="zh-CN" altLang="en-US" dirty="0"/>
            </a:p>
          </p:txBody>
        </p: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66BFFE67-F1DD-45CF-9907-76FC43896E1D}"/>
                </a:ext>
              </a:extLst>
            </p:cNvPr>
            <p:cNvCxnSpPr>
              <a:cxnSpLocks/>
            </p:cNvCxnSpPr>
            <p:nvPr/>
          </p:nvCxnSpPr>
          <p:spPr>
            <a:xfrm>
              <a:off x="7460736" y="3923193"/>
              <a:ext cx="1" cy="26054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8351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80C835-C0F0-4F55-A6D2-EB7BD1322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Training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D1B8F1-D503-478D-B543-F3F542E15B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November 30, 2021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62E227-CD53-4C8B-A937-828870173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Computer Aided Medical Procedures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F12C45-92F3-423E-895A-F68A48615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E83BCD51-17E0-4632-9ED7-6E90A1052823}"/>
                  </a:ext>
                </a:extLst>
              </p:cNvPr>
              <p:cNvSpPr txBox="1"/>
              <p:nvPr/>
            </p:nvSpPr>
            <p:spPr>
              <a:xfrm>
                <a:off x="949545" y="1333989"/>
                <a:ext cx="7222683" cy="8917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altLang="zh-CN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i="0" smtClean="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lim>
                              </m:limLow>
                            </m:fName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𝒢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𝒳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𝒟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chr m:val="∑"/>
                                          <m:ctrlP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p>
                                        <m:e>
                                          <m:nary>
                                            <m:naryPr>
                                              <m:chr m:val="∑"/>
                                              <m:supHide m:val="on"/>
                                              <m:ctrlPr>
                                                <a:rPr lang="en-US" altLang="zh-CN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d>
                                                <m:dPr>
                                                  <m:ctrlP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m:rPr>
                                                      <m:brk m:alnAt="7"/>
                                                    </m:rP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</m:e>
                                              </m:d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∈</m:t>
                                              </m:r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ℰ</m:t>
                                              </m:r>
                                            </m:sub>
                                            <m:sup/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altLang="zh-CN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[</m:t>
                                                  </m:r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ℝ</m:t>
                                                  </m:r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≠0]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en-US" altLang="zh-CN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Sup>
                                                    <m:sSubSupPr>
                                                      <m:ctrlP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𝑢</m:t>
                                                      </m:r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,</m:t>
                                                      </m:r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𝑣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(</m:t>
                                                      </m:r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𝑘</m:t>
                                                      </m:r>
                                                      <m:r>
                                                        <a:rPr lang="en-US" altLang="zh-CN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)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</m:nary>
                                        </m:e>
                                      </m:nary>
                                    </m:e>
                                  </m:d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d>
                                    <m:dPr>
                                      <m:ctrlP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zh-CN" alt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𝒢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zh-CN" alt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𝒳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  <m:d>
                                            <m:dPr>
                                              <m:begChr m:val="‖"/>
                                              <m:endChr m:val=""/>
                                              <m:ctrlP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zh-CN" alt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𝒢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zh-CN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zh-CN" altLang="en-US" i="1">
                                                  <a:latin typeface="Cambria Math" panose="02040503050406030204" pitchFamily="18" charset="0"/>
                                                </a:rPr>
                                                <m:t>𝒳</m:t>
                                              </m:r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zh-CN" altLang="en-US" b="0" i="1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func>
                        </m:e>
                      </m:func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E83BCD51-17E0-4632-9ED7-6E90A10528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545" y="1333989"/>
                <a:ext cx="7222683" cy="8917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B3011E5-8BB0-457D-81E5-D63CF3570B06}"/>
              </a:ext>
            </a:extLst>
          </p:cNvPr>
          <p:cNvSpPr txBox="1">
            <a:spLocks/>
          </p:cNvSpPr>
          <p:nvPr/>
        </p:nvSpPr>
        <p:spPr bwMode="auto">
          <a:xfrm>
            <a:off x="359568" y="1025106"/>
            <a:ext cx="8424863" cy="43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defTabSz="914400">
              <a:buFontTx/>
              <a:buNone/>
            </a:pPr>
            <a:r>
              <a:rPr lang="en-US" altLang="zh-CN" kern="0" dirty="0"/>
              <a:t>loss function: </a:t>
            </a:r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en-US" altLang="zh-CN" kern="0" dirty="0"/>
          </a:p>
          <a:p>
            <a:pPr defTabSz="914400"/>
            <a:endParaRPr lang="zh-CN" altLang="en-US" kern="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CEAD300-5C77-436A-B4E5-11585789A1AA}"/>
              </a:ext>
            </a:extLst>
          </p:cNvPr>
          <p:cNvSpPr txBox="1"/>
          <p:nvPr/>
        </p:nvSpPr>
        <p:spPr>
          <a:xfrm>
            <a:off x="2992429" y="1050339"/>
            <a:ext cx="109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objective 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92BE86A-B5A9-4061-8AA3-99CEFE196DF8}"/>
              </a:ext>
            </a:extLst>
          </p:cNvPr>
          <p:cNvSpPr txBox="1"/>
          <p:nvPr/>
        </p:nvSpPr>
        <p:spPr>
          <a:xfrm>
            <a:off x="6041906" y="1045255"/>
            <a:ext cx="112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constraint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1E21481-2292-4EB0-B90C-07793CBAC83E}"/>
                  </a:ext>
                </a:extLst>
              </p:cNvPr>
              <p:cNvSpPr txBox="1"/>
              <p:nvPr/>
            </p:nvSpPr>
            <p:spPr>
              <a:xfrm>
                <a:off x="1747799" y="2444569"/>
                <a:ext cx="3241144" cy="808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d>
                                <m:d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𝔼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zh-CN" alt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altLang="zh-CN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p>
                                      </m:sSubSup>
                                      <m:d>
                                        <m:dPr>
                                          <m:begChr m:val="|"/>
                                          <m:endChr m:val=""/>
                                          <m:ctrlPr>
                                            <a:rPr lang="en-US" altLang="zh-CN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zh-CN" altLang="en-US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𝒢</m:t>
                                          </m:r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zh-CN" alt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𝒳</m:t>
                                          </m:r>
                                        </m:e>
                                      </m:d>
                                    </m:e>
                                  </m:d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sup>
                                  </m:sSubSup>
                                  <m:r>
                                    <a:rPr lang="en-US" altLang="zh-CN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1E21481-2292-4EB0-B90C-07793CBAC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799" y="2444569"/>
                <a:ext cx="3241144" cy="808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合 11">
            <a:extLst>
              <a:ext uri="{FF2B5EF4-FFF2-40B4-BE49-F238E27FC236}">
                <a16:creationId xmlns:a16="http://schemas.microsoft.com/office/drawing/2014/main" id="{B8057F7A-E5D8-47F7-9D92-CCA103FFC76D}"/>
              </a:ext>
            </a:extLst>
          </p:cNvPr>
          <p:cNvGrpSpPr/>
          <p:nvPr/>
        </p:nvGrpSpPr>
        <p:grpSpPr>
          <a:xfrm>
            <a:off x="6950119" y="2281544"/>
            <a:ext cx="1277858" cy="1981108"/>
            <a:chOff x="6421601" y="3024658"/>
            <a:chExt cx="1655599" cy="2317447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2B48C50E-0699-4F68-BF2C-77A0523AC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21601" y="3024658"/>
              <a:ext cx="1655599" cy="197631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555CE0CA-1F8C-4CC0-B943-50771666E60B}"/>
                    </a:ext>
                  </a:extLst>
                </p:cNvPr>
                <p:cNvSpPr txBox="1"/>
                <p:nvPr/>
              </p:nvSpPr>
              <p:spPr>
                <a:xfrm>
                  <a:off x="6561096" y="4946074"/>
                  <a:ext cx="1419406" cy="39603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altLang="zh-CN" sz="1600" dirty="0"/>
                    <a:t>-norm</a:t>
                  </a:r>
                  <a:endParaRPr lang="zh-CN" altLang="en-US" sz="1600" dirty="0"/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555CE0CA-1F8C-4CC0-B943-50771666E6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1096" y="4946074"/>
                  <a:ext cx="1419406" cy="396031"/>
                </a:xfrm>
                <a:prstGeom prst="rect">
                  <a:avLst/>
                </a:prstGeom>
                <a:blipFill>
                  <a:blip r:embed="rId5"/>
                  <a:stretch>
                    <a:fillRect t="-5455" b="-2363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61ACE2BC-9859-4877-8068-85DAD775C081}"/>
                  </a:ext>
                </a:extLst>
              </p:cNvPr>
              <p:cNvSpPr txBox="1"/>
              <p:nvPr/>
            </p:nvSpPr>
            <p:spPr>
              <a:xfrm>
                <a:off x="3837949" y="5987452"/>
                <a:ext cx="49464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zh-CN" sz="1200" dirty="0"/>
                  <a:t>[1] </a:t>
                </a:r>
                <a:r>
                  <a:rPr lang="en-US" altLang="zh-CN" sz="1200" i="1" dirty="0"/>
                  <a:t>Learning Sparse Neural Networks through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1200" i="1" dirty="0"/>
                  <a:t> </a:t>
                </a:r>
                <a:r>
                  <a:rPr lang="en-US" altLang="zh-CN" sz="1200" i="1" dirty="0"/>
                  <a:t>Regularization</a:t>
                </a:r>
                <a:r>
                  <a:rPr lang="en-US" altLang="zh-CN" sz="1200" dirty="0"/>
                  <a:t>, </a:t>
                </a:r>
                <a:r>
                  <a:rPr lang="en-US" altLang="zh-CN" sz="1200" dirty="0" err="1"/>
                  <a:t>Louizos</a:t>
                </a:r>
                <a:r>
                  <a:rPr lang="en-US" altLang="zh-CN" sz="1200" dirty="0"/>
                  <a:t> et al.</a:t>
                </a:r>
                <a:endParaRPr lang="zh-CN" altLang="en-US" sz="1200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61ACE2BC-9859-4877-8068-85DAD775C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7949" y="5987452"/>
                <a:ext cx="4946482" cy="276999"/>
              </a:xfrm>
              <a:prstGeom prst="rect">
                <a:avLst/>
              </a:prstGeom>
              <a:blipFill>
                <a:blip r:embed="rId6"/>
                <a:stretch>
                  <a:fillRect l="-123" b="-1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>
            <a:extLst>
              <a:ext uri="{FF2B5EF4-FFF2-40B4-BE49-F238E27FC236}">
                <a16:creationId xmlns:a16="http://schemas.microsoft.com/office/drawing/2014/main" id="{D4D801D6-5C0C-426C-9A15-7BF3E617BF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066" y="3387589"/>
            <a:ext cx="4430954" cy="2113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84F788C-CCA6-436C-88D6-E6DF6DD9B46D}"/>
                  </a:ext>
                </a:extLst>
              </p:cNvPr>
              <p:cNvSpPr txBox="1"/>
              <p:nvPr/>
            </p:nvSpPr>
            <p:spPr>
              <a:xfrm>
                <a:off x="1491463" y="5400780"/>
                <a:ext cx="38562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hard concrete distribution with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zh-CN" dirty="0"/>
                  <a:t> and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84F788C-CCA6-436C-88D6-E6DF6DD9B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463" y="5400780"/>
                <a:ext cx="3856284" cy="369332"/>
              </a:xfrm>
              <a:prstGeom prst="rect">
                <a:avLst/>
              </a:prstGeom>
              <a:blipFill>
                <a:blip r:embed="rId8"/>
                <a:stretch>
                  <a:fillRect l="-1424" t="-9836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箭头: 下 17">
            <a:extLst>
              <a:ext uri="{FF2B5EF4-FFF2-40B4-BE49-F238E27FC236}">
                <a16:creationId xmlns:a16="http://schemas.microsoft.com/office/drawing/2014/main" id="{D230C5B9-43AC-4C9B-896A-B49AE3529CDE}"/>
              </a:ext>
            </a:extLst>
          </p:cNvPr>
          <p:cNvSpPr/>
          <p:nvPr/>
        </p:nvSpPr>
        <p:spPr>
          <a:xfrm>
            <a:off x="3312543" y="2310232"/>
            <a:ext cx="107062" cy="317233"/>
          </a:xfrm>
          <a:prstGeom prst="downArrow">
            <a:avLst>
              <a:gd name="adj1" fmla="val 44303"/>
              <a:gd name="adj2" fmla="val 9272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575923"/>
      </p:ext>
    </p:extLst>
  </p:cSld>
  <p:clrMapOvr>
    <a:masterClrMapping/>
  </p:clrMapOvr>
</p:sld>
</file>

<file path=ppt/theme/theme1.xml><?xml version="1.0" encoding="utf-8"?>
<a:theme xmlns:a="http://schemas.openxmlformats.org/drawingml/2006/main" name="camp-tum-jh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"/>
        <a:cs typeface=""/>
      </a:majorFont>
      <a:minorFont>
        <a:latin typeface="TUM Neue Helvetica 55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4-04-21_2_TUM_JHU_template.potx" id="{A844F364-FC86-4F6B-B063-4CB3193CFD33}" vid="{02C20712-33D1-4C90-BE68-BFEAC6B84A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camp-tum-jhu-slides</Template>
  <TotalTime>6138</TotalTime>
  <Words>834</Words>
  <Application>Microsoft Office PowerPoint</Application>
  <PresentationFormat>全屏显示(4:3)</PresentationFormat>
  <Paragraphs>248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TUM Neue Helvetica 55 Regular</vt:lpstr>
      <vt:lpstr>Arial</vt:lpstr>
      <vt:lpstr>Calibri</vt:lpstr>
      <vt:lpstr>Cambria Math</vt:lpstr>
      <vt:lpstr>camp-tum-jhu</vt:lpstr>
      <vt:lpstr>Interpreting Graph Neural Networks for NLP with Differentiable Edge Masking</vt:lpstr>
      <vt:lpstr>In a Nutshell</vt:lpstr>
      <vt:lpstr>PowerPoint 演示文稿</vt:lpstr>
      <vt:lpstr>Introduction</vt:lpstr>
      <vt:lpstr>Hindsight Bias</vt:lpstr>
      <vt:lpstr>Related Works</vt:lpstr>
      <vt:lpstr>PowerPoint 演示文稿</vt:lpstr>
      <vt:lpstr>GraphMask</vt:lpstr>
      <vt:lpstr>Training</vt:lpstr>
      <vt:lpstr>PowerPoint 演示文稿</vt:lpstr>
      <vt:lpstr>Synthetic Experiment </vt:lpstr>
      <vt:lpstr>Question Answering </vt:lpstr>
      <vt:lpstr>Question Answering</vt:lpstr>
      <vt:lpstr>Semantic Role Labeling</vt:lpstr>
      <vt:lpstr>Semantic Role Labeling</vt:lpstr>
      <vt:lpstr>PowerPoint 演示文稿</vt:lpstr>
      <vt:lpstr>Take-home Message</vt:lpstr>
      <vt:lpstr>PowerPoint 演示文稿</vt:lpstr>
    </vt:vector>
  </TitlesOfParts>
  <Company>TUM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Jingpei</dc:creator>
  <cp:lastModifiedBy>Wu Jingpei</cp:lastModifiedBy>
  <cp:revision>13</cp:revision>
  <dcterms:created xsi:type="dcterms:W3CDTF">2021-11-21T01:02:55Z</dcterms:created>
  <dcterms:modified xsi:type="dcterms:W3CDTF">2021-11-30T09:45:28Z</dcterms:modified>
</cp:coreProperties>
</file>