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  <p:sldMasterId id="2147483668" r:id="rId2"/>
    <p:sldMasterId id="2147483674" r:id="rId3"/>
    <p:sldMasterId id="2147483648" r:id="rId4"/>
    <p:sldMasterId id="2147483684" r:id="rId5"/>
    <p:sldMasterId id="2147483697" r:id="rId6"/>
  </p:sldMasterIdLst>
  <p:notesMasterIdLst>
    <p:notesMasterId r:id="rId30"/>
  </p:notesMasterIdLst>
  <p:handoutMasterIdLst>
    <p:handoutMasterId r:id="rId31"/>
  </p:handoutMasterIdLst>
  <p:sldIdLst>
    <p:sldId id="355" r:id="rId7"/>
    <p:sldId id="369" r:id="rId8"/>
    <p:sldId id="371" r:id="rId9"/>
    <p:sldId id="408" r:id="rId10"/>
    <p:sldId id="412" r:id="rId11"/>
    <p:sldId id="396" r:id="rId12"/>
    <p:sldId id="397" r:id="rId13"/>
    <p:sldId id="410" r:id="rId14"/>
    <p:sldId id="372" r:id="rId15"/>
    <p:sldId id="398" r:id="rId16"/>
    <p:sldId id="400" r:id="rId17"/>
    <p:sldId id="401" r:id="rId18"/>
    <p:sldId id="399" r:id="rId19"/>
    <p:sldId id="402" r:id="rId20"/>
    <p:sldId id="373" r:id="rId21"/>
    <p:sldId id="403" r:id="rId22"/>
    <p:sldId id="405" r:id="rId23"/>
    <p:sldId id="406" r:id="rId24"/>
    <p:sldId id="407" r:id="rId25"/>
    <p:sldId id="411" r:id="rId26"/>
    <p:sldId id="413" r:id="rId27"/>
    <p:sldId id="404" r:id="rId28"/>
    <p:sldId id="409" r:id="rId29"/>
  </p:sldIdLst>
  <p:sldSz cx="9144000" cy="6858000" type="screen4x3"/>
  <p:notesSz cx="9925050" cy="66659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00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99"/>
    <a:srgbClr val="98C6EA"/>
    <a:srgbClr val="005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8272" autoAdjust="0"/>
  </p:normalViewPr>
  <p:slideViewPr>
    <p:cSldViewPr snapToGrid="0">
      <p:cViewPr varScale="1">
        <p:scale>
          <a:sx n="79" d="100"/>
          <a:sy n="79" d="100"/>
        </p:scale>
        <p:origin x="159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5" d="100"/>
          <a:sy n="135" d="100"/>
        </p:scale>
        <p:origin x="-1518" y="-90"/>
      </p:cViewPr>
      <p:guideLst>
        <p:guide orient="horz" pos="2100"/>
        <p:guide pos="312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13D889-66A7-4882-83C1-3AD34F95BF96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B3EBF2B-AF5E-4678-BC3B-FF17ECEC7F2D}">
      <dgm:prSet/>
      <dgm:spPr/>
      <dgm:t>
        <a:bodyPr/>
        <a:lstStyle/>
        <a:p>
          <a:r>
            <a:rPr lang="en-US"/>
            <a:t>Advantages</a:t>
          </a:r>
        </a:p>
      </dgm:t>
    </dgm:pt>
    <dgm:pt modelId="{A3DA11B8-7AE0-48E7-B0DE-8A7D93900E3D}" type="parTrans" cxnId="{192F06AC-2F52-440C-9748-FFEF86F69B1A}">
      <dgm:prSet/>
      <dgm:spPr/>
      <dgm:t>
        <a:bodyPr/>
        <a:lstStyle/>
        <a:p>
          <a:endParaRPr lang="en-US"/>
        </a:p>
      </dgm:t>
    </dgm:pt>
    <dgm:pt modelId="{EBE58E13-2D58-4937-88FB-F21A31023365}" type="sibTrans" cxnId="{192F06AC-2F52-440C-9748-FFEF86F69B1A}">
      <dgm:prSet/>
      <dgm:spPr/>
      <dgm:t>
        <a:bodyPr/>
        <a:lstStyle/>
        <a:p>
          <a:endParaRPr lang="en-US"/>
        </a:p>
      </dgm:t>
    </dgm:pt>
    <dgm:pt modelId="{22D27EBC-BEB4-4B76-B840-39087324B7B2}">
      <dgm:prSet/>
      <dgm:spPr/>
      <dgm:t>
        <a:bodyPr/>
        <a:lstStyle/>
        <a:p>
          <a:r>
            <a:rPr lang="en-US"/>
            <a:t>Simple language structure</a:t>
          </a:r>
        </a:p>
      </dgm:t>
    </dgm:pt>
    <dgm:pt modelId="{872C2DD0-17FB-405D-8BB1-C542C2A5667C}" type="parTrans" cxnId="{BC3865A1-1077-491C-B407-A4E24B3C54BF}">
      <dgm:prSet/>
      <dgm:spPr/>
      <dgm:t>
        <a:bodyPr/>
        <a:lstStyle/>
        <a:p>
          <a:endParaRPr lang="en-US"/>
        </a:p>
      </dgm:t>
    </dgm:pt>
    <dgm:pt modelId="{42A64232-942A-4C83-96A6-6503EB809A5B}" type="sibTrans" cxnId="{BC3865A1-1077-491C-B407-A4E24B3C54BF}">
      <dgm:prSet/>
      <dgm:spPr/>
      <dgm:t>
        <a:bodyPr/>
        <a:lstStyle/>
        <a:p>
          <a:endParaRPr lang="en-US"/>
        </a:p>
      </dgm:t>
    </dgm:pt>
    <dgm:pt modelId="{0D6A3B8E-4A14-4611-AFD5-7B4FE072DFC7}">
      <dgm:prSet/>
      <dgm:spPr/>
      <dgm:t>
        <a:bodyPr/>
        <a:lstStyle/>
        <a:p>
          <a:r>
            <a:rPr lang="en-US"/>
            <a:t>Independent Experimentation</a:t>
          </a:r>
        </a:p>
      </dgm:t>
    </dgm:pt>
    <dgm:pt modelId="{4E184218-B039-4A87-9FCA-38CAC648B91D}" type="parTrans" cxnId="{0B46D2AC-1E7A-44B6-9E34-187B5E952384}">
      <dgm:prSet/>
      <dgm:spPr/>
      <dgm:t>
        <a:bodyPr/>
        <a:lstStyle/>
        <a:p>
          <a:endParaRPr lang="en-US"/>
        </a:p>
      </dgm:t>
    </dgm:pt>
    <dgm:pt modelId="{FC08ABC2-6B2F-4A44-A035-C09E0E142E8D}" type="sibTrans" cxnId="{0B46D2AC-1E7A-44B6-9E34-187B5E952384}">
      <dgm:prSet/>
      <dgm:spPr/>
      <dgm:t>
        <a:bodyPr/>
        <a:lstStyle/>
        <a:p>
          <a:endParaRPr lang="en-US"/>
        </a:p>
      </dgm:t>
    </dgm:pt>
    <dgm:pt modelId="{77093651-3B57-4F8E-A29E-994F55FA1E53}">
      <dgm:prSet/>
      <dgm:spPr/>
      <dgm:t>
        <a:bodyPr/>
        <a:lstStyle/>
        <a:p>
          <a:r>
            <a:rPr lang="en-US"/>
            <a:t>Good drawings for model and result </a:t>
          </a:r>
        </a:p>
      </dgm:t>
    </dgm:pt>
    <dgm:pt modelId="{8AA56939-32A0-4CEE-B222-2846246005B7}" type="parTrans" cxnId="{6A8E046D-6009-4CC9-A9E4-272CC0F882B6}">
      <dgm:prSet/>
      <dgm:spPr/>
      <dgm:t>
        <a:bodyPr/>
        <a:lstStyle/>
        <a:p>
          <a:endParaRPr lang="en-US"/>
        </a:p>
      </dgm:t>
    </dgm:pt>
    <dgm:pt modelId="{7E9965AF-8EEE-49AB-8C1C-DC743DE3A659}" type="sibTrans" cxnId="{6A8E046D-6009-4CC9-A9E4-272CC0F882B6}">
      <dgm:prSet/>
      <dgm:spPr/>
      <dgm:t>
        <a:bodyPr/>
        <a:lstStyle/>
        <a:p>
          <a:endParaRPr lang="en-US"/>
        </a:p>
      </dgm:t>
    </dgm:pt>
    <dgm:pt modelId="{DDE717BA-DC4E-4059-A087-AB4F30D07BD0}">
      <dgm:prSet/>
      <dgm:spPr/>
      <dgm:t>
        <a:bodyPr/>
        <a:lstStyle/>
        <a:p>
          <a:r>
            <a:rPr lang="en-US" dirty="0"/>
            <a:t>Disadvantages</a:t>
          </a:r>
        </a:p>
      </dgm:t>
    </dgm:pt>
    <dgm:pt modelId="{18DEA88D-AAF6-4714-BAAC-DB6AD7D3C1AE}" type="parTrans" cxnId="{8569F706-0A1A-4846-82A4-AF2C66BE60F3}">
      <dgm:prSet/>
      <dgm:spPr/>
      <dgm:t>
        <a:bodyPr/>
        <a:lstStyle/>
        <a:p>
          <a:endParaRPr lang="en-US"/>
        </a:p>
      </dgm:t>
    </dgm:pt>
    <dgm:pt modelId="{0E436813-A214-42D9-B9B1-4558E9CE8524}" type="sibTrans" cxnId="{8569F706-0A1A-4846-82A4-AF2C66BE60F3}">
      <dgm:prSet/>
      <dgm:spPr/>
      <dgm:t>
        <a:bodyPr/>
        <a:lstStyle/>
        <a:p>
          <a:endParaRPr lang="en-US"/>
        </a:p>
      </dgm:t>
    </dgm:pt>
    <dgm:pt modelId="{D3EF7C3A-774E-4396-B355-3542D056D6AA}">
      <dgm:prSet/>
      <dgm:spPr/>
      <dgm:t>
        <a:bodyPr/>
        <a:lstStyle/>
        <a:p>
          <a:r>
            <a:rPr lang="en-US" dirty="0"/>
            <a:t>No explanation of why they decided to use any approach</a:t>
          </a:r>
        </a:p>
      </dgm:t>
    </dgm:pt>
    <dgm:pt modelId="{12129C72-2FC5-4ADF-94CB-55643864ED12}" type="parTrans" cxnId="{D22BE0C5-D4FA-4E6D-9C27-B1516A0344FD}">
      <dgm:prSet/>
      <dgm:spPr/>
      <dgm:t>
        <a:bodyPr/>
        <a:lstStyle/>
        <a:p>
          <a:endParaRPr lang="en-US"/>
        </a:p>
      </dgm:t>
    </dgm:pt>
    <dgm:pt modelId="{DCED2E9E-82B9-4229-9C91-248D756BE454}" type="sibTrans" cxnId="{D22BE0C5-D4FA-4E6D-9C27-B1516A0344FD}">
      <dgm:prSet/>
      <dgm:spPr/>
      <dgm:t>
        <a:bodyPr/>
        <a:lstStyle/>
        <a:p>
          <a:endParaRPr lang="en-US"/>
        </a:p>
      </dgm:t>
    </dgm:pt>
    <dgm:pt modelId="{B7637805-E450-4830-A22B-4BEB2BDCCAD8}">
      <dgm:prSet/>
      <dgm:spPr/>
      <dgm:t>
        <a:bodyPr/>
        <a:lstStyle/>
        <a:p>
          <a:r>
            <a:rPr lang="en-US"/>
            <a:t>No ablation study</a:t>
          </a:r>
        </a:p>
      </dgm:t>
    </dgm:pt>
    <dgm:pt modelId="{E04EEC87-8991-4CFA-9C32-D0B3E32DA00A}" type="parTrans" cxnId="{1EDE4A7C-BA26-48DB-8BD3-88A524A604C4}">
      <dgm:prSet/>
      <dgm:spPr/>
      <dgm:t>
        <a:bodyPr/>
        <a:lstStyle/>
        <a:p>
          <a:endParaRPr lang="en-US"/>
        </a:p>
      </dgm:t>
    </dgm:pt>
    <dgm:pt modelId="{11344AA5-3482-413D-B0D3-F3B80C600BB9}" type="sibTrans" cxnId="{1EDE4A7C-BA26-48DB-8BD3-88A524A604C4}">
      <dgm:prSet/>
      <dgm:spPr/>
      <dgm:t>
        <a:bodyPr/>
        <a:lstStyle/>
        <a:p>
          <a:endParaRPr lang="en-US"/>
        </a:p>
      </dgm:t>
    </dgm:pt>
    <dgm:pt modelId="{324C94DF-2F26-4B78-A71B-9F9A9D85BB03}">
      <dgm:prSet/>
      <dgm:spPr/>
      <dgm:t>
        <a:bodyPr/>
        <a:lstStyle/>
        <a:p>
          <a:r>
            <a:rPr lang="en-US" dirty="0"/>
            <a:t>Changing default method implementations with their own</a:t>
          </a:r>
        </a:p>
      </dgm:t>
    </dgm:pt>
    <dgm:pt modelId="{D2FE6ACB-9840-4C2A-A505-772F43B3BCDF}" type="parTrans" cxnId="{6AAD3D93-57CD-4516-A51E-6F7DBC9E8B02}">
      <dgm:prSet/>
      <dgm:spPr/>
      <dgm:t>
        <a:bodyPr/>
        <a:lstStyle/>
        <a:p>
          <a:endParaRPr lang="en-US"/>
        </a:p>
      </dgm:t>
    </dgm:pt>
    <dgm:pt modelId="{AE79196C-819F-4C68-9093-A2DA1F4767C5}" type="sibTrans" cxnId="{6AAD3D93-57CD-4516-A51E-6F7DBC9E8B02}">
      <dgm:prSet/>
      <dgm:spPr/>
      <dgm:t>
        <a:bodyPr/>
        <a:lstStyle/>
        <a:p>
          <a:endParaRPr lang="en-US"/>
        </a:p>
      </dgm:t>
    </dgm:pt>
    <dgm:pt modelId="{F187D3AC-CB4C-4EEA-8AA9-F4303D0AAD98}">
      <dgm:prSet/>
      <dgm:spPr/>
      <dgm:t>
        <a:bodyPr/>
        <a:lstStyle/>
        <a:p>
          <a:r>
            <a:rPr lang="en-US" dirty="0"/>
            <a:t>Poor explanation of their implemented innovative method</a:t>
          </a:r>
        </a:p>
      </dgm:t>
    </dgm:pt>
    <dgm:pt modelId="{2CEC7BD0-518C-409B-8181-D21122986586}" type="parTrans" cxnId="{1EF52963-AE14-4565-969A-695BF4AFB2B0}">
      <dgm:prSet/>
      <dgm:spPr/>
      <dgm:t>
        <a:bodyPr/>
        <a:lstStyle/>
        <a:p>
          <a:endParaRPr lang="en-US"/>
        </a:p>
      </dgm:t>
    </dgm:pt>
    <dgm:pt modelId="{FFF62236-A7BD-4D49-B9F6-378E236AC9BE}" type="sibTrans" cxnId="{1EF52963-AE14-4565-969A-695BF4AFB2B0}">
      <dgm:prSet/>
      <dgm:spPr/>
      <dgm:t>
        <a:bodyPr/>
        <a:lstStyle/>
        <a:p>
          <a:endParaRPr lang="en-US"/>
        </a:p>
      </dgm:t>
    </dgm:pt>
    <dgm:pt modelId="{C0DB8DEC-13D0-4D49-A928-0FAAD51314E3}">
      <dgm:prSet/>
      <dgm:spPr/>
      <dgm:t>
        <a:bodyPr/>
        <a:lstStyle/>
        <a:p>
          <a:r>
            <a:rPr lang="en-US" dirty="0"/>
            <a:t>Poor review of related methods</a:t>
          </a:r>
        </a:p>
      </dgm:t>
    </dgm:pt>
    <dgm:pt modelId="{46284AAD-DD78-4941-8E10-C5BF87159CF6}" type="sibTrans" cxnId="{309F72E4-3765-4B66-B091-D3A23B090221}">
      <dgm:prSet/>
      <dgm:spPr/>
      <dgm:t>
        <a:bodyPr/>
        <a:lstStyle/>
        <a:p>
          <a:endParaRPr lang="en-US"/>
        </a:p>
      </dgm:t>
    </dgm:pt>
    <dgm:pt modelId="{8BB4664A-A697-4C4D-93A5-0CE82581B050}" type="parTrans" cxnId="{309F72E4-3765-4B66-B091-D3A23B090221}">
      <dgm:prSet/>
      <dgm:spPr/>
      <dgm:t>
        <a:bodyPr/>
        <a:lstStyle/>
        <a:p>
          <a:endParaRPr lang="en-US"/>
        </a:p>
      </dgm:t>
    </dgm:pt>
    <dgm:pt modelId="{909F7E54-FAD9-453E-A964-117FFD586A61}" type="pres">
      <dgm:prSet presAssocID="{DE13D889-66A7-4882-83C1-3AD34F95BF96}" presName="linear" presStyleCnt="0">
        <dgm:presLayoutVars>
          <dgm:animLvl val="lvl"/>
          <dgm:resizeHandles val="exact"/>
        </dgm:presLayoutVars>
      </dgm:prSet>
      <dgm:spPr/>
    </dgm:pt>
    <dgm:pt modelId="{E8E588EB-AA4F-4EEF-8311-24AE1166BBCC}" type="pres">
      <dgm:prSet presAssocID="{1B3EBF2B-AF5E-4678-BC3B-FF17ECEC7F2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B46C9E5-9B26-4A95-A9FB-7BBD55FB17C7}" type="pres">
      <dgm:prSet presAssocID="{1B3EBF2B-AF5E-4678-BC3B-FF17ECEC7F2D}" presName="childText" presStyleLbl="revTx" presStyleIdx="0" presStyleCnt="2">
        <dgm:presLayoutVars>
          <dgm:bulletEnabled val="1"/>
        </dgm:presLayoutVars>
      </dgm:prSet>
      <dgm:spPr/>
    </dgm:pt>
    <dgm:pt modelId="{E1C547E8-81D1-40A1-A653-1CE583BB8007}" type="pres">
      <dgm:prSet presAssocID="{DDE717BA-DC4E-4059-A087-AB4F30D07BD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C75DCAA2-E7B1-47FE-BD34-1EB57A199EDB}" type="pres">
      <dgm:prSet presAssocID="{DDE717BA-DC4E-4059-A087-AB4F30D07BD0}" presName="childText" presStyleLbl="revTx" presStyleIdx="1" presStyleCnt="2" custLinFactNeighborX="114">
        <dgm:presLayoutVars>
          <dgm:bulletEnabled val="1"/>
        </dgm:presLayoutVars>
      </dgm:prSet>
      <dgm:spPr/>
    </dgm:pt>
  </dgm:ptLst>
  <dgm:cxnLst>
    <dgm:cxn modelId="{F30D9D02-2CBD-4EC7-B8DF-89AB778E9BDC}" type="presOf" srcId="{B7637805-E450-4830-A22B-4BEB2BDCCAD8}" destId="{C75DCAA2-E7B1-47FE-BD34-1EB57A199EDB}" srcOrd="0" destOrd="1" presId="urn:microsoft.com/office/officeart/2005/8/layout/vList2"/>
    <dgm:cxn modelId="{8569F706-0A1A-4846-82A4-AF2C66BE60F3}" srcId="{DE13D889-66A7-4882-83C1-3AD34F95BF96}" destId="{DDE717BA-DC4E-4059-A087-AB4F30D07BD0}" srcOrd="1" destOrd="0" parTransId="{18DEA88D-AAF6-4714-BAAC-DB6AD7D3C1AE}" sibTransId="{0E436813-A214-42D9-B9B1-4558E9CE8524}"/>
    <dgm:cxn modelId="{A4753927-8A2D-4C2B-BA03-694012956851}" type="presOf" srcId="{22D27EBC-BEB4-4B76-B840-39087324B7B2}" destId="{DB46C9E5-9B26-4A95-A9FB-7BBD55FB17C7}" srcOrd="0" destOrd="0" presId="urn:microsoft.com/office/officeart/2005/8/layout/vList2"/>
    <dgm:cxn modelId="{42ABE534-35A0-4587-A322-7E1B04F9D287}" type="presOf" srcId="{C0DB8DEC-13D0-4D49-A928-0FAAD51314E3}" destId="{C75DCAA2-E7B1-47FE-BD34-1EB57A199EDB}" srcOrd="0" destOrd="3" presId="urn:microsoft.com/office/officeart/2005/8/layout/vList2"/>
    <dgm:cxn modelId="{1EF52963-AE14-4565-969A-695BF4AFB2B0}" srcId="{DDE717BA-DC4E-4059-A087-AB4F30D07BD0}" destId="{F187D3AC-CB4C-4EEA-8AA9-F4303D0AAD98}" srcOrd="4" destOrd="0" parTransId="{2CEC7BD0-518C-409B-8181-D21122986586}" sibTransId="{FFF62236-A7BD-4D49-B9F6-378E236AC9BE}"/>
    <dgm:cxn modelId="{6A8E046D-6009-4CC9-A9E4-272CC0F882B6}" srcId="{1B3EBF2B-AF5E-4678-BC3B-FF17ECEC7F2D}" destId="{77093651-3B57-4F8E-A29E-994F55FA1E53}" srcOrd="2" destOrd="0" parTransId="{8AA56939-32A0-4CEE-B222-2846246005B7}" sibTransId="{7E9965AF-8EEE-49AB-8C1C-DC743DE3A659}"/>
    <dgm:cxn modelId="{E0E01471-A9BB-438B-92DA-8BCD33FF4F6C}" type="presOf" srcId="{77093651-3B57-4F8E-A29E-994F55FA1E53}" destId="{DB46C9E5-9B26-4A95-A9FB-7BBD55FB17C7}" srcOrd="0" destOrd="2" presId="urn:microsoft.com/office/officeart/2005/8/layout/vList2"/>
    <dgm:cxn modelId="{1EDE4A7C-BA26-48DB-8BD3-88A524A604C4}" srcId="{DDE717BA-DC4E-4059-A087-AB4F30D07BD0}" destId="{B7637805-E450-4830-A22B-4BEB2BDCCAD8}" srcOrd="1" destOrd="0" parTransId="{E04EEC87-8991-4CFA-9C32-D0B3E32DA00A}" sibTransId="{11344AA5-3482-413D-B0D3-F3B80C600BB9}"/>
    <dgm:cxn modelId="{337B617F-F21C-425E-B548-0417A044F19B}" type="presOf" srcId="{DE13D889-66A7-4882-83C1-3AD34F95BF96}" destId="{909F7E54-FAD9-453E-A964-117FFD586A61}" srcOrd="0" destOrd="0" presId="urn:microsoft.com/office/officeart/2005/8/layout/vList2"/>
    <dgm:cxn modelId="{DFCC9F8F-D7F2-4068-BD85-838C889CE7AA}" type="presOf" srcId="{DDE717BA-DC4E-4059-A087-AB4F30D07BD0}" destId="{E1C547E8-81D1-40A1-A653-1CE583BB8007}" srcOrd="0" destOrd="0" presId="urn:microsoft.com/office/officeart/2005/8/layout/vList2"/>
    <dgm:cxn modelId="{6AAD3D93-57CD-4516-A51E-6F7DBC9E8B02}" srcId="{DDE717BA-DC4E-4059-A087-AB4F30D07BD0}" destId="{324C94DF-2F26-4B78-A71B-9F9A9D85BB03}" srcOrd="2" destOrd="0" parTransId="{D2FE6ACB-9840-4C2A-A505-772F43B3BCDF}" sibTransId="{AE79196C-819F-4C68-9093-A2DA1F4767C5}"/>
    <dgm:cxn modelId="{BC3865A1-1077-491C-B407-A4E24B3C54BF}" srcId="{1B3EBF2B-AF5E-4678-BC3B-FF17ECEC7F2D}" destId="{22D27EBC-BEB4-4B76-B840-39087324B7B2}" srcOrd="0" destOrd="0" parTransId="{872C2DD0-17FB-405D-8BB1-C542C2A5667C}" sibTransId="{42A64232-942A-4C83-96A6-6503EB809A5B}"/>
    <dgm:cxn modelId="{192F06AC-2F52-440C-9748-FFEF86F69B1A}" srcId="{DE13D889-66A7-4882-83C1-3AD34F95BF96}" destId="{1B3EBF2B-AF5E-4678-BC3B-FF17ECEC7F2D}" srcOrd="0" destOrd="0" parTransId="{A3DA11B8-7AE0-48E7-B0DE-8A7D93900E3D}" sibTransId="{EBE58E13-2D58-4937-88FB-F21A31023365}"/>
    <dgm:cxn modelId="{0B46D2AC-1E7A-44B6-9E34-187B5E952384}" srcId="{1B3EBF2B-AF5E-4678-BC3B-FF17ECEC7F2D}" destId="{0D6A3B8E-4A14-4611-AFD5-7B4FE072DFC7}" srcOrd="1" destOrd="0" parTransId="{4E184218-B039-4A87-9FCA-38CAC648B91D}" sibTransId="{FC08ABC2-6B2F-4A44-A035-C09E0E142E8D}"/>
    <dgm:cxn modelId="{440A3AB0-FC87-4DDD-9347-D0EEB11F87F1}" type="presOf" srcId="{0D6A3B8E-4A14-4611-AFD5-7B4FE072DFC7}" destId="{DB46C9E5-9B26-4A95-A9FB-7BBD55FB17C7}" srcOrd="0" destOrd="1" presId="urn:microsoft.com/office/officeart/2005/8/layout/vList2"/>
    <dgm:cxn modelId="{D41B85B7-94C7-485A-9924-F5246DFE18EE}" type="presOf" srcId="{D3EF7C3A-774E-4396-B355-3542D056D6AA}" destId="{C75DCAA2-E7B1-47FE-BD34-1EB57A199EDB}" srcOrd="0" destOrd="0" presId="urn:microsoft.com/office/officeart/2005/8/layout/vList2"/>
    <dgm:cxn modelId="{CCFB53B9-FFDD-4D6C-BBEB-76303ED72CA4}" type="presOf" srcId="{1B3EBF2B-AF5E-4678-BC3B-FF17ECEC7F2D}" destId="{E8E588EB-AA4F-4EEF-8311-24AE1166BBCC}" srcOrd="0" destOrd="0" presId="urn:microsoft.com/office/officeart/2005/8/layout/vList2"/>
    <dgm:cxn modelId="{D22BE0C5-D4FA-4E6D-9C27-B1516A0344FD}" srcId="{DDE717BA-DC4E-4059-A087-AB4F30D07BD0}" destId="{D3EF7C3A-774E-4396-B355-3542D056D6AA}" srcOrd="0" destOrd="0" parTransId="{12129C72-2FC5-4ADF-94CB-55643864ED12}" sibTransId="{DCED2E9E-82B9-4229-9C91-248D756BE454}"/>
    <dgm:cxn modelId="{FB2FFED7-84D5-404E-AB66-090CBA398FF3}" type="presOf" srcId="{F187D3AC-CB4C-4EEA-8AA9-F4303D0AAD98}" destId="{C75DCAA2-E7B1-47FE-BD34-1EB57A199EDB}" srcOrd="0" destOrd="4" presId="urn:microsoft.com/office/officeart/2005/8/layout/vList2"/>
    <dgm:cxn modelId="{309F72E4-3765-4B66-B091-D3A23B090221}" srcId="{DDE717BA-DC4E-4059-A087-AB4F30D07BD0}" destId="{C0DB8DEC-13D0-4D49-A928-0FAAD51314E3}" srcOrd="3" destOrd="0" parTransId="{8BB4664A-A697-4C4D-93A5-0CE82581B050}" sibTransId="{46284AAD-DD78-4941-8E10-C5BF87159CF6}"/>
    <dgm:cxn modelId="{1C7B7DF4-485E-4C39-8502-537265351655}" type="presOf" srcId="{324C94DF-2F26-4B78-A71B-9F9A9D85BB03}" destId="{C75DCAA2-E7B1-47FE-BD34-1EB57A199EDB}" srcOrd="0" destOrd="2" presId="urn:microsoft.com/office/officeart/2005/8/layout/vList2"/>
    <dgm:cxn modelId="{5C04BE82-296F-4966-8862-DEAF7BF1730E}" type="presParOf" srcId="{909F7E54-FAD9-453E-A964-117FFD586A61}" destId="{E8E588EB-AA4F-4EEF-8311-24AE1166BBCC}" srcOrd="0" destOrd="0" presId="urn:microsoft.com/office/officeart/2005/8/layout/vList2"/>
    <dgm:cxn modelId="{656262A4-DE32-49E5-9B07-9611FBA1DF67}" type="presParOf" srcId="{909F7E54-FAD9-453E-A964-117FFD586A61}" destId="{DB46C9E5-9B26-4A95-A9FB-7BBD55FB17C7}" srcOrd="1" destOrd="0" presId="urn:microsoft.com/office/officeart/2005/8/layout/vList2"/>
    <dgm:cxn modelId="{96987422-F62D-4B05-9EE5-067E408929FB}" type="presParOf" srcId="{909F7E54-FAD9-453E-A964-117FFD586A61}" destId="{E1C547E8-81D1-40A1-A653-1CE583BB8007}" srcOrd="2" destOrd="0" presId="urn:microsoft.com/office/officeart/2005/8/layout/vList2"/>
    <dgm:cxn modelId="{6FAF4510-36D6-40D0-887E-1FBA7E06AD62}" type="presParOf" srcId="{909F7E54-FAD9-453E-A964-117FFD586A61}" destId="{C75DCAA2-E7B1-47FE-BD34-1EB57A199ED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E588EB-AA4F-4EEF-8311-24AE1166BBCC}">
      <dsp:nvSpPr>
        <dsp:cNvPr id="0" name=""/>
        <dsp:cNvSpPr/>
      </dsp:nvSpPr>
      <dsp:spPr>
        <a:xfrm>
          <a:off x="0" y="80939"/>
          <a:ext cx="8508999" cy="631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Advantages</a:t>
          </a:r>
        </a:p>
      </dsp:txBody>
      <dsp:txXfrm>
        <a:off x="30842" y="111781"/>
        <a:ext cx="8447315" cy="570116"/>
      </dsp:txXfrm>
    </dsp:sp>
    <dsp:sp modelId="{DB46C9E5-9B26-4A95-A9FB-7BBD55FB17C7}">
      <dsp:nvSpPr>
        <dsp:cNvPr id="0" name=""/>
        <dsp:cNvSpPr/>
      </dsp:nvSpPr>
      <dsp:spPr>
        <a:xfrm>
          <a:off x="0" y="712739"/>
          <a:ext cx="8508999" cy="1033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16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Simple language structure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Independent Experimentation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Good drawings for model and result </a:t>
          </a:r>
        </a:p>
      </dsp:txBody>
      <dsp:txXfrm>
        <a:off x="0" y="712739"/>
        <a:ext cx="8508999" cy="1033964"/>
      </dsp:txXfrm>
    </dsp:sp>
    <dsp:sp modelId="{E1C547E8-81D1-40A1-A653-1CE583BB8007}">
      <dsp:nvSpPr>
        <dsp:cNvPr id="0" name=""/>
        <dsp:cNvSpPr/>
      </dsp:nvSpPr>
      <dsp:spPr>
        <a:xfrm>
          <a:off x="0" y="1746704"/>
          <a:ext cx="8508999" cy="631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Disadvantages</a:t>
          </a:r>
        </a:p>
      </dsp:txBody>
      <dsp:txXfrm>
        <a:off x="30842" y="1777546"/>
        <a:ext cx="8447315" cy="570116"/>
      </dsp:txXfrm>
    </dsp:sp>
    <dsp:sp modelId="{C75DCAA2-E7B1-47FE-BD34-1EB57A199EDB}">
      <dsp:nvSpPr>
        <dsp:cNvPr id="0" name=""/>
        <dsp:cNvSpPr/>
      </dsp:nvSpPr>
      <dsp:spPr>
        <a:xfrm>
          <a:off x="0" y="2378504"/>
          <a:ext cx="8508999" cy="17046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16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No explanation of why they decided to use any approach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/>
            <a:t>No ablation study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Changing default method implementations with their own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Poor review of related methods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Poor explanation of their implemented innovative method</a:t>
          </a:r>
        </a:p>
      </dsp:txBody>
      <dsp:txXfrm>
        <a:off x="0" y="2378504"/>
        <a:ext cx="8508999" cy="1704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1376-2EB8-4403-B858-305A8AAA6B01}" type="datetimeFigureOut">
              <a:rPr lang="en-GB"/>
              <a:pPr>
                <a:defRPr/>
              </a:pPr>
              <a:t>11/01/2022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C15F7A-46C6-4AD2-BFEC-842DCCCC19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095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GB"/>
              <a:pPr>
                <a:defRPr/>
              </a:pPr>
              <a:t>11/01/2022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95650" y="500063"/>
            <a:ext cx="3333750" cy="2500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pPr lvl="0"/>
            <a:endParaRPr lang="en-GB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506" y="3166309"/>
            <a:ext cx="7940040" cy="2999661"/>
          </a:xfrm>
          <a:prstGeom prst="rect">
            <a:avLst/>
          </a:prstGeom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997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82563" indent="-182563" algn="l" rtl="0" fontAlgn="base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355600" indent="-173038" algn="l" rtl="0" fontAlgn="base">
      <a:spcBef>
        <a:spcPct val="30000"/>
      </a:spcBef>
      <a:spcAft>
        <a:spcPct val="0"/>
      </a:spcAft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538163" indent="-182563" algn="l" rtl="0" fontAlgn="base">
      <a:spcBef>
        <a:spcPct val="30000"/>
      </a:spcBef>
      <a:spcAft>
        <a:spcPct val="0"/>
      </a:spcAft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720725" indent="-182563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477139"/>
            <a:ext cx="9144000" cy="43808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000">
              <a:latin typeface="Arial" pitchFamily="34" charset="0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sz="1600" dirty="0"/>
              <a:t>Dritte Ebene</a:t>
            </a:r>
            <a:endParaRPr lang="de-DE" dirty="0"/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9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762188"/>
            <a:ext cx="8508999" cy="469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499360"/>
            <a:ext cx="8508999" cy="39624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62901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sz="1600" dirty="0"/>
              <a:t>Dritte Ebene</a:t>
            </a:r>
            <a:endParaRPr lang="de-DE" dirty="0"/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477139"/>
            <a:ext cx="9144000" cy="43808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000">
              <a:latin typeface="Arial" pitchFamily="34" charset="0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sz="1600" dirty="0"/>
              <a:t>Dritte Ebene</a:t>
            </a:r>
            <a:endParaRPr lang="de-DE" dirty="0"/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476500"/>
            <a:ext cx="9144000" cy="43815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91640"/>
            <a:ext cx="9144000" cy="516636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57987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30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762188"/>
            <a:ext cx="8508999" cy="469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7589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sz="1600" dirty="0"/>
              <a:t>Dritte Ebene</a:t>
            </a:r>
            <a:endParaRPr lang="de-DE" dirty="0"/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47977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94489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499360"/>
            <a:ext cx="8508999" cy="39624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64260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476500"/>
            <a:ext cx="9144000" cy="43815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123532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91640"/>
            <a:ext cx="9144000" cy="516636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3525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7829538" cy="38468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7713330" y="6563283"/>
            <a:ext cx="1115376" cy="193002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2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‹#›</a:t>
            </a:fld>
            <a:endParaRPr lang="de-DE" sz="12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-42532" y="0"/>
            <a:ext cx="9185031" cy="68580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2627" y="324650"/>
            <a:ext cx="599722" cy="320400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noProof="0" smtClean="0"/>
              <a:pPr/>
              <a:t>‹#›</a:t>
            </a:fld>
            <a:endParaRPr lang="de-DE" noProof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0401" y="314325"/>
            <a:ext cx="7699650" cy="348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4000"/>
              </a:lnSpc>
              <a:tabLst/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Lehrstuhl für Musterverfahren</a:t>
            </a:r>
          </a:p>
          <a:p>
            <a:pPr>
              <a:lnSpc>
                <a:spcPct val="94000"/>
              </a:lnSpc>
              <a:tabLst/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TUM School </a:t>
            </a:r>
            <a:r>
              <a:rPr lang="de-DE" sz="800" dirty="0" err="1">
                <a:solidFill>
                  <a:schemeClr val="tx2"/>
                </a:solidFill>
                <a:latin typeface="+mn-lt"/>
              </a:rPr>
              <a:t>of</a:t>
            </a:r>
            <a:r>
              <a:rPr lang="de-DE" sz="800" dirty="0">
                <a:solidFill>
                  <a:schemeClr val="tx2"/>
                </a:solidFill>
                <a:latin typeface="+mn-lt"/>
              </a:rPr>
              <a:t> Mustertechnik</a:t>
            </a:r>
          </a:p>
          <a:p>
            <a:pPr>
              <a:lnSpc>
                <a:spcPct val="94000"/>
              </a:lnSpc>
              <a:tabLst/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Technische Universität</a:t>
            </a:r>
            <a:r>
              <a:rPr lang="de-DE" sz="800" baseline="0" dirty="0">
                <a:solidFill>
                  <a:schemeClr val="tx2"/>
                </a:solidFill>
                <a:latin typeface="+mn-lt"/>
              </a:rPr>
              <a:t> München</a:t>
            </a:r>
            <a:endParaRPr lang="de-DE" sz="800" dirty="0">
              <a:solidFill>
                <a:schemeClr val="tx2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74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4" r:id="rId2"/>
    <p:sldLayoutId id="2147483704" r:id="rId3"/>
    <p:sldLayoutId id="2147483657" r:id="rId4"/>
    <p:sldLayoutId id="2147483711" r:id="rId5"/>
    <p:sldLayoutId id="2147483703" r:id="rId6"/>
    <p:sldLayoutId id="2147483653" r:id="rId7"/>
    <p:sldLayoutId id="2147483656" r:id="rId8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hidden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22628" y="324650"/>
            <a:ext cx="599723" cy="320400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22627" y="324650"/>
            <a:ext cx="599722" cy="320400"/>
          </a:xfrm>
          <a:prstGeom prst="rect">
            <a:avLst/>
          </a:prstGeom>
        </p:spPr>
      </p:pic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63448" y="3858252"/>
            <a:ext cx="8508999" cy="1274125"/>
          </a:xfrm>
        </p:spPr>
        <p:txBody>
          <a:bodyPr/>
          <a:lstStyle/>
          <a:p>
            <a:r>
              <a:rPr lang="de-DE" dirty="0"/>
              <a:t>Technische Universität München</a:t>
            </a:r>
          </a:p>
          <a:p>
            <a:r>
              <a:rPr lang="de-DE" dirty="0"/>
              <a:t>Erekle Shishniashvili</a:t>
            </a:r>
          </a:p>
          <a:p>
            <a:r>
              <a:rPr lang="de-DE" dirty="0"/>
              <a:t>Seminar - Graph Deep Learning In Medical Imaging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1641475"/>
          </a:xfrm>
        </p:spPr>
        <p:txBody>
          <a:bodyPr/>
          <a:lstStyle/>
          <a:p>
            <a:r>
              <a:rPr lang="en-US" dirty="0"/>
              <a:t>Multi-head GAGNN: A Multi-head Guided Attention Graph Neural Network for Modeling </a:t>
            </a:r>
            <a:r>
              <a:rPr lang="en-US" dirty="0" err="1"/>
              <a:t>Spatio</a:t>
            </a:r>
            <a:r>
              <a:rPr lang="en-US" dirty="0"/>
              <a:t>-temporal Patterns of Holistic Brain Functional Networks</a:t>
            </a:r>
            <a:endParaRPr lang="de-DE" dirty="0"/>
          </a:p>
        </p:txBody>
      </p:sp>
      <p:pic>
        <p:nvPicPr>
          <p:cNvPr id="5" name="Bild 4" descr="TUM_Glockenturm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101" y="3051360"/>
            <a:ext cx="3892489" cy="33974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8B481C-5D51-4154-9C41-BCF3F92560CC}"/>
              </a:ext>
            </a:extLst>
          </p:cNvPr>
          <p:cNvSpPr txBox="1"/>
          <p:nvPr/>
        </p:nvSpPr>
        <p:spPr>
          <a:xfrm>
            <a:off x="163448" y="2635809"/>
            <a:ext cx="7611851" cy="916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Jiadong</a:t>
            </a:r>
            <a:r>
              <a:rPr lang="en-US" dirty="0"/>
              <a:t> Yan, </a:t>
            </a:r>
            <a:r>
              <a:rPr lang="en-US" dirty="0" err="1"/>
              <a:t>Yuzhong</a:t>
            </a:r>
            <a:r>
              <a:rPr lang="en-US" dirty="0"/>
              <a:t> Chen, </a:t>
            </a:r>
            <a:r>
              <a:rPr lang="en-US" dirty="0" err="1"/>
              <a:t>Shimin</a:t>
            </a:r>
            <a:r>
              <a:rPr lang="en-US" dirty="0"/>
              <a:t> Yang, Shu Zhang, </a:t>
            </a:r>
            <a:r>
              <a:rPr lang="en-US" dirty="0" err="1"/>
              <a:t>Mingxin</a:t>
            </a:r>
            <a:r>
              <a:rPr lang="en-US" dirty="0"/>
              <a:t> Jiang, </a:t>
            </a:r>
            <a:r>
              <a:rPr lang="en-US" dirty="0" err="1"/>
              <a:t>Zhongbo</a:t>
            </a:r>
            <a:r>
              <a:rPr lang="en-US" dirty="0"/>
              <a:t> Zhao, </a:t>
            </a:r>
            <a:r>
              <a:rPr lang="en-US" dirty="0" err="1"/>
              <a:t>Tuo</a:t>
            </a:r>
            <a:r>
              <a:rPr lang="en-US" dirty="0"/>
              <a:t> Zhang, Yu Zhao, Benjamin Becker, </a:t>
            </a:r>
            <a:r>
              <a:rPr lang="en-US" dirty="0" err="1"/>
              <a:t>Tianming</a:t>
            </a:r>
            <a:r>
              <a:rPr lang="en-US" dirty="0"/>
              <a:t> Liu, Keith Kendrick, and Xi Jiang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622A3D7-BC1A-4E8A-ABE3-36E9B3C0C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62" y="3858807"/>
            <a:ext cx="4308475" cy="229552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3F42B2-D36E-4183-9724-BD5E974D840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74934" y="6473313"/>
            <a:ext cx="205207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10</a:t>
            </a:fld>
            <a:endParaRPr lang="de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E3B5B76-22E8-448A-A25C-D2323BF24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Part 1 – Spatial Part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16216B1-33BC-45F7-91BF-B9C89C836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637" y="3858807"/>
            <a:ext cx="4524363" cy="22955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A50A492-F325-476B-A80B-62307ECFA7FB}"/>
              </a:ext>
            </a:extLst>
          </p:cNvPr>
          <p:cNvSpPr txBox="1"/>
          <p:nvPr/>
        </p:nvSpPr>
        <p:spPr>
          <a:xfrm>
            <a:off x="319090" y="1877439"/>
            <a:ext cx="6947472" cy="16608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Input – 4D FMRI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UNET architecture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3D Convolutions 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3D Deconvolutions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Graph Attention Encounter – AG (AG1 … AG10)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10 Different Spatial Outputs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3BD416A-490D-430D-8B49-08BEDC9209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Multi-head GAGNN: A Multi-head Guided Attention Graph Neural Network for Modeling </a:t>
            </a:r>
            <a:r>
              <a:rPr lang="en-US" sz="900" dirty="0" err="1"/>
              <a:t>Spatio</a:t>
            </a:r>
            <a:r>
              <a:rPr lang="en-US" sz="900" dirty="0"/>
              <a:t>-temporal Patterns of Holistic Brain Functional Networks</a:t>
            </a:r>
          </a:p>
        </p:txBody>
      </p:sp>
    </p:spTree>
    <p:extLst>
      <p:ext uri="{BB962C8B-B14F-4D97-AF65-F5344CB8AC3E}">
        <p14:creationId xmlns:p14="http://schemas.microsoft.com/office/powerpoint/2010/main" val="1706598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3F42B2-D36E-4183-9724-BD5E974D840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74934" y="6473313"/>
            <a:ext cx="205207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11</a:t>
            </a:fld>
            <a:endParaRPr lang="de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E3B5B76-22E8-448A-A25C-D2323BF24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Part 1 – Attention Graph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F50558-FDC5-4E05-900D-BE88646B6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659" y="1901353"/>
            <a:ext cx="4867275" cy="876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BCF83E-91BF-4EC2-B900-87BDEBFF6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921" y="3076575"/>
            <a:ext cx="6762750" cy="7048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EE4988B-283D-415D-A852-9497F235A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37" y="4080347"/>
            <a:ext cx="7629525" cy="5048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947C416-3DE4-433F-92AD-D20D073D1D8A}"/>
              </a:ext>
            </a:extLst>
          </p:cNvPr>
          <p:cNvSpPr txBox="1"/>
          <p:nvPr/>
        </p:nvSpPr>
        <p:spPr>
          <a:xfrm>
            <a:off x="311162" y="4884094"/>
            <a:ext cx="86744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i="1" dirty="0">
                <a:latin typeface="+mj-lt"/>
              </a:rPr>
              <a:t>unfold</a:t>
            </a:r>
            <a:r>
              <a:rPr lang="en-US" dirty="0">
                <a:latin typeface="+mj-lt"/>
              </a:rPr>
              <a:t>() - </a:t>
            </a:r>
            <a:r>
              <a:rPr lang="en-US" sz="1800" b="0" i="0" u="none" strike="noStrike" baseline="0" dirty="0">
                <a:latin typeface="+mj-lt"/>
              </a:rPr>
              <a:t>changes the 4D matrix with size D*H*W*T to 2D one with size (D*H*W)*T</a:t>
            </a:r>
            <a:endParaRPr lang="en-US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63A7AF-CAC2-4C60-918E-4CD270D640E3}"/>
              </a:ext>
            </a:extLst>
          </p:cNvPr>
          <p:cNvSpPr txBox="1"/>
          <p:nvPr/>
        </p:nvSpPr>
        <p:spPr>
          <a:xfrm>
            <a:off x="319090" y="5282956"/>
            <a:ext cx="86744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i="1" dirty="0">
                <a:latin typeface="+mj-lt"/>
              </a:rPr>
              <a:t>fold</a:t>
            </a:r>
            <a:r>
              <a:rPr lang="en-US" dirty="0">
                <a:latin typeface="+mj-lt"/>
              </a:rPr>
              <a:t>() - </a:t>
            </a:r>
            <a:r>
              <a:rPr lang="en-US" sz="1800" b="0" i="0" u="none" strike="noStrike" baseline="0" dirty="0">
                <a:latin typeface="+mj-lt"/>
              </a:rPr>
              <a:t>changes the 2D matrix with size (D*H*W)*T to 4D one with size D*H*W*T</a:t>
            </a:r>
            <a:endParaRPr lang="en-US" dirty="0">
              <a:latin typeface="+mj-lt"/>
            </a:endParaRPr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B77045AC-54D3-4C70-BB07-FFAB1FD8FC7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Multi-head GAGNN: A Multi-head Guided Attention Graph Neural Network for Modeling </a:t>
            </a:r>
            <a:r>
              <a:rPr lang="en-US" sz="900" dirty="0" err="1"/>
              <a:t>Spatio</a:t>
            </a:r>
            <a:r>
              <a:rPr lang="en-US" sz="900" dirty="0"/>
              <a:t>-temporal Patterns of Holistic Brain Functional Networks</a:t>
            </a:r>
          </a:p>
        </p:txBody>
      </p:sp>
    </p:spTree>
    <p:extLst>
      <p:ext uri="{BB962C8B-B14F-4D97-AF65-F5344CB8AC3E}">
        <p14:creationId xmlns:p14="http://schemas.microsoft.com/office/powerpoint/2010/main" val="1582338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6BB867-F806-4F0C-8617-733DB68555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5C78FF-E258-4124-9B9E-B32AF1E0E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 – Spatial Part Loss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1F6109-CB6D-4DF1-A0E7-4FECB3E9D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894" y="2333625"/>
            <a:ext cx="5876925" cy="10953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2C8253F-2747-43E7-B6A6-2D3BCD06550A}"/>
                  </a:ext>
                </a:extLst>
              </p:cNvPr>
              <p:cNvSpPr txBox="1"/>
              <p:nvPr/>
            </p:nvSpPr>
            <p:spPr>
              <a:xfrm>
                <a:off x="632297" y="3784060"/>
                <a:ext cx="2645923" cy="2918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𝑀𝑜𝑑𝑒𝑙𝑒𝑑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𝑃𝑎𝑡𝑡𝑒𝑟𝑛𝑒𝑑</m:t>
                      </m:r>
                    </m:oMath>
                  </m:oMathPara>
                </a14:m>
                <a:endParaRPr lang="en-US" sz="1600" dirty="0" err="1">
                  <a:latin typeface="+mn-lt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2C8253F-2747-43E7-B6A6-2D3BCD0655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97" y="3784060"/>
                <a:ext cx="2645923" cy="2918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1DC0E9-77DA-4D19-AAAC-B58C9A99E90D}"/>
                  </a:ext>
                </a:extLst>
              </p:cNvPr>
              <p:cNvSpPr txBox="1"/>
              <p:nvPr/>
            </p:nvSpPr>
            <p:spPr>
              <a:xfrm>
                <a:off x="573929" y="4075889"/>
                <a:ext cx="2402731" cy="2918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𝑇𝑟𝑎𝑖𝑛𝑖𝑛𝑔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𝐿𝑎𝑏𝑒𝑙</m:t>
                      </m:r>
                    </m:oMath>
                  </m:oMathPara>
                </a14:m>
                <a:endParaRPr lang="en-US" sz="1600" dirty="0" err="1">
                  <a:latin typeface="+mn-lt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1DC0E9-77DA-4D19-AAAC-B58C9A99E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29" y="4075889"/>
                <a:ext cx="2402731" cy="291829"/>
              </a:xfrm>
              <a:prstGeom prst="rect">
                <a:avLst/>
              </a:prstGeom>
              <a:blipFill>
                <a:blip r:embed="rId4"/>
                <a:stretch>
                  <a:fillRect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C400A57E-86EE-4AE2-8EF7-ED221E3A221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Multi-head GAGNN: A Multi-head Guided Attention Graph Neural Network for Modeling </a:t>
            </a:r>
            <a:r>
              <a:rPr lang="en-US" sz="900" dirty="0" err="1"/>
              <a:t>Spatio</a:t>
            </a:r>
            <a:r>
              <a:rPr lang="en-US" sz="900" dirty="0"/>
              <a:t>-temporal Patterns of Holistic Brain Functional Networks</a:t>
            </a:r>
          </a:p>
        </p:txBody>
      </p:sp>
    </p:spTree>
    <p:extLst>
      <p:ext uri="{BB962C8B-B14F-4D97-AF65-F5344CB8AC3E}">
        <p14:creationId xmlns:p14="http://schemas.microsoft.com/office/powerpoint/2010/main" val="1942089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3F42B2-D36E-4183-9724-BD5E974D840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74934" y="6473313"/>
            <a:ext cx="205207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13</a:t>
            </a:fld>
            <a:endParaRPr lang="de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E3B5B76-22E8-448A-A25C-D2323BF24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Part 2 – Temporal Part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50A492-F325-476B-A80B-62307ECFA7FB}"/>
              </a:ext>
            </a:extLst>
          </p:cNvPr>
          <p:cNvSpPr txBox="1"/>
          <p:nvPr/>
        </p:nvSpPr>
        <p:spPr>
          <a:xfrm>
            <a:off x="319090" y="1877439"/>
            <a:ext cx="6947472" cy="1380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Input – 4D FMRI data + Patterned Spatial output from Part 1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Fast DS to quickly down-sample the data (S*S*S*T)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All Share same V but different Q and K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Attention Output – (S*S*S)*T – 2D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Final 10 outputs with 1*T size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5DB704-AF0C-4FD7-B864-CB7155BF9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92760"/>
            <a:ext cx="3832221" cy="2160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B134117-2B76-4B66-A0FC-D40C523FD2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4291" y="3977724"/>
            <a:ext cx="5808499" cy="2160900"/>
          </a:xfrm>
          <a:prstGeom prst="rect">
            <a:avLst/>
          </a:prstGeom>
        </p:spPr>
      </p:pic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60ECAC97-37C3-4E59-B443-2DEB7D5AC6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Multi-head GAGNN: A Multi-head Guided Attention Graph Neural Network for Modeling </a:t>
            </a:r>
            <a:r>
              <a:rPr lang="en-US" sz="900" dirty="0" err="1"/>
              <a:t>Spatio</a:t>
            </a:r>
            <a:r>
              <a:rPr lang="en-US" sz="900" dirty="0"/>
              <a:t>-temporal Patterns of Holistic Brain Functional Networks</a:t>
            </a:r>
          </a:p>
        </p:txBody>
      </p:sp>
    </p:spTree>
    <p:extLst>
      <p:ext uri="{BB962C8B-B14F-4D97-AF65-F5344CB8AC3E}">
        <p14:creationId xmlns:p14="http://schemas.microsoft.com/office/powerpoint/2010/main" val="611587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3F42B2-D36E-4183-9724-BD5E974D840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74934" y="6473313"/>
            <a:ext cx="205207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14</a:t>
            </a:fld>
            <a:endParaRPr lang="de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E3B5B76-22E8-448A-A25C-D2323BF24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Part 2 – Temporal Part Loss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50A492-F325-476B-A80B-62307ECFA7FB}"/>
                  </a:ext>
                </a:extLst>
              </p:cNvPr>
              <p:cNvSpPr txBox="1"/>
              <p:nvPr/>
            </p:nvSpPr>
            <p:spPr>
              <a:xfrm>
                <a:off x="338546" y="1877439"/>
                <a:ext cx="6947472" cy="30644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+mn-lt"/>
                  </a:rPr>
                  <a:t>Pearson Correlation Coefficient (PCC)</a:t>
                </a: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endParaRPr lang="en-US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endParaRPr lang="en-US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endParaRPr lang="en-US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endParaRPr lang="en-US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endParaRPr lang="en-US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𝑀𝑒𝑎𝑛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𝑣𝑎𝑟𝑖𝑎𝑏𝑙𝑒𝑠</m:t>
                    </m:r>
                  </m:oMath>
                </a14:m>
                <a:endParaRPr lang="en-US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𝑣𝑎𝑙𝑢𝑒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𝑠𝑎𝑚𝑝𝑙𝑒</m:t>
                    </m:r>
                  </m:oMath>
                </a14:m>
                <a:endParaRPr lang="en-US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𝑀𝑒𝑎𝑛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𝑣𝑎𝑟𝑖𝑎𝑏𝑙𝑒𝑠</m:t>
                    </m:r>
                  </m:oMath>
                </a14:m>
                <a:endParaRPr lang="en-US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𝑣𝑎𝑙𝑢𝑒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𝑠𝑎𝑚𝑝𝑙𝑒</m:t>
                    </m:r>
                  </m:oMath>
                </a14:m>
                <a:endParaRPr lang="en-US" sz="1600" dirty="0">
                  <a:latin typeface="+mn-lt"/>
                </a:endParaRPr>
              </a:p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+mn-lt"/>
                  </a:rPr>
                  <a:t>Overall loss is average of ten PCC separately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50A492-F325-476B-A80B-62307ECFA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46" y="1877439"/>
                <a:ext cx="6947472" cy="3064429"/>
              </a:xfrm>
              <a:prstGeom prst="rect">
                <a:avLst/>
              </a:prstGeom>
              <a:blipFill>
                <a:blip r:embed="rId2"/>
                <a:stretch>
                  <a:fillRect l="-1668" t="-1789" b="-3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F959F691-6D32-40C8-9773-580A7A7B26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83" y="2316927"/>
            <a:ext cx="3829050" cy="1152525"/>
          </a:xfrm>
          <a:prstGeom prst="rect">
            <a:avLst/>
          </a:prstGeom>
        </p:spPr>
      </p:pic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DD410CE-DE79-451A-BE25-3F1ACD59BAC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Multi-head GAGNN: A Multi-head Guided Attention Graph Neural Network for Modeling </a:t>
            </a:r>
            <a:r>
              <a:rPr lang="en-US" sz="900" dirty="0" err="1"/>
              <a:t>Spatio</a:t>
            </a:r>
            <a:r>
              <a:rPr lang="en-US" sz="900" dirty="0"/>
              <a:t>-temporal Patterns of Holistic Brain Functional Networks</a:t>
            </a:r>
          </a:p>
        </p:txBody>
      </p:sp>
    </p:spTree>
    <p:extLst>
      <p:ext uri="{BB962C8B-B14F-4D97-AF65-F5344CB8AC3E}">
        <p14:creationId xmlns:p14="http://schemas.microsoft.com/office/powerpoint/2010/main" val="2129190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03B9AB2-D5C3-44C4-994E-1819ED650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045" y="3628417"/>
            <a:ext cx="7007909" cy="233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Inhaltsplatzhalter 1"/>
          <p:cNvSpPr>
            <a:spLocks noGrp="1"/>
          </p:cNvSpPr>
          <p:nvPr>
            <p:ph idx="15"/>
          </p:nvPr>
        </p:nvSpPr>
        <p:spPr>
          <a:xfrm>
            <a:off x="1291782" y="1659473"/>
            <a:ext cx="7007909" cy="2173225"/>
          </a:xfrm>
        </p:spPr>
        <p:txBody>
          <a:bodyPr wrap="square" anchor="t">
            <a:norm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Emotion t-FMRI data 200 Subjects – 160 Training – 40 Testing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Motor t-FMRI data 200 subjects for independent testing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2 Stages for Spatial and Temporal parts 1) Learning rate 0.00001 2) Learning rate – 0.001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Adam Optimizer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6774934" y="6473313"/>
            <a:ext cx="205207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15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wrap="square" anchor="t">
            <a:normAutofit/>
          </a:bodyPr>
          <a:lstStyle/>
          <a:p>
            <a:r>
              <a:rPr lang="de-DE" dirty="0"/>
              <a:t>Training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1CCDA7CA-9384-41CC-80BA-BB50796B6604}"/>
              </a:ext>
            </a:extLst>
          </p:cNvPr>
          <p:cNvSpPr txBox="1">
            <a:spLocks/>
          </p:cNvSpPr>
          <p:nvPr/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/>
              <a:t>Multi-head GAGNN: A Multi-head Guided Attention Graph Neural Network for Modeling Spatio-temporal Patterns of Holistic Brain Functional Networks</a:t>
            </a:r>
            <a:endParaRPr lang="en-US" sz="9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16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 b="0" kern="1200" noProof="0" dirty="0">
                <a:latin typeface="+mj-lt"/>
                <a:ea typeface="+mj-ea"/>
                <a:cs typeface="+mj-cs"/>
              </a:rPr>
              <a:t>Experiment - Results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CE6092E-31A6-4274-8CF9-E2B56D858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554" y="1484311"/>
            <a:ext cx="7370891" cy="4879322"/>
          </a:xfrm>
          <a:prstGeom prst="rect">
            <a:avLst/>
          </a:prstGeom>
        </p:spPr>
      </p:pic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B59E50DE-AA2E-435D-A5F2-62B399645EE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Multi-head GAGNN: A Multi-head Guided Attention Graph Neural Network for Modeling </a:t>
            </a:r>
            <a:r>
              <a:rPr lang="en-US" sz="900" dirty="0" err="1"/>
              <a:t>Spatio</a:t>
            </a:r>
            <a:r>
              <a:rPr lang="en-US" sz="900" dirty="0"/>
              <a:t>-temporal Patterns of Holistic Brain Functional Networks</a:t>
            </a:r>
          </a:p>
        </p:txBody>
      </p:sp>
    </p:spTree>
    <p:extLst>
      <p:ext uri="{BB962C8B-B14F-4D97-AF65-F5344CB8AC3E}">
        <p14:creationId xmlns:p14="http://schemas.microsoft.com/office/powerpoint/2010/main" val="2975878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403C17F-6EF3-450C-8932-848148902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41" y="1488332"/>
            <a:ext cx="8702367" cy="480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17</a:t>
            </a:fld>
            <a:endParaRPr lang="de-DE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0F068C77-720E-4FE7-B8A8-BD69A9219F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/>
              <a:t>Multi-head GAGNN: A Multi-head Guided Attention Graph Neural Network for Modeling </a:t>
            </a:r>
            <a:r>
              <a:rPr lang="en-US" sz="900" err="1"/>
              <a:t>Spatio</a:t>
            </a:r>
            <a:r>
              <a:rPr lang="en-US" sz="900"/>
              <a:t>-temporal Patterns of Holistic Brain Functional Networks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 b="0" kern="1200" noProof="0" dirty="0"/>
              <a:t>Experiment – Numbers</a:t>
            </a:r>
          </a:p>
        </p:txBody>
      </p:sp>
    </p:spTree>
    <p:extLst>
      <p:ext uri="{BB962C8B-B14F-4D97-AF65-F5344CB8AC3E}">
        <p14:creationId xmlns:p14="http://schemas.microsoft.com/office/powerpoint/2010/main" val="3633834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18</a:t>
            </a:fld>
            <a:endParaRPr lang="de-DE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0F068C77-720E-4FE7-B8A8-BD69A9219F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/>
              <a:t>Multi-head GAGNN: A Multi-head Guided Attention Graph Neural Network for Modeling </a:t>
            </a:r>
            <a:r>
              <a:rPr lang="en-US" sz="900" err="1"/>
              <a:t>Spatio</a:t>
            </a:r>
            <a:r>
              <a:rPr lang="en-US" sz="900"/>
              <a:t>-temporal Patterns of Holistic Brain Functional Networks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 b="0" kern="1200" noProof="0" dirty="0"/>
              <a:t>Experiment – Motor T-FMRI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615ACF-651B-4729-A29C-14C63CF76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673" y="2191670"/>
            <a:ext cx="7188653" cy="42816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2B013C0-F4EC-46C7-9013-4A60933E52CE}"/>
              </a:ext>
            </a:extLst>
          </p:cNvPr>
          <p:cNvSpPr txBox="1"/>
          <p:nvPr/>
        </p:nvSpPr>
        <p:spPr>
          <a:xfrm>
            <a:off x="371516" y="1653702"/>
            <a:ext cx="8180124" cy="5379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Higher mean and lower standard deviation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Superior performance in modelling spatial pattern, more clustered areas and less noise</a:t>
            </a:r>
          </a:p>
        </p:txBody>
      </p:sp>
    </p:spTree>
    <p:extLst>
      <p:ext uri="{BB962C8B-B14F-4D97-AF65-F5344CB8AC3E}">
        <p14:creationId xmlns:p14="http://schemas.microsoft.com/office/powerpoint/2010/main" val="2918108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19</a:t>
            </a:fld>
            <a:endParaRPr lang="de-DE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0F068C77-720E-4FE7-B8A8-BD69A9219F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Multi-head GAGNN: A Multi-head Guided Attention Graph Neural Network for Modeling </a:t>
            </a:r>
            <a:r>
              <a:rPr lang="en-US" sz="900" dirty="0" err="1"/>
              <a:t>Spatio</a:t>
            </a:r>
            <a:r>
              <a:rPr lang="en-US" sz="900" dirty="0"/>
              <a:t>-temporal Patterns of Holistic Brain Functional Networks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 b="0" kern="1200" noProof="0" dirty="0"/>
              <a:t>Experiment – Different Methods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B51883-465B-4A26-850E-47461B82A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86" y="1799617"/>
            <a:ext cx="7936768" cy="434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00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>
          <a:xfrm>
            <a:off x="310654" y="6473312"/>
            <a:ext cx="6464280" cy="365125"/>
          </a:xfrm>
        </p:spPr>
        <p:txBody>
          <a:bodyPr/>
          <a:lstStyle/>
          <a:p>
            <a:r>
              <a:rPr lang="de-DE" dirty="0"/>
              <a:t>https://news.harvard.edu/gazette/story/2017/07/using-fmri-eeg-to-search-for-consciousness-in-icu-patients/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sz="3000" dirty="0"/>
              <a:t>Functional-</a:t>
            </a:r>
            <a:r>
              <a:rPr lang="en-US" dirty="0"/>
              <a:t>MRI </a:t>
            </a:r>
            <a:endParaRPr lang="de-DE" sz="3000" dirty="0"/>
          </a:p>
        </p:txBody>
      </p:sp>
      <p:pic>
        <p:nvPicPr>
          <p:cNvPr id="1026" name="Picture 2" descr="Using fMRI, EEG to search for consciousness in ICU patients – Harvard  Gazette">
            <a:extLst>
              <a:ext uri="{FF2B5EF4-FFF2-40B4-BE49-F238E27FC236}">
                <a16:creationId xmlns:a16="http://schemas.microsoft.com/office/drawing/2014/main" id="{BB0BC32A-4E5B-49C9-AA29-5D87A5A9E3B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84" y="2071991"/>
            <a:ext cx="5064544" cy="337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E542F8-4281-49BD-BABF-052E75F136A7}"/>
              </a:ext>
            </a:extLst>
          </p:cNvPr>
          <p:cNvSpPr txBox="1"/>
          <p:nvPr/>
        </p:nvSpPr>
        <p:spPr>
          <a:xfrm>
            <a:off x="5564222" y="3010532"/>
            <a:ext cx="3412281" cy="166083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Complex messages from different </a:t>
            </a:r>
            <a:br>
              <a:rPr lang="en-US" sz="1600" dirty="0">
                <a:latin typeface="+mn-lt"/>
              </a:rPr>
            </a:br>
            <a:r>
              <a:rPr lang="en-US" sz="1600" dirty="0">
                <a:latin typeface="+mn-lt"/>
              </a:rPr>
              <a:t>regions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Brain Functioning Study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Analysis Of Temporal and Spatial </a:t>
            </a:r>
            <a:br>
              <a:rPr lang="en-US" sz="1600" dirty="0">
                <a:latin typeface="+mn-lt"/>
              </a:rPr>
            </a:br>
            <a:r>
              <a:rPr lang="en-US" sz="1600" dirty="0">
                <a:latin typeface="+mn-lt"/>
              </a:rPr>
              <a:t>data together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20</a:t>
            </a:fld>
            <a:endParaRPr lang="de-DE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0F068C77-720E-4FE7-B8A8-BD69A9219F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Multi-head GAGNN: A Multi-head Guided Attention Graph Neural Network for Modeling </a:t>
            </a:r>
            <a:r>
              <a:rPr lang="en-US" sz="900" dirty="0" err="1"/>
              <a:t>Spatio</a:t>
            </a:r>
            <a:r>
              <a:rPr lang="en-US" sz="900" dirty="0"/>
              <a:t>-temporal Patterns of Holistic Brain Functional Networks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 b="0" kern="1200" noProof="0" dirty="0"/>
              <a:t>Experiment – SOTA Comparison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55CB35-7B5D-4D5A-9EEF-2513C4277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02" y="1887573"/>
            <a:ext cx="8618706" cy="16254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B13564-EC66-478B-AE91-CD1B7102A1EF}"/>
              </a:ext>
            </a:extLst>
          </p:cNvPr>
          <p:cNvSpPr txBox="1"/>
          <p:nvPr/>
        </p:nvSpPr>
        <p:spPr>
          <a:xfrm>
            <a:off x="509797" y="3764781"/>
            <a:ext cx="80157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ST-CNN can only model one targeted brain network at one time, authors randomly selected RSN 4. Table shows that Multi-Head GAGNN has a superior or at least comparable spatial and temporal similarity compared to ST-CNN, which merely focus on modeling only one targeted brain network.</a:t>
            </a:r>
          </a:p>
        </p:txBody>
      </p:sp>
    </p:spTree>
    <p:extLst>
      <p:ext uri="{BB962C8B-B14F-4D97-AF65-F5344CB8AC3E}">
        <p14:creationId xmlns:p14="http://schemas.microsoft.com/office/powerpoint/2010/main" val="2500116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21</a:t>
            </a:fld>
            <a:endParaRPr lang="de-DE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0F068C77-720E-4FE7-B8A8-BD69A9219F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Multi-head GAGNN: A Multi-head Guided Attention Graph Neural Network for Modeling </a:t>
            </a:r>
            <a:r>
              <a:rPr lang="en-US" sz="900" dirty="0" err="1"/>
              <a:t>Spatio</a:t>
            </a:r>
            <a:r>
              <a:rPr lang="en-US" sz="900" dirty="0"/>
              <a:t>-temporal Patterns of Holistic Brain Functional Networks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 b="0" kern="1200" noProof="0" dirty="0"/>
              <a:t>Take Home Message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B13564-EC66-478B-AE91-CD1B7102A1EF}"/>
              </a:ext>
            </a:extLst>
          </p:cNvPr>
          <p:cNvSpPr txBox="1"/>
          <p:nvPr/>
        </p:nvSpPr>
        <p:spPr>
          <a:xfrm>
            <a:off x="493226" y="2815623"/>
            <a:ext cx="815754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Graph NNs can be combined with SOTA architectures as additional feature extractors and can have much better results (U-Net + GAT)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Graph Attention Networks performs better than GCN when dealing with sequential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GAT also does better job at capturing global connections as well as local connections and is huge for future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0232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22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 b="0" kern="1200" noProof="0" dirty="0">
                <a:latin typeface="+mj-lt"/>
                <a:ea typeface="+mj-ea"/>
                <a:cs typeface="+mj-cs"/>
              </a:rPr>
              <a:t>Discussion</a:t>
            </a:r>
          </a:p>
        </p:txBody>
      </p:sp>
      <p:graphicFrame>
        <p:nvGraphicFramePr>
          <p:cNvPr id="13" name="TextBox 8">
            <a:extLst>
              <a:ext uri="{FF2B5EF4-FFF2-40B4-BE49-F238E27FC236}">
                <a16:creationId xmlns:a16="http://schemas.microsoft.com/office/drawing/2014/main" id="{F2495B51-17E7-4CD4-9757-D12504451E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9575040"/>
              </p:ext>
            </p:extLst>
          </p:nvPr>
        </p:nvGraphicFramePr>
        <p:xfrm>
          <a:off x="311162" y="1614143"/>
          <a:ext cx="8508999" cy="416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1D55B070-D5CE-4B2D-B021-A57EC6CE2D0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/>
              <a:t>Multi-head GAGNN: A Multi-head Guided Attention Graph Neural Network for Modeling </a:t>
            </a:r>
            <a:r>
              <a:rPr lang="en-US" sz="900" err="1"/>
              <a:t>Spatio</a:t>
            </a:r>
            <a:r>
              <a:rPr lang="en-US" sz="900"/>
              <a:t>-temporal Patterns of Holistic Brain Functional Networks</a:t>
            </a:r>
          </a:p>
        </p:txBody>
      </p:sp>
    </p:spTree>
    <p:extLst>
      <p:ext uri="{BB962C8B-B14F-4D97-AF65-F5344CB8AC3E}">
        <p14:creationId xmlns:p14="http://schemas.microsoft.com/office/powerpoint/2010/main" val="774717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23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 b="0" kern="1200" noProof="0" dirty="0">
                <a:latin typeface="+mj-lt"/>
                <a:ea typeface="+mj-ea"/>
                <a:cs typeface="+mj-cs"/>
              </a:rPr>
              <a:t>Thank you </a:t>
            </a:r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1D55B070-D5CE-4B2D-B021-A57EC6CE2D0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/>
              <a:t>Multi-head GAGNN: A Multi-head Guided Attention Graph Neural Network for Modeling </a:t>
            </a:r>
            <a:r>
              <a:rPr lang="en-US" sz="900" err="1"/>
              <a:t>Spatio</a:t>
            </a:r>
            <a:r>
              <a:rPr lang="en-US" sz="900"/>
              <a:t>-temporal Patterns of Holistic Brain Functional Networks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17B56C-BEF6-4861-8F4B-5994BA6E5E37}"/>
              </a:ext>
            </a:extLst>
          </p:cNvPr>
          <p:cNvSpPr txBox="1"/>
          <p:nvPr/>
        </p:nvSpPr>
        <p:spPr>
          <a:xfrm>
            <a:off x="2911004" y="2785939"/>
            <a:ext cx="3482502" cy="6430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4000" dirty="0">
                <a:latin typeface="+mn-lt"/>
              </a:rPr>
              <a:t>Questions ???</a:t>
            </a:r>
          </a:p>
        </p:txBody>
      </p:sp>
    </p:spTree>
    <p:extLst>
      <p:ext uri="{BB962C8B-B14F-4D97-AF65-F5344CB8AC3E}">
        <p14:creationId xmlns:p14="http://schemas.microsoft.com/office/powerpoint/2010/main" val="532688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: Illustration of fMRI data. A dataset consists of a series of 3D images of the living human brain, collected over time. Each image consists of a large number (&quot;100000) of voxels (3D pixels). The intensity of a specific voxel over time creates a signal known as the BOLD signal. The variability of the BOLD signal partially depends on nearby neural activity. Therefore, analysing the BOLD signal a can give information regarding which parts of the brain that are active during an experiment.">
            <a:extLst>
              <a:ext uri="{FF2B5EF4-FFF2-40B4-BE49-F238E27FC236}">
                <a16:creationId xmlns:a16="http://schemas.microsoft.com/office/drawing/2014/main" id="{E7CA2DF6-5BCC-41FA-874E-AF7392DBF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090" y="2660868"/>
            <a:ext cx="4180910" cy="22090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6774934" y="6473313"/>
            <a:ext cx="205207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7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de-DE" dirty="0"/>
              <a:t>https://www.researchgate.net/figure/Illustration-of-fMRI-data-A-dataset-consists-of-a-series-of-3D-images-of-the-living_fig3_344301537</a:t>
            </a:r>
            <a:endParaRPr lang="en-US" dirty="0"/>
          </a:p>
        </p:txBody>
      </p:sp>
      <p:sp>
        <p:nvSpPr>
          <p:cNvPr id="2" name="Inhaltsplatzhalter 1"/>
          <p:cNvSpPr>
            <a:spLocks noGrp="1"/>
          </p:cNvSpPr>
          <p:nvPr>
            <p:ph idx="15"/>
          </p:nvPr>
        </p:nvSpPr>
        <p:spPr>
          <a:xfrm>
            <a:off x="4644001" y="1869192"/>
            <a:ext cx="4180910" cy="4687380"/>
          </a:xfrm>
        </p:spPr>
        <p:txBody>
          <a:bodyPr wrap="square" anchor="t">
            <a:norm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Resting State Network (RSN) – Recorded mind when doing nothing during F-MRI.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F-MRI data is 4D, example : 48x76x48x176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First 3 Dimension – Spatial Dimension Voxels (3D Pixels)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0" i="0" dirty="0">
                <a:effectLst/>
              </a:rPr>
              <a:t>Intensity </a:t>
            </a:r>
            <a:r>
              <a:rPr lang="en-US" b="0" i="0" dirty="0">
                <a:effectLst/>
              </a:rPr>
              <a:t>depends on nearby neural activity</a:t>
            </a:r>
            <a:endParaRPr lang="de-DE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4th Dimension – Temporal, 176 different signals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wrap="square" anchor="t">
            <a:normAutofit/>
          </a:bodyPr>
          <a:lstStyle/>
          <a:p>
            <a:r>
              <a:rPr lang="en-US"/>
              <a:t>Methodology &amp; Set Up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3262F59-F6FE-4DC5-9916-CED5EA015670}"/>
              </a:ext>
            </a:extLst>
          </p:cNvPr>
          <p:cNvSpPr txBox="1"/>
          <p:nvPr/>
        </p:nvSpPr>
        <p:spPr>
          <a:xfrm>
            <a:off x="278612" y="1968495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marL="285750" indent="-285750" eaLnBrk="0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b="0" i="0" u="none" strike="noStrike" baseline="0" dirty="0">
                <a:latin typeface="+mn-lt"/>
                <a:cs typeface="+mn-cs"/>
              </a:rPr>
              <a:t>From Human Connectome Project (HCP)</a:t>
            </a:r>
            <a:r>
              <a:rPr lang="de-DE" sz="1600" dirty="0">
                <a:latin typeface="+mn-lt"/>
                <a:cs typeface="+mn-cs"/>
              </a:rPr>
              <a:t> </a:t>
            </a:r>
            <a:r>
              <a:rPr lang="de-DE" sz="1600" b="0" i="0" u="none" strike="noStrike" baseline="0" dirty="0">
                <a:latin typeface="+mn-lt"/>
                <a:cs typeface="+mn-cs"/>
              </a:rPr>
              <a:t>S900 release</a:t>
            </a:r>
          </a:p>
          <a:p>
            <a:pPr marL="285750" indent="-285750" eaLnBrk="0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  <a:cs typeface="+mn-cs"/>
              </a:rPr>
              <a:t>200 Randomly selected subjects.</a:t>
            </a:r>
          </a:p>
          <a:p>
            <a:pPr marL="285750" indent="-285750" eaLnBrk="0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  <a:cs typeface="+mn-cs"/>
              </a:rPr>
              <a:t>Emotion and motor T-FMRI data from those same 200 subjects</a:t>
            </a:r>
          </a:p>
          <a:p>
            <a:pPr marL="285750" indent="-285750" eaLnBrk="0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  <a:cs typeface="+mn-cs"/>
              </a:rPr>
              <a:t>Normalized in 0 – 1 distribution</a:t>
            </a:r>
          </a:p>
          <a:p>
            <a:pPr marL="285750" indent="-285750" eaLnBrk="0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  <a:cs typeface="+mn-cs"/>
              </a:rPr>
              <a:t>Down-sampled to 48x56x48 for faster computation and GPU memory limitations</a:t>
            </a:r>
          </a:p>
          <a:p>
            <a:pPr marL="285750" indent="-285750" eaLnBrk="0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  <a:cs typeface="+mn-cs"/>
              </a:rPr>
              <a:t>Temporal size – 176</a:t>
            </a:r>
          </a:p>
          <a:p>
            <a:pPr marL="285750" indent="-285750" eaLnBrk="0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+mn-lt"/>
                <a:cs typeface="+mn-cs"/>
              </a:rPr>
              <a:t>10 Most representative RSNs were used </a:t>
            </a:r>
          </a:p>
        </p:txBody>
      </p:sp>
      <p:pic>
        <p:nvPicPr>
          <p:cNvPr id="1026" name="Picture 2" descr="Check out Connectome Workbench v1.2.0! - Connectome">
            <a:extLst>
              <a:ext uri="{FF2B5EF4-FFF2-40B4-BE49-F238E27FC236}">
                <a16:creationId xmlns:a16="http://schemas.microsoft.com/office/drawing/2014/main" id="{7BE1BB9D-ABD5-4967-B30A-72DB85FE9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4186" y="2393599"/>
            <a:ext cx="4322822" cy="30908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6774934" y="6473313"/>
            <a:ext cx="2052074" cy="365125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4</a:t>
            </a:fld>
            <a:endParaRPr lang="de-DE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7"/>
          </p:nvPr>
        </p:nvSpPr>
        <p:spPr>
          <a:xfrm>
            <a:off x="278612" y="6655875"/>
            <a:ext cx="6496830" cy="182563"/>
          </a:xfrm>
        </p:spPr>
        <p:txBody>
          <a:bodyPr vert="horz" lIns="0" tIns="45720" rIns="0" bIns="45720" rtlCol="0"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https://www.humanconnectome.org/study/hcp-young-adult/article/check-out-connectome-workbench-v1-2-0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 b="0" kern="1200" noProof="0" dirty="0">
                <a:latin typeface="+mj-lt"/>
                <a:ea typeface="+mj-ea"/>
                <a:cs typeface="+mj-cs"/>
              </a:rPr>
              <a:t>Datasets</a:t>
            </a:r>
          </a:p>
        </p:txBody>
      </p:sp>
    </p:spTree>
    <p:extLst>
      <p:ext uri="{BB962C8B-B14F-4D97-AF65-F5344CB8AC3E}">
        <p14:creationId xmlns:p14="http://schemas.microsoft.com/office/powerpoint/2010/main" val="30660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5</a:t>
            </a:fld>
            <a:endParaRPr lang="de-DE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2"/>
          </p:nvPr>
        </p:nvSpPr>
        <p:spPr>
          <a:xfrm>
            <a:off x="305654" y="6507022"/>
            <a:ext cx="5256957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U-Net: Convolutional Networks for Biomedical Image Segmentation - https://arxiv.org/pdf/1505.04597.pdf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Recap – U-Net Architecture</a:t>
            </a:r>
          </a:p>
        </p:txBody>
      </p:sp>
      <p:pic>
        <p:nvPicPr>
          <p:cNvPr id="1026" name="Picture 2" descr="U-Net: Convolutional Networks for Biomedical Image Segmentation">
            <a:extLst>
              <a:ext uri="{FF2B5EF4-FFF2-40B4-BE49-F238E27FC236}">
                <a16:creationId xmlns:a16="http://schemas.microsoft.com/office/drawing/2014/main" id="{39EC73E2-B8A9-4609-8FB9-52BE3D29C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11" y="1535805"/>
            <a:ext cx="7162778" cy="477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406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5F6AB2-200D-4536-9031-C88D9B75D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9" y="2482976"/>
            <a:ext cx="8508999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74934" y="6473313"/>
            <a:ext cx="205207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6</a:t>
            </a:fld>
            <a:endParaRPr lang="de-DE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/>
              <a:t>Multi-head GAGNN: A Multi-head Guided Attention Graph Neural Network for Modeling </a:t>
            </a:r>
            <a:r>
              <a:rPr lang="en-US" sz="900" err="1"/>
              <a:t>Spatio</a:t>
            </a:r>
            <a:r>
              <a:rPr lang="en-US" sz="900"/>
              <a:t>-temporal Patterns of Holistic Brain Functional Networks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Graph Attention – Default GCN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D02A82-A8E9-4A0D-AF8D-2A1BDEF208DE}"/>
              </a:ext>
            </a:extLst>
          </p:cNvPr>
          <p:cNvSpPr txBox="1"/>
          <p:nvPr/>
        </p:nvSpPr>
        <p:spPr>
          <a:xfrm>
            <a:off x="455189" y="1702715"/>
            <a:ext cx="8233621" cy="482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3000" dirty="0">
                <a:latin typeface="+mn-lt"/>
              </a:rPr>
              <a:t>- Recall</a:t>
            </a:r>
          </a:p>
        </p:txBody>
      </p:sp>
    </p:spTree>
    <p:extLst>
      <p:ext uri="{BB962C8B-B14F-4D97-AF65-F5344CB8AC3E}">
        <p14:creationId xmlns:p14="http://schemas.microsoft.com/office/powerpoint/2010/main" val="2749212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05A712E-08CA-439C-A830-C59080E88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9887" y="2556293"/>
            <a:ext cx="4964113" cy="2765425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6774934" y="6473313"/>
            <a:ext cx="205207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7</a:t>
            </a:fld>
            <a:endParaRPr lang="de-DE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/>
              <a:t>Multi-head GAGNN: A Multi-head Guided Attention Graph Neural Network for Modeling </a:t>
            </a:r>
            <a:r>
              <a:rPr lang="en-US" sz="900" err="1"/>
              <a:t>Spatio</a:t>
            </a:r>
            <a:r>
              <a:rPr lang="en-US" sz="900"/>
              <a:t>-temporal Patterns of Holistic Brain Functional Networks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Graph Attention – Graph Attention Module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A0C729-F7B9-47B7-B8D9-4F59DF4229B6}"/>
              </a:ext>
            </a:extLst>
          </p:cNvPr>
          <p:cNvSpPr txBox="1"/>
          <p:nvPr/>
        </p:nvSpPr>
        <p:spPr>
          <a:xfrm>
            <a:off x="0" y="2784846"/>
            <a:ext cx="423153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Linear transformation of the lower layer embedding learnable weight matrix.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Computes a pair-wise un-normalized attention score between two neighbors. First concatenates z embeddings of the 2 nodes.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Softmax</a:t>
            </a:r>
            <a:r>
              <a:rPr lang="en-US" dirty="0"/>
              <a:t> for normalization.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GCN – embeddings from neighbors are aggregated together, scaled by attention scores.</a:t>
            </a:r>
          </a:p>
        </p:txBody>
      </p:sp>
    </p:spTree>
    <p:extLst>
      <p:ext uri="{BB962C8B-B14F-4D97-AF65-F5344CB8AC3E}">
        <p14:creationId xmlns:p14="http://schemas.microsoft.com/office/powerpoint/2010/main" val="2326604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6774934" y="6473313"/>
            <a:ext cx="205207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E58CB1E-F828-4F11-99E0-327109AF9DA4}" type="slidenum">
              <a:rPr lang="de-DE" smtClean="0"/>
              <a:pPr>
                <a:spcAft>
                  <a:spcPts val="600"/>
                </a:spcAft>
              </a:pPr>
              <a:t>8</a:t>
            </a:fld>
            <a:endParaRPr lang="de-DE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/>
              <a:t>Multi-head GAGNN: A Multi-head Guided Attention Graph Neural Network for Modeling </a:t>
            </a:r>
            <a:r>
              <a:rPr lang="en-US" sz="900" err="1"/>
              <a:t>Spatio</a:t>
            </a:r>
            <a:r>
              <a:rPr lang="en-US" sz="900"/>
              <a:t>-temporal Patterns of Holistic Brain Functional Networks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Related Methods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A0C729-F7B9-47B7-B8D9-4F59DF4229B6}"/>
              </a:ext>
            </a:extLst>
          </p:cNvPr>
          <p:cNvSpPr txBox="1"/>
          <p:nvPr/>
        </p:nvSpPr>
        <p:spPr>
          <a:xfrm>
            <a:off x="319090" y="2206388"/>
            <a:ext cx="850899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Limited to Modeling Spatially Overlapping Brain Networks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General Linear Model (GLM)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PCA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Sparse Representation (SR)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Limitation of Modeling Spatial and Temporal part Together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RNN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Convolutional Autoencoder (CAE)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Restricted Boltzmann machine (RBM)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err="1"/>
              <a:t>Spatio</a:t>
            </a:r>
            <a:r>
              <a:rPr lang="en-US" dirty="0"/>
              <a:t>-Temporal CNN (STCNN)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1D CAE + 3D U-Net</a:t>
            </a:r>
          </a:p>
        </p:txBody>
      </p:sp>
    </p:spTree>
    <p:extLst>
      <p:ext uri="{BB962C8B-B14F-4D97-AF65-F5344CB8AC3E}">
        <p14:creationId xmlns:p14="http://schemas.microsoft.com/office/powerpoint/2010/main" val="1324300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CE58CB1E-F828-4F11-99E0-327109AF9DA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17500" y="897071"/>
            <a:ext cx="8508999" cy="410369"/>
          </a:xfrm>
          <a:prstGeom prst="rect">
            <a:avLst/>
          </a:prstGeom>
        </p:spPr>
        <p:txBody>
          <a:bodyPr/>
          <a:lstStyle/>
          <a:p>
            <a:r>
              <a:rPr sz="3000" dirty="0"/>
              <a:t>Method</a:t>
            </a:r>
            <a:endParaRPr lang="de-DE" sz="3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56810C-0280-4987-BA19-46912E32F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769" y="1728755"/>
            <a:ext cx="8054502" cy="4134897"/>
          </a:xfrm>
          <a:prstGeom prst="rect">
            <a:avLst/>
          </a:prstGeom>
        </p:spPr>
      </p:pic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6F20EEEC-36EE-4DAE-BCA3-1A517522429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11162" y="6473313"/>
            <a:ext cx="646428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dirty="0"/>
              <a:t>Multi-head GAGNN: A Multi-head Guided Attention Graph Neural Network for Modeling </a:t>
            </a:r>
            <a:r>
              <a:rPr lang="en-US" sz="900" dirty="0" err="1"/>
              <a:t>Spatio</a:t>
            </a:r>
            <a:r>
              <a:rPr lang="en-US" sz="900" dirty="0"/>
              <a:t>-temporal Patterns of Holistic Brain Functional Networks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60104_TUM_Praesentation_p_v1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E019856-8A39-4989-9AE1-7C5D0D17D45C}" vid="{3AA9884A-113D-4C11-9945-C6A08D921A6E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E019856-8A39-4989-9AE1-7C5D0D17D45C}" vid="{402C367E-F50E-423C-A37C-5A8CABF57FC5}"/>
    </a:ext>
  </a:extLst>
</a:theme>
</file>

<file path=ppt/theme/theme3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E019856-8A39-4989-9AE1-7C5D0D17D45C}" vid="{5CCDF41C-F6E0-4FD6-99AE-3A51B2B147FF}"/>
    </a:ext>
  </a:extLst>
</a:theme>
</file>

<file path=ppt/theme/theme4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E019856-8A39-4989-9AE1-7C5D0D17D45C}" vid="{1567C3F1-47A2-4B46-B4FE-8FF264F6166D}"/>
    </a:ext>
  </a:extLst>
</a:theme>
</file>

<file path=ppt/theme/theme5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E019856-8A39-4989-9AE1-7C5D0D17D45C}" vid="{F07EE733-870D-406F-B5B6-25783610C7BF}"/>
    </a:ext>
  </a:extLst>
</a:theme>
</file>

<file path=ppt/theme/theme6.xml><?xml version="1.0" encoding="utf-8"?>
<a:theme xmlns:a="http://schemas.openxmlformats.org/drawingml/2006/main" name="Kapiteltrenner schwarz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E019856-8A39-4989-9AE1-7C5D0D17D45C}" vid="{B8BECA3F-AAB3-4A25-9CB6-CCBE808D17ED}"/>
    </a:ext>
  </a:extLst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2111_Praesentationsvorlage_3-4 - Copy</Template>
  <TotalTime>943</TotalTime>
  <Words>1187</Words>
  <Application>Microsoft Office PowerPoint</Application>
  <PresentationFormat>On-screen Show (4:3)</PresentationFormat>
  <Paragraphs>149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Arial</vt:lpstr>
      <vt:lpstr>Calibri</vt:lpstr>
      <vt:lpstr>Cambria Math</vt:lpstr>
      <vt:lpstr>Courier New</vt:lpstr>
      <vt:lpstr>Symbol</vt:lpstr>
      <vt:lpstr>Wingdings</vt:lpstr>
      <vt:lpstr>160104_TUM_Praesentation_p_v1</vt:lpstr>
      <vt:lpstr>Titel 2</vt:lpstr>
      <vt:lpstr>Titel 3</vt:lpstr>
      <vt:lpstr>Inhalt</vt:lpstr>
      <vt:lpstr>Kapiteltrenner blau</vt:lpstr>
      <vt:lpstr>Kapiteltrenner schwarz</vt:lpstr>
      <vt:lpstr>Multi-head GAGNN: A Multi-head Guided Attention Graph Neural Network for Modeling Spatio-temporal Patterns of Holistic Brain Functional Networks</vt:lpstr>
      <vt:lpstr>Functional-MRI </vt:lpstr>
      <vt:lpstr>Methodology &amp; Set Up</vt:lpstr>
      <vt:lpstr>Datasets</vt:lpstr>
      <vt:lpstr>Recap – U-Net Architecture</vt:lpstr>
      <vt:lpstr>Graph Attention – Default GCN</vt:lpstr>
      <vt:lpstr>Graph Attention – Graph Attention Module</vt:lpstr>
      <vt:lpstr>Related Methods</vt:lpstr>
      <vt:lpstr>Method</vt:lpstr>
      <vt:lpstr>Part 1 – Spatial Part</vt:lpstr>
      <vt:lpstr>Part 1 – Attention Graph</vt:lpstr>
      <vt:lpstr>Part 1 – Spatial Part Loss</vt:lpstr>
      <vt:lpstr>Part 2 – Temporal Part</vt:lpstr>
      <vt:lpstr>Part 2 – Temporal Part Loss</vt:lpstr>
      <vt:lpstr>Training</vt:lpstr>
      <vt:lpstr>Experiment - Results</vt:lpstr>
      <vt:lpstr>Experiment – Numbers</vt:lpstr>
      <vt:lpstr>Experiment – Motor T-FMRI </vt:lpstr>
      <vt:lpstr>Experiment – Different Methods </vt:lpstr>
      <vt:lpstr>Experiment – SOTA Comparison</vt:lpstr>
      <vt:lpstr>Take Home Message</vt:lpstr>
      <vt:lpstr>Discussion</vt:lpstr>
      <vt:lpstr>Thank you </vt:lpstr>
    </vt:vector>
  </TitlesOfParts>
  <Company>TUM ZIT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Multi-head GAGNN: A Multi-head Guided Attention Graph Neural Network for Modeling Spatio-temporal Patterns of Holistic Brain Functional Networks</dc:title>
  <dc:creator>Erekle Shishniashvili</dc:creator>
  <cp:lastModifiedBy>Erekle Shishniashvili</cp:lastModifiedBy>
  <cp:revision>21</cp:revision>
  <cp:lastPrinted>2015-07-30T14:04:45Z</cp:lastPrinted>
  <dcterms:created xsi:type="dcterms:W3CDTF">2021-12-22T17:20:24Z</dcterms:created>
  <dcterms:modified xsi:type="dcterms:W3CDTF">2022-01-11T13:31:32Z</dcterms:modified>
</cp:coreProperties>
</file>