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1"/>
  </p:notesMasterIdLst>
  <p:handoutMasterIdLst>
    <p:handoutMasterId r:id="rId32"/>
  </p:handoutMasterIdLst>
  <p:sldIdLst>
    <p:sldId id="256" r:id="rId2"/>
    <p:sldId id="257" r:id="rId3"/>
    <p:sldId id="334" r:id="rId4"/>
    <p:sldId id="262" r:id="rId5"/>
    <p:sldId id="335" r:id="rId6"/>
    <p:sldId id="320" r:id="rId7"/>
    <p:sldId id="321" r:id="rId8"/>
    <p:sldId id="336" r:id="rId9"/>
    <p:sldId id="265" r:id="rId10"/>
    <p:sldId id="266" r:id="rId11"/>
    <p:sldId id="269" r:id="rId12"/>
    <p:sldId id="337" r:id="rId13"/>
    <p:sldId id="270" r:id="rId14"/>
    <p:sldId id="329" r:id="rId15"/>
    <p:sldId id="338" r:id="rId16"/>
    <p:sldId id="339" r:id="rId17"/>
    <p:sldId id="340" r:id="rId18"/>
    <p:sldId id="341" r:id="rId19"/>
    <p:sldId id="345" r:id="rId20"/>
    <p:sldId id="282" r:id="rId21"/>
    <p:sldId id="299" r:id="rId22"/>
    <p:sldId id="346" r:id="rId23"/>
    <p:sldId id="307" r:id="rId24"/>
    <p:sldId id="342" r:id="rId25"/>
    <p:sldId id="285" r:id="rId26"/>
    <p:sldId id="294" r:id="rId27"/>
    <p:sldId id="293" r:id="rId28"/>
    <p:sldId id="290" r:id="rId29"/>
    <p:sldId id="291"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D9F4200E-C40B-4024-AD7E-5F49102776B2}">
          <p14:sldIdLst>
            <p14:sldId id="256"/>
            <p14:sldId id="257"/>
            <p14:sldId id="334"/>
            <p14:sldId id="262"/>
            <p14:sldId id="335"/>
            <p14:sldId id="320"/>
            <p14:sldId id="321"/>
            <p14:sldId id="336"/>
            <p14:sldId id="265"/>
            <p14:sldId id="266"/>
            <p14:sldId id="269"/>
          </p14:sldIdLst>
        </p14:section>
        <p14:section name="Abschnitt ohne Titel" id="{3E400FBF-59AA-49BF-A1B4-7AE683CCDDD6}">
          <p14:sldIdLst>
            <p14:sldId id="337"/>
            <p14:sldId id="270"/>
            <p14:sldId id="329"/>
            <p14:sldId id="338"/>
            <p14:sldId id="339"/>
            <p14:sldId id="340"/>
            <p14:sldId id="341"/>
            <p14:sldId id="345"/>
            <p14:sldId id="282"/>
            <p14:sldId id="299"/>
            <p14:sldId id="346"/>
            <p14:sldId id="307"/>
            <p14:sldId id="342"/>
            <p14:sldId id="285"/>
            <p14:sldId id="294"/>
            <p14:sldId id="293"/>
            <p14:sldId id="290"/>
            <p14:sldId id="29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scal Herrmann" initials="PH" lastIdx="28" clrIdx="0">
    <p:extLst>
      <p:ext uri="{19B8F6BF-5375-455C-9EA6-DF929625EA0E}">
        <p15:presenceInfo xmlns:p15="http://schemas.microsoft.com/office/powerpoint/2012/main" userId="87652a3a1509808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FFFFFF"/>
    <a:srgbClr val="72BFC5"/>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10" autoAdjust="0"/>
    <p:restoredTop sz="73592" autoAdjust="0"/>
  </p:normalViewPr>
  <p:slideViewPr>
    <p:cSldViewPr snapToGrid="0" snapToObjects="1">
      <p:cViewPr varScale="1">
        <p:scale>
          <a:sx n="112" d="100"/>
          <a:sy n="112" d="100"/>
        </p:scale>
        <p:origin x="78" y="10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6-30T19:02:00.207" idx="27">
    <p:pos x="146" y="146"/>
    <p:text>hier ist Erklärung von bone suppression besonders wichig!!!!</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06-30T19:02:00.207" idx="27">
    <p:pos x="146" y="146"/>
    <p:text>hier ist Erklärung von bone suppression besonders wichig!!!!</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06-30T19:02:00.207" idx="27">
    <p:pos x="146" y="146"/>
    <p:text>hier ist Erklärung von bone suppression besonders wichig!!!!</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E6937D-10D5-9A4E-8AE5-3BD40A349CB2}" type="datetimeFigureOut">
              <a:rPr lang="en-US" smtClean="0"/>
              <a:t>11/16/2021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6F51CD-B87E-504E-9940-0A8EC0898CB6}" type="slidenum">
              <a:rPr lang="en-US" smtClean="0"/>
              <a:t>‹Nr.›</a:t>
            </a:fld>
            <a:endParaRPr lang="en-US"/>
          </a:p>
        </p:txBody>
      </p:sp>
    </p:spTree>
    <p:extLst>
      <p:ext uri="{BB962C8B-B14F-4D97-AF65-F5344CB8AC3E}">
        <p14:creationId xmlns:p14="http://schemas.microsoft.com/office/powerpoint/2010/main" val="16340560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0FCC8-D1FC-D145-A009-25D2FF8D2EB2}" type="datetimeFigureOut">
              <a:rPr lang="en-US" smtClean="0"/>
              <a:t>11/16/2021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146913-DBF3-5540-BABC-D9F21B354423}" type="slidenum">
              <a:rPr lang="en-US" smtClean="0"/>
              <a:t>‹Nr.›</a:t>
            </a:fld>
            <a:endParaRPr lang="en-US"/>
          </a:p>
        </p:txBody>
      </p:sp>
    </p:spTree>
    <p:extLst>
      <p:ext uri="{BB962C8B-B14F-4D97-AF65-F5344CB8AC3E}">
        <p14:creationId xmlns:p14="http://schemas.microsoft.com/office/powerpoint/2010/main" val="48374610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a:t>
            </a:fld>
            <a:endParaRPr lang="en-US"/>
          </a:p>
        </p:txBody>
      </p:sp>
    </p:spTree>
    <p:extLst>
      <p:ext uri="{BB962C8B-B14F-4D97-AF65-F5344CB8AC3E}">
        <p14:creationId xmlns:p14="http://schemas.microsoft.com/office/powerpoint/2010/main" val="2596939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Gestures</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10</a:t>
            </a:fld>
            <a:endParaRPr lang="en-US"/>
          </a:p>
        </p:txBody>
      </p:sp>
    </p:spTree>
    <p:extLst>
      <p:ext uri="{BB962C8B-B14F-4D97-AF65-F5344CB8AC3E}">
        <p14:creationId xmlns:p14="http://schemas.microsoft.com/office/powerpoint/2010/main" val="3427740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11</a:t>
            </a:fld>
            <a:endParaRPr lang="en-US"/>
          </a:p>
        </p:txBody>
      </p:sp>
    </p:spTree>
    <p:extLst>
      <p:ext uri="{BB962C8B-B14F-4D97-AF65-F5344CB8AC3E}">
        <p14:creationId xmlns:p14="http://schemas.microsoft.com/office/powerpoint/2010/main" val="2945851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Takes</a:t>
            </a:r>
            <a:r>
              <a:rPr lang="en-US" baseline="0" dirty="0" smtClean="0"/>
              <a:t> 2D image</a:t>
            </a:r>
          </a:p>
          <a:p>
            <a:pPr marL="171450" indent="-171450">
              <a:buFontTx/>
              <a:buChar char="-"/>
            </a:pPr>
            <a:r>
              <a:rPr lang="en-US" dirty="0" smtClean="0"/>
              <a:t>define the root joint of the human body (hand,</a:t>
            </a:r>
            <a:r>
              <a:rPr lang="en-US" baseline="0" dirty="0" smtClean="0"/>
              <a:t> </a:t>
            </a:r>
            <a:r>
              <a:rPr lang="en-US" dirty="0" smtClean="0"/>
              <a:t>wrist)</a:t>
            </a:r>
          </a:p>
          <a:p>
            <a:pPr marL="171450" indent="-171450">
              <a:buFontTx/>
              <a:buChar char="-"/>
            </a:pPr>
            <a:r>
              <a:rPr lang="en-US" dirty="0" smtClean="0"/>
              <a:t>The estimated 2D pose often contains errors (</a:t>
            </a:r>
            <a:r>
              <a:rPr lang="de-DE" dirty="0" err="1" smtClean="0"/>
              <a:t>occlusions</a:t>
            </a:r>
            <a:r>
              <a:rPr lang="de-DE" dirty="0" smtClean="0"/>
              <a:t>,</a:t>
            </a:r>
            <a:r>
              <a:rPr lang="de-DE" baseline="0" dirty="0" smtClean="0"/>
              <a:t> </a:t>
            </a:r>
            <a:r>
              <a:rPr lang="de-DE" baseline="0" dirty="0" err="1" smtClean="0"/>
              <a:t>hiddenbody</a:t>
            </a:r>
            <a:r>
              <a:rPr lang="de-DE" baseline="0" dirty="0" smtClean="0"/>
              <a:t> </a:t>
            </a:r>
            <a:r>
              <a:rPr lang="de-DE" baseline="0" dirty="0" err="1" smtClean="0"/>
              <a:t>parts</a:t>
            </a:r>
            <a:r>
              <a:rPr lang="de-DE" baseline="0" dirty="0" smtClean="0"/>
              <a:t>, </a:t>
            </a:r>
            <a:r>
              <a:rPr lang="de-DE" dirty="0" err="1" smtClean="0"/>
              <a:t>or</a:t>
            </a:r>
            <a:r>
              <a:rPr lang="de-DE" dirty="0" smtClean="0"/>
              <a:t> </a:t>
            </a:r>
            <a:r>
              <a:rPr lang="de-DE" dirty="0" err="1" smtClean="0"/>
              <a:t>challenging</a:t>
            </a:r>
            <a:r>
              <a:rPr lang="de-DE" dirty="0" smtClean="0"/>
              <a:t> </a:t>
            </a:r>
            <a:r>
              <a:rPr lang="de-DE" dirty="0" err="1" smtClean="0"/>
              <a:t>poses</a:t>
            </a:r>
            <a:r>
              <a:rPr lang="de-DE" dirty="0" smtClean="0"/>
              <a:t>)</a:t>
            </a:r>
          </a:p>
          <a:p>
            <a:pPr marL="171450" indent="-171450">
              <a:buFontTx/>
              <a:buChar char="-"/>
            </a:pPr>
            <a:r>
              <a:rPr lang="en-US" dirty="0" smtClean="0"/>
              <a:t>normalization is necessary for</a:t>
            </a:r>
            <a:r>
              <a:rPr lang="en-US" baseline="0" dirty="0" smtClean="0"/>
              <a:t> the next step,</a:t>
            </a:r>
          </a:p>
          <a:p>
            <a:pPr marL="0" indent="0">
              <a:buFontTx/>
              <a:buNone/>
            </a:pPr>
            <a:r>
              <a:rPr lang="en-US" dirty="0" smtClean="0"/>
              <a:t>P3D is independent of scale and location of the 2D input pose P2D.</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12</a:t>
            </a:fld>
            <a:endParaRPr lang="en-US"/>
          </a:p>
        </p:txBody>
      </p:sp>
    </p:spTree>
    <p:extLst>
      <p:ext uri="{BB962C8B-B14F-4D97-AF65-F5344CB8AC3E}">
        <p14:creationId xmlns:p14="http://schemas.microsoft.com/office/powerpoint/2010/main" val="4003051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Takes</a:t>
            </a:r>
            <a:r>
              <a:rPr lang="en-US" baseline="0" dirty="0" smtClean="0"/>
              <a:t> 2D image</a:t>
            </a:r>
          </a:p>
          <a:p>
            <a:pPr marL="171450" indent="-171450">
              <a:buFontTx/>
              <a:buChar char="-"/>
            </a:pPr>
            <a:r>
              <a:rPr lang="en-US" dirty="0" smtClean="0"/>
              <a:t>define the root joint of the human body (hand,</a:t>
            </a:r>
            <a:r>
              <a:rPr lang="en-US" baseline="0" dirty="0" smtClean="0"/>
              <a:t> </a:t>
            </a:r>
            <a:r>
              <a:rPr lang="en-US" dirty="0" smtClean="0"/>
              <a:t>wrist)</a:t>
            </a:r>
          </a:p>
          <a:p>
            <a:pPr marL="171450" indent="-171450">
              <a:buFontTx/>
              <a:buChar char="-"/>
            </a:pPr>
            <a:r>
              <a:rPr lang="en-US" dirty="0" smtClean="0"/>
              <a:t>The estimated 2D pose often contains errors (</a:t>
            </a:r>
            <a:r>
              <a:rPr lang="de-DE" dirty="0" err="1" smtClean="0"/>
              <a:t>occlusions</a:t>
            </a:r>
            <a:r>
              <a:rPr lang="de-DE" dirty="0" smtClean="0"/>
              <a:t>,</a:t>
            </a:r>
            <a:r>
              <a:rPr lang="de-DE" baseline="0" dirty="0" smtClean="0"/>
              <a:t> </a:t>
            </a:r>
            <a:r>
              <a:rPr lang="de-DE" baseline="0" dirty="0" err="1" smtClean="0"/>
              <a:t>hiddenbody</a:t>
            </a:r>
            <a:r>
              <a:rPr lang="de-DE" baseline="0" dirty="0" smtClean="0"/>
              <a:t> </a:t>
            </a:r>
            <a:r>
              <a:rPr lang="de-DE" baseline="0" dirty="0" err="1" smtClean="0"/>
              <a:t>parts</a:t>
            </a:r>
            <a:r>
              <a:rPr lang="de-DE" baseline="0" dirty="0" smtClean="0"/>
              <a:t>, </a:t>
            </a:r>
            <a:r>
              <a:rPr lang="de-DE" dirty="0" err="1" smtClean="0"/>
              <a:t>or</a:t>
            </a:r>
            <a:r>
              <a:rPr lang="de-DE" dirty="0" smtClean="0"/>
              <a:t> </a:t>
            </a:r>
            <a:r>
              <a:rPr lang="de-DE" dirty="0" err="1" smtClean="0"/>
              <a:t>challenging</a:t>
            </a:r>
            <a:r>
              <a:rPr lang="de-DE" dirty="0" smtClean="0"/>
              <a:t> </a:t>
            </a:r>
            <a:r>
              <a:rPr lang="de-DE" dirty="0" err="1" smtClean="0"/>
              <a:t>poses</a:t>
            </a:r>
            <a:r>
              <a:rPr lang="de-DE" dirty="0" smtClean="0"/>
              <a:t>)</a:t>
            </a:r>
          </a:p>
          <a:p>
            <a:pPr marL="171450" indent="-171450">
              <a:buFontTx/>
              <a:buChar char="-"/>
            </a:pPr>
            <a:r>
              <a:rPr lang="en-US" dirty="0" smtClean="0"/>
              <a:t>normalization is necessary for</a:t>
            </a:r>
            <a:r>
              <a:rPr lang="en-US" baseline="0" dirty="0" smtClean="0"/>
              <a:t> the next step,</a:t>
            </a:r>
          </a:p>
          <a:p>
            <a:pPr marL="0" indent="0">
              <a:buFontTx/>
              <a:buNone/>
            </a:pPr>
            <a:r>
              <a:rPr lang="en-US" dirty="0" smtClean="0"/>
              <a:t>P3D is independent of scale and location of the 2D input pose P2D.</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13</a:t>
            </a:fld>
            <a:endParaRPr lang="en-US"/>
          </a:p>
        </p:txBody>
      </p:sp>
    </p:spTree>
    <p:extLst>
      <p:ext uri="{BB962C8B-B14F-4D97-AF65-F5344CB8AC3E}">
        <p14:creationId xmlns:p14="http://schemas.microsoft.com/office/powerpoint/2010/main" val="3184796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When training the network, data with occluded body parts and complicated poses are specifically inserted to make the network sensitive to these special cases. To quantitatively evaluate the quality of the estimates, we calculate the absolute spatial distance of all points to their </a:t>
            </a:r>
            <a:r>
              <a:rPr lang="en-US" sz="1200" b="0" i="0" u="none" strike="noStrike" kern="1200" dirty="0" err="1" smtClean="0">
                <a:solidFill>
                  <a:schemeClr val="tx1"/>
                </a:solidFill>
                <a:effectLst/>
                <a:latin typeface="+mn-lt"/>
                <a:ea typeface="+mn-ea"/>
                <a:cs typeface="+mn-cs"/>
              </a:rPr>
              <a:t>groundtruth</a:t>
            </a:r>
            <a:r>
              <a:rPr lang="en-US" sz="1200" b="0" i="0" u="none" strike="noStrike" kern="1200" dirty="0" smtClean="0">
                <a:solidFill>
                  <a:schemeClr val="tx1"/>
                </a:solidFill>
                <a:effectLst/>
                <a:latin typeface="+mn-lt"/>
                <a:ea typeface="+mn-ea"/>
                <a:cs typeface="+mn-cs"/>
              </a:rPr>
              <a:t>. The network is trained to minimize this distance. </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14</a:t>
            </a:fld>
            <a:endParaRPr lang="en-US"/>
          </a:p>
        </p:txBody>
      </p:sp>
    </p:spTree>
    <p:extLst>
      <p:ext uri="{BB962C8B-B14F-4D97-AF65-F5344CB8AC3E}">
        <p14:creationId xmlns:p14="http://schemas.microsoft.com/office/powerpoint/2010/main" val="915306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15</a:t>
            </a:fld>
            <a:endParaRPr lang="en-US"/>
          </a:p>
        </p:txBody>
      </p:sp>
    </p:spTree>
    <p:extLst>
      <p:ext uri="{BB962C8B-B14F-4D97-AF65-F5344CB8AC3E}">
        <p14:creationId xmlns:p14="http://schemas.microsoft.com/office/powerpoint/2010/main" val="523821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16</a:t>
            </a:fld>
            <a:endParaRPr lang="en-US"/>
          </a:p>
        </p:txBody>
      </p:sp>
    </p:spTree>
    <p:extLst>
      <p:ext uri="{BB962C8B-B14F-4D97-AF65-F5344CB8AC3E}">
        <p14:creationId xmlns:p14="http://schemas.microsoft.com/office/powerpoint/2010/main" val="852536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17</a:t>
            </a:fld>
            <a:endParaRPr lang="en-US"/>
          </a:p>
        </p:txBody>
      </p:sp>
    </p:spTree>
    <p:extLst>
      <p:ext uri="{BB962C8B-B14F-4D97-AF65-F5344CB8AC3E}">
        <p14:creationId xmlns:p14="http://schemas.microsoft.com/office/powerpoint/2010/main" val="3557159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br>
              <a:rPr lang="en-US" dirty="0" smtClean="0"/>
            </a:b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18</a:t>
            </a:fld>
            <a:endParaRPr lang="en-US"/>
          </a:p>
        </p:txBody>
      </p:sp>
    </p:spTree>
    <p:extLst>
      <p:ext uri="{BB962C8B-B14F-4D97-AF65-F5344CB8AC3E}">
        <p14:creationId xmlns:p14="http://schemas.microsoft.com/office/powerpoint/2010/main" val="2976436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r>
            <a:br>
              <a:rPr lang="en-US" dirty="0" smtClean="0"/>
            </a:b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19</a:t>
            </a:fld>
            <a:endParaRPr lang="en-US"/>
          </a:p>
        </p:txBody>
      </p:sp>
    </p:spTree>
    <p:extLst>
      <p:ext uri="{BB962C8B-B14F-4D97-AF65-F5344CB8AC3E}">
        <p14:creationId xmlns:p14="http://schemas.microsoft.com/office/powerpoint/2010/main" val="3015493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a:t>
            </a:fld>
            <a:endParaRPr lang="en-US"/>
          </a:p>
        </p:txBody>
      </p:sp>
    </p:spTree>
    <p:extLst>
      <p:ext uri="{BB962C8B-B14F-4D97-AF65-F5344CB8AC3E}">
        <p14:creationId xmlns:p14="http://schemas.microsoft.com/office/powerpoint/2010/main" val="3067258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20</a:t>
            </a:fld>
            <a:endParaRPr lang="en-US"/>
          </a:p>
        </p:txBody>
      </p:sp>
    </p:spTree>
    <p:extLst>
      <p:ext uri="{BB962C8B-B14F-4D97-AF65-F5344CB8AC3E}">
        <p14:creationId xmlns:p14="http://schemas.microsoft.com/office/powerpoint/2010/main" val="32679558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 Labor &amp; Wild</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21</a:t>
            </a:fld>
            <a:endParaRPr lang="en-US"/>
          </a:p>
        </p:txBody>
      </p:sp>
    </p:spTree>
    <p:extLst>
      <p:ext uri="{BB962C8B-B14F-4D97-AF65-F5344CB8AC3E}">
        <p14:creationId xmlns:p14="http://schemas.microsoft.com/office/powerpoint/2010/main" val="837283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 Labor &amp; Wild</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22</a:t>
            </a:fld>
            <a:endParaRPr lang="en-US"/>
          </a:p>
        </p:txBody>
      </p:sp>
    </p:spTree>
    <p:extLst>
      <p:ext uri="{BB962C8B-B14F-4D97-AF65-F5344CB8AC3E}">
        <p14:creationId xmlns:p14="http://schemas.microsoft.com/office/powerpoint/2010/main" val="42041462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VERTEX FC regresses vertex coordinates with a network of fully-connected layers</a:t>
            </a:r>
            <a:endParaRPr lang="en-GB" dirty="0"/>
          </a:p>
        </p:txBody>
      </p:sp>
      <p:sp>
        <p:nvSpPr>
          <p:cNvPr id="4" name="Slide Number Placeholder 3"/>
          <p:cNvSpPr>
            <a:spLocks noGrp="1"/>
          </p:cNvSpPr>
          <p:nvPr>
            <p:ph type="sldNum" sz="quarter" idx="5"/>
          </p:nvPr>
        </p:nvSpPr>
        <p:spPr/>
        <p:txBody>
          <a:bodyPr/>
          <a:lstStyle/>
          <a:p>
            <a:fld id="{06146913-DBF3-5540-BABC-D9F21B354423}" type="slidenum">
              <a:rPr lang="en-US" smtClean="0"/>
              <a:t>23</a:t>
            </a:fld>
            <a:endParaRPr lang="en-US"/>
          </a:p>
        </p:txBody>
      </p:sp>
    </p:spTree>
    <p:extLst>
      <p:ext uri="{BB962C8B-B14F-4D97-AF65-F5344CB8AC3E}">
        <p14:creationId xmlns:p14="http://schemas.microsoft.com/office/powerpoint/2010/main" val="3607278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VERTEX FC regresses vertex coordinates with a network of fully-connected layers</a:t>
            </a:r>
            <a:endParaRPr lang="en-GB" dirty="0"/>
          </a:p>
        </p:txBody>
      </p:sp>
      <p:sp>
        <p:nvSpPr>
          <p:cNvPr id="4" name="Slide Number Placeholder 3"/>
          <p:cNvSpPr>
            <a:spLocks noGrp="1"/>
          </p:cNvSpPr>
          <p:nvPr>
            <p:ph type="sldNum" sz="quarter" idx="5"/>
          </p:nvPr>
        </p:nvSpPr>
        <p:spPr/>
        <p:txBody>
          <a:bodyPr/>
          <a:lstStyle/>
          <a:p>
            <a:fld id="{06146913-DBF3-5540-BABC-D9F21B354423}" type="slidenum">
              <a:rPr lang="en-US" smtClean="0"/>
              <a:t>24</a:t>
            </a:fld>
            <a:endParaRPr lang="en-US"/>
          </a:p>
        </p:txBody>
      </p:sp>
    </p:spTree>
    <p:extLst>
      <p:ext uri="{BB962C8B-B14F-4D97-AF65-F5344CB8AC3E}">
        <p14:creationId xmlns:p14="http://schemas.microsoft.com/office/powerpoint/2010/main" val="4084207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25</a:t>
            </a:fld>
            <a:endParaRPr lang="en-US"/>
          </a:p>
        </p:txBody>
      </p:sp>
    </p:spTree>
    <p:extLst>
      <p:ext uri="{BB962C8B-B14F-4D97-AF65-F5344CB8AC3E}">
        <p14:creationId xmlns:p14="http://schemas.microsoft.com/office/powerpoint/2010/main" val="18550841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27</a:t>
            </a:fld>
            <a:endParaRPr lang="en-US"/>
          </a:p>
        </p:txBody>
      </p:sp>
    </p:spTree>
    <p:extLst>
      <p:ext uri="{BB962C8B-B14F-4D97-AF65-F5344CB8AC3E}">
        <p14:creationId xmlns:p14="http://schemas.microsoft.com/office/powerpoint/2010/main" val="33010346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endParaRPr lang="en-US" b="0" dirty="0"/>
          </a:p>
        </p:txBody>
      </p:sp>
      <p:sp>
        <p:nvSpPr>
          <p:cNvPr id="4" name="Slide Number Placeholder 3"/>
          <p:cNvSpPr>
            <a:spLocks noGrp="1"/>
          </p:cNvSpPr>
          <p:nvPr>
            <p:ph type="sldNum" sz="quarter" idx="5"/>
          </p:nvPr>
        </p:nvSpPr>
        <p:spPr/>
        <p:txBody>
          <a:bodyPr/>
          <a:lstStyle/>
          <a:p>
            <a:fld id="{06146913-DBF3-5540-BABC-D9F21B354423}" type="slidenum">
              <a:rPr lang="en-US" smtClean="0"/>
              <a:t>28</a:t>
            </a:fld>
            <a:endParaRPr lang="en-US"/>
          </a:p>
        </p:txBody>
      </p:sp>
    </p:spTree>
    <p:extLst>
      <p:ext uri="{BB962C8B-B14F-4D97-AF65-F5344CB8AC3E}">
        <p14:creationId xmlns:p14="http://schemas.microsoft.com/office/powerpoint/2010/main" val="41493736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29</a:t>
            </a:fld>
            <a:endParaRPr lang="en-US"/>
          </a:p>
        </p:txBody>
      </p:sp>
    </p:spTree>
    <p:extLst>
      <p:ext uri="{BB962C8B-B14F-4D97-AF65-F5344CB8AC3E}">
        <p14:creationId xmlns:p14="http://schemas.microsoft.com/office/powerpoint/2010/main" val="4284335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3</a:t>
            </a:fld>
            <a:endParaRPr lang="en-US"/>
          </a:p>
        </p:txBody>
      </p:sp>
    </p:spTree>
    <p:extLst>
      <p:ext uri="{BB962C8B-B14F-4D97-AF65-F5344CB8AC3E}">
        <p14:creationId xmlns:p14="http://schemas.microsoft.com/office/powerpoint/2010/main" val="2169618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4</a:t>
            </a:fld>
            <a:endParaRPr lang="en-US"/>
          </a:p>
        </p:txBody>
      </p:sp>
    </p:spTree>
    <p:extLst>
      <p:ext uri="{BB962C8B-B14F-4D97-AF65-F5344CB8AC3E}">
        <p14:creationId xmlns:p14="http://schemas.microsoft.com/office/powerpoint/2010/main" val="2295756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data captured from the controlled environments [22, 26] is valuable train data in 3D human pose and estimation, because it has accurate 3D annotations. However, due to the significant difference of image appearance between the two domains, such as backgrounds and clothes, an image-based approach cannot fully benefit from the data</a:t>
            </a:r>
          </a:p>
          <a:p>
            <a:endParaRPr lang="en-US" dirty="0" smtClean="0"/>
          </a:p>
          <a:p>
            <a:r>
              <a:rPr lang="en-US" dirty="0" smtClean="0"/>
              <a:t>The SMPL pose parameters, for example, represent 3D rotations in an </a:t>
            </a:r>
            <a:r>
              <a:rPr lang="en-US" dirty="0" err="1" smtClean="0"/>
              <a:t>axisangle</a:t>
            </a:r>
            <a:r>
              <a:rPr lang="en-US" dirty="0" smtClean="0"/>
              <a:t>, which can suffer from the non-unique problem (i.e., periodicity). While many works [27, 33, 47] tried to avoid the periodicity by using a rotation matrix as the prediction target, it still has a non-minimal representation issue</a:t>
            </a: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5</a:t>
            </a:fld>
            <a:endParaRPr lang="en-US"/>
          </a:p>
        </p:txBody>
      </p:sp>
    </p:spTree>
    <p:extLst>
      <p:ext uri="{BB962C8B-B14F-4D97-AF65-F5344CB8AC3E}">
        <p14:creationId xmlns:p14="http://schemas.microsoft.com/office/powerpoint/2010/main" val="3817180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6</a:t>
            </a:fld>
            <a:endParaRPr lang="en-US"/>
          </a:p>
        </p:txBody>
      </p:sp>
    </p:spTree>
    <p:extLst>
      <p:ext uri="{BB962C8B-B14F-4D97-AF65-F5344CB8AC3E}">
        <p14:creationId xmlns:p14="http://schemas.microsoft.com/office/powerpoint/2010/main" val="1683279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7</a:t>
            </a:fld>
            <a:endParaRPr lang="en-US"/>
          </a:p>
        </p:txBody>
      </p:sp>
    </p:spTree>
    <p:extLst>
      <p:ext uri="{BB962C8B-B14F-4D97-AF65-F5344CB8AC3E}">
        <p14:creationId xmlns:p14="http://schemas.microsoft.com/office/powerpoint/2010/main" val="532938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8</a:t>
            </a:fld>
            <a:endParaRPr lang="en-US"/>
          </a:p>
        </p:txBody>
      </p:sp>
    </p:spTree>
    <p:extLst>
      <p:ext uri="{BB962C8B-B14F-4D97-AF65-F5344CB8AC3E}">
        <p14:creationId xmlns:p14="http://schemas.microsoft.com/office/powerpoint/2010/main" val="3669174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6146913-DBF3-5540-BABC-D9F21B354423}" type="slidenum">
              <a:rPr lang="en-US" smtClean="0"/>
              <a:t>9</a:t>
            </a:fld>
            <a:endParaRPr lang="en-US"/>
          </a:p>
        </p:txBody>
      </p:sp>
    </p:spTree>
    <p:extLst>
      <p:ext uri="{BB962C8B-B14F-4D97-AF65-F5344CB8AC3E}">
        <p14:creationId xmlns:p14="http://schemas.microsoft.com/office/powerpoint/2010/main" val="1648370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187" name="Picture 518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134" name="Rectangle 14"/>
          <p:cNvSpPr>
            <a:spLocks noGrp="1" noChangeArrowheads="1"/>
          </p:cNvSpPr>
          <p:nvPr>
            <p:ph type="ctrTitle"/>
          </p:nvPr>
        </p:nvSpPr>
        <p:spPr>
          <a:xfrm>
            <a:off x="478369" y="1827213"/>
            <a:ext cx="11233151" cy="12954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en-GB" noProof="0"/>
              <a:t>Click to edit Master title style</a:t>
            </a:r>
            <a:endParaRPr lang="de-DE" noProof="0" dirty="0"/>
          </a:p>
        </p:txBody>
      </p:sp>
      <p:sp>
        <p:nvSpPr>
          <p:cNvPr id="5135" name="Rectangle 15"/>
          <p:cNvSpPr>
            <a:spLocks noGrp="1" noChangeArrowheads="1"/>
          </p:cNvSpPr>
          <p:nvPr>
            <p:ph type="subTitle" idx="1" hasCustomPrompt="1"/>
          </p:nvPr>
        </p:nvSpPr>
        <p:spPr>
          <a:xfrm>
            <a:off x="478369" y="1143000"/>
            <a:ext cx="11233151" cy="6858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Tree>
    <p:extLst>
      <p:ext uri="{BB962C8B-B14F-4D97-AF65-F5344CB8AC3E}">
        <p14:creationId xmlns:p14="http://schemas.microsoft.com/office/powerpoint/2010/main" val="807090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0C239D90-B595-5D48-BAA1-D0EA0BEDDE62}" type="datetime4">
              <a:rPr lang="en-US" smtClean="0"/>
              <a:t>November 16, 2021</a:t>
            </a:fld>
            <a:endParaRPr lang="en-US"/>
          </a:p>
        </p:txBody>
      </p:sp>
      <p:sp>
        <p:nvSpPr>
          <p:cNvPr id="8"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288750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04819" y="914400"/>
            <a:ext cx="2806700" cy="52578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78368" y="914400"/>
            <a:ext cx="8223251" cy="52578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E0853B1-6B83-8641-967E-5D815622BD85}" type="datetime4">
              <a:rPr lang="en-US" smtClean="0"/>
              <a:t>November 16, 2021</a:t>
            </a:fld>
            <a:endParaRPr lang="en-US"/>
          </a:p>
        </p:txBody>
      </p:sp>
      <p:sp>
        <p:nvSpPr>
          <p:cNvPr id="8"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115330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Rectangle 4"/>
          <p:cNvSpPr>
            <a:spLocks noGrp="1" noChangeArrowheads="1"/>
          </p:cNvSpPr>
          <p:nvPr>
            <p:ph type="dt" sz="half" idx="2"/>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A7BDDEFD-4FCF-7348-AEF1-A537DD785750}" type="datetime4">
              <a:rPr lang="en-US" smtClean="0"/>
              <a:t>November 16, 2021</a:t>
            </a:fld>
            <a:endParaRPr lang="en-US"/>
          </a:p>
        </p:txBody>
      </p:sp>
      <p:sp>
        <p:nvSpPr>
          <p:cNvPr id="8"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
        <p:nvSpPr>
          <p:cNvPr id="9"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Tree>
    <p:extLst>
      <p:ext uri="{BB962C8B-B14F-4D97-AF65-F5344CB8AC3E}">
        <p14:creationId xmlns:p14="http://schemas.microsoft.com/office/powerpoint/2010/main" val="3726029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93" name="Picture 9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Rectangle 15"/>
          <p:cNvSpPr>
            <a:spLocks noGrp="1" noChangeArrowheads="1"/>
          </p:cNvSpPr>
          <p:nvPr>
            <p:ph type="subTitle" idx="12" hasCustomPrompt="1"/>
          </p:nvPr>
        </p:nvSpPr>
        <p:spPr>
          <a:xfrm>
            <a:off x="478369" y="1143000"/>
            <a:ext cx="11233151" cy="6858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
        <p:nvSpPr>
          <p:cNvPr id="15" name="Rectangle 14"/>
          <p:cNvSpPr>
            <a:spLocks noGrp="1" noChangeArrowheads="1"/>
          </p:cNvSpPr>
          <p:nvPr>
            <p:ph type="ctrTitle"/>
          </p:nvPr>
        </p:nvSpPr>
        <p:spPr>
          <a:xfrm>
            <a:off x="478369" y="1828800"/>
            <a:ext cx="11233151" cy="12954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en-GB" noProof="0"/>
              <a:t>Click to edit Master title style</a:t>
            </a:r>
            <a:endParaRPr lang="de-DE" noProof="0" dirty="0"/>
          </a:p>
        </p:txBody>
      </p:sp>
    </p:spTree>
    <p:extLst>
      <p:ext uri="{BB962C8B-B14F-4D97-AF65-F5344CB8AC3E}">
        <p14:creationId xmlns:p14="http://schemas.microsoft.com/office/powerpoint/2010/main" val="2283813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78368" y="1828800"/>
            <a:ext cx="5513917"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5486" y="1828800"/>
            <a:ext cx="5516033"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42B6532A-7E98-454E-948A-0401BD295DE6}" type="datetime4">
              <a:rPr lang="en-US" smtClean="0"/>
              <a:t>November 16, 2021</a:t>
            </a:fld>
            <a:endParaRPr lang="en-US"/>
          </a:p>
        </p:txBody>
      </p:sp>
      <p:sp>
        <p:nvSpPr>
          <p:cNvPr id="8"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9"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366523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5D852E79-32C9-6248-B23F-9F291A86DBFF}" type="datetime4">
              <a:rPr lang="en-US" smtClean="0"/>
              <a:t>November 16, 2021</a:t>
            </a:fld>
            <a:endParaRPr lang="en-US"/>
          </a:p>
        </p:txBody>
      </p:sp>
      <p:sp>
        <p:nvSpPr>
          <p:cNvPr id="10" name="Rectangle 6"/>
          <p:cNvSpPr>
            <a:spLocks noGrp="1" noChangeArrowheads="1"/>
          </p:cNvSpPr>
          <p:nvPr>
            <p:ph type="sldNum" sz="quarter" idx="11"/>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11" name="Footer Placeholder 1"/>
          <p:cNvSpPr>
            <a:spLocks noGrp="1"/>
          </p:cNvSpPr>
          <p:nvPr>
            <p:ph type="ftr" sz="quarter" idx="12"/>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62165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5" name="Date Placeholder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79DECB52-E1A5-D648-8B52-D41A27A3687C}" type="datetime4">
              <a:rPr lang="en-US" smtClean="0"/>
              <a:t>November 16, 2021</a:t>
            </a:fld>
            <a:endParaRPr lang="en-US"/>
          </a:p>
        </p:txBody>
      </p:sp>
      <p:sp>
        <p:nvSpPr>
          <p:cNvPr id="6"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354950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C23862A7-D8FE-8B40-8B6F-7B9DEB3BEAA4}" type="datetime4">
              <a:rPr lang="en-US" smtClean="0"/>
              <a:t>November 16, 2021</a:t>
            </a:fld>
            <a:endParaRPr lang="en-US"/>
          </a:p>
        </p:txBody>
      </p:sp>
      <p:sp>
        <p:nvSpPr>
          <p:cNvPr id="5"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43937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2AF2977-0DCA-594A-82AD-9177AB332C8C}" type="datetime4">
              <a:rPr lang="en-US" smtClean="0"/>
              <a:t>November 16, 2021</a:t>
            </a:fld>
            <a:endParaRPr lang="en-US"/>
          </a:p>
        </p:txBody>
      </p:sp>
      <p:sp>
        <p:nvSpPr>
          <p:cNvPr id="9"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166952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Rectangle 4"/>
          <p:cNvSpPr>
            <a:spLocks noGrp="1" noChangeArrowheads="1"/>
          </p:cNvSpPr>
          <p:nvPr>
            <p:ph type="dt" sz="half" idx="10"/>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6E09D0C5-C17A-964D-9CE3-5C11F12B2415}" type="datetime4">
              <a:rPr lang="en-US" smtClean="0"/>
              <a:t>November 16, 2021</a:t>
            </a:fld>
            <a:endParaRPr lang="en-US"/>
          </a:p>
        </p:txBody>
      </p:sp>
      <p:sp>
        <p:nvSpPr>
          <p:cNvPr id="9"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21942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27" name="Rectangle 8"/>
          <p:cNvSpPr>
            <a:spLocks noGrp="1" noChangeArrowheads="1"/>
          </p:cNvSpPr>
          <p:nvPr>
            <p:ph type="title"/>
          </p:nvPr>
        </p:nvSpPr>
        <p:spPr bwMode="auto">
          <a:xfrm>
            <a:off x="478369" y="228600"/>
            <a:ext cx="11205633"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de-DE" dirty="0"/>
              <a:t>Mastertitelformat bearbeiten</a:t>
            </a:r>
          </a:p>
        </p:txBody>
      </p:sp>
      <p:sp>
        <p:nvSpPr>
          <p:cNvPr id="1028" name="Rectangle 9"/>
          <p:cNvSpPr>
            <a:spLocks noGrp="1" noChangeArrowheads="1"/>
          </p:cNvSpPr>
          <p:nvPr>
            <p:ph type="body" idx="1"/>
          </p:nvPr>
        </p:nvSpPr>
        <p:spPr bwMode="auto">
          <a:xfrm>
            <a:off x="478369" y="1066800"/>
            <a:ext cx="11233151"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tangle 4"/>
          <p:cNvSpPr>
            <a:spLocks noGrp="1" noChangeArrowheads="1"/>
          </p:cNvSpPr>
          <p:nvPr>
            <p:ph type="dt" sz="half" idx="2"/>
          </p:nvPr>
        </p:nvSpPr>
        <p:spPr bwMode="auto">
          <a:xfrm>
            <a:off x="6502400" y="6324600"/>
            <a:ext cx="43688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r>
              <a:rPr lang="en-US" dirty="0"/>
              <a:t>July 9, 2020</a:t>
            </a:r>
          </a:p>
        </p:txBody>
      </p:sp>
      <p:sp>
        <p:nvSpPr>
          <p:cNvPr id="10" name="Rectangle 6"/>
          <p:cNvSpPr>
            <a:spLocks noGrp="1" noChangeArrowheads="1"/>
          </p:cNvSpPr>
          <p:nvPr>
            <p:ph type="sldNum" sz="quarter" idx="4"/>
          </p:nvPr>
        </p:nvSpPr>
        <p:spPr bwMode="auto">
          <a:xfrm>
            <a:off x="10769600" y="6324600"/>
            <a:ext cx="1422400" cy="5334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2" name="Footer Placeholder 1"/>
          <p:cNvSpPr>
            <a:spLocks noGrp="1"/>
          </p:cNvSpPr>
          <p:nvPr>
            <p:ph type="ftr" sz="quarter" idx="3"/>
          </p:nvPr>
        </p:nvSpPr>
        <p:spPr>
          <a:xfrm>
            <a:off x="1489564" y="6324600"/>
            <a:ext cx="5012837" cy="53340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p:titleStyle>
    <p:body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3.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15.png"/><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26.png"/><Relationship Id="rId5" Type="http://schemas.openxmlformats.org/officeDocument/2006/relationships/image" Target="../media/image15.png"/><Relationship Id="rId10" Type="http://schemas.openxmlformats.org/officeDocument/2006/relationships/image" Target="../media/image25.png"/><Relationship Id="rId4" Type="http://schemas.openxmlformats.org/officeDocument/2006/relationships/image" Target="../media/image13.png"/><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github.com/mohaEs/image-to-images-translation"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11326" y="1845129"/>
            <a:ext cx="8585455" cy="1295400"/>
          </a:xfrm>
        </p:spPr>
        <p:txBody>
          <a:bodyPr/>
          <a:lstStyle/>
          <a:p>
            <a:r>
              <a:rPr lang="en-US" dirty="0"/>
              <a:t>Pose2Mesh: Graph Convolutional Network for 3D Human Pose and Mesh Recovery from a 2D Human Pose</a:t>
            </a:r>
          </a:p>
        </p:txBody>
      </p:sp>
      <p:sp>
        <p:nvSpPr>
          <p:cNvPr id="3" name="Subtitle 2"/>
          <p:cNvSpPr>
            <a:spLocks noGrp="1"/>
          </p:cNvSpPr>
          <p:nvPr>
            <p:ph type="subTitle" idx="1"/>
          </p:nvPr>
        </p:nvSpPr>
        <p:spPr>
          <a:xfrm>
            <a:off x="2911326" y="1159329"/>
            <a:ext cx="11233151" cy="685800"/>
          </a:xfrm>
        </p:spPr>
        <p:txBody>
          <a:bodyPr/>
          <a:lstStyle/>
          <a:p>
            <a:r>
              <a:rPr lang="en-US" dirty="0"/>
              <a:t>Deep Learning for Medical Applications</a:t>
            </a:r>
          </a:p>
        </p:txBody>
      </p:sp>
      <p:sp>
        <p:nvSpPr>
          <p:cNvPr id="5" name="TextBox 4">
            <a:extLst>
              <a:ext uri="{FF2B5EF4-FFF2-40B4-BE49-F238E27FC236}">
                <a16:creationId xmlns:a16="http://schemas.microsoft.com/office/drawing/2014/main" id="{9F0C5E04-94AF-ED44-AB54-2B18A45A0A8A}"/>
              </a:ext>
            </a:extLst>
          </p:cNvPr>
          <p:cNvSpPr txBox="1"/>
          <p:nvPr/>
        </p:nvSpPr>
        <p:spPr>
          <a:xfrm>
            <a:off x="659567" y="5066675"/>
            <a:ext cx="3249608" cy="923330"/>
          </a:xfrm>
          <a:prstGeom prst="rect">
            <a:avLst/>
          </a:prstGeom>
          <a:noFill/>
        </p:spPr>
        <p:txBody>
          <a:bodyPr wrap="none" rtlCol="0">
            <a:spAutoFit/>
          </a:bodyPr>
          <a:lstStyle/>
          <a:p>
            <a:r>
              <a:rPr lang="en-US" dirty="0">
                <a:solidFill>
                  <a:schemeClr val="bg1"/>
                </a:solidFill>
              </a:rPr>
              <a:t>1</a:t>
            </a:r>
            <a:r>
              <a:rPr lang="en-US" dirty="0" smtClean="0">
                <a:solidFill>
                  <a:schemeClr val="bg1"/>
                </a:solidFill>
              </a:rPr>
              <a:t>6.11.2021</a:t>
            </a:r>
            <a:endParaRPr lang="en-US" dirty="0">
              <a:solidFill>
                <a:schemeClr val="bg1"/>
              </a:solidFill>
            </a:endParaRPr>
          </a:p>
          <a:p>
            <a:r>
              <a:rPr lang="en-US" dirty="0">
                <a:solidFill>
                  <a:schemeClr val="bg1"/>
                </a:solidFill>
              </a:rPr>
              <a:t>Presenter: </a:t>
            </a:r>
            <a:r>
              <a:rPr lang="en-US" dirty="0" smtClean="0">
                <a:solidFill>
                  <a:schemeClr val="bg1"/>
                </a:solidFill>
              </a:rPr>
              <a:t>Dominik Schneider</a:t>
            </a:r>
            <a:endParaRPr lang="en-US" dirty="0">
              <a:solidFill>
                <a:schemeClr val="bg1"/>
              </a:solidFill>
            </a:endParaRPr>
          </a:p>
          <a:p>
            <a:r>
              <a:rPr lang="en-US" dirty="0">
                <a:solidFill>
                  <a:schemeClr val="bg1"/>
                </a:solidFill>
              </a:rPr>
              <a:t>Advisor: Lennart Bastian</a:t>
            </a:r>
          </a:p>
        </p:txBody>
      </p:sp>
      <p:sp>
        <p:nvSpPr>
          <p:cNvPr id="6" name="TextBox 5">
            <a:extLst>
              <a:ext uri="{FF2B5EF4-FFF2-40B4-BE49-F238E27FC236}">
                <a16:creationId xmlns:a16="http://schemas.microsoft.com/office/drawing/2014/main" id="{6B31C148-22C0-3743-8E8F-A83B4C862C15}"/>
              </a:ext>
            </a:extLst>
          </p:cNvPr>
          <p:cNvSpPr txBox="1"/>
          <p:nvPr/>
        </p:nvSpPr>
        <p:spPr>
          <a:xfrm>
            <a:off x="2911326" y="4128923"/>
            <a:ext cx="8451218" cy="369332"/>
          </a:xfrm>
          <a:prstGeom prst="rect">
            <a:avLst/>
          </a:prstGeom>
          <a:noFill/>
        </p:spPr>
        <p:txBody>
          <a:bodyPr wrap="square" rtlCol="0">
            <a:spAutoFit/>
          </a:bodyPr>
          <a:lstStyle/>
          <a:p>
            <a:r>
              <a:rPr lang="en-US" dirty="0" err="1">
                <a:solidFill>
                  <a:schemeClr val="bg1"/>
                </a:solidFill>
              </a:rPr>
              <a:t>Hongsuk</a:t>
            </a:r>
            <a:r>
              <a:rPr lang="en-US" dirty="0">
                <a:solidFill>
                  <a:schemeClr val="bg1"/>
                </a:solidFill>
              </a:rPr>
              <a:t> </a:t>
            </a:r>
            <a:r>
              <a:rPr lang="en-US" dirty="0" smtClean="0">
                <a:solidFill>
                  <a:schemeClr val="bg1"/>
                </a:solidFill>
              </a:rPr>
              <a:t>Choi, </a:t>
            </a:r>
            <a:r>
              <a:rPr lang="en-US" dirty="0" err="1" smtClean="0">
                <a:solidFill>
                  <a:schemeClr val="bg1"/>
                </a:solidFill>
              </a:rPr>
              <a:t>Gyeongsik</a:t>
            </a:r>
            <a:r>
              <a:rPr lang="en-US" dirty="0" smtClean="0">
                <a:solidFill>
                  <a:schemeClr val="bg1"/>
                </a:solidFill>
              </a:rPr>
              <a:t> Moon and </a:t>
            </a:r>
            <a:r>
              <a:rPr lang="en-US" dirty="0" err="1">
                <a:solidFill>
                  <a:schemeClr val="bg1"/>
                </a:solidFill>
              </a:rPr>
              <a:t>Kyoung</a:t>
            </a:r>
            <a:r>
              <a:rPr lang="en-US" dirty="0">
                <a:solidFill>
                  <a:schemeClr val="bg1"/>
                </a:solidFill>
              </a:rPr>
              <a:t> Mu Lee</a:t>
            </a:r>
          </a:p>
        </p:txBody>
      </p:sp>
    </p:spTree>
    <p:extLst>
      <p:ext uri="{BB962C8B-B14F-4D97-AF65-F5344CB8AC3E}">
        <p14:creationId xmlns:p14="http://schemas.microsoft.com/office/powerpoint/2010/main" val="2354963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30BD3-D23D-B04E-A3FE-C5281E612F47}"/>
              </a:ext>
            </a:extLst>
          </p:cNvPr>
          <p:cNvSpPr>
            <a:spLocks noGrp="1"/>
          </p:cNvSpPr>
          <p:nvPr>
            <p:ph type="title"/>
          </p:nvPr>
        </p:nvSpPr>
        <p:spPr/>
        <p:txBody>
          <a:bodyPr/>
          <a:lstStyle/>
          <a:p>
            <a:r>
              <a:rPr lang="en-US" dirty="0"/>
              <a:t>3D human body and hand pose </a:t>
            </a:r>
            <a:r>
              <a:rPr lang="en-US" dirty="0" smtClean="0"/>
              <a:t>mesh </a:t>
            </a:r>
            <a:r>
              <a:rPr lang="en-US" dirty="0"/>
              <a:t>estimation</a:t>
            </a:r>
            <a:endParaRPr lang="en-US" b="0" baseline="30000" dirty="0"/>
          </a:p>
        </p:txBody>
      </p:sp>
      <p:sp>
        <p:nvSpPr>
          <p:cNvPr id="3" name="Content Placeholder 2">
            <a:extLst>
              <a:ext uri="{FF2B5EF4-FFF2-40B4-BE49-F238E27FC236}">
                <a16:creationId xmlns:a16="http://schemas.microsoft.com/office/drawing/2014/main" id="{76A5CE71-7737-7748-85C3-98048D991431}"/>
              </a:ext>
            </a:extLst>
          </p:cNvPr>
          <p:cNvSpPr>
            <a:spLocks noGrp="1"/>
          </p:cNvSpPr>
          <p:nvPr>
            <p:ph idx="1"/>
          </p:nvPr>
        </p:nvSpPr>
        <p:spPr>
          <a:xfrm>
            <a:off x="478369" y="1066800"/>
            <a:ext cx="11233151" cy="1168400"/>
          </a:xfrm>
        </p:spPr>
        <p:txBody>
          <a:bodyPr/>
          <a:lstStyle/>
          <a:p>
            <a:pPr marL="0" indent="0">
              <a:buNone/>
            </a:pPr>
            <a:r>
              <a:rPr lang="en-US" sz="2200" b="1" dirty="0"/>
              <a:t>Generator:</a:t>
            </a:r>
          </a:p>
          <a:p>
            <a:r>
              <a:rPr lang="en-US" sz="2200" dirty="0" smtClean="0"/>
              <a:t>Model-based approach (</a:t>
            </a:r>
            <a:r>
              <a:rPr lang="de-DE" sz="2400" dirty="0" smtClean="0"/>
              <a:t>SMPL </a:t>
            </a:r>
            <a:r>
              <a:rPr lang="de-DE" sz="2400" dirty="0" err="1" smtClean="0"/>
              <a:t>and</a:t>
            </a:r>
            <a:r>
              <a:rPr lang="de-DE" sz="2400" dirty="0" smtClean="0"/>
              <a:t> MANO</a:t>
            </a:r>
            <a:r>
              <a:rPr lang="en-US" sz="2200" dirty="0" smtClean="0"/>
              <a:t>)</a:t>
            </a:r>
          </a:p>
          <a:p>
            <a:r>
              <a:rPr lang="en-US" sz="2200" dirty="0" smtClean="0"/>
              <a:t>Neural Network, trained to </a:t>
            </a:r>
            <a:r>
              <a:rPr lang="en-US" sz="2200" b="1" dirty="0" smtClean="0"/>
              <a:t>estimate pose and hand model </a:t>
            </a:r>
            <a:r>
              <a:rPr lang="en-US" sz="2200" dirty="0" smtClean="0"/>
              <a:t>parameters</a:t>
            </a:r>
            <a:endParaRPr lang="en-US" sz="2200" dirty="0"/>
          </a:p>
          <a:p>
            <a:endParaRPr lang="en-US" sz="2200" dirty="0"/>
          </a:p>
          <a:p>
            <a:pPr marL="0" indent="0">
              <a:buNone/>
            </a:pPr>
            <a:endParaRPr lang="en-US" sz="2000" b="1" dirty="0"/>
          </a:p>
        </p:txBody>
      </p:sp>
      <p:sp>
        <p:nvSpPr>
          <p:cNvPr id="4" name="Date Placeholder 3">
            <a:extLst>
              <a:ext uri="{FF2B5EF4-FFF2-40B4-BE49-F238E27FC236}">
                <a16:creationId xmlns:a16="http://schemas.microsoft.com/office/drawing/2014/main" id="{EC25F969-9A27-0844-9247-8FC87366C720}"/>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5E4268C-D08A-2243-BF77-816B7A6817FD}"/>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D63F3A82-03BE-8C41-990E-9B8880B98596}"/>
              </a:ext>
            </a:extLst>
          </p:cNvPr>
          <p:cNvSpPr>
            <a:spLocks noGrp="1"/>
          </p:cNvSpPr>
          <p:nvPr>
            <p:ph type="sldNum" sz="quarter" idx="4"/>
          </p:nvPr>
        </p:nvSpPr>
        <p:spPr/>
        <p:txBody>
          <a:bodyPr/>
          <a:lstStyle/>
          <a:p>
            <a:r>
              <a:rPr lang="en-US"/>
              <a:t>Slide </a:t>
            </a:r>
            <a:fld id="{E27654B9-2CBC-E046-9B7E-70345D26D3AC}" type="slidenum">
              <a:rPr lang="en-US" smtClean="0"/>
              <a:t>10</a:t>
            </a:fld>
            <a:endParaRPr lang="en-US" dirty="0"/>
          </a:p>
        </p:txBody>
      </p:sp>
      <p:sp>
        <p:nvSpPr>
          <p:cNvPr id="9" name="Content Placeholder 2">
            <a:extLst>
              <a:ext uri="{FF2B5EF4-FFF2-40B4-BE49-F238E27FC236}">
                <a16:creationId xmlns:a16="http://schemas.microsoft.com/office/drawing/2014/main" id="{45168984-08DE-F74F-9838-D3ABD20B543B}"/>
              </a:ext>
            </a:extLst>
          </p:cNvPr>
          <p:cNvSpPr txBox="1">
            <a:spLocks/>
          </p:cNvSpPr>
          <p:nvPr/>
        </p:nvSpPr>
        <p:spPr bwMode="auto">
          <a:xfrm>
            <a:off x="450852" y="3098800"/>
            <a:ext cx="3325281" cy="2861733"/>
          </a:xfrm>
          <a:prstGeom prst="rect">
            <a:avLst/>
          </a:prstGeom>
          <a:noFill/>
          <a:ln>
            <a:noFill/>
          </a:ln>
          <a:extLst>
            <a:ext uri="{909E8E84-426E-40dd-AFC4-6F175D3DCCD1}">
              <a14:hiddenFill xmlns="" xmlns:a14="http://schemas.microsoft.com/office/drawing/2010/main" xmlns:mc="http://schemas.openxmlformats.org/markup-compatibility/2006">
                <a:solidFill>
                  <a:srgbClr val="FFFFFF"/>
                </a:solidFill>
              </a14:hiddenFill>
            </a:ext>
            <a:ext uri="{91240B29-F687-4f45-9708-019B960494DF}">
              <a14:hiddenLine xmlns="" xmlns:a14="http://schemas.microsoft.com/office/drawing/2010/main" xmlns:mc="http://schemas.openxmlformats.org/markup-compatibility/2006" w="9525">
                <a:solidFill>
                  <a:srgbClr val="000000"/>
                </a:solidFill>
                <a:miter lim="800000"/>
                <a:headEnd/>
                <a:tailEnd/>
              </a14:hiddenLine>
            </a:ext>
            <a:ext uri="{FAA26D3D-D897-4be2-8F04-BA451C77F1D7}">
              <ma14:placeholderFlag xmlns="" xmlns:ma14="http://schemas.microsoft.com/office/mac/drawingml/2011/main" xmlns:a14="http://schemas.microsoft.com/office/drawing/2010/main" xmlns:mc="http://schemas.openxmlformats.org/markup-compatibility/2006"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en-US" sz="2200" b="1" kern="0" dirty="0" smtClean="0"/>
              <a:t>Differences</a:t>
            </a:r>
            <a:endParaRPr lang="en-US" sz="2200" b="1" kern="0" dirty="0"/>
          </a:p>
          <a:p>
            <a:pPr defTabSz="914400"/>
            <a:r>
              <a:rPr lang="en-US" sz="2200" kern="0" dirty="0" smtClean="0"/>
              <a:t>SMPL and MANO using image input</a:t>
            </a:r>
          </a:p>
          <a:p>
            <a:pPr defTabSz="914400"/>
            <a:r>
              <a:rPr lang="en-US" sz="2200" kern="0" dirty="0" smtClean="0"/>
              <a:t>Pose2Mesh uses 2D human pose input</a:t>
            </a:r>
            <a:endParaRPr lang="en-US" sz="2200" kern="0" dirty="0"/>
          </a:p>
          <a:p>
            <a:pPr defTabSz="914400"/>
            <a:endParaRPr lang="en-US" sz="2000" kern="0" dirty="0"/>
          </a:p>
          <a:p>
            <a:pPr defTabSz="914400"/>
            <a:endParaRPr lang="en-US" sz="2000" b="1" kern="0" dirty="0"/>
          </a:p>
        </p:txBody>
      </p:sp>
      <p:pic>
        <p:nvPicPr>
          <p:cNvPr id="7" name="Grafik 6"/>
          <p:cNvPicPr>
            <a:picLocks noChangeAspect="1"/>
          </p:cNvPicPr>
          <p:nvPr/>
        </p:nvPicPr>
        <p:blipFill>
          <a:blip r:embed="rId3"/>
          <a:stretch>
            <a:fillRect/>
          </a:stretch>
        </p:blipFill>
        <p:spPr>
          <a:xfrm>
            <a:off x="4148666" y="2497757"/>
            <a:ext cx="6877669" cy="3564285"/>
          </a:xfrm>
          <a:prstGeom prst="rect">
            <a:avLst/>
          </a:prstGeom>
        </p:spPr>
      </p:pic>
    </p:spTree>
    <p:extLst>
      <p:ext uri="{BB962C8B-B14F-4D97-AF65-F5344CB8AC3E}">
        <p14:creationId xmlns:p14="http://schemas.microsoft.com/office/powerpoint/2010/main" val="24144384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53062" y="1828800"/>
            <a:ext cx="8758458" cy="1295400"/>
          </a:xfrm>
        </p:spPr>
        <p:txBody>
          <a:bodyPr/>
          <a:lstStyle/>
          <a:p>
            <a:r>
              <a:rPr lang="en-US" dirty="0"/>
              <a:t>3. </a:t>
            </a:r>
            <a:r>
              <a:rPr lang="en-US" dirty="0" smtClean="0"/>
              <a:t>Methodology</a:t>
            </a:r>
            <a:endParaRPr lang="en-US" dirty="0"/>
          </a:p>
        </p:txBody>
      </p:sp>
    </p:spTree>
    <p:extLst>
      <p:ext uri="{BB962C8B-B14F-4D97-AF65-F5344CB8AC3E}">
        <p14:creationId xmlns:p14="http://schemas.microsoft.com/office/powerpoint/2010/main" val="3534749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3"/>
          <a:stretch>
            <a:fillRect/>
          </a:stretch>
        </p:blipFill>
        <p:spPr>
          <a:xfrm>
            <a:off x="3794876" y="2834860"/>
            <a:ext cx="3712111" cy="2862984"/>
          </a:xfrm>
          <a:prstGeom prst="rect">
            <a:avLst/>
          </a:prstGeom>
        </p:spPr>
      </p:pic>
      <p:sp>
        <p:nvSpPr>
          <p:cNvPr id="2" name="Title 1">
            <a:extLst>
              <a:ext uri="{FF2B5EF4-FFF2-40B4-BE49-F238E27FC236}">
                <a16:creationId xmlns:a16="http://schemas.microsoft.com/office/drawing/2014/main" id="{B8C0E68F-F4C2-8644-A73C-46C33308CDBF}"/>
              </a:ext>
            </a:extLst>
          </p:cNvPr>
          <p:cNvSpPr>
            <a:spLocks noGrp="1"/>
          </p:cNvSpPr>
          <p:nvPr>
            <p:ph type="title"/>
          </p:nvPr>
        </p:nvSpPr>
        <p:spPr/>
        <p:txBody>
          <a:bodyPr/>
          <a:lstStyle/>
          <a:p>
            <a:r>
              <a:rPr lang="en-US" dirty="0" smtClean="0"/>
              <a:t>Step 1: </a:t>
            </a:r>
            <a:r>
              <a:rPr lang="en-US" dirty="0" err="1" smtClean="0"/>
              <a:t>PoseNet</a:t>
            </a:r>
            <a:r>
              <a:rPr lang="en-US" dirty="0" smtClean="0"/>
              <a:t> Pose 2D</a:t>
            </a:r>
            <a:endParaRPr lang="en-US" dirty="0"/>
          </a:p>
        </p:txBody>
      </p:sp>
      <p:sp>
        <p:nvSpPr>
          <p:cNvPr id="4" name="Date Placeholder 3">
            <a:extLst>
              <a:ext uri="{FF2B5EF4-FFF2-40B4-BE49-F238E27FC236}">
                <a16:creationId xmlns:a16="http://schemas.microsoft.com/office/drawing/2014/main" id="{9D491B33-DE85-BC48-B66D-4291CD5353C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DAF4190-4FC3-F744-91E6-55397EA6658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32E4C1A6-0FDF-6E49-B923-7A90B5E034E2}"/>
              </a:ext>
            </a:extLst>
          </p:cNvPr>
          <p:cNvSpPr>
            <a:spLocks noGrp="1"/>
          </p:cNvSpPr>
          <p:nvPr>
            <p:ph type="sldNum" sz="quarter" idx="4"/>
          </p:nvPr>
        </p:nvSpPr>
        <p:spPr/>
        <p:txBody>
          <a:bodyPr/>
          <a:lstStyle/>
          <a:p>
            <a:r>
              <a:rPr lang="en-US"/>
              <a:t>Slide </a:t>
            </a:r>
            <a:fld id="{E27654B9-2CBC-E046-9B7E-70345D26D3AC}" type="slidenum">
              <a:rPr lang="en-US" smtClean="0"/>
              <a:t>12</a:t>
            </a:fld>
            <a:endParaRPr lang="en-US" dirty="0"/>
          </a:p>
        </p:txBody>
      </p:sp>
      <p:pic>
        <p:nvPicPr>
          <p:cNvPr id="9" name="Grafik 8"/>
          <p:cNvPicPr>
            <a:picLocks noChangeAspect="1"/>
          </p:cNvPicPr>
          <p:nvPr/>
        </p:nvPicPr>
        <p:blipFill>
          <a:blip r:embed="rId4"/>
          <a:stretch>
            <a:fillRect/>
          </a:stretch>
        </p:blipFill>
        <p:spPr>
          <a:xfrm>
            <a:off x="9564927" y="2308704"/>
            <a:ext cx="2627073" cy="1788253"/>
          </a:xfrm>
          <a:prstGeom prst="rect">
            <a:avLst/>
          </a:prstGeom>
        </p:spPr>
      </p:pic>
      <p:sp>
        <p:nvSpPr>
          <p:cNvPr id="10" name="Rectangle 8">
            <a:extLst>
              <a:ext uri="{FF2B5EF4-FFF2-40B4-BE49-F238E27FC236}">
                <a16:creationId xmlns:a16="http://schemas.microsoft.com/office/drawing/2014/main" id="{82720491-C257-5040-B3ED-F0F38D8E35B5}"/>
              </a:ext>
            </a:extLst>
          </p:cNvPr>
          <p:cNvSpPr/>
          <p:nvPr/>
        </p:nvSpPr>
        <p:spPr>
          <a:xfrm>
            <a:off x="228219" y="1539263"/>
            <a:ext cx="1832553" cy="769441"/>
          </a:xfrm>
          <a:prstGeom prst="rect">
            <a:avLst/>
          </a:prstGeom>
        </p:spPr>
        <p:txBody>
          <a:bodyPr wrap="none">
            <a:spAutoFit/>
          </a:bodyPr>
          <a:lstStyle/>
          <a:p>
            <a:pPr algn="ctr"/>
            <a:r>
              <a:rPr lang="en-US" sz="2200" b="1" dirty="0"/>
              <a:t>Input</a:t>
            </a:r>
            <a:r>
              <a:rPr lang="en-US" sz="2200" dirty="0"/>
              <a:t>: </a:t>
            </a:r>
          </a:p>
          <a:p>
            <a:pPr algn="ctr"/>
            <a:r>
              <a:rPr lang="de-DE" sz="2200" dirty="0" smtClean="0"/>
              <a:t>Pose Images</a:t>
            </a:r>
            <a:endParaRPr lang="en-US" sz="2200" b="1" dirty="0"/>
          </a:p>
        </p:txBody>
      </p:sp>
      <p:pic>
        <p:nvPicPr>
          <p:cNvPr id="14" name="Grafik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2306" y="2933705"/>
            <a:ext cx="1706217" cy="2122019"/>
          </a:xfrm>
          <a:prstGeom prst="rect">
            <a:avLst/>
          </a:prstGeom>
        </p:spPr>
      </p:pic>
      <p:sp>
        <p:nvSpPr>
          <p:cNvPr id="22" name="Rounded Rectangle 15">
            <a:extLst>
              <a:ext uri="{FF2B5EF4-FFF2-40B4-BE49-F238E27FC236}">
                <a16:creationId xmlns:a16="http://schemas.microsoft.com/office/drawing/2014/main" id="{E8D85998-5953-604F-8EA1-6C0AD4D883BC}"/>
              </a:ext>
            </a:extLst>
          </p:cNvPr>
          <p:cNvSpPr/>
          <p:nvPr/>
        </p:nvSpPr>
        <p:spPr>
          <a:xfrm>
            <a:off x="6892539" y="546703"/>
            <a:ext cx="4533088" cy="119270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676CA4B9-AEB7-9249-825B-07CB5B42841D}"/>
              </a:ext>
            </a:extLst>
          </p:cNvPr>
          <p:cNvSpPr/>
          <p:nvPr/>
        </p:nvSpPr>
        <p:spPr>
          <a:xfrm>
            <a:off x="6892539" y="548854"/>
            <a:ext cx="4533088" cy="1200329"/>
          </a:xfrm>
          <a:prstGeom prst="rect">
            <a:avLst/>
          </a:prstGeom>
        </p:spPr>
        <p:txBody>
          <a:bodyPr wrap="square">
            <a:spAutoFit/>
          </a:bodyPr>
          <a:lstStyle/>
          <a:p>
            <a:r>
              <a:rPr lang="en-US" dirty="0" smtClean="0"/>
              <a:t>Generating </a:t>
            </a:r>
            <a:r>
              <a:rPr lang="de-DE" dirty="0" smtClean="0"/>
              <a:t>𝐏2D</a:t>
            </a:r>
          </a:p>
          <a:p>
            <a:pPr marL="285750" indent="-285750">
              <a:buFont typeface="Arial" panose="020B0604020202020204" pitchFamily="34" charset="0"/>
              <a:buChar char="•"/>
            </a:pPr>
            <a:r>
              <a:rPr lang="de-DE" dirty="0" smtClean="0"/>
              <a:t>Fixed </a:t>
            </a:r>
            <a:r>
              <a:rPr lang="de-DE" dirty="0" err="1" smtClean="0"/>
              <a:t>number</a:t>
            </a:r>
            <a:r>
              <a:rPr lang="de-DE" dirty="0" smtClean="0"/>
              <a:t> </a:t>
            </a:r>
            <a:r>
              <a:rPr lang="de-DE" dirty="0" err="1" smtClean="0"/>
              <a:t>of</a:t>
            </a:r>
            <a:r>
              <a:rPr lang="de-DE" dirty="0" smtClean="0"/>
              <a:t> </a:t>
            </a:r>
            <a:r>
              <a:rPr lang="de-DE" dirty="0" err="1" smtClean="0"/>
              <a:t>joints</a:t>
            </a:r>
            <a:endParaRPr lang="de-DE" dirty="0" smtClean="0"/>
          </a:p>
          <a:p>
            <a:pPr marL="285750" indent="-285750">
              <a:buFont typeface="Arial" panose="020B0604020202020204" pitchFamily="34" charset="0"/>
              <a:buChar char="•"/>
            </a:pPr>
            <a:r>
              <a:rPr lang="de-DE" dirty="0" err="1" smtClean="0"/>
              <a:t>Defined</a:t>
            </a:r>
            <a:r>
              <a:rPr lang="de-DE" dirty="0" smtClean="0"/>
              <a:t> Root </a:t>
            </a:r>
            <a:r>
              <a:rPr lang="de-DE" dirty="0" err="1" smtClean="0"/>
              <a:t>joints</a:t>
            </a:r>
            <a:r>
              <a:rPr lang="de-DE" dirty="0" smtClean="0"/>
              <a:t> (</a:t>
            </a:r>
            <a:r>
              <a:rPr lang="de-DE" dirty="0" err="1" smtClean="0"/>
              <a:t>hand</a:t>
            </a:r>
            <a:r>
              <a:rPr lang="de-DE" dirty="0" smtClean="0"/>
              <a:t>, </a:t>
            </a:r>
            <a:r>
              <a:rPr lang="de-DE" dirty="0" err="1" smtClean="0"/>
              <a:t>wrist</a:t>
            </a:r>
            <a:r>
              <a:rPr lang="de-DE" dirty="0" smtClean="0"/>
              <a:t>, etc.)</a:t>
            </a:r>
          </a:p>
          <a:p>
            <a:pPr marL="285750" indent="-285750">
              <a:buFont typeface="Arial" panose="020B0604020202020204" pitchFamily="34" charset="0"/>
              <a:buChar char="•"/>
            </a:pPr>
            <a:r>
              <a:rPr lang="de-DE" dirty="0" err="1" smtClean="0"/>
              <a:t>Applying</a:t>
            </a:r>
            <a:r>
              <a:rPr lang="de-DE" dirty="0" smtClean="0"/>
              <a:t> </a:t>
            </a:r>
            <a:r>
              <a:rPr lang="de-DE" dirty="0" err="1" smtClean="0"/>
              <a:t>standard</a:t>
            </a:r>
            <a:r>
              <a:rPr lang="de-DE" dirty="0" smtClean="0"/>
              <a:t> </a:t>
            </a:r>
            <a:r>
              <a:rPr lang="de-DE" dirty="0" err="1" smtClean="0"/>
              <a:t>normalisation</a:t>
            </a:r>
            <a:r>
              <a:rPr lang="de-DE" dirty="0" smtClean="0"/>
              <a:t>.</a:t>
            </a:r>
            <a:endParaRPr lang="en-US" dirty="0"/>
          </a:p>
        </p:txBody>
      </p:sp>
      <p:pic>
        <p:nvPicPr>
          <p:cNvPr id="24" name="Grafik 23"/>
          <p:cNvPicPr>
            <a:picLocks noChangeAspect="1"/>
          </p:cNvPicPr>
          <p:nvPr/>
        </p:nvPicPr>
        <p:blipFill>
          <a:blip r:embed="rId6"/>
          <a:stretch>
            <a:fillRect/>
          </a:stretch>
        </p:blipFill>
        <p:spPr>
          <a:xfrm>
            <a:off x="4356927" y="5188053"/>
            <a:ext cx="1228896" cy="276264"/>
          </a:xfrm>
          <a:prstGeom prst="rect">
            <a:avLst/>
          </a:prstGeom>
        </p:spPr>
      </p:pic>
      <p:pic>
        <p:nvPicPr>
          <p:cNvPr id="17" name="Grafik 16"/>
          <p:cNvPicPr>
            <a:picLocks noChangeAspect="1"/>
          </p:cNvPicPr>
          <p:nvPr/>
        </p:nvPicPr>
        <p:blipFill>
          <a:blip r:embed="rId7"/>
          <a:stretch>
            <a:fillRect/>
          </a:stretch>
        </p:blipFill>
        <p:spPr>
          <a:xfrm>
            <a:off x="2060772" y="3927459"/>
            <a:ext cx="1151406" cy="575704"/>
          </a:xfrm>
          <a:prstGeom prst="rect">
            <a:avLst/>
          </a:prstGeom>
        </p:spPr>
      </p:pic>
      <p:sp>
        <p:nvSpPr>
          <p:cNvPr id="18" name="Rectangle 8">
            <a:extLst>
              <a:ext uri="{FF2B5EF4-FFF2-40B4-BE49-F238E27FC236}">
                <a16:creationId xmlns:a16="http://schemas.microsoft.com/office/drawing/2014/main" id="{82720491-C257-5040-B3ED-F0F38D8E35B5}"/>
              </a:ext>
            </a:extLst>
          </p:cNvPr>
          <p:cNvSpPr/>
          <p:nvPr/>
        </p:nvSpPr>
        <p:spPr>
          <a:xfrm>
            <a:off x="4529959" y="1540671"/>
            <a:ext cx="1269898" cy="769441"/>
          </a:xfrm>
          <a:prstGeom prst="rect">
            <a:avLst/>
          </a:prstGeom>
        </p:spPr>
        <p:txBody>
          <a:bodyPr wrap="none">
            <a:spAutoFit/>
          </a:bodyPr>
          <a:lstStyle/>
          <a:p>
            <a:pPr algn="ctr"/>
            <a:r>
              <a:rPr lang="en-US" sz="2200" b="1" dirty="0" smtClean="0"/>
              <a:t>Output</a:t>
            </a:r>
            <a:r>
              <a:rPr lang="en-US" sz="2200" dirty="0" smtClean="0"/>
              <a:t>: </a:t>
            </a:r>
            <a:endParaRPr lang="en-US" sz="2200" dirty="0"/>
          </a:p>
          <a:p>
            <a:pPr algn="ctr"/>
            <a:r>
              <a:rPr lang="de-DE" sz="2200" dirty="0" smtClean="0"/>
              <a:t>2D Pose</a:t>
            </a:r>
            <a:endParaRPr lang="en-US" sz="2200" b="1" dirty="0"/>
          </a:p>
        </p:txBody>
      </p:sp>
      <p:pic>
        <p:nvPicPr>
          <p:cNvPr id="20" name="Grafik 19"/>
          <p:cNvPicPr>
            <a:picLocks noChangeAspect="1"/>
          </p:cNvPicPr>
          <p:nvPr/>
        </p:nvPicPr>
        <p:blipFill>
          <a:blip r:embed="rId8"/>
          <a:stretch>
            <a:fillRect/>
          </a:stretch>
        </p:blipFill>
        <p:spPr>
          <a:xfrm>
            <a:off x="467656" y="3390375"/>
            <a:ext cx="1532167" cy="1413164"/>
          </a:xfrm>
          <a:prstGeom prst="rect">
            <a:avLst/>
          </a:prstGeom>
        </p:spPr>
      </p:pic>
    </p:spTree>
    <p:extLst>
      <p:ext uri="{BB962C8B-B14F-4D97-AF65-F5344CB8AC3E}">
        <p14:creationId xmlns:p14="http://schemas.microsoft.com/office/powerpoint/2010/main" val="2502272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3"/>
          <a:stretch>
            <a:fillRect/>
          </a:stretch>
        </p:blipFill>
        <p:spPr>
          <a:xfrm>
            <a:off x="756979" y="2973299"/>
            <a:ext cx="1922250" cy="2074530"/>
          </a:xfrm>
          <a:prstGeom prst="rect">
            <a:avLst/>
          </a:prstGeom>
        </p:spPr>
      </p:pic>
      <p:sp>
        <p:nvSpPr>
          <p:cNvPr id="2" name="Title 1">
            <a:extLst>
              <a:ext uri="{FF2B5EF4-FFF2-40B4-BE49-F238E27FC236}">
                <a16:creationId xmlns:a16="http://schemas.microsoft.com/office/drawing/2014/main" id="{B8C0E68F-F4C2-8644-A73C-46C33308CDBF}"/>
              </a:ext>
            </a:extLst>
          </p:cNvPr>
          <p:cNvSpPr>
            <a:spLocks noGrp="1"/>
          </p:cNvSpPr>
          <p:nvPr>
            <p:ph type="title"/>
          </p:nvPr>
        </p:nvSpPr>
        <p:spPr/>
        <p:txBody>
          <a:bodyPr/>
          <a:lstStyle/>
          <a:p>
            <a:r>
              <a:rPr lang="en-US" dirty="0" smtClean="0"/>
              <a:t>Step 1: </a:t>
            </a:r>
            <a:r>
              <a:rPr lang="en-US" dirty="0" err="1" smtClean="0"/>
              <a:t>PoseNet</a:t>
            </a:r>
            <a:r>
              <a:rPr lang="en-US" dirty="0" smtClean="0"/>
              <a:t> Pose 3D</a:t>
            </a:r>
            <a:endParaRPr lang="en-US" dirty="0"/>
          </a:p>
        </p:txBody>
      </p:sp>
      <p:sp>
        <p:nvSpPr>
          <p:cNvPr id="4" name="Date Placeholder 3">
            <a:extLst>
              <a:ext uri="{FF2B5EF4-FFF2-40B4-BE49-F238E27FC236}">
                <a16:creationId xmlns:a16="http://schemas.microsoft.com/office/drawing/2014/main" id="{9D491B33-DE85-BC48-B66D-4291CD5353C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DAF4190-4FC3-F744-91E6-55397EA6658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32E4C1A6-0FDF-6E49-B923-7A90B5E034E2}"/>
              </a:ext>
            </a:extLst>
          </p:cNvPr>
          <p:cNvSpPr>
            <a:spLocks noGrp="1"/>
          </p:cNvSpPr>
          <p:nvPr>
            <p:ph type="sldNum" sz="quarter" idx="4"/>
          </p:nvPr>
        </p:nvSpPr>
        <p:spPr/>
        <p:txBody>
          <a:bodyPr/>
          <a:lstStyle/>
          <a:p>
            <a:r>
              <a:rPr lang="en-US"/>
              <a:t>Slide </a:t>
            </a:r>
            <a:fld id="{E27654B9-2CBC-E046-9B7E-70345D26D3AC}" type="slidenum">
              <a:rPr lang="en-US" smtClean="0"/>
              <a:t>13</a:t>
            </a:fld>
            <a:endParaRPr lang="en-US" dirty="0"/>
          </a:p>
        </p:txBody>
      </p:sp>
      <p:pic>
        <p:nvPicPr>
          <p:cNvPr id="9" name="Grafik 8"/>
          <p:cNvPicPr>
            <a:picLocks noChangeAspect="1"/>
          </p:cNvPicPr>
          <p:nvPr/>
        </p:nvPicPr>
        <p:blipFill>
          <a:blip r:embed="rId4"/>
          <a:stretch>
            <a:fillRect/>
          </a:stretch>
        </p:blipFill>
        <p:spPr>
          <a:xfrm>
            <a:off x="9564927" y="2308704"/>
            <a:ext cx="2627073" cy="1788253"/>
          </a:xfrm>
          <a:prstGeom prst="rect">
            <a:avLst/>
          </a:prstGeom>
        </p:spPr>
      </p:pic>
      <p:sp>
        <p:nvSpPr>
          <p:cNvPr id="10" name="Rectangle 8">
            <a:extLst>
              <a:ext uri="{FF2B5EF4-FFF2-40B4-BE49-F238E27FC236}">
                <a16:creationId xmlns:a16="http://schemas.microsoft.com/office/drawing/2014/main" id="{82720491-C257-5040-B3ED-F0F38D8E35B5}"/>
              </a:ext>
            </a:extLst>
          </p:cNvPr>
          <p:cNvSpPr/>
          <p:nvPr/>
        </p:nvSpPr>
        <p:spPr>
          <a:xfrm>
            <a:off x="970633" y="1518708"/>
            <a:ext cx="1266693" cy="769441"/>
          </a:xfrm>
          <a:prstGeom prst="rect">
            <a:avLst/>
          </a:prstGeom>
        </p:spPr>
        <p:txBody>
          <a:bodyPr wrap="none">
            <a:spAutoFit/>
          </a:bodyPr>
          <a:lstStyle/>
          <a:p>
            <a:pPr algn="ctr"/>
            <a:r>
              <a:rPr lang="en-US" sz="2200" b="1" dirty="0"/>
              <a:t>Input</a:t>
            </a:r>
            <a:r>
              <a:rPr lang="en-US" sz="2200" dirty="0"/>
              <a:t>: </a:t>
            </a:r>
          </a:p>
          <a:p>
            <a:pPr algn="ctr"/>
            <a:r>
              <a:rPr lang="de-DE" sz="2200" dirty="0" smtClean="0"/>
              <a:t>2D Pose</a:t>
            </a:r>
            <a:endParaRPr lang="en-US" sz="2200" b="1" dirty="0"/>
          </a:p>
        </p:txBody>
      </p:sp>
      <p:pic>
        <p:nvPicPr>
          <p:cNvPr id="14" name="Grafik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061" y="2977941"/>
            <a:ext cx="1193118" cy="1483879"/>
          </a:xfrm>
          <a:prstGeom prst="rect">
            <a:avLst/>
          </a:prstGeom>
        </p:spPr>
      </p:pic>
      <p:sp>
        <p:nvSpPr>
          <p:cNvPr id="22" name="Rounded Rectangle 15">
            <a:extLst>
              <a:ext uri="{FF2B5EF4-FFF2-40B4-BE49-F238E27FC236}">
                <a16:creationId xmlns:a16="http://schemas.microsoft.com/office/drawing/2014/main" id="{E8D85998-5953-604F-8EA1-6C0AD4D883BC}"/>
              </a:ext>
            </a:extLst>
          </p:cNvPr>
          <p:cNvSpPr/>
          <p:nvPr/>
        </p:nvSpPr>
        <p:spPr>
          <a:xfrm>
            <a:off x="7111484" y="414103"/>
            <a:ext cx="4533088" cy="176529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676CA4B9-AEB7-9249-825B-07CB5B42841D}"/>
              </a:ext>
            </a:extLst>
          </p:cNvPr>
          <p:cNvSpPr/>
          <p:nvPr/>
        </p:nvSpPr>
        <p:spPr>
          <a:xfrm>
            <a:off x="7131199" y="451445"/>
            <a:ext cx="4533088" cy="2031325"/>
          </a:xfrm>
          <a:prstGeom prst="rect">
            <a:avLst/>
          </a:prstGeom>
        </p:spPr>
        <p:txBody>
          <a:bodyPr wrap="square">
            <a:spAutoFit/>
          </a:bodyPr>
          <a:lstStyle/>
          <a:p>
            <a:r>
              <a:rPr lang="en-US" dirty="0" smtClean="0"/>
              <a:t>Generating </a:t>
            </a:r>
            <a:r>
              <a:rPr lang="de-DE" dirty="0" smtClean="0"/>
              <a:t>𝐏3D</a:t>
            </a:r>
          </a:p>
          <a:p>
            <a:pPr marL="285750" indent="-285750">
              <a:buFont typeface="Arial" panose="020B0604020202020204" pitchFamily="34" charset="0"/>
              <a:buChar char="•"/>
            </a:pPr>
            <a:r>
              <a:rPr lang="en-US" dirty="0" smtClean="0"/>
              <a:t>Normalized P2D is converted </a:t>
            </a:r>
            <a:r>
              <a:rPr lang="en-US" dirty="0"/>
              <a:t>to a 4096-dimensional feature vector. </a:t>
            </a:r>
            <a:endParaRPr lang="en-US" dirty="0" smtClean="0"/>
          </a:p>
          <a:p>
            <a:pPr marL="285750" indent="-285750">
              <a:buFont typeface="Arial" panose="020B0604020202020204" pitchFamily="34" charset="0"/>
              <a:buChar char="•"/>
            </a:pPr>
            <a:r>
              <a:rPr lang="en-US" dirty="0" smtClean="0"/>
              <a:t>Network estimates depth coordinates</a:t>
            </a:r>
          </a:p>
          <a:p>
            <a:pPr marL="285750" indent="-285750">
              <a:buFont typeface="Arial" panose="020B0604020202020204" pitchFamily="34" charset="0"/>
              <a:buChar char="•"/>
            </a:pPr>
            <a:r>
              <a:rPr lang="en-US" dirty="0"/>
              <a:t>Graph is lifted to 3D space</a:t>
            </a:r>
          </a:p>
          <a:p>
            <a:pPr marL="285750" indent="-285750">
              <a:buFont typeface="Arial" panose="020B0604020202020204" pitchFamily="34" charset="0"/>
              <a:buChar char="•"/>
            </a:pPr>
            <a:endParaRPr lang="en-US" dirty="0"/>
          </a:p>
          <a:p>
            <a:endParaRPr lang="en-US" dirty="0"/>
          </a:p>
        </p:txBody>
      </p:sp>
      <p:pic>
        <p:nvPicPr>
          <p:cNvPr id="24" name="Grafik 23"/>
          <p:cNvPicPr>
            <a:picLocks noChangeAspect="1"/>
          </p:cNvPicPr>
          <p:nvPr/>
        </p:nvPicPr>
        <p:blipFill>
          <a:blip r:embed="rId6"/>
          <a:stretch>
            <a:fillRect/>
          </a:stretch>
        </p:blipFill>
        <p:spPr>
          <a:xfrm>
            <a:off x="1061339" y="4733634"/>
            <a:ext cx="1228896" cy="276264"/>
          </a:xfrm>
          <a:prstGeom prst="rect">
            <a:avLst/>
          </a:prstGeom>
        </p:spPr>
      </p:pic>
      <p:pic>
        <p:nvPicPr>
          <p:cNvPr id="26" name="Grafik 25"/>
          <p:cNvPicPr>
            <a:picLocks noChangeAspect="1"/>
          </p:cNvPicPr>
          <p:nvPr/>
        </p:nvPicPr>
        <p:blipFill>
          <a:blip r:embed="rId7"/>
          <a:stretch>
            <a:fillRect/>
          </a:stretch>
        </p:blipFill>
        <p:spPr>
          <a:xfrm>
            <a:off x="2543454" y="3719880"/>
            <a:ext cx="1151406" cy="575704"/>
          </a:xfrm>
          <a:prstGeom prst="rect">
            <a:avLst/>
          </a:prstGeom>
        </p:spPr>
      </p:pic>
      <p:pic>
        <p:nvPicPr>
          <p:cNvPr id="27" name="Grafik 26"/>
          <p:cNvPicPr>
            <a:picLocks noChangeAspect="1"/>
          </p:cNvPicPr>
          <p:nvPr/>
        </p:nvPicPr>
        <p:blipFill>
          <a:blip r:embed="rId8"/>
          <a:stretch>
            <a:fillRect/>
          </a:stretch>
        </p:blipFill>
        <p:spPr>
          <a:xfrm>
            <a:off x="3683819" y="2482770"/>
            <a:ext cx="3605545" cy="3664014"/>
          </a:xfrm>
          <a:prstGeom prst="rect">
            <a:avLst/>
          </a:prstGeom>
        </p:spPr>
      </p:pic>
      <p:pic>
        <p:nvPicPr>
          <p:cNvPr id="28" name="Grafik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4860" y="3065843"/>
            <a:ext cx="2058165" cy="2559737"/>
          </a:xfrm>
          <a:prstGeom prst="rect">
            <a:avLst/>
          </a:prstGeom>
        </p:spPr>
      </p:pic>
      <p:pic>
        <p:nvPicPr>
          <p:cNvPr id="29" name="Grafik 28"/>
          <p:cNvPicPr>
            <a:picLocks noChangeAspect="1"/>
          </p:cNvPicPr>
          <p:nvPr/>
        </p:nvPicPr>
        <p:blipFill>
          <a:blip r:embed="rId9"/>
          <a:stretch>
            <a:fillRect/>
          </a:stretch>
        </p:blipFill>
        <p:spPr>
          <a:xfrm>
            <a:off x="5486592" y="2803694"/>
            <a:ext cx="1264171" cy="271448"/>
          </a:xfrm>
          <a:prstGeom prst="rect">
            <a:avLst/>
          </a:prstGeom>
        </p:spPr>
      </p:pic>
      <p:sp>
        <p:nvSpPr>
          <p:cNvPr id="30" name="Rectangle 8">
            <a:extLst>
              <a:ext uri="{FF2B5EF4-FFF2-40B4-BE49-F238E27FC236}">
                <a16:creationId xmlns:a16="http://schemas.microsoft.com/office/drawing/2014/main" id="{82720491-C257-5040-B3ED-F0F38D8E35B5}"/>
              </a:ext>
            </a:extLst>
          </p:cNvPr>
          <p:cNvSpPr/>
          <p:nvPr/>
        </p:nvSpPr>
        <p:spPr>
          <a:xfrm>
            <a:off x="4483127" y="1504304"/>
            <a:ext cx="1269898" cy="769441"/>
          </a:xfrm>
          <a:prstGeom prst="rect">
            <a:avLst/>
          </a:prstGeom>
        </p:spPr>
        <p:txBody>
          <a:bodyPr wrap="none">
            <a:spAutoFit/>
          </a:bodyPr>
          <a:lstStyle/>
          <a:p>
            <a:pPr algn="ctr"/>
            <a:r>
              <a:rPr lang="en-US" sz="2200" b="1" dirty="0" smtClean="0"/>
              <a:t>Output</a:t>
            </a:r>
            <a:r>
              <a:rPr lang="en-US" sz="2200" dirty="0" smtClean="0"/>
              <a:t>: </a:t>
            </a:r>
            <a:endParaRPr lang="en-US" sz="2200" dirty="0"/>
          </a:p>
          <a:p>
            <a:pPr algn="ctr"/>
            <a:r>
              <a:rPr lang="de-DE" sz="2200" dirty="0"/>
              <a:t>3</a:t>
            </a:r>
            <a:r>
              <a:rPr lang="de-DE" sz="2200" dirty="0" smtClean="0"/>
              <a:t>D Pose</a:t>
            </a:r>
            <a:endParaRPr lang="en-US" sz="2200" b="1" dirty="0"/>
          </a:p>
        </p:txBody>
      </p:sp>
    </p:spTree>
    <p:extLst>
      <p:ext uri="{BB962C8B-B14F-4D97-AF65-F5344CB8AC3E}">
        <p14:creationId xmlns:p14="http://schemas.microsoft.com/office/powerpoint/2010/main" val="3329523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E7844-78AF-844A-8B04-DC7A9640C949}"/>
              </a:ext>
            </a:extLst>
          </p:cNvPr>
          <p:cNvSpPr>
            <a:spLocks noGrp="1"/>
          </p:cNvSpPr>
          <p:nvPr>
            <p:ph type="title"/>
          </p:nvPr>
        </p:nvSpPr>
        <p:spPr/>
        <p:txBody>
          <a:bodyPr/>
          <a:lstStyle/>
          <a:p>
            <a:r>
              <a:rPr lang="en-US" dirty="0"/>
              <a:t>Step </a:t>
            </a:r>
            <a:r>
              <a:rPr lang="en-US" dirty="0" smtClean="0"/>
              <a:t>1: </a:t>
            </a:r>
            <a:r>
              <a:rPr lang="en-US" dirty="0" err="1" smtClean="0"/>
              <a:t>PoseNet</a:t>
            </a:r>
            <a:r>
              <a:rPr lang="en-US" dirty="0" smtClean="0"/>
              <a:t> Training</a:t>
            </a:r>
            <a:endParaRPr lang="en-US" dirty="0"/>
          </a:p>
        </p:txBody>
      </p:sp>
      <p:sp>
        <p:nvSpPr>
          <p:cNvPr id="4" name="Date Placeholder 3">
            <a:extLst>
              <a:ext uri="{FF2B5EF4-FFF2-40B4-BE49-F238E27FC236}">
                <a16:creationId xmlns:a16="http://schemas.microsoft.com/office/drawing/2014/main" id="{A4FCBE50-842D-2342-AF3E-4B225D9D1590}"/>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34A57EAB-62F6-3D41-ABEB-DFAA1A30D8B9}"/>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8BEB0108-FE04-1A47-A68F-3C8EA68D0597}"/>
              </a:ext>
            </a:extLst>
          </p:cNvPr>
          <p:cNvSpPr>
            <a:spLocks noGrp="1"/>
          </p:cNvSpPr>
          <p:nvPr>
            <p:ph type="sldNum" sz="quarter" idx="4"/>
          </p:nvPr>
        </p:nvSpPr>
        <p:spPr/>
        <p:txBody>
          <a:bodyPr/>
          <a:lstStyle/>
          <a:p>
            <a:r>
              <a:rPr lang="en-US"/>
              <a:t>Slide </a:t>
            </a:r>
            <a:fld id="{E27654B9-2CBC-E046-9B7E-70345D26D3AC}" type="slidenum">
              <a:rPr lang="en-US" smtClean="0"/>
              <a:t>14</a:t>
            </a:fld>
            <a:endParaRPr lang="en-US" dirty="0"/>
          </a:p>
        </p:txBody>
      </p:sp>
      <p:pic>
        <p:nvPicPr>
          <p:cNvPr id="13" name="Grafik 12"/>
          <p:cNvPicPr>
            <a:picLocks noChangeAspect="1"/>
          </p:cNvPicPr>
          <p:nvPr/>
        </p:nvPicPr>
        <p:blipFill>
          <a:blip r:embed="rId3"/>
          <a:stretch>
            <a:fillRect/>
          </a:stretch>
        </p:blipFill>
        <p:spPr>
          <a:xfrm>
            <a:off x="1175683" y="4075837"/>
            <a:ext cx="3610479" cy="971686"/>
          </a:xfrm>
          <a:prstGeom prst="rect">
            <a:avLst/>
          </a:prstGeom>
        </p:spPr>
      </p:pic>
      <p:sp>
        <p:nvSpPr>
          <p:cNvPr id="15" name="Textfeld 14"/>
          <p:cNvSpPr txBox="1"/>
          <p:nvPr/>
        </p:nvSpPr>
        <p:spPr>
          <a:xfrm>
            <a:off x="590557" y="1400791"/>
            <a:ext cx="10161756" cy="2308324"/>
          </a:xfrm>
          <a:prstGeom prst="rect">
            <a:avLst/>
          </a:prstGeom>
          <a:noFill/>
        </p:spPr>
        <p:txBody>
          <a:bodyPr wrap="none" rtlCol="0">
            <a:spAutoFit/>
          </a:bodyPr>
          <a:lstStyle/>
          <a:p>
            <a:r>
              <a:rPr lang="de-DE" sz="2400" dirty="0" smtClean="0"/>
              <a:t>Training Details</a:t>
            </a:r>
          </a:p>
          <a:p>
            <a:endParaRPr lang="de-DE" sz="2400" dirty="0" smtClean="0"/>
          </a:p>
          <a:p>
            <a:pPr marL="285750" indent="-285750">
              <a:buFont typeface="Arial" panose="020B0604020202020204" pitchFamily="34" charset="0"/>
              <a:buChar char="•"/>
            </a:pPr>
            <a:r>
              <a:rPr lang="en-US" sz="2400" dirty="0" smtClean="0"/>
              <a:t>Network trains to minimize loss function </a:t>
            </a:r>
            <a:r>
              <a:rPr lang="en-US" sz="2400" dirty="0" err="1" smtClean="0"/>
              <a:t>Lpose</a:t>
            </a:r>
            <a:endParaRPr lang="en-US" sz="2400" dirty="0" smtClean="0"/>
          </a:p>
          <a:p>
            <a:pPr marL="285750" indent="-285750">
              <a:buFont typeface="Arial" panose="020B0604020202020204" pitchFamily="34" charset="0"/>
              <a:buChar char="•"/>
            </a:pPr>
            <a:r>
              <a:rPr lang="en-US" sz="2400" dirty="0" err="1" smtClean="0"/>
              <a:t>Lpose</a:t>
            </a:r>
            <a:r>
              <a:rPr lang="en-US" sz="2400" dirty="0" smtClean="0"/>
              <a:t> is the “Absolute spatial distance” of all points to their </a:t>
            </a:r>
            <a:r>
              <a:rPr lang="en-US" sz="2400" dirty="0" err="1" smtClean="0"/>
              <a:t>groundtruth</a:t>
            </a:r>
            <a:endParaRPr lang="en-US" sz="2400" dirty="0" smtClean="0"/>
          </a:p>
          <a:p>
            <a:pPr marL="285750" indent="-285750">
              <a:buFont typeface="Arial" panose="020B0604020202020204" pitchFamily="34" charset="0"/>
              <a:buChar char="•"/>
            </a:pPr>
            <a:r>
              <a:rPr lang="en-US" sz="2400" dirty="0"/>
              <a:t>Images with </a:t>
            </a:r>
            <a:r>
              <a:rPr lang="en-US" sz="2400" b="1" dirty="0"/>
              <a:t>occluded</a:t>
            </a:r>
            <a:r>
              <a:rPr lang="en-US" sz="2400" dirty="0"/>
              <a:t> body parts and </a:t>
            </a:r>
            <a:r>
              <a:rPr lang="en-US" sz="2400" b="1" dirty="0"/>
              <a:t>complicated</a:t>
            </a:r>
            <a:r>
              <a:rPr lang="en-US" sz="2400" dirty="0"/>
              <a:t> poses are inserted</a:t>
            </a:r>
          </a:p>
          <a:p>
            <a:endParaRPr lang="de-DE" sz="2400" dirty="0"/>
          </a:p>
        </p:txBody>
      </p:sp>
    </p:spTree>
    <p:extLst>
      <p:ext uri="{BB962C8B-B14F-4D97-AF65-F5344CB8AC3E}">
        <p14:creationId xmlns:p14="http://schemas.microsoft.com/office/powerpoint/2010/main" val="1163920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E68F-F4C2-8644-A73C-46C33308CDBF}"/>
              </a:ext>
            </a:extLst>
          </p:cNvPr>
          <p:cNvSpPr>
            <a:spLocks noGrp="1"/>
          </p:cNvSpPr>
          <p:nvPr>
            <p:ph type="title"/>
          </p:nvPr>
        </p:nvSpPr>
        <p:spPr/>
        <p:txBody>
          <a:bodyPr/>
          <a:lstStyle/>
          <a:p>
            <a:r>
              <a:rPr lang="en-US" dirty="0" smtClean="0"/>
              <a:t>Step 2: </a:t>
            </a:r>
            <a:r>
              <a:rPr lang="en-US" dirty="0" err="1" smtClean="0"/>
              <a:t>MeshNet</a:t>
            </a:r>
            <a:endParaRPr lang="en-US" dirty="0"/>
          </a:p>
        </p:txBody>
      </p:sp>
      <p:sp>
        <p:nvSpPr>
          <p:cNvPr id="4" name="Date Placeholder 3">
            <a:extLst>
              <a:ext uri="{FF2B5EF4-FFF2-40B4-BE49-F238E27FC236}">
                <a16:creationId xmlns:a16="http://schemas.microsoft.com/office/drawing/2014/main" id="{9D491B33-DE85-BC48-B66D-4291CD5353C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DAF4190-4FC3-F744-91E6-55397EA6658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32E4C1A6-0FDF-6E49-B923-7A90B5E034E2}"/>
              </a:ext>
            </a:extLst>
          </p:cNvPr>
          <p:cNvSpPr>
            <a:spLocks noGrp="1"/>
          </p:cNvSpPr>
          <p:nvPr>
            <p:ph type="sldNum" sz="quarter" idx="4"/>
          </p:nvPr>
        </p:nvSpPr>
        <p:spPr/>
        <p:txBody>
          <a:bodyPr/>
          <a:lstStyle/>
          <a:p>
            <a:r>
              <a:rPr lang="en-US"/>
              <a:t>Slide </a:t>
            </a:r>
            <a:fld id="{E27654B9-2CBC-E046-9B7E-70345D26D3AC}" type="slidenum">
              <a:rPr lang="en-US" smtClean="0"/>
              <a:t>15</a:t>
            </a:fld>
            <a:endParaRPr lang="en-US" dirty="0"/>
          </a:p>
        </p:txBody>
      </p:sp>
      <p:pic>
        <p:nvPicPr>
          <p:cNvPr id="9" name="Grafik 8"/>
          <p:cNvPicPr>
            <a:picLocks noChangeAspect="1"/>
          </p:cNvPicPr>
          <p:nvPr/>
        </p:nvPicPr>
        <p:blipFill>
          <a:blip r:embed="rId3"/>
          <a:stretch>
            <a:fillRect/>
          </a:stretch>
        </p:blipFill>
        <p:spPr>
          <a:xfrm>
            <a:off x="328563" y="3125995"/>
            <a:ext cx="2627073" cy="1788253"/>
          </a:xfrm>
          <a:prstGeom prst="rect">
            <a:avLst/>
          </a:prstGeom>
        </p:spPr>
      </p:pic>
      <p:sp>
        <p:nvSpPr>
          <p:cNvPr id="10" name="Rectangle 8">
            <a:extLst>
              <a:ext uri="{FF2B5EF4-FFF2-40B4-BE49-F238E27FC236}">
                <a16:creationId xmlns:a16="http://schemas.microsoft.com/office/drawing/2014/main" id="{82720491-C257-5040-B3ED-F0F38D8E35B5}"/>
              </a:ext>
            </a:extLst>
          </p:cNvPr>
          <p:cNvSpPr/>
          <p:nvPr/>
        </p:nvSpPr>
        <p:spPr>
          <a:xfrm>
            <a:off x="578317" y="1683125"/>
            <a:ext cx="2286203" cy="769441"/>
          </a:xfrm>
          <a:prstGeom prst="rect">
            <a:avLst/>
          </a:prstGeom>
        </p:spPr>
        <p:txBody>
          <a:bodyPr wrap="none">
            <a:spAutoFit/>
          </a:bodyPr>
          <a:lstStyle/>
          <a:p>
            <a:pPr algn="ctr"/>
            <a:r>
              <a:rPr lang="en-US" sz="2200" b="1" dirty="0"/>
              <a:t>Input</a:t>
            </a:r>
            <a:r>
              <a:rPr lang="en-US" sz="2200" dirty="0"/>
              <a:t>: </a:t>
            </a:r>
          </a:p>
          <a:p>
            <a:pPr algn="ctr"/>
            <a:r>
              <a:rPr lang="de-DE" sz="2200" dirty="0" err="1" smtClean="0"/>
              <a:t>PoseNet</a:t>
            </a:r>
            <a:r>
              <a:rPr lang="de-DE" sz="2200" dirty="0" smtClean="0"/>
              <a:t> </a:t>
            </a:r>
            <a:r>
              <a:rPr lang="de-DE" sz="2200" dirty="0" err="1" smtClean="0"/>
              <a:t>Results</a:t>
            </a:r>
            <a:endParaRPr lang="en-US" sz="2200" b="1" dirty="0"/>
          </a:p>
        </p:txBody>
      </p:sp>
      <p:sp>
        <p:nvSpPr>
          <p:cNvPr id="22" name="Rounded Rectangle 15">
            <a:extLst>
              <a:ext uri="{FF2B5EF4-FFF2-40B4-BE49-F238E27FC236}">
                <a16:creationId xmlns:a16="http://schemas.microsoft.com/office/drawing/2014/main" id="{E8D85998-5953-604F-8EA1-6C0AD4D883BC}"/>
              </a:ext>
            </a:extLst>
          </p:cNvPr>
          <p:cNvSpPr/>
          <p:nvPr/>
        </p:nvSpPr>
        <p:spPr>
          <a:xfrm>
            <a:off x="7458039" y="434880"/>
            <a:ext cx="4120889" cy="1741366"/>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676CA4B9-AEB7-9249-825B-07CB5B42841D}"/>
              </a:ext>
            </a:extLst>
          </p:cNvPr>
          <p:cNvSpPr/>
          <p:nvPr/>
        </p:nvSpPr>
        <p:spPr>
          <a:xfrm>
            <a:off x="7458039" y="489955"/>
            <a:ext cx="3799172" cy="1877437"/>
          </a:xfrm>
          <a:prstGeom prst="rect">
            <a:avLst/>
          </a:prstGeom>
        </p:spPr>
        <p:txBody>
          <a:bodyPr wrap="square">
            <a:spAutoFit/>
          </a:bodyPr>
          <a:lstStyle/>
          <a:p>
            <a:r>
              <a:rPr lang="en-US" dirty="0" smtClean="0"/>
              <a:t>Generating Pose </a:t>
            </a:r>
            <a:r>
              <a:rPr lang="de-DE" dirty="0" smtClean="0"/>
              <a:t>Graph</a:t>
            </a:r>
          </a:p>
          <a:p>
            <a:pPr marL="285750" indent="-285750">
              <a:buFont typeface="Arial" panose="020B0604020202020204" pitchFamily="34" charset="0"/>
              <a:buChar char="•"/>
            </a:pPr>
            <a:r>
              <a:rPr lang="en-US" sz="1600" dirty="0" smtClean="0"/>
              <a:t>Preparing for the spectral graph convolution network</a:t>
            </a:r>
          </a:p>
          <a:p>
            <a:pPr marL="285750" indent="-285750">
              <a:buFont typeface="Arial" panose="020B0604020202020204" pitchFamily="34" charset="0"/>
              <a:buChar char="•"/>
            </a:pPr>
            <a:r>
              <a:rPr lang="en-US" sz="1600" dirty="0" smtClean="0"/>
              <a:t>Adjacency Matrix is first normalized</a:t>
            </a:r>
          </a:p>
          <a:p>
            <a:pPr marL="285750" indent="-285750">
              <a:buFont typeface="Arial" panose="020B0604020202020204" pitchFamily="34" charset="0"/>
              <a:buChar char="•"/>
            </a:pPr>
            <a:r>
              <a:rPr lang="en-US" sz="1600" dirty="0" smtClean="0"/>
              <a:t>Then the scaled </a:t>
            </a:r>
            <a:r>
              <a:rPr lang="en-US" sz="1600" dirty="0" err="1" smtClean="0"/>
              <a:t>laplacian</a:t>
            </a:r>
            <a:r>
              <a:rPr lang="en-US" sz="1600" dirty="0" smtClean="0"/>
              <a:t> is computed</a:t>
            </a:r>
            <a:endParaRPr lang="en-US" sz="1600" dirty="0"/>
          </a:p>
          <a:p>
            <a:endParaRPr lang="en-US" dirty="0"/>
          </a:p>
        </p:txBody>
      </p:sp>
      <p:pic>
        <p:nvPicPr>
          <p:cNvPr id="24" name="Grafik 23"/>
          <p:cNvPicPr>
            <a:picLocks noChangeAspect="1"/>
          </p:cNvPicPr>
          <p:nvPr/>
        </p:nvPicPr>
        <p:blipFill>
          <a:blip r:embed="rId4"/>
          <a:stretch>
            <a:fillRect/>
          </a:stretch>
        </p:blipFill>
        <p:spPr>
          <a:xfrm>
            <a:off x="596416" y="4862470"/>
            <a:ext cx="816747" cy="183610"/>
          </a:xfrm>
          <a:prstGeom prst="rect">
            <a:avLst/>
          </a:prstGeom>
        </p:spPr>
      </p:pic>
      <p:pic>
        <p:nvPicPr>
          <p:cNvPr id="25" name="Grafik 24"/>
          <p:cNvPicPr>
            <a:picLocks noChangeAspect="1"/>
          </p:cNvPicPr>
          <p:nvPr/>
        </p:nvPicPr>
        <p:blipFill>
          <a:blip r:embed="rId5"/>
          <a:stretch>
            <a:fillRect/>
          </a:stretch>
        </p:blipFill>
        <p:spPr>
          <a:xfrm>
            <a:off x="3204662" y="3771499"/>
            <a:ext cx="1274974" cy="637488"/>
          </a:xfrm>
          <a:prstGeom prst="rect">
            <a:avLst/>
          </a:prstGeom>
        </p:spPr>
      </p:pic>
      <p:pic>
        <p:nvPicPr>
          <p:cNvPr id="29" name="Grafik 28"/>
          <p:cNvPicPr>
            <a:picLocks noChangeAspect="1"/>
          </p:cNvPicPr>
          <p:nvPr/>
        </p:nvPicPr>
        <p:blipFill>
          <a:blip r:embed="rId6"/>
          <a:stretch>
            <a:fillRect/>
          </a:stretch>
        </p:blipFill>
        <p:spPr>
          <a:xfrm>
            <a:off x="1862383" y="4834195"/>
            <a:ext cx="745636" cy="160106"/>
          </a:xfrm>
          <a:prstGeom prst="rect">
            <a:avLst/>
          </a:prstGeom>
        </p:spPr>
      </p:pic>
      <p:sp>
        <p:nvSpPr>
          <p:cNvPr id="21" name="Rectangle 8">
            <a:extLst>
              <a:ext uri="{FF2B5EF4-FFF2-40B4-BE49-F238E27FC236}">
                <a16:creationId xmlns:a16="http://schemas.microsoft.com/office/drawing/2014/main" id="{82720491-C257-5040-B3ED-F0F38D8E35B5}"/>
              </a:ext>
            </a:extLst>
          </p:cNvPr>
          <p:cNvSpPr/>
          <p:nvPr/>
        </p:nvSpPr>
        <p:spPr>
          <a:xfrm>
            <a:off x="2844655" y="3318635"/>
            <a:ext cx="1994987" cy="461665"/>
          </a:xfrm>
          <a:prstGeom prst="rect">
            <a:avLst/>
          </a:prstGeom>
        </p:spPr>
        <p:txBody>
          <a:bodyPr wrap="square">
            <a:spAutoFit/>
          </a:bodyPr>
          <a:lstStyle/>
          <a:p>
            <a:pPr algn="ctr"/>
            <a:r>
              <a:rPr lang="en-US" sz="1200" b="1" dirty="0" smtClean="0"/>
              <a:t>Normalized scaled Laplacian</a:t>
            </a:r>
            <a:endParaRPr lang="en-US" sz="1200" b="1" dirty="0"/>
          </a:p>
        </p:txBody>
      </p:sp>
      <p:sp>
        <p:nvSpPr>
          <p:cNvPr id="23" name="Rectangle 8">
            <a:extLst>
              <a:ext uri="{FF2B5EF4-FFF2-40B4-BE49-F238E27FC236}">
                <a16:creationId xmlns:a16="http://schemas.microsoft.com/office/drawing/2014/main" id="{82720491-C257-5040-B3ED-F0F38D8E35B5}"/>
              </a:ext>
            </a:extLst>
          </p:cNvPr>
          <p:cNvSpPr/>
          <p:nvPr/>
        </p:nvSpPr>
        <p:spPr>
          <a:xfrm>
            <a:off x="4667202" y="1680560"/>
            <a:ext cx="1691489" cy="769441"/>
          </a:xfrm>
          <a:prstGeom prst="rect">
            <a:avLst/>
          </a:prstGeom>
        </p:spPr>
        <p:txBody>
          <a:bodyPr wrap="none">
            <a:spAutoFit/>
          </a:bodyPr>
          <a:lstStyle/>
          <a:p>
            <a:pPr algn="ctr"/>
            <a:r>
              <a:rPr lang="en-US" sz="2200" b="1" dirty="0" smtClean="0"/>
              <a:t>Output</a:t>
            </a:r>
            <a:r>
              <a:rPr lang="en-US" sz="2200" dirty="0" smtClean="0"/>
              <a:t>: </a:t>
            </a:r>
            <a:endParaRPr lang="en-US" sz="2200" dirty="0"/>
          </a:p>
          <a:p>
            <a:pPr algn="ctr"/>
            <a:r>
              <a:rPr lang="en-US" sz="2200" dirty="0" smtClean="0"/>
              <a:t>Pose Graph</a:t>
            </a:r>
            <a:endParaRPr lang="en-US" sz="2200" dirty="0"/>
          </a:p>
        </p:txBody>
      </p:sp>
      <p:pic>
        <p:nvPicPr>
          <p:cNvPr id="8" name="Grafik 7"/>
          <p:cNvPicPr>
            <a:picLocks noChangeAspect="1"/>
          </p:cNvPicPr>
          <p:nvPr/>
        </p:nvPicPr>
        <p:blipFill>
          <a:blip r:embed="rId7"/>
          <a:stretch>
            <a:fillRect/>
          </a:stretch>
        </p:blipFill>
        <p:spPr>
          <a:xfrm>
            <a:off x="8608409" y="2525530"/>
            <a:ext cx="3583591" cy="1473815"/>
          </a:xfrm>
          <a:prstGeom prst="rect">
            <a:avLst/>
          </a:prstGeom>
        </p:spPr>
      </p:pic>
      <p:sp>
        <p:nvSpPr>
          <p:cNvPr id="12" name="Textfeld 11"/>
          <p:cNvSpPr txBox="1"/>
          <p:nvPr/>
        </p:nvSpPr>
        <p:spPr>
          <a:xfrm>
            <a:off x="9688825" y="6006496"/>
            <a:ext cx="2364750" cy="253916"/>
          </a:xfrm>
          <a:prstGeom prst="rect">
            <a:avLst/>
          </a:prstGeom>
          <a:noFill/>
        </p:spPr>
        <p:txBody>
          <a:bodyPr wrap="none" rtlCol="0">
            <a:spAutoFit/>
          </a:bodyPr>
          <a:lstStyle/>
          <a:p>
            <a:r>
              <a:rPr lang="de-DE" sz="1050" dirty="0"/>
              <a:t>https://github.com/nkolot/GraphCMR</a:t>
            </a:r>
          </a:p>
        </p:txBody>
      </p:sp>
      <p:pic>
        <p:nvPicPr>
          <p:cNvPr id="13" name="Grafik 12"/>
          <p:cNvPicPr>
            <a:picLocks noChangeAspect="1"/>
          </p:cNvPicPr>
          <p:nvPr/>
        </p:nvPicPr>
        <p:blipFill>
          <a:blip r:embed="rId8"/>
          <a:stretch>
            <a:fillRect/>
          </a:stretch>
        </p:blipFill>
        <p:spPr>
          <a:xfrm>
            <a:off x="7362638" y="4458905"/>
            <a:ext cx="1638529" cy="304843"/>
          </a:xfrm>
          <a:prstGeom prst="rect">
            <a:avLst/>
          </a:prstGeom>
        </p:spPr>
      </p:pic>
      <p:pic>
        <p:nvPicPr>
          <p:cNvPr id="17" name="Grafik 16"/>
          <p:cNvPicPr>
            <a:picLocks noChangeAspect="1"/>
          </p:cNvPicPr>
          <p:nvPr/>
        </p:nvPicPr>
        <p:blipFill>
          <a:blip r:embed="rId9"/>
          <a:stretch>
            <a:fillRect/>
          </a:stretch>
        </p:blipFill>
        <p:spPr>
          <a:xfrm>
            <a:off x="7362638" y="4757503"/>
            <a:ext cx="2962688" cy="352474"/>
          </a:xfrm>
          <a:prstGeom prst="rect">
            <a:avLst/>
          </a:prstGeom>
        </p:spPr>
      </p:pic>
      <p:pic>
        <p:nvPicPr>
          <p:cNvPr id="18" name="Grafik 17"/>
          <p:cNvPicPr>
            <a:picLocks noChangeAspect="1"/>
          </p:cNvPicPr>
          <p:nvPr/>
        </p:nvPicPr>
        <p:blipFill>
          <a:blip r:embed="rId10"/>
          <a:stretch>
            <a:fillRect/>
          </a:stretch>
        </p:blipFill>
        <p:spPr>
          <a:xfrm>
            <a:off x="7362638" y="5156356"/>
            <a:ext cx="2257740" cy="390580"/>
          </a:xfrm>
          <a:prstGeom prst="rect">
            <a:avLst/>
          </a:prstGeom>
        </p:spPr>
      </p:pic>
      <p:pic>
        <p:nvPicPr>
          <p:cNvPr id="32" name="Grafik 31"/>
          <p:cNvPicPr>
            <a:picLocks noChangeAspect="1"/>
          </p:cNvPicPr>
          <p:nvPr/>
        </p:nvPicPr>
        <p:blipFill rotWithShape="1">
          <a:blip r:embed="rId11"/>
          <a:srcRect l="17238" t="13044"/>
          <a:stretch/>
        </p:blipFill>
        <p:spPr>
          <a:xfrm>
            <a:off x="4667202" y="2788677"/>
            <a:ext cx="2027408" cy="1983246"/>
          </a:xfrm>
          <a:prstGeom prst="rect">
            <a:avLst/>
          </a:prstGeom>
        </p:spPr>
      </p:pic>
    </p:spTree>
    <p:extLst>
      <p:ext uri="{BB962C8B-B14F-4D97-AF65-F5344CB8AC3E}">
        <p14:creationId xmlns:p14="http://schemas.microsoft.com/office/powerpoint/2010/main" val="1778795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fik 19"/>
          <p:cNvPicPr>
            <a:picLocks noChangeAspect="1"/>
          </p:cNvPicPr>
          <p:nvPr/>
        </p:nvPicPr>
        <p:blipFill>
          <a:blip r:embed="rId3"/>
          <a:stretch>
            <a:fillRect/>
          </a:stretch>
        </p:blipFill>
        <p:spPr>
          <a:xfrm>
            <a:off x="3995982" y="2382526"/>
            <a:ext cx="3605545" cy="3664014"/>
          </a:xfrm>
          <a:prstGeom prst="rect">
            <a:avLst/>
          </a:prstGeom>
        </p:spPr>
      </p:pic>
      <p:sp>
        <p:nvSpPr>
          <p:cNvPr id="2" name="Title 1">
            <a:extLst>
              <a:ext uri="{FF2B5EF4-FFF2-40B4-BE49-F238E27FC236}">
                <a16:creationId xmlns:a16="http://schemas.microsoft.com/office/drawing/2014/main" id="{B8C0E68F-F4C2-8644-A73C-46C33308CDBF}"/>
              </a:ext>
            </a:extLst>
          </p:cNvPr>
          <p:cNvSpPr>
            <a:spLocks noGrp="1"/>
          </p:cNvSpPr>
          <p:nvPr>
            <p:ph type="title"/>
          </p:nvPr>
        </p:nvSpPr>
        <p:spPr/>
        <p:txBody>
          <a:bodyPr/>
          <a:lstStyle/>
          <a:p>
            <a:r>
              <a:rPr lang="en-US" dirty="0" smtClean="0"/>
              <a:t>Step 2: </a:t>
            </a:r>
            <a:r>
              <a:rPr lang="en-US" dirty="0" err="1" smtClean="0"/>
              <a:t>MeshNet</a:t>
            </a:r>
            <a:endParaRPr lang="en-US" dirty="0"/>
          </a:p>
        </p:txBody>
      </p:sp>
      <p:sp>
        <p:nvSpPr>
          <p:cNvPr id="4" name="Date Placeholder 3">
            <a:extLst>
              <a:ext uri="{FF2B5EF4-FFF2-40B4-BE49-F238E27FC236}">
                <a16:creationId xmlns:a16="http://schemas.microsoft.com/office/drawing/2014/main" id="{9D491B33-DE85-BC48-B66D-4291CD5353C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DAF4190-4FC3-F744-91E6-55397EA6658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32E4C1A6-0FDF-6E49-B923-7A90B5E034E2}"/>
              </a:ext>
            </a:extLst>
          </p:cNvPr>
          <p:cNvSpPr>
            <a:spLocks noGrp="1"/>
          </p:cNvSpPr>
          <p:nvPr>
            <p:ph type="sldNum" sz="quarter" idx="4"/>
          </p:nvPr>
        </p:nvSpPr>
        <p:spPr/>
        <p:txBody>
          <a:bodyPr/>
          <a:lstStyle/>
          <a:p>
            <a:r>
              <a:rPr lang="en-US"/>
              <a:t>Slide </a:t>
            </a:r>
            <a:fld id="{E27654B9-2CBC-E046-9B7E-70345D26D3AC}" type="slidenum">
              <a:rPr lang="en-US" smtClean="0"/>
              <a:t>16</a:t>
            </a:fld>
            <a:endParaRPr lang="en-US" dirty="0"/>
          </a:p>
        </p:txBody>
      </p:sp>
      <p:pic>
        <p:nvPicPr>
          <p:cNvPr id="9" name="Grafik 8"/>
          <p:cNvPicPr>
            <a:picLocks noChangeAspect="1"/>
          </p:cNvPicPr>
          <p:nvPr/>
        </p:nvPicPr>
        <p:blipFill>
          <a:blip r:embed="rId4"/>
          <a:stretch>
            <a:fillRect/>
          </a:stretch>
        </p:blipFill>
        <p:spPr>
          <a:xfrm>
            <a:off x="328563" y="3125995"/>
            <a:ext cx="2627073" cy="1788253"/>
          </a:xfrm>
          <a:prstGeom prst="rect">
            <a:avLst/>
          </a:prstGeom>
        </p:spPr>
      </p:pic>
      <p:sp>
        <p:nvSpPr>
          <p:cNvPr id="10" name="Rectangle 8">
            <a:extLst>
              <a:ext uri="{FF2B5EF4-FFF2-40B4-BE49-F238E27FC236}">
                <a16:creationId xmlns:a16="http://schemas.microsoft.com/office/drawing/2014/main" id="{82720491-C257-5040-B3ED-F0F38D8E35B5}"/>
              </a:ext>
            </a:extLst>
          </p:cNvPr>
          <p:cNvSpPr/>
          <p:nvPr/>
        </p:nvSpPr>
        <p:spPr>
          <a:xfrm>
            <a:off x="875675" y="1683125"/>
            <a:ext cx="1691489" cy="769441"/>
          </a:xfrm>
          <a:prstGeom prst="rect">
            <a:avLst/>
          </a:prstGeom>
        </p:spPr>
        <p:txBody>
          <a:bodyPr wrap="none">
            <a:spAutoFit/>
          </a:bodyPr>
          <a:lstStyle/>
          <a:p>
            <a:pPr algn="ctr"/>
            <a:r>
              <a:rPr lang="en-US" sz="2200" b="1" dirty="0"/>
              <a:t>Input</a:t>
            </a:r>
            <a:r>
              <a:rPr lang="en-US" sz="2200" dirty="0"/>
              <a:t>: </a:t>
            </a:r>
          </a:p>
          <a:p>
            <a:pPr algn="ctr"/>
            <a:r>
              <a:rPr lang="de-DE" sz="2200" dirty="0" smtClean="0"/>
              <a:t>Pose Graph</a:t>
            </a:r>
            <a:endParaRPr lang="en-US" sz="2200" b="1" dirty="0"/>
          </a:p>
        </p:txBody>
      </p:sp>
      <p:sp>
        <p:nvSpPr>
          <p:cNvPr id="22" name="Rounded Rectangle 15">
            <a:extLst>
              <a:ext uri="{FF2B5EF4-FFF2-40B4-BE49-F238E27FC236}">
                <a16:creationId xmlns:a16="http://schemas.microsoft.com/office/drawing/2014/main" id="{E8D85998-5953-604F-8EA1-6C0AD4D883BC}"/>
              </a:ext>
            </a:extLst>
          </p:cNvPr>
          <p:cNvSpPr/>
          <p:nvPr/>
        </p:nvSpPr>
        <p:spPr>
          <a:xfrm>
            <a:off x="7458039" y="434880"/>
            <a:ext cx="4120889" cy="1338502"/>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676CA4B9-AEB7-9249-825B-07CB5B42841D}"/>
              </a:ext>
            </a:extLst>
          </p:cNvPr>
          <p:cNvSpPr/>
          <p:nvPr/>
        </p:nvSpPr>
        <p:spPr>
          <a:xfrm>
            <a:off x="7458039" y="489955"/>
            <a:ext cx="3799172" cy="1631216"/>
          </a:xfrm>
          <a:prstGeom prst="rect">
            <a:avLst/>
          </a:prstGeom>
        </p:spPr>
        <p:txBody>
          <a:bodyPr wrap="square">
            <a:spAutoFit/>
          </a:bodyPr>
          <a:lstStyle/>
          <a:p>
            <a:r>
              <a:rPr lang="en-US" dirty="0" smtClean="0"/>
              <a:t>Generating Mesh </a:t>
            </a:r>
            <a:r>
              <a:rPr lang="de-DE" dirty="0" smtClean="0"/>
              <a:t>3D</a:t>
            </a:r>
          </a:p>
          <a:p>
            <a:pPr marL="285750" indent="-285750">
              <a:buFont typeface="Arial" panose="020B0604020202020204" pitchFamily="34" charset="0"/>
              <a:buChar char="•"/>
            </a:pPr>
            <a:r>
              <a:rPr lang="en-US" sz="1600" dirty="0" err="1"/>
              <a:t>MeshNet</a:t>
            </a:r>
            <a:r>
              <a:rPr lang="en-US" sz="1600" dirty="0"/>
              <a:t> uses the spectral graph </a:t>
            </a:r>
            <a:r>
              <a:rPr lang="en-US" sz="1600" dirty="0" smtClean="0"/>
              <a:t>convolution to estimate 3D Mesh</a:t>
            </a:r>
            <a:r>
              <a:rPr lang="en-US" sz="1600" dirty="0"/>
              <a:t> </a:t>
            </a:r>
            <a:endParaRPr lang="en-US" sz="1600" dirty="0" smtClean="0"/>
          </a:p>
          <a:p>
            <a:pPr marL="285750" indent="-285750">
              <a:buFont typeface="Arial" panose="020B0604020202020204" pitchFamily="34" charset="0"/>
              <a:buChar char="•"/>
            </a:pPr>
            <a:r>
              <a:rPr lang="en-US" sz="1600" dirty="0" smtClean="0"/>
              <a:t>Signal x is </a:t>
            </a:r>
            <a:r>
              <a:rPr lang="en-US" sz="1600" dirty="0" err="1" smtClean="0"/>
              <a:t>multiplicated</a:t>
            </a:r>
            <a:r>
              <a:rPr lang="en-US" sz="1600" dirty="0" smtClean="0"/>
              <a:t> with a filter</a:t>
            </a:r>
          </a:p>
          <a:p>
            <a:endParaRPr lang="en-US" sz="1600" dirty="0" smtClean="0"/>
          </a:p>
          <a:p>
            <a:endParaRPr lang="en-US" dirty="0"/>
          </a:p>
        </p:txBody>
      </p:sp>
      <p:pic>
        <p:nvPicPr>
          <p:cNvPr id="24" name="Grafik 23"/>
          <p:cNvPicPr>
            <a:picLocks noChangeAspect="1"/>
          </p:cNvPicPr>
          <p:nvPr/>
        </p:nvPicPr>
        <p:blipFill>
          <a:blip r:embed="rId5"/>
          <a:stretch>
            <a:fillRect/>
          </a:stretch>
        </p:blipFill>
        <p:spPr>
          <a:xfrm>
            <a:off x="596416" y="4862470"/>
            <a:ext cx="816747" cy="183610"/>
          </a:xfrm>
          <a:prstGeom prst="rect">
            <a:avLst/>
          </a:prstGeom>
        </p:spPr>
      </p:pic>
      <p:pic>
        <p:nvPicPr>
          <p:cNvPr id="25" name="Grafik 24"/>
          <p:cNvPicPr>
            <a:picLocks noChangeAspect="1"/>
          </p:cNvPicPr>
          <p:nvPr/>
        </p:nvPicPr>
        <p:blipFill>
          <a:blip r:embed="rId6"/>
          <a:stretch>
            <a:fillRect/>
          </a:stretch>
        </p:blipFill>
        <p:spPr>
          <a:xfrm>
            <a:off x="3204662" y="3771499"/>
            <a:ext cx="1274974" cy="637488"/>
          </a:xfrm>
          <a:prstGeom prst="rect">
            <a:avLst/>
          </a:prstGeom>
        </p:spPr>
      </p:pic>
      <p:pic>
        <p:nvPicPr>
          <p:cNvPr id="29" name="Grafik 28"/>
          <p:cNvPicPr>
            <a:picLocks noChangeAspect="1"/>
          </p:cNvPicPr>
          <p:nvPr/>
        </p:nvPicPr>
        <p:blipFill>
          <a:blip r:embed="rId7"/>
          <a:stretch>
            <a:fillRect/>
          </a:stretch>
        </p:blipFill>
        <p:spPr>
          <a:xfrm>
            <a:off x="1862383" y="4834195"/>
            <a:ext cx="745636" cy="160106"/>
          </a:xfrm>
          <a:prstGeom prst="rect">
            <a:avLst/>
          </a:prstGeom>
        </p:spPr>
      </p:pic>
      <p:sp>
        <p:nvSpPr>
          <p:cNvPr id="21" name="Rectangle 8">
            <a:extLst>
              <a:ext uri="{FF2B5EF4-FFF2-40B4-BE49-F238E27FC236}">
                <a16:creationId xmlns:a16="http://schemas.microsoft.com/office/drawing/2014/main" id="{82720491-C257-5040-B3ED-F0F38D8E35B5}"/>
              </a:ext>
            </a:extLst>
          </p:cNvPr>
          <p:cNvSpPr/>
          <p:nvPr/>
        </p:nvSpPr>
        <p:spPr>
          <a:xfrm>
            <a:off x="2787563" y="3135896"/>
            <a:ext cx="1994987" cy="461665"/>
          </a:xfrm>
          <a:prstGeom prst="rect">
            <a:avLst/>
          </a:prstGeom>
        </p:spPr>
        <p:txBody>
          <a:bodyPr wrap="square">
            <a:spAutoFit/>
          </a:bodyPr>
          <a:lstStyle/>
          <a:p>
            <a:pPr algn="ctr"/>
            <a:r>
              <a:rPr lang="de-DE" sz="1200" b="1" dirty="0" err="1" smtClean="0"/>
              <a:t>Spectral</a:t>
            </a:r>
            <a:r>
              <a:rPr lang="de-DE" sz="1200" b="1" dirty="0" smtClean="0"/>
              <a:t> Graph </a:t>
            </a:r>
            <a:r>
              <a:rPr lang="de-DE" sz="1200" b="1" dirty="0" err="1" smtClean="0"/>
              <a:t>convolution</a:t>
            </a:r>
            <a:endParaRPr lang="en-US" sz="1200" b="1" dirty="0"/>
          </a:p>
        </p:txBody>
      </p:sp>
      <p:pic>
        <p:nvPicPr>
          <p:cNvPr id="7" name="Grafik 6"/>
          <p:cNvPicPr>
            <a:picLocks noChangeAspect="1"/>
          </p:cNvPicPr>
          <p:nvPr/>
        </p:nvPicPr>
        <p:blipFill>
          <a:blip r:embed="rId8"/>
          <a:stretch>
            <a:fillRect/>
          </a:stretch>
        </p:blipFill>
        <p:spPr>
          <a:xfrm>
            <a:off x="3005068" y="4270990"/>
            <a:ext cx="1835744" cy="468379"/>
          </a:xfrm>
          <a:prstGeom prst="rect">
            <a:avLst/>
          </a:prstGeom>
        </p:spPr>
      </p:pic>
      <p:sp>
        <p:nvSpPr>
          <p:cNvPr id="23" name="Rectangle 8">
            <a:extLst>
              <a:ext uri="{FF2B5EF4-FFF2-40B4-BE49-F238E27FC236}">
                <a16:creationId xmlns:a16="http://schemas.microsoft.com/office/drawing/2014/main" id="{82720491-C257-5040-B3ED-F0F38D8E35B5}"/>
              </a:ext>
            </a:extLst>
          </p:cNvPr>
          <p:cNvSpPr/>
          <p:nvPr/>
        </p:nvSpPr>
        <p:spPr>
          <a:xfrm>
            <a:off x="4580642" y="1680560"/>
            <a:ext cx="1864613" cy="769441"/>
          </a:xfrm>
          <a:prstGeom prst="rect">
            <a:avLst/>
          </a:prstGeom>
        </p:spPr>
        <p:txBody>
          <a:bodyPr wrap="none">
            <a:spAutoFit/>
          </a:bodyPr>
          <a:lstStyle/>
          <a:p>
            <a:pPr algn="ctr"/>
            <a:r>
              <a:rPr lang="en-US" sz="2200" b="1" dirty="0" smtClean="0"/>
              <a:t>Output</a:t>
            </a:r>
            <a:r>
              <a:rPr lang="en-US" sz="2200" dirty="0" smtClean="0"/>
              <a:t>: </a:t>
            </a:r>
            <a:endParaRPr lang="en-US" sz="2200" dirty="0"/>
          </a:p>
          <a:p>
            <a:pPr algn="ctr"/>
            <a:r>
              <a:rPr lang="en-US" sz="2200" dirty="0" smtClean="0"/>
              <a:t>Coarse mesh</a:t>
            </a:r>
            <a:endParaRPr lang="en-US" sz="2200" dirty="0"/>
          </a:p>
        </p:txBody>
      </p:sp>
      <p:pic>
        <p:nvPicPr>
          <p:cNvPr id="8" name="Grafik 7"/>
          <p:cNvPicPr>
            <a:picLocks noChangeAspect="1"/>
          </p:cNvPicPr>
          <p:nvPr/>
        </p:nvPicPr>
        <p:blipFill>
          <a:blip r:embed="rId9"/>
          <a:stretch>
            <a:fillRect/>
          </a:stretch>
        </p:blipFill>
        <p:spPr>
          <a:xfrm>
            <a:off x="8608409" y="2525530"/>
            <a:ext cx="3583591" cy="1473815"/>
          </a:xfrm>
          <a:prstGeom prst="rect">
            <a:avLst/>
          </a:prstGeom>
        </p:spPr>
      </p:pic>
      <p:pic>
        <p:nvPicPr>
          <p:cNvPr id="3" name="Grafik 2"/>
          <p:cNvPicPr>
            <a:picLocks noChangeAspect="1"/>
          </p:cNvPicPr>
          <p:nvPr/>
        </p:nvPicPr>
        <p:blipFill>
          <a:blip r:embed="rId10"/>
          <a:stretch>
            <a:fillRect/>
          </a:stretch>
        </p:blipFill>
        <p:spPr>
          <a:xfrm>
            <a:off x="5190838" y="3125995"/>
            <a:ext cx="1352723" cy="1736475"/>
          </a:xfrm>
          <a:prstGeom prst="rect">
            <a:avLst/>
          </a:prstGeom>
        </p:spPr>
      </p:pic>
      <p:pic>
        <p:nvPicPr>
          <p:cNvPr id="12" name="Grafik 11"/>
          <p:cNvPicPr>
            <a:picLocks noChangeAspect="1"/>
          </p:cNvPicPr>
          <p:nvPr/>
        </p:nvPicPr>
        <p:blipFill>
          <a:blip r:embed="rId11"/>
          <a:stretch>
            <a:fillRect/>
          </a:stretch>
        </p:blipFill>
        <p:spPr>
          <a:xfrm>
            <a:off x="8075244" y="4501501"/>
            <a:ext cx="2886478" cy="1000265"/>
          </a:xfrm>
          <a:prstGeom prst="rect">
            <a:avLst/>
          </a:prstGeom>
        </p:spPr>
      </p:pic>
    </p:spTree>
    <p:extLst>
      <p:ext uri="{BB962C8B-B14F-4D97-AF65-F5344CB8AC3E}">
        <p14:creationId xmlns:p14="http://schemas.microsoft.com/office/powerpoint/2010/main" val="1206047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E68F-F4C2-8644-A73C-46C33308CDBF}"/>
              </a:ext>
            </a:extLst>
          </p:cNvPr>
          <p:cNvSpPr>
            <a:spLocks noGrp="1"/>
          </p:cNvSpPr>
          <p:nvPr>
            <p:ph type="title"/>
          </p:nvPr>
        </p:nvSpPr>
        <p:spPr/>
        <p:txBody>
          <a:bodyPr/>
          <a:lstStyle/>
          <a:p>
            <a:r>
              <a:rPr lang="en-US" dirty="0" smtClean="0"/>
              <a:t>Step 2: </a:t>
            </a:r>
            <a:r>
              <a:rPr lang="en-US" dirty="0" err="1" smtClean="0"/>
              <a:t>MeshNet</a:t>
            </a:r>
            <a:endParaRPr lang="en-US" dirty="0"/>
          </a:p>
        </p:txBody>
      </p:sp>
      <p:sp>
        <p:nvSpPr>
          <p:cNvPr id="4" name="Date Placeholder 3">
            <a:extLst>
              <a:ext uri="{FF2B5EF4-FFF2-40B4-BE49-F238E27FC236}">
                <a16:creationId xmlns:a16="http://schemas.microsoft.com/office/drawing/2014/main" id="{9D491B33-DE85-BC48-B66D-4291CD5353C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7DAF4190-4FC3-F744-91E6-55397EA6658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32E4C1A6-0FDF-6E49-B923-7A90B5E034E2}"/>
              </a:ext>
            </a:extLst>
          </p:cNvPr>
          <p:cNvSpPr>
            <a:spLocks noGrp="1"/>
          </p:cNvSpPr>
          <p:nvPr>
            <p:ph type="sldNum" sz="quarter" idx="4"/>
          </p:nvPr>
        </p:nvSpPr>
        <p:spPr/>
        <p:txBody>
          <a:bodyPr/>
          <a:lstStyle/>
          <a:p>
            <a:r>
              <a:rPr lang="en-US"/>
              <a:t>Slide </a:t>
            </a:r>
            <a:fld id="{E27654B9-2CBC-E046-9B7E-70345D26D3AC}" type="slidenum">
              <a:rPr lang="en-US" smtClean="0"/>
              <a:t>17</a:t>
            </a:fld>
            <a:endParaRPr lang="en-US" dirty="0"/>
          </a:p>
        </p:txBody>
      </p:sp>
      <p:sp>
        <p:nvSpPr>
          <p:cNvPr id="10" name="Rectangle 8">
            <a:extLst>
              <a:ext uri="{FF2B5EF4-FFF2-40B4-BE49-F238E27FC236}">
                <a16:creationId xmlns:a16="http://schemas.microsoft.com/office/drawing/2014/main" id="{82720491-C257-5040-B3ED-F0F38D8E35B5}"/>
              </a:ext>
            </a:extLst>
          </p:cNvPr>
          <p:cNvSpPr/>
          <p:nvPr/>
        </p:nvSpPr>
        <p:spPr>
          <a:xfrm>
            <a:off x="789113" y="1683125"/>
            <a:ext cx="1864614" cy="769441"/>
          </a:xfrm>
          <a:prstGeom prst="rect">
            <a:avLst/>
          </a:prstGeom>
        </p:spPr>
        <p:txBody>
          <a:bodyPr wrap="none">
            <a:spAutoFit/>
          </a:bodyPr>
          <a:lstStyle/>
          <a:p>
            <a:pPr algn="ctr"/>
            <a:r>
              <a:rPr lang="en-US" sz="2200" b="1" dirty="0"/>
              <a:t>Input</a:t>
            </a:r>
            <a:r>
              <a:rPr lang="en-US" sz="2200" dirty="0"/>
              <a:t>: </a:t>
            </a:r>
          </a:p>
          <a:p>
            <a:pPr algn="ctr"/>
            <a:r>
              <a:rPr lang="de-DE" sz="2200" dirty="0" err="1" smtClean="0"/>
              <a:t>Coarse</a:t>
            </a:r>
            <a:r>
              <a:rPr lang="de-DE" sz="2200" dirty="0" smtClean="0"/>
              <a:t> </a:t>
            </a:r>
            <a:r>
              <a:rPr lang="de-DE" sz="2200" dirty="0" err="1" smtClean="0"/>
              <a:t>Mesh</a:t>
            </a:r>
            <a:endParaRPr lang="en-US" sz="2200" b="1" dirty="0"/>
          </a:p>
        </p:txBody>
      </p:sp>
      <p:sp>
        <p:nvSpPr>
          <p:cNvPr id="22" name="Rounded Rectangle 15">
            <a:extLst>
              <a:ext uri="{FF2B5EF4-FFF2-40B4-BE49-F238E27FC236}">
                <a16:creationId xmlns:a16="http://schemas.microsoft.com/office/drawing/2014/main" id="{E8D85998-5953-604F-8EA1-6C0AD4D883BC}"/>
              </a:ext>
            </a:extLst>
          </p:cNvPr>
          <p:cNvSpPr/>
          <p:nvPr/>
        </p:nvSpPr>
        <p:spPr>
          <a:xfrm>
            <a:off x="7458039" y="434880"/>
            <a:ext cx="4120889" cy="149552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676CA4B9-AEB7-9249-825B-07CB5B42841D}"/>
              </a:ext>
            </a:extLst>
          </p:cNvPr>
          <p:cNvSpPr/>
          <p:nvPr/>
        </p:nvSpPr>
        <p:spPr>
          <a:xfrm>
            <a:off x="7458039" y="489955"/>
            <a:ext cx="3799172" cy="1877437"/>
          </a:xfrm>
          <a:prstGeom prst="rect">
            <a:avLst/>
          </a:prstGeom>
        </p:spPr>
        <p:txBody>
          <a:bodyPr wrap="square">
            <a:spAutoFit/>
          </a:bodyPr>
          <a:lstStyle/>
          <a:p>
            <a:r>
              <a:rPr lang="en-US" dirty="0" smtClean="0"/>
              <a:t>Generating Mesh </a:t>
            </a:r>
            <a:r>
              <a:rPr lang="de-DE" dirty="0" smtClean="0"/>
              <a:t>3D</a:t>
            </a:r>
          </a:p>
          <a:p>
            <a:pPr marL="285750" indent="-285750">
              <a:buFont typeface="Arial" panose="020B0604020202020204" pitchFamily="34" charset="0"/>
              <a:buChar char="•"/>
            </a:pPr>
            <a:r>
              <a:rPr lang="en-US" sz="1600" dirty="0" err="1" smtClean="0"/>
              <a:t>Upsampling</a:t>
            </a:r>
            <a:r>
              <a:rPr lang="en-US" sz="1600" dirty="0" smtClean="0"/>
              <a:t> by copying features of each parent vertex</a:t>
            </a:r>
          </a:p>
          <a:p>
            <a:pPr marL="285750" indent="-285750">
              <a:buFont typeface="Arial" panose="020B0604020202020204" pitchFamily="34" charset="0"/>
              <a:buChar char="•"/>
            </a:pPr>
            <a:r>
              <a:rPr lang="en-US" sz="1600" dirty="0" smtClean="0"/>
              <a:t>Inheriting children vertices</a:t>
            </a:r>
          </a:p>
          <a:p>
            <a:pPr marL="285750" indent="-285750">
              <a:buFont typeface="Arial" panose="020B0604020202020204" pitchFamily="34" charset="0"/>
              <a:buChar char="•"/>
            </a:pPr>
            <a:r>
              <a:rPr lang="en-US" sz="1600" dirty="0"/>
              <a:t>binary tree structure</a:t>
            </a:r>
            <a:endParaRPr lang="en-US" sz="1600" dirty="0" smtClean="0"/>
          </a:p>
          <a:p>
            <a:pPr marL="285750" indent="-285750">
              <a:buFont typeface="Arial" panose="020B0604020202020204" pitchFamily="34" charset="0"/>
              <a:buChar char="•"/>
            </a:pPr>
            <a:endParaRPr lang="en-US" sz="1600" dirty="0"/>
          </a:p>
          <a:p>
            <a:endParaRPr lang="en-US" dirty="0"/>
          </a:p>
        </p:txBody>
      </p:sp>
      <p:sp>
        <p:nvSpPr>
          <p:cNvPr id="21" name="Rectangle 8">
            <a:extLst>
              <a:ext uri="{FF2B5EF4-FFF2-40B4-BE49-F238E27FC236}">
                <a16:creationId xmlns:a16="http://schemas.microsoft.com/office/drawing/2014/main" id="{82720491-C257-5040-B3ED-F0F38D8E35B5}"/>
              </a:ext>
            </a:extLst>
          </p:cNvPr>
          <p:cNvSpPr/>
          <p:nvPr/>
        </p:nvSpPr>
        <p:spPr>
          <a:xfrm>
            <a:off x="2065464" y="2736516"/>
            <a:ext cx="3190027" cy="276999"/>
          </a:xfrm>
          <a:prstGeom prst="rect">
            <a:avLst/>
          </a:prstGeom>
        </p:spPr>
        <p:txBody>
          <a:bodyPr wrap="square">
            <a:spAutoFit/>
          </a:bodyPr>
          <a:lstStyle/>
          <a:p>
            <a:pPr algn="ctr"/>
            <a:r>
              <a:rPr lang="de-DE" sz="1200" b="1" dirty="0" err="1" smtClean="0"/>
              <a:t>Coarse</a:t>
            </a:r>
            <a:r>
              <a:rPr lang="de-DE" sz="1200" b="1" dirty="0" smtClean="0"/>
              <a:t>-</a:t>
            </a:r>
            <a:r>
              <a:rPr lang="de-DE" sz="1200" b="1" dirty="0" err="1" smtClean="0"/>
              <a:t>to</a:t>
            </a:r>
            <a:r>
              <a:rPr lang="de-DE" sz="1200" b="1" dirty="0" smtClean="0"/>
              <a:t>-fine </a:t>
            </a:r>
            <a:r>
              <a:rPr lang="de-DE" sz="1200" b="1" dirty="0" err="1"/>
              <a:t>mesh</a:t>
            </a:r>
            <a:r>
              <a:rPr lang="de-DE" sz="1200" b="1" dirty="0"/>
              <a:t> </a:t>
            </a:r>
            <a:r>
              <a:rPr lang="de-DE" sz="1200" b="1" dirty="0" err="1" smtClean="0"/>
              <a:t>upsampling</a:t>
            </a:r>
            <a:endParaRPr lang="en-US" sz="1200" b="1" dirty="0"/>
          </a:p>
        </p:txBody>
      </p:sp>
      <p:sp>
        <p:nvSpPr>
          <p:cNvPr id="23" name="Rectangle 8">
            <a:extLst>
              <a:ext uri="{FF2B5EF4-FFF2-40B4-BE49-F238E27FC236}">
                <a16:creationId xmlns:a16="http://schemas.microsoft.com/office/drawing/2014/main" id="{82720491-C257-5040-B3ED-F0F38D8E35B5}"/>
              </a:ext>
            </a:extLst>
          </p:cNvPr>
          <p:cNvSpPr/>
          <p:nvPr/>
        </p:nvSpPr>
        <p:spPr>
          <a:xfrm>
            <a:off x="4760978" y="1680560"/>
            <a:ext cx="1503938" cy="769441"/>
          </a:xfrm>
          <a:prstGeom prst="rect">
            <a:avLst/>
          </a:prstGeom>
        </p:spPr>
        <p:txBody>
          <a:bodyPr wrap="none">
            <a:spAutoFit/>
          </a:bodyPr>
          <a:lstStyle/>
          <a:p>
            <a:pPr algn="ctr"/>
            <a:r>
              <a:rPr lang="en-US" sz="2200" b="1" dirty="0" smtClean="0"/>
              <a:t>Output</a:t>
            </a:r>
            <a:r>
              <a:rPr lang="en-US" sz="2200" dirty="0" smtClean="0"/>
              <a:t>: </a:t>
            </a:r>
            <a:endParaRPr lang="en-US" sz="2200" dirty="0"/>
          </a:p>
          <a:p>
            <a:pPr algn="ctr"/>
            <a:r>
              <a:rPr lang="en-US" sz="2200" dirty="0" smtClean="0"/>
              <a:t>Fine Mesh</a:t>
            </a:r>
            <a:endParaRPr lang="en-US" sz="2200" dirty="0"/>
          </a:p>
        </p:txBody>
      </p:sp>
      <p:pic>
        <p:nvPicPr>
          <p:cNvPr id="8" name="Grafik 7"/>
          <p:cNvPicPr>
            <a:picLocks noChangeAspect="1"/>
          </p:cNvPicPr>
          <p:nvPr/>
        </p:nvPicPr>
        <p:blipFill>
          <a:blip r:embed="rId3"/>
          <a:stretch>
            <a:fillRect/>
          </a:stretch>
        </p:blipFill>
        <p:spPr>
          <a:xfrm>
            <a:off x="8608409" y="2525530"/>
            <a:ext cx="3583591" cy="1473815"/>
          </a:xfrm>
          <a:prstGeom prst="rect">
            <a:avLst/>
          </a:prstGeom>
        </p:spPr>
      </p:pic>
      <p:pic>
        <p:nvPicPr>
          <p:cNvPr id="11" name="Grafik 10"/>
          <p:cNvPicPr>
            <a:picLocks noChangeAspect="1"/>
          </p:cNvPicPr>
          <p:nvPr/>
        </p:nvPicPr>
        <p:blipFill>
          <a:blip r:embed="rId4"/>
          <a:stretch>
            <a:fillRect/>
          </a:stretch>
        </p:blipFill>
        <p:spPr>
          <a:xfrm>
            <a:off x="145443" y="3013515"/>
            <a:ext cx="7613011" cy="2502686"/>
          </a:xfrm>
          <a:prstGeom prst="rect">
            <a:avLst/>
          </a:prstGeom>
        </p:spPr>
      </p:pic>
      <p:pic>
        <p:nvPicPr>
          <p:cNvPr id="13" name="Grafik 12"/>
          <p:cNvPicPr>
            <a:picLocks noChangeAspect="1"/>
          </p:cNvPicPr>
          <p:nvPr/>
        </p:nvPicPr>
        <p:blipFill rotWithShape="1">
          <a:blip r:embed="rId5"/>
          <a:srcRect r="4934"/>
          <a:stretch/>
        </p:blipFill>
        <p:spPr>
          <a:xfrm>
            <a:off x="8113522" y="4557005"/>
            <a:ext cx="2988587" cy="1124107"/>
          </a:xfrm>
          <a:prstGeom prst="rect">
            <a:avLst/>
          </a:prstGeom>
        </p:spPr>
      </p:pic>
    </p:spTree>
    <p:extLst>
      <p:ext uri="{BB962C8B-B14F-4D97-AF65-F5344CB8AC3E}">
        <p14:creationId xmlns:p14="http://schemas.microsoft.com/office/powerpoint/2010/main" val="41762464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E7844-78AF-844A-8B04-DC7A9640C949}"/>
              </a:ext>
            </a:extLst>
          </p:cNvPr>
          <p:cNvSpPr>
            <a:spLocks noGrp="1"/>
          </p:cNvSpPr>
          <p:nvPr>
            <p:ph type="title"/>
          </p:nvPr>
        </p:nvSpPr>
        <p:spPr/>
        <p:txBody>
          <a:bodyPr/>
          <a:lstStyle/>
          <a:p>
            <a:r>
              <a:rPr lang="en-US" dirty="0"/>
              <a:t>Step </a:t>
            </a:r>
            <a:r>
              <a:rPr lang="en-US" dirty="0" smtClean="0"/>
              <a:t>2: </a:t>
            </a:r>
            <a:r>
              <a:rPr lang="en-US" dirty="0" err="1" smtClean="0"/>
              <a:t>MeshNet</a:t>
            </a:r>
            <a:r>
              <a:rPr lang="en-US" dirty="0" smtClean="0"/>
              <a:t> Training</a:t>
            </a:r>
            <a:endParaRPr lang="en-US" dirty="0"/>
          </a:p>
        </p:txBody>
      </p:sp>
      <p:sp>
        <p:nvSpPr>
          <p:cNvPr id="4" name="Date Placeholder 3">
            <a:extLst>
              <a:ext uri="{FF2B5EF4-FFF2-40B4-BE49-F238E27FC236}">
                <a16:creationId xmlns:a16="http://schemas.microsoft.com/office/drawing/2014/main" id="{A4FCBE50-842D-2342-AF3E-4B225D9D1590}"/>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34A57EAB-62F6-3D41-ABEB-DFAA1A30D8B9}"/>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8BEB0108-FE04-1A47-A68F-3C8EA68D0597}"/>
              </a:ext>
            </a:extLst>
          </p:cNvPr>
          <p:cNvSpPr>
            <a:spLocks noGrp="1"/>
          </p:cNvSpPr>
          <p:nvPr>
            <p:ph type="sldNum" sz="quarter" idx="4"/>
          </p:nvPr>
        </p:nvSpPr>
        <p:spPr/>
        <p:txBody>
          <a:bodyPr/>
          <a:lstStyle/>
          <a:p>
            <a:r>
              <a:rPr lang="en-US"/>
              <a:t>Slide </a:t>
            </a:r>
            <a:fld id="{E27654B9-2CBC-E046-9B7E-70345D26D3AC}" type="slidenum">
              <a:rPr lang="en-US" smtClean="0"/>
              <a:t>18</a:t>
            </a:fld>
            <a:endParaRPr lang="en-US" dirty="0"/>
          </a:p>
        </p:txBody>
      </p:sp>
      <p:sp>
        <p:nvSpPr>
          <p:cNvPr id="15" name="Textfeld 14"/>
          <p:cNvSpPr txBox="1"/>
          <p:nvPr/>
        </p:nvSpPr>
        <p:spPr>
          <a:xfrm>
            <a:off x="692157" y="1107890"/>
            <a:ext cx="7859844" cy="3323987"/>
          </a:xfrm>
          <a:prstGeom prst="rect">
            <a:avLst/>
          </a:prstGeom>
          <a:noFill/>
        </p:spPr>
        <p:txBody>
          <a:bodyPr wrap="none" rtlCol="0">
            <a:spAutoFit/>
          </a:bodyPr>
          <a:lstStyle/>
          <a:p>
            <a:r>
              <a:rPr lang="de-DE" sz="1600" b="1" dirty="0"/>
              <a:t>Vertex </a:t>
            </a:r>
            <a:r>
              <a:rPr lang="de-DE" sz="1600" b="1" dirty="0" err="1"/>
              <a:t>coordinate</a:t>
            </a:r>
            <a:r>
              <a:rPr lang="de-DE" sz="1600" b="1" dirty="0"/>
              <a:t> </a:t>
            </a:r>
            <a:r>
              <a:rPr lang="de-DE" sz="1600" b="1" dirty="0" err="1" smtClean="0"/>
              <a:t>loss</a:t>
            </a:r>
            <a:endParaRPr lang="de-DE" sz="1600" b="1" dirty="0"/>
          </a:p>
          <a:p>
            <a:pPr marL="285750" indent="-285750" fontAlgn="base">
              <a:buFont typeface="Arial" panose="020B0604020202020204" pitchFamily="34" charset="0"/>
              <a:buChar char="•"/>
            </a:pPr>
            <a:r>
              <a:rPr lang="en-US" sz="1600" dirty="0"/>
              <a:t>Strategy: minimize L1 distance </a:t>
            </a:r>
            <a:r>
              <a:rPr lang="en-US" sz="1600" dirty="0" smtClean="0"/>
              <a:t>(</a:t>
            </a:r>
            <a:r>
              <a:rPr lang="en-US" b="1" dirty="0"/>
              <a:t>mesh coordinates </a:t>
            </a:r>
            <a:r>
              <a:rPr lang="en-US" dirty="0"/>
              <a:t>predicted vs </a:t>
            </a:r>
            <a:r>
              <a:rPr lang="en-US" sz="1600" dirty="0" err="1" smtClean="0"/>
              <a:t>groundtruth</a:t>
            </a:r>
            <a:r>
              <a:rPr lang="en-US" sz="1600" dirty="0"/>
              <a:t>)</a:t>
            </a:r>
          </a:p>
          <a:p>
            <a:pPr fontAlgn="base"/>
            <a:r>
              <a:rPr lang="de-DE" sz="1600" b="1" dirty="0" smtClean="0"/>
              <a:t>Joint </a:t>
            </a:r>
            <a:r>
              <a:rPr lang="de-DE" sz="1600" b="1" dirty="0" err="1"/>
              <a:t>coordinate</a:t>
            </a:r>
            <a:r>
              <a:rPr lang="de-DE" sz="1600" b="1" dirty="0"/>
              <a:t> </a:t>
            </a:r>
            <a:r>
              <a:rPr lang="de-DE" sz="1600" b="1" dirty="0" err="1"/>
              <a:t>loss</a:t>
            </a:r>
            <a:endParaRPr lang="de-DE" sz="1600" b="1" dirty="0"/>
          </a:p>
          <a:p>
            <a:pPr marL="285750" indent="-285750" fontAlgn="base">
              <a:buFont typeface="Arial" panose="020B0604020202020204" pitchFamily="34" charset="0"/>
              <a:buChar char="•"/>
            </a:pPr>
            <a:r>
              <a:rPr lang="en-US" sz="1600" dirty="0"/>
              <a:t>Strategy: minimize L1 distance (</a:t>
            </a:r>
            <a:r>
              <a:rPr lang="en-US" sz="1600" b="1" dirty="0"/>
              <a:t>3D pose</a:t>
            </a:r>
            <a:r>
              <a:rPr lang="en-US" sz="1600" dirty="0"/>
              <a:t> predicted vs </a:t>
            </a:r>
            <a:r>
              <a:rPr lang="en-US" sz="1600" dirty="0" err="1"/>
              <a:t>groundtruth</a:t>
            </a:r>
            <a:r>
              <a:rPr lang="en-US" sz="1600" dirty="0"/>
              <a:t>)</a:t>
            </a:r>
          </a:p>
          <a:p>
            <a:pPr marL="285750" indent="-285750" fontAlgn="base">
              <a:buFont typeface="Arial" panose="020B0604020202020204" pitchFamily="34" charset="0"/>
              <a:buChar char="•"/>
            </a:pPr>
            <a:r>
              <a:rPr lang="en-US" sz="1600" dirty="0"/>
              <a:t>Goal: mesh vertices should be aligned with joint </a:t>
            </a:r>
            <a:r>
              <a:rPr lang="en-US" sz="1600" dirty="0" smtClean="0"/>
              <a:t>locations</a:t>
            </a:r>
            <a:endParaRPr lang="en-US" sz="1600" dirty="0"/>
          </a:p>
          <a:p>
            <a:r>
              <a:rPr lang="de-DE" sz="1600" b="1" dirty="0"/>
              <a:t>Surface normal </a:t>
            </a:r>
            <a:r>
              <a:rPr lang="de-DE" sz="1600" b="1" dirty="0" err="1"/>
              <a:t>loss</a:t>
            </a:r>
            <a:endParaRPr lang="de-DE" sz="1600" b="1" dirty="0"/>
          </a:p>
          <a:p>
            <a:pPr marL="342900" indent="-342900">
              <a:buFont typeface="Arial" panose="020B0604020202020204" pitchFamily="34" charset="0"/>
              <a:buChar char="•"/>
            </a:pPr>
            <a:r>
              <a:rPr lang="en-US" sz="1600" dirty="0"/>
              <a:t>Strategy: minimize deviation (</a:t>
            </a:r>
            <a:r>
              <a:rPr lang="en-US" sz="1600" b="1" dirty="0"/>
              <a:t>normal vectors </a:t>
            </a:r>
            <a:r>
              <a:rPr lang="en-US" sz="1600" dirty="0"/>
              <a:t>predicted vs </a:t>
            </a:r>
            <a:r>
              <a:rPr lang="en-US" sz="1600" dirty="0" err="1"/>
              <a:t>groundtruth</a:t>
            </a:r>
            <a:r>
              <a:rPr lang="en-US" sz="1600" dirty="0"/>
              <a:t>)</a:t>
            </a:r>
          </a:p>
          <a:p>
            <a:r>
              <a:rPr lang="de-DE" sz="1600" b="1" dirty="0"/>
              <a:t>Surface </a:t>
            </a:r>
            <a:r>
              <a:rPr lang="de-DE" sz="1600" b="1" dirty="0" err="1"/>
              <a:t>edge</a:t>
            </a:r>
            <a:r>
              <a:rPr lang="de-DE" sz="1600" b="1" dirty="0"/>
              <a:t> </a:t>
            </a:r>
            <a:r>
              <a:rPr lang="de-DE" sz="1600" b="1" dirty="0" err="1"/>
              <a:t>loss</a:t>
            </a:r>
            <a:endParaRPr lang="de-DE" sz="1600" b="1" dirty="0"/>
          </a:p>
          <a:p>
            <a:pPr marL="285750" indent="-285750" fontAlgn="base">
              <a:buFont typeface="Arial" panose="020B0604020202020204" pitchFamily="34" charset="0"/>
              <a:buChar char="•"/>
            </a:pPr>
            <a:r>
              <a:rPr lang="en-US" sz="1600" dirty="0"/>
              <a:t>Strategy: minimize </a:t>
            </a:r>
            <a:r>
              <a:rPr lang="en-US" sz="1600" b="1" dirty="0"/>
              <a:t>edge length </a:t>
            </a:r>
            <a:r>
              <a:rPr lang="en-US" sz="1600" dirty="0"/>
              <a:t>deviations</a:t>
            </a:r>
          </a:p>
          <a:p>
            <a:pPr marL="285750" indent="-285750" fontAlgn="base">
              <a:buFont typeface="Arial" panose="020B0604020202020204" pitchFamily="34" charset="0"/>
              <a:buChar char="•"/>
            </a:pPr>
            <a:r>
              <a:rPr lang="en-US" sz="1600" dirty="0"/>
              <a:t>Recovering smoothness of dense body parts</a:t>
            </a:r>
          </a:p>
          <a:p>
            <a:pPr marL="342900" indent="-342900">
              <a:buFont typeface="Arial" panose="020B0604020202020204" pitchFamily="34" charset="0"/>
              <a:buChar char="•"/>
            </a:pPr>
            <a:endParaRPr lang="de-DE" sz="2400" dirty="0" smtClean="0"/>
          </a:p>
          <a:p>
            <a:pPr marL="285750" indent="-285750">
              <a:buFont typeface="Arial" panose="020B0604020202020204" pitchFamily="34" charset="0"/>
              <a:buChar char="•"/>
            </a:pPr>
            <a:endParaRPr lang="en-US" sz="2400" dirty="0" smtClean="0"/>
          </a:p>
        </p:txBody>
      </p:sp>
      <p:pic>
        <p:nvPicPr>
          <p:cNvPr id="1026" name="Picture 2" descr="https://lh3.googleusercontent.com/n67P4jqdn9R4RcbS43mBaSPlRNrBkwf_rl9sld9PFaD29JIBxWHOMUDTCkWUAnBkBHj3pJE06eyy-cjsxA7Od8QtOR5TFK6G3_tyy5Jt_YKqg7GxN6CMiYu_vhzTC9HHsscytLL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564" y="4497029"/>
            <a:ext cx="2355916" cy="3839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GhYaXDm3390UnHT-Nay12Q6-D_3GYydpqIQ0R7Nz9I4o75UhqcDrdk2ZzBzSvzF2ergLcNBkc53HdIh-QbMA90I1CphGW-VLb7A3Cm5MyqOtZzedp-eqrZaFaVppMr_DO9Jq0_J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8727" y="4497029"/>
            <a:ext cx="2847109" cy="3882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4.googleusercontent.com/xP8_CGFoVJAAwftCK8snKKpxgJ5gczSaXgJ8dvGNY9Db_ZpYIZzqAcpPgWMDD8AC2jLfU0ZV1S67WLJWcBba0m4ISIfsLmc2B-Oi41kyA9uhHe87ZXYuqss2V0GYQelNzqT940N_"/>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9564" y="5071956"/>
            <a:ext cx="4279924" cy="65592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5.googleusercontent.com/fx-qrTx6rQ4k5Y3XXGnJ-p-dNpFzWlg_mIAnwBPbS_l5_wkLQlN5tIUOZsjr3GiDdWPqdrIdjknx4_940_Z2t3meP411DbpZpXA3dTaDHhmHqcpoYgFR79G3uDnlbouGICekVdu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8727" y="5132017"/>
            <a:ext cx="5098878" cy="665777"/>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863876" y="4497029"/>
            <a:ext cx="453970" cy="369332"/>
          </a:xfrm>
          <a:prstGeom prst="rect">
            <a:avLst/>
          </a:prstGeom>
          <a:noFill/>
        </p:spPr>
        <p:txBody>
          <a:bodyPr wrap="none" rtlCol="0">
            <a:spAutoFit/>
          </a:bodyPr>
          <a:lstStyle/>
          <a:p>
            <a:r>
              <a:rPr lang="de-DE" dirty="0" smtClean="0"/>
              <a:t>1.)</a:t>
            </a:r>
            <a:endParaRPr lang="de-DE" dirty="0"/>
          </a:p>
        </p:txBody>
      </p:sp>
      <p:sp>
        <p:nvSpPr>
          <p:cNvPr id="14" name="Textfeld 13"/>
          <p:cNvSpPr txBox="1"/>
          <p:nvPr/>
        </p:nvSpPr>
        <p:spPr>
          <a:xfrm>
            <a:off x="863876" y="5132017"/>
            <a:ext cx="453970" cy="369332"/>
          </a:xfrm>
          <a:prstGeom prst="rect">
            <a:avLst/>
          </a:prstGeom>
          <a:noFill/>
        </p:spPr>
        <p:txBody>
          <a:bodyPr wrap="none" rtlCol="0">
            <a:spAutoFit/>
          </a:bodyPr>
          <a:lstStyle/>
          <a:p>
            <a:r>
              <a:rPr lang="de-DE" dirty="0" smtClean="0"/>
              <a:t>3.)</a:t>
            </a:r>
            <a:endParaRPr lang="de-DE" dirty="0"/>
          </a:p>
        </p:txBody>
      </p:sp>
      <p:sp>
        <p:nvSpPr>
          <p:cNvPr id="16" name="Textfeld 15"/>
          <p:cNvSpPr txBox="1"/>
          <p:nvPr/>
        </p:nvSpPr>
        <p:spPr>
          <a:xfrm>
            <a:off x="6048431" y="4497029"/>
            <a:ext cx="453970" cy="369332"/>
          </a:xfrm>
          <a:prstGeom prst="rect">
            <a:avLst/>
          </a:prstGeom>
          <a:noFill/>
        </p:spPr>
        <p:txBody>
          <a:bodyPr wrap="none" rtlCol="0">
            <a:spAutoFit/>
          </a:bodyPr>
          <a:lstStyle/>
          <a:p>
            <a:r>
              <a:rPr lang="de-DE" dirty="0" smtClean="0"/>
              <a:t>3.)</a:t>
            </a:r>
            <a:endParaRPr lang="de-DE" dirty="0"/>
          </a:p>
        </p:txBody>
      </p:sp>
      <p:sp>
        <p:nvSpPr>
          <p:cNvPr id="17" name="Textfeld 16"/>
          <p:cNvSpPr txBox="1"/>
          <p:nvPr/>
        </p:nvSpPr>
        <p:spPr>
          <a:xfrm>
            <a:off x="6048431" y="5132017"/>
            <a:ext cx="453970" cy="369332"/>
          </a:xfrm>
          <a:prstGeom prst="rect">
            <a:avLst/>
          </a:prstGeom>
          <a:noFill/>
        </p:spPr>
        <p:txBody>
          <a:bodyPr wrap="none" rtlCol="0">
            <a:spAutoFit/>
          </a:bodyPr>
          <a:lstStyle/>
          <a:p>
            <a:r>
              <a:rPr lang="de-DE" dirty="0"/>
              <a:t>4</a:t>
            </a:r>
            <a:r>
              <a:rPr lang="de-DE" dirty="0" smtClean="0"/>
              <a:t>.)</a:t>
            </a:r>
            <a:endParaRPr lang="de-DE" dirty="0"/>
          </a:p>
        </p:txBody>
      </p:sp>
    </p:spTree>
    <p:extLst>
      <p:ext uri="{BB962C8B-B14F-4D97-AF65-F5344CB8AC3E}">
        <p14:creationId xmlns:p14="http://schemas.microsoft.com/office/powerpoint/2010/main" val="3564464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E7844-78AF-844A-8B04-DC7A9640C949}"/>
              </a:ext>
            </a:extLst>
          </p:cNvPr>
          <p:cNvSpPr>
            <a:spLocks noGrp="1"/>
          </p:cNvSpPr>
          <p:nvPr>
            <p:ph type="title"/>
          </p:nvPr>
        </p:nvSpPr>
        <p:spPr/>
        <p:txBody>
          <a:bodyPr/>
          <a:lstStyle/>
          <a:p>
            <a:r>
              <a:rPr lang="en-US" dirty="0"/>
              <a:t>Step </a:t>
            </a:r>
            <a:r>
              <a:rPr lang="en-US" dirty="0" smtClean="0"/>
              <a:t>2: </a:t>
            </a:r>
            <a:r>
              <a:rPr lang="en-US" dirty="0" err="1" smtClean="0"/>
              <a:t>MeshNet</a:t>
            </a:r>
            <a:r>
              <a:rPr lang="en-US" dirty="0" smtClean="0"/>
              <a:t> Training</a:t>
            </a:r>
            <a:endParaRPr lang="en-US" dirty="0"/>
          </a:p>
        </p:txBody>
      </p:sp>
      <p:sp>
        <p:nvSpPr>
          <p:cNvPr id="4" name="Date Placeholder 3">
            <a:extLst>
              <a:ext uri="{FF2B5EF4-FFF2-40B4-BE49-F238E27FC236}">
                <a16:creationId xmlns:a16="http://schemas.microsoft.com/office/drawing/2014/main" id="{A4FCBE50-842D-2342-AF3E-4B225D9D1590}"/>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34A57EAB-62F6-3D41-ABEB-DFAA1A30D8B9}"/>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8BEB0108-FE04-1A47-A68F-3C8EA68D0597}"/>
              </a:ext>
            </a:extLst>
          </p:cNvPr>
          <p:cNvSpPr>
            <a:spLocks noGrp="1"/>
          </p:cNvSpPr>
          <p:nvPr>
            <p:ph type="sldNum" sz="quarter" idx="4"/>
          </p:nvPr>
        </p:nvSpPr>
        <p:spPr/>
        <p:txBody>
          <a:bodyPr/>
          <a:lstStyle/>
          <a:p>
            <a:r>
              <a:rPr lang="en-US"/>
              <a:t>Slide </a:t>
            </a:r>
            <a:fld id="{E27654B9-2CBC-E046-9B7E-70345D26D3AC}" type="slidenum">
              <a:rPr lang="en-US" smtClean="0"/>
              <a:t>19</a:t>
            </a:fld>
            <a:endParaRPr lang="en-US" dirty="0"/>
          </a:p>
        </p:txBody>
      </p:sp>
      <p:pic>
        <p:nvPicPr>
          <p:cNvPr id="8" name="Grafik 7"/>
          <p:cNvPicPr>
            <a:picLocks noChangeAspect="1"/>
          </p:cNvPicPr>
          <p:nvPr/>
        </p:nvPicPr>
        <p:blipFill rotWithShape="1">
          <a:blip r:embed="rId3"/>
          <a:srcRect b="22081"/>
          <a:stretch/>
        </p:blipFill>
        <p:spPr>
          <a:xfrm>
            <a:off x="2050473" y="1047397"/>
            <a:ext cx="7311485" cy="3265985"/>
          </a:xfrm>
          <a:prstGeom prst="rect">
            <a:avLst/>
          </a:prstGeom>
        </p:spPr>
      </p:pic>
      <p:pic>
        <p:nvPicPr>
          <p:cNvPr id="10" name="Grafik 9"/>
          <p:cNvPicPr>
            <a:picLocks noChangeAspect="1"/>
          </p:cNvPicPr>
          <p:nvPr/>
        </p:nvPicPr>
        <p:blipFill>
          <a:blip r:embed="rId4"/>
          <a:stretch>
            <a:fillRect/>
          </a:stretch>
        </p:blipFill>
        <p:spPr>
          <a:xfrm>
            <a:off x="2227504" y="4313382"/>
            <a:ext cx="6878010" cy="800212"/>
          </a:xfrm>
          <a:prstGeom prst="rect">
            <a:avLst/>
          </a:prstGeom>
        </p:spPr>
      </p:pic>
      <p:pic>
        <p:nvPicPr>
          <p:cNvPr id="11" name="Grafik 10"/>
          <p:cNvPicPr>
            <a:picLocks noChangeAspect="1"/>
          </p:cNvPicPr>
          <p:nvPr/>
        </p:nvPicPr>
        <p:blipFill>
          <a:blip r:embed="rId5"/>
          <a:stretch>
            <a:fillRect/>
          </a:stretch>
        </p:blipFill>
        <p:spPr>
          <a:xfrm>
            <a:off x="2504083" y="5132809"/>
            <a:ext cx="3877216" cy="485843"/>
          </a:xfrm>
          <a:prstGeom prst="rect">
            <a:avLst/>
          </a:prstGeom>
        </p:spPr>
      </p:pic>
    </p:spTree>
    <p:extLst>
      <p:ext uri="{BB962C8B-B14F-4D97-AF65-F5344CB8AC3E}">
        <p14:creationId xmlns:p14="http://schemas.microsoft.com/office/powerpoint/2010/main" val="669680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67130" y="1842868"/>
            <a:ext cx="8758458" cy="1295400"/>
          </a:xfrm>
        </p:spPr>
        <p:txBody>
          <a:bodyPr/>
          <a:lstStyle/>
          <a:p>
            <a:r>
              <a:rPr lang="en-US" dirty="0"/>
              <a:t>1. Introduction</a:t>
            </a:r>
          </a:p>
        </p:txBody>
      </p:sp>
    </p:spTree>
    <p:extLst>
      <p:ext uri="{BB962C8B-B14F-4D97-AF65-F5344CB8AC3E}">
        <p14:creationId xmlns:p14="http://schemas.microsoft.com/office/powerpoint/2010/main" val="2193771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53062" y="1828800"/>
            <a:ext cx="8758458" cy="1295400"/>
          </a:xfrm>
        </p:spPr>
        <p:txBody>
          <a:bodyPr/>
          <a:lstStyle/>
          <a:p>
            <a:r>
              <a:rPr lang="en-US" dirty="0"/>
              <a:t>4. Experiments &amp; Results</a:t>
            </a:r>
          </a:p>
        </p:txBody>
      </p:sp>
    </p:spTree>
    <p:extLst>
      <p:ext uri="{BB962C8B-B14F-4D97-AF65-F5344CB8AC3E}">
        <p14:creationId xmlns:p14="http://schemas.microsoft.com/office/powerpoint/2010/main" val="2949402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4DF93-AC64-1B45-910F-3CE3BED0439F}"/>
              </a:ext>
            </a:extLst>
          </p:cNvPr>
          <p:cNvSpPr>
            <a:spLocks noGrp="1"/>
          </p:cNvSpPr>
          <p:nvPr>
            <p:ph type="title"/>
          </p:nvPr>
        </p:nvSpPr>
        <p:spPr/>
        <p:txBody>
          <a:bodyPr/>
          <a:lstStyle/>
          <a:p>
            <a:r>
              <a:rPr lang="en-US" dirty="0" smtClean="0"/>
              <a:t>Data</a:t>
            </a:r>
            <a:r>
              <a:rPr lang="de-DE" dirty="0" err="1" smtClean="0"/>
              <a:t>sets</a:t>
            </a:r>
            <a:endParaRPr lang="en-US" dirty="0"/>
          </a:p>
        </p:txBody>
      </p:sp>
      <p:sp>
        <p:nvSpPr>
          <p:cNvPr id="3" name="Content Placeholder 2">
            <a:extLst>
              <a:ext uri="{FF2B5EF4-FFF2-40B4-BE49-F238E27FC236}">
                <a16:creationId xmlns:a16="http://schemas.microsoft.com/office/drawing/2014/main" id="{D5D22368-A6D4-F64E-B935-44DF39F2F8D0}"/>
              </a:ext>
            </a:extLst>
          </p:cNvPr>
          <p:cNvSpPr>
            <a:spLocks noGrp="1"/>
          </p:cNvSpPr>
          <p:nvPr>
            <p:ph idx="1"/>
          </p:nvPr>
        </p:nvSpPr>
        <p:spPr>
          <a:xfrm>
            <a:off x="448217" y="932613"/>
            <a:ext cx="8024123" cy="5105400"/>
          </a:xfrm>
        </p:spPr>
        <p:txBody>
          <a:bodyPr anchor="ctr"/>
          <a:lstStyle/>
          <a:p>
            <a:pPr marL="0" indent="0">
              <a:buNone/>
            </a:pPr>
            <a:r>
              <a:rPr lang="en-US" sz="2400" b="1" dirty="0" smtClean="0"/>
              <a:t>Human3.6M</a:t>
            </a:r>
          </a:p>
          <a:p>
            <a:r>
              <a:rPr lang="en-US" sz="2400" dirty="0" smtClean="0"/>
              <a:t>Size: 3.6 Million </a:t>
            </a:r>
            <a:r>
              <a:rPr lang="en-US" sz="2400" dirty="0"/>
              <a:t>video </a:t>
            </a:r>
            <a:r>
              <a:rPr lang="en-US" sz="2400" dirty="0" smtClean="0"/>
              <a:t>frames</a:t>
            </a:r>
          </a:p>
          <a:p>
            <a:r>
              <a:rPr lang="de-DE" sz="2400" dirty="0" err="1" smtClean="0"/>
              <a:t>Groundtruth</a:t>
            </a:r>
            <a:r>
              <a:rPr lang="de-DE" sz="2400" dirty="0" smtClean="0"/>
              <a:t> </a:t>
            </a:r>
            <a:r>
              <a:rPr lang="de-DE" sz="2400" dirty="0" err="1" smtClean="0"/>
              <a:t>captured</a:t>
            </a:r>
            <a:r>
              <a:rPr lang="de-DE" sz="2400" dirty="0" smtClean="0"/>
              <a:t> </a:t>
            </a:r>
            <a:r>
              <a:rPr lang="de-DE" sz="2400" dirty="0" err="1" smtClean="0"/>
              <a:t>by</a:t>
            </a:r>
            <a:r>
              <a:rPr lang="de-DE" sz="2400" dirty="0" smtClean="0"/>
              <a:t> 3D </a:t>
            </a:r>
            <a:r>
              <a:rPr lang="de-DE" sz="2400" dirty="0" err="1"/>
              <a:t>laser</a:t>
            </a:r>
            <a:r>
              <a:rPr lang="de-DE" sz="2400" dirty="0"/>
              <a:t> </a:t>
            </a:r>
            <a:r>
              <a:rPr lang="de-DE" sz="2400" dirty="0" err="1"/>
              <a:t>body</a:t>
            </a:r>
            <a:r>
              <a:rPr lang="de-DE" sz="2400" dirty="0"/>
              <a:t> </a:t>
            </a:r>
            <a:r>
              <a:rPr lang="de-DE" sz="2400" dirty="0" err="1" smtClean="0"/>
              <a:t>scanner</a:t>
            </a:r>
            <a:endParaRPr lang="de-DE" sz="2400" dirty="0" smtClean="0"/>
          </a:p>
          <a:p>
            <a:r>
              <a:rPr lang="en-US" sz="2200" dirty="0" smtClean="0"/>
              <a:t>Only Indoor Poses</a:t>
            </a:r>
          </a:p>
          <a:p>
            <a:endParaRPr lang="en-US" sz="2200" dirty="0" smtClean="0"/>
          </a:p>
          <a:p>
            <a:pPr marL="0" indent="0">
              <a:buNone/>
            </a:pPr>
            <a:r>
              <a:rPr lang="de-DE" sz="2400" b="1" dirty="0" smtClean="0"/>
              <a:t>3DPW</a:t>
            </a:r>
            <a:endParaRPr lang="en-US" sz="2200" b="1" dirty="0" smtClean="0"/>
          </a:p>
          <a:p>
            <a:r>
              <a:rPr lang="en-US" sz="2400" dirty="0"/>
              <a:t>51K video </a:t>
            </a:r>
            <a:r>
              <a:rPr lang="en-US" sz="2400" dirty="0" smtClean="0"/>
              <a:t>frames</a:t>
            </a:r>
          </a:p>
          <a:p>
            <a:r>
              <a:rPr lang="en-US" sz="2400" dirty="0" err="1" smtClean="0"/>
              <a:t>Groundtruth</a:t>
            </a:r>
            <a:r>
              <a:rPr lang="en-US" sz="2400" dirty="0" smtClean="0"/>
              <a:t> </a:t>
            </a:r>
            <a:r>
              <a:rPr lang="en-US" sz="2400" dirty="0"/>
              <a:t>captured by 3D laser body </a:t>
            </a:r>
            <a:r>
              <a:rPr lang="en-US" sz="2400" dirty="0" smtClean="0"/>
              <a:t>scanner</a:t>
            </a:r>
          </a:p>
          <a:p>
            <a:r>
              <a:rPr lang="en-US" sz="2400" dirty="0"/>
              <a:t>Image type: </a:t>
            </a:r>
            <a:r>
              <a:rPr lang="en-US" sz="2400" dirty="0" smtClean="0"/>
              <a:t>In-the-wild</a:t>
            </a:r>
            <a:endParaRPr lang="en-US" sz="1400" dirty="0"/>
          </a:p>
          <a:p>
            <a:pPr marL="0" indent="0">
              <a:buNone/>
            </a:pPr>
            <a:endParaRPr lang="en-US" sz="1400" dirty="0"/>
          </a:p>
          <a:p>
            <a:pPr marL="0" indent="0">
              <a:buNone/>
            </a:pPr>
            <a:endParaRPr lang="en-US" sz="2400" b="1" dirty="0"/>
          </a:p>
        </p:txBody>
      </p:sp>
      <p:sp>
        <p:nvSpPr>
          <p:cNvPr id="4" name="Date Placeholder 3">
            <a:extLst>
              <a:ext uri="{FF2B5EF4-FFF2-40B4-BE49-F238E27FC236}">
                <a16:creationId xmlns:a16="http://schemas.microsoft.com/office/drawing/2014/main" id="{260F60B6-CB84-294E-B8E4-962D76A464A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BAC5E6E5-3DF9-004E-96D5-782607A10A97}"/>
              </a:ext>
            </a:extLst>
          </p:cNvPr>
          <p:cNvSpPr>
            <a:spLocks noGrp="1"/>
          </p:cNvSpPr>
          <p:nvPr>
            <p:ph type="ftr" sz="quarter" idx="3"/>
          </p:nvPr>
        </p:nvSpPr>
        <p:spPr/>
        <p:txBody>
          <a:bodyPr/>
          <a:lstStyle/>
          <a:p>
            <a:r>
              <a:rPr lang="en-US" dirty="0"/>
              <a:t>Computer Aided Medical Procedures</a:t>
            </a:r>
          </a:p>
        </p:txBody>
      </p:sp>
      <p:sp>
        <p:nvSpPr>
          <p:cNvPr id="6" name="Slide Number Placeholder 5">
            <a:extLst>
              <a:ext uri="{FF2B5EF4-FFF2-40B4-BE49-F238E27FC236}">
                <a16:creationId xmlns:a16="http://schemas.microsoft.com/office/drawing/2014/main" id="{8366C6D9-4852-2943-914C-4583C60F4DF1}"/>
              </a:ext>
            </a:extLst>
          </p:cNvPr>
          <p:cNvSpPr>
            <a:spLocks noGrp="1"/>
          </p:cNvSpPr>
          <p:nvPr>
            <p:ph type="sldNum" sz="quarter" idx="4"/>
          </p:nvPr>
        </p:nvSpPr>
        <p:spPr/>
        <p:txBody>
          <a:bodyPr/>
          <a:lstStyle/>
          <a:p>
            <a:r>
              <a:rPr lang="en-US"/>
              <a:t>Slide </a:t>
            </a:r>
            <a:fld id="{E27654B9-2CBC-E046-9B7E-70345D26D3AC}" type="slidenum">
              <a:rPr lang="en-US" smtClean="0"/>
              <a:t>21</a:t>
            </a:fld>
            <a:endParaRPr lang="en-US" dirty="0"/>
          </a:p>
        </p:txBody>
      </p:sp>
      <p:pic>
        <p:nvPicPr>
          <p:cNvPr id="7" name="Grafik 6"/>
          <p:cNvPicPr>
            <a:picLocks noChangeAspect="1"/>
          </p:cNvPicPr>
          <p:nvPr/>
        </p:nvPicPr>
        <p:blipFill>
          <a:blip r:embed="rId3"/>
          <a:stretch>
            <a:fillRect/>
          </a:stretch>
        </p:blipFill>
        <p:spPr>
          <a:xfrm>
            <a:off x="7776360" y="1241323"/>
            <a:ext cx="2646245" cy="1495993"/>
          </a:xfrm>
          <a:prstGeom prst="rect">
            <a:avLst/>
          </a:prstGeom>
        </p:spPr>
      </p:pic>
      <p:pic>
        <p:nvPicPr>
          <p:cNvPr id="12" name="Grafik 11"/>
          <p:cNvPicPr>
            <a:picLocks noChangeAspect="1"/>
          </p:cNvPicPr>
          <p:nvPr/>
        </p:nvPicPr>
        <p:blipFill>
          <a:blip r:embed="rId4"/>
          <a:stretch>
            <a:fillRect/>
          </a:stretch>
        </p:blipFill>
        <p:spPr>
          <a:xfrm>
            <a:off x="10422605" y="374786"/>
            <a:ext cx="1381318" cy="2362530"/>
          </a:xfrm>
          <a:prstGeom prst="rect">
            <a:avLst/>
          </a:prstGeom>
        </p:spPr>
      </p:pic>
      <p:pic>
        <p:nvPicPr>
          <p:cNvPr id="14" name="Grafik 13"/>
          <p:cNvPicPr>
            <a:picLocks noChangeAspect="1"/>
          </p:cNvPicPr>
          <p:nvPr/>
        </p:nvPicPr>
        <p:blipFill>
          <a:blip r:embed="rId5"/>
          <a:stretch>
            <a:fillRect/>
          </a:stretch>
        </p:blipFill>
        <p:spPr>
          <a:xfrm>
            <a:off x="8103218" y="4051768"/>
            <a:ext cx="3700705" cy="2272832"/>
          </a:xfrm>
          <a:prstGeom prst="rect">
            <a:avLst/>
          </a:prstGeom>
        </p:spPr>
      </p:pic>
    </p:spTree>
    <p:extLst>
      <p:ext uri="{BB962C8B-B14F-4D97-AF65-F5344CB8AC3E}">
        <p14:creationId xmlns:p14="http://schemas.microsoft.com/office/powerpoint/2010/main" val="20370602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4DF93-AC64-1B45-910F-3CE3BED0439F}"/>
              </a:ext>
            </a:extLst>
          </p:cNvPr>
          <p:cNvSpPr>
            <a:spLocks noGrp="1"/>
          </p:cNvSpPr>
          <p:nvPr>
            <p:ph type="title"/>
          </p:nvPr>
        </p:nvSpPr>
        <p:spPr/>
        <p:txBody>
          <a:bodyPr/>
          <a:lstStyle/>
          <a:p>
            <a:r>
              <a:rPr lang="de-DE" dirty="0" smtClean="0"/>
              <a:t>Evaluation </a:t>
            </a:r>
            <a:r>
              <a:rPr lang="de-DE" dirty="0" err="1" smtClean="0"/>
              <a:t>metrics</a:t>
            </a:r>
            <a:endParaRPr lang="en-US" dirty="0"/>
          </a:p>
        </p:txBody>
      </p:sp>
      <p:sp>
        <p:nvSpPr>
          <p:cNvPr id="3" name="Content Placeholder 2">
            <a:extLst>
              <a:ext uri="{FF2B5EF4-FFF2-40B4-BE49-F238E27FC236}">
                <a16:creationId xmlns:a16="http://schemas.microsoft.com/office/drawing/2014/main" id="{D5D22368-A6D4-F64E-B935-44DF39F2F8D0}"/>
              </a:ext>
            </a:extLst>
          </p:cNvPr>
          <p:cNvSpPr>
            <a:spLocks noGrp="1"/>
          </p:cNvSpPr>
          <p:nvPr>
            <p:ph idx="1"/>
          </p:nvPr>
        </p:nvSpPr>
        <p:spPr>
          <a:xfrm>
            <a:off x="942740" y="1219200"/>
            <a:ext cx="9348926" cy="5105400"/>
          </a:xfrm>
        </p:spPr>
        <p:txBody>
          <a:bodyPr anchor="ctr"/>
          <a:lstStyle/>
          <a:p>
            <a:pPr marL="0" indent="0">
              <a:buNone/>
            </a:pPr>
            <a:r>
              <a:rPr lang="en-US" sz="2400" dirty="0" smtClean="0"/>
              <a:t>Regarding performance </a:t>
            </a:r>
            <a:r>
              <a:rPr lang="en-US" sz="2400" dirty="0"/>
              <a:t>of Pose2Mesh we clarify the following evaluation parameters</a:t>
            </a:r>
            <a:r>
              <a:rPr lang="en-US" sz="2400" dirty="0" smtClean="0"/>
              <a:t>.</a:t>
            </a:r>
          </a:p>
          <a:p>
            <a:pPr marL="0" indent="0">
              <a:buNone/>
            </a:pPr>
            <a:endParaRPr lang="en-US" sz="2400" dirty="0"/>
          </a:p>
          <a:p>
            <a:r>
              <a:rPr lang="en-US" sz="2400" b="1" dirty="0"/>
              <a:t>MPJPE</a:t>
            </a:r>
            <a:r>
              <a:rPr lang="en-US" sz="2400" dirty="0"/>
              <a:t> (Mean per joint position error) </a:t>
            </a:r>
            <a:endParaRPr lang="en-US" sz="2400" dirty="0" smtClean="0"/>
          </a:p>
          <a:p>
            <a:pPr lvl="1"/>
            <a:r>
              <a:rPr lang="en-US" sz="2000" dirty="0" smtClean="0"/>
              <a:t>Euclidean </a:t>
            </a:r>
            <a:r>
              <a:rPr lang="en-US" sz="2000" dirty="0"/>
              <a:t>distance in millimeters between the estimated and </a:t>
            </a:r>
            <a:r>
              <a:rPr lang="en-US" sz="2000" dirty="0" err="1"/>
              <a:t>groundtruth</a:t>
            </a:r>
            <a:r>
              <a:rPr lang="en-US" sz="2000" dirty="0"/>
              <a:t> joint </a:t>
            </a:r>
            <a:r>
              <a:rPr lang="en-US" sz="2000" dirty="0" smtClean="0"/>
              <a:t>coordinates</a:t>
            </a:r>
          </a:p>
          <a:p>
            <a:pPr lvl="1"/>
            <a:endParaRPr lang="en-US" sz="2000" dirty="0" smtClean="0"/>
          </a:p>
          <a:p>
            <a:r>
              <a:rPr lang="en-US" sz="2400" b="1" dirty="0" smtClean="0"/>
              <a:t>PA-MPJPE </a:t>
            </a:r>
            <a:r>
              <a:rPr lang="en-US" sz="2400" dirty="0" smtClean="0"/>
              <a:t>(Procrustes analysis - MPJPE [10]) </a:t>
            </a:r>
          </a:p>
          <a:p>
            <a:pPr lvl="1"/>
            <a:r>
              <a:rPr lang="en-US" sz="2000" dirty="0" smtClean="0"/>
              <a:t>is calculated from MPJPE after further alignment.</a:t>
            </a:r>
          </a:p>
          <a:p>
            <a:pPr marL="0" indent="0">
              <a:buNone/>
            </a:pPr>
            <a:r>
              <a:rPr lang="en-US" sz="2400" dirty="0"/>
              <a:t/>
            </a:r>
            <a:br>
              <a:rPr lang="en-US" sz="2400" dirty="0"/>
            </a:br>
            <a:endParaRPr lang="en-US" sz="2400" dirty="0" smtClean="0"/>
          </a:p>
          <a:p>
            <a:pPr marL="0" indent="0">
              <a:buNone/>
            </a:pPr>
            <a:endParaRPr lang="en-US" sz="2400" dirty="0"/>
          </a:p>
          <a:p>
            <a:pPr marL="0" indent="0">
              <a:buNone/>
            </a:pPr>
            <a:endParaRPr lang="en-US" sz="2400" b="1" dirty="0"/>
          </a:p>
        </p:txBody>
      </p:sp>
      <p:sp>
        <p:nvSpPr>
          <p:cNvPr id="4" name="Date Placeholder 3">
            <a:extLst>
              <a:ext uri="{FF2B5EF4-FFF2-40B4-BE49-F238E27FC236}">
                <a16:creationId xmlns:a16="http://schemas.microsoft.com/office/drawing/2014/main" id="{260F60B6-CB84-294E-B8E4-962D76A464A4}"/>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BAC5E6E5-3DF9-004E-96D5-782607A10A97}"/>
              </a:ext>
            </a:extLst>
          </p:cNvPr>
          <p:cNvSpPr>
            <a:spLocks noGrp="1"/>
          </p:cNvSpPr>
          <p:nvPr>
            <p:ph type="ftr" sz="quarter" idx="3"/>
          </p:nvPr>
        </p:nvSpPr>
        <p:spPr/>
        <p:txBody>
          <a:bodyPr/>
          <a:lstStyle/>
          <a:p>
            <a:r>
              <a:rPr lang="en-US" dirty="0"/>
              <a:t>Computer Aided Medical Procedures</a:t>
            </a:r>
          </a:p>
        </p:txBody>
      </p:sp>
      <p:sp>
        <p:nvSpPr>
          <p:cNvPr id="6" name="Slide Number Placeholder 5">
            <a:extLst>
              <a:ext uri="{FF2B5EF4-FFF2-40B4-BE49-F238E27FC236}">
                <a16:creationId xmlns:a16="http://schemas.microsoft.com/office/drawing/2014/main" id="{8366C6D9-4852-2943-914C-4583C60F4DF1}"/>
              </a:ext>
            </a:extLst>
          </p:cNvPr>
          <p:cNvSpPr>
            <a:spLocks noGrp="1"/>
          </p:cNvSpPr>
          <p:nvPr>
            <p:ph type="sldNum" sz="quarter" idx="4"/>
          </p:nvPr>
        </p:nvSpPr>
        <p:spPr/>
        <p:txBody>
          <a:bodyPr/>
          <a:lstStyle/>
          <a:p>
            <a:r>
              <a:rPr lang="en-US"/>
              <a:t>Slide </a:t>
            </a:r>
            <a:fld id="{E27654B9-2CBC-E046-9B7E-70345D26D3AC}" type="slidenum">
              <a:rPr lang="en-US" smtClean="0"/>
              <a:t>22</a:t>
            </a:fld>
            <a:endParaRPr lang="en-US" dirty="0"/>
          </a:p>
        </p:txBody>
      </p:sp>
    </p:spTree>
    <p:extLst>
      <p:ext uri="{BB962C8B-B14F-4D97-AF65-F5344CB8AC3E}">
        <p14:creationId xmlns:p14="http://schemas.microsoft.com/office/powerpoint/2010/main" val="2113311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CC53D-D3B3-9D48-857B-AF3B1D48BE9D}"/>
              </a:ext>
            </a:extLst>
          </p:cNvPr>
          <p:cNvSpPr>
            <a:spLocks noGrp="1"/>
          </p:cNvSpPr>
          <p:nvPr>
            <p:ph type="title"/>
          </p:nvPr>
        </p:nvSpPr>
        <p:spPr/>
        <p:txBody>
          <a:bodyPr/>
          <a:lstStyle/>
          <a:p>
            <a:pPr marL="0" indent="0">
              <a:buNone/>
            </a:pPr>
            <a:r>
              <a:rPr lang="en-US" dirty="0" smtClean="0"/>
              <a:t>Performance Measurement</a:t>
            </a:r>
            <a:endParaRPr lang="en-US" dirty="0"/>
          </a:p>
        </p:txBody>
      </p:sp>
      <p:sp>
        <p:nvSpPr>
          <p:cNvPr id="3" name="Content Placeholder 2">
            <a:extLst>
              <a:ext uri="{FF2B5EF4-FFF2-40B4-BE49-F238E27FC236}">
                <a16:creationId xmlns:a16="http://schemas.microsoft.com/office/drawing/2014/main" id="{B43DCDC7-9CC0-B84D-BCE6-26873B5FEAD8}"/>
              </a:ext>
            </a:extLst>
          </p:cNvPr>
          <p:cNvSpPr>
            <a:spLocks noGrp="1"/>
          </p:cNvSpPr>
          <p:nvPr>
            <p:ph idx="1"/>
          </p:nvPr>
        </p:nvSpPr>
        <p:spPr>
          <a:xfrm>
            <a:off x="616915" y="1373910"/>
            <a:ext cx="8693340" cy="5105400"/>
          </a:xfrm>
        </p:spPr>
        <p:txBody>
          <a:bodyPr/>
          <a:lstStyle/>
          <a:p>
            <a:r>
              <a:rPr lang="de-DE" sz="2400" b="1" dirty="0" smtClean="0"/>
              <a:t>Experiment 1</a:t>
            </a:r>
          </a:p>
          <a:p>
            <a:pPr lvl="1"/>
            <a:r>
              <a:rPr lang="de-DE" sz="1800" dirty="0" err="1" smtClean="0"/>
              <a:t>Testing</a:t>
            </a:r>
            <a:r>
              <a:rPr lang="de-DE" sz="1800" dirty="0" smtClean="0"/>
              <a:t> </a:t>
            </a:r>
            <a:r>
              <a:rPr lang="de-DE" sz="1800" dirty="0" err="1" smtClean="0"/>
              <a:t>new</a:t>
            </a:r>
            <a:r>
              <a:rPr lang="de-DE" sz="1800" dirty="0" smtClean="0"/>
              <a:t> </a:t>
            </a:r>
            <a:r>
              <a:rPr lang="de-DE" sz="1800" dirty="0" err="1" smtClean="0"/>
              <a:t>approach</a:t>
            </a:r>
            <a:r>
              <a:rPr lang="de-DE" sz="1800" dirty="0" smtClean="0"/>
              <a:t> </a:t>
            </a:r>
            <a:r>
              <a:rPr lang="de-DE" sz="1800" dirty="0" err="1" smtClean="0"/>
              <a:t>GraphCNN</a:t>
            </a:r>
            <a:r>
              <a:rPr lang="de-DE" sz="1800" dirty="0" smtClean="0"/>
              <a:t> </a:t>
            </a:r>
            <a:r>
              <a:rPr lang="de-DE" sz="1800" dirty="0" err="1" smtClean="0"/>
              <a:t>vs</a:t>
            </a:r>
            <a:r>
              <a:rPr lang="de-DE" sz="1800" dirty="0" smtClean="0"/>
              <a:t> </a:t>
            </a:r>
            <a:r>
              <a:rPr lang="de-DE" sz="1800" dirty="0" err="1" smtClean="0"/>
              <a:t>vertex-Fully</a:t>
            </a:r>
            <a:r>
              <a:rPr lang="de-DE" sz="1800" dirty="0" smtClean="0"/>
              <a:t> </a:t>
            </a:r>
            <a:r>
              <a:rPr lang="de-DE" sz="1800" dirty="0" err="1" smtClean="0"/>
              <a:t>Connected</a:t>
            </a:r>
            <a:r>
              <a:rPr lang="de-DE" sz="1800" dirty="0" smtClean="0"/>
              <a:t> </a:t>
            </a:r>
            <a:r>
              <a:rPr lang="de-DE" sz="1800" dirty="0" err="1" smtClean="0"/>
              <a:t>Layers</a:t>
            </a:r>
            <a:r>
              <a:rPr lang="de-DE" sz="1800" dirty="0" smtClean="0"/>
              <a:t> (</a:t>
            </a:r>
            <a:r>
              <a:rPr lang="de-DE" sz="1800" dirty="0" err="1" smtClean="0"/>
              <a:t>regressing</a:t>
            </a:r>
            <a:r>
              <a:rPr lang="de-DE" sz="1800" dirty="0" smtClean="0"/>
              <a:t> </a:t>
            </a:r>
            <a:r>
              <a:rPr lang="de-DE" sz="1800" dirty="0" err="1" smtClean="0"/>
              <a:t>the</a:t>
            </a:r>
            <a:r>
              <a:rPr lang="de-DE" sz="1800" dirty="0" smtClean="0"/>
              <a:t> </a:t>
            </a:r>
            <a:r>
              <a:rPr lang="de-DE" sz="1800" dirty="0" err="1" smtClean="0"/>
              <a:t>vertices</a:t>
            </a:r>
            <a:r>
              <a:rPr lang="de-DE" sz="1800" dirty="0" smtClean="0"/>
              <a:t>)</a:t>
            </a:r>
          </a:p>
          <a:p>
            <a:pPr lvl="1"/>
            <a:r>
              <a:rPr lang="de-DE" sz="1800" dirty="0" err="1" smtClean="0"/>
              <a:t>Testing</a:t>
            </a:r>
            <a:r>
              <a:rPr lang="de-DE" sz="1800" dirty="0" smtClean="0"/>
              <a:t> SMPL </a:t>
            </a:r>
            <a:r>
              <a:rPr lang="de-DE" sz="1800" dirty="0" err="1" smtClean="0"/>
              <a:t>param</a:t>
            </a:r>
            <a:r>
              <a:rPr lang="de-DE" sz="1800" dirty="0" smtClean="0"/>
              <a:t>. Vs </a:t>
            </a:r>
            <a:r>
              <a:rPr lang="de-DE" sz="1800" dirty="0" err="1" smtClean="0"/>
              <a:t>vertex</a:t>
            </a:r>
            <a:r>
              <a:rPr lang="de-DE" sz="1800" dirty="0" smtClean="0"/>
              <a:t> </a:t>
            </a:r>
            <a:r>
              <a:rPr lang="de-DE" sz="1800" dirty="0" err="1" smtClean="0"/>
              <a:t>coordinates</a:t>
            </a:r>
            <a:r>
              <a:rPr lang="de-DE" sz="1800" dirty="0" smtClean="0"/>
              <a:t>.</a:t>
            </a:r>
          </a:p>
          <a:p>
            <a:pPr lvl="1"/>
            <a:r>
              <a:rPr lang="en-US" sz="1800" dirty="0" smtClean="0"/>
              <a:t>Measures evaluation metrics</a:t>
            </a:r>
            <a:endParaRPr lang="de-DE" sz="1800" b="1" dirty="0" smtClean="0"/>
          </a:p>
          <a:p>
            <a:pPr lvl="1"/>
            <a:r>
              <a:rPr lang="de-DE" sz="1800" dirty="0" err="1"/>
              <a:t>performance</a:t>
            </a:r>
            <a:r>
              <a:rPr lang="de-DE" sz="1800" dirty="0"/>
              <a:t> </a:t>
            </a:r>
            <a:r>
              <a:rPr lang="de-DE" sz="1800" dirty="0" err="1"/>
              <a:t>improvement</a:t>
            </a:r>
            <a:r>
              <a:rPr lang="de-DE" sz="1800" dirty="0"/>
              <a:t> </a:t>
            </a:r>
            <a:r>
              <a:rPr lang="de-DE" sz="1800" dirty="0" err="1"/>
              <a:t>of</a:t>
            </a:r>
            <a:r>
              <a:rPr lang="de-DE" sz="1800" dirty="0"/>
              <a:t> </a:t>
            </a:r>
            <a:r>
              <a:rPr lang="de-DE" sz="1800" dirty="0" err="1" smtClean="0"/>
              <a:t>GraphCNN</a:t>
            </a:r>
            <a:endParaRPr lang="de-DE" sz="1800" dirty="0" smtClean="0"/>
          </a:p>
          <a:p>
            <a:pPr marL="457200" lvl="1" indent="0">
              <a:buNone/>
            </a:pPr>
            <a:endParaRPr lang="en-US" sz="1800" dirty="0" smtClean="0"/>
          </a:p>
          <a:p>
            <a:pPr marL="457200" lvl="1" indent="0">
              <a:buNone/>
            </a:pPr>
            <a:r>
              <a:rPr lang="en-US" sz="1800" dirty="0" smtClean="0"/>
              <a:t>     Pose2Mesh </a:t>
            </a:r>
            <a:r>
              <a:rPr lang="en-US" sz="1800" dirty="0"/>
              <a:t>more precise results can be estimated</a:t>
            </a:r>
          </a:p>
        </p:txBody>
      </p:sp>
      <p:sp>
        <p:nvSpPr>
          <p:cNvPr id="4" name="Date Placeholder 3">
            <a:extLst>
              <a:ext uri="{FF2B5EF4-FFF2-40B4-BE49-F238E27FC236}">
                <a16:creationId xmlns:a16="http://schemas.microsoft.com/office/drawing/2014/main" id="{5D110491-76FD-6645-AE72-95A0C6325D57}"/>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A6BADBC5-8286-3D41-AFD8-F5371089151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ADDD57A4-C2D1-F24C-9DA8-57AFD835BF8A}"/>
              </a:ext>
            </a:extLst>
          </p:cNvPr>
          <p:cNvSpPr>
            <a:spLocks noGrp="1"/>
          </p:cNvSpPr>
          <p:nvPr>
            <p:ph type="sldNum" sz="quarter" idx="4"/>
          </p:nvPr>
        </p:nvSpPr>
        <p:spPr/>
        <p:txBody>
          <a:bodyPr/>
          <a:lstStyle/>
          <a:p>
            <a:r>
              <a:rPr lang="en-US" dirty="0"/>
              <a:t>Slide </a:t>
            </a:r>
            <a:fld id="{E27654B9-2CBC-E046-9B7E-70345D26D3AC}" type="slidenum">
              <a:rPr lang="en-US" smtClean="0"/>
              <a:t>23</a:t>
            </a:fld>
            <a:endParaRPr lang="en-US" dirty="0"/>
          </a:p>
        </p:txBody>
      </p:sp>
      <p:pic>
        <p:nvPicPr>
          <p:cNvPr id="2050" name="Picture 2" descr="https://lh3.googleusercontent.com/uBma9-cYesP7XD36QYVIjN-7zDEWD-041o2CMFzjEuXkWNLUCBcMVwvuNnj9D59DgLa-AaG1Bq_0sbW0hXCgA8uulsJeuk_cX1q7xGPlUwOiv3MtGQxRfcx_oFQ-MLKlPov0Ce_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654" y="4027056"/>
            <a:ext cx="10812348" cy="1626322"/>
          </a:xfrm>
          <a:prstGeom prst="rect">
            <a:avLst/>
          </a:prstGeom>
          <a:noFill/>
          <a:extLst>
            <a:ext uri="{909E8E84-426E-40DD-AFC4-6F175D3DCCD1}">
              <a14:hiddenFill xmlns:a14="http://schemas.microsoft.com/office/drawing/2010/main">
                <a:solidFill>
                  <a:srgbClr val="FFFFFF"/>
                </a:solidFill>
              </a14:hiddenFill>
            </a:ext>
          </a:extLst>
        </p:spPr>
      </p:pic>
      <p:sp>
        <p:nvSpPr>
          <p:cNvPr id="16" name="Rechteck 15"/>
          <p:cNvSpPr/>
          <p:nvPr/>
        </p:nvSpPr>
        <p:spPr>
          <a:xfrm>
            <a:off x="7285842" y="5071046"/>
            <a:ext cx="674255" cy="44306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noFill/>
            </a:endParaRPr>
          </a:p>
        </p:txBody>
      </p:sp>
      <p:sp>
        <p:nvSpPr>
          <p:cNvPr id="10" name="Pfeil nach rechts 9"/>
          <p:cNvSpPr/>
          <p:nvPr/>
        </p:nvSpPr>
        <p:spPr>
          <a:xfrm>
            <a:off x="1025236" y="3260436"/>
            <a:ext cx="304800" cy="1108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3032449" y="4255448"/>
            <a:ext cx="1119673" cy="1258660"/>
          </a:xfrm>
          <a:prstGeom prst="rect">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7063132" y="4263806"/>
            <a:ext cx="1119673" cy="1258660"/>
          </a:xfrm>
          <a:prstGeom prst="rect">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966454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CC53D-D3B3-9D48-857B-AF3B1D48BE9D}"/>
              </a:ext>
            </a:extLst>
          </p:cNvPr>
          <p:cNvSpPr>
            <a:spLocks noGrp="1"/>
          </p:cNvSpPr>
          <p:nvPr>
            <p:ph type="title"/>
          </p:nvPr>
        </p:nvSpPr>
        <p:spPr/>
        <p:txBody>
          <a:bodyPr/>
          <a:lstStyle/>
          <a:p>
            <a:pPr marL="0" indent="0">
              <a:buNone/>
            </a:pPr>
            <a:r>
              <a:rPr lang="en-US" dirty="0" smtClean="0"/>
              <a:t>Performance Measurement</a:t>
            </a:r>
            <a:endParaRPr lang="en-US" dirty="0"/>
          </a:p>
        </p:txBody>
      </p:sp>
      <p:sp>
        <p:nvSpPr>
          <p:cNvPr id="3" name="Content Placeholder 2">
            <a:extLst>
              <a:ext uri="{FF2B5EF4-FFF2-40B4-BE49-F238E27FC236}">
                <a16:creationId xmlns:a16="http://schemas.microsoft.com/office/drawing/2014/main" id="{B43DCDC7-9CC0-B84D-BCE6-26873B5FEAD8}"/>
              </a:ext>
            </a:extLst>
          </p:cNvPr>
          <p:cNvSpPr>
            <a:spLocks noGrp="1"/>
          </p:cNvSpPr>
          <p:nvPr>
            <p:ph idx="1"/>
          </p:nvPr>
        </p:nvSpPr>
        <p:spPr>
          <a:xfrm>
            <a:off x="616915" y="1373910"/>
            <a:ext cx="8693340" cy="5105400"/>
          </a:xfrm>
        </p:spPr>
        <p:txBody>
          <a:bodyPr/>
          <a:lstStyle/>
          <a:p>
            <a:r>
              <a:rPr lang="de-DE" sz="2400" b="1" dirty="0" smtClean="0"/>
              <a:t>Experiment 2</a:t>
            </a:r>
          </a:p>
          <a:p>
            <a:pPr lvl="1"/>
            <a:r>
              <a:rPr lang="de-DE" sz="1800" dirty="0" err="1" smtClean="0"/>
              <a:t>Comparison</a:t>
            </a:r>
            <a:r>
              <a:rPr lang="de-DE" sz="1800" dirty="0" smtClean="0"/>
              <a:t>: </a:t>
            </a:r>
            <a:r>
              <a:rPr lang="en-US" sz="1800" dirty="0"/>
              <a:t>Pose2Mesh </a:t>
            </a:r>
            <a:r>
              <a:rPr lang="en-US" sz="1800" dirty="0" smtClean="0"/>
              <a:t>vs direct </a:t>
            </a:r>
            <a:r>
              <a:rPr lang="en-US" sz="1800" dirty="0"/>
              <a:t>mesh </a:t>
            </a:r>
            <a:r>
              <a:rPr lang="en-US" sz="1800" dirty="0" err="1"/>
              <a:t>upsampling</a:t>
            </a:r>
            <a:r>
              <a:rPr lang="en-US" sz="1800" dirty="0"/>
              <a:t> scheme</a:t>
            </a:r>
            <a:endParaRPr lang="de-DE" sz="1800" dirty="0" smtClean="0"/>
          </a:p>
          <a:p>
            <a:pPr lvl="1"/>
            <a:r>
              <a:rPr lang="en-US" sz="1800" dirty="0">
                <a:solidFill>
                  <a:schemeClr val="tx1"/>
                </a:solidFill>
                <a:latin typeface="Arial" panose="020B0604020202020204" pitchFamily="34" charset="0"/>
              </a:rPr>
              <a:t>O</a:t>
            </a:r>
            <a:r>
              <a:rPr lang="en-US" sz="1800" dirty="0" smtClean="0">
                <a:solidFill>
                  <a:schemeClr val="tx1"/>
                </a:solidFill>
                <a:latin typeface="Arial" panose="020B0604020202020204" pitchFamily="34" charset="0"/>
              </a:rPr>
              <a:t>nly slightly </a:t>
            </a:r>
            <a:r>
              <a:rPr lang="en-US" sz="1800" dirty="0">
                <a:solidFill>
                  <a:schemeClr val="tx1"/>
                </a:solidFill>
                <a:latin typeface="Arial" panose="020B0604020202020204" pitchFamily="34" charset="0"/>
              </a:rPr>
              <a:t>reduced joint </a:t>
            </a:r>
            <a:r>
              <a:rPr lang="en-US" sz="1800" dirty="0" smtClean="0">
                <a:solidFill>
                  <a:schemeClr val="tx1"/>
                </a:solidFill>
                <a:latin typeface="Arial" panose="020B0604020202020204" pitchFamily="34" charset="0"/>
              </a:rPr>
              <a:t>error</a:t>
            </a:r>
            <a:endParaRPr lang="de-DE" sz="1800" b="1" dirty="0" smtClean="0">
              <a:solidFill>
                <a:schemeClr val="tx1"/>
              </a:solidFill>
            </a:endParaRPr>
          </a:p>
          <a:p>
            <a:pPr lvl="1"/>
            <a:r>
              <a:rPr lang="en-US" sz="1800" dirty="0" smtClean="0"/>
              <a:t>Core advantage: </a:t>
            </a:r>
            <a:r>
              <a:rPr lang="en-US" sz="1800" b="1" dirty="0" smtClean="0"/>
              <a:t>1.5x </a:t>
            </a:r>
            <a:r>
              <a:rPr lang="en-US" sz="1800" b="1" dirty="0"/>
              <a:t>speed increase </a:t>
            </a:r>
            <a:r>
              <a:rPr lang="en-US" sz="1800" dirty="0"/>
              <a:t>with </a:t>
            </a:r>
            <a:r>
              <a:rPr lang="en-US" sz="1800" b="1" dirty="0"/>
              <a:t>halved GPU </a:t>
            </a:r>
            <a:r>
              <a:rPr lang="en-US" sz="1800" dirty="0"/>
              <a:t>memory </a:t>
            </a:r>
            <a:r>
              <a:rPr lang="en-US" sz="1800" dirty="0" smtClean="0"/>
              <a:t>usage</a:t>
            </a:r>
            <a:endParaRPr lang="en-US" sz="1800" dirty="0"/>
          </a:p>
        </p:txBody>
      </p:sp>
      <p:sp>
        <p:nvSpPr>
          <p:cNvPr id="4" name="Date Placeholder 3">
            <a:extLst>
              <a:ext uri="{FF2B5EF4-FFF2-40B4-BE49-F238E27FC236}">
                <a16:creationId xmlns:a16="http://schemas.microsoft.com/office/drawing/2014/main" id="{5D110491-76FD-6645-AE72-95A0C6325D57}"/>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A6BADBC5-8286-3D41-AFD8-F5371089151B}"/>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ADDD57A4-C2D1-F24C-9DA8-57AFD835BF8A}"/>
              </a:ext>
            </a:extLst>
          </p:cNvPr>
          <p:cNvSpPr>
            <a:spLocks noGrp="1"/>
          </p:cNvSpPr>
          <p:nvPr>
            <p:ph type="sldNum" sz="quarter" idx="4"/>
          </p:nvPr>
        </p:nvSpPr>
        <p:spPr/>
        <p:txBody>
          <a:bodyPr/>
          <a:lstStyle/>
          <a:p>
            <a:r>
              <a:rPr lang="en-US" dirty="0"/>
              <a:t>Slide </a:t>
            </a:r>
            <a:fld id="{E27654B9-2CBC-E046-9B7E-70345D26D3AC}" type="slidenum">
              <a:rPr lang="en-US" smtClean="0"/>
              <a:t>24</a:t>
            </a:fld>
            <a:endParaRPr lang="en-US" dirty="0"/>
          </a:p>
        </p:txBody>
      </p:sp>
      <p:pic>
        <p:nvPicPr>
          <p:cNvPr id="4098" name="Picture 2" descr="https://lh5.googleusercontent.com/UqanST8MoTcvSvRmpQMNrBs9LhWAr160_BZcJNLa36U_N0bGAkFiBb3v06vBodEDRl0jV4WZfYRt9urcmlH5NmWlKi4n6RcZl8CNZsXaJlm_4EQtutcySeXUMzn6IKzzixXYgFv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0311" y="3602325"/>
            <a:ext cx="4042402" cy="1050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1453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53062" y="1828800"/>
            <a:ext cx="8758458" cy="1295400"/>
          </a:xfrm>
        </p:spPr>
        <p:txBody>
          <a:bodyPr/>
          <a:lstStyle/>
          <a:p>
            <a:r>
              <a:rPr lang="en-US" dirty="0"/>
              <a:t>5. </a:t>
            </a:r>
            <a:r>
              <a:rPr lang="en-US" dirty="0" smtClean="0"/>
              <a:t>Conclusion</a:t>
            </a:r>
            <a:endParaRPr lang="en-US" dirty="0"/>
          </a:p>
        </p:txBody>
      </p:sp>
    </p:spTree>
    <p:extLst>
      <p:ext uri="{BB962C8B-B14F-4D97-AF65-F5344CB8AC3E}">
        <p14:creationId xmlns:p14="http://schemas.microsoft.com/office/powerpoint/2010/main" val="33321440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C11626-77AA-F445-B1D9-76C96E04B6C6}"/>
              </a:ext>
            </a:extLst>
          </p:cNvPr>
          <p:cNvSpPr>
            <a:spLocks noGrp="1"/>
          </p:cNvSpPr>
          <p:nvPr>
            <p:ph idx="1"/>
          </p:nvPr>
        </p:nvSpPr>
        <p:spPr>
          <a:xfrm>
            <a:off x="829352" y="1462809"/>
            <a:ext cx="8970430" cy="5105400"/>
          </a:xfrm>
        </p:spPr>
        <p:txBody>
          <a:bodyPr anchor="ctr"/>
          <a:lstStyle/>
          <a:p>
            <a:pPr marL="0" indent="0">
              <a:buNone/>
            </a:pPr>
            <a:r>
              <a:rPr lang="en-US" sz="2400" b="1" dirty="0" smtClean="0"/>
              <a:t>Notes</a:t>
            </a:r>
            <a:endParaRPr lang="en-US" sz="2400" b="1" dirty="0"/>
          </a:p>
          <a:p>
            <a:r>
              <a:rPr lang="en-US" sz="2000" dirty="0" smtClean="0"/>
              <a:t>Pose2Mesh outperforms several state-of-the art approaches </a:t>
            </a:r>
            <a:endParaRPr lang="en-US" sz="2000" dirty="0"/>
          </a:p>
          <a:p>
            <a:r>
              <a:rPr lang="en-US" sz="2000" dirty="0" smtClean="0"/>
              <a:t>Convinces with wide applicability</a:t>
            </a:r>
          </a:p>
          <a:p>
            <a:r>
              <a:rPr lang="en-US" sz="2000" dirty="0"/>
              <a:t>the model-free approach </a:t>
            </a:r>
            <a:r>
              <a:rPr lang="en-US" sz="2000" dirty="0" smtClean="0"/>
              <a:t>was able to produce more </a:t>
            </a:r>
            <a:r>
              <a:rPr lang="en-US" sz="2000" dirty="0"/>
              <a:t>precise, reliable </a:t>
            </a:r>
            <a:r>
              <a:rPr lang="en-US" sz="2000" dirty="0" smtClean="0"/>
              <a:t>results</a:t>
            </a:r>
          </a:p>
          <a:p>
            <a:r>
              <a:rPr lang="en-US" sz="2000" dirty="0" smtClean="0"/>
              <a:t>Pose2Mesh was able to compensate the disadvantages of the predecessors</a:t>
            </a:r>
          </a:p>
          <a:p>
            <a:pPr marL="457200" lvl="1" indent="0">
              <a:buNone/>
            </a:pPr>
            <a:r>
              <a:rPr lang="en-US" sz="1800" dirty="0" smtClean="0"/>
              <a:t>(Rotation uniqueness + </a:t>
            </a:r>
            <a:r>
              <a:rPr lang="en-US" sz="1800" dirty="0"/>
              <a:t>Gap between controlled and in-the-wild </a:t>
            </a:r>
            <a:r>
              <a:rPr lang="en-US" sz="1800" dirty="0" smtClean="0"/>
              <a:t>environment) </a:t>
            </a:r>
            <a:endParaRPr lang="en-US" sz="1800" dirty="0"/>
          </a:p>
          <a:p>
            <a:r>
              <a:rPr lang="en-US" sz="2000" dirty="0"/>
              <a:t>Advantages in runtime performance and saving of graphics memory make the system additionally interesting for real-time applications</a:t>
            </a:r>
            <a:r>
              <a:rPr lang="en-US" sz="2000" dirty="0" smtClean="0"/>
              <a:t>.</a:t>
            </a:r>
          </a:p>
          <a:p>
            <a:endParaRPr lang="en-US" sz="2200" dirty="0" smtClean="0"/>
          </a:p>
          <a:p>
            <a:pPr marL="0" indent="0">
              <a:buNone/>
            </a:pPr>
            <a:endParaRPr lang="en-US" sz="2200" b="1" dirty="0"/>
          </a:p>
          <a:p>
            <a:endParaRPr lang="en-US" sz="2200" dirty="0"/>
          </a:p>
          <a:p>
            <a:endParaRPr lang="en-US" sz="2200" dirty="0"/>
          </a:p>
          <a:p>
            <a:endParaRPr lang="en-US" sz="2200" dirty="0"/>
          </a:p>
        </p:txBody>
      </p:sp>
      <p:sp>
        <p:nvSpPr>
          <p:cNvPr id="4" name="Date Placeholder 3">
            <a:extLst>
              <a:ext uri="{FF2B5EF4-FFF2-40B4-BE49-F238E27FC236}">
                <a16:creationId xmlns:a16="http://schemas.microsoft.com/office/drawing/2014/main" id="{B931A65E-5AC3-D14C-A4BB-F62C6EDCB893}"/>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4C8368F1-4863-2D4D-9CD1-DE9EF20A727C}"/>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40AE550C-B70A-6842-8A31-4F303896E357}"/>
              </a:ext>
            </a:extLst>
          </p:cNvPr>
          <p:cNvSpPr>
            <a:spLocks noGrp="1"/>
          </p:cNvSpPr>
          <p:nvPr>
            <p:ph type="sldNum" sz="quarter" idx="4"/>
          </p:nvPr>
        </p:nvSpPr>
        <p:spPr/>
        <p:txBody>
          <a:bodyPr/>
          <a:lstStyle/>
          <a:p>
            <a:r>
              <a:rPr lang="en-US"/>
              <a:t>Slide </a:t>
            </a:r>
            <a:fld id="{E27654B9-2CBC-E046-9B7E-70345D26D3AC}" type="slidenum">
              <a:rPr lang="en-US" smtClean="0"/>
              <a:t>26</a:t>
            </a:fld>
            <a:endParaRPr lang="en-US" dirty="0"/>
          </a:p>
        </p:txBody>
      </p:sp>
      <p:sp>
        <p:nvSpPr>
          <p:cNvPr id="7" name="Title 1">
            <a:extLst>
              <a:ext uri="{FF2B5EF4-FFF2-40B4-BE49-F238E27FC236}">
                <a16:creationId xmlns:a16="http://schemas.microsoft.com/office/drawing/2014/main" id="{AFFCC53D-D3B3-9D48-857B-AF3B1D48BE9D}"/>
              </a:ext>
            </a:extLst>
          </p:cNvPr>
          <p:cNvSpPr>
            <a:spLocks noGrp="1"/>
          </p:cNvSpPr>
          <p:nvPr>
            <p:ph type="title"/>
          </p:nvPr>
        </p:nvSpPr>
        <p:spPr>
          <a:xfrm>
            <a:off x="478369" y="228600"/>
            <a:ext cx="11205633" cy="609600"/>
          </a:xfrm>
        </p:spPr>
        <p:txBody>
          <a:bodyPr/>
          <a:lstStyle/>
          <a:p>
            <a:pPr marL="0" indent="0">
              <a:buNone/>
            </a:pPr>
            <a:r>
              <a:rPr lang="en-US" dirty="0"/>
              <a:t>Conclusion</a:t>
            </a:r>
          </a:p>
        </p:txBody>
      </p:sp>
    </p:spTree>
    <p:extLst>
      <p:ext uri="{BB962C8B-B14F-4D97-AF65-F5344CB8AC3E}">
        <p14:creationId xmlns:p14="http://schemas.microsoft.com/office/powerpoint/2010/main" val="14286939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53062" y="1828800"/>
            <a:ext cx="8758458" cy="1295400"/>
          </a:xfrm>
        </p:spPr>
        <p:txBody>
          <a:bodyPr/>
          <a:lstStyle/>
          <a:p>
            <a:r>
              <a:rPr lang="en-US" dirty="0"/>
              <a:t>6. Personal Opinion</a:t>
            </a:r>
          </a:p>
        </p:txBody>
      </p:sp>
    </p:spTree>
    <p:extLst>
      <p:ext uri="{BB962C8B-B14F-4D97-AF65-F5344CB8AC3E}">
        <p14:creationId xmlns:p14="http://schemas.microsoft.com/office/powerpoint/2010/main" val="30875225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133B9-2CA6-914B-877F-81CBB463A40D}"/>
              </a:ext>
            </a:extLst>
          </p:cNvPr>
          <p:cNvSpPr>
            <a:spLocks noGrp="1"/>
          </p:cNvSpPr>
          <p:nvPr>
            <p:ph type="title"/>
          </p:nvPr>
        </p:nvSpPr>
        <p:spPr/>
        <p:txBody>
          <a:bodyPr/>
          <a:lstStyle/>
          <a:p>
            <a:r>
              <a:rPr lang="en-US" dirty="0"/>
              <a:t>Personal Opinion</a:t>
            </a:r>
          </a:p>
        </p:txBody>
      </p:sp>
      <p:sp>
        <p:nvSpPr>
          <p:cNvPr id="3" name="Content Placeholder 2">
            <a:extLst>
              <a:ext uri="{FF2B5EF4-FFF2-40B4-BE49-F238E27FC236}">
                <a16:creationId xmlns:a16="http://schemas.microsoft.com/office/drawing/2014/main" id="{04FAED2C-9072-BE4A-8A7D-1CD12718C4B4}"/>
              </a:ext>
            </a:extLst>
          </p:cNvPr>
          <p:cNvSpPr>
            <a:spLocks noGrp="1"/>
          </p:cNvSpPr>
          <p:nvPr>
            <p:ph idx="1"/>
          </p:nvPr>
        </p:nvSpPr>
        <p:spPr>
          <a:xfrm>
            <a:off x="478369" y="1066800"/>
            <a:ext cx="5617631" cy="5105400"/>
          </a:xfrm>
        </p:spPr>
        <p:txBody>
          <a:bodyPr/>
          <a:lstStyle/>
          <a:p>
            <a:pPr marL="0" indent="0">
              <a:buNone/>
            </a:pPr>
            <a:r>
              <a:rPr lang="en-US" sz="2200" b="1" dirty="0"/>
              <a:t>Strengths</a:t>
            </a:r>
          </a:p>
          <a:p>
            <a:r>
              <a:rPr lang="en-US" sz="2200" dirty="0" smtClean="0"/>
              <a:t>Performance is impressive</a:t>
            </a:r>
            <a:endParaRPr lang="en-US" sz="2200" dirty="0"/>
          </a:p>
          <a:p>
            <a:r>
              <a:rPr lang="en-US" sz="2200" dirty="0" smtClean="0"/>
              <a:t>Model free approach is a really new concept</a:t>
            </a:r>
          </a:p>
          <a:p>
            <a:r>
              <a:rPr lang="en-US" sz="2200" dirty="0"/>
              <a:t>Tested on a variety </a:t>
            </a:r>
            <a:r>
              <a:rPr lang="en-US" sz="2200" dirty="0" smtClean="0"/>
              <a:t>of datasets in laboratory and wild</a:t>
            </a:r>
          </a:p>
          <a:p>
            <a:r>
              <a:rPr lang="en-US" sz="2200" dirty="0" smtClean="0"/>
              <a:t>Great appendix information</a:t>
            </a:r>
          </a:p>
          <a:p>
            <a:r>
              <a:rPr lang="en-US" sz="2200" dirty="0" smtClean="0"/>
              <a:t>Source </a:t>
            </a:r>
            <a:r>
              <a:rPr lang="en-US" sz="2200" dirty="0"/>
              <a:t>Code publicly available on </a:t>
            </a:r>
            <a:r>
              <a:rPr lang="en-US" sz="2200" dirty="0">
                <a:hlinkClick r:id="rId3"/>
              </a:rPr>
              <a:t>GitHub</a:t>
            </a:r>
            <a:endParaRPr lang="en-US" sz="2200" b="1" dirty="0"/>
          </a:p>
          <a:p>
            <a:pPr marL="0" indent="0">
              <a:buNone/>
            </a:pPr>
            <a:endParaRPr lang="en-US" sz="2000" dirty="0"/>
          </a:p>
          <a:p>
            <a:pPr marL="0" indent="0">
              <a:buNone/>
            </a:pPr>
            <a:r>
              <a:rPr lang="en-US" sz="2000" b="1" dirty="0" smtClean="0"/>
              <a:t>	Future Vision: </a:t>
            </a:r>
            <a:r>
              <a:rPr lang="en-US" sz="2000" b="1" dirty="0" err="1" smtClean="0"/>
              <a:t>Realtime</a:t>
            </a:r>
            <a:r>
              <a:rPr lang="en-US" sz="2000" b="1" dirty="0" smtClean="0"/>
              <a:t> Applications</a:t>
            </a:r>
            <a:endParaRPr lang="en-US" sz="2000" b="1" dirty="0"/>
          </a:p>
        </p:txBody>
      </p:sp>
      <p:sp>
        <p:nvSpPr>
          <p:cNvPr id="4" name="Date Placeholder 3">
            <a:extLst>
              <a:ext uri="{FF2B5EF4-FFF2-40B4-BE49-F238E27FC236}">
                <a16:creationId xmlns:a16="http://schemas.microsoft.com/office/drawing/2014/main" id="{77EDB5ED-6A02-394B-AE2D-D656F7D98E41}"/>
              </a:ext>
            </a:extLst>
          </p:cNvPr>
          <p:cNvSpPr>
            <a:spLocks noGrp="1"/>
          </p:cNvSpPr>
          <p:nvPr>
            <p:ph type="dt" sz="half" idx="2"/>
          </p:nvPr>
        </p:nvSpPr>
        <p:spPr/>
        <p:txBody>
          <a:bodyPr/>
          <a:lstStyle/>
          <a:p>
            <a:r>
              <a:rPr lang="en-US" dirty="0"/>
              <a:t>November </a:t>
            </a:r>
            <a:r>
              <a:rPr lang="en-US" dirty="0" smtClean="0"/>
              <a:t>22</a:t>
            </a:r>
            <a:endParaRPr lang="en-US" dirty="0"/>
          </a:p>
        </p:txBody>
      </p:sp>
      <p:sp>
        <p:nvSpPr>
          <p:cNvPr id="5" name="Footer Placeholder 4">
            <a:extLst>
              <a:ext uri="{FF2B5EF4-FFF2-40B4-BE49-F238E27FC236}">
                <a16:creationId xmlns:a16="http://schemas.microsoft.com/office/drawing/2014/main" id="{692ED5B9-1016-664F-9544-E55A575866E2}"/>
              </a:ext>
            </a:extLst>
          </p:cNvPr>
          <p:cNvSpPr>
            <a:spLocks noGrp="1"/>
          </p:cNvSpPr>
          <p:nvPr>
            <p:ph type="ftr" sz="quarter" idx="3"/>
          </p:nvPr>
        </p:nvSpPr>
        <p:spPr/>
        <p:txBody>
          <a:bodyPr/>
          <a:lstStyle/>
          <a:p>
            <a:r>
              <a:rPr lang="en-US" dirty="0"/>
              <a:t>Computer Aided Medical Procedures</a:t>
            </a:r>
          </a:p>
        </p:txBody>
      </p:sp>
      <p:sp>
        <p:nvSpPr>
          <p:cNvPr id="6" name="Slide Number Placeholder 5">
            <a:extLst>
              <a:ext uri="{FF2B5EF4-FFF2-40B4-BE49-F238E27FC236}">
                <a16:creationId xmlns:a16="http://schemas.microsoft.com/office/drawing/2014/main" id="{626F1E41-52D2-544C-B9AC-7D1616C68B6A}"/>
              </a:ext>
            </a:extLst>
          </p:cNvPr>
          <p:cNvSpPr>
            <a:spLocks noGrp="1"/>
          </p:cNvSpPr>
          <p:nvPr>
            <p:ph type="sldNum" sz="quarter" idx="4"/>
          </p:nvPr>
        </p:nvSpPr>
        <p:spPr/>
        <p:txBody>
          <a:bodyPr/>
          <a:lstStyle/>
          <a:p>
            <a:r>
              <a:rPr lang="en-US"/>
              <a:t>Slide </a:t>
            </a:r>
            <a:fld id="{E27654B9-2CBC-E046-9B7E-70345D26D3AC}" type="slidenum">
              <a:rPr lang="en-US" smtClean="0"/>
              <a:t>28</a:t>
            </a:fld>
            <a:endParaRPr lang="en-US" dirty="0"/>
          </a:p>
        </p:txBody>
      </p:sp>
      <p:sp>
        <p:nvSpPr>
          <p:cNvPr id="7" name="Content Placeholder 2">
            <a:extLst>
              <a:ext uri="{FF2B5EF4-FFF2-40B4-BE49-F238E27FC236}">
                <a16:creationId xmlns:a16="http://schemas.microsoft.com/office/drawing/2014/main" id="{305AACAB-D646-2D41-BE61-15F2E2624823}"/>
              </a:ext>
            </a:extLst>
          </p:cNvPr>
          <p:cNvSpPr txBox="1">
            <a:spLocks/>
          </p:cNvSpPr>
          <p:nvPr/>
        </p:nvSpPr>
        <p:spPr bwMode="auto">
          <a:xfrm>
            <a:off x="6096000" y="1062037"/>
            <a:ext cx="5617631"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en-US" sz="2200" b="1" kern="0" dirty="0"/>
              <a:t>Weaknesses</a:t>
            </a:r>
          </a:p>
          <a:p>
            <a:pPr defTabSz="914400"/>
            <a:r>
              <a:rPr lang="en-US" sz="2200" kern="0" dirty="0" smtClean="0"/>
              <a:t>Paper structure very complicated</a:t>
            </a:r>
            <a:endParaRPr lang="en-US" sz="2200" kern="0" dirty="0"/>
          </a:p>
          <a:p>
            <a:pPr defTabSz="914400"/>
            <a:r>
              <a:rPr lang="en-US" sz="2200" kern="0" dirty="0" smtClean="0"/>
              <a:t>Images and tables at random places and not aligned with the text</a:t>
            </a:r>
            <a:endParaRPr lang="en-US" sz="2200" kern="0" dirty="0"/>
          </a:p>
          <a:p>
            <a:pPr defTabSz="914400"/>
            <a:r>
              <a:rPr lang="en-US" sz="2200" kern="0" dirty="0" smtClean="0"/>
              <a:t>Very much background information needed to understand</a:t>
            </a:r>
            <a:endParaRPr lang="en-US" sz="2200" kern="0" dirty="0"/>
          </a:p>
          <a:p>
            <a:pPr defTabSz="914400"/>
            <a:r>
              <a:rPr lang="en-US" sz="2200" kern="0" dirty="0" smtClean="0"/>
              <a:t>Mesh </a:t>
            </a:r>
            <a:r>
              <a:rPr lang="en-US" sz="2200" kern="0" dirty="0" err="1" smtClean="0"/>
              <a:t>upsampling</a:t>
            </a:r>
            <a:r>
              <a:rPr lang="en-US" sz="2200" kern="0" dirty="0" smtClean="0"/>
              <a:t> is imaged very misleading</a:t>
            </a:r>
            <a:endParaRPr lang="en-US" sz="2200" kern="0" dirty="0"/>
          </a:p>
          <a:p>
            <a:pPr defTabSz="914400"/>
            <a:endParaRPr lang="en-US" sz="2200" kern="0" dirty="0"/>
          </a:p>
          <a:p>
            <a:pPr defTabSz="914400"/>
            <a:endParaRPr lang="en-US" sz="2200" kern="0" dirty="0"/>
          </a:p>
          <a:p>
            <a:pPr lvl="1" defTabSz="914400"/>
            <a:endParaRPr lang="en-US" sz="1600" kern="0" dirty="0"/>
          </a:p>
        </p:txBody>
      </p:sp>
    </p:spTree>
    <p:extLst>
      <p:ext uri="{BB962C8B-B14F-4D97-AF65-F5344CB8AC3E}">
        <p14:creationId xmlns:p14="http://schemas.microsoft.com/office/powerpoint/2010/main" val="364259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02227-23A0-D94D-BD78-94779D5DA27C}"/>
              </a:ext>
            </a:extLst>
          </p:cNvPr>
          <p:cNvSpPr>
            <a:spLocks noGrp="1"/>
          </p:cNvSpPr>
          <p:nvPr>
            <p:ph type="title"/>
          </p:nvPr>
        </p:nvSpPr>
        <p:spPr/>
        <p:txBody>
          <a:bodyPr/>
          <a:lstStyle/>
          <a:p>
            <a:r>
              <a:rPr lang="en-US" dirty="0"/>
              <a:t>Take-Home-Message</a:t>
            </a:r>
          </a:p>
        </p:txBody>
      </p:sp>
      <p:sp>
        <p:nvSpPr>
          <p:cNvPr id="4" name="Date Placeholder 3">
            <a:extLst>
              <a:ext uri="{FF2B5EF4-FFF2-40B4-BE49-F238E27FC236}">
                <a16:creationId xmlns:a16="http://schemas.microsoft.com/office/drawing/2014/main" id="{24398E30-F428-994C-BFB5-85181F70DD11}"/>
              </a:ext>
            </a:extLst>
          </p:cNvPr>
          <p:cNvSpPr>
            <a:spLocks noGrp="1"/>
          </p:cNvSpPr>
          <p:nvPr>
            <p:ph type="dt" sz="half" idx="2"/>
          </p:nvPr>
        </p:nvSpPr>
        <p:spPr/>
        <p:txBody>
          <a:bodyPr/>
          <a:lstStyle/>
          <a:p>
            <a:r>
              <a:rPr lang="en-US" dirty="0"/>
              <a:t>November </a:t>
            </a:r>
            <a:r>
              <a:rPr lang="en-US" dirty="0" smtClean="0"/>
              <a:t>22</a:t>
            </a:r>
            <a:endParaRPr lang="en-US" dirty="0"/>
          </a:p>
        </p:txBody>
      </p:sp>
      <p:sp>
        <p:nvSpPr>
          <p:cNvPr id="3" name="Content Placeholder 2">
            <a:extLst>
              <a:ext uri="{FF2B5EF4-FFF2-40B4-BE49-F238E27FC236}">
                <a16:creationId xmlns:a16="http://schemas.microsoft.com/office/drawing/2014/main" id="{FD7339E7-3F90-F04E-8BFB-60998AF253F2}"/>
              </a:ext>
            </a:extLst>
          </p:cNvPr>
          <p:cNvSpPr>
            <a:spLocks noGrp="1"/>
          </p:cNvSpPr>
          <p:nvPr>
            <p:ph idx="1"/>
          </p:nvPr>
        </p:nvSpPr>
        <p:spPr>
          <a:xfrm>
            <a:off x="478370" y="1066800"/>
            <a:ext cx="9365426" cy="5105400"/>
          </a:xfrm>
        </p:spPr>
        <p:txBody>
          <a:bodyPr anchor="ctr"/>
          <a:lstStyle/>
          <a:p>
            <a:pPr>
              <a:buFont typeface="Arial" panose="020B0604020202020204" pitchFamily="34" charset="0"/>
              <a:buChar char="•"/>
            </a:pPr>
            <a:r>
              <a:rPr lang="en-US" sz="2400" dirty="0"/>
              <a:t>keep the concept </a:t>
            </a:r>
            <a:r>
              <a:rPr lang="en-US" sz="2400" dirty="0" smtClean="0"/>
              <a:t>of Pose Estimating </a:t>
            </a:r>
            <a:r>
              <a:rPr lang="en-US" sz="2400" dirty="0"/>
              <a:t>in mind:</a:t>
            </a:r>
          </a:p>
          <a:p>
            <a:pPr lvl="1"/>
            <a:r>
              <a:rPr lang="en-US" sz="2400" dirty="0" smtClean="0"/>
              <a:t>Can your car understand hand gestures?</a:t>
            </a:r>
            <a:endParaRPr lang="en-US" sz="2400" dirty="0"/>
          </a:p>
          <a:p>
            <a:pPr lvl="1"/>
            <a:r>
              <a:rPr lang="en-US" sz="2400" dirty="0" smtClean="0"/>
              <a:t>Does your phone scan your face to unlock?</a:t>
            </a:r>
            <a:endParaRPr lang="en-US" sz="2400" dirty="0"/>
          </a:p>
          <a:p>
            <a:r>
              <a:rPr lang="en-US" sz="2400" dirty="0" smtClean="0"/>
              <a:t>Deep learning got reality in many of todays applications. If you want to get more into </a:t>
            </a:r>
            <a:r>
              <a:rPr lang="en-US" sz="2400" dirty="0" err="1" smtClean="0"/>
              <a:t>GraphCNN</a:t>
            </a:r>
            <a:r>
              <a:rPr lang="en-US" sz="2400" dirty="0" smtClean="0"/>
              <a:t>, I </a:t>
            </a:r>
            <a:r>
              <a:rPr lang="en-US" sz="2400" dirty="0" err="1" smtClean="0"/>
              <a:t>definetly</a:t>
            </a:r>
            <a:r>
              <a:rPr lang="en-US" sz="2400" dirty="0" smtClean="0"/>
              <a:t> recommend this paper.</a:t>
            </a:r>
            <a:endParaRPr lang="en-US" sz="2400" dirty="0"/>
          </a:p>
        </p:txBody>
      </p:sp>
      <p:sp>
        <p:nvSpPr>
          <p:cNvPr id="5" name="Footer Placeholder 4">
            <a:extLst>
              <a:ext uri="{FF2B5EF4-FFF2-40B4-BE49-F238E27FC236}">
                <a16:creationId xmlns:a16="http://schemas.microsoft.com/office/drawing/2014/main" id="{2DC8F9C3-CC2E-9744-9457-8415BEF6F0ED}"/>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0FD6ED5C-3E1E-A74D-8222-97B004258039}"/>
              </a:ext>
            </a:extLst>
          </p:cNvPr>
          <p:cNvSpPr>
            <a:spLocks noGrp="1"/>
          </p:cNvSpPr>
          <p:nvPr>
            <p:ph type="sldNum" sz="quarter" idx="4"/>
          </p:nvPr>
        </p:nvSpPr>
        <p:spPr/>
        <p:txBody>
          <a:bodyPr/>
          <a:lstStyle/>
          <a:p>
            <a:r>
              <a:rPr lang="en-US"/>
              <a:t>Slide </a:t>
            </a:r>
            <a:fld id="{E27654B9-2CBC-E046-9B7E-70345D26D3AC}" type="slidenum">
              <a:rPr lang="en-US" smtClean="0"/>
              <a:t>29</a:t>
            </a:fld>
            <a:endParaRPr lang="en-US" dirty="0"/>
          </a:p>
        </p:txBody>
      </p:sp>
    </p:spTree>
    <p:extLst>
      <p:ext uri="{BB962C8B-B14F-4D97-AF65-F5344CB8AC3E}">
        <p14:creationId xmlns:p14="http://schemas.microsoft.com/office/powerpoint/2010/main" val="2649880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a:stretch>
            <a:fillRect/>
          </a:stretch>
        </p:blipFill>
        <p:spPr>
          <a:xfrm>
            <a:off x="2376829" y="4681669"/>
            <a:ext cx="654187" cy="327094"/>
          </a:xfrm>
          <a:prstGeom prst="rect">
            <a:avLst/>
          </a:prstGeom>
        </p:spPr>
      </p:pic>
      <p:sp>
        <p:nvSpPr>
          <p:cNvPr id="2" name="Title 1"/>
          <p:cNvSpPr>
            <a:spLocks noGrp="1"/>
          </p:cNvSpPr>
          <p:nvPr>
            <p:ph type="title"/>
          </p:nvPr>
        </p:nvSpPr>
        <p:spPr/>
        <p:txBody>
          <a:bodyPr/>
          <a:lstStyle/>
          <a:p>
            <a:r>
              <a:rPr lang="en-US" dirty="0" smtClean="0"/>
              <a:t>Topic</a:t>
            </a:r>
            <a:endParaRPr lang="en-US" dirty="0"/>
          </a:p>
        </p:txBody>
      </p:sp>
      <p:sp>
        <p:nvSpPr>
          <p:cNvPr id="3" name="Content Placeholder 2"/>
          <p:cNvSpPr>
            <a:spLocks noGrp="1"/>
          </p:cNvSpPr>
          <p:nvPr>
            <p:ph idx="1"/>
          </p:nvPr>
        </p:nvSpPr>
        <p:spPr>
          <a:xfrm>
            <a:off x="478369" y="1066800"/>
            <a:ext cx="4712609" cy="1809623"/>
          </a:xfrm>
        </p:spPr>
        <p:txBody>
          <a:bodyPr/>
          <a:lstStyle/>
          <a:p>
            <a:r>
              <a:rPr lang="en-US" sz="2200" b="1" dirty="0" smtClean="0"/>
              <a:t>1 From </a:t>
            </a:r>
            <a:r>
              <a:rPr lang="en-US" sz="2200" b="1" dirty="0"/>
              <a:t>2</a:t>
            </a:r>
            <a:r>
              <a:rPr lang="en-US" sz="2200" b="1" dirty="0" smtClean="0"/>
              <a:t>D Human Pose</a:t>
            </a:r>
            <a:endParaRPr lang="en-US" sz="2200" b="1" dirty="0"/>
          </a:p>
          <a:p>
            <a:pPr lvl="1"/>
            <a:r>
              <a:rPr lang="en-US" sz="1800" dirty="0" smtClean="0"/>
              <a:t>Input information</a:t>
            </a:r>
            <a:r>
              <a:rPr lang="en-US" sz="1800" dirty="0"/>
              <a:t>: </a:t>
            </a:r>
            <a:r>
              <a:rPr lang="en-US" sz="1800" b="1" dirty="0"/>
              <a:t>Raster </a:t>
            </a:r>
            <a:r>
              <a:rPr lang="en-US" sz="1800" b="1" dirty="0" smtClean="0"/>
              <a:t>graphic</a:t>
            </a:r>
          </a:p>
          <a:p>
            <a:pPr lvl="1"/>
            <a:endParaRPr lang="en-US" sz="1800" b="1" dirty="0" smtClean="0"/>
          </a:p>
          <a:p>
            <a:pPr lvl="1"/>
            <a:r>
              <a:rPr lang="en-US" sz="1800" dirty="0" smtClean="0"/>
              <a:t>(</a:t>
            </a:r>
            <a:r>
              <a:rPr lang="en-US" sz="1800" dirty="0" err="1"/>
              <a:t>GraphCNN</a:t>
            </a:r>
            <a:r>
              <a:rPr lang="en-US" sz="1800" dirty="0"/>
              <a:t>)-based </a:t>
            </a:r>
            <a:r>
              <a:rPr lang="en-US" sz="1800" dirty="0" smtClean="0"/>
              <a:t>system without the use of mesh models</a:t>
            </a:r>
            <a:endParaRPr lang="en-US" sz="2200" dirty="0"/>
          </a:p>
          <a:p>
            <a:pPr marL="0" indent="0">
              <a:buNone/>
            </a:pPr>
            <a:endParaRPr lang="en-US" sz="2200" dirty="0"/>
          </a:p>
        </p:txBody>
      </p:sp>
      <p:sp>
        <p:nvSpPr>
          <p:cNvPr id="4" name="Date Placeholder 3"/>
          <p:cNvSpPr>
            <a:spLocks noGrp="1"/>
          </p:cNvSpPr>
          <p:nvPr>
            <p:ph type="dt" sz="half" idx="2"/>
          </p:nvPr>
        </p:nvSpPr>
        <p:spPr/>
        <p:txBody>
          <a:bodyPr/>
          <a:lstStyle/>
          <a:p>
            <a:r>
              <a:rPr lang="en-US" dirty="0" smtClean="0"/>
              <a:t>November 22</a:t>
            </a:r>
            <a:endParaRPr lang="en-US" dirty="0"/>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3</a:t>
            </a:fld>
            <a:endParaRPr lang="en-US" dirty="0"/>
          </a:p>
        </p:txBody>
      </p:sp>
      <p:sp>
        <p:nvSpPr>
          <p:cNvPr id="21" name="Content Placeholder 2">
            <a:extLst>
              <a:ext uri="{FF2B5EF4-FFF2-40B4-BE49-F238E27FC236}">
                <a16:creationId xmlns:a16="http://schemas.microsoft.com/office/drawing/2014/main" id="{069F7248-A0BA-7449-8499-D870693C0450}"/>
              </a:ext>
            </a:extLst>
          </p:cNvPr>
          <p:cNvSpPr txBox="1">
            <a:spLocks/>
          </p:cNvSpPr>
          <p:nvPr/>
        </p:nvSpPr>
        <p:spPr bwMode="auto">
          <a:xfrm>
            <a:off x="5701357" y="1074144"/>
            <a:ext cx="5876354" cy="19823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r>
              <a:rPr lang="en-US" sz="2200" b="1" u="sng" kern="0" dirty="0"/>
              <a:t>2 </a:t>
            </a:r>
            <a:r>
              <a:rPr lang="en-US" sz="2200" b="1" u="sng" kern="0" dirty="0" smtClean="0"/>
              <a:t>Creating </a:t>
            </a:r>
            <a:r>
              <a:rPr lang="en-US" sz="2200" b="1" dirty="0" smtClean="0"/>
              <a:t>a 3D </a:t>
            </a:r>
            <a:r>
              <a:rPr lang="en-US" sz="2200" b="1" dirty="0"/>
              <a:t>Human </a:t>
            </a:r>
            <a:r>
              <a:rPr lang="en-US" sz="2200" b="1" dirty="0" smtClean="0"/>
              <a:t>Pose</a:t>
            </a:r>
            <a:endParaRPr lang="en-US" sz="2200" kern="0" dirty="0"/>
          </a:p>
          <a:p>
            <a:pPr marL="742950" lvl="2" indent="-342900" defTabSz="914400">
              <a:buFont typeface="Symbol" panose="05050102010706020507" pitchFamily="18" charset="2"/>
              <a:buChar char="-"/>
            </a:pPr>
            <a:r>
              <a:rPr lang="en-US" sz="1800" dirty="0" smtClean="0"/>
              <a:t>Estimating the </a:t>
            </a:r>
            <a:r>
              <a:rPr lang="en-US" sz="1800" dirty="0"/>
              <a:t>3D coordinates of human mesh vertices directly from the 2D human pose</a:t>
            </a:r>
            <a:r>
              <a:rPr lang="en-US" sz="1800" dirty="0" smtClean="0"/>
              <a:t>.</a:t>
            </a:r>
          </a:p>
          <a:p>
            <a:pPr marL="400050" lvl="2" indent="0" defTabSz="914400">
              <a:buNone/>
            </a:pPr>
            <a:endParaRPr lang="en-US" sz="1800" dirty="0"/>
          </a:p>
          <a:p>
            <a:pPr marL="742950" lvl="2" indent="-342900" defTabSz="914400">
              <a:buFont typeface="Symbol" panose="05050102010706020507" pitchFamily="18" charset="2"/>
              <a:buChar char="-"/>
            </a:pPr>
            <a:r>
              <a:rPr lang="en-US" sz="1800" dirty="0" smtClean="0"/>
              <a:t>Recover 3D </a:t>
            </a:r>
            <a:r>
              <a:rPr lang="en-US" sz="1800" dirty="0"/>
              <a:t>Human joint and mesh vertex locations. </a:t>
            </a:r>
          </a:p>
          <a:p>
            <a:pPr defTabSz="914400"/>
            <a:endParaRPr lang="en-US" sz="2200" kern="0" dirty="0"/>
          </a:p>
          <a:p>
            <a:pPr marL="0" indent="0" defTabSz="914400">
              <a:buFontTx/>
              <a:buNone/>
            </a:pPr>
            <a:endParaRPr lang="en-US" sz="2200" kern="0" dirty="0"/>
          </a:p>
        </p:txBody>
      </p:sp>
      <p:pic>
        <p:nvPicPr>
          <p:cNvPr id="18" name="Grafik 17"/>
          <p:cNvPicPr>
            <a:picLocks noChangeAspect="1"/>
          </p:cNvPicPr>
          <p:nvPr/>
        </p:nvPicPr>
        <p:blipFill>
          <a:blip r:embed="rId4"/>
          <a:stretch>
            <a:fillRect/>
          </a:stretch>
        </p:blipFill>
        <p:spPr>
          <a:xfrm>
            <a:off x="2925865" y="3454496"/>
            <a:ext cx="8758137" cy="2454346"/>
          </a:xfrm>
          <a:prstGeom prst="rect">
            <a:avLst/>
          </a:prstGeom>
        </p:spPr>
      </p:pic>
      <p:pic>
        <p:nvPicPr>
          <p:cNvPr id="7" name="Grafik 6"/>
          <p:cNvPicPr>
            <a:picLocks noChangeAspect="1"/>
          </p:cNvPicPr>
          <p:nvPr/>
        </p:nvPicPr>
        <p:blipFill>
          <a:blip r:embed="rId5"/>
          <a:stretch>
            <a:fillRect/>
          </a:stretch>
        </p:blipFill>
        <p:spPr>
          <a:xfrm>
            <a:off x="844662" y="4079920"/>
            <a:ext cx="1532167" cy="1413164"/>
          </a:xfrm>
          <a:prstGeom prst="rect">
            <a:avLst/>
          </a:prstGeom>
        </p:spPr>
      </p:pic>
    </p:spTree>
    <p:extLst>
      <p:ext uri="{BB962C8B-B14F-4D97-AF65-F5344CB8AC3E}">
        <p14:creationId xmlns:p14="http://schemas.microsoft.com/office/powerpoint/2010/main" val="3612376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a:xfrm>
            <a:off x="478369" y="1066800"/>
            <a:ext cx="5387859" cy="1809623"/>
          </a:xfrm>
        </p:spPr>
        <p:txBody>
          <a:bodyPr/>
          <a:lstStyle/>
          <a:p>
            <a:r>
              <a:rPr lang="en-US" sz="2200" b="1" dirty="0" smtClean="0"/>
              <a:t>Problem: Estimating Human Pose</a:t>
            </a:r>
            <a:endParaRPr lang="en-US" sz="2200" b="1" dirty="0"/>
          </a:p>
          <a:p>
            <a:pPr lvl="1"/>
            <a:r>
              <a:rPr lang="en-US" sz="1800" dirty="0" smtClean="0"/>
              <a:t>Goal is to </a:t>
            </a:r>
            <a:r>
              <a:rPr lang="en-US" sz="1800" dirty="0"/>
              <a:t>recover 3D human joint and mesh vertex locations </a:t>
            </a:r>
            <a:r>
              <a:rPr lang="en-US" sz="1800" dirty="0" smtClean="0"/>
              <a:t>simultaneously.</a:t>
            </a:r>
          </a:p>
          <a:p>
            <a:pPr lvl="1"/>
            <a:r>
              <a:rPr lang="en-US" sz="1800" dirty="0" smtClean="0"/>
              <a:t>Challenging </a:t>
            </a:r>
            <a:r>
              <a:rPr lang="en-US" sz="1800" dirty="0"/>
              <a:t>task due to the depth </a:t>
            </a:r>
            <a:r>
              <a:rPr lang="en-US" sz="1800" dirty="0" smtClean="0"/>
              <a:t>and scale </a:t>
            </a:r>
            <a:r>
              <a:rPr lang="en-US" sz="1800" dirty="0"/>
              <a:t>ambiguity</a:t>
            </a:r>
            <a:endParaRPr lang="en-US" sz="2200" dirty="0"/>
          </a:p>
        </p:txBody>
      </p:sp>
      <p:sp>
        <p:nvSpPr>
          <p:cNvPr id="4" name="Date Placeholder 3"/>
          <p:cNvSpPr>
            <a:spLocks noGrp="1"/>
          </p:cNvSpPr>
          <p:nvPr>
            <p:ph type="dt" sz="half" idx="2"/>
          </p:nvPr>
        </p:nvSpPr>
        <p:spPr/>
        <p:txBody>
          <a:bodyPr/>
          <a:lstStyle/>
          <a:p>
            <a:r>
              <a:rPr lang="en-US" dirty="0" smtClean="0"/>
              <a:t>November 22</a:t>
            </a:r>
            <a:endParaRPr lang="en-US" dirty="0"/>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4</a:t>
            </a:fld>
            <a:endParaRPr lang="en-US" dirty="0"/>
          </a:p>
        </p:txBody>
      </p:sp>
      <p:sp>
        <p:nvSpPr>
          <p:cNvPr id="21" name="Content Placeholder 2">
            <a:extLst>
              <a:ext uri="{FF2B5EF4-FFF2-40B4-BE49-F238E27FC236}">
                <a16:creationId xmlns:a16="http://schemas.microsoft.com/office/drawing/2014/main" id="{069F7248-A0BA-7449-8499-D870693C0450}"/>
              </a:ext>
            </a:extLst>
          </p:cNvPr>
          <p:cNvSpPr txBox="1">
            <a:spLocks/>
          </p:cNvSpPr>
          <p:nvPr/>
        </p:nvSpPr>
        <p:spPr bwMode="auto">
          <a:xfrm>
            <a:off x="478370" y="3497924"/>
            <a:ext cx="4797016" cy="2556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r>
              <a:rPr lang="en-US" sz="2200" b="1" u="sng" kern="0" dirty="0" smtClean="0"/>
              <a:t>Model Based approaches</a:t>
            </a:r>
            <a:endParaRPr lang="en-US" sz="2200" kern="0" dirty="0"/>
          </a:p>
          <a:p>
            <a:pPr marL="742950" lvl="2" indent="-342900" defTabSz="914400">
              <a:buFont typeface="Symbol" panose="05050102010706020507" pitchFamily="18" charset="2"/>
              <a:buChar char="-"/>
            </a:pPr>
            <a:r>
              <a:rPr lang="en-US" sz="1800" dirty="0" smtClean="0"/>
              <a:t>Recent </a:t>
            </a:r>
            <a:r>
              <a:rPr lang="de-DE" sz="1800" dirty="0" err="1" smtClean="0"/>
              <a:t>strategies</a:t>
            </a:r>
            <a:r>
              <a:rPr lang="de-DE" sz="1800" dirty="0" smtClean="0"/>
              <a:t>: SMPL </a:t>
            </a:r>
            <a:r>
              <a:rPr lang="de-DE" sz="1800" dirty="0" err="1"/>
              <a:t>and</a:t>
            </a:r>
            <a:r>
              <a:rPr lang="de-DE" sz="1800" dirty="0"/>
              <a:t> </a:t>
            </a:r>
            <a:r>
              <a:rPr lang="de-DE" sz="1800" dirty="0" smtClean="0"/>
              <a:t>MANO</a:t>
            </a:r>
          </a:p>
          <a:p>
            <a:pPr marL="742950" lvl="2" indent="-342900" defTabSz="914400">
              <a:buFont typeface="Symbol" panose="05050102010706020507" pitchFamily="18" charset="2"/>
              <a:buChar char="-"/>
            </a:pPr>
            <a:r>
              <a:rPr lang="en-US" sz="1800" dirty="0"/>
              <a:t>Using visual input data to set parameters </a:t>
            </a:r>
            <a:r>
              <a:rPr lang="en-US" sz="1800" dirty="0" smtClean="0"/>
              <a:t>of </a:t>
            </a:r>
            <a:r>
              <a:rPr lang="en-US" sz="1800" dirty="0"/>
              <a:t>human mesh models</a:t>
            </a:r>
            <a:endParaRPr lang="en-US" sz="1800" b="1" dirty="0"/>
          </a:p>
          <a:p>
            <a:pPr marL="742950" lvl="2" indent="-342900" defTabSz="914400">
              <a:buFont typeface="Symbol" panose="05050102010706020507" pitchFamily="18" charset="2"/>
              <a:buChar char="-"/>
            </a:pPr>
            <a:endParaRPr lang="de-DE" sz="1800" dirty="0" smtClean="0"/>
          </a:p>
          <a:p>
            <a:pPr marL="742950" lvl="2" indent="-342900" defTabSz="914400">
              <a:buFont typeface="Symbol" panose="05050102010706020507" pitchFamily="18" charset="2"/>
              <a:buChar char="-"/>
            </a:pPr>
            <a:endParaRPr lang="en-US" sz="2200" kern="0" dirty="0"/>
          </a:p>
          <a:p>
            <a:pPr marL="0" indent="0" defTabSz="914400">
              <a:buFontTx/>
              <a:buNone/>
            </a:pPr>
            <a:endParaRPr lang="en-US" sz="2200" kern="0" dirty="0"/>
          </a:p>
        </p:txBody>
      </p:sp>
      <p:pic>
        <p:nvPicPr>
          <p:cNvPr id="19" name="Grafik 18"/>
          <p:cNvPicPr>
            <a:picLocks noChangeAspect="1"/>
          </p:cNvPicPr>
          <p:nvPr/>
        </p:nvPicPr>
        <p:blipFill>
          <a:blip r:embed="rId3"/>
          <a:stretch>
            <a:fillRect/>
          </a:stretch>
        </p:blipFill>
        <p:spPr>
          <a:xfrm>
            <a:off x="5939625" y="1066800"/>
            <a:ext cx="5744377" cy="4163006"/>
          </a:xfrm>
          <a:prstGeom prst="rect">
            <a:avLst/>
          </a:prstGeom>
        </p:spPr>
      </p:pic>
    </p:spTree>
    <p:extLst>
      <p:ext uri="{BB962C8B-B14F-4D97-AF65-F5344CB8AC3E}">
        <p14:creationId xmlns:p14="http://schemas.microsoft.com/office/powerpoint/2010/main" val="3504723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Approaches: Model Based</a:t>
            </a:r>
            <a:endParaRPr lang="en-US" dirty="0"/>
          </a:p>
        </p:txBody>
      </p:sp>
      <p:sp>
        <p:nvSpPr>
          <p:cNvPr id="4" name="Date Placeholder 3"/>
          <p:cNvSpPr>
            <a:spLocks noGrp="1"/>
          </p:cNvSpPr>
          <p:nvPr>
            <p:ph type="dt" sz="half" idx="2"/>
          </p:nvPr>
        </p:nvSpPr>
        <p:spPr/>
        <p:txBody>
          <a:bodyPr/>
          <a:lstStyle/>
          <a:p>
            <a:r>
              <a:rPr lang="en-US" dirty="0"/>
              <a:t>November 22</a:t>
            </a:r>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5</a:t>
            </a:fld>
            <a:endParaRPr lang="en-US" dirty="0"/>
          </a:p>
        </p:txBody>
      </p:sp>
      <p:sp>
        <p:nvSpPr>
          <p:cNvPr id="21" name="Content Placeholder 2">
            <a:extLst>
              <a:ext uri="{FF2B5EF4-FFF2-40B4-BE49-F238E27FC236}">
                <a16:creationId xmlns:a16="http://schemas.microsoft.com/office/drawing/2014/main" id="{069F7248-A0BA-7449-8499-D870693C0450}"/>
              </a:ext>
            </a:extLst>
          </p:cNvPr>
          <p:cNvSpPr txBox="1">
            <a:spLocks/>
          </p:cNvSpPr>
          <p:nvPr/>
        </p:nvSpPr>
        <p:spPr bwMode="auto">
          <a:xfrm>
            <a:off x="478369" y="2478021"/>
            <a:ext cx="4797016" cy="2556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r>
              <a:rPr lang="en-US" sz="2200" b="1" u="sng" kern="0" dirty="0" smtClean="0"/>
              <a:t>Weaknesses</a:t>
            </a:r>
            <a:endParaRPr lang="en-US" sz="2200" kern="0" dirty="0"/>
          </a:p>
          <a:p>
            <a:pPr marL="742950" lvl="2" indent="-342900" defTabSz="914400">
              <a:buFont typeface="Symbol" panose="05050102010706020507" pitchFamily="18" charset="2"/>
              <a:buChar char="-"/>
            </a:pPr>
            <a:r>
              <a:rPr lang="en-US" sz="1800" dirty="0" smtClean="0"/>
              <a:t>Gap between </a:t>
            </a:r>
            <a:r>
              <a:rPr lang="en-US" sz="1800" dirty="0"/>
              <a:t>controlled and in-the-wild environment </a:t>
            </a:r>
            <a:r>
              <a:rPr lang="en-US" sz="1800" dirty="0" smtClean="0"/>
              <a:t>data</a:t>
            </a:r>
          </a:p>
          <a:p>
            <a:pPr marL="742950" lvl="2" indent="-342900" defTabSz="914400">
              <a:buFont typeface="Symbol" panose="05050102010706020507" pitchFamily="18" charset="2"/>
              <a:buChar char="-"/>
            </a:pPr>
            <a:endParaRPr lang="en-US" sz="1800" dirty="0"/>
          </a:p>
          <a:p>
            <a:pPr marL="742950" lvl="2" indent="-342900" defTabSz="914400">
              <a:buFont typeface="Symbol" panose="05050102010706020507" pitchFamily="18" charset="2"/>
              <a:buChar char="-"/>
            </a:pPr>
            <a:r>
              <a:rPr lang="en-US" sz="1800" dirty="0" smtClean="0"/>
              <a:t>Pose </a:t>
            </a:r>
            <a:r>
              <a:rPr lang="en-US" sz="1800" dirty="0"/>
              <a:t>parameters represent 3D rotations in an </a:t>
            </a:r>
            <a:r>
              <a:rPr lang="en-US" sz="1800" dirty="0" smtClean="0"/>
              <a:t>axis angle</a:t>
            </a:r>
            <a:r>
              <a:rPr lang="en-US" sz="1800" dirty="0"/>
              <a:t>, which can suffer from the non-unique problem</a:t>
            </a:r>
          </a:p>
          <a:p>
            <a:pPr marL="742950" lvl="2" indent="-342900" defTabSz="914400">
              <a:buFont typeface="Symbol" panose="05050102010706020507" pitchFamily="18" charset="2"/>
              <a:buChar char="-"/>
            </a:pPr>
            <a:endParaRPr lang="en-US" sz="1800" dirty="0" smtClean="0"/>
          </a:p>
          <a:p>
            <a:pPr marL="742950" lvl="2" indent="-342900" defTabSz="914400">
              <a:buFont typeface="Symbol" panose="05050102010706020507" pitchFamily="18" charset="2"/>
              <a:buChar char="-"/>
            </a:pPr>
            <a:endParaRPr lang="de-DE" sz="1800" dirty="0" smtClean="0"/>
          </a:p>
          <a:p>
            <a:pPr marL="742950" lvl="2" indent="-342900" defTabSz="914400">
              <a:buFont typeface="Symbol" panose="05050102010706020507" pitchFamily="18" charset="2"/>
              <a:buChar char="-"/>
            </a:pPr>
            <a:endParaRPr lang="en-US" sz="2200" kern="0" dirty="0"/>
          </a:p>
          <a:p>
            <a:pPr marL="0" indent="0" defTabSz="914400">
              <a:buFontTx/>
              <a:buNone/>
            </a:pPr>
            <a:endParaRPr lang="en-US" sz="2200" kern="0" dirty="0"/>
          </a:p>
        </p:txBody>
      </p:sp>
      <p:pic>
        <p:nvPicPr>
          <p:cNvPr id="8" name="Grafik 7"/>
          <p:cNvPicPr>
            <a:picLocks noChangeAspect="1"/>
          </p:cNvPicPr>
          <p:nvPr/>
        </p:nvPicPr>
        <p:blipFill>
          <a:blip r:embed="rId3"/>
          <a:stretch>
            <a:fillRect/>
          </a:stretch>
        </p:blipFill>
        <p:spPr>
          <a:xfrm>
            <a:off x="7701847" y="838200"/>
            <a:ext cx="3982155" cy="3279643"/>
          </a:xfrm>
          <a:prstGeom prst="rect">
            <a:avLst/>
          </a:prstGeom>
        </p:spPr>
      </p:pic>
    </p:spTree>
    <p:extLst>
      <p:ext uri="{BB962C8B-B14F-4D97-AF65-F5344CB8AC3E}">
        <p14:creationId xmlns:p14="http://schemas.microsoft.com/office/powerpoint/2010/main" val="202830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6B621-BF38-1B4C-9980-8C6DACA6ED2F}"/>
              </a:ext>
            </a:extLst>
          </p:cNvPr>
          <p:cNvSpPr>
            <a:spLocks noGrp="1"/>
          </p:cNvSpPr>
          <p:nvPr>
            <p:ph type="title"/>
          </p:nvPr>
        </p:nvSpPr>
        <p:spPr/>
        <p:txBody>
          <a:bodyPr/>
          <a:lstStyle/>
          <a:p>
            <a:r>
              <a:rPr lang="en-US" dirty="0" smtClean="0"/>
              <a:t>Solution: Pose2Mesh</a:t>
            </a:r>
            <a:endParaRPr lang="en-US" dirty="0"/>
          </a:p>
        </p:txBody>
      </p:sp>
      <p:sp>
        <p:nvSpPr>
          <p:cNvPr id="3" name="Content Placeholder 2">
            <a:extLst>
              <a:ext uri="{FF2B5EF4-FFF2-40B4-BE49-F238E27FC236}">
                <a16:creationId xmlns:a16="http://schemas.microsoft.com/office/drawing/2014/main" id="{1C75B3B6-5E58-2245-A2AE-308ACA6C6C23}"/>
              </a:ext>
            </a:extLst>
          </p:cNvPr>
          <p:cNvSpPr>
            <a:spLocks noGrp="1"/>
          </p:cNvSpPr>
          <p:nvPr>
            <p:ph idx="1"/>
          </p:nvPr>
        </p:nvSpPr>
        <p:spPr>
          <a:xfrm>
            <a:off x="478370" y="1066800"/>
            <a:ext cx="5890518" cy="5105400"/>
          </a:xfrm>
        </p:spPr>
        <p:txBody>
          <a:bodyPr anchor="ctr"/>
          <a:lstStyle/>
          <a:p>
            <a:pPr marL="0" indent="0">
              <a:buNone/>
            </a:pPr>
            <a:r>
              <a:rPr lang="en-US" sz="2200" b="1" dirty="0" smtClean="0"/>
              <a:t>Features</a:t>
            </a:r>
            <a:endParaRPr lang="en-US" sz="2200" b="1" dirty="0"/>
          </a:p>
          <a:p>
            <a:r>
              <a:rPr lang="de-DE" sz="2400" dirty="0" smtClean="0"/>
              <a:t>Graph </a:t>
            </a:r>
            <a:r>
              <a:rPr lang="de-DE" sz="2400" dirty="0" err="1"/>
              <a:t>convolutional</a:t>
            </a:r>
            <a:r>
              <a:rPr lang="de-DE" sz="2400" dirty="0"/>
              <a:t> </a:t>
            </a:r>
            <a:r>
              <a:rPr lang="de-DE" sz="2400" dirty="0" err="1" smtClean="0"/>
              <a:t>system</a:t>
            </a:r>
            <a:endParaRPr lang="de-DE" sz="2400" dirty="0" smtClean="0"/>
          </a:p>
          <a:p>
            <a:r>
              <a:rPr lang="en-US" sz="2400" dirty="0" smtClean="0"/>
              <a:t>Recovers </a:t>
            </a:r>
            <a:r>
              <a:rPr lang="en-US" sz="2400" dirty="0"/>
              <a:t>3D human pose and mesh from the 2D human </a:t>
            </a:r>
            <a:r>
              <a:rPr lang="en-US" sz="2400" dirty="0" smtClean="0"/>
              <a:t>pose</a:t>
            </a:r>
          </a:p>
          <a:p>
            <a:r>
              <a:rPr lang="de-DE" sz="2400" dirty="0"/>
              <a:t>M</a:t>
            </a:r>
            <a:r>
              <a:rPr lang="de-DE" sz="2400" dirty="0" smtClean="0"/>
              <a:t>odel-</a:t>
            </a:r>
            <a:r>
              <a:rPr lang="de-DE" sz="2400" dirty="0" err="1" smtClean="0"/>
              <a:t>free</a:t>
            </a:r>
            <a:r>
              <a:rPr lang="de-DE" sz="2400" dirty="0" smtClean="0"/>
              <a:t> </a:t>
            </a:r>
            <a:r>
              <a:rPr lang="de-DE" sz="2400" dirty="0" err="1" smtClean="0"/>
              <a:t>approach</a:t>
            </a:r>
            <a:endParaRPr lang="de-DE" sz="2400" dirty="0" smtClean="0"/>
          </a:p>
          <a:p>
            <a:endParaRPr lang="en-US" sz="2200" b="1" dirty="0"/>
          </a:p>
          <a:p>
            <a:endParaRPr lang="en-US" sz="2200" dirty="0"/>
          </a:p>
          <a:p>
            <a:pPr marL="0" indent="0" algn="ctr">
              <a:buNone/>
            </a:pPr>
            <a:r>
              <a:rPr lang="en-US" sz="2400" b="1" i="1" dirty="0" smtClean="0"/>
              <a:t>Compensates the two weaknesses of model-based approaches</a:t>
            </a:r>
            <a:endParaRPr lang="en-US" sz="2200" b="1" i="1" dirty="0"/>
          </a:p>
          <a:p>
            <a:endParaRPr lang="en-US" sz="2200" dirty="0"/>
          </a:p>
        </p:txBody>
      </p:sp>
      <p:sp>
        <p:nvSpPr>
          <p:cNvPr id="4" name="Date Placeholder 3">
            <a:extLst>
              <a:ext uri="{FF2B5EF4-FFF2-40B4-BE49-F238E27FC236}">
                <a16:creationId xmlns:a16="http://schemas.microsoft.com/office/drawing/2014/main" id="{81998CD1-FC43-674E-AA31-B4C032B0D94F}"/>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2C92E7D9-BA50-0846-9096-1EA3C5D58D26}"/>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DBF8D356-FF5E-D247-AACE-50753BF9C188}"/>
              </a:ext>
            </a:extLst>
          </p:cNvPr>
          <p:cNvSpPr>
            <a:spLocks noGrp="1"/>
          </p:cNvSpPr>
          <p:nvPr>
            <p:ph type="sldNum" sz="quarter" idx="4"/>
          </p:nvPr>
        </p:nvSpPr>
        <p:spPr/>
        <p:txBody>
          <a:bodyPr/>
          <a:lstStyle/>
          <a:p>
            <a:r>
              <a:rPr lang="en-US"/>
              <a:t>Slide </a:t>
            </a:r>
            <a:fld id="{E27654B9-2CBC-E046-9B7E-70345D26D3AC}" type="slidenum">
              <a:rPr lang="en-US" smtClean="0"/>
              <a:t>6</a:t>
            </a:fld>
            <a:endParaRPr lang="en-US" dirty="0"/>
          </a:p>
        </p:txBody>
      </p:sp>
      <p:pic>
        <p:nvPicPr>
          <p:cNvPr id="7" name="Grafik 6"/>
          <p:cNvPicPr>
            <a:picLocks noChangeAspect="1"/>
          </p:cNvPicPr>
          <p:nvPr/>
        </p:nvPicPr>
        <p:blipFill>
          <a:blip r:embed="rId3"/>
          <a:stretch>
            <a:fillRect/>
          </a:stretch>
        </p:blipFill>
        <p:spPr>
          <a:xfrm>
            <a:off x="7372444" y="1066800"/>
            <a:ext cx="4229858" cy="4057574"/>
          </a:xfrm>
          <a:prstGeom prst="rect">
            <a:avLst/>
          </a:prstGeom>
        </p:spPr>
      </p:pic>
      <p:pic>
        <p:nvPicPr>
          <p:cNvPr id="8" name="Grafik 7"/>
          <p:cNvPicPr>
            <a:picLocks noChangeAspect="1"/>
          </p:cNvPicPr>
          <p:nvPr/>
        </p:nvPicPr>
        <p:blipFill>
          <a:blip r:embed="rId4"/>
          <a:stretch>
            <a:fillRect/>
          </a:stretch>
        </p:blipFill>
        <p:spPr>
          <a:xfrm>
            <a:off x="6701732" y="627901"/>
            <a:ext cx="4982270" cy="5096586"/>
          </a:xfrm>
          <a:prstGeom prst="rect">
            <a:avLst/>
          </a:prstGeom>
        </p:spPr>
      </p:pic>
    </p:spTree>
    <p:extLst>
      <p:ext uri="{BB962C8B-B14F-4D97-AF65-F5344CB8AC3E}">
        <p14:creationId xmlns:p14="http://schemas.microsoft.com/office/powerpoint/2010/main" val="287273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15101-2E41-5442-8F64-C2C90BE9E6E4}"/>
              </a:ext>
            </a:extLst>
          </p:cNvPr>
          <p:cNvSpPr>
            <a:spLocks noGrp="1"/>
          </p:cNvSpPr>
          <p:nvPr>
            <p:ph type="title"/>
          </p:nvPr>
        </p:nvSpPr>
        <p:spPr/>
        <p:txBody>
          <a:bodyPr/>
          <a:lstStyle/>
          <a:p>
            <a:r>
              <a:rPr lang="en-US" dirty="0" smtClean="0"/>
              <a:t>Advantages I</a:t>
            </a:r>
            <a:endParaRPr lang="en-US" dirty="0"/>
          </a:p>
        </p:txBody>
      </p:sp>
      <p:sp>
        <p:nvSpPr>
          <p:cNvPr id="3" name="Content Placeholder 2">
            <a:extLst>
              <a:ext uri="{FF2B5EF4-FFF2-40B4-BE49-F238E27FC236}">
                <a16:creationId xmlns:a16="http://schemas.microsoft.com/office/drawing/2014/main" id="{1EB1F5AF-BDA5-F249-9EEF-276B013BC351}"/>
              </a:ext>
            </a:extLst>
          </p:cNvPr>
          <p:cNvSpPr>
            <a:spLocks noGrp="1"/>
          </p:cNvSpPr>
          <p:nvPr>
            <p:ph idx="1"/>
          </p:nvPr>
        </p:nvSpPr>
        <p:spPr>
          <a:xfrm>
            <a:off x="478369" y="1066800"/>
            <a:ext cx="7751231" cy="5105400"/>
          </a:xfrm>
        </p:spPr>
        <p:txBody>
          <a:bodyPr/>
          <a:lstStyle/>
          <a:p>
            <a:pPr marL="0" indent="0" defTabSz="914400">
              <a:buFontTx/>
              <a:buNone/>
            </a:pPr>
            <a:r>
              <a:rPr lang="en-US" sz="2200" dirty="0" smtClean="0"/>
              <a:t> </a:t>
            </a:r>
            <a:endParaRPr lang="en-US" sz="2200" dirty="0"/>
          </a:p>
          <a:p>
            <a:pPr defTabSz="914400">
              <a:buFont typeface="Arial" panose="020B0604020202020204" pitchFamily="34" charset="0"/>
              <a:buChar char="•"/>
            </a:pPr>
            <a:r>
              <a:rPr lang="en-US" sz="2200" b="1" dirty="0" smtClean="0"/>
              <a:t>Consistent Performance</a:t>
            </a:r>
          </a:p>
          <a:p>
            <a:pPr defTabSz="914400">
              <a:buFont typeface="Arial" panose="020B0604020202020204" pitchFamily="34" charset="0"/>
              <a:buChar char="•"/>
            </a:pPr>
            <a:endParaRPr lang="en-US" sz="2200" b="1" dirty="0" smtClean="0"/>
          </a:p>
          <a:p>
            <a:pPr lvl="1">
              <a:buFont typeface="Arial" panose="020B0604020202020204" pitchFamily="34" charset="0"/>
              <a:buChar char="•"/>
            </a:pPr>
            <a:r>
              <a:rPr lang="en-US" sz="2200" dirty="0" smtClean="0"/>
              <a:t>Relatively </a:t>
            </a:r>
            <a:r>
              <a:rPr lang="en-US" sz="2200" dirty="0"/>
              <a:t>homogeneous geometric property </a:t>
            </a:r>
            <a:r>
              <a:rPr lang="en-US" sz="2200" dirty="0" smtClean="0"/>
              <a:t>from controlled </a:t>
            </a:r>
            <a:r>
              <a:rPr lang="en-US" sz="2200" dirty="0"/>
              <a:t>and in-the-wild environments</a:t>
            </a:r>
            <a:r>
              <a:rPr lang="en-US" sz="2200" dirty="0" smtClean="0"/>
              <a:t> </a:t>
            </a:r>
          </a:p>
          <a:p>
            <a:pPr lvl="1">
              <a:buFont typeface="Arial" panose="020B0604020202020204" pitchFamily="34" charset="0"/>
              <a:buChar char="•"/>
            </a:pPr>
            <a:endParaRPr lang="en-US" sz="2200" dirty="0" smtClean="0"/>
          </a:p>
          <a:p>
            <a:pPr lvl="1">
              <a:buFont typeface="Arial" panose="020B0604020202020204" pitchFamily="34" charset="0"/>
              <a:buChar char="•"/>
            </a:pPr>
            <a:r>
              <a:rPr lang="en-US" sz="2200" dirty="0" smtClean="0"/>
              <a:t>Trained on large-scale in-the-wild datasets</a:t>
            </a:r>
          </a:p>
          <a:p>
            <a:pPr marL="457200" lvl="1" indent="0">
              <a:buNone/>
            </a:pPr>
            <a:r>
              <a:rPr lang="en-US" sz="2200" b="1" dirty="0" smtClean="0"/>
              <a:t>	</a:t>
            </a:r>
          </a:p>
          <a:p>
            <a:pPr marL="457200" lvl="1" indent="0">
              <a:buNone/>
            </a:pPr>
            <a:r>
              <a:rPr lang="en-US" sz="2200" b="1" dirty="0"/>
              <a:t>	</a:t>
            </a:r>
            <a:r>
              <a:rPr lang="en-US" sz="2200" b="1" dirty="0" smtClean="0"/>
              <a:t>Accurate estimations outside lab </a:t>
            </a:r>
            <a:r>
              <a:rPr lang="en-US" sz="2200" b="1" dirty="0" err="1" smtClean="0"/>
              <a:t>enviromnent</a:t>
            </a:r>
            <a:endParaRPr lang="en-US" sz="2200" b="1" dirty="0"/>
          </a:p>
          <a:p>
            <a:pPr marL="0" indent="0">
              <a:buNone/>
            </a:pPr>
            <a:endParaRPr lang="en-US" sz="2200" dirty="0"/>
          </a:p>
          <a:p>
            <a:pPr defTabSz="914400"/>
            <a:endParaRPr lang="en-US" sz="2200" dirty="0"/>
          </a:p>
          <a:p>
            <a:pPr marL="0" indent="0" defTabSz="914400">
              <a:buFontTx/>
              <a:buNone/>
            </a:pPr>
            <a:endParaRPr lang="en-US" sz="2200" dirty="0"/>
          </a:p>
          <a:p>
            <a:pPr marL="0" indent="0">
              <a:buNone/>
            </a:pPr>
            <a:endParaRPr lang="en-US" sz="2200" b="1" dirty="0"/>
          </a:p>
        </p:txBody>
      </p:sp>
      <p:sp>
        <p:nvSpPr>
          <p:cNvPr id="4" name="Date Placeholder 3">
            <a:extLst>
              <a:ext uri="{FF2B5EF4-FFF2-40B4-BE49-F238E27FC236}">
                <a16:creationId xmlns:a16="http://schemas.microsoft.com/office/drawing/2014/main" id="{A2B4AFB5-E041-124A-833A-C53FDB83E12E}"/>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06B762F6-FEB0-F44E-9E54-5B4333D4CE60}"/>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0EBC8EC5-594D-774B-B199-62FAE0EEC1BC}"/>
              </a:ext>
            </a:extLst>
          </p:cNvPr>
          <p:cNvSpPr>
            <a:spLocks noGrp="1"/>
          </p:cNvSpPr>
          <p:nvPr>
            <p:ph type="sldNum" sz="quarter" idx="4"/>
          </p:nvPr>
        </p:nvSpPr>
        <p:spPr/>
        <p:txBody>
          <a:bodyPr/>
          <a:lstStyle/>
          <a:p>
            <a:r>
              <a:rPr lang="en-US"/>
              <a:t>Slide </a:t>
            </a:r>
            <a:fld id="{E27654B9-2CBC-E046-9B7E-70345D26D3AC}" type="slidenum">
              <a:rPr lang="en-US" smtClean="0"/>
              <a:t>7</a:t>
            </a:fld>
            <a:endParaRPr lang="en-US" dirty="0"/>
          </a:p>
        </p:txBody>
      </p:sp>
      <p:sp>
        <p:nvSpPr>
          <p:cNvPr id="13" name="Pfeil nach rechts 12"/>
          <p:cNvSpPr/>
          <p:nvPr/>
        </p:nvSpPr>
        <p:spPr>
          <a:xfrm>
            <a:off x="778365" y="4311816"/>
            <a:ext cx="423333" cy="2878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25105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15101-2E41-5442-8F64-C2C90BE9E6E4}"/>
              </a:ext>
            </a:extLst>
          </p:cNvPr>
          <p:cNvSpPr>
            <a:spLocks noGrp="1"/>
          </p:cNvSpPr>
          <p:nvPr>
            <p:ph type="title"/>
          </p:nvPr>
        </p:nvSpPr>
        <p:spPr/>
        <p:txBody>
          <a:bodyPr/>
          <a:lstStyle/>
          <a:p>
            <a:r>
              <a:rPr lang="en-US" dirty="0" smtClean="0"/>
              <a:t>Advantages II</a:t>
            </a:r>
            <a:endParaRPr lang="en-US" dirty="0"/>
          </a:p>
        </p:txBody>
      </p:sp>
      <p:sp>
        <p:nvSpPr>
          <p:cNvPr id="3" name="Content Placeholder 2">
            <a:extLst>
              <a:ext uri="{FF2B5EF4-FFF2-40B4-BE49-F238E27FC236}">
                <a16:creationId xmlns:a16="http://schemas.microsoft.com/office/drawing/2014/main" id="{1EB1F5AF-BDA5-F249-9EEF-276B013BC351}"/>
              </a:ext>
            </a:extLst>
          </p:cNvPr>
          <p:cNvSpPr>
            <a:spLocks noGrp="1"/>
          </p:cNvSpPr>
          <p:nvPr>
            <p:ph idx="1"/>
          </p:nvPr>
        </p:nvSpPr>
        <p:spPr>
          <a:xfrm>
            <a:off x="478369" y="1066800"/>
            <a:ext cx="8801098" cy="5105400"/>
          </a:xfrm>
        </p:spPr>
        <p:txBody>
          <a:bodyPr/>
          <a:lstStyle/>
          <a:p>
            <a:pPr marL="0" indent="0" defTabSz="914400">
              <a:buFontTx/>
              <a:buNone/>
            </a:pPr>
            <a:r>
              <a:rPr lang="en-US" sz="2200" dirty="0" smtClean="0"/>
              <a:t> </a:t>
            </a:r>
            <a:endParaRPr lang="en-US" sz="2200" dirty="0"/>
          </a:p>
          <a:p>
            <a:pPr defTabSz="914400">
              <a:buFont typeface="Arial" panose="020B0604020202020204" pitchFamily="34" charset="0"/>
              <a:buChar char="•"/>
            </a:pPr>
            <a:r>
              <a:rPr lang="en-US" sz="2200" b="1" dirty="0" smtClean="0"/>
              <a:t>Direct Regression</a:t>
            </a:r>
          </a:p>
          <a:p>
            <a:pPr lvl="1">
              <a:buFont typeface="Arial" panose="020B0604020202020204" pitchFamily="34" charset="0"/>
              <a:buChar char="•"/>
            </a:pPr>
            <a:r>
              <a:rPr lang="en-US" sz="2200" dirty="0"/>
              <a:t>3D coordinates </a:t>
            </a:r>
            <a:r>
              <a:rPr lang="en-US" sz="2200" dirty="0" smtClean="0"/>
              <a:t>regressed of </a:t>
            </a:r>
            <a:r>
              <a:rPr lang="en-US" sz="2200" dirty="0"/>
              <a:t>mesh vertices using </a:t>
            </a:r>
            <a:r>
              <a:rPr lang="en-US" sz="2200" dirty="0" smtClean="0"/>
              <a:t>a </a:t>
            </a:r>
            <a:r>
              <a:rPr lang="en-US" sz="2200" dirty="0" err="1" smtClean="0"/>
              <a:t>GraphCNN</a:t>
            </a:r>
            <a:endParaRPr lang="en-US" sz="2200" dirty="0" smtClean="0"/>
          </a:p>
          <a:p>
            <a:pPr lvl="1">
              <a:buFont typeface="Arial" panose="020B0604020202020204" pitchFamily="34" charset="0"/>
              <a:buChar char="•"/>
            </a:pPr>
            <a:endParaRPr lang="en-US" sz="2200" dirty="0" smtClean="0"/>
          </a:p>
          <a:p>
            <a:pPr lvl="1">
              <a:buFont typeface="Arial" panose="020B0604020202020204" pitchFamily="34" charset="0"/>
              <a:buChar char="•"/>
            </a:pPr>
            <a:r>
              <a:rPr lang="en-US" sz="2200" dirty="0" smtClean="0"/>
              <a:t>Avoids </a:t>
            </a:r>
            <a:r>
              <a:rPr lang="en-US" sz="2200" dirty="0"/>
              <a:t>the representation issues of </a:t>
            </a:r>
            <a:r>
              <a:rPr lang="en-US" sz="2200" dirty="0" smtClean="0"/>
              <a:t>the pose parameters</a:t>
            </a:r>
          </a:p>
          <a:p>
            <a:pPr lvl="1">
              <a:buFont typeface="Arial" panose="020B0604020202020204" pitchFamily="34" charset="0"/>
              <a:buChar char="•"/>
            </a:pPr>
            <a:endParaRPr lang="en-US" sz="2200" dirty="0"/>
          </a:p>
          <a:p>
            <a:pPr lvl="1">
              <a:buFont typeface="Arial" panose="020B0604020202020204" pitchFamily="34" charset="0"/>
              <a:buChar char="•"/>
            </a:pPr>
            <a:r>
              <a:rPr lang="en-US" sz="2200" dirty="0" smtClean="0"/>
              <a:t>Still </a:t>
            </a:r>
            <a:r>
              <a:rPr lang="en-US" sz="2200" dirty="0"/>
              <a:t>exploiting the human mesh </a:t>
            </a:r>
            <a:r>
              <a:rPr lang="en-US" sz="2200" dirty="0" smtClean="0"/>
              <a:t>topology (no finesses loss)</a:t>
            </a:r>
          </a:p>
          <a:p>
            <a:pPr marL="457200" lvl="1" indent="0">
              <a:buNone/>
            </a:pPr>
            <a:r>
              <a:rPr lang="en-US" sz="2200" dirty="0"/>
              <a:t> </a:t>
            </a:r>
            <a:r>
              <a:rPr lang="en-US" sz="2200" dirty="0" smtClean="0"/>
              <a:t>   (</a:t>
            </a:r>
            <a:r>
              <a:rPr lang="en-US" sz="2200" i="1" dirty="0" smtClean="0"/>
              <a:t>i.e. face and edge information</a:t>
            </a:r>
            <a:r>
              <a:rPr lang="en-US" sz="2200" dirty="0" smtClean="0"/>
              <a:t>)</a:t>
            </a:r>
            <a:endParaRPr lang="en-US" sz="2200" dirty="0"/>
          </a:p>
          <a:p>
            <a:pPr lvl="1">
              <a:buFont typeface="Arial" panose="020B0604020202020204" pitchFamily="34" charset="0"/>
              <a:buChar char="•"/>
            </a:pPr>
            <a:endParaRPr lang="en-US" sz="2200" dirty="0"/>
          </a:p>
          <a:p>
            <a:pPr lvl="1">
              <a:buFont typeface="Arial" panose="020B0604020202020204" pitchFamily="34" charset="0"/>
              <a:buChar char="•"/>
            </a:pPr>
            <a:r>
              <a:rPr lang="en-US" sz="2200" dirty="0" smtClean="0"/>
              <a:t>Provide </a:t>
            </a:r>
            <a:r>
              <a:rPr lang="en-US" sz="2200" dirty="0"/>
              <a:t>essential geometric information on the human articulation</a:t>
            </a:r>
            <a:endParaRPr lang="en-US" sz="2200" b="1" dirty="0"/>
          </a:p>
          <a:p>
            <a:pPr marL="0" indent="0">
              <a:buNone/>
            </a:pPr>
            <a:endParaRPr lang="en-US" sz="2200" dirty="0"/>
          </a:p>
          <a:p>
            <a:pPr defTabSz="914400"/>
            <a:endParaRPr lang="en-US" sz="2200" dirty="0"/>
          </a:p>
          <a:p>
            <a:pPr marL="0" indent="0" defTabSz="914400">
              <a:buFontTx/>
              <a:buNone/>
            </a:pPr>
            <a:endParaRPr lang="en-US" sz="2200" dirty="0"/>
          </a:p>
          <a:p>
            <a:pPr marL="0" indent="0">
              <a:buNone/>
            </a:pPr>
            <a:endParaRPr lang="en-US" sz="2200" b="1" dirty="0"/>
          </a:p>
        </p:txBody>
      </p:sp>
      <p:sp>
        <p:nvSpPr>
          <p:cNvPr id="4" name="Date Placeholder 3">
            <a:extLst>
              <a:ext uri="{FF2B5EF4-FFF2-40B4-BE49-F238E27FC236}">
                <a16:creationId xmlns:a16="http://schemas.microsoft.com/office/drawing/2014/main" id="{A2B4AFB5-E041-124A-833A-C53FDB83E12E}"/>
              </a:ext>
            </a:extLst>
          </p:cNvPr>
          <p:cNvSpPr>
            <a:spLocks noGrp="1"/>
          </p:cNvSpPr>
          <p:nvPr>
            <p:ph type="dt" sz="half" idx="2"/>
          </p:nvPr>
        </p:nvSpPr>
        <p:spPr/>
        <p:txBody>
          <a:bodyPr/>
          <a:lstStyle/>
          <a:p>
            <a:r>
              <a:rPr lang="en-US" dirty="0"/>
              <a:t>November 22</a:t>
            </a:r>
          </a:p>
        </p:txBody>
      </p:sp>
      <p:sp>
        <p:nvSpPr>
          <p:cNvPr id="5" name="Footer Placeholder 4">
            <a:extLst>
              <a:ext uri="{FF2B5EF4-FFF2-40B4-BE49-F238E27FC236}">
                <a16:creationId xmlns:a16="http://schemas.microsoft.com/office/drawing/2014/main" id="{06B762F6-FEB0-F44E-9E54-5B4333D4CE60}"/>
              </a:ext>
            </a:extLst>
          </p:cNvPr>
          <p:cNvSpPr>
            <a:spLocks noGrp="1"/>
          </p:cNvSpPr>
          <p:nvPr>
            <p:ph type="ftr" sz="quarter" idx="3"/>
          </p:nvPr>
        </p:nvSpPr>
        <p:spPr/>
        <p:txBody>
          <a:bodyPr/>
          <a:lstStyle/>
          <a:p>
            <a:r>
              <a:rPr lang="en-US"/>
              <a:t>Computer Aided Medical Procedures</a:t>
            </a:r>
            <a:endParaRPr lang="en-US" dirty="0"/>
          </a:p>
        </p:txBody>
      </p:sp>
      <p:sp>
        <p:nvSpPr>
          <p:cNvPr id="6" name="Slide Number Placeholder 5">
            <a:extLst>
              <a:ext uri="{FF2B5EF4-FFF2-40B4-BE49-F238E27FC236}">
                <a16:creationId xmlns:a16="http://schemas.microsoft.com/office/drawing/2014/main" id="{0EBC8EC5-594D-774B-B199-62FAE0EEC1BC}"/>
              </a:ext>
            </a:extLst>
          </p:cNvPr>
          <p:cNvSpPr>
            <a:spLocks noGrp="1"/>
          </p:cNvSpPr>
          <p:nvPr>
            <p:ph type="sldNum" sz="quarter" idx="4"/>
          </p:nvPr>
        </p:nvSpPr>
        <p:spPr/>
        <p:txBody>
          <a:bodyPr/>
          <a:lstStyle/>
          <a:p>
            <a:r>
              <a:rPr lang="en-US"/>
              <a:t>Slide </a:t>
            </a:r>
            <a:fld id="{E27654B9-2CBC-E046-9B7E-70345D26D3AC}" type="slidenum">
              <a:rPr lang="en-US" smtClean="0"/>
              <a:t>8</a:t>
            </a:fld>
            <a:endParaRPr lang="en-US" dirty="0"/>
          </a:p>
        </p:txBody>
      </p:sp>
    </p:spTree>
    <p:extLst>
      <p:ext uri="{BB962C8B-B14F-4D97-AF65-F5344CB8AC3E}">
        <p14:creationId xmlns:p14="http://schemas.microsoft.com/office/powerpoint/2010/main" val="15362184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953062" y="1828800"/>
            <a:ext cx="8758458" cy="1295400"/>
          </a:xfrm>
        </p:spPr>
        <p:txBody>
          <a:bodyPr/>
          <a:lstStyle/>
          <a:p>
            <a:r>
              <a:rPr lang="en-US" dirty="0"/>
              <a:t>2. Related Work</a:t>
            </a:r>
          </a:p>
        </p:txBody>
      </p:sp>
    </p:spTree>
    <p:extLst>
      <p:ext uri="{BB962C8B-B14F-4D97-AF65-F5344CB8AC3E}">
        <p14:creationId xmlns:p14="http://schemas.microsoft.com/office/powerpoint/2010/main" val="3970247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camp-tum-jhu">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UM Neue Helvetica 55 Regular"/>
        <a:ea typeface=""/>
        <a:cs typeface=""/>
      </a:majorFont>
      <a:minorFont>
        <a:latin typeface="TUM Neue Helvetica 55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4-04-21_2_TUM_JHU_template.potx" id="{A844F364-FC86-4F6B-B063-4CB3193CFD33}" vid="{02C20712-33D1-4C90-BE68-BFEAC6B84A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camp-tum-jhu</Template>
  <TotalTime>0</TotalTime>
  <Words>1464</Words>
  <Application>Microsoft Office PowerPoint</Application>
  <PresentationFormat>Breitbild</PresentationFormat>
  <Paragraphs>324</Paragraphs>
  <Slides>29</Slides>
  <Notes>28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29</vt:i4>
      </vt:variant>
    </vt:vector>
  </HeadingPairs>
  <TitlesOfParts>
    <vt:vector size="35" baseType="lpstr">
      <vt:lpstr>ＭＳ Ｐゴシック</vt:lpstr>
      <vt:lpstr>Arial</vt:lpstr>
      <vt:lpstr>Calibri</vt:lpstr>
      <vt:lpstr>Symbol</vt:lpstr>
      <vt:lpstr>TUM Neue Helvetica 55 Regular</vt:lpstr>
      <vt:lpstr>camp-tum-jhu</vt:lpstr>
      <vt:lpstr>Pose2Mesh: Graph Convolutional Network for 3D Human Pose and Mesh Recovery from a 2D Human Pose</vt:lpstr>
      <vt:lpstr>1. Introduction</vt:lpstr>
      <vt:lpstr>Topic</vt:lpstr>
      <vt:lpstr>Motivation</vt:lpstr>
      <vt:lpstr>Current Approaches: Model Based</vt:lpstr>
      <vt:lpstr>Solution: Pose2Mesh</vt:lpstr>
      <vt:lpstr>Advantages I</vt:lpstr>
      <vt:lpstr>Advantages II</vt:lpstr>
      <vt:lpstr>2. Related Work</vt:lpstr>
      <vt:lpstr>3D human body and hand pose mesh estimation</vt:lpstr>
      <vt:lpstr>3. Methodology</vt:lpstr>
      <vt:lpstr>Step 1: PoseNet Pose 2D</vt:lpstr>
      <vt:lpstr>Step 1: PoseNet Pose 3D</vt:lpstr>
      <vt:lpstr>Step 1: PoseNet Training</vt:lpstr>
      <vt:lpstr>Step 2: MeshNet</vt:lpstr>
      <vt:lpstr>Step 2: MeshNet</vt:lpstr>
      <vt:lpstr>Step 2: MeshNet</vt:lpstr>
      <vt:lpstr>Step 2: MeshNet Training</vt:lpstr>
      <vt:lpstr>Step 2: MeshNet Training</vt:lpstr>
      <vt:lpstr>4. Experiments &amp; Results</vt:lpstr>
      <vt:lpstr>Datasets</vt:lpstr>
      <vt:lpstr>Evaluation metrics</vt:lpstr>
      <vt:lpstr>Performance Measurement</vt:lpstr>
      <vt:lpstr>Performance Measurement</vt:lpstr>
      <vt:lpstr>5. Conclusion</vt:lpstr>
      <vt:lpstr>Conclusion</vt:lpstr>
      <vt:lpstr>6. Personal Opinion</vt:lpstr>
      <vt:lpstr>Personal Opinion</vt:lpstr>
      <vt:lpstr>Take-Home-Message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Image-to-Images Translation for Multi-Task Organ Segmentation and Bone Suppression in Chest X-Ray Radiography</dc:title>
  <dc:creator>Pascal Herrmann</dc:creator>
  <cp:lastModifiedBy>Dominik Schneider</cp:lastModifiedBy>
  <cp:revision>285</cp:revision>
  <cp:lastPrinted>2020-06-28T15:31:51Z</cp:lastPrinted>
  <dcterms:created xsi:type="dcterms:W3CDTF">2020-06-26T15:30:47Z</dcterms:created>
  <dcterms:modified xsi:type="dcterms:W3CDTF">2021-11-16T11:00:26Z</dcterms:modified>
</cp:coreProperties>
</file>