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  <p:sldMasterId id="2147483660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</p:sldIdLst>
  <p:sldSz cy="6858000" cx="9144000"/>
  <p:notesSz cx="6858000" cy="9144000"/>
  <p:embeddedFontLst>
    <p:embeddedFont>
      <p:font typeface="Helvetica Neue"/>
      <p:regular r:id="rId43"/>
      <p:bold r:id="rId44"/>
      <p:italic r:id="rId45"/>
      <p:boldItalic r:id="rId4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{2D200454-40CA-4A62-9FC3-DE9A4176ACB9}">
      <p15:notesGuideLst>
        <p15:guide id="1" orient="horz" pos="2880">
          <p15:clr>
            <a:srgbClr val="000000"/>
          </p15:clr>
        </p15:guide>
        <p15:guide id="2" pos="2160">
          <p15:clr>
            <a:srgbClr val="000000"/>
          </p15:clr>
        </p15:guide>
      </p15:notesGuideLst>
    </p:ext>
    <p:ext uri="http://customooxmlschemas.google.com/">
      <go:slidesCustomData xmlns:go="http://customooxmlschemas.google.com/" r:id="rId47" roundtripDataSignature="AMtx7mh1+/+SSChBJwOJosaMVkYunxOmW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18F57C3A-8693-4929-972E-7D7F728B7D67}">
  <a:tblStyle styleId="{18F57C3A-8693-4929-972E-7D7F728B7D67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3.xml"/><Relationship Id="rId20" Type="http://schemas.openxmlformats.org/officeDocument/2006/relationships/slide" Target="slides/slide13.xml"/><Relationship Id="rId42" Type="http://schemas.openxmlformats.org/officeDocument/2006/relationships/slide" Target="slides/slide35.xml"/><Relationship Id="rId41" Type="http://schemas.openxmlformats.org/officeDocument/2006/relationships/slide" Target="slides/slide34.xml"/><Relationship Id="rId22" Type="http://schemas.openxmlformats.org/officeDocument/2006/relationships/slide" Target="slides/slide15.xml"/><Relationship Id="rId44" Type="http://schemas.openxmlformats.org/officeDocument/2006/relationships/font" Target="fonts/HelveticaNeue-bold.fntdata"/><Relationship Id="rId21" Type="http://schemas.openxmlformats.org/officeDocument/2006/relationships/slide" Target="slides/slide14.xml"/><Relationship Id="rId43" Type="http://schemas.openxmlformats.org/officeDocument/2006/relationships/font" Target="fonts/HelveticaNeue-regular.fntdata"/><Relationship Id="rId24" Type="http://schemas.openxmlformats.org/officeDocument/2006/relationships/slide" Target="slides/slide17.xml"/><Relationship Id="rId46" Type="http://schemas.openxmlformats.org/officeDocument/2006/relationships/font" Target="fonts/HelveticaNeue-boldItalic.fntdata"/><Relationship Id="rId23" Type="http://schemas.openxmlformats.org/officeDocument/2006/relationships/slide" Target="slides/slide16.xml"/><Relationship Id="rId45" Type="http://schemas.openxmlformats.org/officeDocument/2006/relationships/font" Target="fonts/HelveticaNeue-italic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47" Type="http://customschemas.google.com/relationships/presentationmetadata" Target="metadata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29" Type="http://schemas.openxmlformats.org/officeDocument/2006/relationships/slide" Target="slides/slide2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slide" Target="slides/slide24.xml"/><Relationship Id="rId30" Type="http://schemas.openxmlformats.org/officeDocument/2006/relationships/slide" Target="slides/slide23.xml"/><Relationship Id="rId11" Type="http://schemas.openxmlformats.org/officeDocument/2006/relationships/slide" Target="slides/slide4.xml"/><Relationship Id="rId33" Type="http://schemas.openxmlformats.org/officeDocument/2006/relationships/slide" Target="slides/slide26.xml"/><Relationship Id="rId10" Type="http://schemas.openxmlformats.org/officeDocument/2006/relationships/slide" Target="slides/slide3.xml"/><Relationship Id="rId32" Type="http://schemas.openxmlformats.org/officeDocument/2006/relationships/slide" Target="slides/slide25.xml"/><Relationship Id="rId13" Type="http://schemas.openxmlformats.org/officeDocument/2006/relationships/slide" Target="slides/slide6.xml"/><Relationship Id="rId35" Type="http://schemas.openxmlformats.org/officeDocument/2006/relationships/slide" Target="slides/slide28.xml"/><Relationship Id="rId12" Type="http://schemas.openxmlformats.org/officeDocument/2006/relationships/slide" Target="slides/slide5.xml"/><Relationship Id="rId34" Type="http://schemas.openxmlformats.org/officeDocument/2006/relationships/slide" Target="slides/slide27.xml"/><Relationship Id="rId15" Type="http://schemas.openxmlformats.org/officeDocument/2006/relationships/slide" Target="slides/slide8.xml"/><Relationship Id="rId37" Type="http://schemas.openxmlformats.org/officeDocument/2006/relationships/slide" Target="slides/slide30.xml"/><Relationship Id="rId14" Type="http://schemas.openxmlformats.org/officeDocument/2006/relationships/slide" Target="slides/slide7.xml"/><Relationship Id="rId36" Type="http://schemas.openxmlformats.org/officeDocument/2006/relationships/slide" Target="slides/slide29.xml"/><Relationship Id="rId17" Type="http://schemas.openxmlformats.org/officeDocument/2006/relationships/slide" Target="slides/slide10.xml"/><Relationship Id="rId39" Type="http://schemas.openxmlformats.org/officeDocument/2006/relationships/slide" Target="slides/slide32.xml"/><Relationship Id="rId16" Type="http://schemas.openxmlformats.org/officeDocument/2006/relationships/slide" Target="slides/slide9.xml"/><Relationship Id="rId38" Type="http://schemas.openxmlformats.org/officeDocument/2006/relationships/slide" Target="slides/slide31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5" name="Google Shape;155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1" name="Google Shape;261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p1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2" name="Google Shape;272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3" name="Google Shape;273;p1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3" name="Google Shape;293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4" name="Google Shape;294;p1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1070b9878aa_0_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0" name="Google Shape;310;g1070b9878aa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Google Shape;311;g1070b9878aa_0_9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1061e8798ac_1_1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2" name="Google Shape;322;g1061e8798ac_1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3" name="Google Shape;323;g1061e8798ac_1_11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9" name="Google Shape;329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0" name="Google Shape;330;p16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0" name="Google Shape;340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1" name="Google Shape;341;p1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1070b9878aa_0_12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3" name="Google Shape;353;g1070b9878aa_0_1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4" name="Google Shape;354;g1070b9878aa_0_126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4" name="Google Shape;364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5" name="Google Shape;365;p1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1061e8798ac_1_13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5" name="Google Shape;375;g1061e8798ac_1_1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6" name="Google Shape;376;g1061e8798ac_1_13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5" name="Google Shape;16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1061e8798ac_1_14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6" name="Google Shape;386;g1061e8798ac_1_1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7" name="Google Shape;387;g1061e8798ac_1_149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8" name="Google Shape;398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9" name="Google Shape;399;p19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g1061e8798ac_1_16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4" name="Google Shape;414;g1061e8798ac_1_1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5" name="Google Shape;415;g1061e8798ac_1_16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g1061e8798ac_1_18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7" name="Google Shape;427;g1061e8798ac_1_1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8" name="Google Shape;428;g1061e8798ac_1_18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g1061e8798ac_1_20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9" name="Google Shape;439;g1061e8798ac_1_2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0" name="Google Shape;440;g1061e8798ac_1_20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1061e8798ac_1_23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3" name="Google Shape;453;g1061e8798ac_1_2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g105374fcd76_0_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2" name="Google Shape;462;g105374fcd76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3" name="Google Shape;463;g105374fcd76_0_15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g1070b9878aa_0_4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3" name="Google Shape;473;g1070b9878aa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4" name="Google Shape;474;g1070b9878aa_0_4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1061e8798ac_1_4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4" name="Google Shape;484;g1061e8798ac_1_4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g1070b9878aa_0_5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9" name="Google Shape;489;g1070b9878aa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0" name="Google Shape;490;g1070b9878aa_0_59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1" name="Google Shape;171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7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g1061e8798ac_1_48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9" name="Google Shape;499;g1061e8798ac_1_4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g1070b9878aa_0_7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4" name="Google Shape;504;g1070b9878aa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5" name="Google Shape;505;g1070b9878aa_0_7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2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g1070b9878aa_0_8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4" name="Google Shape;514;g1070b9878aa_0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5" name="Google Shape;515;g1070b9878aa_0_8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2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g1070b9878aa_0_9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4" name="Google Shape;524;g1070b9878aa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5" name="Google Shape;525;g1070b9878aa_0_9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2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g1070b9878aa_0_10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4" name="Google Shape;534;g1070b9878aa_0_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5" name="Google Shape;535;g1070b9878aa_0_10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p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3" name="Google Shape;543;p3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5" name="Google Shape;18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8" name="Google Shape;19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5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1061e8798ac_1_2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9" name="Google Shape;209;g1061e8798ac_1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g1061e8798ac_1_2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6" name="Google Shape;216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2" name="Google Shape;232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p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5" name="Google Shape;245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6" name="Google Shape;246;p9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şlık Slaydı" showMasterSp="0" type="title">
  <p:cSld name="TITLE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3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37"/>
          <p:cNvSpPr txBox="1"/>
          <p:nvPr>
            <p:ph type="ctrTitle"/>
          </p:nvPr>
        </p:nvSpPr>
        <p:spPr>
          <a:xfrm>
            <a:off x="358775" y="1827213"/>
            <a:ext cx="8424863" cy="12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20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7"/>
          <p:cNvSpPr txBox="1"/>
          <p:nvPr>
            <p:ph idx="1" type="subTitle"/>
          </p:nvPr>
        </p:nvSpPr>
        <p:spPr>
          <a:xfrm>
            <a:off x="358775" y="1143000"/>
            <a:ext cx="8424863" cy="685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Helvetica Neue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–"/>
              <a:defRPr/>
            </a:lvl2pPr>
            <a:lvl3pPr lvl="2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3pPr>
            <a:lvl4pPr lvl="3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–"/>
              <a:defRPr/>
            </a:lvl4pPr>
            <a:lvl5pPr lvl="4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5pPr>
            <a:lvl6pPr lvl="5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6pPr>
            <a:lvl7pPr lvl="6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7pPr>
            <a:lvl8pPr lvl="7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8pPr>
            <a:lvl9pPr lvl="8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şlık, Dikey Metin" type="vertTx">
  <p:cSld name="VERTICAL_TEX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46"/>
          <p:cNvSpPr txBox="1"/>
          <p:nvPr>
            <p:ph type="title"/>
          </p:nvPr>
        </p:nvSpPr>
        <p:spPr>
          <a:xfrm>
            <a:off x="358775" y="228600"/>
            <a:ext cx="8404225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46"/>
          <p:cNvSpPr txBox="1"/>
          <p:nvPr>
            <p:ph idx="1" type="body"/>
          </p:nvPr>
        </p:nvSpPr>
        <p:spPr>
          <a:xfrm rot="5400000">
            <a:off x="2018507" y="-592931"/>
            <a:ext cx="5105400" cy="84248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2" name="Google Shape;72;p46"/>
          <p:cNvSpPr txBox="1"/>
          <p:nvPr>
            <p:ph idx="10" type="dt"/>
          </p:nvPr>
        </p:nvSpPr>
        <p:spPr>
          <a:xfrm>
            <a:off x="4876800" y="6324600"/>
            <a:ext cx="3276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46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4" name="Google Shape;74;p46"/>
          <p:cNvSpPr txBox="1"/>
          <p:nvPr>
            <p:ph idx="11" type="ftr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key Başlık ve Metin" type="vertTitleAndTx">
  <p:cSld name="VERTICAL_TITLE_AND_VERTICAL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47"/>
          <p:cNvSpPr txBox="1"/>
          <p:nvPr>
            <p:ph type="title"/>
          </p:nvPr>
        </p:nvSpPr>
        <p:spPr>
          <a:xfrm rot="5400000">
            <a:off x="5102226" y="2490787"/>
            <a:ext cx="5257800" cy="21050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47"/>
          <p:cNvSpPr txBox="1"/>
          <p:nvPr>
            <p:ph idx="1" type="body"/>
          </p:nvPr>
        </p:nvSpPr>
        <p:spPr>
          <a:xfrm rot="5400000">
            <a:off x="813594" y="459581"/>
            <a:ext cx="5257800" cy="61674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8" name="Google Shape;78;p47"/>
          <p:cNvSpPr txBox="1"/>
          <p:nvPr>
            <p:ph idx="10" type="dt"/>
          </p:nvPr>
        </p:nvSpPr>
        <p:spPr>
          <a:xfrm>
            <a:off x="4876800" y="6324600"/>
            <a:ext cx="3276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47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0" name="Google Shape;80;p47"/>
          <p:cNvSpPr txBox="1"/>
          <p:nvPr>
            <p:ph idx="11" type="ftr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标题幻灯片" showMasterSp="0" type="title">
  <p:cSld name="TITLE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g1061e8798ac_1_4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3998" cy="6857998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g1061e8798ac_1_424"/>
          <p:cNvSpPr txBox="1"/>
          <p:nvPr>
            <p:ph type="ctrTitle"/>
          </p:nvPr>
        </p:nvSpPr>
        <p:spPr>
          <a:xfrm>
            <a:off x="358775" y="1827213"/>
            <a:ext cx="8424900" cy="12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200">
                <a:solidFill>
                  <a:schemeClr val="lt1"/>
                </a:solidFill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g1061e8798ac_1_424"/>
          <p:cNvSpPr txBox="1"/>
          <p:nvPr>
            <p:ph idx="1" type="subTitle"/>
          </p:nvPr>
        </p:nvSpPr>
        <p:spPr>
          <a:xfrm>
            <a:off x="358775" y="1143000"/>
            <a:ext cx="84249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Helvetica Neue"/>
              <a:buNone/>
              <a:defRPr>
                <a:solidFill>
                  <a:schemeClr val="lt1"/>
                </a:solidFill>
              </a:defRPr>
            </a:lvl1pPr>
            <a:lvl2pPr lvl="1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–"/>
              <a:defRPr/>
            </a:lvl2pPr>
            <a:lvl3pPr lvl="2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3pPr>
            <a:lvl4pPr lvl="3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–"/>
              <a:defRPr/>
            </a:lvl4pPr>
            <a:lvl5pPr lvl="4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5pPr>
            <a:lvl6pPr lvl="5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6pPr>
            <a:lvl7pPr lvl="6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7pPr>
            <a:lvl8pPr lvl="7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8pPr>
            <a:lvl9pPr lvl="8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节标题">
  <p:cSld name="节标题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g1061e8798ac_1_4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3999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g1061e8798ac_1_428"/>
          <p:cNvSpPr txBox="1"/>
          <p:nvPr>
            <p:ph idx="1" type="subTitle"/>
          </p:nvPr>
        </p:nvSpPr>
        <p:spPr>
          <a:xfrm>
            <a:off x="358775" y="1143000"/>
            <a:ext cx="84249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Helvetica Neue"/>
              <a:buNone/>
              <a:defRPr>
                <a:solidFill>
                  <a:schemeClr val="lt1"/>
                </a:solidFill>
              </a:defRPr>
            </a:lvl1pPr>
            <a:lvl2pPr lvl="1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–"/>
              <a:defRPr/>
            </a:lvl2pPr>
            <a:lvl3pPr lvl="2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3pPr>
            <a:lvl4pPr lvl="3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–"/>
              <a:defRPr/>
            </a:lvl4pPr>
            <a:lvl5pPr lvl="4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5pPr>
            <a:lvl6pPr lvl="5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6pPr>
            <a:lvl7pPr lvl="6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7pPr>
            <a:lvl8pPr lvl="7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8pPr>
            <a:lvl9pPr lvl="8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95" name="Google Shape;95;g1061e8798ac_1_428"/>
          <p:cNvSpPr txBox="1"/>
          <p:nvPr>
            <p:ph type="ctrTitle"/>
          </p:nvPr>
        </p:nvSpPr>
        <p:spPr>
          <a:xfrm>
            <a:off x="358775" y="1828800"/>
            <a:ext cx="8424900" cy="12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200">
                <a:solidFill>
                  <a:schemeClr val="lt1"/>
                </a:solidFill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标题和内容" type="obj">
  <p:cSld name="OBJECT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1061e8798ac_1_432"/>
          <p:cNvSpPr txBox="1"/>
          <p:nvPr>
            <p:ph type="title"/>
          </p:nvPr>
        </p:nvSpPr>
        <p:spPr>
          <a:xfrm>
            <a:off x="358775" y="228600"/>
            <a:ext cx="84042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g1061e8798ac_1_432"/>
          <p:cNvSpPr txBox="1"/>
          <p:nvPr>
            <p:ph idx="1" type="body"/>
          </p:nvPr>
        </p:nvSpPr>
        <p:spPr>
          <a:xfrm>
            <a:off x="358775" y="1066800"/>
            <a:ext cx="8424900" cy="51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99" name="Google Shape;99;g1061e8798ac_1_432"/>
          <p:cNvSpPr txBox="1"/>
          <p:nvPr>
            <p:ph idx="10" type="dt"/>
          </p:nvPr>
        </p:nvSpPr>
        <p:spPr>
          <a:xfrm>
            <a:off x="4876800" y="6324600"/>
            <a:ext cx="3276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g1061e8798ac_1_432"/>
          <p:cNvSpPr txBox="1"/>
          <p:nvPr>
            <p:ph idx="11" type="ftr"/>
          </p:nvPr>
        </p:nvSpPr>
        <p:spPr>
          <a:xfrm>
            <a:off x="990600" y="6324600"/>
            <a:ext cx="42054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g1061e8798ac_1_432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l">
              <a:spcBef>
                <a:spcPts val="0"/>
              </a:spcBef>
              <a:buNone/>
              <a:defRPr/>
            </a:lvl1pPr>
            <a:lvl2pPr indent="0" lvl="1" marL="0" rtl="0" algn="l">
              <a:spcBef>
                <a:spcPts val="0"/>
              </a:spcBef>
              <a:buNone/>
              <a:defRPr/>
            </a:lvl2pPr>
            <a:lvl3pPr indent="0" lvl="2" marL="0" rtl="0" algn="l">
              <a:spcBef>
                <a:spcPts val="0"/>
              </a:spcBef>
              <a:buNone/>
              <a:defRPr/>
            </a:lvl3pPr>
            <a:lvl4pPr indent="0" lvl="3" marL="0" rtl="0" algn="l">
              <a:spcBef>
                <a:spcPts val="0"/>
              </a:spcBef>
              <a:buNone/>
              <a:defRPr/>
            </a:lvl4pPr>
            <a:lvl5pPr indent="0" lvl="4" marL="0" rtl="0" algn="l">
              <a:spcBef>
                <a:spcPts val="0"/>
              </a:spcBef>
              <a:buNone/>
              <a:defRPr/>
            </a:lvl5pPr>
            <a:lvl6pPr indent="0" lvl="5" marL="0" rtl="0" algn="l">
              <a:spcBef>
                <a:spcPts val="0"/>
              </a:spcBef>
              <a:buNone/>
              <a:defRPr/>
            </a:lvl6pPr>
            <a:lvl7pPr indent="0" lvl="6" marL="0" rtl="0" algn="l">
              <a:spcBef>
                <a:spcPts val="0"/>
              </a:spcBef>
              <a:buNone/>
              <a:defRPr/>
            </a:lvl7pPr>
            <a:lvl8pPr indent="0" lvl="7" marL="0" rtl="0" algn="l">
              <a:spcBef>
                <a:spcPts val="0"/>
              </a:spcBef>
              <a:buNone/>
              <a:defRPr/>
            </a:lvl8pPr>
            <a:lvl9pPr indent="0" lvl="8" marL="0" rt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两栏内容" type="twoObj">
  <p:cSld name="TWO_OBJECTS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1061e8798ac_1_438"/>
          <p:cNvSpPr txBox="1"/>
          <p:nvPr>
            <p:ph type="title"/>
          </p:nvPr>
        </p:nvSpPr>
        <p:spPr>
          <a:xfrm>
            <a:off x="358775" y="228600"/>
            <a:ext cx="84042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g1061e8798ac_1_438"/>
          <p:cNvSpPr txBox="1"/>
          <p:nvPr>
            <p:ph idx="1" type="body"/>
          </p:nvPr>
        </p:nvSpPr>
        <p:spPr>
          <a:xfrm>
            <a:off x="358775" y="1828800"/>
            <a:ext cx="4135500" cy="43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rtl="0" algn="l">
              <a:spcBef>
                <a:spcPts val="560"/>
              </a:spcBef>
              <a:spcAft>
                <a:spcPts val="0"/>
              </a:spcAft>
              <a:buClr>
                <a:srgbClr val="333333"/>
              </a:buClr>
              <a:buSzPts val="2800"/>
              <a:buFont typeface="Helvetica Neue"/>
              <a:buChar char="•"/>
              <a:defRPr sz="2800"/>
            </a:lvl1pPr>
            <a:lvl2pPr indent="-381000" lvl="1" marL="914400" rtl="0" algn="l">
              <a:spcBef>
                <a:spcPts val="480"/>
              </a:spcBef>
              <a:spcAft>
                <a:spcPts val="0"/>
              </a:spcAft>
              <a:buClr>
                <a:srgbClr val="333333"/>
              </a:buClr>
              <a:buSzPts val="2400"/>
              <a:buFont typeface="Helvetica Neue"/>
              <a:buChar char="–"/>
              <a:defRPr sz="2400"/>
            </a:lvl2pPr>
            <a:lvl3pPr indent="-355600" lvl="2" marL="1371600" rtl="0" algn="l">
              <a:spcBef>
                <a:spcPts val="40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Helvetica Neue"/>
              <a:buChar char="•"/>
              <a:defRPr sz="2000"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–"/>
              <a:defRPr sz="1800"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»"/>
              <a:defRPr sz="1800"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»"/>
              <a:defRPr sz="1800"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»"/>
              <a:defRPr sz="1800"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»"/>
              <a:defRPr sz="1800"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»"/>
              <a:defRPr sz="1800"/>
            </a:lvl9pPr>
          </a:lstStyle>
          <a:p/>
        </p:txBody>
      </p:sp>
      <p:sp>
        <p:nvSpPr>
          <p:cNvPr id="105" name="Google Shape;105;g1061e8798ac_1_438"/>
          <p:cNvSpPr txBox="1"/>
          <p:nvPr>
            <p:ph idx="2" type="body"/>
          </p:nvPr>
        </p:nvSpPr>
        <p:spPr>
          <a:xfrm>
            <a:off x="4646613" y="1828800"/>
            <a:ext cx="4137000" cy="43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rtl="0" algn="l">
              <a:spcBef>
                <a:spcPts val="560"/>
              </a:spcBef>
              <a:spcAft>
                <a:spcPts val="0"/>
              </a:spcAft>
              <a:buClr>
                <a:srgbClr val="333333"/>
              </a:buClr>
              <a:buSzPts val="2800"/>
              <a:buFont typeface="Helvetica Neue"/>
              <a:buChar char="•"/>
              <a:defRPr sz="2800"/>
            </a:lvl1pPr>
            <a:lvl2pPr indent="-381000" lvl="1" marL="914400" rtl="0" algn="l">
              <a:spcBef>
                <a:spcPts val="480"/>
              </a:spcBef>
              <a:spcAft>
                <a:spcPts val="0"/>
              </a:spcAft>
              <a:buClr>
                <a:srgbClr val="333333"/>
              </a:buClr>
              <a:buSzPts val="2400"/>
              <a:buFont typeface="Helvetica Neue"/>
              <a:buChar char="–"/>
              <a:defRPr sz="2400"/>
            </a:lvl2pPr>
            <a:lvl3pPr indent="-355600" lvl="2" marL="1371600" rtl="0" algn="l">
              <a:spcBef>
                <a:spcPts val="40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Helvetica Neue"/>
              <a:buChar char="•"/>
              <a:defRPr sz="2000"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–"/>
              <a:defRPr sz="1800"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»"/>
              <a:defRPr sz="1800"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»"/>
              <a:defRPr sz="1800"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»"/>
              <a:defRPr sz="1800"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»"/>
              <a:defRPr sz="1800"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»"/>
              <a:defRPr sz="1800"/>
            </a:lvl9pPr>
          </a:lstStyle>
          <a:p/>
        </p:txBody>
      </p:sp>
      <p:sp>
        <p:nvSpPr>
          <p:cNvPr id="106" name="Google Shape;106;g1061e8798ac_1_438"/>
          <p:cNvSpPr txBox="1"/>
          <p:nvPr>
            <p:ph idx="10" type="dt"/>
          </p:nvPr>
        </p:nvSpPr>
        <p:spPr>
          <a:xfrm>
            <a:off x="4876800" y="6324600"/>
            <a:ext cx="3276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g1061e8798ac_1_438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8" name="Google Shape;108;g1061e8798ac_1_438"/>
          <p:cNvSpPr txBox="1"/>
          <p:nvPr>
            <p:ph idx="11" type="ftr"/>
          </p:nvPr>
        </p:nvSpPr>
        <p:spPr>
          <a:xfrm>
            <a:off x="990600" y="6324600"/>
            <a:ext cx="42054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比较" type="twoTxTwoObj">
  <p:cSld name="TWO_OBJECTS_WITH_TEXT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061e8798ac_1_44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g1061e8798ac_1_445"/>
          <p:cNvSpPr txBox="1"/>
          <p:nvPr>
            <p:ph idx="1" type="body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rtl="0" algn="l">
              <a:spcBef>
                <a:spcPts val="480"/>
              </a:spcBef>
              <a:spcAft>
                <a:spcPts val="0"/>
              </a:spcAft>
              <a:buClr>
                <a:srgbClr val="333333"/>
              </a:buClr>
              <a:buSzPts val="2400"/>
              <a:buFont typeface="Helvetica Neue"/>
              <a:buNone/>
              <a:defRPr b="1" sz="2400"/>
            </a:lvl1pPr>
            <a:lvl2pPr indent="-228600" lvl="1" marL="914400" rtl="0" algn="l">
              <a:spcBef>
                <a:spcPts val="40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Helvetica Neue"/>
              <a:buNone/>
              <a:defRPr b="1" sz="2000"/>
            </a:lvl2pPr>
            <a:lvl3pPr indent="-228600" lvl="2" marL="1371600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None/>
              <a:defRPr b="1" sz="1800"/>
            </a:lvl3pPr>
            <a:lvl4pPr indent="-228600" lvl="3" marL="1828800" rtl="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None/>
              <a:defRPr b="1" sz="1600"/>
            </a:lvl4pPr>
            <a:lvl5pPr indent="-228600" lvl="4" marL="2286000" rtl="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None/>
              <a:defRPr b="1" sz="1600"/>
            </a:lvl5pPr>
            <a:lvl6pPr indent="-228600" lvl="5" marL="2743200" rtl="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None/>
              <a:defRPr b="1" sz="1600"/>
            </a:lvl6pPr>
            <a:lvl7pPr indent="-228600" lvl="6" marL="3200400" rtl="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None/>
              <a:defRPr b="1" sz="1600"/>
            </a:lvl7pPr>
            <a:lvl8pPr indent="-228600" lvl="7" marL="3657600" rtl="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None/>
              <a:defRPr b="1" sz="1600"/>
            </a:lvl8pPr>
            <a:lvl9pPr indent="-228600" lvl="8" marL="4114800" rtl="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None/>
              <a:defRPr b="1" sz="1600"/>
            </a:lvl9pPr>
          </a:lstStyle>
          <a:p/>
        </p:txBody>
      </p:sp>
      <p:sp>
        <p:nvSpPr>
          <p:cNvPr id="112" name="Google Shape;112;g1061e8798ac_1_445"/>
          <p:cNvSpPr txBox="1"/>
          <p:nvPr>
            <p:ph idx="2" type="body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rtl="0" algn="l">
              <a:spcBef>
                <a:spcPts val="480"/>
              </a:spcBef>
              <a:spcAft>
                <a:spcPts val="0"/>
              </a:spcAft>
              <a:buClr>
                <a:srgbClr val="333333"/>
              </a:buClr>
              <a:buSzPts val="2400"/>
              <a:buFont typeface="Helvetica Neue"/>
              <a:buChar char="•"/>
              <a:defRPr sz="2400"/>
            </a:lvl1pPr>
            <a:lvl2pPr indent="-355600" lvl="1" marL="914400" rtl="0" algn="l">
              <a:spcBef>
                <a:spcPts val="40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Helvetica Neue"/>
              <a:buChar char="–"/>
              <a:defRPr sz="2000"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•"/>
              <a:defRPr sz="1800"/>
            </a:lvl3pPr>
            <a:lvl4pPr indent="-330200" lvl="3" marL="1828800" rtl="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Char char="–"/>
              <a:defRPr sz="1600"/>
            </a:lvl4pPr>
            <a:lvl5pPr indent="-330200" lvl="4" marL="2286000" rtl="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Char char="»"/>
              <a:defRPr sz="1600"/>
            </a:lvl5pPr>
            <a:lvl6pPr indent="-330200" lvl="5" marL="2743200" rtl="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Char char="»"/>
              <a:defRPr sz="1600"/>
            </a:lvl6pPr>
            <a:lvl7pPr indent="-330200" lvl="6" marL="3200400" rtl="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Char char="»"/>
              <a:defRPr sz="1600"/>
            </a:lvl7pPr>
            <a:lvl8pPr indent="-330200" lvl="7" marL="3657600" rtl="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Char char="»"/>
              <a:defRPr sz="1600"/>
            </a:lvl8pPr>
            <a:lvl9pPr indent="-330200" lvl="8" marL="4114800" rtl="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Char char="»"/>
              <a:defRPr sz="1600"/>
            </a:lvl9pPr>
          </a:lstStyle>
          <a:p/>
        </p:txBody>
      </p:sp>
      <p:sp>
        <p:nvSpPr>
          <p:cNvPr id="113" name="Google Shape;113;g1061e8798ac_1_445"/>
          <p:cNvSpPr txBox="1"/>
          <p:nvPr>
            <p:ph idx="3" type="body"/>
          </p:nvPr>
        </p:nvSpPr>
        <p:spPr>
          <a:xfrm>
            <a:off x="4645025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rtl="0" algn="l">
              <a:spcBef>
                <a:spcPts val="480"/>
              </a:spcBef>
              <a:spcAft>
                <a:spcPts val="0"/>
              </a:spcAft>
              <a:buClr>
                <a:srgbClr val="333333"/>
              </a:buClr>
              <a:buSzPts val="2400"/>
              <a:buFont typeface="Helvetica Neue"/>
              <a:buNone/>
              <a:defRPr b="1" sz="2400"/>
            </a:lvl1pPr>
            <a:lvl2pPr indent="-228600" lvl="1" marL="914400" rtl="0" algn="l">
              <a:spcBef>
                <a:spcPts val="40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Helvetica Neue"/>
              <a:buNone/>
              <a:defRPr b="1" sz="2000"/>
            </a:lvl2pPr>
            <a:lvl3pPr indent="-228600" lvl="2" marL="1371600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None/>
              <a:defRPr b="1" sz="1800"/>
            </a:lvl3pPr>
            <a:lvl4pPr indent="-228600" lvl="3" marL="1828800" rtl="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None/>
              <a:defRPr b="1" sz="1600"/>
            </a:lvl4pPr>
            <a:lvl5pPr indent="-228600" lvl="4" marL="2286000" rtl="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None/>
              <a:defRPr b="1" sz="1600"/>
            </a:lvl5pPr>
            <a:lvl6pPr indent="-228600" lvl="5" marL="2743200" rtl="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None/>
              <a:defRPr b="1" sz="1600"/>
            </a:lvl6pPr>
            <a:lvl7pPr indent="-228600" lvl="6" marL="3200400" rtl="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None/>
              <a:defRPr b="1" sz="1600"/>
            </a:lvl7pPr>
            <a:lvl8pPr indent="-228600" lvl="7" marL="3657600" rtl="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None/>
              <a:defRPr b="1" sz="1600"/>
            </a:lvl8pPr>
            <a:lvl9pPr indent="-228600" lvl="8" marL="4114800" rtl="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None/>
              <a:defRPr b="1" sz="1600"/>
            </a:lvl9pPr>
          </a:lstStyle>
          <a:p/>
        </p:txBody>
      </p:sp>
      <p:sp>
        <p:nvSpPr>
          <p:cNvPr id="114" name="Google Shape;114;g1061e8798ac_1_445"/>
          <p:cNvSpPr txBox="1"/>
          <p:nvPr>
            <p:ph idx="4" type="body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rtl="0" algn="l">
              <a:spcBef>
                <a:spcPts val="480"/>
              </a:spcBef>
              <a:spcAft>
                <a:spcPts val="0"/>
              </a:spcAft>
              <a:buClr>
                <a:srgbClr val="333333"/>
              </a:buClr>
              <a:buSzPts val="2400"/>
              <a:buFont typeface="Helvetica Neue"/>
              <a:buChar char="•"/>
              <a:defRPr sz="2400"/>
            </a:lvl1pPr>
            <a:lvl2pPr indent="-355600" lvl="1" marL="914400" rtl="0" algn="l">
              <a:spcBef>
                <a:spcPts val="40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Helvetica Neue"/>
              <a:buChar char="–"/>
              <a:defRPr sz="2000"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•"/>
              <a:defRPr sz="1800"/>
            </a:lvl3pPr>
            <a:lvl4pPr indent="-330200" lvl="3" marL="1828800" rtl="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Char char="–"/>
              <a:defRPr sz="1600"/>
            </a:lvl4pPr>
            <a:lvl5pPr indent="-330200" lvl="4" marL="2286000" rtl="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Char char="»"/>
              <a:defRPr sz="1600"/>
            </a:lvl5pPr>
            <a:lvl6pPr indent="-330200" lvl="5" marL="2743200" rtl="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Char char="»"/>
              <a:defRPr sz="1600"/>
            </a:lvl6pPr>
            <a:lvl7pPr indent="-330200" lvl="6" marL="3200400" rtl="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Char char="»"/>
              <a:defRPr sz="1600"/>
            </a:lvl7pPr>
            <a:lvl8pPr indent="-330200" lvl="7" marL="3657600" rtl="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Char char="»"/>
              <a:defRPr sz="1600"/>
            </a:lvl8pPr>
            <a:lvl9pPr indent="-330200" lvl="8" marL="4114800" rtl="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Char char="»"/>
              <a:defRPr sz="1600"/>
            </a:lvl9pPr>
          </a:lstStyle>
          <a:p/>
        </p:txBody>
      </p:sp>
      <p:sp>
        <p:nvSpPr>
          <p:cNvPr id="115" name="Google Shape;115;g1061e8798ac_1_445"/>
          <p:cNvSpPr txBox="1"/>
          <p:nvPr>
            <p:ph idx="10" type="dt"/>
          </p:nvPr>
        </p:nvSpPr>
        <p:spPr>
          <a:xfrm>
            <a:off x="4876800" y="6324600"/>
            <a:ext cx="3276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g1061e8798ac_1_445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7" name="Google Shape;117;g1061e8798ac_1_445"/>
          <p:cNvSpPr txBox="1"/>
          <p:nvPr>
            <p:ph idx="11" type="ftr"/>
          </p:nvPr>
        </p:nvSpPr>
        <p:spPr>
          <a:xfrm>
            <a:off x="990600" y="6324600"/>
            <a:ext cx="42054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仅标题" type="titleOnly">
  <p:cSld name="TITLE_ONLY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1061e8798ac_1_454"/>
          <p:cNvSpPr txBox="1"/>
          <p:nvPr>
            <p:ph type="title"/>
          </p:nvPr>
        </p:nvSpPr>
        <p:spPr>
          <a:xfrm>
            <a:off x="358775" y="228600"/>
            <a:ext cx="84042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g1061e8798ac_1_454"/>
          <p:cNvSpPr txBox="1"/>
          <p:nvPr>
            <p:ph idx="10" type="dt"/>
          </p:nvPr>
        </p:nvSpPr>
        <p:spPr>
          <a:xfrm>
            <a:off x="4876800" y="6324600"/>
            <a:ext cx="3276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g1061e8798ac_1_454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2" name="Google Shape;122;g1061e8798ac_1_454"/>
          <p:cNvSpPr txBox="1"/>
          <p:nvPr>
            <p:ph idx="11" type="ftr"/>
          </p:nvPr>
        </p:nvSpPr>
        <p:spPr>
          <a:xfrm>
            <a:off x="990600" y="6324600"/>
            <a:ext cx="42054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空白" type="blank">
  <p:cSld name="BLANK"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1061e8798ac_1_459"/>
          <p:cNvSpPr txBox="1"/>
          <p:nvPr>
            <p:ph idx="10" type="dt"/>
          </p:nvPr>
        </p:nvSpPr>
        <p:spPr>
          <a:xfrm>
            <a:off x="4876800" y="6324600"/>
            <a:ext cx="3276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5" name="Google Shape;125;g1061e8798ac_1_459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6" name="Google Shape;126;g1061e8798ac_1_459"/>
          <p:cNvSpPr txBox="1"/>
          <p:nvPr>
            <p:ph idx="11" type="ftr"/>
          </p:nvPr>
        </p:nvSpPr>
        <p:spPr>
          <a:xfrm>
            <a:off x="990600" y="6324600"/>
            <a:ext cx="42054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内容与标题" type="objTx">
  <p:cSld name="OBJECT_WITH_CAPTION_TEXT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1061e8798ac_1_463"/>
          <p:cNvSpPr txBox="1"/>
          <p:nvPr>
            <p:ph type="title"/>
          </p:nvPr>
        </p:nvSpPr>
        <p:spPr>
          <a:xfrm>
            <a:off x="457200" y="273050"/>
            <a:ext cx="3008400" cy="1161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g1061e8798ac_1_463"/>
          <p:cNvSpPr txBox="1"/>
          <p:nvPr>
            <p:ph idx="1" type="body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rtl="0" algn="l">
              <a:spcBef>
                <a:spcPts val="640"/>
              </a:spcBef>
              <a:spcAft>
                <a:spcPts val="0"/>
              </a:spcAft>
              <a:buClr>
                <a:srgbClr val="333333"/>
              </a:buClr>
              <a:buSzPts val="3200"/>
              <a:buFont typeface="Helvetica Neue"/>
              <a:buChar char="•"/>
              <a:defRPr sz="3200"/>
            </a:lvl1pPr>
            <a:lvl2pPr indent="-406400" lvl="1" marL="914400" rtl="0" algn="l">
              <a:spcBef>
                <a:spcPts val="560"/>
              </a:spcBef>
              <a:spcAft>
                <a:spcPts val="0"/>
              </a:spcAft>
              <a:buClr>
                <a:srgbClr val="333333"/>
              </a:buClr>
              <a:buSzPts val="2800"/>
              <a:buFont typeface="Helvetica Neue"/>
              <a:buChar char="–"/>
              <a:defRPr sz="2800"/>
            </a:lvl2pPr>
            <a:lvl3pPr indent="-381000" lvl="2" marL="1371600" rtl="0" algn="l">
              <a:spcBef>
                <a:spcPts val="480"/>
              </a:spcBef>
              <a:spcAft>
                <a:spcPts val="0"/>
              </a:spcAft>
              <a:buClr>
                <a:srgbClr val="333333"/>
              </a:buClr>
              <a:buSzPts val="2400"/>
              <a:buFont typeface="Helvetica Neue"/>
              <a:buChar char="•"/>
              <a:defRPr sz="2400"/>
            </a:lvl3pPr>
            <a:lvl4pPr indent="-355600" lvl="3" marL="1828800" rtl="0" algn="l">
              <a:spcBef>
                <a:spcPts val="40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Helvetica Neue"/>
              <a:buChar char="–"/>
              <a:defRPr sz="2000"/>
            </a:lvl4pPr>
            <a:lvl5pPr indent="-355600" lvl="4" marL="2286000" rtl="0" algn="l">
              <a:spcBef>
                <a:spcPts val="40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Helvetica Neue"/>
              <a:buChar char="»"/>
              <a:defRPr sz="2000"/>
            </a:lvl5pPr>
            <a:lvl6pPr indent="-355600" lvl="5" marL="2743200" rtl="0" algn="l">
              <a:spcBef>
                <a:spcPts val="40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Helvetica Neue"/>
              <a:buChar char="»"/>
              <a:defRPr sz="2000"/>
            </a:lvl6pPr>
            <a:lvl7pPr indent="-355600" lvl="6" marL="3200400" rtl="0" algn="l">
              <a:spcBef>
                <a:spcPts val="40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Helvetica Neue"/>
              <a:buChar char="»"/>
              <a:defRPr sz="2000"/>
            </a:lvl7pPr>
            <a:lvl8pPr indent="-355600" lvl="7" marL="3657600" rtl="0" algn="l">
              <a:spcBef>
                <a:spcPts val="40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Helvetica Neue"/>
              <a:buChar char="»"/>
              <a:defRPr sz="2000"/>
            </a:lvl8pPr>
            <a:lvl9pPr indent="-355600" lvl="8" marL="4114800" rtl="0" algn="l">
              <a:spcBef>
                <a:spcPts val="40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Helvetica Neue"/>
              <a:buChar char="»"/>
              <a:defRPr sz="2000"/>
            </a:lvl9pPr>
          </a:lstStyle>
          <a:p/>
        </p:txBody>
      </p:sp>
      <p:sp>
        <p:nvSpPr>
          <p:cNvPr id="130" name="Google Shape;130;g1061e8798ac_1_463"/>
          <p:cNvSpPr txBox="1"/>
          <p:nvPr>
            <p:ph idx="2" type="body"/>
          </p:nvPr>
        </p:nvSpPr>
        <p:spPr>
          <a:xfrm>
            <a:off x="457200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rtl="0" algn="l">
              <a:spcBef>
                <a:spcPts val="28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Helvetica Neue"/>
              <a:buNone/>
              <a:defRPr sz="1400"/>
            </a:lvl1pPr>
            <a:lvl2pPr indent="-228600" lvl="1" marL="914400" rtl="0" algn="l">
              <a:spcBef>
                <a:spcPts val="240"/>
              </a:spcBef>
              <a:spcAft>
                <a:spcPts val="0"/>
              </a:spcAft>
              <a:buClr>
                <a:srgbClr val="333333"/>
              </a:buClr>
              <a:buSzPts val="1200"/>
              <a:buFont typeface="Helvetica Neue"/>
              <a:buNone/>
              <a:defRPr sz="1200"/>
            </a:lvl2pPr>
            <a:lvl3pPr indent="-228600" lvl="2" marL="1371600" rtl="0" algn="l">
              <a:spcBef>
                <a:spcPts val="200"/>
              </a:spcBef>
              <a:spcAft>
                <a:spcPts val="0"/>
              </a:spcAft>
              <a:buClr>
                <a:srgbClr val="333333"/>
              </a:buClr>
              <a:buSzPts val="1000"/>
              <a:buFont typeface="Helvetica Neue"/>
              <a:buNone/>
              <a:defRPr sz="1000"/>
            </a:lvl3pPr>
            <a:lvl4pPr indent="-228600" lvl="3" marL="1828800" rtl="0" algn="l">
              <a:spcBef>
                <a:spcPts val="180"/>
              </a:spcBef>
              <a:spcAft>
                <a:spcPts val="0"/>
              </a:spcAft>
              <a:buClr>
                <a:srgbClr val="333333"/>
              </a:buClr>
              <a:buSzPts val="900"/>
              <a:buFont typeface="Helvetica Neue"/>
              <a:buNone/>
              <a:defRPr sz="900"/>
            </a:lvl4pPr>
            <a:lvl5pPr indent="-228600" lvl="4" marL="2286000" rtl="0" algn="l">
              <a:spcBef>
                <a:spcPts val="180"/>
              </a:spcBef>
              <a:spcAft>
                <a:spcPts val="0"/>
              </a:spcAft>
              <a:buClr>
                <a:srgbClr val="333333"/>
              </a:buClr>
              <a:buSzPts val="900"/>
              <a:buFont typeface="Helvetica Neue"/>
              <a:buNone/>
              <a:defRPr sz="900"/>
            </a:lvl5pPr>
            <a:lvl6pPr indent="-228600" lvl="5" marL="2743200" rtl="0" algn="l">
              <a:spcBef>
                <a:spcPts val="180"/>
              </a:spcBef>
              <a:spcAft>
                <a:spcPts val="0"/>
              </a:spcAft>
              <a:buClr>
                <a:srgbClr val="333333"/>
              </a:buClr>
              <a:buSzPts val="900"/>
              <a:buFont typeface="Helvetica Neue"/>
              <a:buNone/>
              <a:defRPr sz="900"/>
            </a:lvl6pPr>
            <a:lvl7pPr indent="-228600" lvl="6" marL="3200400" rtl="0" algn="l">
              <a:spcBef>
                <a:spcPts val="180"/>
              </a:spcBef>
              <a:spcAft>
                <a:spcPts val="0"/>
              </a:spcAft>
              <a:buClr>
                <a:srgbClr val="333333"/>
              </a:buClr>
              <a:buSzPts val="900"/>
              <a:buFont typeface="Helvetica Neue"/>
              <a:buNone/>
              <a:defRPr sz="900"/>
            </a:lvl7pPr>
            <a:lvl8pPr indent="-228600" lvl="7" marL="3657600" rtl="0" algn="l">
              <a:spcBef>
                <a:spcPts val="180"/>
              </a:spcBef>
              <a:spcAft>
                <a:spcPts val="0"/>
              </a:spcAft>
              <a:buClr>
                <a:srgbClr val="333333"/>
              </a:buClr>
              <a:buSzPts val="900"/>
              <a:buFont typeface="Helvetica Neue"/>
              <a:buNone/>
              <a:defRPr sz="900"/>
            </a:lvl8pPr>
            <a:lvl9pPr indent="-228600" lvl="8" marL="4114800" rtl="0" algn="l">
              <a:spcBef>
                <a:spcPts val="180"/>
              </a:spcBef>
              <a:spcAft>
                <a:spcPts val="0"/>
              </a:spcAft>
              <a:buClr>
                <a:srgbClr val="333333"/>
              </a:buClr>
              <a:buSzPts val="900"/>
              <a:buFont typeface="Helvetica Neue"/>
              <a:buNone/>
              <a:defRPr sz="900"/>
            </a:lvl9pPr>
          </a:lstStyle>
          <a:p/>
        </p:txBody>
      </p:sp>
      <p:sp>
        <p:nvSpPr>
          <p:cNvPr id="131" name="Google Shape;131;g1061e8798ac_1_463"/>
          <p:cNvSpPr txBox="1"/>
          <p:nvPr>
            <p:ph idx="10" type="dt"/>
          </p:nvPr>
        </p:nvSpPr>
        <p:spPr>
          <a:xfrm>
            <a:off x="4876800" y="6324600"/>
            <a:ext cx="3276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g1061e8798ac_1_463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3" name="Google Shape;133;g1061e8798ac_1_463"/>
          <p:cNvSpPr txBox="1"/>
          <p:nvPr>
            <p:ph idx="11" type="ftr"/>
          </p:nvPr>
        </p:nvSpPr>
        <p:spPr>
          <a:xfrm>
            <a:off x="990600" y="6324600"/>
            <a:ext cx="42054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ölüm Üstbilgisi">
  <p:cSld name="Bölüm Üstbilgisi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oogle Shape;21;p3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38"/>
          <p:cNvSpPr txBox="1"/>
          <p:nvPr>
            <p:ph idx="1" type="subTitle"/>
          </p:nvPr>
        </p:nvSpPr>
        <p:spPr>
          <a:xfrm>
            <a:off x="358775" y="1143000"/>
            <a:ext cx="8424863" cy="685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Helvetica Neue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–"/>
              <a:defRPr/>
            </a:lvl2pPr>
            <a:lvl3pPr lvl="2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3pPr>
            <a:lvl4pPr lvl="3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–"/>
              <a:defRPr/>
            </a:lvl4pPr>
            <a:lvl5pPr lvl="4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5pPr>
            <a:lvl6pPr lvl="5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6pPr>
            <a:lvl7pPr lvl="6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7pPr>
            <a:lvl8pPr lvl="7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8pPr>
            <a:lvl9pPr lvl="8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3" name="Google Shape;23;p38"/>
          <p:cNvSpPr txBox="1"/>
          <p:nvPr>
            <p:ph type="ctrTitle"/>
          </p:nvPr>
        </p:nvSpPr>
        <p:spPr>
          <a:xfrm>
            <a:off x="358775" y="1828800"/>
            <a:ext cx="8424863" cy="12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20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图片与标题" type="picTx">
  <p:cSld name="PICTURE_WITH_CAPTION_TEXT"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1061e8798ac_1_470"/>
          <p:cNvSpPr txBox="1"/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g1061e8798ac_1_47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37" name="Google Shape;137;g1061e8798ac_1_470"/>
          <p:cNvSpPr txBox="1"/>
          <p:nvPr>
            <p:ph idx="1" type="body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rtl="0" algn="l">
              <a:spcBef>
                <a:spcPts val="28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Helvetica Neue"/>
              <a:buNone/>
              <a:defRPr sz="1400"/>
            </a:lvl1pPr>
            <a:lvl2pPr indent="-228600" lvl="1" marL="914400" rtl="0" algn="l">
              <a:spcBef>
                <a:spcPts val="240"/>
              </a:spcBef>
              <a:spcAft>
                <a:spcPts val="0"/>
              </a:spcAft>
              <a:buClr>
                <a:srgbClr val="333333"/>
              </a:buClr>
              <a:buSzPts val="1200"/>
              <a:buFont typeface="Helvetica Neue"/>
              <a:buNone/>
              <a:defRPr sz="1200"/>
            </a:lvl2pPr>
            <a:lvl3pPr indent="-228600" lvl="2" marL="1371600" rtl="0" algn="l">
              <a:spcBef>
                <a:spcPts val="200"/>
              </a:spcBef>
              <a:spcAft>
                <a:spcPts val="0"/>
              </a:spcAft>
              <a:buClr>
                <a:srgbClr val="333333"/>
              </a:buClr>
              <a:buSzPts val="1000"/>
              <a:buFont typeface="Helvetica Neue"/>
              <a:buNone/>
              <a:defRPr sz="1000"/>
            </a:lvl3pPr>
            <a:lvl4pPr indent="-228600" lvl="3" marL="1828800" rtl="0" algn="l">
              <a:spcBef>
                <a:spcPts val="180"/>
              </a:spcBef>
              <a:spcAft>
                <a:spcPts val="0"/>
              </a:spcAft>
              <a:buClr>
                <a:srgbClr val="333333"/>
              </a:buClr>
              <a:buSzPts val="900"/>
              <a:buFont typeface="Helvetica Neue"/>
              <a:buNone/>
              <a:defRPr sz="900"/>
            </a:lvl4pPr>
            <a:lvl5pPr indent="-228600" lvl="4" marL="2286000" rtl="0" algn="l">
              <a:spcBef>
                <a:spcPts val="180"/>
              </a:spcBef>
              <a:spcAft>
                <a:spcPts val="0"/>
              </a:spcAft>
              <a:buClr>
                <a:srgbClr val="333333"/>
              </a:buClr>
              <a:buSzPts val="900"/>
              <a:buFont typeface="Helvetica Neue"/>
              <a:buNone/>
              <a:defRPr sz="900"/>
            </a:lvl5pPr>
            <a:lvl6pPr indent="-228600" lvl="5" marL="2743200" rtl="0" algn="l">
              <a:spcBef>
                <a:spcPts val="180"/>
              </a:spcBef>
              <a:spcAft>
                <a:spcPts val="0"/>
              </a:spcAft>
              <a:buClr>
                <a:srgbClr val="333333"/>
              </a:buClr>
              <a:buSzPts val="900"/>
              <a:buFont typeface="Helvetica Neue"/>
              <a:buNone/>
              <a:defRPr sz="900"/>
            </a:lvl6pPr>
            <a:lvl7pPr indent="-228600" lvl="6" marL="3200400" rtl="0" algn="l">
              <a:spcBef>
                <a:spcPts val="180"/>
              </a:spcBef>
              <a:spcAft>
                <a:spcPts val="0"/>
              </a:spcAft>
              <a:buClr>
                <a:srgbClr val="333333"/>
              </a:buClr>
              <a:buSzPts val="900"/>
              <a:buFont typeface="Helvetica Neue"/>
              <a:buNone/>
              <a:defRPr sz="900"/>
            </a:lvl7pPr>
            <a:lvl8pPr indent="-228600" lvl="7" marL="3657600" rtl="0" algn="l">
              <a:spcBef>
                <a:spcPts val="180"/>
              </a:spcBef>
              <a:spcAft>
                <a:spcPts val="0"/>
              </a:spcAft>
              <a:buClr>
                <a:srgbClr val="333333"/>
              </a:buClr>
              <a:buSzPts val="900"/>
              <a:buFont typeface="Helvetica Neue"/>
              <a:buNone/>
              <a:defRPr sz="900"/>
            </a:lvl8pPr>
            <a:lvl9pPr indent="-228600" lvl="8" marL="4114800" rtl="0" algn="l">
              <a:spcBef>
                <a:spcPts val="180"/>
              </a:spcBef>
              <a:spcAft>
                <a:spcPts val="0"/>
              </a:spcAft>
              <a:buClr>
                <a:srgbClr val="333333"/>
              </a:buClr>
              <a:buSzPts val="900"/>
              <a:buFont typeface="Helvetica Neue"/>
              <a:buNone/>
              <a:defRPr sz="900"/>
            </a:lvl9pPr>
          </a:lstStyle>
          <a:p/>
        </p:txBody>
      </p:sp>
      <p:sp>
        <p:nvSpPr>
          <p:cNvPr id="138" name="Google Shape;138;g1061e8798ac_1_470"/>
          <p:cNvSpPr txBox="1"/>
          <p:nvPr>
            <p:ph idx="10" type="dt"/>
          </p:nvPr>
        </p:nvSpPr>
        <p:spPr>
          <a:xfrm>
            <a:off x="4876800" y="6324600"/>
            <a:ext cx="3276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9" name="Google Shape;139;g1061e8798ac_1_470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0" name="Google Shape;140;g1061e8798ac_1_470"/>
          <p:cNvSpPr txBox="1"/>
          <p:nvPr>
            <p:ph idx="11" type="ftr"/>
          </p:nvPr>
        </p:nvSpPr>
        <p:spPr>
          <a:xfrm>
            <a:off x="990600" y="6324600"/>
            <a:ext cx="42054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标题和竖排文字" type="vertTx">
  <p:cSld name="VERTICAL_TEXT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1061e8798ac_1_477"/>
          <p:cNvSpPr txBox="1"/>
          <p:nvPr>
            <p:ph type="title"/>
          </p:nvPr>
        </p:nvSpPr>
        <p:spPr>
          <a:xfrm>
            <a:off x="358775" y="228600"/>
            <a:ext cx="84042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g1061e8798ac_1_477"/>
          <p:cNvSpPr txBox="1"/>
          <p:nvPr>
            <p:ph idx="1" type="body"/>
          </p:nvPr>
        </p:nvSpPr>
        <p:spPr>
          <a:xfrm rot="5400000">
            <a:off x="2018488" y="-592950"/>
            <a:ext cx="5105400" cy="842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144" name="Google Shape;144;g1061e8798ac_1_477"/>
          <p:cNvSpPr txBox="1"/>
          <p:nvPr>
            <p:ph idx="10" type="dt"/>
          </p:nvPr>
        </p:nvSpPr>
        <p:spPr>
          <a:xfrm>
            <a:off x="4876800" y="6324600"/>
            <a:ext cx="3276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5" name="Google Shape;145;g1061e8798ac_1_477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6" name="Google Shape;146;g1061e8798ac_1_477"/>
          <p:cNvSpPr txBox="1"/>
          <p:nvPr>
            <p:ph idx="11" type="ftr"/>
          </p:nvPr>
        </p:nvSpPr>
        <p:spPr>
          <a:xfrm>
            <a:off x="990600" y="6324600"/>
            <a:ext cx="42054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竖排标题与文本" type="vertTitleAndTx">
  <p:cSld name="VERTICAL_TITLE_AND_VERTICAL_TEXT"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1061e8798ac_1_483"/>
          <p:cNvSpPr txBox="1"/>
          <p:nvPr>
            <p:ph type="title"/>
          </p:nvPr>
        </p:nvSpPr>
        <p:spPr>
          <a:xfrm rot="5400000">
            <a:off x="5102188" y="2490750"/>
            <a:ext cx="5257800" cy="2105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9" name="Google Shape;149;g1061e8798ac_1_483"/>
          <p:cNvSpPr txBox="1"/>
          <p:nvPr>
            <p:ph idx="1" type="body"/>
          </p:nvPr>
        </p:nvSpPr>
        <p:spPr>
          <a:xfrm rot="5400000">
            <a:off x="813613" y="459600"/>
            <a:ext cx="5257800" cy="616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150" name="Google Shape;150;g1061e8798ac_1_483"/>
          <p:cNvSpPr txBox="1"/>
          <p:nvPr>
            <p:ph idx="10" type="dt"/>
          </p:nvPr>
        </p:nvSpPr>
        <p:spPr>
          <a:xfrm>
            <a:off x="4876800" y="6324600"/>
            <a:ext cx="3276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g1061e8798ac_1_483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rt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2" name="Google Shape;152;g1061e8798ac_1_483"/>
          <p:cNvSpPr txBox="1"/>
          <p:nvPr>
            <p:ph idx="11" type="ftr"/>
          </p:nvPr>
        </p:nvSpPr>
        <p:spPr>
          <a:xfrm>
            <a:off x="990600" y="6324600"/>
            <a:ext cx="42054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şlık ve İçerik" type="obj">
  <p:cSld name="OBJEC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9"/>
          <p:cNvSpPr txBox="1"/>
          <p:nvPr>
            <p:ph type="title"/>
          </p:nvPr>
        </p:nvSpPr>
        <p:spPr>
          <a:xfrm>
            <a:off x="358775" y="228600"/>
            <a:ext cx="8404225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9"/>
          <p:cNvSpPr txBox="1"/>
          <p:nvPr>
            <p:ph idx="1" type="body"/>
          </p:nvPr>
        </p:nvSpPr>
        <p:spPr>
          <a:xfrm>
            <a:off x="358775" y="1066800"/>
            <a:ext cx="8424863" cy="51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7" name="Google Shape;27;p39"/>
          <p:cNvSpPr txBox="1"/>
          <p:nvPr>
            <p:ph idx="10" type="dt"/>
          </p:nvPr>
        </p:nvSpPr>
        <p:spPr>
          <a:xfrm>
            <a:off x="4876800" y="6324600"/>
            <a:ext cx="3276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9"/>
          <p:cNvSpPr txBox="1"/>
          <p:nvPr>
            <p:ph idx="11" type="ftr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39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İki İçerik" type="twoObj">
  <p:cSld name="TWO_OBJECT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0"/>
          <p:cNvSpPr txBox="1"/>
          <p:nvPr>
            <p:ph type="title"/>
          </p:nvPr>
        </p:nvSpPr>
        <p:spPr>
          <a:xfrm>
            <a:off x="358775" y="228600"/>
            <a:ext cx="8404225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0"/>
          <p:cNvSpPr txBox="1"/>
          <p:nvPr>
            <p:ph idx="1" type="body"/>
          </p:nvPr>
        </p:nvSpPr>
        <p:spPr>
          <a:xfrm>
            <a:off x="358775" y="1828800"/>
            <a:ext cx="4135438" cy="43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rgbClr val="333333"/>
              </a:buClr>
              <a:buSzPts val="2800"/>
              <a:buFont typeface="Helvetica Neue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rgbClr val="333333"/>
              </a:buClr>
              <a:buSzPts val="2400"/>
              <a:buFont typeface="Helvetica Neue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Helvetica Neue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»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»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»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»"/>
              <a:defRPr sz="1800"/>
            </a:lvl9pPr>
          </a:lstStyle>
          <a:p/>
        </p:txBody>
      </p:sp>
      <p:sp>
        <p:nvSpPr>
          <p:cNvPr id="33" name="Google Shape;33;p40"/>
          <p:cNvSpPr txBox="1"/>
          <p:nvPr>
            <p:ph idx="2" type="body"/>
          </p:nvPr>
        </p:nvSpPr>
        <p:spPr>
          <a:xfrm>
            <a:off x="4646613" y="1828800"/>
            <a:ext cx="4137025" cy="43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rgbClr val="333333"/>
              </a:buClr>
              <a:buSzPts val="2800"/>
              <a:buFont typeface="Helvetica Neue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rgbClr val="333333"/>
              </a:buClr>
              <a:buSzPts val="2400"/>
              <a:buFont typeface="Helvetica Neue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Helvetica Neue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»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»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»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»"/>
              <a:defRPr sz="1800"/>
            </a:lvl9pPr>
          </a:lstStyle>
          <a:p/>
        </p:txBody>
      </p:sp>
      <p:sp>
        <p:nvSpPr>
          <p:cNvPr id="34" name="Google Shape;34;p40"/>
          <p:cNvSpPr txBox="1"/>
          <p:nvPr>
            <p:ph idx="10" type="dt"/>
          </p:nvPr>
        </p:nvSpPr>
        <p:spPr>
          <a:xfrm>
            <a:off x="4876800" y="6324600"/>
            <a:ext cx="3276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0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6" name="Google Shape;36;p40"/>
          <p:cNvSpPr txBox="1"/>
          <p:nvPr>
            <p:ph idx="11" type="ftr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Karşılaştırma" type="twoTxTwoObj">
  <p:cSld name="TWO_OBJECTS_WITH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41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rgbClr val="333333"/>
              </a:buClr>
              <a:buSzPts val="2400"/>
              <a:buFont typeface="Helvetica Neue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Helvetica Neue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None/>
              <a:defRPr b="1" sz="1600"/>
            </a:lvl9pPr>
          </a:lstStyle>
          <a:p/>
        </p:txBody>
      </p:sp>
      <p:sp>
        <p:nvSpPr>
          <p:cNvPr id="40" name="Google Shape;40;p41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rgbClr val="333333"/>
              </a:buClr>
              <a:buSzPts val="2400"/>
              <a:buFont typeface="Helvetica Neue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Helvetica Neue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Char char="»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Char char="»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Char char="»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Char char="»"/>
              <a:defRPr sz="1600"/>
            </a:lvl9pPr>
          </a:lstStyle>
          <a:p/>
        </p:txBody>
      </p:sp>
      <p:sp>
        <p:nvSpPr>
          <p:cNvPr id="41" name="Google Shape;41;p41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rgbClr val="333333"/>
              </a:buClr>
              <a:buSzPts val="2400"/>
              <a:buFont typeface="Helvetica Neue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Helvetica Neue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None/>
              <a:defRPr b="1" sz="1600"/>
            </a:lvl9pPr>
          </a:lstStyle>
          <a:p/>
        </p:txBody>
      </p:sp>
      <p:sp>
        <p:nvSpPr>
          <p:cNvPr id="42" name="Google Shape;42;p41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rgbClr val="333333"/>
              </a:buClr>
              <a:buSzPts val="2400"/>
              <a:buFont typeface="Helvetica Neue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Helvetica Neue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Char char="»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Char char="»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Char char="»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Char char="»"/>
              <a:defRPr sz="1600"/>
            </a:lvl9pPr>
          </a:lstStyle>
          <a:p/>
        </p:txBody>
      </p:sp>
      <p:sp>
        <p:nvSpPr>
          <p:cNvPr id="43" name="Google Shape;43;p41"/>
          <p:cNvSpPr txBox="1"/>
          <p:nvPr>
            <p:ph idx="10" type="dt"/>
          </p:nvPr>
        </p:nvSpPr>
        <p:spPr>
          <a:xfrm>
            <a:off x="4876800" y="6324600"/>
            <a:ext cx="3276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41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5" name="Google Shape;45;p41"/>
          <p:cNvSpPr txBox="1"/>
          <p:nvPr>
            <p:ph idx="11" type="ftr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Yalnızca Başlık" type="titleOnly">
  <p:cSld name="TITLE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42"/>
          <p:cNvSpPr txBox="1"/>
          <p:nvPr>
            <p:ph type="title"/>
          </p:nvPr>
        </p:nvSpPr>
        <p:spPr>
          <a:xfrm>
            <a:off x="358775" y="228600"/>
            <a:ext cx="8404225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42"/>
          <p:cNvSpPr txBox="1"/>
          <p:nvPr>
            <p:ph idx="10" type="dt"/>
          </p:nvPr>
        </p:nvSpPr>
        <p:spPr>
          <a:xfrm>
            <a:off x="4876800" y="6324600"/>
            <a:ext cx="3276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42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0" name="Google Shape;50;p42"/>
          <p:cNvSpPr txBox="1"/>
          <p:nvPr>
            <p:ph idx="11" type="ftr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oş" type="blank">
  <p:cSld name="BLANK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43"/>
          <p:cNvSpPr txBox="1"/>
          <p:nvPr>
            <p:ph idx="10" type="dt"/>
          </p:nvPr>
        </p:nvSpPr>
        <p:spPr>
          <a:xfrm>
            <a:off x="4876800" y="6324600"/>
            <a:ext cx="3276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43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4" name="Google Shape;54;p43"/>
          <p:cNvSpPr txBox="1"/>
          <p:nvPr>
            <p:ph idx="11" type="ftr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şlıklı İçerik" type="objTx">
  <p:cSld name="OBJECT_WITH_CAPTION_TEXT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44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44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rgbClr val="333333"/>
              </a:buClr>
              <a:buSzPts val="3200"/>
              <a:buFont typeface="Helvetica Neue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rgbClr val="333333"/>
              </a:buClr>
              <a:buSzPts val="2800"/>
              <a:buFont typeface="Helvetica Neue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rgbClr val="333333"/>
              </a:buClr>
              <a:buSzPts val="2400"/>
              <a:buFont typeface="Helvetica Neue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Helvetica Neue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Helvetica Neue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Helvetica Neue"/>
              <a:buChar char="»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Helvetica Neue"/>
              <a:buChar char="»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Helvetica Neue"/>
              <a:buChar char="»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Helvetica Neue"/>
              <a:buChar char="»"/>
              <a:defRPr sz="2000"/>
            </a:lvl9pPr>
          </a:lstStyle>
          <a:p/>
        </p:txBody>
      </p:sp>
      <p:sp>
        <p:nvSpPr>
          <p:cNvPr id="58" name="Google Shape;58;p44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Helvetica Neue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rgbClr val="333333"/>
              </a:buClr>
              <a:buSzPts val="1200"/>
              <a:buFont typeface="Helvetica Neue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rgbClr val="333333"/>
              </a:buClr>
              <a:buSzPts val="1000"/>
              <a:buFont typeface="Helvetica Neue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rgbClr val="333333"/>
              </a:buClr>
              <a:buSzPts val="900"/>
              <a:buFont typeface="Helvetica Neue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rgbClr val="333333"/>
              </a:buClr>
              <a:buSzPts val="900"/>
              <a:buFont typeface="Helvetica Neue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rgbClr val="333333"/>
              </a:buClr>
              <a:buSzPts val="900"/>
              <a:buFont typeface="Helvetica Neue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rgbClr val="333333"/>
              </a:buClr>
              <a:buSzPts val="900"/>
              <a:buFont typeface="Helvetica Neue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rgbClr val="333333"/>
              </a:buClr>
              <a:buSzPts val="900"/>
              <a:buFont typeface="Helvetica Neue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rgbClr val="333333"/>
              </a:buClr>
              <a:buSzPts val="900"/>
              <a:buFont typeface="Helvetica Neue"/>
              <a:buNone/>
              <a:defRPr sz="900"/>
            </a:lvl9pPr>
          </a:lstStyle>
          <a:p/>
        </p:txBody>
      </p:sp>
      <p:sp>
        <p:nvSpPr>
          <p:cNvPr id="59" name="Google Shape;59;p44"/>
          <p:cNvSpPr txBox="1"/>
          <p:nvPr>
            <p:ph idx="10" type="dt"/>
          </p:nvPr>
        </p:nvSpPr>
        <p:spPr>
          <a:xfrm>
            <a:off x="4876800" y="6324600"/>
            <a:ext cx="3276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44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1" name="Google Shape;61;p44"/>
          <p:cNvSpPr txBox="1"/>
          <p:nvPr>
            <p:ph idx="11" type="ftr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şlıklı Resim" type="picTx">
  <p:cSld name="PICTURE_WITH_CAPTIO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45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45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5" name="Google Shape;65;p45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Helvetica Neue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rgbClr val="333333"/>
              </a:buClr>
              <a:buSzPts val="1200"/>
              <a:buFont typeface="Helvetica Neue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rgbClr val="333333"/>
              </a:buClr>
              <a:buSzPts val="1000"/>
              <a:buFont typeface="Helvetica Neue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rgbClr val="333333"/>
              </a:buClr>
              <a:buSzPts val="900"/>
              <a:buFont typeface="Helvetica Neue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rgbClr val="333333"/>
              </a:buClr>
              <a:buSzPts val="900"/>
              <a:buFont typeface="Helvetica Neue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rgbClr val="333333"/>
              </a:buClr>
              <a:buSzPts val="900"/>
              <a:buFont typeface="Helvetica Neue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rgbClr val="333333"/>
              </a:buClr>
              <a:buSzPts val="900"/>
              <a:buFont typeface="Helvetica Neue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rgbClr val="333333"/>
              </a:buClr>
              <a:buSzPts val="900"/>
              <a:buFont typeface="Helvetica Neue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rgbClr val="333333"/>
              </a:buClr>
              <a:buSzPts val="900"/>
              <a:buFont typeface="Helvetica Neue"/>
              <a:buNone/>
              <a:defRPr sz="900"/>
            </a:lvl9pPr>
          </a:lstStyle>
          <a:p/>
        </p:txBody>
      </p:sp>
      <p:sp>
        <p:nvSpPr>
          <p:cNvPr id="66" name="Google Shape;66;p45"/>
          <p:cNvSpPr txBox="1"/>
          <p:nvPr>
            <p:ph idx="10" type="dt"/>
          </p:nvPr>
        </p:nvSpPr>
        <p:spPr>
          <a:xfrm>
            <a:off x="4876800" y="6324600"/>
            <a:ext cx="3276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45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algn="l">
              <a:spcBef>
                <a:spcPts val="0"/>
              </a:spcBef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8" name="Google Shape;68;p45"/>
          <p:cNvSpPr txBox="1"/>
          <p:nvPr>
            <p:ph idx="11" type="ftr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22.xml"/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36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36"/>
          <p:cNvSpPr txBox="1"/>
          <p:nvPr>
            <p:ph type="title"/>
          </p:nvPr>
        </p:nvSpPr>
        <p:spPr>
          <a:xfrm>
            <a:off x="358775" y="228600"/>
            <a:ext cx="8404225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2" name="Google Shape;12;p36"/>
          <p:cNvSpPr txBox="1"/>
          <p:nvPr>
            <p:ph idx="1" type="body"/>
          </p:nvPr>
        </p:nvSpPr>
        <p:spPr>
          <a:xfrm>
            <a:off x="358775" y="1066800"/>
            <a:ext cx="8424863" cy="51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marR="0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•"/>
              <a:defRPr b="0" i="0" sz="18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17500" lvl="1" marL="914400" marR="0" rtl="0" algn="l">
              <a:spcBef>
                <a:spcPts val="28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Helvetica Neue"/>
              <a:buChar char="–"/>
              <a:defRPr b="0" i="0" sz="1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317500" lvl="2" marL="1371600" marR="0" rtl="0" algn="l">
              <a:spcBef>
                <a:spcPts val="28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Helvetica Neue"/>
              <a:buChar char="•"/>
              <a:defRPr b="0" i="0" sz="1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3175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Helvetica Neue"/>
              <a:buChar char="–"/>
              <a:defRPr b="0" i="0" sz="1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317500" lvl="4" marL="2286000" marR="0" rtl="0" algn="l">
              <a:spcBef>
                <a:spcPts val="28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Helvetica Neue"/>
              <a:buChar char="»"/>
              <a:defRPr b="0" i="0" sz="1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317500" lvl="5" marL="2743200" marR="0" rtl="0" algn="l">
              <a:spcBef>
                <a:spcPts val="28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Helvetica Neue"/>
              <a:buChar char="»"/>
              <a:defRPr b="0" i="0" sz="1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317500" lvl="6" marL="3200400" marR="0" rtl="0" algn="l">
              <a:spcBef>
                <a:spcPts val="28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Helvetica Neue"/>
              <a:buChar char="»"/>
              <a:defRPr b="0" i="0" sz="1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317500" lvl="7" marL="3657600" marR="0" rtl="0" algn="l">
              <a:spcBef>
                <a:spcPts val="28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Helvetica Neue"/>
              <a:buChar char="»"/>
              <a:defRPr b="0" i="0" sz="1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317500" lvl="8" marL="4114800" marR="0" rtl="0" algn="l">
              <a:spcBef>
                <a:spcPts val="28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Helvetica Neue"/>
              <a:buChar char="»"/>
              <a:defRPr b="0" i="0" sz="1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3" name="Google Shape;13;p36"/>
          <p:cNvSpPr txBox="1"/>
          <p:nvPr>
            <p:ph idx="10" type="dt"/>
          </p:nvPr>
        </p:nvSpPr>
        <p:spPr>
          <a:xfrm>
            <a:off x="4876800" y="6324600"/>
            <a:ext cx="3276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4" name="Google Shape;14;p36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" name="Google Shape;15;p36"/>
          <p:cNvSpPr txBox="1"/>
          <p:nvPr>
            <p:ph idx="11" type="ftr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oogle Shape;82;g1061e8798ac_1_417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0"/>
            <a:ext cx="9143999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g1061e8798ac_1_417"/>
          <p:cNvSpPr txBox="1"/>
          <p:nvPr>
            <p:ph type="title"/>
          </p:nvPr>
        </p:nvSpPr>
        <p:spPr>
          <a:xfrm>
            <a:off x="358775" y="228600"/>
            <a:ext cx="84042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84" name="Google Shape;84;g1061e8798ac_1_417"/>
          <p:cNvSpPr txBox="1"/>
          <p:nvPr>
            <p:ph idx="1" type="body"/>
          </p:nvPr>
        </p:nvSpPr>
        <p:spPr>
          <a:xfrm>
            <a:off x="358775" y="1066800"/>
            <a:ext cx="8424900" cy="51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marR="0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•"/>
              <a:defRPr b="0" i="0" sz="18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17500" lvl="1" marL="914400" marR="0" rtl="0" algn="l">
              <a:spcBef>
                <a:spcPts val="28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Helvetica Neue"/>
              <a:buChar char="–"/>
              <a:defRPr b="0" i="0" sz="1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317500" lvl="2" marL="1371600" marR="0" rtl="0" algn="l">
              <a:spcBef>
                <a:spcPts val="28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Helvetica Neue"/>
              <a:buChar char="•"/>
              <a:defRPr b="0" i="0" sz="1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3175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Helvetica Neue"/>
              <a:buChar char="–"/>
              <a:defRPr b="0" i="0" sz="1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317500" lvl="4" marL="2286000" marR="0" rtl="0" algn="l">
              <a:spcBef>
                <a:spcPts val="28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Helvetica Neue"/>
              <a:buChar char="»"/>
              <a:defRPr b="0" i="0" sz="1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317500" lvl="5" marL="2743200" marR="0" rtl="0" algn="l">
              <a:spcBef>
                <a:spcPts val="28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Helvetica Neue"/>
              <a:buChar char="»"/>
              <a:defRPr b="0" i="0" sz="1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317500" lvl="6" marL="3200400" marR="0" rtl="0" algn="l">
              <a:spcBef>
                <a:spcPts val="28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Helvetica Neue"/>
              <a:buChar char="»"/>
              <a:defRPr b="0" i="0" sz="1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317500" lvl="7" marL="3657600" marR="0" rtl="0" algn="l">
              <a:spcBef>
                <a:spcPts val="28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Helvetica Neue"/>
              <a:buChar char="»"/>
              <a:defRPr b="0" i="0" sz="1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317500" lvl="8" marL="4114800" marR="0" rtl="0" algn="l">
              <a:spcBef>
                <a:spcPts val="28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Helvetica Neue"/>
              <a:buChar char="»"/>
              <a:defRPr b="0" i="0" sz="1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85" name="Google Shape;85;g1061e8798ac_1_417"/>
          <p:cNvSpPr txBox="1"/>
          <p:nvPr>
            <p:ph idx="10" type="dt"/>
          </p:nvPr>
        </p:nvSpPr>
        <p:spPr>
          <a:xfrm>
            <a:off x="4876800" y="6324600"/>
            <a:ext cx="3276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86" name="Google Shape;86;g1061e8798ac_1_417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7" name="Google Shape;87;g1061e8798ac_1_417"/>
          <p:cNvSpPr txBox="1"/>
          <p:nvPr>
            <p:ph idx="11" type="ftr"/>
          </p:nvPr>
        </p:nvSpPr>
        <p:spPr>
          <a:xfrm>
            <a:off x="1117172" y="6324600"/>
            <a:ext cx="3759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3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0.png"/><Relationship Id="rId4" Type="http://schemas.openxmlformats.org/officeDocument/2006/relationships/image" Target="../media/image18.png"/><Relationship Id="rId5" Type="http://schemas.openxmlformats.org/officeDocument/2006/relationships/image" Target="../media/image1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2.png"/><Relationship Id="rId4" Type="http://schemas.openxmlformats.org/officeDocument/2006/relationships/image" Target="../media/image2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7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7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8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0.png"/><Relationship Id="rId4" Type="http://schemas.openxmlformats.org/officeDocument/2006/relationships/image" Target="../media/image26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1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9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3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8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5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Relationship Id="rId4" Type="http://schemas.openxmlformats.org/officeDocument/2006/relationships/image" Target="../media/image24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Relationship Id="rId4" Type="http://schemas.openxmlformats.org/officeDocument/2006/relationships/image" Target="../media/image19.png"/><Relationship Id="rId5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Relationship Id="rId4" Type="http://schemas.openxmlformats.org/officeDocument/2006/relationships/image" Target="../media/image15.png"/><Relationship Id="rId5" Type="http://schemas.openxmlformats.org/officeDocument/2006/relationships/image" Target="../media/image17.png"/><Relationship Id="rId6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"/>
          <p:cNvSpPr txBox="1"/>
          <p:nvPr>
            <p:ph idx="1" type="subTitle"/>
          </p:nvPr>
        </p:nvSpPr>
        <p:spPr>
          <a:xfrm>
            <a:off x="358775" y="1143000"/>
            <a:ext cx="84249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Helvetica Neue"/>
              <a:buNone/>
            </a:pPr>
            <a:r>
              <a:rPr lang="en-US"/>
              <a:t>Graph Deep Learning for Medical Applications</a:t>
            </a:r>
            <a:endParaRPr/>
          </a:p>
        </p:txBody>
      </p:sp>
      <p:sp>
        <p:nvSpPr>
          <p:cNvPr id="159" name="Google Shape;159;p1"/>
          <p:cNvSpPr txBox="1"/>
          <p:nvPr/>
        </p:nvSpPr>
        <p:spPr>
          <a:xfrm>
            <a:off x="1215300" y="2898328"/>
            <a:ext cx="6901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D8D8D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Zhao-Min Chen, Xiu-Shen Wei, Peng Wang, and Yanwen Guo</a:t>
            </a:r>
            <a:endParaRPr sz="18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60" name="Google Shape;160;p1"/>
          <p:cNvSpPr txBox="1"/>
          <p:nvPr/>
        </p:nvSpPr>
        <p:spPr>
          <a:xfrm>
            <a:off x="566300" y="4822000"/>
            <a:ext cx="27999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Student: Simay SANLI</a:t>
            </a:r>
            <a:endParaRPr sz="18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Advisor: Mahsa Ghorbani</a:t>
            </a:r>
            <a:endParaRPr sz="18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December 14,</a:t>
            </a:r>
            <a:endParaRPr sz="18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2021</a:t>
            </a:r>
            <a:endParaRPr sz="18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61" name="Google Shape;161;p1"/>
          <p:cNvSpPr txBox="1"/>
          <p:nvPr/>
        </p:nvSpPr>
        <p:spPr>
          <a:xfrm>
            <a:off x="742700" y="1854425"/>
            <a:ext cx="7128000" cy="73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Helvetica Neue"/>
              <a:buNone/>
            </a:pPr>
            <a:r>
              <a:rPr b="1" lang="en-US" sz="2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Learning Graph Con</a:t>
            </a:r>
            <a:r>
              <a:rPr b="1" lang="en-US" sz="26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volutional Networks for Multi-Label Recognition and Applications</a:t>
            </a:r>
            <a:endParaRPr b="1" sz="2200"/>
          </a:p>
        </p:txBody>
      </p:sp>
      <p:sp>
        <p:nvSpPr>
          <p:cNvPr id="162" name="Google Shape;162;p1"/>
          <p:cNvSpPr txBox="1"/>
          <p:nvPr/>
        </p:nvSpPr>
        <p:spPr>
          <a:xfrm>
            <a:off x="607650" y="3785875"/>
            <a:ext cx="49194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8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IEEE Transactions on Pattern Analysis and Machine Intelligence (TPAMI) </a:t>
            </a:r>
            <a:endParaRPr i="1" sz="18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8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2021</a:t>
            </a:r>
            <a:endParaRPr i="1" sz="18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0"/>
          <p:cNvSpPr txBox="1"/>
          <p:nvPr>
            <p:ph idx="10" type="dt"/>
          </p:nvPr>
        </p:nvSpPr>
        <p:spPr>
          <a:xfrm>
            <a:off x="4876800" y="6324600"/>
            <a:ext cx="3276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December 14, 2021</a:t>
            </a:r>
            <a:endParaRPr/>
          </a:p>
        </p:txBody>
      </p:sp>
      <p:sp>
        <p:nvSpPr>
          <p:cNvPr id="265" name="Google Shape;265;p10"/>
          <p:cNvSpPr txBox="1"/>
          <p:nvPr>
            <p:ph idx="11" type="ftr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/>
              <a:t>Computer Aided Medical Procedures</a:t>
            </a:r>
            <a:endParaRPr/>
          </a:p>
        </p:txBody>
      </p:sp>
      <p:sp>
        <p:nvSpPr>
          <p:cNvPr id="266" name="Google Shape;266;p10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67" name="Google Shape;267;p10"/>
          <p:cNvSpPr txBox="1"/>
          <p:nvPr/>
        </p:nvSpPr>
        <p:spPr>
          <a:xfrm>
            <a:off x="375650" y="202275"/>
            <a:ext cx="79080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1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Prediction Learning Graph Convolutional Network (P-GCN)</a:t>
            </a:r>
            <a:endParaRPr sz="24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268" name="Google Shape;268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01838" y="804775"/>
            <a:ext cx="6055624" cy="4107575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10"/>
          <p:cNvSpPr txBox="1"/>
          <p:nvPr/>
        </p:nvSpPr>
        <p:spPr>
          <a:xfrm>
            <a:off x="1107675" y="4960500"/>
            <a:ext cx="7089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which is mainly combination of three modules: </a:t>
            </a:r>
            <a:r>
              <a:rPr b="1" lang="en-US">
                <a:latin typeface="Helvetica Neue"/>
                <a:ea typeface="Helvetica Neue"/>
                <a:cs typeface="Helvetica Neue"/>
                <a:sym typeface="Helvetica Neue"/>
              </a:rPr>
              <a:t>the image representation learning module</a:t>
            </a: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, </a:t>
            </a:r>
            <a:r>
              <a:rPr b="1" lang="en-US">
                <a:latin typeface="Helvetica Neue"/>
                <a:ea typeface="Helvetica Neue"/>
                <a:cs typeface="Helvetica Neue"/>
                <a:sym typeface="Helvetica Neue"/>
              </a:rPr>
              <a:t>the label-aware modulation module</a:t>
            </a: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 and </a:t>
            </a:r>
            <a:r>
              <a:rPr b="1" lang="en-US">
                <a:latin typeface="Helvetica Neue"/>
                <a:ea typeface="Helvetica Neue"/>
                <a:cs typeface="Helvetica Neue"/>
                <a:sym typeface="Helvetica Neue"/>
              </a:rPr>
              <a:t>the GCN based inter-dependent prediction score learning module</a:t>
            </a: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11"/>
          <p:cNvSpPr txBox="1"/>
          <p:nvPr>
            <p:ph type="title"/>
          </p:nvPr>
        </p:nvSpPr>
        <p:spPr>
          <a:xfrm>
            <a:off x="358775" y="228600"/>
            <a:ext cx="8404225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100">
                <a:solidFill>
                  <a:schemeClr val="dk1"/>
                </a:solidFill>
              </a:rPr>
              <a:t>Prediction Learning Graph Convolutional Network (P-GCN)</a:t>
            </a:r>
            <a:endParaRPr/>
          </a:p>
        </p:txBody>
      </p:sp>
      <p:sp>
        <p:nvSpPr>
          <p:cNvPr id="276" name="Google Shape;276;p11"/>
          <p:cNvSpPr txBox="1"/>
          <p:nvPr>
            <p:ph idx="10" type="dt"/>
          </p:nvPr>
        </p:nvSpPr>
        <p:spPr>
          <a:xfrm>
            <a:off x="4876800" y="6324600"/>
            <a:ext cx="3276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December 14</a:t>
            </a:r>
            <a:r>
              <a:rPr lang="en-US"/>
              <a:t>, 2021</a:t>
            </a:r>
            <a:endParaRPr/>
          </a:p>
        </p:txBody>
      </p:sp>
      <p:sp>
        <p:nvSpPr>
          <p:cNvPr id="277" name="Google Shape;277;p11"/>
          <p:cNvSpPr txBox="1"/>
          <p:nvPr>
            <p:ph idx="11" type="ftr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/>
              <a:t>Computer Aided Medical Procedures</a:t>
            </a:r>
            <a:endParaRPr/>
          </a:p>
        </p:txBody>
      </p:sp>
      <p:sp>
        <p:nvSpPr>
          <p:cNvPr id="278" name="Google Shape;278;p11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79" name="Google Shape;279;p11"/>
          <p:cNvSpPr txBox="1"/>
          <p:nvPr/>
        </p:nvSpPr>
        <p:spPr>
          <a:xfrm>
            <a:off x="389950" y="886150"/>
            <a:ext cx="8404200" cy="199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115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Helvetica Neue"/>
              <a:buChar char="●"/>
            </a:pPr>
            <a:r>
              <a:rPr b="1" lang="en-US" sz="13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Image Representation Learning</a:t>
            </a:r>
            <a:endParaRPr b="1" sz="13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115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Helvetica Neue"/>
              <a:buChar char="○"/>
            </a:pPr>
            <a:r>
              <a:rPr lang="en-US" sz="13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Similar to image representation learning of C-GCN</a:t>
            </a:r>
            <a:endParaRPr sz="13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115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Helvetica Neue"/>
              <a:buChar char="●"/>
            </a:pPr>
            <a:r>
              <a:rPr b="1" lang="en-US" sz="13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Label Aware Modulation</a:t>
            </a:r>
            <a:endParaRPr b="1" sz="13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115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○"/>
            </a:pPr>
            <a:r>
              <a:rPr lang="en-US" sz="13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Untangled the global image representation </a:t>
            </a:r>
            <a:r>
              <a:rPr b="1" lang="en-US" sz="13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𝑥</a:t>
            </a:r>
            <a:r>
              <a:rPr lang="en-US" sz="13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of an image into a set of label-specific features.</a:t>
            </a:r>
            <a:endParaRPr sz="13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115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Helvetica Neue"/>
              <a:buChar char="○"/>
            </a:pPr>
            <a:r>
              <a:rPr lang="en-US" sz="13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Applied plain classifiers to </a:t>
            </a:r>
            <a:r>
              <a:rPr b="1" lang="en-US" sz="13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𝑥</a:t>
            </a:r>
            <a:r>
              <a:rPr lang="en-US" sz="13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</a:t>
            </a:r>
            <a:endParaRPr sz="13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</a:endParaRPr>
          </a:p>
        </p:txBody>
      </p:sp>
      <p:pic>
        <p:nvPicPr>
          <p:cNvPr id="280" name="Google Shape;280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3113" y="2551475"/>
            <a:ext cx="3353675" cy="219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" name="Google Shape;281;p1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65988" y="2946400"/>
            <a:ext cx="978287" cy="219925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p11"/>
          <p:cNvSpPr txBox="1"/>
          <p:nvPr/>
        </p:nvSpPr>
        <p:spPr>
          <a:xfrm>
            <a:off x="2388375" y="2863913"/>
            <a:ext cx="37596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is parameter of the plain classifier</a:t>
            </a:r>
            <a:endParaRPr/>
          </a:p>
        </p:txBody>
      </p:sp>
      <p:pic>
        <p:nvPicPr>
          <p:cNvPr id="283" name="Google Shape;283;p1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471150" y="3661300"/>
            <a:ext cx="3933775" cy="287825"/>
          </a:xfrm>
          <a:prstGeom prst="rect">
            <a:avLst/>
          </a:prstGeom>
          <a:noFill/>
          <a:ln>
            <a:noFill/>
          </a:ln>
        </p:spPr>
      </p:pic>
      <p:sp>
        <p:nvSpPr>
          <p:cNvPr id="284" name="Google Shape;284;p11"/>
          <p:cNvSpPr txBox="1"/>
          <p:nvPr/>
        </p:nvSpPr>
        <p:spPr>
          <a:xfrm>
            <a:off x="389950" y="3166325"/>
            <a:ext cx="7412100" cy="84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115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Helvetica Neue"/>
              <a:buChar char="○"/>
            </a:pPr>
            <a:r>
              <a:rPr lang="en-US" sz="13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</a:t>
            </a:r>
            <a:r>
              <a:rPr lang="en-US" sz="13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btained the disentangled label-relevant features and modulated the image feature x to captures the information.</a:t>
            </a:r>
            <a:endParaRPr sz="13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285" name="Google Shape;285;p11"/>
          <p:cNvCxnSpPr/>
          <p:nvPr/>
        </p:nvCxnSpPr>
        <p:spPr>
          <a:xfrm flipH="1">
            <a:off x="2456187" y="4023543"/>
            <a:ext cx="19200" cy="388200"/>
          </a:xfrm>
          <a:prstGeom prst="straightConnector1">
            <a:avLst/>
          </a:prstGeom>
          <a:noFill/>
          <a:ln cap="flat" cmpd="sng" w="19050">
            <a:solidFill>
              <a:srgbClr val="363636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286" name="Google Shape;286;p11"/>
          <p:cNvSpPr txBox="1"/>
          <p:nvPr/>
        </p:nvSpPr>
        <p:spPr>
          <a:xfrm>
            <a:off x="1214975" y="4347900"/>
            <a:ext cx="3353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copies </a:t>
            </a:r>
            <a:r>
              <a:rPr b="1" lang="en-US" sz="13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𝑥 </a:t>
            </a:r>
            <a:r>
              <a:rPr lang="en-US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ϵ 𝐑 </a:t>
            </a:r>
            <a:r>
              <a:rPr baseline="30000" lang="en-US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</a:t>
            </a:r>
            <a:r>
              <a:rPr lang="en-US" sz="13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C times to form [</a:t>
            </a:r>
            <a:r>
              <a:rPr b="1" lang="en-US" sz="13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𝑥</a:t>
            </a:r>
            <a:r>
              <a:rPr lang="en-US" sz="13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…., </a:t>
            </a:r>
            <a:r>
              <a:rPr b="1" lang="en-US" sz="13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𝑥</a:t>
            </a:r>
            <a:r>
              <a:rPr lang="en-US" sz="13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 </a:t>
            </a:r>
            <a:r>
              <a:rPr baseline="30000" lang="en-US" sz="13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</a:t>
            </a:r>
            <a:endParaRPr baseline="300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287" name="Google Shape;287;p11"/>
          <p:cNvCxnSpPr/>
          <p:nvPr/>
        </p:nvCxnSpPr>
        <p:spPr>
          <a:xfrm>
            <a:off x="3391925" y="4023550"/>
            <a:ext cx="2013000" cy="517800"/>
          </a:xfrm>
          <a:prstGeom prst="curvedConnector3">
            <a:avLst>
              <a:gd fmla="val 50000" name="adj1"/>
            </a:avLst>
          </a:prstGeom>
          <a:noFill/>
          <a:ln cap="flat" cmpd="sng" w="25400">
            <a:solidFill>
              <a:srgbClr val="363636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288" name="Google Shape;288;p11"/>
          <p:cNvSpPr txBox="1"/>
          <p:nvPr/>
        </p:nvSpPr>
        <p:spPr>
          <a:xfrm>
            <a:off x="5345775" y="4361600"/>
            <a:ext cx="1868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latin typeface="Helvetica Neue"/>
                <a:ea typeface="Helvetica Neue"/>
                <a:cs typeface="Helvetica Neue"/>
                <a:sym typeface="Helvetica Neue"/>
              </a:rPr>
              <a:t>Hadamard product</a:t>
            </a:r>
            <a:endParaRPr sz="13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89" name="Google Shape;289;p11"/>
          <p:cNvSpPr txBox="1"/>
          <p:nvPr/>
        </p:nvSpPr>
        <p:spPr>
          <a:xfrm>
            <a:off x="477900" y="4728675"/>
            <a:ext cx="7979100" cy="13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115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Helvetica Neue"/>
              <a:buChar char="●"/>
            </a:pPr>
            <a:r>
              <a:rPr b="1" lang="en-US" sz="13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GCN Based Image-Level Prediction Score Learning</a:t>
            </a:r>
            <a:endParaRPr b="1" sz="13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115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Helvetica Neue"/>
              <a:buChar char="○"/>
            </a:pPr>
            <a:r>
              <a:rPr lang="en-US" sz="13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Mapped the modulated feature into the prediction scores</a:t>
            </a:r>
            <a:endParaRPr sz="13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115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Helvetica Neue"/>
              <a:buChar char="○"/>
            </a:pPr>
            <a:r>
              <a:rPr lang="en-US" sz="13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Combined the prediction scores from label aware modulation and the GCNs for the final scores</a:t>
            </a:r>
            <a:endParaRPr sz="13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290" name="Google Shape;290;p1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523100" y="5793500"/>
            <a:ext cx="3353700" cy="2475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12"/>
          <p:cNvSpPr txBox="1"/>
          <p:nvPr>
            <p:ph type="title"/>
          </p:nvPr>
        </p:nvSpPr>
        <p:spPr>
          <a:xfrm>
            <a:off x="358775" y="228600"/>
            <a:ext cx="8404225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Correlation Matrix</a:t>
            </a:r>
            <a:endParaRPr/>
          </a:p>
        </p:txBody>
      </p:sp>
      <p:sp>
        <p:nvSpPr>
          <p:cNvPr id="297" name="Google Shape;297;p12"/>
          <p:cNvSpPr txBox="1"/>
          <p:nvPr>
            <p:ph idx="10" type="dt"/>
          </p:nvPr>
        </p:nvSpPr>
        <p:spPr>
          <a:xfrm>
            <a:off x="4876800" y="6324600"/>
            <a:ext cx="3276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December 14</a:t>
            </a:r>
            <a:r>
              <a:rPr lang="en-US"/>
              <a:t>, 2021</a:t>
            </a:r>
            <a:endParaRPr/>
          </a:p>
        </p:txBody>
      </p:sp>
      <p:sp>
        <p:nvSpPr>
          <p:cNvPr id="298" name="Google Shape;298;p12"/>
          <p:cNvSpPr txBox="1"/>
          <p:nvPr>
            <p:ph idx="11" type="ftr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/>
              <a:t>Computer Aided Medical Procedures</a:t>
            </a:r>
            <a:endParaRPr/>
          </a:p>
        </p:txBody>
      </p:sp>
      <p:sp>
        <p:nvSpPr>
          <p:cNvPr id="299" name="Google Shape;299;p12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00" name="Google Shape;300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27675" y="2714625"/>
            <a:ext cx="3390900" cy="714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1" name="Google Shape;301;p1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27675" y="4888273"/>
            <a:ext cx="3930475" cy="829275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Google Shape;302;p12"/>
          <p:cNvSpPr txBox="1"/>
          <p:nvPr/>
        </p:nvSpPr>
        <p:spPr>
          <a:xfrm>
            <a:off x="616450" y="2085600"/>
            <a:ext cx="7518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●"/>
            </a:pPr>
            <a:r>
              <a:rPr b="1" lang="en-US">
                <a:latin typeface="Helvetica Neue"/>
                <a:ea typeface="Helvetica Neue"/>
                <a:cs typeface="Helvetica Neue"/>
                <a:sym typeface="Helvetica Neue"/>
              </a:rPr>
              <a:t>Overfitting Problem</a:t>
            </a:r>
            <a:endParaRPr b="1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○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solve problem using binarized correlation 𝑷 and threshold to filter noisy edges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03" name="Google Shape;303;p12"/>
          <p:cNvSpPr txBox="1"/>
          <p:nvPr/>
        </p:nvSpPr>
        <p:spPr>
          <a:xfrm>
            <a:off x="6241550" y="1261800"/>
            <a:ext cx="5547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04" name="Google Shape;304;p12"/>
          <p:cNvSpPr txBox="1"/>
          <p:nvPr/>
        </p:nvSpPr>
        <p:spPr>
          <a:xfrm>
            <a:off x="674225" y="3726325"/>
            <a:ext cx="76479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●"/>
            </a:pPr>
            <a:r>
              <a:rPr b="1" lang="en-US">
                <a:latin typeface="Helvetica Neue"/>
                <a:ea typeface="Helvetica Neue"/>
                <a:cs typeface="Helvetica Neue"/>
                <a:sym typeface="Helvetica Neue"/>
              </a:rPr>
              <a:t>Over-smoothing Problem</a:t>
            </a:r>
            <a:endParaRPr b="1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○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caused by node from different clusters (e.g., kitchen related vs. living room related)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○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proposed re-weighted correlation matrix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05" name="Google Shape;305;p12"/>
          <p:cNvSpPr txBox="1"/>
          <p:nvPr/>
        </p:nvSpPr>
        <p:spPr>
          <a:xfrm>
            <a:off x="616450" y="751300"/>
            <a:ext cx="3351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06" name="Google Shape;306;p12"/>
          <p:cNvSpPr txBox="1"/>
          <p:nvPr/>
        </p:nvSpPr>
        <p:spPr>
          <a:xfrm>
            <a:off x="809100" y="934300"/>
            <a:ext cx="70893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latin typeface="Helvetica Neue"/>
                <a:ea typeface="Helvetica Neue"/>
                <a:cs typeface="Helvetica Neue"/>
                <a:sym typeface="Helvetica Neue"/>
              </a:rPr>
              <a:t>Conditional probability matrix</a:t>
            </a:r>
            <a:endParaRPr b="1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endParaRPr b="1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307" name="Google Shape;307;p1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627675" y="1488088"/>
            <a:ext cx="3558075" cy="260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1070b9878aa_0_9"/>
          <p:cNvSpPr txBox="1"/>
          <p:nvPr>
            <p:ph idx="10" type="dt"/>
          </p:nvPr>
        </p:nvSpPr>
        <p:spPr>
          <a:xfrm>
            <a:off x="4876800" y="6324600"/>
            <a:ext cx="3276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December 14</a:t>
            </a:r>
            <a:r>
              <a:rPr lang="en-US"/>
              <a:t>, 2021</a:t>
            </a:r>
            <a:endParaRPr/>
          </a:p>
        </p:txBody>
      </p:sp>
      <p:sp>
        <p:nvSpPr>
          <p:cNvPr id="314" name="Google Shape;314;g1070b9878aa_0_9"/>
          <p:cNvSpPr txBox="1"/>
          <p:nvPr>
            <p:ph idx="11" type="ftr"/>
          </p:nvPr>
        </p:nvSpPr>
        <p:spPr>
          <a:xfrm>
            <a:off x="1117172" y="6324600"/>
            <a:ext cx="3759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/>
              <a:t>Computer Aided Medical Procedures</a:t>
            </a:r>
            <a:endParaRPr/>
          </a:p>
        </p:txBody>
      </p:sp>
      <p:sp>
        <p:nvSpPr>
          <p:cNvPr id="315" name="Google Shape;315;g1070b9878aa_0_9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16" name="Google Shape;316;g1070b9878aa_0_9"/>
          <p:cNvSpPr txBox="1"/>
          <p:nvPr/>
        </p:nvSpPr>
        <p:spPr>
          <a:xfrm>
            <a:off x="6241550" y="1261800"/>
            <a:ext cx="5547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17" name="Google Shape;317;g1070b9878aa_0_9"/>
          <p:cNvSpPr txBox="1"/>
          <p:nvPr/>
        </p:nvSpPr>
        <p:spPr>
          <a:xfrm>
            <a:off x="616450" y="751300"/>
            <a:ext cx="3351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18" name="Google Shape;318;g1070b9878aa_0_9"/>
          <p:cNvSpPr txBox="1"/>
          <p:nvPr/>
        </p:nvSpPr>
        <p:spPr>
          <a:xfrm>
            <a:off x="616450" y="1089950"/>
            <a:ext cx="8073300" cy="219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Helvetica Neue"/>
              <a:buChar char="•"/>
            </a:pPr>
            <a:r>
              <a:rPr lang="en-US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purpose of the two proposed model is to model label correlations on multi-label image recognition problems using labelled datasets.</a:t>
            </a:r>
            <a:endParaRPr>
              <a:solidFill>
                <a:srgbClr val="33333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Helvetica Neue"/>
              <a:buChar char="•"/>
            </a:pPr>
            <a:r>
              <a:rPr lang="en-US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are two main differences between them:</a:t>
            </a:r>
            <a:endParaRPr>
              <a:solidFill>
                <a:srgbClr val="33333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Helvetica Neue"/>
              <a:buChar char="–"/>
            </a:pPr>
            <a:r>
              <a:rPr lang="en-US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C-GCN captures interdependent class relationships by learning interdependent classifiers and it uses word-embedding to construct graphs.</a:t>
            </a:r>
            <a:endParaRPr>
              <a:solidFill>
                <a:srgbClr val="33333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Helvetica Neue"/>
              <a:buChar char="–"/>
            </a:pPr>
            <a:r>
              <a:rPr lang="en-US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P-GCN learns interdependent prediction scores to model label correlations. It uses content of image to learn interdependent features.</a:t>
            </a:r>
            <a:endParaRPr>
              <a:solidFill>
                <a:srgbClr val="33333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–"/>
            </a:pPr>
            <a:r>
              <a:rPr lang="en-US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P-GCN proves better results than C-GCN especially on partially labeled dataset.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19" name="Google Shape;319;g1070b9878aa_0_9"/>
          <p:cNvSpPr txBox="1"/>
          <p:nvPr>
            <p:ph type="title"/>
          </p:nvPr>
        </p:nvSpPr>
        <p:spPr>
          <a:xfrm>
            <a:off x="358775" y="228600"/>
            <a:ext cx="8404200" cy="6096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C-GCN vs P-GCN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1061e8798ac_1_111"/>
          <p:cNvSpPr txBox="1"/>
          <p:nvPr>
            <p:ph idx="1" type="subTitle"/>
          </p:nvPr>
        </p:nvSpPr>
        <p:spPr>
          <a:xfrm>
            <a:off x="1216025" y="1326000"/>
            <a:ext cx="84249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-US" sz="4000"/>
              <a:t>         </a:t>
            </a:r>
            <a:r>
              <a:rPr b="1" lang="en-US" sz="2100"/>
              <a:t>Experiments</a:t>
            </a:r>
            <a:endParaRPr sz="100"/>
          </a:p>
        </p:txBody>
      </p:sp>
      <p:sp>
        <p:nvSpPr>
          <p:cNvPr id="326" name="Google Shape;326;g1061e8798ac_1_111"/>
          <p:cNvSpPr txBox="1"/>
          <p:nvPr/>
        </p:nvSpPr>
        <p:spPr>
          <a:xfrm>
            <a:off x="2596625" y="2215350"/>
            <a:ext cx="59397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Different</a:t>
            </a:r>
            <a:r>
              <a:rPr b="1" lang="en-US" sz="18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implementations:</a:t>
            </a:r>
            <a:endParaRPr b="1" sz="18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Helvetica Neue"/>
              <a:buChar char="●"/>
            </a:pPr>
            <a:r>
              <a:rPr b="1" lang="en-US" sz="18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Generic Multi-Label Image Recognition</a:t>
            </a:r>
            <a:endParaRPr b="1" sz="18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Helvetica Neue"/>
              <a:buChar char="●"/>
            </a:pPr>
            <a:r>
              <a:rPr b="1" lang="en-US" sz="18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Partial Label Problem</a:t>
            </a:r>
            <a:endParaRPr b="1" sz="18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Helvetica Neue"/>
              <a:buChar char="●"/>
            </a:pPr>
            <a:r>
              <a:rPr b="1" lang="en-US" sz="18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Multi-Label Face Attributes Recognition</a:t>
            </a:r>
            <a:endParaRPr b="1" sz="18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Helvetica Neue"/>
              <a:buChar char="●"/>
            </a:pPr>
            <a:r>
              <a:rPr b="1" lang="en-US" sz="18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Multi-Label Human Attributes Recognition</a:t>
            </a:r>
            <a:endParaRPr sz="18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16"/>
          <p:cNvSpPr txBox="1"/>
          <p:nvPr>
            <p:ph type="title"/>
          </p:nvPr>
        </p:nvSpPr>
        <p:spPr>
          <a:xfrm>
            <a:off x="358775" y="228600"/>
            <a:ext cx="8404225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Generic Multi-Label Image Recognition</a:t>
            </a:r>
            <a:endParaRPr/>
          </a:p>
        </p:txBody>
      </p:sp>
      <p:sp>
        <p:nvSpPr>
          <p:cNvPr id="333" name="Google Shape;333;p16"/>
          <p:cNvSpPr txBox="1"/>
          <p:nvPr>
            <p:ph idx="10" type="dt"/>
          </p:nvPr>
        </p:nvSpPr>
        <p:spPr>
          <a:xfrm>
            <a:off x="4876800" y="6324600"/>
            <a:ext cx="3276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lt1"/>
                </a:solidFill>
              </a:rPr>
              <a:t>December 14, 2021</a:t>
            </a:r>
            <a:endParaRPr/>
          </a:p>
        </p:txBody>
      </p:sp>
      <p:sp>
        <p:nvSpPr>
          <p:cNvPr id="334" name="Google Shape;334;p16"/>
          <p:cNvSpPr txBox="1"/>
          <p:nvPr>
            <p:ph idx="11" type="ftr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/>
              <a:t>Computer Aided Medical Procedures</a:t>
            </a:r>
            <a:endParaRPr/>
          </a:p>
        </p:txBody>
      </p:sp>
      <p:sp>
        <p:nvSpPr>
          <p:cNvPr id="335" name="Google Shape;335;p16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36" name="Google Shape;33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77425" y="893125"/>
            <a:ext cx="4670924" cy="3258775"/>
          </a:xfrm>
          <a:prstGeom prst="rect">
            <a:avLst/>
          </a:prstGeom>
          <a:noFill/>
          <a:ln>
            <a:noFill/>
          </a:ln>
        </p:spPr>
      </p:pic>
      <p:sp>
        <p:nvSpPr>
          <p:cNvPr id="337" name="Google Shape;337;p16"/>
          <p:cNvSpPr txBox="1"/>
          <p:nvPr/>
        </p:nvSpPr>
        <p:spPr>
          <a:xfrm>
            <a:off x="426175" y="4206825"/>
            <a:ext cx="79080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Helvetica Neue"/>
              <a:buChar char="●"/>
            </a:pPr>
            <a:r>
              <a:rPr lang="en-US" sz="1200">
                <a:latin typeface="Helvetica Neue"/>
                <a:ea typeface="Helvetica Neue"/>
                <a:cs typeface="Helvetica Neue"/>
                <a:sym typeface="Helvetica Neue"/>
              </a:rPr>
              <a:t>In </a:t>
            </a:r>
            <a:r>
              <a:rPr lang="en-US" sz="1200">
                <a:latin typeface="Helvetica Neue"/>
                <a:ea typeface="Helvetica Neue"/>
                <a:cs typeface="Helvetica Neue"/>
                <a:sym typeface="Helvetica Neue"/>
              </a:rPr>
              <a:t>both C-GCN and </a:t>
            </a:r>
            <a:r>
              <a:rPr lang="en-US" sz="1200">
                <a:latin typeface="Helvetica Neue"/>
                <a:ea typeface="Helvetica Neue"/>
                <a:cs typeface="Helvetica Neue"/>
                <a:sym typeface="Helvetica Neue"/>
              </a:rPr>
              <a:t>P-GCN experiments:</a:t>
            </a:r>
            <a:endParaRPr sz="12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Font typeface="Helvetica Neue"/>
              <a:buChar char="○"/>
            </a:pPr>
            <a:r>
              <a:rPr lang="en-US" sz="1200">
                <a:latin typeface="Helvetica Neue"/>
                <a:ea typeface="Helvetica Neue"/>
                <a:cs typeface="Helvetica Neue"/>
                <a:sym typeface="Helvetica Neue"/>
              </a:rPr>
              <a:t>Pytorch library with Intel Xeon E5-2660, 120G main memory and 8 GTX1080Ti GPU is used for implementation</a:t>
            </a:r>
            <a:endParaRPr sz="12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Font typeface="Helvetica Neue"/>
              <a:buChar char="○"/>
            </a:pPr>
            <a:r>
              <a:rPr lang="en-US" sz="1200">
                <a:latin typeface="Helvetica Neue"/>
                <a:ea typeface="Helvetica Neue"/>
                <a:cs typeface="Helvetica Neue"/>
                <a:sym typeface="Helvetica Neue"/>
              </a:rPr>
              <a:t>Data augmentation on training set (random horizontal flips)</a:t>
            </a:r>
            <a:endParaRPr sz="12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Font typeface="Helvetica Neue"/>
              <a:buChar char="○"/>
            </a:pPr>
            <a:r>
              <a:rPr lang="en-US" sz="1200">
                <a:latin typeface="Helvetica Neue"/>
                <a:ea typeface="Helvetica Neue"/>
                <a:cs typeface="Helvetica Neue"/>
                <a:sym typeface="Helvetica Neue"/>
              </a:rPr>
              <a:t>Optimizer: Stochastic Gradient Descent</a:t>
            </a:r>
            <a:endParaRPr sz="12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Font typeface="Helvetica Neue"/>
              <a:buChar char="○"/>
            </a:pPr>
            <a:r>
              <a:rPr lang="en-US" sz="1200">
                <a:latin typeface="Helvetica Neue"/>
                <a:ea typeface="Helvetica Neue"/>
                <a:cs typeface="Helvetica Neue"/>
                <a:sym typeface="Helvetica Neue"/>
              </a:rPr>
              <a:t>weight decay: 10 </a:t>
            </a:r>
            <a:r>
              <a:rPr baseline="30000" lang="en-US" sz="1200">
                <a:latin typeface="Helvetica Neue"/>
                <a:ea typeface="Helvetica Neue"/>
                <a:cs typeface="Helvetica Neue"/>
                <a:sym typeface="Helvetica Neue"/>
              </a:rPr>
              <a:t>-4</a:t>
            </a:r>
            <a:r>
              <a:rPr lang="en-US" sz="1200">
                <a:latin typeface="Helvetica Neue"/>
                <a:ea typeface="Helvetica Neue"/>
                <a:cs typeface="Helvetica Neue"/>
                <a:sym typeface="Helvetica Neue"/>
              </a:rPr>
              <a:t>, momentum: 0.9 and initial learning rate 0.01</a:t>
            </a:r>
            <a:endParaRPr sz="12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Font typeface="Helvetica Neue"/>
              <a:buChar char="○"/>
            </a:pPr>
            <a:r>
              <a:rPr lang="en-US" sz="1200">
                <a:latin typeface="Helvetica Neue"/>
                <a:ea typeface="Helvetica Neue"/>
                <a:cs typeface="Helvetica Neue"/>
                <a:sym typeface="Helvetica Neue"/>
              </a:rPr>
              <a:t>Datasets:</a:t>
            </a:r>
            <a:endParaRPr sz="12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04800" lvl="2" marL="1371600" rtl="0" algn="l">
              <a:spcBef>
                <a:spcPts val="0"/>
              </a:spcBef>
              <a:spcAft>
                <a:spcPts val="0"/>
              </a:spcAft>
              <a:buSzPts val="1200"/>
              <a:buFont typeface="Helvetica Neue"/>
              <a:buChar char="■"/>
            </a:pPr>
            <a:r>
              <a:rPr lang="en-US" sz="12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MS-COCO dataset </a:t>
            </a:r>
            <a:endParaRPr sz="12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04800" lvl="2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elvetica Neue"/>
              <a:buChar char="■"/>
            </a:pPr>
            <a:r>
              <a:rPr lang="en-US" sz="12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PASCAL VOC 2007</a:t>
            </a:r>
            <a:endParaRPr sz="12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04800" lvl="2" marL="1371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elvetica Neue"/>
              <a:buChar char="■"/>
            </a:pPr>
            <a:r>
              <a:rPr lang="en-US" sz="12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NUS-WIDE</a:t>
            </a:r>
            <a:endParaRPr sz="12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17"/>
          <p:cNvSpPr txBox="1"/>
          <p:nvPr>
            <p:ph type="title"/>
          </p:nvPr>
        </p:nvSpPr>
        <p:spPr>
          <a:xfrm>
            <a:off x="358775" y="228600"/>
            <a:ext cx="8404225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Evaluation Metrics</a:t>
            </a:r>
            <a:endParaRPr/>
          </a:p>
        </p:txBody>
      </p:sp>
      <p:sp>
        <p:nvSpPr>
          <p:cNvPr id="344" name="Google Shape;344;p17"/>
          <p:cNvSpPr txBox="1"/>
          <p:nvPr>
            <p:ph idx="10" type="dt"/>
          </p:nvPr>
        </p:nvSpPr>
        <p:spPr>
          <a:xfrm>
            <a:off x="4876800" y="6324600"/>
            <a:ext cx="3276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lt1"/>
                </a:solidFill>
              </a:rPr>
              <a:t>December 14, 2021</a:t>
            </a:r>
            <a:endParaRPr/>
          </a:p>
        </p:txBody>
      </p:sp>
      <p:sp>
        <p:nvSpPr>
          <p:cNvPr id="345" name="Google Shape;345;p17"/>
          <p:cNvSpPr txBox="1"/>
          <p:nvPr>
            <p:ph idx="11" type="ftr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/>
              <a:t>Computer Aided Medical Procedures</a:t>
            </a:r>
            <a:endParaRPr/>
          </a:p>
        </p:txBody>
      </p:sp>
      <p:sp>
        <p:nvSpPr>
          <p:cNvPr id="346" name="Google Shape;346;p17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47" name="Google Shape;347;p17"/>
          <p:cNvSpPr txBox="1"/>
          <p:nvPr/>
        </p:nvSpPr>
        <p:spPr>
          <a:xfrm>
            <a:off x="500875" y="886150"/>
            <a:ext cx="8148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For performance evaluation: the average per-class precision (CP), recall (CR), F1 (CF1) and the average overall precision (OP), recall (OR), F1 (OF1) are calculated.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348" name="Google Shape;34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51875" y="1715763"/>
            <a:ext cx="5295900" cy="1885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9" name="Google Shape;34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87400" y="4591300"/>
            <a:ext cx="5619750" cy="1533525"/>
          </a:xfrm>
          <a:prstGeom prst="rect">
            <a:avLst/>
          </a:prstGeom>
          <a:noFill/>
          <a:ln>
            <a:noFill/>
          </a:ln>
        </p:spPr>
      </p:pic>
      <p:sp>
        <p:nvSpPr>
          <p:cNvPr id="350" name="Google Shape;350;p17"/>
          <p:cNvSpPr txBox="1"/>
          <p:nvPr/>
        </p:nvSpPr>
        <p:spPr>
          <a:xfrm>
            <a:off x="654975" y="3788700"/>
            <a:ext cx="7561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For accuracy evaluation:  the average precision (AP) and the mean average precision (mAP) are calculated.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g1070b9878aa_0_126"/>
          <p:cNvSpPr txBox="1"/>
          <p:nvPr>
            <p:ph type="title"/>
          </p:nvPr>
        </p:nvSpPr>
        <p:spPr>
          <a:xfrm>
            <a:off x="358775" y="228600"/>
            <a:ext cx="84042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MS COCO</a:t>
            </a:r>
            <a:endParaRPr/>
          </a:p>
        </p:txBody>
      </p:sp>
      <p:sp>
        <p:nvSpPr>
          <p:cNvPr id="357" name="Google Shape;357;g1070b9878aa_0_126"/>
          <p:cNvSpPr txBox="1"/>
          <p:nvPr>
            <p:ph idx="10" type="dt"/>
          </p:nvPr>
        </p:nvSpPr>
        <p:spPr>
          <a:xfrm>
            <a:off x="4876800" y="6324600"/>
            <a:ext cx="3276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lt1"/>
                </a:solidFill>
              </a:rPr>
              <a:t>December 14, 2021</a:t>
            </a:r>
            <a:endParaRPr/>
          </a:p>
        </p:txBody>
      </p:sp>
      <p:sp>
        <p:nvSpPr>
          <p:cNvPr id="358" name="Google Shape;358;g1070b9878aa_0_126"/>
          <p:cNvSpPr txBox="1"/>
          <p:nvPr>
            <p:ph idx="11" type="ftr"/>
          </p:nvPr>
        </p:nvSpPr>
        <p:spPr>
          <a:xfrm>
            <a:off x="1117172" y="6324600"/>
            <a:ext cx="3759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/>
              <a:t>Computer Aided Medical Procedures</a:t>
            </a:r>
            <a:endParaRPr/>
          </a:p>
        </p:txBody>
      </p:sp>
      <p:sp>
        <p:nvSpPr>
          <p:cNvPr id="359" name="Google Shape;359;g1070b9878aa_0_126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60" name="Google Shape;360;g1070b9878aa_0_126"/>
          <p:cNvPicPr preferRelativeResize="0"/>
          <p:nvPr/>
        </p:nvPicPr>
        <p:blipFill rotWithShape="1">
          <a:blip r:embed="rId3">
            <a:alphaModFix/>
          </a:blip>
          <a:srcRect b="0" l="0" r="0" t="17566"/>
          <a:stretch/>
        </p:blipFill>
        <p:spPr>
          <a:xfrm>
            <a:off x="771775" y="1022425"/>
            <a:ext cx="7578200" cy="1914975"/>
          </a:xfrm>
          <a:prstGeom prst="rect">
            <a:avLst/>
          </a:prstGeom>
          <a:noFill/>
          <a:ln>
            <a:noFill/>
          </a:ln>
        </p:spPr>
      </p:pic>
      <p:sp>
        <p:nvSpPr>
          <p:cNvPr id="361" name="Google Shape;361;g1070b9878aa_0_126"/>
          <p:cNvSpPr txBox="1"/>
          <p:nvPr/>
        </p:nvSpPr>
        <p:spPr>
          <a:xfrm>
            <a:off x="776400" y="3121625"/>
            <a:ext cx="7591200" cy="287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lvetica Neue"/>
              <a:buChar char="●"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Large-scale object detection, segmentation, and captioning dataset.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lvetica Neue"/>
              <a:buChar char="●"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COCO has several features: 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lvetica Neue"/>
              <a:buChar char="○"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Recognition in context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lvetica Neue"/>
              <a:buChar char="○"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Superpixel stuff segmentation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lvetica Neue"/>
              <a:buChar char="○"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330K images (&gt;200K labeled)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lvetica Neue"/>
              <a:buChar char="○"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1.5 million object instances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lvetica Neue"/>
              <a:buChar char="○"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80 object categories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lvetica Neue"/>
              <a:buChar char="○"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91 stuff categories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lvetica Neue"/>
              <a:buChar char="○"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5 captions per image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lvetica Neue"/>
              <a:buChar char="○"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250,000 people with keypoints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18"/>
          <p:cNvSpPr txBox="1"/>
          <p:nvPr>
            <p:ph type="title"/>
          </p:nvPr>
        </p:nvSpPr>
        <p:spPr>
          <a:xfrm>
            <a:off x="358775" y="228600"/>
            <a:ext cx="8404225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Results</a:t>
            </a:r>
            <a:endParaRPr/>
          </a:p>
        </p:txBody>
      </p:sp>
      <p:sp>
        <p:nvSpPr>
          <p:cNvPr id="368" name="Google Shape;368;p18"/>
          <p:cNvSpPr txBox="1"/>
          <p:nvPr>
            <p:ph idx="10" type="dt"/>
          </p:nvPr>
        </p:nvSpPr>
        <p:spPr>
          <a:xfrm>
            <a:off x="4876800" y="6324600"/>
            <a:ext cx="3276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lt1"/>
                </a:solidFill>
              </a:rPr>
              <a:t>December 14, 2021</a:t>
            </a:r>
            <a:endParaRPr/>
          </a:p>
        </p:txBody>
      </p:sp>
      <p:sp>
        <p:nvSpPr>
          <p:cNvPr id="369" name="Google Shape;369;p18"/>
          <p:cNvSpPr txBox="1"/>
          <p:nvPr>
            <p:ph idx="11" type="ftr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/>
              <a:t>Computer Aided Medical Procedures</a:t>
            </a:r>
            <a:endParaRPr/>
          </a:p>
        </p:txBody>
      </p:sp>
      <p:sp>
        <p:nvSpPr>
          <p:cNvPr id="370" name="Google Shape;370;p18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71" name="Google Shape;371;p18"/>
          <p:cNvSpPr txBox="1"/>
          <p:nvPr/>
        </p:nvSpPr>
        <p:spPr>
          <a:xfrm>
            <a:off x="453888" y="1261063"/>
            <a:ext cx="8214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Table 1. Comparisons P-GCN and C-GCN with state-of-the-art methods on MS-COCO dataset.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372" name="Google Shape;37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6925" y="1833675"/>
            <a:ext cx="8214001" cy="25343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g1061e8798ac_1_138"/>
          <p:cNvSpPr txBox="1"/>
          <p:nvPr>
            <p:ph type="title"/>
          </p:nvPr>
        </p:nvSpPr>
        <p:spPr>
          <a:xfrm>
            <a:off x="358775" y="228600"/>
            <a:ext cx="84042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Results</a:t>
            </a:r>
            <a:endParaRPr/>
          </a:p>
        </p:txBody>
      </p:sp>
      <p:sp>
        <p:nvSpPr>
          <p:cNvPr id="379" name="Google Shape;379;g1061e8798ac_1_138"/>
          <p:cNvSpPr txBox="1"/>
          <p:nvPr>
            <p:ph idx="10" type="dt"/>
          </p:nvPr>
        </p:nvSpPr>
        <p:spPr>
          <a:xfrm>
            <a:off x="4876800" y="6324600"/>
            <a:ext cx="3276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December 14</a:t>
            </a:r>
            <a:r>
              <a:rPr lang="en-US"/>
              <a:t>, 2021</a:t>
            </a:r>
            <a:endParaRPr/>
          </a:p>
        </p:txBody>
      </p:sp>
      <p:sp>
        <p:nvSpPr>
          <p:cNvPr id="380" name="Google Shape;380;g1061e8798ac_1_138"/>
          <p:cNvSpPr txBox="1"/>
          <p:nvPr>
            <p:ph idx="11" type="ftr"/>
          </p:nvPr>
        </p:nvSpPr>
        <p:spPr>
          <a:xfrm>
            <a:off x="1117172" y="6324600"/>
            <a:ext cx="3759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/>
              <a:t>Computer Aided Medical Procedures</a:t>
            </a:r>
            <a:endParaRPr/>
          </a:p>
        </p:txBody>
      </p:sp>
      <p:sp>
        <p:nvSpPr>
          <p:cNvPr id="381" name="Google Shape;381;g1061e8798ac_1_138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82" name="Google Shape;382;g1061e8798ac_1_138"/>
          <p:cNvSpPr txBox="1"/>
          <p:nvPr/>
        </p:nvSpPr>
        <p:spPr>
          <a:xfrm>
            <a:off x="453875" y="972463"/>
            <a:ext cx="8214000" cy="7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VOC 2007: </a:t>
            </a:r>
            <a:r>
              <a:rPr lang="en-US" sz="1200">
                <a:solidFill>
                  <a:schemeClr val="dk1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9,963 images from 20 object categories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Table 2. </a:t>
            </a:r>
            <a:r>
              <a:rPr lang="en-US" sz="12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Comparisons P-GCN and C-GCN with state-of-the-art methods on VOC 2007 dataset.</a:t>
            </a:r>
            <a:endParaRPr sz="12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383" name="Google Shape;383;g1061e8798ac_1_1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688438"/>
            <a:ext cx="8839200" cy="24315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"/>
          <p:cNvSpPr txBox="1"/>
          <p:nvPr>
            <p:ph type="ctrTitle"/>
          </p:nvPr>
        </p:nvSpPr>
        <p:spPr>
          <a:xfrm>
            <a:off x="2625475" y="1414025"/>
            <a:ext cx="3537900" cy="359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845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Helvetica Neue"/>
              <a:buAutoNum type="arabicPeriod"/>
            </a:pPr>
            <a:r>
              <a:rPr lang="en-US" sz="2100"/>
              <a:t>Introduction</a:t>
            </a:r>
            <a:endParaRPr sz="2100"/>
          </a:p>
          <a:p>
            <a:pPr indent="-29845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Helvetica Neue"/>
              <a:buAutoNum type="arabicPeriod"/>
            </a:pPr>
            <a:r>
              <a:rPr lang="en-US" sz="2100"/>
              <a:t>Related Works</a:t>
            </a:r>
            <a:endParaRPr sz="2100"/>
          </a:p>
          <a:p>
            <a:pPr indent="-298450" lvl="0" marL="34290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Helvetica Neue"/>
              <a:buAutoNum type="arabicPeriod"/>
            </a:pPr>
            <a:r>
              <a:rPr lang="en-US" sz="2100"/>
              <a:t>Methodology</a:t>
            </a:r>
            <a:endParaRPr b="0" sz="2100"/>
          </a:p>
          <a:p>
            <a:pPr indent="-298450" lvl="0" marL="34290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Helvetica Neue"/>
              <a:buAutoNum type="arabicPeriod"/>
            </a:pPr>
            <a:r>
              <a:rPr lang="en-US" sz="2100"/>
              <a:t>Experiments</a:t>
            </a:r>
            <a:endParaRPr b="0" sz="2100">
              <a:solidFill>
                <a:schemeClr val="dk1"/>
              </a:solidFill>
            </a:endParaRPr>
          </a:p>
          <a:p>
            <a:pPr indent="-298450" lvl="0" marL="34290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Helvetica Neue"/>
              <a:buAutoNum type="arabicPeriod"/>
            </a:pPr>
            <a:r>
              <a:rPr lang="en-US" sz="2100"/>
              <a:t>Conclusion</a:t>
            </a:r>
            <a:endParaRPr b="0" sz="2100">
              <a:solidFill>
                <a:schemeClr val="dk1"/>
              </a:solidFill>
            </a:endParaRPr>
          </a:p>
          <a:p>
            <a:pPr indent="-298450" lvl="0" marL="34290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Helvetica Neue"/>
              <a:buAutoNum type="arabicPeriod"/>
            </a:pPr>
            <a:r>
              <a:rPr lang="en-US" sz="2100"/>
              <a:t>Student’s Review</a:t>
            </a:r>
            <a:endParaRPr b="0" sz="2100">
              <a:solidFill>
                <a:schemeClr val="dk1"/>
              </a:solidFill>
            </a:endParaRPr>
          </a:p>
          <a:p>
            <a:pPr indent="-29845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Helvetica Neue"/>
              <a:buAutoNum type="arabicPeriod"/>
            </a:pPr>
            <a:r>
              <a:rPr lang="en-US" sz="2100"/>
              <a:t>Reference</a:t>
            </a:r>
            <a:endParaRPr sz="21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1061e8798ac_1_149"/>
          <p:cNvSpPr txBox="1"/>
          <p:nvPr>
            <p:ph type="title"/>
          </p:nvPr>
        </p:nvSpPr>
        <p:spPr>
          <a:xfrm>
            <a:off x="358775" y="228600"/>
            <a:ext cx="84042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Results</a:t>
            </a:r>
            <a:endParaRPr/>
          </a:p>
        </p:txBody>
      </p:sp>
      <p:sp>
        <p:nvSpPr>
          <p:cNvPr id="390" name="Google Shape;390;g1061e8798ac_1_149"/>
          <p:cNvSpPr txBox="1"/>
          <p:nvPr>
            <p:ph idx="10" type="dt"/>
          </p:nvPr>
        </p:nvSpPr>
        <p:spPr>
          <a:xfrm>
            <a:off x="4876800" y="6324600"/>
            <a:ext cx="3276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lt1"/>
                </a:solidFill>
              </a:rPr>
              <a:t>December 14, 2021</a:t>
            </a:r>
            <a:endParaRPr/>
          </a:p>
        </p:txBody>
      </p:sp>
      <p:sp>
        <p:nvSpPr>
          <p:cNvPr id="391" name="Google Shape;391;g1061e8798ac_1_149"/>
          <p:cNvSpPr txBox="1"/>
          <p:nvPr>
            <p:ph idx="11" type="ftr"/>
          </p:nvPr>
        </p:nvSpPr>
        <p:spPr>
          <a:xfrm>
            <a:off x="1117172" y="6324600"/>
            <a:ext cx="3759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/>
              <a:t>Computer Aided Medical Procedures</a:t>
            </a:r>
            <a:endParaRPr/>
          </a:p>
        </p:txBody>
      </p:sp>
      <p:sp>
        <p:nvSpPr>
          <p:cNvPr id="392" name="Google Shape;392;g1061e8798ac_1_149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93" name="Google Shape;393;g1061e8798ac_1_149"/>
          <p:cNvSpPr txBox="1"/>
          <p:nvPr/>
        </p:nvSpPr>
        <p:spPr>
          <a:xfrm>
            <a:off x="453875" y="1135838"/>
            <a:ext cx="82140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latin typeface="Helvetica Neue"/>
                <a:ea typeface="Helvetica Neue"/>
                <a:cs typeface="Helvetica Neue"/>
                <a:sym typeface="Helvetica Neue"/>
              </a:rPr>
              <a:t>NUS-WIDE : </a:t>
            </a:r>
            <a:r>
              <a:rPr lang="en-US" sz="1200">
                <a:solidFill>
                  <a:srgbClr val="172B4D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US" sz="1200">
                <a:solidFill>
                  <a:schemeClr val="dk1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269,648 images, 80 classes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latin typeface="Helvetica Neue"/>
                <a:ea typeface="Helvetica Neue"/>
                <a:cs typeface="Helvetica Neue"/>
                <a:sym typeface="Helvetica Neue"/>
              </a:rPr>
              <a:t>Table 3. Comparisons P-GCN and C-GCN with state-of-the-art methods on NUS-WIDE dataset.</a:t>
            </a:r>
            <a:endParaRPr sz="12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394" name="Google Shape;394;g1061e8798ac_1_1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881088"/>
            <a:ext cx="8839200" cy="2223302"/>
          </a:xfrm>
          <a:prstGeom prst="rect">
            <a:avLst/>
          </a:prstGeom>
          <a:noFill/>
          <a:ln>
            <a:noFill/>
          </a:ln>
        </p:spPr>
      </p:pic>
      <p:sp>
        <p:nvSpPr>
          <p:cNvPr id="395" name="Google Shape;395;g1061e8798ac_1_149"/>
          <p:cNvSpPr txBox="1"/>
          <p:nvPr/>
        </p:nvSpPr>
        <p:spPr>
          <a:xfrm>
            <a:off x="429800" y="4269900"/>
            <a:ext cx="82407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●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NUS-WIDE contains non-negligible levels of label noise.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●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proposed models work robustly under noisy labels.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19"/>
          <p:cNvSpPr txBox="1"/>
          <p:nvPr>
            <p:ph type="title"/>
          </p:nvPr>
        </p:nvSpPr>
        <p:spPr>
          <a:xfrm>
            <a:off x="358775" y="228600"/>
            <a:ext cx="84042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Ablation Studies</a:t>
            </a:r>
            <a:endParaRPr/>
          </a:p>
        </p:txBody>
      </p:sp>
      <p:sp>
        <p:nvSpPr>
          <p:cNvPr id="402" name="Google Shape;402;p19"/>
          <p:cNvSpPr txBox="1"/>
          <p:nvPr>
            <p:ph idx="1" type="body"/>
          </p:nvPr>
        </p:nvSpPr>
        <p:spPr>
          <a:xfrm>
            <a:off x="358775" y="1066800"/>
            <a:ext cx="8424863" cy="51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Helvetica Neue"/>
              <a:buNone/>
            </a:pPr>
            <a:r>
              <a:t/>
            </a:r>
            <a:endParaRPr b="1" sz="2000"/>
          </a:p>
          <a:p>
            <a:pPr indent="-196850" lvl="1" marL="742950" rtl="0" algn="l">
              <a:spcBef>
                <a:spcPts val="28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Helvetica Neue"/>
              <a:buNone/>
            </a:pPr>
            <a:r>
              <a:t/>
            </a:r>
            <a:endParaRPr b="1"/>
          </a:p>
        </p:txBody>
      </p:sp>
      <p:sp>
        <p:nvSpPr>
          <p:cNvPr id="403" name="Google Shape;403;p19"/>
          <p:cNvSpPr txBox="1"/>
          <p:nvPr>
            <p:ph idx="10" type="dt"/>
          </p:nvPr>
        </p:nvSpPr>
        <p:spPr>
          <a:xfrm>
            <a:off x="4876800" y="6324600"/>
            <a:ext cx="3276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lt1"/>
                </a:solidFill>
              </a:rPr>
              <a:t>December 14, 2021</a:t>
            </a:r>
            <a:endParaRPr/>
          </a:p>
        </p:txBody>
      </p:sp>
      <p:sp>
        <p:nvSpPr>
          <p:cNvPr id="404" name="Google Shape;404;p19"/>
          <p:cNvSpPr txBox="1"/>
          <p:nvPr>
            <p:ph idx="11" type="ftr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/>
              <a:t>Computer Aided Medical Procedures</a:t>
            </a:r>
            <a:endParaRPr/>
          </a:p>
        </p:txBody>
      </p:sp>
      <p:sp>
        <p:nvSpPr>
          <p:cNvPr id="405" name="Google Shape;405;p19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06" name="Google Shape;406;p19"/>
          <p:cNvSpPr txBox="1"/>
          <p:nvPr/>
        </p:nvSpPr>
        <p:spPr>
          <a:xfrm>
            <a:off x="443075" y="953575"/>
            <a:ext cx="84858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●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Explore effect of different threshold values for correlation matrix construction and effect of different p for re-weighted correlation matrix </a:t>
            </a:r>
            <a:r>
              <a:rPr lang="en-US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 multi-label recognition 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407" name="Google Shape;40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6300" y="1708050"/>
            <a:ext cx="3576851" cy="3152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08" name="Google Shape;408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54319" y="2000273"/>
            <a:ext cx="4714979" cy="2084100"/>
          </a:xfrm>
          <a:prstGeom prst="rect">
            <a:avLst/>
          </a:prstGeom>
          <a:noFill/>
          <a:ln>
            <a:noFill/>
          </a:ln>
        </p:spPr>
      </p:pic>
      <p:sp>
        <p:nvSpPr>
          <p:cNvPr id="409" name="Google Shape;409;p19"/>
          <p:cNvSpPr txBox="1"/>
          <p:nvPr/>
        </p:nvSpPr>
        <p:spPr>
          <a:xfrm>
            <a:off x="857325" y="4796575"/>
            <a:ext cx="35769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latin typeface="Helvetica Neue"/>
                <a:ea typeface="Helvetica Neue"/>
                <a:cs typeface="Helvetica Neue"/>
                <a:sym typeface="Helvetica Neue"/>
              </a:rPr>
              <a:t>Performance evaluation with different threshold</a:t>
            </a:r>
            <a:endParaRPr sz="11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10" name="Google Shape;410;p19"/>
          <p:cNvSpPr txBox="1"/>
          <p:nvPr/>
        </p:nvSpPr>
        <p:spPr>
          <a:xfrm>
            <a:off x="4633000" y="4161025"/>
            <a:ext cx="41997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latin typeface="Helvetica Neue"/>
                <a:ea typeface="Helvetica Neue"/>
                <a:cs typeface="Helvetica Neue"/>
                <a:sym typeface="Helvetica Neue"/>
              </a:rPr>
              <a:t>Performance evaluation with different values of p</a:t>
            </a:r>
            <a:endParaRPr sz="11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11" name="Google Shape;411;p19"/>
          <p:cNvSpPr txBox="1"/>
          <p:nvPr/>
        </p:nvSpPr>
        <p:spPr>
          <a:xfrm>
            <a:off x="1011375" y="5062500"/>
            <a:ext cx="74841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●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Evaluated performance of C-GCN </a:t>
            </a:r>
            <a:r>
              <a:rPr lang="en-US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different types of word embeddings such as GloVe, GoogleNews, FastText,  one-hot word embedding. 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lvetica Neue"/>
              <a:buChar char="●"/>
            </a:pPr>
            <a:r>
              <a:rPr lang="en-US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Evaluated </a:t>
            </a:r>
            <a:r>
              <a:rPr lang="en-US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performance of P-GCN </a:t>
            </a:r>
            <a:r>
              <a:rPr lang="en-US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different prediction methods such as classification prediction, GCN prediction and joint prediction on MS-COCO, VOC 2007 and NUS-WIDE. 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1061e8798ac_1_162"/>
          <p:cNvSpPr txBox="1"/>
          <p:nvPr>
            <p:ph idx="10" type="dt"/>
          </p:nvPr>
        </p:nvSpPr>
        <p:spPr>
          <a:xfrm>
            <a:off x="4876800" y="6324600"/>
            <a:ext cx="3276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lt1"/>
                </a:solidFill>
              </a:rPr>
              <a:t>December 14, 2021</a:t>
            </a:r>
            <a:endParaRPr/>
          </a:p>
        </p:txBody>
      </p:sp>
      <p:sp>
        <p:nvSpPr>
          <p:cNvPr id="418" name="Google Shape;418;g1061e8798ac_1_162"/>
          <p:cNvSpPr txBox="1"/>
          <p:nvPr>
            <p:ph idx="11" type="ftr"/>
          </p:nvPr>
        </p:nvSpPr>
        <p:spPr>
          <a:xfrm>
            <a:off x="1117172" y="6324600"/>
            <a:ext cx="3759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/>
              <a:t>Computer Aided Medical Procedures</a:t>
            </a:r>
            <a:endParaRPr/>
          </a:p>
        </p:txBody>
      </p:sp>
      <p:sp>
        <p:nvSpPr>
          <p:cNvPr id="419" name="Google Shape;419;g1061e8798ac_1_162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20" name="Google Shape;420;g1061e8798ac_1_162"/>
          <p:cNvSpPr txBox="1"/>
          <p:nvPr/>
        </p:nvSpPr>
        <p:spPr>
          <a:xfrm>
            <a:off x="327500" y="905400"/>
            <a:ext cx="8591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21" name="Google Shape;421;g1061e8798ac_1_162"/>
          <p:cNvSpPr txBox="1"/>
          <p:nvPr/>
        </p:nvSpPr>
        <p:spPr>
          <a:xfrm>
            <a:off x="500900" y="635725"/>
            <a:ext cx="8244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-US" sz="1800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Visualization and Qualitative Analyses</a:t>
            </a:r>
            <a:endParaRPr sz="8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22" name="Google Shape;422;g1061e8798ac_1_162"/>
          <p:cNvSpPr txBox="1"/>
          <p:nvPr/>
        </p:nvSpPr>
        <p:spPr>
          <a:xfrm>
            <a:off x="0" y="505200"/>
            <a:ext cx="836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423" name="Google Shape;423;g1061e8798ac_1_1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17175" y="1212862"/>
            <a:ext cx="3402093" cy="4804287"/>
          </a:xfrm>
          <a:prstGeom prst="rect">
            <a:avLst/>
          </a:prstGeom>
          <a:noFill/>
          <a:ln>
            <a:noFill/>
          </a:ln>
        </p:spPr>
      </p:pic>
      <p:sp>
        <p:nvSpPr>
          <p:cNvPr id="424" name="Google Shape;424;g1061e8798ac_1_162"/>
          <p:cNvSpPr txBox="1"/>
          <p:nvPr/>
        </p:nvSpPr>
        <p:spPr>
          <a:xfrm>
            <a:off x="4652300" y="4305525"/>
            <a:ext cx="42669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●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evaluated effectiveness of the C-GCN on the learned inter-dependent classifiers.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●"/>
            </a:pPr>
            <a:r>
              <a:rPr lang="en-US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obtained meaningful semantic using C-GCN.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lvetica Neue"/>
              <a:buChar char="●"/>
            </a:pPr>
            <a:r>
              <a:rPr lang="en-US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k-NN algorithm was used to validate the discriminative ability.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g1061e8798ac_1_188"/>
          <p:cNvSpPr txBox="1"/>
          <p:nvPr>
            <p:ph idx="10" type="dt"/>
          </p:nvPr>
        </p:nvSpPr>
        <p:spPr>
          <a:xfrm>
            <a:off x="4876800" y="6324600"/>
            <a:ext cx="3276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lt1"/>
                </a:solidFill>
              </a:rPr>
              <a:t>December 14, 2021</a:t>
            </a:r>
            <a:endParaRPr/>
          </a:p>
        </p:txBody>
      </p:sp>
      <p:sp>
        <p:nvSpPr>
          <p:cNvPr id="431" name="Google Shape;431;g1061e8798ac_1_188"/>
          <p:cNvSpPr txBox="1"/>
          <p:nvPr>
            <p:ph idx="11" type="ftr"/>
          </p:nvPr>
        </p:nvSpPr>
        <p:spPr>
          <a:xfrm>
            <a:off x="1117172" y="6324600"/>
            <a:ext cx="3759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/>
              <a:t>Computer Aided Medical Procedures</a:t>
            </a:r>
            <a:endParaRPr/>
          </a:p>
        </p:txBody>
      </p:sp>
      <p:sp>
        <p:nvSpPr>
          <p:cNvPr id="432" name="Google Shape;432;g1061e8798ac_1_188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33" name="Google Shape;433;g1061e8798ac_1_188"/>
          <p:cNvSpPr txBox="1"/>
          <p:nvPr/>
        </p:nvSpPr>
        <p:spPr>
          <a:xfrm>
            <a:off x="327500" y="760925"/>
            <a:ext cx="8591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34" name="Google Shape;434;g1061e8798ac_1_188"/>
          <p:cNvSpPr txBox="1"/>
          <p:nvPr/>
        </p:nvSpPr>
        <p:spPr>
          <a:xfrm>
            <a:off x="577950" y="443700"/>
            <a:ext cx="8244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Visualization and Qualitative Analyses</a:t>
            </a:r>
            <a:endParaRPr sz="8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35" name="Google Shape;435;g1061e8798ac_1_188"/>
          <p:cNvSpPr txBox="1"/>
          <p:nvPr/>
        </p:nvSpPr>
        <p:spPr>
          <a:xfrm>
            <a:off x="0" y="91025"/>
            <a:ext cx="836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436" name="Google Shape;436;g1061e8798ac_1_18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7000" y="880275"/>
            <a:ext cx="8360699" cy="50553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g1061e8798ac_1_202"/>
          <p:cNvSpPr txBox="1"/>
          <p:nvPr>
            <p:ph idx="10" type="dt"/>
          </p:nvPr>
        </p:nvSpPr>
        <p:spPr>
          <a:xfrm>
            <a:off x="4876800" y="6324600"/>
            <a:ext cx="3276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lt1"/>
                </a:solidFill>
              </a:rPr>
              <a:t>December 14, 2021</a:t>
            </a:r>
            <a:endParaRPr/>
          </a:p>
        </p:txBody>
      </p:sp>
      <p:sp>
        <p:nvSpPr>
          <p:cNvPr id="443" name="Google Shape;443;g1061e8798ac_1_202"/>
          <p:cNvSpPr txBox="1"/>
          <p:nvPr>
            <p:ph idx="11" type="ftr"/>
          </p:nvPr>
        </p:nvSpPr>
        <p:spPr>
          <a:xfrm>
            <a:off x="1117172" y="6324600"/>
            <a:ext cx="3759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/>
              <a:t>Computer Aided Medical Procedures</a:t>
            </a:r>
            <a:endParaRPr/>
          </a:p>
        </p:txBody>
      </p:sp>
      <p:sp>
        <p:nvSpPr>
          <p:cNvPr id="444" name="Google Shape;444;g1061e8798ac_1_202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45" name="Google Shape;445;g1061e8798ac_1_202"/>
          <p:cNvSpPr txBox="1"/>
          <p:nvPr/>
        </p:nvSpPr>
        <p:spPr>
          <a:xfrm>
            <a:off x="327500" y="760925"/>
            <a:ext cx="8591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46" name="Google Shape;446;g1061e8798ac_1_202"/>
          <p:cNvSpPr txBox="1"/>
          <p:nvPr/>
        </p:nvSpPr>
        <p:spPr>
          <a:xfrm>
            <a:off x="577950" y="443700"/>
            <a:ext cx="8244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Partial Label Problem</a:t>
            </a:r>
            <a:endParaRPr sz="8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47" name="Google Shape;447;g1061e8798ac_1_202"/>
          <p:cNvSpPr txBox="1"/>
          <p:nvPr/>
        </p:nvSpPr>
        <p:spPr>
          <a:xfrm>
            <a:off x="0" y="91025"/>
            <a:ext cx="836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48" name="Google Shape;448;g1061e8798ac_1_202"/>
          <p:cNvSpPr txBox="1"/>
          <p:nvPr/>
        </p:nvSpPr>
        <p:spPr>
          <a:xfrm>
            <a:off x="693500" y="915050"/>
            <a:ext cx="78213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●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used </a:t>
            </a:r>
            <a:r>
              <a:rPr lang="en-US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partially labeled dataset and fully labeled dataset on construction of correlation matrix and performance evaluation of P-GCN and C-GCN.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449" name="Google Shape;449;g1061e8798ac_1_20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74275" y="1740825"/>
            <a:ext cx="5591175" cy="2790825"/>
          </a:xfrm>
          <a:prstGeom prst="rect">
            <a:avLst/>
          </a:prstGeom>
          <a:noFill/>
          <a:ln>
            <a:noFill/>
          </a:ln>
        </p:spPr>
      </p:pic>
      <p:sp>
        <p:nvSpPr>
          <p:cNvPr id="450" name="Google Shape;450;g1061e8798ac_1_202"/>
          <p:cNvSpPr txBox="1"/>
          <p:nvPr/>
        </p:nvSpPr>
        <p:spPr>
          <a:xfrm>
            <a:off x="876525" y="4700425"/>
            <a:ext cx="74841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lvetica Neue"/>
              <a:buChar char="●"/>
            </a:pPr>
            <a:r>
              <a:rPr lang="en-US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both C-GCN and P-GCN experiments: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○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Datasets: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■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MS-COCO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■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VOC 2007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■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NUS-WIDE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g1061e8798ac_1_237"/>
          <p:cNvSpPr txBox="1"/>
          <p:nvPr>
            <p:ph type="title"/>
          </p:nvPr>
        </p:nvSpPr>
        <p:spPr>
          <a:xfrm>
            <a:off x="369900" y="441475"/>
            <a:ext cx="84042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600">
                <a:solidFill>
                  <a:schemeClr val="dk1"/>
                </a:solidFill>
              </a:rPr>
              <a:t>Results</a:t>
            </a:r>
            <a:endParaRPr/>
          </a:p>
        </p:txBody>
      </p:sp>
      <p:sp>
        <p:nvSpPr>
          <p:cNvPr id="456" name="Google Shape;456;g1061e8798ac_1_237"/>
          <p:cNvSpPr txBox="1"/>
          <p:nvPr>
            <p:ph idx="10" type="dt"/>
          </p:nvPr>
        </p:nvSpPr>
        <p:spPr>
          <a:xfrm>
            <a:off x="4876800" y="6324600"/>
            <a:ext cx="3276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lt1"/>
                </a:solidFill>
              </a:rPr>
              <a:t>December 14, 2021</a:t>
            </a:r>
            <a:endParaRPr/>
          </a:p>
        </p:txBody>
      </p:sp>
      <p:sp>
        <p:nvSpPr>
          <p:cNvPr id="457" name="Google Shape;457;g1061e8798ac_1_237"/>
          <p:cNvSpPr txBox="1"/>
          <p:nvPr>
            <p:ph idx="11" type="ftr"/>
          </p:nvPr>
        </p:nvSpPr>
        <p:spPr>
          <a:xfrm>
            <a:off x="1117172" y="6324600"/>
            <a:ext cx="3759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/>
              <a:t>Computer Aided Medical Procedures</a:t>
            </a:r>
            <a:endParaRPr/>
          </a:p>
        </p:txBody>
      </p:sp>
      <p:sp>
        <p:nvSpPr>
          <p:cNvPr id="458" name="Google Shape;458;g1061e8798ac_1_237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graphicFrame>
        <p:nvGraphicFramePr>
          <p:cNvPr id="459" name="Google Shape;459;g1061e8798ac_1_237"/>
          <p:cNvGraphicFramePr/>
          <p:nvPr/>
        </p:nvGraphicFramePr>
        <p:xfrm>
          <a:off x="595775" y="149866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{18F57C3A-8693-4929-972E-7D7F728B7D67}</a:tableStyleId>
              </a:tblPr>
              <a:tblGrid>
                <a:gridCol w="591500"/>
                <a:gridCol w="493300"/>
                <a:gridCol w="866875"/>
                <a:gridCol w="653325"/>
                <a:gridCol w="634125"/>
                <a:gridCol w="585725"/>
                <a:gridCol w="610475"/>
                <a:gridCol w="611125"/>
                <a:gridCol w="651200"/>
                <a:gridCol w="703225"/>
                <a:gridCol w="679150"/>
                <a:gridCol w="681125"/>
              </a:tblGrid>
              <a:tr h="100000">
                <a:tc gridSpan="3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800">
                          <a:solidFill>
                            <a:srgbClr val="172B4D"/>
                          </a:solidFill>
                        </a:rPr>
                        <a:t>mAP</a:t>
                      </a:r>
                      <a:endParaRPr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F5F7"/>
                    </a:solidFill>
                  </a:tcPr>
                </a:tc>
                <a:tc hMerge="1"/>
                <a:tc hMerge="1"/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800">
                          <a:solidFill>
                            <a:srgbClr val="172B4D"/>
                          </a:solidFill>
                        </a:rPr>
                        <a:t>10%</a:t>
                      </a:r>
                      <a:endParaRPr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800">
                          <a:solidFill>
                            <a:srgbClr val="172B4D"/>
                          </a:solidFill>
                        </a:rPr>
                        <a:t>20%</a:t>
                      </a:r>
                      <a:endParaRPr b="1" sz="800">
                        <a:solidFill>
                          <a:srgbClr val="172B4D"/>
                        </a:solidFill>
                      </a:endParaRPr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800">
                          <a:solidFill>
                            <a:srgbClr val="172B4D"/>
                          </a:solidFill>
                        </a:rPr>
                        <a:t>30%</a:t>
                      </a:r>
                      <a:endParaRPr b="1" sz="800">
                        <a:solidFill>
                          <a:srgbClr val="172B4D"/>
                        </a:solidFill>
                      </a:endParaRPr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800">
                          <a:solidFill>
                            <a:srgbClr val="172B4D"/>
                          </a:solidFill>
                        </a:rPr>
                        <a:t>40%</a:t>
                      </a:r>
                      <a:endParaRPr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800">
                          <a:solidFill>
                            <a:srgbClr val="172B4D"/>
                          </a:solidFill>
                        </a:rPr>
                        <a:t>50%</a:t>
                      </a:r>
                      <a:endParaRPr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800">
                          <a:solidFill>
                            <a:srgbClr val="172B4D"/>
                          </a:solidFill>
                        </a:rPr>
                        <a:t>60%</a:t>
                      </a:r>
                      <a:endParaRPr b="1" sz="800">
                        <a:solidFill>
                          <a:srgbClr val="172B4D"/>
                        </a:solidFill>
                      </a:endParaRPr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800">
                          <a:solidFill>
                            <a:srgbClr val="172B4D"/>
                          </a:solidFill>
                        </a:rPr>
                        <a:t>70%</a:t>
                      </a:r>
                      <a:endParaRPr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800">
                          <a:solidFill>
                            <a:srgbClr val="172B4D"/>
                          </a:solidFill>
                        </a:rPr>
                        <a:t>80%</a:t>
                      </a:r>
                      <a:endParaRPr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800">
                          <a:solidFill>
                            <a:srgbClr val="172B4D"/>
                          </a:solidFill>
                        </a:rPr>
                        <a:t>90%</a:t>
                      </a:r>
                      <a:endParaRPr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F5F7"/>
                    </a:solidFill>
                  </a:tcPr>
                </a:tc>
              </a:tr>
              <a:tr h="100000">
                <a:tc gridSpan="3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800">
                          <a:solidFill>
                            <a:srgbClr val="172B4D"/>
                          </a:solidFill>
                        </a:rPr>
                        <a:t>Datasets</a:t>
                      </a:r>
                      <a:endParaRPr b="1" sz="800">
                        <a:solidFill>
                          <a:srgbClr val="172B4D"/>
                        </a:solidFill>
                      </a:endParaRPr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F5F7"/>
                    </a:solidFill>
                  </a:tcPr>
                </a:tc>
                <a:tc hMerge="1"/>
                <a:tc hMerge="1"/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800">
                        <a:solidFill>
                          <a:srgbClr val="172B4D"/>
                        </a:solidFill>
                      </a:endParaRPr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800">
                        <a:solidFill>
                          <a:srgbClr val="172B4D"/>
                        </a:solidFill>
                      </a:endParaRPr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800">
                        <a:solidFill>
                          <a:srgbClr val="172B4D"/>
                        </a:solidFill>
                      </a:endParaRPr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800">
                        <a:solidFill>
                          <a:srgbClr val="172B4D"/>
                        </a:solidFill>
                      </a:endParaRPr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800">
                        <a:solidFill>
                          <a:srgbClr val="172B4D"/>
                        </a:solidFill>
                      </a:endParaRPr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800">
                        <a:solidFill>
                          <a:srgbClr val="172B4D"/>
                        </a:solidFill>
                      </a:endParaRPr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800">
                        <a:solidFill>
                          <a:srgbClr val="172B4D"/>
                        </a:solidFill>
                      </a:endParaRPr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800">
                        <a:solidFill>
                          <a:srgbClr val="172B4D"/>
                        </a:solidFill>
                      </a:endParaRPr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800">
                        <a:solidFill>
                          <a:srgbClr val="172B4D"/>
                        </a:solidFill>
                      </a:endParaRPr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F5F7"/>
                    </a:solidFill>
                  </a:tcPr>
                </a:tc>
              </a:tr>
              <a:tr h="284775">
                <a:tc rowSpan="9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en-US" sz="800"/>
                      </a:b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en-US" sz="800"/>
                      </a:b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en-US" sz="800"/>
                      </a:b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en-US" sz="800"/>
                      </a:b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en-US" sz="800"/>
                      </a:b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800"/>
                        <a:t>Methods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F5F7"/>
                    </a:solidFill>
                  </a:tcPr>
                </a:tc>
                <a:tc rowSpan="3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en-US" sz="800"/>
                      </a:b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en-US" sz="800"/>
                      </a:b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MS</a:t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COCO</a:t>
                      </a:r>
                      <a:endParaRPr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ResNet-101 (Baseline)</a:t>
                      </a:r>
                      <a:endParaRPr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77.1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75.7</a:t>
                      </a:r>
                      <a:endParaRPr b="0" i="0" sz="800" u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74.7</a:t>
                      </a:r>
                      <a:endParaRPr b="0" i="0" sz="800" u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73.2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71.7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70.2</a:t>
                      </a:r>
                      <a:endParaRPr b="0" i="0" sz="800" u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68.9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66.6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62.4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4775">
                <a:tc vMerge="1"/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C-GCN (Partial)</a:t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 C-GCN (Full) </a:t>
                      </a:r>
                      <a:endParaRPr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80.8</a:t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      80.9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79.7</a:t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80.0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78.9</a:t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79.0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78.1</a:t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77.9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76.6</a:t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76.5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75.3</a:t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75.4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73.7</a:t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73.5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71.2</a:t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71.1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66.4</a:t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66.9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4775">
                <a:tc vMerge="1"/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P-GCN (Partial)</a:t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 </a:t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P-GCN (Full)</a:t>
                      </a:r>
                      <a:endParaRPr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81.5</a:t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800"/>
                        <a:t>81.6</a:t>
                      </a:r>
                      <a:endParaRPr b="1"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800"/>
                        <a:t>80.7</a:t>
                      </a:r>
                      <a:endParaRPr b="1"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800"/>
                        <a:t>80.7</a:t>
                      </a:r>
                      <a:endParaRPr b="1"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79.5</a:t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800"/>
                        <a:t>79.7</a:t>
                      </a:r>
                      <a:endParaRPr b="1"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78.4</a:t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800"/>
                        <a:t>78.6</a:t>
                      </a:r>
                      <a:endParaRPr b="1"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77.4</a:t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800"/>
                        <a:t>77.9</a:t>
                      </a:r>
                      <a:endParaRPr b="1"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75.5</a:t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800"/>
                        <a:t>76.3</a:t>
                      </a:r>
                      <a:endParaRPr b="1"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73.8</a:t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800"/>
                        <a:t>74.4</a:t>
                      </a:r>
                      <a:endParaRPr b="1"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71.6</a:t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800"/>
                        <a:t>72.3</a:t>
                      </a:r>
                      <a:endParaRPr b="1"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67.5</a:t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800"/>
                        <a:t>68.3</a:t>
                      </a:r>
                      <a:endParaRPr b="1"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72025">
                <a:tc vMerge="1"/>
                <a:tc rowSpan="3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en-US" sz="800"/>
                      </a:br>
                      <a:r>
                        <a:rPr lang="en-US" sz="800"/>
                        <a:t>VOC 2007</a:t>
                      </a:r>
                      <a:endParaRPr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>
                          <a:solidFill>
                            <a:schemeClr val="dk1"/>
                          </a:solidFill>
                        </a:rPr>
                        <a:t>ResNet-101 (Baseline)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90.3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90.2</a:t>
                      </a:r>
                      <a:endParaRPr b="0" i="0" sz="800" u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89.5</a:t>
                      </a:r>
                      <a:endParaRPr b="0" i="0" sz="800" u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89.8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88.8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88.2</a:t>
                      </a:r>
                      <a:endParaRPr b="0" i="0" sz="800" u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86.5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82.5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75.4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84775"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US" sz="800">
                          <a:solidFill>
                            <a:schemeClr val="dk1"/>
                          </a:solidFill>
                        </a:rPr>
                        <a:t>C-GCN (Partial)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>
                          <a:solidFill>
                            <a:schemeClr val="dk1"/>
                          </a:solidFill>
                        </a:rPr>
                        <a:t> C-GCN (Full) 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92.7</a:t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92.8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91.1</a:t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91.1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89.7</a:t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90.5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90.4</a:t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90.4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89.9</a:t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90.1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88.8</a:t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89.7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86.8</a:t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87.2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84.8</a:t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85.4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81.9</a:t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82.5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84775"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US" sz="800">
                          <a:solidFill>
                            <a:schemeClr val="dk1"/>
                          </a:solidFill>
                        </a:rPr>
                        <a:t>P-GCN (Partial)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US" sz="800">
                          <a:solidFill>
                            <a:schemeClr val="dk1"/>
                          </a:solidFill>
                        </a:rPr>
                        <a:t> 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>
                          <a:solidFill>
                            <a:schemeClr val="dk1"/>
                          </a:solidFill>
                        </a:rPr>
                        <a:t>P-GCN (Full)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800"/>
                        <a:t>93.1</a:t>
                      </a:r>
                      <a:endParaRPr b="1"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93.0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92.5</a:t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800"/>
                        <a:t>92.7</a:t>
                      </a:r>
                      <a:endParaRPr b="1"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91.6</a:t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800"/>
                        <a:t>92.0</a:t>
                      </a:r>
                      <a:endParaRPr b="1"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90.9</a:t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800"/>
                        <a:t>91.3</a:t>
                      </a:r>
                      <a:endParaRPr b="1"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90.0</a:t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800"/>
                        <a:t>90.1</a:t>
                      </a:r>
                      <a:endParaRPr b="1"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800"/>
                        <a:t>89.8</a:t>
                      </a:r>
                      <a:endParaRPr b="1"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89.2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800"/>
                        <a:t>88.2</a:t>
                      </a:r>
                      <a:endParaRPr b="1"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87.9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85.4</a:t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800"/>
                        <a:t>85.9</a:t>
                      </a:r>
                      <a:endParaRPr b="1"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82.5</a:t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800"/>
                        <a:t>83.1</a:t>
                      </a:r>
                      <a:endParaRPr b="1"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84775">
                <a:tc vMerge="1"/>
                <a:tc rowSpan="3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en-US" sz="800"/>
                      </a:br>
                      <a:r>
                        <a:rPr lang="en-US" sz="800"/>
                        <a:t>NUS</a:t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WIDE</a:t>
                      </a:r>
                      <a:br>
                        <a:rPr lang="en-US" sz="800"/>
                      </a:br>
                      <a:br>
                        <a:rPr lang="en-US" sz="800"/>
                      </a:b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  </a:t>
                      </a:r>
                      <a:r>
                        <a:rPr lang="en-US" sz="800">
                          <a:solidFill>
                            <a:schemeClr val="dk1"/>
                          </a:solidFill>
                        </a:rPr>
                        <a:t>ResNet-101 (Baseline)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59.8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59.1</a:t>
                      </a:r>
                      <a:endParaRPr b="0" i="0" sz="800" u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58.2</a:t>
                      </a:r>
                      <a:endParaRPr b="0" i="0" sz="800" u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57.4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56.1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54.8</a:t>
                      </a:r>
                      <a:endParaRPr b="0" i="0" sz="800" u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53.6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49.8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46.3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84775"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US" sz="800">
                          <a:solidFill>
                            <a:schemeClr val="dk1"/>
                          </a:solidFill>
                        </a:rPr>
                        <a:t>C-GCN (Partial)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>
                          <a:solidFill>
                            <a:schemeClr val="dk1"/>
                          </a:solidFill>
                        </a:rPr>
                        <a:t> C-GCN (Full) 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60.7</a:t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60.9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60.3</a:t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60.4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59.7</a:t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59.4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58.5</a:t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58.6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57.7</a:t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57.6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56.3</a:t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56.3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54.8</a:t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54.7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52.3</a:t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52.1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47.5</a:t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48.4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84775"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US" sz="800">
                          <a:solidFill>
                            <a:schemeClr val="dk1"/>
                          </a:solidFill>
                        </a:rPr>
                        <a:t>P-GCN (Partial)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US" sz="800">
                          <a:solidFill>
                            <a:schemeClr val="dk1"/>
                          </a:solidFill>
                        </a:rPr>
                        <a:t> 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US" sz="800">
                          <a:solidFill>
                            <a:schemeClr val="dk1"/>
                          </a:solidFill>
                        </a:rPr>
                        <a:t>P-GCN (Full)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61.1</a:t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800"/>
                        <a:t>61.2</a:t>
                      </a:r>
                      <a:endParaRPr b="1"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60.6</a:t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800"/>
                        <a:t>60.6</a:t>
                      </a:r>
                      <a:endParaRPr b="1"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800"/>
                        <a:t>60.1</a:t>
                      </a:r>
                      <a:endParaRPr b="1"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60.0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800"/>
                        <a:t>59.3</a:t>
                      </a:r>
                      <a:endParaRPr b="1"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800"/>
                        <a:t>59.3</a:t>
                      </a:r>
                      <a:endParaRPr b="1"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800"/>
                        <a:t>58.2</a:t>
                      </a:r>
                      <a:endParaRPr b="1"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58.1</a:t>
                      </a:r>
                      <a:endParaRPr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57.0</a:t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800"/>
                        <a:t>57.2</a:t>
                      </a:r>
                      <a:endParaRPr b="1"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55.3</a:t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800"/>
                        <a:t>55.5</a:t>
                      </a:r>
                      <a:endParaRPr b="1"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52.0</a:t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800"/>
                        <a:t>52.6</a:t>
                      </a:r>
                      <a:endParaRPr b="1"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48.9</a:t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800"/>
                        <a:t>49.0</a:t>
                      </a:r>
                      <a:endParaRPr b="1" sz="800"/>
                    </a:p>
                  </a:txBody>
                  <a:tcPr marT="43025" marB="43025" marR="61475" marL="61475">
                    <a:lnL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1C7D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g105374fcd76_0_15"/>
          <p:cNvSpPr txBox="1"/>
          <p:nvPr>
            <p:ph type="title"/>
          </p:nvPr>
        </p:nvSpPr>
        <p:spPr>
          <a:xfrm>
            <a:off x="358775" y="228600"/>
            <a:ext cx="8404200" cy="6096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Multi-Label Face Attributes Recognition</a:t>
            </a:r>
            <a:endParaRPr/>
          </a:p>
        </p:txBody>
      </p:sp>
      <p:sp>
        <p:nvSpPr>
          <p:cNvPr id="466" name="Google Shape;466;g105374fcd76_0_15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467" name="Google Shape;467;g105374fcd76_0_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5800" y="922875"/>
            <a:ext cx="4818325" cy="3678050"/>
          </a:xfrm>
          <a:prstGeom prst="rect">
            <a:avLst/>
          </a:prstGeom>
          <a:noFill/>
          <a:ln>
            <a:noFill/>
          </a:ln>
        </p:spPr>
      </p:pic>
      <p:sp>
        <p:nvSpPr>
          <p:cNvPr id="468" name="Google Shape;468;g105374fcd76_0_15"/>
          <p:cNvSpPr txBox="1"/>
          <p:nvPr/>
        </p:nvSpPr>
        <p:spPr>
          <a:xfrm>
            <a:off x="906675" y="4678100"/>
            <a:ext cx="66459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lvetica Neue"/>
              <a:buChar char="●"/>
            </a:pPr>
            <a:r>
              <a:rPr lang="en-US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both C-GCN and P-GCN experiments: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lvetica Neue"/>
              <a:buChar char="○"/>
            </a:pPr>
            <a:r>
              <a:rPr lang="en-US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Dataset: CelebFaces Attributes Dataset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lvetica Neue"/>
              <a:buChar char="○"/>
            </a:pPr>
            <a:r>
              <a:rPr lang="en-US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Evaluation metrics: mean accuracy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69" name="Google Shape;469;g105374fcd76_0_15"/>
          <p:cNvSpPr txBox="1"/>
          <p:nvPr/>
        </p:nvSpPr>
        <p:spPr>
          <a:xfrm>
            <a:off x="1109250" y="6404650"/>
            <a:ext cx="3240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12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Computer Aided Medical Procedures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70" name="Google Shape;470;g105374fcd76_0_15"/>
          <p:cNvSpPr txBox="1"/>
          <p:nvPr/>
        </p:nvSpPr>
        <p:spPr>
          <a:xfrm>
            <a:off x="6327500" y="6404650"/>
            <a:ext cx="181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2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December 14, 2021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5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g1070b9878aa_0_47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77" name="Google Shape;477;g1070b9878aa_0_47"/>
          <p:cNvSpPr txBox="1"/>
          <p:nvPr/>
        </p:nvSpPr>
        <p:spPr>
          <a:xfrm>
            <a:off x="1109250" y="6404650"/>
            <a:ext cx="3240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12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Computer Aided Medical Procedures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78" name="Google Shape;478;g1070b9878aa_0_47"/>
          <p:cNvSpPr txBox="1"/>
          <p:nvPr/>
        </p:nvSpPr>
        <p:spPr>
          <a:xfrm>
            <a:off x="6327500" y="6404650"/>
            <a:ext cx="181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2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December 14, 2021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79" name="Google Shape;479;g1070b9878aa_0_47"/>
          <p:cNvSpPr txBox="1"/>
          <p:nvPr>
            <p:ph type="title"/>
          </p:nvPr>
        </p:nvSpPr>
        <p:spPr>
          <a:xfrm>
            <a:off x="358775" y="228600"/>
            <a:ext cx="8404200" cy="6096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Multi-Label Human Attributes Recognition</a:t>
            </a:r>
            <a:endParaRPr/>
          </a:p>
        </p:txBody>
      </p:sp>
      <p:pic>
        <p:nvPicPr>
          <p:cNvPr id="480" name="Google Shape;480;g1070b9878aa_0_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0074" y="1011925"/>
            <a:ext cx="4851800" cy="3350275"/>
          </a:xfrm>
          <a:prstGeom prst="rect">
            <a:avLst/>
          </a:prstGeom>
          <a:noFill/>
          <a:ln>
            <a:noFill/>
          </a:ln>
        </p:spPr>
      </p:pic>
      <p:sp>
        <p:nvSpPr>
          <p:cNvPr id="481" name="Google Shape;481;g1070b9878aa_0_47"/>
          <p:cNvSpPr txBox="1"/>
          <p:nvPr/>
        </p:nvSpPr>
        <p:spPr>
          <a:xfrm>
            <a:off x="819875" y="4523775"/>
            <a:ext cx="65397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lvetica Neue"/>
              <a:buChar char="●"/>
            </a:pPr>
            <a:r>
              <a:rPr lang="en-US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both C-GCN and P-GCN experiments: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lvetica Neue"/>
              <a:buChar char="○"/>
            </a:pPr>
            <a:r>
              <a:rPr lang="en-US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Dataset: WIDER Attribute Dataset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g1061e8798ac_1_413"/>
          <p:cNvSpPr txBox="1"/>
          <p:nvPr/>
        </p:nvSpPr>
        <p:spPr>
          <a:xfrm>
            <a:off x="2322518" y="1265096"/>
            <a:ext cx="8424900" cy="12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1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Conclusion</a:t>
            </a:r>
            <a:endParaRPr sz="5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g1070b9878aa_0_59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93" name="Google Shape;493;g1070b9878aa_0_59"/>
          <p:cNvSpPr txBox="1"/>
          <p:nvPr/>
        </p:nvSpPr>
        <p:spPr>
          <a:xfrm>
            <a:off x="1051375" y="6406650"/>
            <a:ext cx="3260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12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Computer Aided Medical Procedures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94" name="Google Shape;494;g1070b9878aa_0_59"/>
          <p:cNvSpPr txBox="1"/>
          <p:nvPr/>
        </p:nvSpPr>
        <p:spPr>
          <a:xfrm>
            <a:off x="6491475" y="6406650"/>
            <a:ext cx="1630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2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December 14, 2021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95" name="Google Shape;495;g1070b9878aa_0_59"/>
          <p:cNvSpPr txBox="1"/>
          <p:nvPr>
            <p:ph type="title"/>
          </p:nvPr>
        </p:nvSpPr>
        <p:spPr>
          <a:xfrm>
            <a:off x="358775" y="228600"/>
            <a:ext cx="8404200" cy="6096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Conclusion and Future Works</a:t>
            </a:r>
            <a:endParaRPr/>
          </a:p>
        </p:txBody>
      </p:sp>
      <p:sp>
        <p:nvSpPr>
          <p:cNvPr id="496" name="Google Shape;496;g1070b9878aa_0_59"/>
          <p:cNvSpPr txBox="1"/>
          <p:nvPr>
            <p:ph idx="1" type="body"/>
          </p:nvPr>
        </p:nvSpPr>
        <p:spPr>
          <a:xfrm>
            <a:off x="348425" y="1219200"/>
            <a:ext cx="8424900" cy="5105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en-US" sz="1400">
                <a:solidFill>
                  <a:schemeClr val="dk1"/>
                </a:solidFill>
              </a:rPr>
              <a:t>C-GCN and P-GCN are proposed to solve multi-label image recognition problems with label information, label correlation and graph structures.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en-US" sz="1400">
                <a:solidFill>
                  <a:schemeClr val="dk1"/>
                </a:solidFill>
              </a:rPr>
              <a:t>C-GCN and P-GCN aim to capture label correlation using different ways.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en-US" sz="1400">
                <a:solidFill>
                  <a:schemeClr val="dk1"/>
                </a:solidFill>
              </a:rPr>
              <a:t>C-GCN focuses on interdependent relationships and word embedding while P-GCN focuses on interdependent prediction scores. 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en-US" sz="1400">
                <a:solidFill>
                  <a:schemeClr val="dk1"/>
                </a:solidFill>
              </a:rPr>
              <a:t>This paper is about a new aspect of multi-label recognition with the proposed methods.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en-US" sz="1400">
                <a:solidFill>
                  <a:schemeClr val="dk1"/>
                </a:solidFill>
              </a:rPr>
              <a:t>Experiments done with 3 different datasets and 4 different multi-label problem have shown that the proposed models work better than the state-of-the-art model. 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en-US" sz="1400">
                <a:solidFill>
                  <a:schemeClr val="dk1"/>
                </a:solidFill>
              </a:rPr>
              <a:t>However, there still are areas that need to be improved in C-GCN and P-GCN models in several implementations. More complex applications may be handled by C-GCN and P-GCN in image-label recognition.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"/>
          <p:cNvSpPr txBox="1"/>
          <p:nvPr>
            <p:ph type="title"/>
          </p:nvPr>
        </p:nvSpPr>
        <p:spPr>
          <a:xfrm>
            <a:off x="369888" y="170725"/>
            <a:ext cx="84042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Introduction</a:t>
            </a:r>
            <a:endParaRPr/>
          </a:p>
        </p:txBody>
      </p:sp>
      <p:sp>
        <p:nvSpPr>
          <p:cNvPr id="175" name="Google Shape;175;p3"/>
          <p:cNvSpPr txBox="1"/>
          <p:nvPr>
            <p:ph idx="10" type="dt"/>
          </p:nvPr>
        </p:nvSpPr>
        <p:spPr>
          <a:xfrm>
            <a:off x="4876800" y="6324600"/>
            <a:ext cx="3276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December 14, 2021</a:t>
            </a:r>
            <a:endParaRPr/>
          </a:p>
        </p:txBody>
      </p:sp>
      <p:sp>
        <p:nvSpPr>
          <p:cNvPr id="176" name="Google Shape;176;p3"/>
          <p:cNvSpPr txBox="1"/>
          <p:nvPr>
            <p:ph idx="11" type="ftr"/>
          </p:nvPr>
        </p:nvSpPr>
        <p:spPr>
          <a:xfrm>
            <a:off x="1117172" y="6324600"/>
            <a:ext cx="3759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/>
              <a:t>Computer Aided Medical Procedures</a:t>
            </a:r>
            <a:endParaRPr sz="1100"/>
          </a:p>
        </p:txBody>
      </p:sp>
      <p:sp>
        <p:nvSpPr>
          <p:cNvPr id="177" name="Google Shape;177;p3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78" name="Google Shape;178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7175" y="912224"/>
            <a:ext cx="2358775" cy="2652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912225"/>
            <a:ext cx="4137950" cy="2372150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3"/>
          <p:cNvSpPr txBox="1"/>
          <p:nvPr/>
        </p:nvSpPr>
        <p:spPr>
          <a:xfrm>
            <a:off x="1272975" y="5864500"/>
            <a:ext cx="74466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[1] </a:t>
            </a:r>
            <a:r>
              <a:rPr lang="en-US" sz="900">
                <a:solidFill>
                  <a:schemeClr val="dk1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M. Defferrard, X. Bresson, en P. Vandergheynst, “Convolutional Neural Networks on Graphs with Fast Localized Spectral Filtering”, </a:t>
            </a:r>
            <a:r>
              <a:rPr i="1" lang="en-US" sz="900">
                <a:solidFill>
                  <a:schemeClr val="dk1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CoRR</a:t>
            </a:r>
            <a:r>
              <a:rPr lang="en-US" sz="900">
                <a:solidFill>
                  <a:schemeClr val="dk1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, vol abs/1606.09375, 2016.</a:t>
            </a:r>
            <a:endParaRPr sz="900">
              <a:solidFill>
                <a:schemeClr val="dk1"/>
              </a:solidFill>
              <a:highlight>
                <a:schemeClr val="lt1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81" name="Google Shape;181;p3"/>
          <p:cNvSpPr txBox="1"/>
          <p:nvPr/>
        </p:nvSpPr>
        <p:spPr>
          <a:xfrm>
            <a:off x="369900" y="4057876"/>
            <a:ext cx="7604400" cy="177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Helvetica Neue"/>
              <a:buChar char="●"/>
            </a:pPr>
            <a:r>
              <a:rPr b="1" lang="en-US" sz="13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Why graph learning model?</a:t>
            </a:r>
            <a:endParaRPr b="1" sz="13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Helvetica Neue"/>
              <a:buChar char="○"/>
            </a:pPr>
            <a:r>
              <a:rPr lang="en-US" sz="13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Convolutional Neural Networks is very powerful in many problems which include euclidean data.</a:t>
            </a:r>
            <a:endParaRPr sz="13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Helvetica Neue"/>
              <a:buChar char="○"/>
            </a:pPr>
            <a:r>
              <a:rPr lang="en-US" sz="13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Non-Euclidean data does not have any specific structure.</a:t>
            </a:r>
            <a:endParaRPr sz="13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Helvetica Neue"/>
              <a:buChar char="○"/>
            </a:pPr>
            <a:r>
              <a:rPr lang="en-US" sz="13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Convolutional Neural Networks do not provide an efficient way to solve label correlations.</a:t>
            </a:r>
            <a:endParaRPr sz="13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Helvetica Neue"/>
              <a:buChar char="○"/>
            </a:pPr>
            <a:r>
              <a:rPr lang="en-US" sz="13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Propagate information between labels.</a:t>
            </a:r>
            <a:endParaRPr sz="13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82" name="Google Shape;182;p3"/>
          <p:cNvSpPr txBox="1"/>
          <p:nvPr/>
        </p:nvSpPr>
        <p:spPr>
          <a:xfrm>
            <a:off x="369900" y="3636375"/>
            <a:ext cx="85908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2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    </a:t>
            </a: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Figure 1. </a:t>
            </a: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Euclidean Data  [1]	</a:t>
            </a:r>
            <a:r>
              <a:rPr lang="en-US" sz="13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			          </a:t>
            </a: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Figure 2. Non-Euclidean Data  [1]</a:t>
            </a:r>
            <a:endParaRPr sz="10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0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Google Shape;501;g1061e8798ac_1_489"/>
          <p:cNvSpPr txBox="1"/>
          <p:nvPr/>
        </p:nvSpPr>
        <p:spPr>
          <a:xfrm>
            <a:off x="2322518" y="1265096"/>
            <a:ext cx="8424900" cy="12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Student’s Review</a:t>
            </a:r>
            <a:endParaRPr b="1" sz="24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7465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Helvetica Neue"/>
              <a:buChar char="●"/>
            </a:pPr>
            <a:r>
              <a:rPr b="1" lang="en-US" sz="23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Strengths</a:t>
            </a:r>
            <a:endParaRPr b="1" sz="23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7465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Helvetica Neue"/>
              <a:buChar char="●"/>
            </a:pPr>
            <a:r>
              <a:rPr b="1" lang="en-US" sz="23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Weakness</a:t>
            </a:r>
            <a:endParaRPr b="1" sz="23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6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1070b9878aa_0_70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08" name="Google Shape;508;g1070b9878aa_0_70"/>
          <p:cNvSpPr txBox="1"/>
          <p:nvPr/>
        </p:nvSpPr>
        <p:spPr>
          <a:xfrm>
            <a:off x="1051375" y="6406650"/>
            <a:ext cx="3260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12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Computer Aided Medical Procedures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09" name="Google Shape;509;g1070b9878aa_0_70"/>
          <p:cNvSpPr txBox="1"/>
          <p:nvPr/>
        </p:nvSpPr>
        <p:spPr>
          <a:xfrm>
            <a:off x="6491475" y="6406650"/>
            <a:ext cx="1630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2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December 14, 2021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10" name="Google Shape;510;g1070b9878aa_0_70"/>
          <p:cNvSpPr txBox="1"/>
          <p:nvPr>
            <p:ph type="title"/>
          </p:nvPr>
        </p:nvSpPr>
        <p:spPr>
          <a:xfrm>
            <a:off x="358775" y="228600"/>
            <a:ext cx="8404200" cy="6096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Strengths</a:t>
            </a:r>
            <a:endParaRPr/>
          </a:p>
        </p:txBody>
      </p:sp>
      <p:sp>
        <p:nvSpPr>
          <p:cNvPr id="511" name="Google Shape;511;g1070b9878aa_0_70"/>
          <p:cNvSpPr txBox="1"/>
          <p:nvPr/>
        </p:nvSpPr>
        <p:spPr>
          <a:xfrm>
            <a:off x="549800" y="1080300"/>
            <a:ext cx="8131200" cy="235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paper is well defined in terms of </a:t>
            </a:r>
            <a:r>
              <a:rPr b="1" lang="en-US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approaches</a:t>
            </a:r>
            <a:r>
              <a:rPr lang="en-US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and </a:t>
            </a:r>
            <a:r>
              <a:rPr b="1" lang="en-US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experiments.</a:t>
            </a:r>
            <a:endParaRPr b="1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lvetica Neue"/>
              <a:buChar char="●"/>
            </a:pPr>
            <a:r>
              <a:rPr lang="en-US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C-GCN and P-GCN models are trained in several implementations using several datasets. </a:t>
            </a:r>
            <a:endParaRPr b="1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lvetica Neue"/>
              <a:buChar char="●"/>
            </a:pPr>
            <a:r>
              <a:rPr lang="en-US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performance of the two proposed models is compared with popular state-of-the-art models and evaluated practically in real-world applications.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lvetica Neue"/>
              <a:buChar char="●"/>
            </a:pPr>
            <a:r>
              <a:rPr lang="en-US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Authors construct their own correlation matrix for multi-label recognition because of input problems in multi-label recognition.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lvetica Neue"/>
              <a:buChar char="●"/>
            </a:pPr>
            <a:r>
              <a:rPr lang="en-US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Correlation matrix is updated as binarized and re-weighted matrix.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lvetica Neue"/>
              <a:buChar char="●"/>
            </a:pPr>
            <a:r>
              <a:rPr lang="en-US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Effects of parameters are experienced on the different datasets.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g1070b9878aa_0_81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18" name="Google Shape;518;g1070b9878aa_0_81"/>
          <p:cNvSpPr txBox="1"/>
          <p:nvPr/>
        </p:nvSpPr>
        <p:spPr>
          <a:xfrm>
            <a:off x="1051375" y="6406650"/>
            <a:ext cx="3260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12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Computer Aided Medical Procedures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19" name="Google Shape;519;g1070b9878aa_0_81"/>
          <p:cNvSpPr txBox="1"/>
          <p:nvPr/>
        </p:nvSpPr>
        <p:spPr>
          <a:xfrm>
            <a:off x="6491475" y="6406650"/>
            <a:ext cx="1630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2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December 14, 2021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20" name="Google Shape;520;g1070b9878aa_0_81"/>
          <p:cNvSpPr txBox="1"/>
          <p:nvPr>
            <p:ph type="title"/>
          </p:nvPr>
        </p:nvSpPr>
        <p:spPr>
          <a:xfrm>
            <a:off x="358775" y="228600"/>
            <a:ext cx="8404200" cy="6096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Weakness</a:t>
            </a:r>
            <a:endParaRPr/>
          </a:p>
        </p:txBody>
      </p:sp>
      <p:sp>
        <p:nvSpPr>
          <p:cNvPr id="521" name="Google Shape;521;g1070b9878aa_0_81"/>
          <p:cNvSpPr txBox="1"/>
          <p:nvPr>
            <p:ph idx="1" type="body"/>
          </p:nvPr>
        </p:nvSpPr>
        <p:spPr>
          <a:xfrm>
            <a:off x="358775" y="1066800"/>
            <a:ext cx="8424900" cy="5105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</a:rPr>
              <a:t>However, some parts of this paper should be pointed out in terms of </a:t>
            </a:r>
            <a:r>
              <a:rPr b="1" lang="en-US" sz="1400">
                <a:solidFill>
                  <a:schemeClr val="dk1"/>
                </a:solidFill>
              </a:rPr>
              <a:t>structure</a:t>
            </a:r>
            <a:r>
              <a:rPr lang="en-US" sz="1400">
                <a:solidFill>
                  <a:schemeClr val="dk1"/>
                </a:solidFill>
              </a:rPr>
              <a:t>, </a:t>
            </a:r>
            <a:r>
              <a:rPr b="1" lang="en-US" sz="1400">
                <a:solidFill>
                  <a:schemeClr val="dk1"/>
                </a:solidFill>
              </a:rPr>
              <a:t>experiments, </a:t>
            </a:r>
            <a:r>
              <a:rPr lang="en-US" sz="1400">
                <a:solidFill>
                  <a:schemeClr val="dk1"/>
                </a:solidFill>
              </a:rPr>
              <a:t>and </a:t>
            </a:r>
            <a:r>
              <a:rPr b="1" lang="en-US" sz="1400">
                <a:solidFill>
                  <a:schemeClr val="dk1"/>
                </a:solidFill>
              </a:rPr>
              <a:t>writing style</a:t>
            </a:r>
            <a:r>
              <a:rPr lang="en-US" sz="1400">
                <a:solidFill>
                  <a:schemeClr val="dk1"/>
                </a:solidFill>
              </a:rPr>
              <a:t>. 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en-US" sz="1400">
                <a:solidFill>
                  <a:schemeClr val="dk1"/>
                </a:solidFill>
              </a:rPr>
              <a:t>According to the structure of this paper, some parts are repeated in different sections. For example, C-GCN and P-GCN are introduced in the introduction section but similar explanations are made in discussions of C-GCN and P-GCN. 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en-US" sz="1400">
                <a:solidFill>
                  <a:schemeClr val="dk1"/>
                </a:solidFill>
              </a:rPr>
              <a:t>Some explained details are not understandable. For example, local correlations and global correlations. 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en-US" sz="1400">
                <a:solidFill>
                  <a:schemeClr val="dk1"/>
                </a:solidFill>
              </a:rPr>
              <a:t>The structure of correlation matrix are not available in this paper.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en-US" sz="1400">
                <a:solidFill>
                  <a:schemeClr val="dk1"/>
                </a:solidFill>
              </a:rPr>
              <a:t>In experiments, the proposed models are handled in several implementations but the details are not understandable from this paper. For example, multi-label face attributes recognition and multi-label human attributes recognition.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en-US" sz="1400">
                <a:solidFill>
                  <a:schemeClr val="dk1"/>
                </a:solidFill>
              </a:rPr>
              <a:t>According to the writing style of this paper, some figure descriptions and equations may cause a negative impact on the structure of the paper. For example, repeat function and hadamard product. 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g1070b9878aa_0_92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28" name="Google Shape;528;g1070b9878aa_0_92"/>
          <p:cNvSpPr txBox="1"/>
          <p:nvPr/>
        </p:nvSpPr>
        <p:spPr>
          <a:xfrm>
            <a:off x="1051375" y="6406650"/>
            <a:ext cx="3260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12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Computer Aided Medical Procedures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29" name="Google Shape;529;g1070b9878aa_0_92"/>
          <p:cNvSpPr txBox="1"/>
          <p:nvPr/>
        </p:nvSpPr>
        <p:spPr>
          <a:xfrm>
            <a:off x="6491475" y="6406650"/>
            <a:ext cx="1630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2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December 14, 2021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30" name="Google Shape;530;g1070b9878aa_0_92"/>
          <p:cNvSpPr txBox="1"/>
          <p:nvPr>
            <p:ph type="title"/>
          </p:nvPr>
        </p:nvSpPr>
        <p:spPr>
          <a:xfrm>
            <a:off x="358775" y="228600"/>
            <a:ext cx="8404200" cy="6096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References</a:t>
            </a:r>
            <a:endParaRPr/>
          </a:p>
        </p:txBody>
      </p:sp>
      <p:sp>
        <p:nvSpPr>
          <p:cNvPr id="531" name="Google Shape;531;g1070b9878aa_0_92"/>
          <p:cNvSpPr txBox="1"/>
          <p:nvPr>
            <p:ph idx="1" type="body"/>
          </p:nvPr>
        </p:nvSpPr>
        <p:spPr>
          <a:xfrm>
            <a:off x="348425" y="1066800"/>
            <a:ext cx="8424900" cy="5105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000"/>
              <a:t>[7] X. Li, F. Zhao, and Y. Guo, “Multi-label image classification with a probabilistic label enhancement model,” in Proceedings of Conference on Uncertainty in Artificial Intelligence, 2014, pp. 1–10.</a:t>
            </a:r>
            <a:endParaRPr sz="1000"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000"/>
              <a:t>[8] Q. Li, M. Qiao, W. Bian, and D. Tao, “Conditional graphical lasso for multi-label image classification,” in Proceedings of IEEE Conference on Computer Vision and Pattern Recognition, 2016, pp. 2977–2986.</a:t>
            </a:r>
            <a:endParaRPr sz="1000"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000"/>
              <a:t>[9] J. Wang, Y. Yang, J. Mao, Z. Huang, C. Huang, and W. Xu, “CNNRNN: A unified framework for multi-label image classification,” in Proceedings of IEEE Conference on Computer Vision and Pattern Recognition, 2016, pp. 2285–2294.</a:t>
            </a:r>
            <a:endParaRPr sz="1000"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000"/>
              <a:t>[10] K. He, X. Zhang, S. Ren, and J. Sun, “Deep residual learning for image recognition,” in Proceedings of IEEE Conference on Computer Vision and Pattern Recognition, 2016, pp. 770–778.</a:t>
            </a:r>
            <a:endParaRPr sz="1000"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000"/>
              <a:t>[11] J. Hu, L. Shen, and G. Sun, “Squeeze-and-excitation networks,” in Proceedings of IEEE Conference on Computer Vision and Pattern Recognition, 2018, pp. 7132–7141.</a:t>
            </a:r>
            <a:endParaRPr sz="1000"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000"/>
              <a:t>[12] X. Zhang, X. Zhou, M. Li, and J. Sun, “ShuffleNet: an extremely efficient convolutional neural network for mobile devices,” in Proceedings of IEEE Conference on Computer Vision and Pattern Recognition, 2018, pp. 6848–6856.</a:t>
            </a:r>
            <a:endParaRPr sz="1000"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00"/>
              <a:t>[13] F. Chollet, “Xception: Deep learning with depthwise separable convolutions,” in Proceedings of IEEE Conference on Computer Vision and Pattern Recognition, 2017, pp. 1251–1258.</a:t>
            </a:r>
            <a:endParaRPr sz="1000"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000"/>
              <a:t>[14] S. Xie, R. Girshick, P. Dollar, Z. Tu, and K. He, “Aggregated residual ´ transformations for deep neural networks,” in Proceedings of IEEE Conference on Computer Vision and Pattern Recognition, 2017, pp. 5987–5995.</a:t>
            </a:r>
            <a:endParaRPr sz="1000"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000"/>
              <a:t>[15] Y. Gong, Y. Jia, T. Leung, A. Toshev, and S. Ioffe, “Deep convolutional ranking for multi-label image annotation,” arXiv preprint arXiv:1312.4894, pp. 1–9, 2013.</a:t>
            </a:r>
            <a:endParaRPr sz="1000"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000"/>
              <a:t>[16] J. Wang, Y. Yang, J. Mao, Z. Huang, C. Huang, and W. Xu, “CNNRNN: A unified framework for multi-label image classification,” in Proceedings of IEEE Conference on Computer Vision and Pattern Recognition, 2016, pp. 2285–2294</a:t>
            </a:r>
            <a:endParaRPr sz="1000"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6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Google Shape;537;g1070b9878aa_0_103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38" name="Google Shape;538;g1070b9878aa_0_103"/>
          <p:cNvSpPr txBox="1"/>
          <p:nvPr/>
        </p:nvSpPr>
        <p:spPr>
          <a:xfrm>
            <a:off x="1051375" y="6406650"/>
            <a:ext cx="3260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12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Computer Aided Medical Procedures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39" name="Google Shape;539;g1070b9878aa_0_103"/>
          <p:cNvSpPr txBox="1"/>
          <p:nvPr/>
        </p:nvSpPr>
        <p:spPr>
          <a:xfrm>
            <a:off x="6491475" y="6406650"/>
            <a:ext cx="1630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2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December 14, 2021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40" name="Google Shape;540;g1070b9878aa_0_103"/>
          <p:cNvSpPr txBox="1"/>
          <p:nvPr>
            <p:ph idx="1" type="body"/>
          </p:nvPr>
        </p:nvSpPr>
        <p:spPr>
          <a:xfrm>
            <a:off x="359550" y="625525"/>
            <a:ext cx="8424900" cy="5105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000"/>
              <a:t>[17] Z. Wang, T. Chen, G. Li, R. Xu, and L. Lin, “Multi-label image recognition by recurrently discovering attentional regions,” in Proceedings of IEEE Conference on International Conference on Computer Vision, 2017, pp. 464–472</a:t>
            </a:r>
            <a:endParaRPr sz="1000"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00"/>
              <a:t>[18] J. Yang, J. Lu, S. Lee, D. Batra, and D. Parikh, “Graph R-CNN for scene graph generation,” in Proceedings of European Conference on Computer Vision, 2018, pp. 670–685.</a:t>
            </a:r>
            <a:endParaRPr sz="1000"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00"/>
              <a:t>[19] T. N. Kipf and M. Welling, “Semi-supervised classification with graph convolutional networks,” in Proceedings of International Conference on Learning Representations, 2017, pp. 1–10.</a:t>
            </a:r>
            <a:endParaRPr sz="1000"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00"/>
              <a:t>[20] A. L. Maas, A. Y. Hannun, and A. Y. Ng, “Rectifier nonlinearities improve neural network acoustic models,” in Proceedings of International Conference on Machine Learning., 2013, pp. 1–6.</a:t>
            </a:r>
            <a:endParaRPr sz="1000"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00"/>
              <a:t>[21] K. He, X. Zhang, S. Ren, and J. Sun, “Deep residual learning for image recognition,” in Proceedings of IEEE Conference on Computer Vision and Pattern Recognition, 2016, pp. 770–778.</a:t>
            </a:r>
            <a:endParaRPr sz="1000"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00"/>
              <a:t>[22] J. Pennington, R. Socher, and C. Manning, “GloVe: Global vectors for word representation,” in Proceedings of Empirical Methods in Natural Language Processing, 2014, pp. 1532–1543.</a:t>
            </a:r>
            <a:endParaRPr sz="1000"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00"/>
              <a:t>[23] T. Mikolov, K. Chen, G. Corrado, and J. Dean, “Efficient estimation of word representations in vector space,” in Proceedings of International Conference on Learning Representations, 2013, pp. 1–12.</a:t>
            </a:r>
            <a:endParaRPr sz="1000"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00"/>
              <a:t>[24] A. Joulin, E. Grave, P. Bojanowski, M. Douze, H. Jegou, and ´ T. Mikolov, “Fasttext.zip: Compressing text classification models,” arXiv preprint arXiv:1612.03651, pp. 1–13, 2016.</a:t>
            </a:r>
            <a:endParaRPr sz="1000"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00"/>
              <a:t>[25] L. Maaten and G. Hinton, “Visualizing data using t-SNE,” Journal of Machine Learning Research, vol. 9, no. 11, pp. 2579–2605, 2008.</a:t>
            </a:r>
            <a:endParaRPr sz="1000"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00"/>
              <a:t>[26] T. Durand, N. Mehrasa, and G. Mori, “Learning a deep convnet for multi-label classification with partial labels,” in Proceedings of IEEE Conference on Computer Vision and Pattern Recognition, 2019, pp. 647–657.</a:t>
            </a:r>
            <a:endParaRPr sz="10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p35"/>
          <p:cNvSpPr txBox="1"/>
          <p:nvPr>
            <p:ph type="ctrTitle"/>
          </p:nvPr>
        </p:nvSpPr>
        <p:spPr>
          <a:xfrm>
            <a:off x="358775" y="1828800"/>
            <a:ext cx="8424863" cy="12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			    Any Questions?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4"/>
          <p:cNvSpPr txBox="1"/>
          <p:nvPr>
            <p:ph idx="1" type="body"/>
          </p:nvPr>
        </p:nvSpPr>
        <p:spPr>
          <a:xfrm>
            <a:off x="338125" y="534125"/>
            <a:ext cx="8424900" cy="39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/>
              <a:t>Motivation</a:t>
            </a:r>
            <a:endParaRPr b="1"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sz="2400"/>
          </a:p>
          <a:p>
            <a:pPr indent="-228600" lvl="0" marL="342900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None/>
            </a:pPr>
            <a:r>
              <a:t/>
            </a:r>
            <a:endParaRPr/>
          </a:p>
        </p:txBody>
      </p:sp>
      <p:sp>
        <p:nvSpPr>
          <p:cNvPr id="189" name="Google Shape;189;p4"/>
          <p:cNvSpPr txBox="1"/>
          <p:nvPr>
            <p:ph idx="10" type="dt"/>
          </p:nvPr>
        </p:nvSpPr>
        <p:spPr>
          <a:xfrm>
            <a:off x="4876800" y="6324600"/>
            <a:ext cx="3276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December 14, 2021</a:t>
            </a:r>
            <a:endParaRPr/>
          </a:p>
        </p:txBody>
      </p:sp>
      <p:sp>
        <p:nvSpPr>
          <p:cNvPr id="190" name="Google Shape;190;p4"/>
          <p:cNvSpPr txBox="1"/>
          <p:nvPr>
            <p:ph idx="11" type="ftr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/>
              <a:t>Computer Aided Medical Procedures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p4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2" name="Google Shape;192;p4"/>
          <p:cNvSpPr txBox="1"/>
          <p:nvPr/>
        </p:nvSpPr>
        <p:spPr>
          <a:xfrm>
            <a:off x="1006813" y="5506754"/>
            <a:ext cx="74877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[2] </a:t>
            </a:r>
            <a:r>
              <a:rPr lang="en-US" sz="900">
                <a:solidFill>
                  <a:schemeClr val="dk1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B. Chen, J. Li, G. Lu, H. Yu and D. Zhang, "Label Co-Occurrence Learning With Graph Convolutional Networks for Multi-Label Chest X-Ray Image Classification," in </a:t>
            </a:r>
            <a:r>
              <a:rPr i="1" lang="en-US" sz="900">
                <a:solidFill>
                  <a:schemeClr val="dk1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IEEE Journal of Biomedical and Health Informatics</a:t>
            </a:r>
            <a:r>
              <a:rPr lang="en-US" sz="900">
                <a:solidFill>
                  <a:schemeClr val="dk1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, vol. 24, no. 8, pp. 2292-2302, Aug. 2020, doi: 10.1109/JBHI.2020.2967084.</a:t>
            </a:r>
            <a:r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  </a:t>
            </a: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                                               </a:t>
            </a:r>
            <a:endParaRPr sz="1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93" name="Google Shape;193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2100" y="1155525"/>
            <a:ext cx="3831250" cy="323525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4"/>
          <p:cNvSpPr txBox="1"/>
          <p:nvPr/>
        </p:nvSpPr>
        <p:spPr>
          <a:xfrm>
            <a:off x="4359800" y="2633225"/>
            <a:ext cx="4629900" cy="126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1150" lvl="0" marL="342900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300"/>
              <a:buFont typeface="Helvetica Neue"/>
              <a:buChar char="•"/>
            </a:pPr>
            <a:r>
              <a:rPr b="1" lang="en-US" sz="1300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Why multi-label?</a:t>
            </a:r>
            <a:endParaRPr sz="1300">
              <a:solidFill>
                <a:srgbClr val="33333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23850" lvl="1" marL="800100" rtl="0" algn="l">
              <a:spcBef>
                <a:spcPts val="320"/>
              </a:spcBef>
              <a:spcAft>
                <a:spcPts val="0"/>
              </a:spcAft>
              <a:buClr>
                <a:srgbClr val="363636"/>
              </a:buClr>
              <a:buSzPts val="1300"/>
              <a:buFont typeface="Helvetica Neue"/>
              <a:buAutoNum type="arabicPeriod"/>
            </a:pPr>
            <a:r>
              <a:rPr lang="en-US" sz="1300">
                <a:solidFill>
                  <a:srgbClr val="36363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Relationships between labels and recognize multiple image in one image.</a:t>
            </a:r>
            <a:endParaRPr sz="1300">
              <a:solidFill>
                <a:srgbClr val="33333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23850" lvl="1" marL="800100" rtl="0" algn="l">
              <a:spcBef>
                <a:spcPts val="320"/>
              </a:spcBef>
              <a:spcAft>
                <a:spcPts val="0"/>
              </a:spcAft>
              <a:buClr>
                <a:srgbClr val="363636"/>
              </a:buClr>
              <a:buSzPts val="1300"/>
              <a:buFont typeface="Helvetica Neue"/>
              <a:buAutoNum type="arabicPeriod"/>
            </a:pPr>
            <a:r>
              <a:rPr lang="en-US" sz="1300">
                <a:solidFill>
                  <a:srgbClr val="36363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Capture and explore </a:t>
            </a:r>
            <a:r>
              <a:rPr b="1" lang="en-US" sz="1300">
                <a:solidFill>
                  <a:srgbClr val="36363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label correlation dependency</a:t>
            </a:r>
            <a:r>
              <a:rPr lang="en-US" sz="1300">
                <a:solidFill>
                  <a:srgbClr val="36363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using multi-label graph.</a:t>
            </a:r>
            <a:endParaRPr sz="1300">
              <a:solidFill>
                <a:srgbClr val="363636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95" name="Google Shape;195;p4"/>
          <p:cNvSpPr txBox="1"/>
          <p:nvPr/>
        </p:nvSpPr>
        <p:spPr>
          <a:xfrm>
            <a:off x="924675" y="4440375"/>
            <a:ext cx="3000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Figure 3. Multi-Label Graph</a:t>
            </a: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[2]</a:t>
            </a:r>
            <a:endParaRPr sz="15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5"/>
          <p:cNvSpPr txBox="1"/>
          <p:nvPr>
            <p:ph type="title"/>
          </p:nvPr>
        </p:nvSpPr>
        <p:spPr>
          <a:xfrm>
            <a:off x="358775" y="228600"/>
            <a:ext cx="8404225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/>
              <a:t>Related Works</a:t>
            </a:r>
            <a:endParaRPr/>
          </a:p>
        </p:txBody>
      </p:sp>
      <p:sp>
        <p:nvSpPr>
          <p:cNvPr id="202" name="Google Shape;202;p5"/>
          <p:cNvSpPr txBox="1"/>
          <p:nvPr>
            <p:ph idx="1" type="body"/>
          </p:nvPr>
        </p:nvSpPr>
        <p:spPr>
          <a:xfrm>
            <a:off x="358775" y="1066800"/>
            <a:ext cx="8424863" cy="51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b="1" lang="en-US"/>
              <a:t>Multi-label Image Recognition</a:t>
            </a:r>
            <a:endParaRPr b="1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–"/>
            </a:pPr>
            <a:r>
              <a:rPr lang="en-US" sz="1400"/>
              <a:t>Large scale hand-labeled datasets: ImageNet[3], MS-COCO[4] and PASCAL VOC[5]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–"/>
            </a:pPr>
            <a:r>
              <a:rPr lang="en-US" sz="1400"/>
              <a:t>Many efforts on deep convolutional networks.</a:t>
            </a:r>
            <a:endParaRPr sz="1400"/>
          </a:p>
          <a:p>
            <a:pPr indent="0" lvl="0" marL="3429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-342900" lvl="0" marL="457200" rtl="0" algn="l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b="1" lang="en-US"/>
              <a:t>Graph Representation Learning</a:t>
            </a:r>
            <a:endParaRPr b="1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en-US" sz="1400"/>
              <a:t>Deep</a:t>
            </a:r>
            <a:r>
              <a:rPr lang="en-US"/>
              <a:t> </a:t>
            </a:r>
            <a:r>
              <a:rPr lang="en-US" sz="1400"/>
              <a:t>Convolutional Neural Networks with the ranking based strategy and the weighted approximated ranking loss, Recurrent Neural Network, LSTM</a:t>
            </a:r>
            <a:endParaRPr sz="1400"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US" sz="1400"/>
              <a:t>Inefficient for label correlations and </a:t>
            </a:r>
            <a:r>
              <a:rPr lang="en-US" sz="1400"/>
              <a:t>discriminate labels.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–"/>
            </a:pPr>
            <a:r>
              <a:rPr lang="en-US" sz="1400"/>
              <a:t>Graph Convolutional Networks (GCN)</a:t>
            </a:r>
            <a:endParaRPr sz="1400"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US" sz="1400"/>
              <a:t>Applications and concepts of Convolutional Neural Networks (CNN)</a:t>
            </a:r>
            <a:endParaRPr sz="1400"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US" sz="1400"/>
              <a:t>High potential of Graph Convolutional Networks in computer vision and pattern recognition problems.</a:t>
            </a:r>
            <a:endParaRPr sz="1400"/>
          </a:p>
          <a:p>
            <a:pPr indent="0" lvl="0" marL="34290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3429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None/>
            </a:pPr>
            <a:r>
              <a:t/>
            </a:r>
            <a:endParaRPr/>
          </a:p>
          <a:p>
            <a:pPr indent="-228600" lvl="0" marL="342900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None/>
            </a:pPr>
            <a:r>
              <a:t/>
            </a:r>
            <a:endParaRPr/>
          </a:p>
          <a:p>
            <a:pPr indent="-228600" lvl="0" marL="342900" rtl="0" algn="l"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None/>
            </a:pPr>
            <a:r>
              <a:t/>
            </a:r>
            <a:endParaRPr/>
          </a:p>
        </p:txBody>
      </p:sp>
      <p:sp>
        <p:nvSpPr>
          <p:cNvPr id="203" name="Google Shape;203;p5"/>
          <p:cNvSpPr txBox="1"/>
          <p:nvPr>
            <p:ph idx="10" type="dt"/>
          </p:nvPr>
        </p:nvSpPr>
        <p:spPr>
          <a:xfrm>
            <a:off x="4876800" y="6324600"/>
            <a:ext cx="3276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December 14</a:t>
            </a:r>
            <a:r>
              <a:rPr lang="en-US"/>
              <a:t>, 2021</a:t>
            </a:r>
            <a:endParaRPr/>
          </a:p>
        </p:txBody>
      </p:sp>
      <p:sp>
        <p:nvSpPr>
          <p:cNvPr id="204" name="Google Shape;204;p5"/>
          <p:cNvSpPr txBox="1"/>
          <p:nvPr>
            <p:ph idx="11" type="ftr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/>
              <a:t>Computer Aided Medical Procedures</a:t>
            </a:r>
            <a:endParaRPr/>
          </a:p>
        </p:txBody>
      </p:sp>
      <p:sp>
        <p:nvSpPr>
          <p:cNvPr id="205" name="Google Shape;205;p5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06" name="Google Shape;206;p5"/>
          <p:cNvSpPr txBox="1"/>
          <p:nvPr/>
        </p:nvSpPr>
        <p:spPr>
          <a:xfrm>
            <a:off x="1243488" y="4960102"/>
            <a:ext cx="6909900" cy="135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[3] </a:t>
            </a:r>
            <a:r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T.-S. Chua, J. Tang, R. Hong, H. Li, Z. Luo, and Y. Zheng, “NUSWIDE: a real-world web image database from national university of singapore,” in Proceedings of Conseil Interprofessionnel des Vins du Roussillon, 2009, pp. 1–9.</a:t>
            </a:r>
            <a:endParaRPr sz="9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[4] J. Deng, W. Dong, R. Socher, L.-J. Li, K. Li, and L. Fei-Fei, “ImageNet: A large-scale hierarchical image database,” in Proceedings of IEEE Conference on Computer Vision and Pattern Recognition, 2009, pp. 248–255.</a:t>
            </a:r>
            <a:endParaRPr sz="9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[5] T.-Y. Lin, M. Maire, S. Belongie, J. Hays, P. Perona, D. Ramanan, P. Dollar, and C. L. Zitnick, “Microsoft COCO: Common objects in ´ context,” in Proceedings of European Conference on Computer Vision, 2014, pp. 740–755.</a:t>
            </a:r>
            <a:endParaRPr sz="9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1061e8798ac_1_23"/>
          <p:cNvSpPr txBox="1"/>
          <p:nvPr>
            <p:ph idx="1" type="subTitle"/>
          </p:nvPr>
        </p:nvSpPr>
        <p:spPr>
          <a:xfrm>
            <a:off x="358775" y="1143000"/>
            <a:ext cx="84249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-US" sz="4000"/>
              <a:t>           </a:t>
            </a:r>
            <a:r>
              <a:rPr b="1" lang="en-US" sz="3300"/>
              <a:t> </a:t>
            </a:r>
            <a:r>
              <a:rPr b="1" lang="en-US" sz="2100"/>
              <a:t>Methodology</a:t>
            </a:r>
            <a:endParaRPr sz="2100"/>
          </a:p>
        </p:txBody>
      </p:sp>
      <p:sp>
        <p:nvSpPr>
          <p:cNvPr id="213" name="Google Shape;213;g1061e8798ac_1_23"/>
          <p:cNvSpPr txBox="1"/>
          <p:nvPr>
            <p:ph type="ctrTitle"/>
          </p:nvPr>
        </p:nvSpPr>
        <p:spPr>
          <a:xfrm>
            <a:off x="2110775" y="1828800"/>
            <a:ext cx="6782400" cy="359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/>
              <a:t>Graph Convolutional Network (GCN)</a:t>
            </a:r>
            <a:endParaRPr sz="210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/>
              <a:t>Classifier Learning Graph Convolutional Network (C-GCN)</a:t>
            </a:r>
            <a:endParaRPr sz="210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/>
              <a:t>Prediction Learning Graph Convolutional Network (P-GCN)</a:t>
            </a:r>
            <a:endParaRPr sz="21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7"/>
          <p:cNvSpPr txBox="1"/>
          <p:nvPr>
            <p:ph type="title"/>
          </p:nvPr>
        </p:nvSpPr>
        <p:spPr>
          <a:xfrm>
            <a:off x="358775" y="228600"/>
            <a:ext cx="8404225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Graph Convolutional Network (GCN)</a:t>
            </a:r>
            <a:endParaRPr/>
          </a:p>
        </p:txBody>
      </p:sp>
      <p:sp>
        <p:nvSpPr>
          <p:cNvPr id="220" name="Google Shape;220;p7"/>
          <p:cNvSpPr txBox="1"/>
          <p:nvPr>
            <p:ph idx="10" type="dt"/>
          </p:nvPr>
        </p:nvSpPr>
        <p:spPr>
          <a:xfrm>
            <a:off x="4876800" y="6324600"/>
            <a:ext cx="3276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December 14, 2021</a:t>
            </a:r>
            <a:endParaRPr/>
          </a:p>
        </p:txBody>
      </p:sp>
      <p:sp>
        <p:nvSpPr>
          <p:cNvPr id="221" name="Google Shape;221;p7"/>
          <p:cNvSpPr txBox="1"/>
          <p:nvPr>
            <p:ph idx="11" type="ftr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/>
              <a:t>Computer Aided Medical Procedures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p7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23" name="Google Shape;223;p7"/>
          <p:cNvSpPr txBox="1"/>
          <p:nvPr/>
        </p:nvSpPr>
        <p:spPr>
          <a:xfrm>
            <a:off x="1117172" y="5865492"/>
            <a:ext cx="68190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</a:t>
            </a:r>
            <a:r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6] </a:t>
            </a:r>
            <a:r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T. N. Kipf and M. Welling, “Semi-supervised classification with graph convolutional networks,” in Proceedings of International Conference on Learning Representations, 2017, pp. 1–10.</a:t>
            </a:r>
            <a:endParaRPr sz="9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24" name="Google Shape;224;p7"/>
          <p:cNvSpPr txBox="1"/>
          <p:nvPr/>
        </p:nvSpPr>
        <p:spPr>
          <a:xfrm>
            <a:off x="607675" y="1080300"/>
            <a:ext cx="7050900" cy="292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●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U</a:t>
            </a: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pdate the node representations by propagating information between nodes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●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Every GCN layer can be written as non-linear function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600">
                <a:solidFill>
                  <a:schemeClr val="dk1"/>
                </a:solidFill>
              </a:rPr>
              <a:t>𝙃 </a:t>
            </a:r>
            <a:r>
              <a:rPr baseline="30000" lang="en-US" sz="1600">
                <a:solidFill>
                  <a:schemeClr val="dk1"/>
                </a:solidFill>
              </a:rPr>
              <a:t>𝑙</a:t>
            </a:r>
            <a:r>
              <a:rPr lang="en-US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ϵ 𝐑 </a:t>
            </a:r>
            <a:r>
              <a:rPr baseline="30000" lang="en-US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𝑛⤬𝑛  </a:t>
            </a:r>
            <a:r>
              <a:rPr lang="en-US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Previous node representations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𝑨 ϵ 𝐑 </a:t>
            </a:r>
            <a:r>
              <a:rPr baseline="30000" lang="en-US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𝑛⤬𝑛</a:t>
            </a:r>
            <a:r>
              <a:rPr lang="en-US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Correlation matrix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</a:rPr>
              <a:t>𝙃 </a:t>
            </a:r>
            <a:r>
              <a:rPr baseline="30000" lang="en-US" sz="1600">
                <a:solidFill>
                  <a:schemeClr val="dk1"/>
                </a:solidFill>
              </a:rPr>
              <a:t>𝑙 +1</a:t>
            </a:r>
            <a:r>
              <a:rPr lang="en-US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ϵ 𝐑 </a:t>
            </a:r>
            <a:r>
              <a:rPr baseline="30000" lang="en-US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𝑛⤬𝑛</a:t>
            </a:r>
            <a:r>
              <a:rPr lang="en-US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New node representations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𝑛: </a:t>
            </a: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Number of nodes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𝑑: </a:t>
            </a: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Dimensionality of node features</a:t>
            </a:r>
            <a:r>
              <a:rPr lang="en-US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baseline="30000"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en-US" sz="1900"/>
              <a:t>	</a:t>
            </a:r>
            <a:endParaRPr baseline="30000" sz="1900"/>
          </a:p>
        </p:txBody>
      </p:sp>
      <p:pic>
        <p:nvPicPr>
          <p:cNvPr id="225" name="Google Shape;225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87050" y="1745950"/>
            <a:ext cx="3517375" cy="46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7"/>
          <p:cNvSpPr txBox="1"/>
          <p:nvPr/>
        </p:nvSpPr>
        <p:spPr>
          <a:xfrm>
            <a:off x="607675" y="3563850"/>
            <a:ext cx="7212900" cy="243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The goal of GCN is to learn 𝑓 function.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●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After the convolutional operation as shown in Equation 1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</a:rPr>
              <a:t>𝑾 </a:t>
            </a:r>
            <a:r>
              <a:rPr baseline="30000" lang="en-US" sz="1600">
                <a:solidFill>
                  <a:schemeClr val="dk1"/>
                </a:solidFill>
              </a:rPr>
              <a:t>𝑙</a:t>
            </a:r>
            <a:r>
              <a:rPr lang="en-US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ϵ 𝐑 </a:t>
            </a:r>
            <a:r>
              <a:rPr baseline="30000" lang="en-US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𝑑⤬𝑑</a:t>
            </a:r>
            <a:r>
              <a:rPr lang="en-US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T</a:t>
            </a:r>
            <a:r>
              <a:rPr lang="en-US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ransformation matrix</a:t>
            </a:r>
            <a:endParaRPr baseline="30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600">
                <a:solidFill>
                  <a:schemeClr val="dk1"/>
                </a:solidFill>
              </a:rPr>
              <a:t>𝙃 </a:t>
            </a:r>
            <a:r>
              <a:rPr baseline="30000" lang="en-US" sz="1600">
                <a:solidFill>
                  <a:schemeClr val="dk1"/>
                </a:solidFill>
              </a:rPr>
              <a:t>𝑙</a:t>
            </a:r>
            <a:r>
              <a:rPr lang="en-US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ϵ 𝐑 </a:t>
            </a:r>
            <a:r>
              <a:rPr baseline="30000" lang="en-US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𝑛⤬𝑛</a:t>
            </a:r>
            <a:r>
              <a:rPr lang="en-US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Previous node representations</a:t>
            </a:r>
            <a:endParaRPr baseline="30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600">
                <a:solidFill>
                  <a:schemeClr val="dk1"/>
                </a:solidFill>
              </a:rPr>
              <a:t>𝙃 </a:t>
            </a:r>
            <a:r>
              <a:rPr baseline="30000" lang="en-US" sz="1600">
                <a:solidFill>
                  <a:schemeClr val="dk1"/>
                </a:solidFill>
              </a:rPr>
              <a:t>𝑙 +1</a:t>
            </a:r>
            <a:r>
              <a:rPr lang="en-US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ϵ 𝐑 </a:t>
            </a:r>
            <a:r>
              <a:rPr baseline="30000" lang="en-US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𝑛⤬𝑛</a:t>
            </a:r>
            <a:r>
              <a:rPr lang="en-US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New node representations</a:t>
            </a:r>
            <a:endParaRPr baseline="30000" sz="16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227" name="Google Shape;227;p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56672" y="2238449"/>
            <a:ext cx="3276600" cy="159706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44800" y="4471350"/>
            <a:ext cx="3604100" cy="359250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7"/>
          <p:cNvSpPr txBox="1"/>
          <p:nvPr/>
        </p:nvSpPr>
        <p:spPr>
          <a:xfrm>
            <a:off x="6145225" y="3929875"/>
            <a:ext cx="23886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latin typeface="Helvetica Neue"/>
                <a:ea typeface="Helvetica Neue"/>
                <a:cs typeface="Helvetica Neue"/>
                <a:sym typeface="Helvetica Neue"/>
              </a:rPr>
              <a:t>Figure 2. Graph Convolutional Network [6]</a:t>
            </a:r>
            <a:endParaRPr sz="9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8"/>
          <p:cNvSpPr txBox="1"/>
          <p:nvPr>
            <p:ph type="title"/>
          </p:nvPr>
        </p:nvSpPr>
        <p:spPr>
          <a:xfrm>
            <a:off x="358775" y="228600"/>
            <a:ext cx="84042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>
                <a:solidFill>
                  <a:schemeClr val="dk1"/>
                </a:solidFill>
              </a:rPr>
              <a:t>Classifier Learning Graph Convolutional Network (C-GCN)</a:t>
            </a:r>
            <a:endParaRPr sz="3500"/>
          </a:p>
        </p:txBody>
      </p:sp>
      <p:sp>
        <p:nvSpPr>
          <p:cNvPr id="236" name="Google Shape;236;p8"/>
          <p:cNvSpPr txBox="1"/>
          <p:nvPr>
            <p:ph idx="10" type="dt"/>
          </p:nvPr>
        </p:nvSpPr>
        <p:spPr>
          <a:xfrm>
            <a:off x="4876800" y="6324600"/>
            <a:ext cx="3276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December 14</a:t>
            </a:r>
            <a:r>
              <a:rPr lang="en-US"/>
              <a:t>, 2021</a:t>
            </a:r>
            <a:endParaRPr/>
          </a:p>
        </p:txBody>
      </p:sp>
      <p:sp>
        <p:nvSpPr>
          <p:cNvPr id="237" name="Google Shape;237;p8"/>
          <p:cNvSpPr txBox="1"/>
          <p:nvPr>
            <p:ph idx="11" type="ftr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/>
              <a:t>Computer Aided Medical Procedures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8" name="Google Shape;238;p8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39" name="Google Shape;239;p8"/>
          <p:cNvPicPr preferRelativeResize="0"/>
          <p:nvPr/>
        </p:nvPicPr>
        <p:blipFill rotWithShape="1">
          <a:blip r:embed="rId3">
            <a:alphaModFix/>
          </a:blip>
          <a:srcRect b="2305" l="0" r="2305" t="0"/>
          <a:stretch/>
        </p:blipFill>
        <p:spPr>
          <a:xfrm>
            <a:off x="1184600" y="1009825"/>
            <a:ext cx="6511600" cy="3151175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8"/>
          <p:cNvSpPr txBox="1"/>
          <p:nvPr/>
        </p:nvSpPr>
        <p:spPr>
          <a:xfrm>
            <a:off x="1760950" y="4236375"/>
            <a:ext cx="4317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dk1"/>
                </a:solidFill>
              </a:rPr>
              <a:t>Figure 3. Classifier Learning GCN (C-GCN) model [7]</a:t>
            </a:r>
            <a:endParaRPr/>
          </a:p>
        </p:txBody>
      </p:sp>
      <p:sp>
        <p:nvSpPr>
          <p:cNvPr id="241" name="Google Shape;241;p8"/>
          <p:cNvSpPr txBox="1"/>
          <p:nvPr/>
        </p:nvSpPr>
        <p:spPr>
          <a:xfrm>
            <a:off x="1117175" y="5592775"/>
            <a:ext cx="75612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[7] </a:t>
            </a:r>
            <a:r>
              <a:rPr lang="en-US" sz="900">
                <a:solidFill>
                  <a:schemeClr val="dk1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B. Chen, J. Li, G. Lu, H. Yu and D. Zhang, "Label Co-Occurrence Learning With Graph Convolutional Networks for Multi-Label Chest X-Ray Image Classification," in </a:t>
            </a:r>
            <a:r>
              <a:rPr i="1" lang="en-US" sz="900">
                <a:solidFill>
                  <a:schemeClr val="dk1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IEEE Journal of Biomedical and Health Informatics</a:t>
            </a:r>
            <a:r>
              <a:rPr lang="en-US" sz="900">
                <a:solidFill>
                  <a:schemeClr val="dk1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, vol. 24, no. 8, pp. 2292-2302, Aug. 2020, doi: 10.1109/JBHI.2020.2967084.</a:t>
            </a:r>
            <a:r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 </a:t>
            </a:r>
            <a:endParaRPr sz="13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42" name="Google Shape;242;p8"/>
          <p:cNvSpPr txBox="1"/>
          <p:nvPr/>
        </p:nvSpPr>
        <p:spPr>
          <a:xfrm>
            <a:off x="992100" y="4575200"/>
            <a:ext cx="74262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Font typeface="Helvetica Neue"/>
              <a:buChar char="●"/>
            </a:pPr>
            <a:r>
              <a:rPr lang="en-US" sz="1300">
                <a:latin typeface="Helvetica Neue"/>
                <a:ea typeface="Helvetica Neue"/>
                <a:cs typeface="Helvetica Neue"/>
                <a:sym typeface="Helvetica Neue"/>
              </a:rPr>
              <a:t>Mapping class-level representations to inter-dependent classifiers.</a:t>
            </a:r>
            <a:endParaRPr sz="13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Font typeface="Helvetica Neue"/>
              <a:buChar char="●"/>
            </a:pPr>
            <a:r>
              <a:rPr lang="en-US" sz="1300">
                <a:latin typeface="Helvetica Neue"/>
                <a:ea typeface="Helvetica Neue"/>
                <a:cs typeface="Helvetica Neue"/>
                <a:sym typeface="Helvetica Neue"/>
              </a:rPr>
              <a:t>Labels are represented by word embeddings.</a:t>
            </a:r>
            <a:endParaRPr sz="13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Font typeface="Helvetica Neue"/>
              <a:buChar char="●"/>
            </a:pPr>
            <a:r>
              <a:rPr lang="en-US" sz="1300">
                <a:latin typeface="Helvetica Neue"/>
                <a:ea typeface="Helvetica Neue"/>
                <a:cs typeface="Helvetica Neue"/>
                <a:sym typeface="Helvetica Neue"/>
              </a:rPr>
              <a:t>Combined of two modules: </a:t>
            </a:r>
            <a:r>
              <a:rPr b="1" lang="en-US" sz="1300">
                <a:latin typeface="Helvetica Neue"/>
                <a:ea typeface="Helvetica Neue"/>
                <a:cs typeface="Helvetica Neue"/>
                <a:sym typeface="Helvetica Neue"/>
              </a:rPr>
              <a:t>Image Representation Learning</a:t>
            </a:r>
            <a:r>
              <a:rPr lang="en-US" sz="1300">
                <a:latin typeface="Helvetica Neue"/>
                <a:ea typeface="Helvetica Neue"/>
                <a:cs typeface="Helvetica Neue"/>
                <a:sym typeface="Helvetica Neue"/>
              </a:rPr>
              <a:t> and </a:t>
            </a:r>
            <a:r>
              <a:rPr b="1" lang="en-US" sz="1300">
                <a:latin typeface="Helvetica Neue"/>
                <a:ea typeface="Helvetica Neue"/>
                <a:cs typeface="Helvetica Neue"/>
                <a:sym typeface="Helvetica Neue"/>
              </a:rPr>
              <a:t>Graph Convolutional Neural Networks Based Classifier Learning</a:t>
            </a:r>
            <a:r>
              <a:rPr lang="en-US" sz="1300"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sz="13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9"/>
          <p:cNvSpPr txBox="1"/>
          <p:nvPr>
            <p:ph type="title"/>
          </p:nvPr>
        </p:nvSpPr>
        <p:spPr>
          <a:xfrm>
            <a:off x="358775" y="228600"/>
            <a:ext cx="8404225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>
                <a:solidFill>
                  <a:schemeClr val="dk1"/>
                </a:solidFill>
              </a:rPr>
              <a:t>Classifier Learning Graph Convolutional Network (C-GCN)</a:t>
            </a:r>
            <a:endParaRPr/>
          </a:p>
        </p:txBody>
      </p:sp>
      <p:sp>
        <p:nvSpPr>
          <p:cNvPr id="249" name="Google Shape;249;p9"/>
          <p:cNvSpPr txBox="1"/>
          <p:nvPr>
            <p:ph idx="10" type="dt"/>
          </p:nvPr>
        </p:nvSpPr>
        <p:spPr>
          <a:xfrm>
            <a:off x="4876800" y="6324600"/>
            <a:ext cx="3276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December 14, 2021</a:t>
            </a:r>
            <a:endParaRPr/>
          </a:p>
        </p:txBody>
      </p:sp>
      <p:sp>
        <p:nvSpPr>
          <p:cNvPr id="250" name="Google Shape;250;p9"/>
          <p:cNvSpPr txBox="1"/>
          <p:nvPr>
            <p:ph idx="11" type="ftr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/>
              <a:t>Computer Aided Medical Procedures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p9"/>
          <p:cNvSpPr txBox="1"/>
          <p:nvPr>
            <p:ph idx="12" type="sldNum"/>
          </p:nvPr>
        </p:nvSpPr>
        <p:spPr>
          <a:xfrm>
            <a:off x="8077200" y="6324600"/>
            <a:ext cx="1066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52" name="Google Shape;252;p9"/>
          <p:cNvSpPr txBox="1"/>
          <p:nvPr/>
        </p:nvSpPr>
        <p:spPr>
          <a:xfrm>
            <a:off x="415800" y="838200"/>
            <a:ext cx="7965600" cy="511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115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Helvetica Neue"/>
              <a:buChar char="●"/>
            </a:pPr>
            <a:r>
              <a:rPr b="1" lang="en-US" sz="13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Image Representation Learning</a:t>
            </a:r>
            <a:endParaRPr b="1" sz="13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115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Helvetica Neue"/>
              <a:buChar char="○"/>
            </a:pPr>
            <a:r>
              <a:rPr lang="en-US" sz="13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Using Global Max Pooling for image level feature</a:t>
            </a:r>
            <a:endParaRPr sz="13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115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○"/>
            </a:pPr>
            <a:r>
              <a:rPr lang="en-US" sz="13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image-level feature</a:t>
            </a:r>
            <a:r>
              <a:rPr lang="en-US" sz="1300">
                <a:solidFill>
                  <a:schemeClr val="dk1"/>
                </a:solidFill>
              </a:rPr>
              <a:t> 𝑥:</a:t>
            </a:r>
            <a:endParaRPr sz="1300">
              <a:solidFill>
                <a:schemeClr val="dk1"/>
              </a:solidFill>
            </a:endParaRPr>
          </a:p>
          <a:p>
            <a:pPr indent="0" lvl="0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</a:endParaRPr>
          </a:p>
          <a:p>
            <a:pPr indent="0" lvl="0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100">
                <a:solidFill>
                  <a:schemeClr val="dk1"/>
                </a:solidFill>
              </a:rPr>
              <a:t>		</a:t>
            </a:r>
            <a:endParaRPr b="1" sz="1100">
              <a:solidFill>
                <a:schemeClr val="dk1"/>
              </a:solidFill>
            </a:endParaRPr>
          </a:p>
          <a:p>
            <a:pPr indent="4572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Model parameters</a:t>
            </a:r>
            <a:r>
              <a:rPr lang="en-US" sz="13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are shown as</a:t>
            </a:r>
            <a:r>
              <a:rPr b="1" lang="en-US" sz="1100">
                <a:solidFill>
                  <a:schemeClr val="dk1"/>
                </a:solidFill>
              </a:rPr>
              <a:t> </a:t>
            </a:r>
            <a:r>
              <a:rPr lang="en-US" sz="1100">
                <a:solidFill>
                  <a:schemeClr val="dk1"/>
                </a:solidFill>
              </a:rPr>
              <a:t>𝛳 </a:t>
            </a:r>
            <a:r>
              <a:rPr baseline="-25000" lang="en-US" sz="1100">
                <a:solidFill>
                  <a:schemeClr val="dk1"/>
                </a:solidFill>
              </a:rPr>
              <a:t>cnn   </a:t>
            </a:r>
            <a:r>
              <a:rPr baseline="-25000" lang="en-US" sz="13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US" sz="13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</a:t>
            </a:r>
            <a:r>
              <a:rPr lang="en-US" sz="1100">
                <a:solidFill>
                  <a:schemeClr val="dk1"/>
                </a:solidFill>
              </a:rPr>
              <a:t> (3). </a:t>
            </a:r>
            <a:endParaRPr sz="13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3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115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Helvetica Neue"/>
              <a:buChar char="●"/>
            </a:pPr>
            <a:r>
              <a:rPr b="1" lang="en-US" sz="13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GCN Based Classifier Learning</a:t>
            </a:r>
            <a:endParaRPr b="1" sz="13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115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Helvetica Neue"/>
              <a:buChar char="○"/>
            </a:pPr>
            <a:r>
              <a:rPr lang="en-US" sz="13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Learning inter-dependent object classifier 𝙒 = {𝑤</a:t>
            </a:r>
            <a:r>
              <a:rPr baseline="-25000" lang="en-US" sz="13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𝑖</a:t>
            </a:r>
            <a:r>
              <a:rPr lang="en-US" sz="13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}</a:t>
            </a:r>
            <a:r>
              <a:rPr baseline="-25000" lang="en-US" sz="13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𝑖=1</a:t>
            </a:r>
            <a:r>
              <a:rPr baseline="30000" lang="en-US" sz="13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𝐶</a:t>
            </a:r>
            <a:endParaRPr baseline="30000" sz="13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115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Helvetica Neue"/>
              <a:buChar char="○"/>
            </a:pPr>
            <a:r>
              <a:rPr lang="en-US" sz="13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Applying the learned classifiers to global image representations </a:t>
            </a:r>
            <a:endParaRPr sz="13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115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Helvetica Neue"/>
              <a:buChar char="○"/>
            </a:pPr>
            <a:r>
              <a:rPr lang="en-US" sz="13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Prediction scores:</a:t>
            </a:r>
            <a:endParaRPr sz="13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2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115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Helvetica Neue"/>
              <a:buChar char="●"/>
            </a:pPr>
            <a:r>
              <a:rPr b="1" lang="en-US" sz="13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Multi-Label Classification Loss</a:t>
            </a:r>
            <a:endParaRPr b="1" sz="13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3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253" name="Google Shape;253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9000" y="1741750"/>
            <a:ext cx="3859350" cy="435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27150" y="3906550"/>
            <a:ext cx="3006900" cy="301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Google Shape;255;p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411075" y="5112875"/>
            <a:ext cx="4319081" cy="609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6" name="Google Shape;256;p9"/>
          <p:cNvCxnSpPr/>
          <p:nvPr/>
        </p:nvCxnSpPr>
        <p:spPr>
          <a:xfrm rot="5400000">
            <a:off x="2025011" y="5683200"/>
            <a:ext cx="324900" cy="2100"/>
          </a:xfrm>
          <a:prstGeom prst="curvedConnector3">
            <a:avLst>
              <a:gd fmla="val 50000" name="adj1"/>
            </a:avLst>
          </a:prstGeom>
          <a:noFill/>
          <a:ln cap="flat" cmpd="sng" w="19050">
            <a:solidFill>
              <a:srgbClr val="363636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257" name="Google Shape;257;p9"/>
          <p:cNvSpPr txBox="1"/>
          <p:nvPr/>
        </p:nvSpPr>
        <p:spPr>
          <a:xfrm>
            <a:off x="1907125" y="5885550"/>
            <a:ext cx="233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ground truth label of image 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258" name="Google Shape;258;p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512275" y="5987550"/>
            <a:ext cx="457800" cy="1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amp-tum-jhu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amp-tum-jhu-slides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2021-06-10T19:45:32Z</dcterms:created>
  <dc:creator>cansu</dc:creator>
</cp:coreProperties>
</file>