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</p:sldIdLst>
  <p:sldSz cy="6858000" cx="9144000"/>
  <p:notesSz cx="6858000" cy="9144000"/>
  <p:embeddedFontLst>
    <p:embeddedFont>
      <p:font typeface="Helvetica Neue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69F3986-EF1A-4F2A-AD87-FE7E3FFBCFDB}">
  <a:tblStyle styleId="{A69F3986-EF1A-4F2A-AD87-FE7E3FFBCFD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HelveticaNeue-regular.fntdata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font" Target="fonts/HelveticaNeue-italic.fntdata"/><Relationship Id="rId10" Type="http://schemas.openxmlformats.org/officeDocument/2006/relationships/slide" Target="slides/slide4.xml"/><Relationship Id="rId32" Type="http://schemas.openxmlformats.org/officeDocument/2006/relationships/font" Target="fonts/HelveticaNeue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34" Type="http://schemas.openxmlformats.org/officeDocument/2006/relationships/font" Target="fonts/HelveticaNeue-boldItalic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104949b350d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104949b350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g104949b350d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104705efd6a_0_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104705efd6a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7" name="Google Shape;407;g104705efd6a_0_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104705efd6a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0" name="Google Shape;420;g104705efd6a_0_5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1037b95257f_0_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1037b95257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7" name="Google Shape;437;g1037b95257f_0_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fbdf666839_0_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5" name="Google Shape;445;gfbdf666839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6" name="Google Shape;446;gfbdf666839_0_2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fbdf666839_0_4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2" name="Google Shape;452;gfbdf666839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3" name="Google Shape;453;gfbdf666839_0_4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1037b95257f_0_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1037b95257f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9" name="Google Shape;469;g1037b95257f_0_2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1037b95257f_0_3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7" name="Google Shape;487;g1037b95257f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8" name="Google Shape;488;g1037b95257f_0_3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1037b95257f_0_7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6" name="Google Shape;496;g1037b95257f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7" name="Google Shape;497;g1037b95257f_0_7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g104705efd6a_0_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5" name="Google Shape;505;g104705efd6a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6" name="Google Shape;506;g104705efd6a_0_1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104705efd6a_0_2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104705efd6a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7" name="Google Shape;517;g104705efd6a_0_2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g1037b95257f_0_5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5" name="Google Shape;525;g1037b95257f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6" name="Google Shape;526;g1037b95257f_0_5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g104e10c369d_0_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3" name="Google Shape;533;g104e10c369d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4" name="Google Shape;534;g104e10c369d_0_1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104e10c369d_0_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1" name="Google Shape;541;g104e10c369d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2" name="Google Shape;542;g104e10c369d_0_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gfbdf666839_0_53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9" name="Google Shape;549;gfbdf666839_0_5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0" name="Google Shape;550;gfbdf666839_0_53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fbdf666839_0_5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fbdf666839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gfbdf666839_0_5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fbdf666839_0_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fbdf666839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gfbdf666839_0_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104705efd6a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104705efd6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g104705efd6a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fbdf666839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gfbdf666839_0_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104705efd6a_0_6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104705efd6a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g104705efd6a_0_6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fbdf666839_0_3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fbdf666839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gfbdf666839_0_3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5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"/>
          <p:cNvSpPr txBox="1"/>
          <p:nvPr>
            <p:ph type="ctrTitle"/>
          </p:nvPr>
        </p:nvSpPr>
        <p:spPr>
          <a:xfrm>
            <a:off x="358775" y="1827213"/>
            <a:ext cx="8424863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358775" y="1143000"/>
            <a:ext cx="8424863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Helvetica Neue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1"/>
          <p:cNvSpPr txBox="1"/>
          <p:nvPr>
            <p:ph type="title"/>
          </p:nvPr>
        </p:nvSpPr>
        <p:spPr>
          <a:xfrm>
            <a:off x="358775" y="228600"/>
            <a:ext cx="8404225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" type="body"/>
          </p:nvPr>
        </p:nvSpPr>
        <p:spPr>
          <a:xfrm rot="5400000">
            <a:off x="2018507" y="-592931"/>
            <a:ext cx="5105400" cy="84248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4" name="Google Shape;74;p11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2"/>
          <p:cNvSpPr txBox="1"/>
          <p:nvPr>
            <p:ph type="title"/>
          </p:nvPr>
        </p:nvSpPr>
        <p:spPr>
          <a:xfrm rot="5400000">
            <a:off x="5102226" y="2490787"/>
            <a:ext cx="5257800" cy="2105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" type="body"/>
          </p:nvPr>
        </p:nvSpPr>
        <p:spPr>
          <a:xfrm rot="5400000">
            <a:off x="813594" y="459581"/>
            <a:ext cx="5257800" cy="61674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0" name="Google Shape;80;p12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3"/>
          <p:cNvSpPr txBox="1"/>
          <p:nvPr>
            <p:ph idx="1" type="subTitle"/>
          </p:nvPr>
        </p:nvSpPr>
        <p:spPr>
          <a:xfrm>
            <a:off x="358775" y="1143000"/>
            <a:ext cx="8424863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Helvetica Neue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type="ctrTitle"/>
          </p:nvPr>
        </p:nvSpPr>
        <p:spPr>
          <a:xfrm>
            <a:off x="358775" y="1828800"/>
            <a:ext cx="8424863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/>
          <p:nvPr>
            <p:ph type="title"/>
          </p:nvPr>
        </p:nvSpPr>
        <p:spPr>
          <a:xfrm>
            <a:off x="358775" y="228600"/>
            <a:ext cx="8404225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358775" y="1066800"/>
            <a:ext cx="8424863" cy="51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58775" y="228600"/>
            <a:ext cx="8404225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58775" y="1828800"/>
            <a:ext cx="4135438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rgbClr val="333333"/>
              </a:buClr>
              <a:buSzPts val="2800"/>
              <a:buFont typeface="Helvetica Neue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646613" y="1828800"/>
            <a:ext cx="4137025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rgbClr val="333333"/>
              </a:buClr>
              <a:buSzPts val="2800"/>
              <a:buFont typeface="Helvetica Neue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9pPr>
          </a:lstStyle>
          <a:p/>
        </p:txBody>
      </p:sp>
      <p:sp>
        <p:nvSpPr>
          <p:cNvPr id="34" name="Google Shape;34;p5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" name="Google Shape;36;p5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9pPr>
          </a:lstStyle>
          <a:p/>
        </p:txBody>
      </p:sp>
      <p:sp>
        <p:nvSpPr>
          <p:cNvPr id="40" name="Google Shape;40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9pPr>
          </a:lstStyle>
          <a:p/>
        </p:txBody>
      </p:sp>
      <p:sp>
        <p:nvSpPr>
          <p:cNvPr id="41" name="Google Shape;41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9pPr>
          </a:lstStyle>
          <a:p/>
        </p:txBody>
      </p:sp>
      <p:sp>
        <p:nvSpPr>
          <p:cNvPr id="42" name="Google Shape;42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9pPr>
          </a:lstStyle>
          <a:p/>
        </p:txBody>
      </p:sp>
      <p:sp>
        <p:nvSpPr>
          <p:cNvPr id="43" name="Google Shape;43;p6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5" name="Google Shape;45;p6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358775" y="228600"/>
            <a:ext cx="8404225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0" name="Google Shape;50;p7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4" name="Google Shape;54;p8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rgbClr val="333333"/>
              </a:buClr>
              <a:buSzPts val="3200"/>
              <a:buFont typeface="Helvetica Neue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rgbClr val="333333"/>
              </a:buClr>
              <a:buSzPts val="2800"/>
              <a:buFont typeface="Helvetica Neue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»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»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»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»"/>
              <a:defRPr sz="2000"/>
            </a:lvl9pPr>
          </a:lstStyle>
          <a:p/>
        </p:txBody>
      </p:sp>
      <p:sp>
        <p:nvSpPr>
          <p:cNvPr id="58" name="Google Shape;58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rgbClr val="333333"/>
              </a:buClr>
              <a:buSzPts val="1200"/>
              <a:buFont typeface="Helvetica Neue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rgbClr val="333333"/>
              </a:buClr>
              <a:buSzPts val="1000"/>
              <a:buFont typeface="Helvetica Neue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9pPr>
          </a:lstStyle>
          <a:p/>
        </p:txBody>
      </p:sp>
      <p:sp>
        <p:nvSpPr>
          <p:cNvPr id="59" name="Google Shape;59;p9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1" name="Google Shape;61;p9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5" name="Google Shape;65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rgbClr val="333333"/>
              </a:buClr>
              <a:buSzPts val="1200"/>
              <a:buFont typeface="Helvetica Neue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rgbClr val="333333"/>
              </a:buClr>
              <a:buSzPts val="1000"/>
              <a:buFont typeface="Helvetica Neue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9pPr>
          </a:lstStyle>
          <a:p/>
        </p:txBody>
      </p:sp>
      <p:sp>
        <p:nvSpPr>
          <p:cNvPr id="66" name="Google Shape;66;p10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8" name="Google Shape;68;p10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7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/>
          <p:nvPr>
            <p:ph type="title"/>
          </p:nvPr>
        </p:nvSpPr>
        <p:spPr>
          <a:xfrm>
            <a:off x="358775" y="228600"/>
            <a:ext cx="8404225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358775" y="1066800"/>
            <a:ext cx="8424863" cy="51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marR="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•"/>
              <a:defRPr b="0" i="0" sz="18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17500" lvl="1" marL="914400" marR="0" rtl="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–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317500" lvl="2" marL="1371600" marR="0" rtl="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•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3175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–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175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»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17500" lvl="5" marL="2743200" marR="0" rtl="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»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317500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»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317500" lvl="7" marL="3657600" marR="0" rtl="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»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»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1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www.google.com/url?sa=t&amp;rct=j&amp;q=&amp;esrc=s&amp;source=web&amp;cd=&amp;ved=2ahUKEwijtvWd7bv0AhXqgP0HHemEDYoQFnoECA4QAQ&amp;url=https%3A%2F%2Ficml.cc%2Fmedia%2Ficml-2019%2FSlides%2F4503.pdf&amp;usg=AOvVaw0WpZ6HJFjAWG--84-6PXX1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arxiv.org/abs/1710.09829" TargetMode="External"/><Relationship Id="rId4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arxiv.org/abs/1609.02907" TargetMode="External"/><Relationship Id="rId4" Type="http://schemas.openxmlformats.org/officeDocument/2006/relationships/hyperlink" Target="https://arxiv.org/abs/1710.10903" TargetMode="External"/><Relationship Id="rId5" Type="http://schemas.openxmlformats.org/officeDocument/2006/relationships/hyperlink" Target="https://arxiv.org/abs/1403.6652" TargetMode="External"/><Relationship Id="rId6" Type="http://schemas.openxmlformats.org/officeDocument/2006/relationships/hyperlink" Target="https://www.google.com/url?sa=t&amp;rct=j&amp;q=&amp;esrc=s&amp;source=web&amp;cd=&amp;cad=rja&amp;uact=8&amp;ved=2ahUKEwiujdzs2L70AhU98bsIHd8RAiIQFnoECAMQAQ&amp;url=http%3A%2F%2Fwww.public.asu.edu%2F~huanliu%2Fpapers%2Fkdd09.pdf&amp;usg=AOvVaw0TqY2v9GZw5Rh6eV1nVRcr" TargetMode="External"/><Relationship Id="rId7" Type="http://schemas.openxmlformats.org/officeDocument/2006/relationships/hyperlink" Target="https://arxiv.org/abs/1607.00653" TargetMode="External"/><Relationship Id="rId8" Type="http://schemas.openxmlformats.org/officeDocument/2006/relationships/image" Target="../media/image1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1.png"/><Relationship Id="rId4" Type="http://schemas.openxmlformats.org/officeDocument/2006/relationships/image" Target="../media/image16.png"/><Relationship Id="rId9" Type="http://schemas.openxmlformats.org/officeDocument/2006/relationships/image" Target="../media/image18.png"/><Relationship Id="rId5" Type="http://schemas.openxmlformats.org/officeDocument/2006/relationships/image" Target="../media/image15.png"/><Relationship Id="rId6" Type="http://schemas.openxmlformats.org/officeDocument/2006/relationships/image" Target="../media/image14.png"/><Relationship Id="rId7" Type="http://schemas.openxmlformats.org/officeDocument/2006/relationships/image" Target="../media/image17.png"/><Relationship Id="rId8" Type="http://schemas.openxmlformats.org/officeDocument/2006/relationships/image" Target="../media/image1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1" Type="http://schemas.openxmlformats.org/officeDocument/2006/relationships/hyperlink" Target="https://arxiv.org/abs/1607.00653" TargetMode="External"/><Relationship Id="rId10" Type="http://schemas.openxmlformats.org/officeDocument/2006/relationships/hyperlink" Target="https://www.google.com/url?sa=t&amp;rct=j&amp;q=&amp;esrc=s&amp;source=web&amp;cd=&amp;cad=rja&amp;uact=8&amp;ved=2ahUKEwiujdzs2L70AhU98bsIHd8RAiIQFnoECAMQAQ&amp;url=http%3A%2F%2Fwww.public.asu.edu%2F~huanliu%2Fpapers%2Fkdd09.pdf&amp;usg=AOvVaw0TqY2v9GZw5Rh6eV1nVRcr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s://arxiv.org/abs/1211.0053" TargetMode="External"/><Relationship Id="rId4" Type="http://schemas.openxmlformats.org/officeDocument/2006/relationships/hyperlink" Target="https://arxiv.org/abs/1606.09375" TargetMode="External"/><Relationship Id="rId9" Type="http://schemas.openxmlformats.org/officeDocument/2006/relationships/hyperlink" Target="https://arxiv.org/abs/1403.6652" TargetMode="External"/><Relationship Id="rId5" Type="http://schemas.openxmlformats.org/officeDocument/2006/relationships/hyperlink" Target="https://arxiv.org/abs/1609.02907" TargetMode="External"/><Relationship Id="rId6" Type="http://schemas.openxmlformats.org/officeDocument/2006/relationships/hyperlink" Target="https://arxiv.org/abs/1710.10903" TargetMode="External"/><Relationship Id="rId7" Type="http://schemas.openxmlformats.org/officeDocument/2006/relationships/hyperlink" Target="https://link.springer.com/chapter/10.1007/978-3-642-21735-7_6" TargetMode="External"/><Relationship Id="rId8" Type="http://schemas.openxmlformats.org/officeDocument/2006/relationships/hyperlink" Target="https://arxiv.org/abs/1710.09829" TargetMode="Externa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arxiv.org/abs/1211.0053" TargetMode="External"/><Relationship Id="rId4" Type="http://schemas.openxmlformats.org/officeDocument/2006/relationships/hyperlink" Target="https://arxiv.org/abs/1606.09375" TargetMode="External"/><Relationship Id="rId5" Type="http://schemas.openxmlformats.org/officeDocument/2006/relationships/hyperlink" Target="https://arxiv.org/abs/1609.02907" TargetMode="External"/><Relationship Id="rId6" Type="http://schemas.openxmlformats.org/officeDocument/2006/relationships/hyperlink" Target="https://arxiv.org/abs/1710.10903" TargetMode="External"/><Relationship Id="rId7" Type="http://schemas.openxmlformats.org/officeDocument/2006/relationships/hyperlink" Target="https://arxiv.org/abs/1710.09829" TargetMode="External"/><Relationship Id="rId8" Type="http://schemas.openxmlformats.org/officeDocument/2006/relationships/hyperlink" Target="https://arxiv.org/abs/1710.09829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type="ctrTitle"/>
          </p:nvPr>
        </p:nvSpPr>
        <p:spPr>
          <a:xfrm>
            <a:off x="2354350" y="1827225"/>
            <a:ext cx="6429300" cy="10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latin typeface="Arial"/>
                <a:ea typeface="Arial"/>
                <a:cs typeface="Arial"/>
                <a:sym typeface="Arial"/>
              </a:rPr>
              <a:t>Disentangled Graph Convolutional Networks</a:t>
            </a:r>
            <a:endParaRPr sz="3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2354372" y="1143000"/>
            <a:ext cx="64293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Helvetica Neue"/>
              <a:buNone/>
            </a:pPr>
            <a:r>
              <a:rPr lang="en-US" sz="1700">
                <a:latin typeface="Arial"/>
                <a:ea typeface="Arial"/>
                <a:cs typeface="Arial"/>
                <a:sym typeface="Arial"/>
              </a:rPr>
              <a:t>Graph Deep Learning for Medical Imaging</a:t>
            </a:r>
            <a:endParaRPr sz="17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3"/>
          <p:cNvSpPr txBox="1"/>
          <p:nvPr/>
        </p:nvSpPr>
        <p:spPr>
          <a:xfrm>
            <a:off x="2354375" y="5441450"/>
            <a:ext cx="3155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lt1"/>
                </a:solidFill>
              </a:rPr>
              <a:t>Ahmed Alaaeldin Ghita</a:t>
            </a:r>
            <a:endParaRPr b="1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lt1"/>
                </a:solidFill>
              </a:rPr>
              <a:t>TU Munich, Germany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88" name="Google Shape;88;p13"/>
          <p:cNvSpPr txBox="1"/>
          <p:nvPr/>
        </p:nvSpPr>
        <p:spPr>
          <a:xfrm>
            <a:off x="2354350" y="2823350"/>
            <a:ext cx="5900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Jianxin Ma, P. Cui, Kun Kuang, X. Wang, and Wenwu Zhu. Disentangled graph convolutional networks. In ICML, 2019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22"/>
          <p:cNvSpPr txBox="1"/>
          <p:nvPr>
            <p:ph idx="1" type="body"/>
          </p:nvPr>
        </p:nvSpPr>
        <p:spPr>
          <a:xfrm>
            <a:off x="358775" y="1066800"/>
            <a:ext cx="8599500" cy="5105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Inspired by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Dynamic Routing between Capsules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71" name="Google Shape;371;p22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Neighborhood Routing</a:t>
            </a:r>
            <a:endParaRPr/>
          </a:p>
        </p:txBody>
      </p:sp>
      <p:sp>
        <p:nvSpPr>
          <p:cNvPr id="372" name="Google Shape;372;p22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373" name="Google Shape;373;p22"/>
          <p:cNvGrpSpPr/>
          <p:nvPr/>
        </p:nvGrpSpPr>
        <p:grpSpPr>
          <a:xfrm>
            <a:off x="6701675" y="2628000"/>
            <a:ext cx="1828800" cy="1602000"/>
            <a:chOff x="6701675" y="2628000"/>
            <a:chExt cx="1828800" cy="1602000"/>
          </a:xfrm>
        </p:grpSpPr>
        <p:sp>
          <p:nvSpPr>
            <p:cNvPr id="374" name="Google Shape;374;p22"/>
            <p:cNvSpPr txBox="1"/>
            <p:nvPr/>
          </p:nvSpPr>
          <p:spPr>
            <a:xfrm>
              <a:off x="6701675" y="2628000"/>
              <a:ext cx="1828800" cy="1602000"/>
            </a:xfrm>
            <a:prstGeom prst="rect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75" name="Google Shape;375;p22"/>
            <p:cNvSpPr/>
            <p:nvPr/>
          </p:nvSpPr>
          <p:spPr>
            <a:xfrm>
              <a:off x="7131473" y="3478387"/>
              <a:ext cx="407700" cy="193500"/>
            </a:xfrm>
            <a:prstGeom prst="rect">
              <a:avLst/>
            </a:prstGeom>
            <a:solidFill>
              <a:srgbClr val="783F04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22"/>
            <p:cNvSpPr/>
            <p:nvPr/>
          </p:nvSpPr>
          <p:spPr>
            <a:xfrm>
              <a:off x="7188778" y="3087892"/>
              <a:ext cx="293100" cy="341100"/>
            </a:xfrm>
            <a:prstGeom prst="rtTriangle">
              <a:avLst/>
            </a:prstGeom>
            <a:solidFill>
              <a:srgbClr val="38761D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77" name="Google Shape;377;p22"/>
          <p:cNvSpPr txBox="1"/>
          <p:nvPr/>
        </p:nvSpPr>
        <p:spPr>
          <a:xfrm>
            <a:off x="3954900" y="2373900"/>
            <a:ext cx="617100" cy="8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378" name="Google Shape;378;p22"/>
          <p:cNvGrpSpPr/>
          <p:nvPr/>
        </p:nvGrpSpPr>
        <p:grpSpPr>
          <a:xfrm>
            <a:off x="4377693" y="2373900"/>
            <a:ext cx="1993557" cy="2031293"/>
            <a:chOff x="4377693" y="2373900"/>
            <a:chExt cx="1993557" cy="2031293"/>
          </a:xfrm>
        </p:grpSpPr>
        <p:sp>
          <p:nvSpPr>
            <p:cNvPr id="379" name="Google Shape;379;p22"/>
            <p:cNvSpPr/>
            <p:nvPr/>
          </p:nvSpPr>
          <p:spPr>
            <a:xfrm>
              <a:off x="5187450" y="3321600"/>
              <a:ext cx="1183800" cy="214800"/>
            </a:xfrm>
            <a:prstGeom prst="leftArrow">
              <a:avLst>
                <a:gd fmla="val 50000" name="adj1"/>
                <a:gd fmla="val 50000" name="adj2"/>
              </a:avLst>
            </a:prstGeom>
            <a:solidFill>
              <a:srgbClr val="00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80" name="Google Shape;380;p22"/>
            <p:cNvGrpSpPr/>
            <p:nvPr/>
          </p:nvGrpSpPr>
          <p:grpSpPr>
            <a:xfrm>
              <a:off x="4377693" y="2373900"/>
              <a:ext cx="704111" cy="868800"/>
              <a:chOff x="4377693" y="2373900"/>
              <a:chExt cx="704111" cy="868800"/>
            </a:xfrm>
          </p:grpSpPr>
          <p:sp>
            <p:nvSpPr>
              <p:cNvPr id="381" name="Google Shape;381;p22"/>
              <p:cNvSpPr txBox="1"/>
              <p:nvPr/>
            </p:nvSpPr>
            <p:spPr>
              <a:xfrm>
                <a:off x="4377693" y="2373900"/>
                <a:ext cx="704111" cy="868800"/>
              </a:xfrm>
              <a:prstGeom prst="rect">
                <a:avLst/>
              </a:prstGeom>
              <a:noFill/>
              <a:ln cap="flat" cmpd="sng" w="19050">
                <a:solidFill>
                  <a:srgbClr val="38761D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1000">
                    <a:latin typeface="Calibri"/>
                    <a:ea typeface="Calibri"/>
                    <a:cs typeface="Calibri"/>
                    <a:sym typeface="Calibri"/>
                  </a:rPr>
                  <a:t>Triangle</a:t>
                </a:r>
                <a:endParaRPr b="1" sz="1000"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000"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x = </a:t>
                </a:r>
                <a:endParaRPr sz="1000"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y = </a:t>
                </a:r>
                <a:endParaRPr sz="1000"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angle = </a:t>
                </a:r>
                <a:endParaRPr sz="1000"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382" name="Google Shape;382;p22"/>
              <p:cNvCxnSpPr/>
              <p:nvPr/>
            </p:nvCxnSpPr>
            <p:spPr>
              <a:xfrm rot="10800000">
                <a:off x="4377704" y="2628000"/>
                <a:ext cx="704100" cy="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383" name="Google Shape;383;p22"/>
            <p:cNvGrpSpPr/>
            <p:nvPr/>
          </p:nvGrpSpPr>
          <p:grpSpPr>
            <a:xfrm>
              <a:off x="4377697" y="3536393"/>
              <a:ext cx="704111" cy="868800"/>
              <a:chOff x="4377697" y="3536393"/>
              <a:chExt cx="704111" cy="868800"/>
            </a:xfrm>
          </p:grpSpPr>
          <p:sp>
            <p:nvSpPr>
              <p:cNvPr id="384" name="Google Shape;384;p22"/>
              <p:cNvSpPr txBox="1"/>
              <p:nvPr/>
            </p:nvSpPr>
            <p:spPr>
              <a:xfrm>
                <a:off x="4377697" y="3536393"/>
                <a:ext cx="704100" cy="868800"/>
              </a:xfrm>
              <a:prstGeom prst="rect">
                <a:avLst/>
              </a:prstGeom>
              <a:noFill/>
              <a:ln cap="flat" cmpd="sng" w="19050">
                <a:solidFill>
                  <a:srgbClr val="783F04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1000">
                    <a:latin typeface="Calibri"/>
                    <a:ea typeface="Calibri"/>
                    <a:cs typeface="Calibri"/>
                    <a:sym typeface="Calibri"/>
                  </a:rPr>
                  <a:t>Rectangle</a:t>
                </a:r>
                <a:endParaRPr b="1" sz="1000"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000"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-US" sz="10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x = </a:t>
                </a:r>
                <a:endParaRPr sz="1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-US" sz="10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y = </a:t>
                </a:r>
                <a:endParaRPr sz="1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-US" sz="10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angle = </a:t>
                </a:r>
                <a:endParaRPr b="1" sz="1000"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385" name="Google Shape;385;p22"/>
              <p:cNvCxnSpPr/>
              <p:nvPr/>
            </p:nvCxnSpPr>
            <p:spPr>
              <a:xfrm rot="10800000">
                <a:off x="4377708" y="3807487"/>
                <a:ext cx="704100" cy="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783F04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grpSp>
        <p:nvGrpSpPr>
          <p:cNvPr id="386" name="Google Shape;386;p22"/>
          <p:cNvGrpSpPr/>
          <p:nvPr/>
        </p:nvGrpSpPr>
        <p:grpSpPr>
          <a:xfrm>
            <a:off x="2465493" y="2729400"/>
            <a:ext cx="1912200" cy="1452300"/>
            <a:chOff x="2465493" y="2729400"/>
            <a:chExt cx="1912200" cy="1452300"/>
          </a:xfrm>
        </p:grpSpPr>
        <p:cxnSp>
          <p:nvCxnSpPr>
            <p:cNvPr id="387" name="Google Shape;387;p22"/>
            <p:cNvCxnSpPr>
              <a:stCxn id="381" idx="1"/>
            </p:cNvCxnSpPr>
            <p:nvPr/>
          </p:nvCxnSpPr>
          <p:spPr>
            <a:xfrm flipH="1">
              <a:off x="2465493" y="2808300"/>
              <a:ext cx="1912200" cy="1373400"/>
            </a:xfrm>
            <a:prstGeom prst="straightConnector1">
              <a:avLst/>
            </a:prstGeom>
            <a:noFill/>
            <a:ln cap="flat" cmpd="sng" w="19050">
              <a:solidFill>
                <a:srgbClr val="38761D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388" name="Google Shape;388;p22"/>
            <p:cNvCxnSpPr>
              <a:stCxn id="381" idx="1"/>
              <a:endCxn id="389" idx="3"/>
            </p:cNvCxnSpPr>
            <p:nvPr/>
          </p:nvCxnSpPr>
          <p:spPr>
            <a:xfrm rot="10800000">
              <a:off x="2465493" y="2729400"/>
              <a:ext cx="1912200" cy="78900"/>
            </a:xfrm>
            <a:prstGeom prst="straightConnector1">
              <a:avLst/>
            </a:prstGeom>
            <a:noFill/>
            <a:ln cap="flat" cmpd="sng" w="19050">
              <a:solidFill>
                <a:srgbClr val="38761D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390" name="Google Shape;390;p22"/>
          <p:cNvGrpSpPr/>
          <p:nvPr/>
        </p:nvGrpSpPr>
        <p:grpSpPr>
          <a:xfrm>
            <a:off x="2465497" y="2729393"/>
            <a:ext cx="1912200" cy="1377000"/>
            <a:chOff x="2465497" y="2729393"/>
            <a:chExt cx="1912200" cy="1377000"/>
          </a:xfrm>
        </p:grpSpPr>
        <p:cxnSp>
          <p:nvCxnSpPr>
            <p:cNvPr id="391" name="Google Shape;391;p22"/>
            <p:cNvCxnSpPr>
              <a:stCxn id="384" idx="1"/>
              <a:endCxn id="392" idx="3"/>
            </p:cNvCxnSpPr>
            <p:nvPr/>
          </p:nvCxnSpPr>
          <p:spPr>
            <a:xfrm flipH="1">
              <a:off x="2465497" y="3970793"/>
              <a:ext cx="1912200" cy="135600"/>
            </a:xfrm>
            <a:prstGeom prst="straightConnector1">
              <a:avLst/>
            </a:prstGeom>
            <a:noFill/>
            <a:ln cap="flat" cmpd="sng" w="19050">
              <a:solidFill>
                <a:srgbClr val="783F04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393" name="Google Shape;393;p22"/>
            <p:cNvCxnSpPr>
              <a:stCxn id="384" idx="1"/>
              <a:endCxn id="389" idx="3"/>
            </p:cNvCxnSpPr>
            <p:nvPr/>
          </p:nvCxnSpPr>
          <p:spPr>
            <a:xfrm rot="10800000">
              <a:off x="2465497" y="2729393"/>
              <a:ext cx="1912200" cy="1241400"/>
            </a:xfrm>
            <a:prstGeom prst="straightConnector1">
              <a:avLst/>
            </a:prstGeom>
            <a:noFill/>
            <a:ln cap="flat" cmpd="sng" w="19050">
              <a:solidFill>
                <a:srgbClr val="783F04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394" name="Google Shape;394;p22"/>
          <p:cNvGrpSpPr/>
          <p:nvPr/>
        </p:nvGrpSpPr>
        <p:grpSpPr>
          <a:xfrm>
            <a:off x="1761518" y="2294900"/>
            <a:ext cx="704114" cy="2245768"/>
            <a:chOff x="1761518" y="2294900"/>
            <a:chExt cx="704114" cy="2245768"/>
          </a:xfrm>
        </p:grpSpPr>
        <p:grpSp>
          <p:nvGrpSpPr>
            <p:cNvPr id="395" name="Google Shape;395;p22"/>
            <p:cNvGrpSpPr/>
            <p:nvPr/>
          </p:nvGrpSpPr>
          <p:grpSpPr>
            <a:xfrm>
              <a:off x="1761522" y="3671868"/>
              <a:ext cx="704111" cy="868800"/>
              <a:chOff x="2937722" y="3874368"/>
              <a:chExt cx="704111" cy="868800"/>
            </a:xfrm>
          </p:grpSpPr>
          <p:sp>
            <p:nvSpPr>
              <p:cNvPr id="392" name="Google Shape;392;p22"/>
              <p:cNvSpPr txBox="1"/>
              <p:nvPr/>
            </p:nvSpPr>
            <p:spPr>
              <a:xfrm>
                <a:off x="2937722" y="3874368"/>
                <a:ext cx="704100" cy="868800"/>
              </a:xfrm>
              <a:prstGeom prst="rect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1000">
                    <a:latin typeface="Calibri"/>
                    <a:ea typeface="Calibri"/>
                    <a:cs typeface="Calibri"/>
                    <a:sym typeface="Calibri"/>
                  </a:rPr>
                  <a:t>House</a:t>
                </a:r>
                <a:endParaRPr b="1" sz="1000"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000"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x = </a:t>
                </a:r>
                <a:endParaRPr sz="1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y = </a:t>
                </a:r>
                <a:endParaRPr sz="1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angle = </a:t>
                </a:r>
                <a:endParaRPr b="1" sz="1000"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396" name="Google Shape;396;p22"/>
              <p:cNvCxnSpPr/>
              <p:nvPr/>
            </p:nvCxnSpPr>
            <p:spPr>
              <a:xfrm rot="10800000">
                <a:off x="2937733" y="4184537"/>
                <a:ext cx="704100" cy="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397" name="Google Shape;397;p22"/>
            <p:cNvGrpSpPr/>
            <p:nvPr/>
          </p:nvGrpSpPr>
          <p:grpSpPr>
            <a:xfrm>
              <a:off x="1761518" y="2294900"/>
              <a:ext cx="704111" cy="868800"/>
              <a:chOff x="4377693" y="2373900"/>
              <a:chExt cx="704111" cy="868800"/>
            </a:xfrm>
          </p:grpSpPr>
          <p:sp>
            <p:nvSpPr>
              <p:cNvPr id="389" name="Google Shape;389;p22"/>
              <p:cNvSpPr txBox="1"/>
              <p:nvPr/>
            </p:nvSpPr>
            <p:spPr>
              <a:xfrm>
                <a:off x="4377693" y="2373900"/>
                <a:ext cx="704100" cy="868800"/>
              </a:xfrm>
              <a:prstGeom prst="rect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1000">
                    <a:latin typeface="Calibri"/>
                    <a:ea typeface="Calibri"/>
                    <a:cs typeface="Calibri"/>
                    <a:sym typeface="Calibri"/>
                  </a:rPr>
                  <a:t>Boat</a:t>
                </a:r>
                <a:endParaRPr b="1" sz="1000"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1000"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x = </a:t>
                </a:r>
                <a:endParaRPr sz="1000"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y = </a:t>
                </a:r>
                <a:endParaRPr sz="1000"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angle = </a:t>
                </a:r>
                <a:endParaRPr sz="1000"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398" name="Google Shape;398;p22"/>
              <p:cNvCxnSpPr/>
              <p:nvPr/>
            </p:nvCxnSpPr>
            <p:spPr>
              <a:xfrm rot="10800000">
                <a:off x="4377704" y="2676850"/>
                <a:ext cx="704100" cy="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pic>
        <p:nvPicPr>
          <p:cNvPr id="399" name="Google Shape;39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5625" y="4842525"/>
            <a:ext cx="2038350" cy="6096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00" name="Google Shape;400;p22"/>
          <p:cNvGrpSpPr/>
          <p:nvPr/>
        </p:nvGrpSpPr>
        <p:grpSpPr>
          <a:xfrm>
            <a:off x="2803750" y="4885625"/>
            <a:ext cx="2038500" cy="1103600"/>
            <a:chOff x="-48850" y="4972525"/>
            <a:chExt cx="2038500" cy="1103600"/>
          </a:xfrm>
        </p:grpSpPr>
        <p:sp>
          <p:nvSpPr>
            <p:cNvPr id="401" name="Google Shape;401;p22"/>
            <p:cNvSpPr txBox="1"/>
            <p:nvPr/>
          </p:nvSpPr>
          <p:spPr>
            <a:xfrm>
              <a:off x="694600" y="4972525"/>
              <a:ext cx="407700" cy="400200"/>
            </a:xfrm>
            <a:prstGeom prst="rect">
              <a:avLst/>
            </a:prstGeom>
            <a:noFill/>
            <a:ln cap="flat" cmpd="sng" w="28575">
              <a:solidFill>
                <a:srgbClr val="0B539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02" name="Google Shape;402;p22"/>
            <p:cNvSpPr txBox="1"/>
            <p:nvPr/>
          </p:nvSpPr>
          <p:spPr>
            <a:xfrm>
              <a:off x="-48850" y="5675925"/>
              <a:ext cx="2038500" cy="400200"/>
            </a:xfrm>
            <a:prstGeom prst="rect">
              <a:avLst/>
            </a:prstGeom>
            <a:noFill/>
            <a:ln cap="flat" cmpd="sng" w="28575">
              <a:solidFill>
                <a:srgbClr val="0B539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Calibri"/>
                  <a:ea typeface="Calibri"/>
                  <a:cs typeface="Calibri"/>
                  <a:sym typeface="Calibri"/>
                </a:rPr>
                <a:t>The coupling coefficient</a:t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03" name="Google Shape;403;p22"/>
          <p:cNvSpPr txBox="1"/>
          <p:nvPr/>
        </p:nvSpPr>
        <p:spPr>
          <a:xfrm>
            <a:off x="6932225" y="4318000"/>
            <a:ext cx="1367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Input image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23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Neighborhood Routing</a:t>
            </a:r>
            <a:endParaRPr/>
          </a:p>
        </p:txBody>
      </p:sp>
      <p:sp>
        <p:nvSpPr>
          <p:cNvPr id="410" name="Google Shape;410;p23"/>
          <p:cNvSpPr txBox="1"/>
          <p:nvPr>
            <p:ph idx="1" type="body"/>
          </p:nvPr>
        </p:nvSpPr>
        <p:spPr>
          <a:xfrm>
            <a:off x="358775" y="1066800"/>
            <a:ext cx="8424900" cy="5105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1" name="Google Shape;411;p23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12" name="Google Shape;41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90750" y="1845650"/>
            <a:ext cx="4762500" cy="22288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13" name="Google Shape;413;p23"/>
          <p:cNvGrpSpPr/>
          <p:nvPr/>
        </p:nvGrpSpPr>
        <p:grpSpPr>
          <a:xfrm>
            <a:off x="2190750" y="3341075"/>
            <a:ext cx="1646695" cy="1557200"/>
            <a:chOff x="2190750" y="3341075"/>
            <a:chExt cx="1646695" cy="1557200"/>
          </a:xfrm>
        </p:grpSpPr>
        <p:sp>
          <p:nvSpPr>
            <p:cNvPr id="414" name="Google Shape;414;p23"/>
            <p:cNvSpPr txBox="1"/>
            <p:nvPr/>
          </p:nvSpPr>
          <p:spPr>
            <a:xfrm>
              <a:off x="2696300" y="3341075"/>
              <a:ext cx="556800" cy="533400"/>
            </a:xfrm>
            <a:prstGeom prst="rect">
              <a:avLst/>
            </a:prstGeom>
            <a:noFill/>
            <a:ln cap="flat" cmpd="sng" w="28575">
              <a:solidFill>
                <a:srgbClr val="0B539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15" name="Google Shape;415;p23"/>
            <p:cNvSpPr/>
            <p:nvPr/>
          </p:nvSpPr>
          <p:spPr>
            <a:xfrm>
              <a:off x="2911250" y="4005375"/>
              <a:ext cx="126900" cy="381000"/>
            </a:xfrm>
            <a:prstGeom prst="upArrow">
              <a:avLst>
                <a:gd fmla="val 50000" name="adj1"/>
                <a:gd fmla="val 50000" name="adj2"/>
              </a:avLst>
            </a:prstGeom>
            <a:solidFill>
              <a:srgbClr val="0B5394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416" name="Google Shape;416;p2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190750" y="4517275"/>
              <a:ext cx="1646695" cy="381000"/>
            </a:xfrm>
            <a:prstGeom prst="rect">
              <a:avLst/>
            </a:prstGeom>
            <a:noFill/>
            <a:ln cap="flat" cmpd="sng" w="28575">
              <a:solidFill>
                <a:srgbClr val="0B5394"/>
              </a:solidFill>
              <a:prstDash val="solid"/>
              <a:round/>
              <a:headEnd len="sm" w="sm" type="none"/>
              <a:tailEnd len="sm" w="sm" type="none"/>
            </a:ln>
          </p:spPr>
        </p:pic>
      </p:grpSp>
      <p:sp>
        <p:nvSpPr>
          <p:cNvPr id="417" name="Google Shape;417;p23"/>
          <p:cNvSpPr txBox="1"/>
          <p:nvPr/>
        </p:nvSpPr>
        <p:spPr>
          <a:xfrm>
            <a:off x="2286000" y="2071075"/>
            <a:ext cx="478800" cy="533400"/>
          </a:xfrm>
          <a:prstGeom prst="rect">
            <a:avLst/>
          </a:prstGeom>
          <a:noFill/>
          <a:ln cap="flat" cmpd="sng" w="2857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24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Network Architecture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3" name="Google Shape;423;p24"/>
          <p:cNvSpPr txBox="1"/>
          <p:nvPr>
            <p:ph idx="1" type="body"/>
          </p:nvPr>
        </p:nvSpPr>
        <p:spPr>
          <a:xfrm>
            <a:off x="358775" y="1066800"/>
            <a:ext cx="8424900" cy="51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34290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None/>
            </a:pPr>
            <a:r>
              <a:t/>
            </a:r>
            <a:endParaRPr/>
          </a:p>
        </p:txBody>
      </p:sp>
      <p:sp>
        <p:nvSpPr>
          <p:cNvPr id="424" name="Google Shape;424;p24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November 18, 2021</a:t>
            </a:r>
            <a:endParaRPr/>
          </a:p>
        </p:txBody>
      </p:sp>
      <p:sp>
        <p:nvSpPr>
          <p:cNvPr id="425" name="Google Shape;425;p24"/>
          <p:cNvSpPr txBox="1"/>
          <p:nvPr>
            <p:ph idx="11" type="ftr"/>
          </p:nvPr>
        </p:nvSpPr>
        <p:spPr>
          <a:xfrm>
            <a:off x="1117172" y="6324600"/>
            <a:ext cx="3759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426" name="Google Shape;426;p24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27" name="Google Shape;42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475" y="1285375"/>
            <a:ext cx="8201025" cy="27241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28" name="Google Shape;428;p24"/>
          <p:cNvGrpSpPr/>
          <p:nvPr/>
        </p:nvGrpSpPr>
        <p:grpSpPr>
          <a:xfrm>
            <a:off x="520325" y="3858850"/>
            <a:ext cx="4547425" cy="1888013"/>
            <a:chOff x="520325" y="3858850"/>
            <a:chExt cx="4547425" cy="1888013"/>
          </a:xfrm>
        </p:grpSpPr>
        <p:sp>
          <p:nvSpPr>
            <p:cNvPr id="429" name="Google Shape;429;p24"/>
            <p:cNvSpPr/>
            <p:nvPr/>
          </p:nvSpPr>
          <p:spPr>
            <a:xfrm>
              <a:off x="1533775" y="3858850"/>
              <a:ext cx="146400" cy="533400"/>
            </a:xfrm>
            <a:prstGeom prst="upArrow">
              <a:avLst>
                <a:gd fmla="val 50000" name="adj1"/>
                <a:gd fmla="val 50000" name="adj2"/>
              </a:avLst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430" name="Google Shape;430;p2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20325" y="4456712"/>
              <a:ext cx="4547425" cy="1290150"/>
            </a:xfrm>
            <a:prstGeom prst="rect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pic>
      </p:grpSp>
      <p:grpSp>
        <p:nvGrpSpPr>
          <p:cNvPr id="431" name="Google Shape;431;p24"/>
          <p:cNvGrpSpPr/>
          <p:nvPr/>
        </p:nvGrpSpPr>
        <p:grpSpPr>
          <a:xfrm>
            <a:off x="2270826" y="3858850"/>
            <a:ext cx="5212825" cy="2251487"/>
            <a:chOff x="2270826" y="3858850"/>
            <a:chExt cx="5212825" cy="2251487"/>
          </a:xfrm>
        </p:grpSpPr>
        <p:sp>
          <p:nvSpPr>
            <p:cNvPr id="432" name="Google Shape;432;p24"/>
            <p:cNvSpPr/>
            <p:nvPr/>
          </p:nvSpPr>
          <p:spPr>
            <a:xfrm>
              <a:off x="4686750" y="3858850"/>
              <a:ext cx="381000" cy="609600"/>
            </a:xfrm>
            <a:prstGeom prst="upArrow">
              <a:avLst>
                <a:gd fmla="val 50000" name="adj1"/>
                <a:gd fmla="val 50000" name="adj2"/>
              </a:avLst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433" name="Google Shape;433;p2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270826" y="4526412"/>
              <a:ext cx="5212825" cy="1583925"/>
            </a:xfrm>
            <a:prstGeom prst="rect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pic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4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25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Losses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0" name="Google Shape;440;p25"/>
          <p:cNvSpPr txBox="1"/>
          <p:nvPr>
            <p:ph idx="1" type="body"/>
          </p:nvPr>
        </p:nvSpPr>
        <p:spPr>
          <a:xfrm>
            <a:off x="358775" y="1066800"/>
            <a:ext cx="8424900" cy="5105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1" name="Google Shape;441;p25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42" name="Google Shape;44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0550" y="1876425"/>
            <a:ext cx="7962900" cy="310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26"/>
          <p:cNvSpPr txBox="1"/>
          <p:nvPr>
            <p:ph idx="1" type="subTitle"/>
          </p:nvPr>
        </p:nvSpPr>
        <p:spPr>
          <a:xfrm>
            <a:off x="358775" y="1143000"/>
            <a:ext cx="8424900" cy="685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9" name="Google Shape;449;p26"/>
          <p:cNvSpPr txBox="1"/>
          <p:nvPr>
            <p:ph type="ctrTitle"/>
          </p:nvPr>
        </p:nvSpPr>
        <p:spPr>
          <a:xfrm>
            <a:off x="2286000" y="1828800"/>
            <a:ext cx="6497700" cy="1295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latin typeface="Calibri"/>
                <a:ea typeface="Calibri"/>
                <a:cs typeface="Calibri"/>
                <a:sym typeface="Calibri"/>
              </a:rPr>
              <a:t>Experimental Setup</a:t>
            </a:r>
            <a:endParaRPr sz="4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27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Baseline and Datasets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6" name="Google Shape;456;p27"/>
          <p:cNvSpPr txBox="1"/>
          <p:nvPr>
            <p:ph idx="1" type="body"/>
          </p:nvPr>
        </p:nvSpPr>
        <p:spPr>
          <a:xfrm>
            <a:off x="358775" y="1066800"/>
            <a:ext cx="8424900" cy="5105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rPr b="1" lang="en-US"/>
              <a:t>Baselines: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Graph Convolutional Network (GCN) </a:t>
            </a:r>
            <a:r>
              <a:rPr lang="en-US" sz="14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[3]</a:t>
            </a:r>
            <a:endParaRPr sz="1400"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Graph Attention Network (GAT) </a:t>
            </a:r>
            <a:r>
              <a:rPr lang="en-US" sz="14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[4]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Node embedding algorithms: DeepWalk </a:t>
            </a:r>
            <a:r>
              <a:rPr lang="en-US" sz="14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[7]</a:t>
            </a:r>
            <a:r>
              <a:rPr lang="en-US"/>
              <a:t>, LINE </a:t>
            </a:r>
            <a:r>
              <a:rPr lang="en-US" sz="14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[8]</a:t>
            </a:r>
            <a:r>
              <a:rPr lang="en-US"/>
              <a:t> and node2vec </a:t>
            </a:r>
            <a:r>
              <a:rPr lang="en-US" sz="14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[9]</a:t>
            </a:r>
            <a:endParaRPr sz="14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b="1" lang="en-US"/>
              <a:t>Datasets:</a:t>
            </a:r>
            <a:endParaRPr b="1"/>
          </a:p>
        </p:txBody>
      </p:sp>
      <p:sp>
        <p:nvSpPr>
          <p:cNvPr id="457" name="Google Shape;457;p27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58" name="Google Shape;458;p2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76250" y="3801725"/>
            <a:ext cx="7991475" cy="21621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59" name="Google Shape;459;p27"/>
          <p:cNvGrpSpPr/>
          <p:nvPr/>
        </p:nvGrpSpPr>
        <p:grpSpPr>
          <a:xfrm>
            <a:off x="285788" y="4353675"/>
            <a:ext cx="1428675" cy="704700"/>
            <a:chOff x="304800" y="3943350"/>
            <a:chExt cx="1428675" cy="704700"/>
          </a:xfrm>
        </p:grpSpPr>
        <p:sp>
          <p:nvSpPr>
            <p:cNvPr id="460" name="Google Shape;460;p27"/>
            <p:cNvSpPr/>
            <p:nvPr/>
          </p:nvSpPr>
          <p:spPr>
            <a:xfrm>
              <a:off x="304800" y="4257675"/>
              <a:ext cx="504900" cy="142800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rgbClr val="0000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27"/>
            <p:cNvSpPr txBox="1"/>
            <p:nvPr/>
          </p:nvSpPr>
          <p:spPr>
            <a:xfrm>
              <a:off x="866775" y="3943350"/>
              <a:ext cx="866700" cy="704700"/>
            </a:xfrm>
            <a:prstGeom prst="rect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462" name="Google Shape;462;p27"/>
          <p:cNvGrpSpPr/>
          <p:nvPr/>
        </p:nvGrpSpPr>
        <p:grpSpPr>
          <a:xfrm>
            <a:off x="219075" y="5058375"/>
            <a:ext cx="1562100" cy="743100"/>
            <a:chOff x="219075" y="4648050"/>
            <a:chExt cx="1562100" cy="743100"/>
          </a:xfrm>
        </p:grpSpPr>
        <p:sp>
          <p:nvSpPr>
            <p:cNvPr id="463" name="Google Shape;463;p27"/>
            <p:cNvSpPr txBox="1"/>
            <p:nvPr/>
          </p:nvSpPr>
          <p:spPr>
            <a:xfrm>
              <a:off x="828675" y="4648050"/>
              <a:ext cx="952500" cy="743100"/>
            </a:xfrm>
            <a:prstGeom prst="rect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64" name="Google Shape;464;p27"/>
            <p:cNvSpPr/>
            <p:nvPr/>
          </p:nvSpPr>
          <p:spPr>
            <a:xfrm>
              <a:off x="219075" y="4895850"/>
              <a:ext cx="504900" cy="142800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rgbClr val="0000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5" name="Google Shape;465;p27"/>
          <p:cNvSpPr txBox="1"/>
          <p:nvPr/>
        </p:nvSpPr>
        <p:spPr>
          <a:xfrm>
            <a:off x="1123450" y="6389075"/>
            <a:ext cx="6953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28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Hyperparameters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2" name="Google Shape;472;p28"/>
          <p:cNvSpPr txBox="1"/>
          <p:nvPr>
            <p:ph idx="1" type="body"/>
          </p:nvPr>
        </p:nvSpPr>
        <p:spPr>
          <a:xfrm>
            <a:off x="358775" y="1066800"/>
            <a:ext cx="8424900" cy="5105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73" name="Google Shape;473;p28"/>
          <p:cNvGrpSpPr/>
          <p:nvPr/>
        </p:nvGrpSpPr>
        <p:grpSpPr>
          <a:xfrm>
            <a:off x="205150" y="2170988"/>
            <a:ext cx="8566200" cy="1539063"/>
            <a:chOff x="205150" y="2170988"/>
            <a:chExt cx="8566200" cy="1539063"/>
          </a:xfrm>
        </p:grpSpPr>
        <p:sp>
          <p:nvSpPr>
            <p:cNvPr id="474" name="Google Shape;474;p28"/>
            <p:cNvSpPr txBox="1"/>
            <p:nvPr/>
          </p:nvSpPr>
          <p:spPr>
            <a:xfrm>
              <a:off x="205150" y="3253150"/>
              <a:ext cx="8566200" cy="456900"/>
            </a:xfrm>
            <a:prstGeom prst="rect">
              <a:avLst/>
            </a:prstGeom>
            <a:solidFill>
              <a:srgbClr val="CFE2F3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75" name="Google Shape;475;p28"/>
            <p:cNvSpPr txBox="1"/>
            <p:nvPr/>
          </p:nvSpPr>
          <p:spPr>
            <a:xfrm>
              <a:off x="205150" y="2170988"/>
              <a:ext cx="8566200" cy="456900"/>
            </a:xfrm>
            <a:prstGeom prst="rect">
              <a:avLst/>
            </a:prstGeom>
            <a:solidFill>
              <a:srgbClr val="CFE2F3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476" name="Google Shape;476;p28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graphicFrame>
        <p:nvGraphicFramePr>
          <p:cNvPr id="477" name="Google Shape;477;p28"/>
          <p:cNvGraphicFramePr/>
          <p:nvPr/>
        </p:nvGraphicFramePr>
        <p:xfrm>
          <a:off x="196800" y="1066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{A69F3986-EF1A-4F2A-AD87-FE7E3FFBCFDB}</a:tableStyleId>
              </a:tblPr>
              <a:tblGrid>
                <a:gridCol w="2855400"/>
                <a:gridCol w="1519800"/>
                <a:gridCol w="4191000"/>
              </a:tblGrid>
              <a:tr h="474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Hyperparameter</a:t>
                      </a:r>
                      <a:endParaRPr b="1" sz="16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symbol</a:t>
                      </a:r>
                      <a:endParaRPr b="1" sz="16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Search space</a:t>
                      </a:r>
                      <a:endParaRPr b="1" sz="16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4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Output dimension of GNN 1st layer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 = 64    : semi-supervised classification (GAT)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 = 128  : multi-label classification (node2vec)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4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Number of channels at 1st layer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{4, 8, …, 32}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4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Difference in number of channels for following layer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{0, 2, …, 8}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4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Number of routing iterations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 = 7 </a:t>
                      </a:r>
                      <a:endParaRPr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4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The hardness assignment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tau = 1 (0.1 for better interpretability)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4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Number of layers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{1, 2, …, 6}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4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learning rate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loguniform</a:t>
                      </a:r>
                      <a:r>
                        <a:rPr lang="en-US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[e-8, 1]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4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L2 regularization term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loguniform</a:t>
                      </a:r>
                      <a:r>
                        <a:rPr lang="en-US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[e-10, 1]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4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dropout rate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{0.05, 0.10, …, 0.95}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descr="\tau" id="478" name="Google Shape;478;p28" title="MathEquation,#0000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43275" y="3846500"/>
            <a:ext cx="137160" cy="1920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K_1" id="479" name="Google Shape;479;p28" title="MathEquation,#00000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34125" y="2317050"/>
            <a:ext cx="201168" cy="21945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alpha" id="480" name="Google Shape;480;p28" title="MathEquation,#00000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43275" y="4812775"/>
            <a:ext cx="155448" cy="19202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phi" id="481" name="Google Shape;481;p28" title="MathEquation,#00000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743275" y="5732225"/>
            <a:ext cx="155448" cy="21945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Delta K" id="482" name="Google Shape;482;p28" title="MathEquation,#00000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692988" y="2852800"/>
            <a:ext cx="274320" cy="18288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lambda" id="483" name="Google Shape;483;p28" title="MathEquation,#00000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743275" y="5272500"/>
            <a:ext cx="146304" cy="1920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" id="484" name="Google Shape;484;p28" title="MathEquation,#00000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738700" y="1744913"/>
            <a:ext cx="146304" cy="2011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29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Result: </a:t>
            </a: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Semi-Supervised Node Classification</a:t>
            </a: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 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Google Shape;491;p29"/>
          <p:cNvSpPr txBox="1"/>
          <p:nvPr>
            <p:ph idx="1" type="body"/>
          </p:nvPr>
        </p:nvSpPr>
        <p:spPr>
          <a:xfrm>
            <a:off x="358775" y="1066800"/>
            <a:ext cx="8424900" cy="5105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492" name="Google Shape;492;p29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93" name="Google Shape;493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85988" y="1419225"/>
            <a:ext cx="4772025" cy="4019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30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Results: </a:t>
            </a:r>
            <a:r>
              <a:rPr lang="en-US" sz="2000"/>
              <a:t>Multi-label Node Classification</a:t>
            </a:r>
            <a:endParaRPr sz="2000"/>
          </a:p>
        </p:txBody>
      </p:sp>
      <p:sp>
        <p:nvSpPr>
          <p:cNvPr id="500" name="Google Shape;500;p30"/>
          <p:cNvSpPr txBox="1"/>
          <p:nvPr>
            <p:ph idx="1" type="body"/>
          </p:nvPr>
        </p:nvSpPr>
        <p:spPr>
          <a:xfrm>
            <a:off x="358775" y="1066800"/>
            <a:ext cx="8424900" cy="5105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Varying the number of nodes labeled for training from </a:t>
            </a:r>
            <a:r>
              <a:rPr lang="en-US" sz="1600">
                <a:latin typeface="Calibri"/>
                <a:ea typeface="Calibri"/>
                <a:cs typeface="Calibri"/>
                <a:sym typeface="Calibri"/>
              </a:rPr>
              <a:t>10%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|V| to </a:t>
            </a:r>
            <a:r>
              <a:rPr lang="en-US" sz="1600">
                <a:latin typeface="Calibri"/>
                <a:ea typeface="Calibri"/>
                <a:cs typeface="Calibri"/>
                <a:sym typeface="Calibri"/>
              </a:rPr>
              <a:t>90%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 |V|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1" name="Google Shape;501;p30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02" name="Google Shape;50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7475" y="2161563"/>
            <a:ext cx="8486775" cy="3629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31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Results: Synthetic graphs</a:t>
            </a:r>
            <a:endParaRPr/>
          </a:p>
        </p:txBody>
      </p:sp>
      <p:sp>
        <p:nvSpPr>
          <p:cNvPr id="509" name="Google Shape;509;p31"/>
          <p:cNvSpPr txBox="1"/>
          <p:nvPr>
            <p:ph idx="1" type="body"/>
          </p:nvPr>
        </p:nvSpPr>
        <p:spPr>
          <a:xfrm>
            <a:off x="358775" y="1066800"/>
            <a:ext cx="8424900" cy="5105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0" name="Google Shape;510;p31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11" name="Google Shape;51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3250" y="1017525"/>
            <a:ext cx="8735245" cy="191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" name="Google Shape;51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9350" y="3210650"/>
            <a:ext cx="3090672" cy="2679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13" name="Google Shape;513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23295" y="3205875"/>
            <a:ext cx="3090672" cy="267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/>
          <p:nvPr>
            <p:ph idx="1" type="subTitle"/>
          </p:nvPr>
        </p:nvSpPr>
        <p:spPr>
          <a:xfrm>
            <a:off x="358775" y="1143000"/>
            <a:ext cx="8424863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Helvetica Neue"/>
              <a:buNone/>
            </a:pPr>
            <a:r>
              <a:t/>
            </a:r>
            <a:endParaRPr/>
          </a:p>
        </p:txBody>
      </p:sp>
      <p:sp>
        <p:nvSpPr>
          <p:cNvPr id="94" name="Google Shape;94;p14"/>
          <p:cNvSpPr txBox="1"/>
          <p:nvPr>
            <p:ph type="ctrTitle"/>
          </p:nvPr>
        </p:nvSpPr>
        <p:spPr>
          <a:xfrm>
            <a:off x="2237147" y="1828800"/>
            <a:ext cx="65466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latin typeface="Calibri"/>
                <a:ea typeface="Calibri"/>
                <a:cs typeface="Calibri"/>
                <a:sym typeface="Calibri"/>
              </a:rPr>
              <a:t>Introduction</a:t>
            </a:r>
            <a:endParaRPr sz="3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32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Results: Hyperparameter sensitivity</a:t>
            </a:r>
            <a:endParaRPr/>
          </a:p>
        </p:txBody>
      </p:sp>
      <p:sp>
        <p:nvSpPr>
          <p:cNvPr id="520" name="Google Shape;520;p32"/>
          <p:cNvSpPr txBox="1"/>
          <p:nvPr>
            <p:ph idx="1" type="body"/>
          </p:nvPr>
        </p:nvSpPr>
        <p:spPr>
          <a:xfrm>
            <a:off x="358775" y="1066800"/>
            <a:ext cx="8424900" cy="5105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rPr b="1" lang="en-US"/>
              <a:t>Most important hyperparameters for DisenGCN: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The number of channels </a:t>
            </a:r>
            <a:r>
              <a:rPr b="1" lang="en-US"/>
              <a:t>K</a:t>
            </a:r>
            <a:endParaRPr b="1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The number of routing </a:t>
            </a:r>
            <a:r>
              <a:rPr lang="en-US"/>
              <a:t>iterations</a:t>
            </a:r>
            <a:r>
              <a:rPr lang="en-US"/>
              <a:t> </a:t>
            </a:r>
            <a:r>
              <a:rPr b="1" lang="en-US"/>
              <a:t>T</a:t>
            </a:r>
            <a:endParaRPr b="1"/>
          </a:p>
        </p:txBody>
      </p:sp>
      <p:sp>
        <p:nvSpPr>
          <p:cNvPr id="521" name="Google Shape;521;p32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22" name="Google Shape;52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74850" y="2636950"/>
            <a:ext cx="4772025" cy="299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33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Conclusion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9" name="Google Shape;529;p33"/>
          <p:cNvSpPr txBox="1"/>
          <p:nvPr>
            <p:ph idx="1" type="body"/>
          </p:nvPr>
        </p:nvSpPr>
        <p:spPr>
          <a:xfrm>
            <a:off x="358775" y="1066800"/>
            <a:ext cx="8424900" cy="5105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00"/>
              <a:buFont typeface="Calibri"/>
              <a:buChar char="•"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In Disentangled Representation Learning (DRL), one learns to encode the underlying factors of variation into separate latent variables.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00"/>
              <a:buFont typeface="Calibri"/>
              <a:buChar char="•"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Characteristics of graphs pose great challenges to DRL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00"/>
              <a:buFont typeface="Calibri"/>
              <a:buChar char="•"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The DisenGCN model is a GNN that learns disentangled node representations.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00"/>
              <a:buFont typeface="Calibri"/>
              <a:buChar char="•"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The key element of DisenGCN is a neighborhood routing mechanism that is inspired by the original routing mechanism in capsule networks.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0" name="Google Shape;530;p33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34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Future Work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7" name="Google Shape;537;p34"/>
          <p:cNvSpPr txBox="1"/>
          <p:nvPr>
            <p:ph idx="1" type="body"/>
          </p:nvPr>
        </p:nvSpPr>
        <p:spPr>
          <a:xfrm>
            <a:off x="358775" y="1066800"/>
            <a:ext cx="8424900" cy="5105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457200" rtl="0" algn="l">
              <a:spcBef>
                <a:spcPts val="360"/>
              </a:spcBef>
              <a:spcAft>
                <a:spcPts val="0"/>
              </a:spcAft>
              <a:buSzPts val="2000"/>
              <a:buFont typeface="Calibri"/>
              <a:buChar char="•"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Investigate the possibility to leverage the disentangled node representation for a single graph representation.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457200" rtl="0" algn="l">
              <a:spcBef>
                <a:spcPts val="360"/>
              </a:spcBef>
              <a:spcAft>
                <a:spcPts val="0"/>
              </a:spcAft>
              <a:buSzPts val="2000"/>
              <a:buFont typeface="Calibri"/>
              <a:buChar char="•"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Investigate the Intra-factor consistency and the Inter-factory diversity of DisenGCN.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457200" rtl="0" algn="l">
              <a:spcBef>
                <a:spcPts val="360"/>
              </a:spcBef>
              <a:spcAft>
                <a:spcPts val="0"/>
              </a:spcAft>
              <a:buSzPts val="2000"/>
              <a:buFont typeface="Calibri"/>
              <a:buChar char="•"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Medical Applications: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–"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Analysis of large electronic health datasets (e.g. COVID) based on age, sex, allergies, previous infections, etc.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8" name="Google Shape;538;p34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35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References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5" name="Google Shape;545;p35"/>
          <p:cNvSpPr txBox="1"/>
          <p:nvPr>
            <p:ph idx="1" type="body"/>
          </p:nvPr>
        </p:nvSpPr>
        <p:spPr>
          <a:xfrm>
            <a:off x="358775" y="1066800"/>
            <a:ext cx="8424900" cy="5105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600">
                <a:latin typeface="Calibri"/>
                <a:ea typeface="Calibri"/>
                <a:cs typeface="Calibri"/>
                <a:sym typeface="Calibri"/>
              </a:rPr>
              <a:t>[1]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Shuman, D. I., Narang, S. K., Frossard, P., Ortega, A., and Vandergheynst, P. The emerging field of signal processing on graphs: Extending high-dimensional data analysis to networks and other irregular domains. IEEE Signal Processing Magazine, 2013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600">
                <a:latin typeface="Calibri"/>
                <a:ea typeface="Calibri"/>
                <a:cs typeface="Calibri"/>
                <a:sym typeface="Calibri"/>
              </a:rPr>
              <a:t>[2] </a:t>
            </a:r>
            <a:r>
              <a:rPr lang="en-US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Defferrard, M., Bresson, X., and Vandergheynst, P. Convolutional neural networks on graphs with fast localized spectral filtering. In Proceedings of NIPS 2016, 2016.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600">
                <a:latin typeface="Calibri"/>
                <a:ea typeface="Calibri"/>
                <a:cs typeface="Calibri"/>
                <a:sym typeface="Calibri"/>
              </a:rPr>
              <a:t>[3] </a:t>
            </a:r>
            <a:r>
              <a:rPr lang="en-US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Kipf, T. N. and Welling, M. Semi-supervised classification with graph convolutional networks. In Proceedings of ICLR 2017, 2017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600">
                <a:latin typeface="Calibri"/>
                <a:ea typeface="Calibri"/>
                <a:cs typeface="Calibri"/>
                <a:sym typeface="Calibri"/>
              </a:rPr>
              <a:t>[4] </a:t>
            </a:r>
            <a:r>
              <a:rPr lang="en-US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Velickovi ˇ c, P., Cucurull, G., Casanova, A., Romero, A., ´ Lio, P., and Bengio, Y. Graph attention networks. In ` Proceedings of ICLR 2018, 2018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600">
                <a:latin typeface="Calibri"/>
                <a:ea typeface="Calibri"/>
                <a:cs typeface="Calibri"/>
                <a:sym typeface="Calibri"/>
              </a:rPr>
              <a:t>[5] </a:t>
            </a:r>
            <a:r>
              <a:rPr lang="en-US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Hinton, G. E., Krizhevsky, A., and Wang, S. D. Transforming auto-encoders. In Proceedings of ICANN 2011, 2011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600">
                <a:latin typeface="Calibri"/>
                <a:ea typeface="Calibri"/>
                <a:cs typeface="Calibri"/>
                <a:sym typeface="Calibri"/>
              </a:rPr>
              <a:t>[6] </a:t>
            </a:r>
            <a:r>
              <a:rPr lang="en-US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8"/>
              </a:rPr>
              <a:t>Hinton, G. E., Sabour, S., and Frosst, N. Matrix capsules with EM routing. In Proceedings of ICLR 2018, 2018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600">
                <a:latin typeface="Calibri"/>
                <a:ea typeface="Calibri"/>
                <a:cs typeface="Calibri"/>
                <a:sym typeface="Calibri"/>
              </a:rPr>
              <a:t>[7] </a:t>
            </a:r>
            <a:r>
              <a:rPr lang="en-US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9"/>
              </a:rPr>
              <a:t>Perozzi, B., Al-Rfou, R., and Skiena, S. DeepWalk: Online learning of social representations. In Proceedings of KDD 2014, 2014</a:t>
            </a:r>
            <a:r>
              <a:rPr lang="en-US" sz="1600">
                <a:latin typeface="Calibri"/>
                <a:ea typeface="Calibri"/>
                <a:cs typeface="Calibri"/>
                <a:sym typeface="Calibri"/>
              </a:rPr>
              <a:t>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600">
                <a:latin typeface="Calibri"/>
                <a:ea typeface="Calibri"/>
                <a:cs typeface="Calibri"/>
                <a:sym typeface="Calibri"/>
              </a:rPr>
              <a:t>[8] </a:t>
            </a:r>
            <a:r>
              <a:rPr lang="en-US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0"/>
              </a:rPr>
              <a:t>Tang, J., Qu, M., Wang, M., Zhang, M., Yan, J., and Mei, Q. LINE: Large-scale information network embedding. In Proceedings of WWW 2015, 2015.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600">
                <a:latin typeface="Calibri"/>
                <a:ea typeface="Calibri"/>
                <a:cs typeface="Calibri"/>
                <a:sym typeface="Calibri"/>
              </a:rPr>
              <a:t>[9] </a:t>
            </a:r>
            <a:r>
              <a:rPr lang="en-US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1"/>
              </a:rPr>
              <a:t>Grover, A. and Leskovec, J. node2vec: Scalable feature learning for networks. In Proceedings of KDD 2016, 2016.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6" name="Google Shape;546;p35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36"/>
          <p:cNvSpPr txBox="1"/>
          <p:nvPr>
            <p:ph idx="1" type="subTitle"/>
          </p:nvPr>
        </p:nvSpPr>
        <p:spPr>
          <a:xfrm>
            <a:off x="358775" y="1143000"/>
            <a:ext cx="8424900" cy="685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3" name="Google Shape;553;p36"/>
          <p:cNvSpPr txBox="1"/>
          <p:nvPr>
            <p:ph type="ctrTitle"/>
          </p:nvPr>
        </p:nvSpPr>
        <p:spPr>
          <a:xfrm>
            <a:off x="2286000" y="1828800"/>
            <a:ext cx="6497700" cy="2303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latin typeface="Calibri"/>
                <a:ea typeface="Calibri"/>
                <a:cs typeface="Calibri"/>
                <a:sym typeface="Calibri"/>
              </a:rPr>
              <a:t>Thank you!</a:t>
            </a:r>
            <a:endParaRPr sz="44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4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latin typeface="Calibri"/>
                <a:ea typeface="Calibri"/>
                <a:cs typeface="Calibri"/>
                <a:sym typeface="Calibri"/>
              </a:rPr>
              <a:t>Questions</a:t>
            </a:r>
            <a:endParaRPr sz="4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Motivation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5"/>
          <p:cNvSpPr txBox="1"/>
          <p:nvPr>
            <p:ph idx="1" type="body"/>
          </p:nvPr>
        </p:nvSpPr>
        <p:spPr>
          <a:xfrm>
            <a:off x="359563" y="1115625"/>
            <a:ext cx="8424900" cy="51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-355600" lvl="0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•"/>
            </a:pPr>
            <a:r>
              <a:rPr b="1" lang="en-US" sz="2000">
                <a:latin typeface="Calibri"/>
                <a:ea typeface="Calibri"/>
                <a:cs typeface="Calibri"/>
                <a:sym typeface="Calibri"/>
              </a:rPr>
              <a:t>Robustness</a:t>
            </a:r>
            <a:endParaRPr b="1"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•"/>
            </a:pPr>
            <a:r>
              <a:rPr b="1" lang="en-US" sz="2000">
                <a:latin typeface="Calibri"/>
                <a:ea typeface="Calibri"/>
                <a:cs typeface="Calibri"/>
                <a:sym typeface="Calibri"/>
              </a:rPr>
              <a:t>Data Limitations</a:t>
            </a:r>
            <a:endParaRPr b="1" sz="2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5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November 20, 2021</a:t>
            </a:r>
            <a:endParaRPr/>
          </a:p>
        </p:txBody>
      </p:sp>
      <p:sp>
        <p:nvSpPr>
          <p:cNvPr id="102" name="Google Shape;102;p15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103" name="Google Shape;103;p15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04" name="Google Shape;10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03625" y="1115625"/>
            <a:ext cx="3810000" cy="31242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5"/>
          <p:cNvSpPr txBox="1"/>
          <p:nvPr/>
        </p:nvSpPr>
        <p:spPr>
          <a:xfrm>
            <a:off x="2564425" y="4894400"/>
            <a:ext cx="4362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B5394"/>
                </a:solidFill>
                <a:latin typeface="Calibri"/>
                <a:ea typeface="Calibri"/>
                <a:cs typeface="Calibri"/>
                <a:sym typeface="Calibri"/>
              </a:rPr>
              <a:t>Disentangled Representation Learning</a:t>
            </a:r>
            <a:endParaRPr b="1" sz="2000">
              <a:solidFill>
                <a:srgbClr val="0B539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Motivation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6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3" name="Google Shape;113;p16"/>
          <p:cNvSpPr txBox="1"/>
          <p:nvPr/>
        </p:nvSpPr>
        <p:spPr>
          <a:xfrm>
            <a:off x="5627075" y="1309075"/>
            <a:ext cx="3048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4" name="Google Shape;114;p16"/>
          <p:cNvSpPr txBox="1"/>
          <p:nvPr/>
        </p:nvSpPr>
        <p:spPr>
          <a:xfrm>
            <a:off x="5636850" y="1387225"/>
            <a:ext cx="2862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5" name="Google Shape;115;p16"/>
          <p:cNvSpPr txBox="1"/>
          <p:nvPr/>
        </p:nvSpPr>
        <p:spPr>
          <a:xfrm>
            <a:off x="1018725" y="1232800"/>
            <a:ext cx="1247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3C78D8"/>
                </a:solidFill>
                <a:latin typeface="Calibri"/>
                <a:ea typeface="Calibri"/>
                <a:cs typeface="Calibri"/>
                <a:sym typeface="Calibri"/>
              </a:rPr>
              <a:t>Deep Learning</a:t>
            </a:r>
            <a:endParaRPr b="1" sz="1200">
              <a:solidFill>
                <a:srgbClr val="3C78D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6"/>
          <p:cNvSpPr txBox="1"/>
          <p:nvPr/>
        </p:nvSpPr>
        <p:spPr>
          <a:xfrm>
            <a:off x="2939025" y="2972200"/>
            <a:ext cx="602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6AA84F"/>
                </a:solidFill>
                <a:latin typeface="Calibri"/>
                <a:ea typeface="Calibri"/>
                <a:cs typeface="Calibri"/>
                <a:sym typeface="Calibri"/>
              </a:rPr>
              <a:t>Music</a:t>
            </a:r>
            <a:endParaRPr b="1" sz="1200">
              <a:solidFill>
                <a:srgbClr val="6AA84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16"/>
          <p:cNvSpPr txBox="1"/>
          <p:nvPr/>
        </p:nvSpPr>
        <p:spPr>
          <a:xfrm>
            <a:off x="2473450" y="4723825"/>
            <a:ext cx="827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C27BA0"/>
                </a:solidFill>
                <a:latin typeface="Calibri"/>
                <a:ea typeface="Calibri"/>
                <a:cs typeface="Calibri"/>
                <a:sym typeface="Calibri"/>
              </a:rPr>
              <a:t>Football</a:t>
            </a:r>
            <a:endParaRPr b="1" sz="1200">
              <a:solidFill>
                <a:srgbClr val="C27BA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6"/>
          <p:cNvSpPr/>
          <p:nvPr/>
        </p:nvSpPr>
        <p:spPr>
          <a:xfrm>
            <a:off x="2234175" y="1735075"/>
            <a:ext cx="274200" cy="274200"/>
          </a:xfrm>
          <a:prstGeom prst="ellipse">
            <a:avLst/>
          </a:prstGeom>
          <a:solidFill>
            <a:srgbClr val="CCCCCC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6"/>
          <p:cNvSpPr/>
          <p:nvPr/>
        </p:nvSpPr>
        <p:spPr>
          <a:xfrm>
            <a:off x="2727375" y="4146100"/>
            <a:ext cx="274200" cy="274200"/>
          </a:xfrm>
          <a:prstGeom prst="ellipse">
            <a:avLst/>
          </a:prstGeom>
          <a:solidFill>
            <a:srgbClr val="CCCCCC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6"/>
          <p:cNvSpPr/>
          <p:nvPr/>
        </p:nvSpPr>
        <p:spPr>
          <a:xfrm>
            <a:off x="1975125" y="4639625"/>
            <a:ext cx="274200" cy="274200"/>
          </a:xfrm>
          <a:prstGeom prst="ellipse">
            <a:avLst/>
          </a:prstGeom>
          <a:solidFill>
            <a:srgbClr val="CCCCCC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16"/>
          <p:cNvSpPr/>
          <p:nvPr/>
        </p:nvSpPr>
        <p:spPr>
          <a:xfrm>
            <a:off x="2508450" y="3456700"/>
            <a:ext cx="274200" cy="274200"/>
          </a:xfrm>
          <a:prstGeom prst="ellipse">
            <a:avLst/>
          </a:prstGeom>
          <a:solidFill>
            <a:srgbClr val="CCCCCC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16"/>
          <p:cNvSpPr/>
          <p:nvPr/>
        </p:nvSpPr>
        <p:spPr>
          <a:xfrm>
            <a:off x="2458563" y="2767325"/>
            <a:ext cx="274200" cy="274200"/>
          </a:xfrm>
          <a:prstGeom prst="ellipse">
            <a:avLst/>
          </a:prstGeom>
          <a:solidFill>
            <a:srgbClr val="CCCCCC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16"/>
          <p:cNvSpPr/>
          <p:nvPr/>
        </p:nvSpPr>
        <p:spPr>
          <a:xfrm>
            <a:off x="625275" y="1872250"/>
            <a:ext cx="274200" cy="274200"/>
          </a:xfrm>
          <a:prstGeom prst="ellipse">
            <a:avLst/>
          </a:prstGeom>
          <a:solidFill>
            <a:srgbClr val="CCCCCC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6"/>
          <p:cNvSpPr/>
          <p:nvPr/>
        </p:nvSpPr>
        <p:spPr>
          <a:xfrm>
            <a:off x="1399875" y="2339750"/>
            <a:ext cx="274200" cy="274200"/>
          </a:xfrm>
          <a:prstGeom prst="ellipse">
            <a:avLst/>
          </a:prstGeom>
          <a:solidFill>
            <a:srgbClr val="CCCCCC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6"/>
          <p:cNvSpPr txBox="1"/>
          <p:nvPr/>
        </p:nvSpPr>
        <p:spPr>
          <a:xfrm>
            <a:off x="5588400" y="5388325"/>
            <a:ext cx="2598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latin typeface="Calibri"/>
                <a:ea typeface="Calibri"/>
                <a:cs typeface="Calibri"/>
                <a:sym typeface="Calibri"/>
              </a:rPr>
              <a:t>Disentangled - Clustered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6" name="Google Shape;126;p16"/>
          <p:cNvGrpSpPr/>
          <p:nvPr/>
        </p:nvGrpSpPr>
        <p:grpSpPr>
          <a:xfrm>
            <a:off x="556838" y="1239725"/>
            <a:ext cx="8206137" cy="4683338"/>
            <a:chOff x="556863" y="1232913"/>
            <a:chExt cx="8206137" cy="4683338"/>
          </a:xfrm>
        </p:grpSpPr>
        <p:sp>
          <p:nvSpPr>
            <p:cNvPr id="127" name="Google Shape;127;p16"/>
            <p:cNvSpPr/>
            <p:nvPr/>
          </p:nvSpPr>
          <p:spPr>
            <a:xfrm>
              <a:off x="3963525" y="3308100"/>
              <a:ext cx="1066800" cy="400200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rgbClr val="434343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28" name="Google Shape;128;p16"/>
            <p:cNvGrpSpPr/>
            <p:nvPr/>
          </p:nvGrpSpPr>
          <p:grpSpPr>
            <a:xfrm>
              <a:off x="556863" y="1586837"/>
              <a:ext cx="2512975" cy="3329288"/>
              <a:chOff x="556863" y="1586837"/>
              <a:chExt cx="2512975" cy="3329288"/>
            </a:xfrm>
          </p:grpSpPr>
          <p:cxnSp>
            <p:nvCxnSpPr>
              <p:cNvPr id="129" name="Google Shape;129;p16"/>
              <p:cNvCxnSpPr>
                <a:stCxn id="130" idx="0"/>
                <a:endCxn id="131" idx="4"/>
              </p:cNvCxnSpPr>
              <p:nvPr/>
            </p:nvCxnSpPr>
            <p:spPr>
              <a:xfrm flipH="1" rot="10800000">
                <a:off x="1235925" y="3445125"/>
                <a:ext cx="351000" cy="11256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2" name="Google Shape;132;p16"/>
              <p:cNvCxnSpPr>
                <a:stCxn id="130" idx="6"/>
                <a:endCxn id="120" idx="2"/>
              </p:cNvCxnSpPr>
              <p:nvPr/>
            </p:nvCxnSpPr>
            <p:spPr>
              <a:xfrm>
                <a:off x="1373025" y="4707825"/>
                <a:ext cx="602100" cy="621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3" name="Google Shape;133;p16"/>
              <p:cNvCxnSpPr/>
              <p:nvPr/>
            </p:nvCxnSpPr>
            <p:spPr>
              <a:xfrm flipH="1" rot="10800000">
                <a:off x="2249431" y="4380144"/>
                <a:ext cx="518100" cy="3966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31" name="Google Shape;131;p16"/>
              <p:cNvSpPr/>
              <p:nvPr/>
            </p:nvSpPr>
            <p:spPr>
              <a:xfrm>
                <a:off x="1449825" y="3170988"/>
                <a:ext cx="274200" cy="274200"/>
              </a:xfrm>
              <a:prstGeom prst="ellipse">
                <a:avLst/>
              </a:prstGeom>
              <a:solidFill>
                <a:srgbClr val="0B5394"/>
              </a:solidFill>
              <a:ln cap="flat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" name="Google Shape;130;p16"/>
              <p:cNvSpPr/>
              <p:nvPr/>
            </p:nvSpPr>
            <p:spPr>
              <a:xfrm>
                <a:off x="1098825" y="4570725"/>
                <a:ext cx="274200" cy="274200"/>
              </a:xfrm>
              <a:prstGeom prst="ellipse">
                <a:avLst/>
              </a:prstGeom>
              <a:solidFill>
                <a:srgbClr val="D9D9D9"/>
              </a:solidFill>
              <a:ln cap="flat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34" name="Google Shape;134;p16"/>
              <p:cNvCxnSpPr>
                <a:stCxn id="123" idx="4"/>
                <a:endCxn id="131" idx="0"/>
              </p:cNvCxnSpPr>
              <p:nvPr/>
            </p:nvCxnSpPr>
            <p:spPr>
              <a:xfrm>
                <a:off x="762400" y="2139638"/>
                <a:ext cx="824400" cy="10314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5" name="Google Shape;135;p16"/>
              <p:cNvCxnSpPr>
                <a:stCxn id="120" idx="0"/>
                <a:endCxn id="131" idx="4"/>
              </p:cNvCxnSpPr>
              <p:nvPr/>
            </p:nvCxnSpPr>
            <p:spPr>
              <a:xfrm rot="10800000">
                <a:off x="1586950" y="3445113"/>
                <a:ext cx="525300" cy="11877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6" name="Google Shape;136;p16"/>
              <p:cNvCxnSpPr>
                <a:stCxn id="131" idx="0"/>
                <a:endCxn id="118" idx="3"/>
              </p:cNvCxnSpPr>
              <p:nvPr/>
            </p:nvCxnSpPr>
            <p:spPr>
              <a:xfrm flipH="1" rot="10800000">
                <a:off x="1586925" y="1962288"/>
                <a:ext cx="687300" cy="12087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7" name="Google Shape;137;p16"/>
              <p:cNvCxnSpPr>
                <a:stCxn id="131" idx="4"/>
                <a:endCxn id="119" idx="1"/>
              </p:cNvCxnSpPr>
              <p:nvPr/>
            </p:nvCxnSpPr>
            <p:spPr>
              <a:xfrm>
                <a:off x="1586925" y="3445188"/>
                <a:ext cx="1180500" cy="7344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8" name="Google Shape;138;p16"/>
              <p:cNvCxnSpPr/>
              <p:nvPr/>
            </p:nvCxnSpPr>
            <p:spPr>
              <a:xfrm flipH="1" rot="10800000">
                <a:off x="899475" y="1872175"/>
                <a:ext cx="1334700" cy="1371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9" name="Google Shape;139;p16"/>
              <p:cNvCxnSpPr/>
              <p:nvPr/>
            </p:nvCxnSpPr>
            <p:spPr>
              <a:xfrm rot="10800000">
                <a:off x="859319" y="2106294"/>
                <a:ext cx="540600" cy="3705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0" name="Google Shape;140;p16"/>
              <p:cNvCxnSpPr/>
              <p:nvPr/>
            </p:nvCxnSpPr>
            <p:spPr>
              <a:xfrm flipH="1" rot="10800000">
                <a:off x="1633831" y="1969119"/>
                <a:ext cx="640500" cy="4107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1" name="Google Shape;141;p16"/>
              <p:cNvCxnSpPr>
                <a:stCxn id="131" idx="0"/>
                <a:endCxn id="124" idx="4"/>
              </p:cNvCxnSpPr>
              <p:nvPr/>
            </p:nvCxnSpPr>
            <p:spPr>
              <a:xfrm rot="10800000">
                <a:off x="1537125" y="2607288"/>
                <a:ext cx="49800" cy="5637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2" name="Google Shape;142;p16"/>
              <p:cNvCxnSpPr>
                <a:stCxn id="131" idx="6"/>
                <a:endCxn id="122" idx="2"/>
              </p:cNvCxnSpPr>
              <p:nvPr/>
            </p:nvCxnSpPr>
            <p:spPr>
              <a:xfrm flipH="1" rot="10800000">
                <a:off x="1724025" y="2897688"/>
                <a:ext cx="734700" cy="4104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3" name="Google Shape;143;p16"/>
              <p:cNvCxnSpPr>
                <a:stCxn id="121" idx="2"/>
                <a:endCxn id="131" idx="6"/>
              </p:cNvCxnSpPr>
              <p:nvPr/>
            </p:nvCxnSpPr>
            <p:spPr>
              <a:xfrm rot="10800000">
                <a:off x="1723975" y="3307988"/>
                <a:ext cx="784500" cy="2790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4" name="Google Shape;144;p16"/>
              <p:cNvCxnSpPr/>
              <p:nvPr/>
            </p:nvCxnSpPr>
            <p:spPr>
              <a:xfrm>
                <a:off x="2595750" y="3041500"/>
                <a:ext cx="49800" cy="4152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grpSp>
            <p:nvGrpSpPr>
              <p:cNvPr id="145" name="Google Shape;145;p16"/>
              <p:cNvGrpSpPr/>
              <p:nvPr/>
            </p:nvGrpSpPr>
            <p:grpSpPr>
              <a:xfrm>
                <a:off x="556863" y="1735076"/>
                <a:ext cx="365700" cy="91440"/>
                <a:chOff x="556863" y="1735076"/>
                <a:chExt cx="365700" cy="91440"/>
              </a:xfrm>
            </p:grpSpPr>
            <p:grpSp>
              <p:nvGrpSpPr>
                <p:cNvPr id="146" name="Google Shape;146;p16"/>
                <p:cNvGrpSpPr/>
                <p:nvPr/>
              </p:nvGrpSpPr>
              <p:grpSpPr>
                <a:xfrm>
                  <a:off x="556863" y="1735076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147" name="Google Shape;147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148" name="Google Shape;148;p16"/>
                  <p:cNvCxnSpPr>
                    <a:stCxn id="147" idx="0"/>
                    <a:endCxn id="147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  <p:grpSp>
              <p:nvGrpSpPr>
                <p:cNvPr id="149" name="Google Shape;149;p16"/>
                <p:cNvGrpSpPr/>
                <p:nvPr/>
              </p:nvGrpSpPr>
              <p:grpSpPr>
                <a:xfrm>
                  <a:off x="739713" y="1735076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150" name="Google Shape;150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151" name="Google Shape;151;p16"/>
                  <p:cNvCxnSpPr>
                    <a:stCxn id="150" idx="0"/>
                    <a:endCxn id="150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</p:grpSp>
          <p:grpSp>
            <p:nvGrpSpPr>
              <p:cNvPr id="152" name="Google Shape;152;p16"/>
              <p:cNvGrpSpPr/>
              <p:nvPr/>
            </p:nvGrpSpPr>
            <p:grpSpPr>
              <a:xfrm>
                <a:off x="2223566" y="1586837"/>
                <a:ext cx="365806" cy="91440"/>
                <a:chOff x="2223566" y="1586837"/>
                <a:chExt cx="365806" cy="91440"/>
              </a:xfrm>
            </p:grpSpPr>
            <p:grpSp>
              <p:nvGrpSpPr>
                <p:cNvPr id="153" name="Google Shape;153;p16"/>
                <p:cNvGrpSpPr/>
                <p:nvPr/>
              </p:nvGrpSpPr>
              <p:grpSpPr>
                <a:xfrm>
                  <a:off x="2223566" y="1586837"/>
                  <a:ext cx="182919" cy="91440"/>
                  <a:chOff x="2950300" y="1514225"/>
                  <a:chExt cx="690000" cy="464400"/>
                </a:xfrm>
              </p:grpSpPr>
              <p:sp>
                <p:nvSpPr>
                  <p:cNvPr id="154" name="Google Shape;154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155" name="Google Shape;155;p16"/>
                  <p:cNvCxnSpPr>
                    <a:stCxn id="154" idx="0"/>
                    <a:endCxn id="154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  <p:grpSp>
              <p:nvGrpSpPr>
                <p:cNvPr id="156" name="Google Shape;156;p16"/>
                <p:cNvGrpSpPr/>
                <p:nvPr/>
              </p:nvGrpSpPr>
              <p:grpSpPr>
                <a:xfrm>
                  <a:off x="2406453" y="1586837"/>
                  <a:ext cx="182919" cy="91440"/>
                  <a:chOff x="2950300" y="1514225"/>
                  <a:chExt cx="690000" cy="464400"/>
                </a:xfrm>
              </p:grpSpPr>
              <p:sp>
                <p:nvSpPr>
                  <p:cNvPr id="157" name="Google Shape;157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158" name="Google Shape;158;p16"/>
                  <p:cNvCxnSpPr>
                    <a:stCxn id="157" idx="0"/>
                    <a:endCxn id="157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</p:grpSp>
          <p:grpSp>
            <p:nvGrpSpPr>
              <p:cNvPr id="159" name="Google Shape;159;p16"/>
              <p:cNvGrpSpPr/>
              <p:nvPr/>
            </p:nvGrpSpPr>
            <p:grpSpPr>
              <a:xfrm>
                <a:off x="1311038" y="2224101"/>
                <a:ext cx="365700" cy="91440"/>
                <a:chOff x="1311038" y="2224101"/>
                <a:chExt cx="365700" cy="91440"/>
              </a:xfrm>
            </p:grpSpPr>
            <p:grpSp>
              <p:nvGrpSpPr>
                <p:cNvPr id="160" name="Google Shape;160;p16"/>
                <p:cNvGrpSpPr/>
                <p:nvPr/>
              </p:nvGrpSpPr>
              <p:grpSpPr>
                <a:xfrm>
                  <a:off x="1311038" y="2224101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161" name="Google Shape;161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162" name="Google Shape;162;p16"/>
                  <p:cNvCxnSpPr>
                    <a:stCxn id="161" idx="0"/>
                    <a:endCxn id="161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  <p:grpSp>
              <p:nvGrpSpPr>
                <p:cNvPr id="163" name="Google Shape;163;p16"/>
                <p:cNvGrpSpPr/>
                <p:nvPr/>
              </p:nvGrpSpPr>
              <p:grpSpPr>
                <a:xfrm>
                  <a:off x="1493888" y="2224101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164" name="Google Shape;164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165" name="Google Shape;165;p16"/>
                  <p:cNvCxnSpPr>
                    <a:stCxn id="164" idx="0"/>
                    <a:endCxn id="164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</p:grpSp>
          <p:grpSp>
            <p:nvGrpSpPr>
              <p:cNvPr id="166" name="Google Shape;166;p16"/>
              <p:cNvGrpSpPr/>
              <p:nvPr/>
            </p:nvGrpSpPr>
            <p:grpSpPr>
              <a:xfrm>
                <a:off x="2463463" y="2632001"/>
                <a:ext cx="365700" cy="91440"/>
                <a:chOff x="2463463" y="2632001"/>
                <a:chExt cx="365700" cy="91440"/>
              </a:xfrm>
            </p:grpSpPr>
            <p:grpSp>
              <p:nvGrpSpPr>
                <p:cNvPr id="167" name="Google Shape;167;p16"/>
                <p:cNvGrpSpPr/>
                <p:nvPr/>
              </p:nvGrpSpPr>
              <p:grpSpPr>
                <a:xfrm>
                  <a:off x="2463463" y="2632001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168" name="Google Shape;168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169" name="Google Shape;169;p16"/>
                  <p:cNvCxnSpPr>
                    <a:stCxn id="168" idx="0"/>
                    <a:endCxn id="168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  <p:grpSp>
              <p:nvGrpSpPr>
                <p:cNvPr id="170" name="Google Shape;170;p16"/>
                <p:cNvGrpSpPr/>
                <p:nvPr/>
              </p:nvGrpSpPr>
              <p:grpSpPr>
                <a:xfrm>
                  <a:off x="2646313" y="2632001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171" name="Google Shape;171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172" name="Google Shape;172;p16"/>
                  <p:cNvCxnSpPr>
                    <a:stCxn id="171" idx="0"/>
                    <a:endCxn id="171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</p:grpSp>
          <p:grpSp>
            <p:nvGrpSpPr>
              <p:cNvPr id="173" name="Google Shape;173;p16"/>
              <p:cNvGrpSpPr/>
              <p:nvPr/>
            </p:nvGrpSpPr>
            <p:grpSpPr>
              <a:xfrm rot="-5400000">
                <a:off x="1541193" y="2906271"/>
                <a:ext cx="91440" cy="365700"/>
                <a:chOff x="1311043" y="3141596"/>
                <a:chExt cx="91440" cy="365700"/>
              </a:xfrm>
            </p:grpSpPr>
            <p:grpSp>
              <p:nvGrpSpPr>
                <p:cNvPr id="174" name="Google Shape;174;p16"/>
                <p:cNvGrpSpPr/>
                <p:nvPr/>
              </p:nvGrpSpPr>
              <p:grpSpPr>
                <a:xfrm rot="5400000">
                  <a:off x="1265338" y="3187301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175" name="Google Shape;175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176" name="Google Shape;176;p16"/>
                  <p:cNvCxnSpPr>
                    <a:stCxn id="175" idx="0"/>
                    <a:endCxn id="175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  <p:grpSp>
              <p:nvGrpSpPr>
                <p:cNvPr id="177" name="Google Shape;177;p16"/>
                <p:cNvGrpSpPr/>
                <p:nvPr/>
              </p:nvGrpSpPr>
              <p:grpSpPr>
                <a:xfrm rot="5400000">
                  <a:off x="1265338" y="3370151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178" name="Google Shape;178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179" name="Google Shape;179;p16"/>
                  <p:cNvCxnSpPr>
                    <a:stCxn id="178" idx="0"/>
                    <a:endCxn id="178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</p:grpSp>
          <p:grpSp>
            <p:nvGrpSpPr>
              <p:cNvPr id="180" name="Google Shape;180;p16"/>
              <p:cNvGrpSpPr/>
              <p:nvPr/>
            </p:nvGrpSpPr>
            <p:grpSpPr>
              <a:xfrm>
                <a:off x="1857788" y="4502526"/>
                <a:ext cx="365700" cy="91440"/>
                <a:chOff x="1857788" y="4502526"/>
                <a:chExt cx="365700" cy="91440"/>
              </a:xfrm>
            </p:grpSpPr>
            <p:grpSp>
              <p:nvGrpSpPr>
                <p:cNvPr id="181" name="Google Shape;181;p16"/>
                <p:cNvGrpSpPr/>
                <p:nvPr/>
              </p:nvGrpSpPr>
              <p:grpSpPr>
                <a:xfrm>
                  <a:off x="1857788" y="4502526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182" name="Google Shape;182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183" name="Google Shape;183;p16"/>
                  <p:cNvCxnSpPr>
                    <a:stCxn id="182" idx="0"/>
                    <a:endCxn id="182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  <p:grpSp>
              <p:nvGrpSpPr>
                <p:cNvPr id="184" name="Google Shape;184;p16"/>
                <p:cNvGrpSpPr/>
                <p:nvPr/>
              </p:nvGrpSpPr>
              <p:grpSpPr>
                <a:xfrm>
                  <a:off x="2040638" y="4502526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185" name="Google Shape;185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186" name="Google Shape;186;p16"/>
                  <p:cNvCxnSpPr>
                    <a:stCxn id="185" idx="0"/>
                    <a:endCxn id="185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</p:grpSp>
          <p:grpSp>
            <p:nvGrpSpPr>
              <p:cNvPr id="187" name="Google Shape;187;p16"/>
              <p:cNvGrpSpPr/>
              <p:nvPr/>
            </p:nvGrpSpPr>
            <p:grpSpPr>
              <a:xfrm>
                <a:off x="1041888" y="4411076"/>
                <a:ext cx="365700" cy="91440"/>
                <a:chOff x="1041888" y="4411076"/>
                <a:chExt cx="365700" cy="91440"/>
              </a:xfrm>
            </p:grpSpPr>
            <p:grpSp>
              <p:nvGrpSpPr>
                <p:cNvPr id="188" name="Google Shape;188;p16"/>
                <p:cNvGrpSpPr/>
                <p:nvPr/>
              </p:nvGrpSpPr>
              <p:grpSpPr>
                <a:xfrm>
                  <a:off x="1041888" y="4411076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189" name="Google Shape;189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190" name="Google Shape;190;p16"/>
                  <p:cNvCxnSpPr>
                    <a:stCxn id="189" idx="0"/>
                    <a:endCxn id="189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  <p:grpSp>
              <p:nvGrpSpPr>
                <p:cNvPr id="191" name="Google Shape;191;p16"/>
                <p:cNvGrpSpPr/>
                <p:nvPr/>
              </p:nvGrpSpPr>
              <p:grpSpPr>
                <a:xfrm>
                  <a:off x="1224738" y="4411076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192" name="Google Shape;192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193" name="Google Shape;193;p16"/>
                  <p:cNvCxnSpPr>
                    <a:stCxn id="192" idx="0"/>
                    <a:endCxn id="192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</p:grpSp>
          <p:grpSp>
            <p:nvGrpSpPr>
              <p:cNvPr id="194" name="Google Shape;194;p16"/>
              <p:cNvGrpSpPr/>
              <p:nvPr/>
            </p:nvGrpSpPr>
            <p:grpSpPr>
              <a:xfrm>
                <a:off x="2500138" y="3329276"/>
                <a:ext cx="365700" cy="91440"/>
                <a:chOff x="2500138" y="3329276"/>
                <a:chExt cx="365700" cy="91440"/>
              </a:xfrm>
            </p:grpSpPr>
            <p:grpSp>
              <p:nvGrpSpPr>
                <p:cNvPr id="195" name="Google Shape;195;p16"/>
                <p:cNvGrpSpPr/>
                <p:nvPr/>
              </p:nvGrpSpPr>
              <p:grpSpPr>
                <a:xfrm>
                  <a:off x="2500138" y="3329276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196" name="Google Shape;196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197" name="Google Shape;197;p16"/>
                  <p:cNvCxnSpPr>
                    <a:stCxn id="196" idx="0"/>
                    <a:endCxn id="196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  <p:grpSp>
              <p:nvGrpSpPr>
                <p:cNvPr id="198" name="Google Shape;198;p16"/>
                <p:cNvGrpSpPr/>
                <p:nvPr/>
              </p:nvGrpSpPr>
              <p:grpSpPr>
                <a:xfrm>
                  <a:off x="2682988" y="3329276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199" name="Google Shape;199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200" name="Google Shape;200;p16"/>
                  <p:cNvCxnSpPr>
                    <a:stCxn id="199" idx="0"/>
                    <a:endCxn id="199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</p:grpSp>
          <p:grpSp>
            <p:nvGrpSpPr>
              <p:cNvPr id="201" name="Google Shape;201;p16"/>
              <p:cNvGrpSpPr/>
              <p:nvPr/>
            </p:nvGrpSpPr>
            <p:grpSpPr>
              <a:xfrm>
                <a:off x="2704138" y="4026551"/>
                <a:ext cx="365700" cy="91440"/>
                <a:chOff x="2704138" y="4026551"/>
                <a:chExt cx="365700" cy="91440"/>
              </a:xfrm>
            </p:grpSpPr>
            <p:grpSp>
              <p:nvGrpSpPr>
                <p:cNvPr id="202" name="Google Shape;202;p16"/>
                <p:cNvGrpSpPr/>
                <p:nvPr/>
              </p:nvGrpSpPr>
              <p:grpSpPr>
                <a:xfrm>
                  <a:off x="2704138" y="4026551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203" name="Google Shape;203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204" name="Google Shape;204;p16"/>
                  <p:cNvCxnSpPr>
                    <a:stCxn id="203" idx="0"/>
                    <a:endCxn id="203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  <p:grpSp>
              <p:nvGrpSpPr>
                <p:cNvPr id="205" name="Google Shape;205;p16"/>
                <p:cNvGrpSpPr/>
                <p:nvPr/>
              </p:nvGrpSpPr>
              <p:grpSpPr>
                <a:xfrm>
                  <a:off x="2886988" y="4026551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206" name="Google Shape;206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207" name="Google Shape;207;p16"/>
                  <p:cNvCxnSpPr>
                    <a:stCxn id="206" idx="0"/>
                    <a:endCxn id="206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</p:grpSp>
          <p:sp>
            <p:nvSpPr>
              <p:cNvPr id="208" name="Google Shape;208;p16"/>
              <p:cNvSpPr/>
              <p:nvPr/>
            </p:nvSpPr>
            <p:spPr>
              <a:xfrm>
                <a:off x="2234950" y="1737375"/>
                <a:ext cx="274200" cy="274200"/>
              </a:xfrm>
              <a:prstGeom prst="ellipse">
                <a:avLst/>
              </a:prstGeom>
              <a:solidFill>
                <a:srgbClr val="D9D9D9"/>
              </a:solidFill>
              <a:ln cap="flat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9" name="Google Shape;209;p16"/>
              <p:cNvSpPr/>
              <p:nvPr/>
            </p:nvSpPr>
            <p:spPr>
              <a:xfrm>
                <a:off x="2728150" y="4148400"/>
                <a:ext cx="274200" cy="274200"/>
              </a:xfrm>
              <a:prstGeom prst="ellipse">
                <a:avLst/>
              </a:prstGeom>
              <a:solidFill>
                <a:srgbClr val="D9D9D9"/>
              </a:solidFill>
              <a:ln cap="flat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6"/>
              <p:cNvSpPr/>
              <p:nvPr/>
            </p:nvSpPr>
            <p:spPr>
              <a:xfrm>
                <a:off x="1975900" y="4641925"/>
                <a:ext cx="274200" cy="274200"/>
              </a:xfrm>
              <a:prstGeom prst="ellipse">
                <a:avLst/>
              </a:prstGeom>
              <a:solidFill>
                <a:srgbClr val="D9D9D9"/>
              </a:solidFill>
              <a:ln cap="flat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6"/>
              <p:cNvSpPr/>
              <p:nvPr/>
            </p:nvSpPr>
            <p:spPr>
              <a:xfrm>
                <a:off x="2509225" y="3459000"/>
                <a:ext cx="274200" cy="274200"/>
              </a:xfrm>
              <a:prstGeom prst="ellipse">
                <a:avLst/>
              </a:prstGeom>
              <a:solidFill>
                <a:srgbClr val="D9D9D9"/>
              </a:solidFill>
              <a:ln cap="flat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6"/>
              <p:cNvSpPr/>
              <p:nvPr/>
            </p:nvSpPr>
            <p:spPr>
              <a:xfrm>
                <a:off x="2459338" y="2769625"/>
                <a:ext cx="274200" cy="274200"/>
              </a:xfrm>
              <a:prstGeom prst="ellipse">
                <a:avLst/>
              </a:prstGeom>
              <a:solidFill>
                <a:srgbClr val="D9D9D9"/>
              </a:solidFill>
              <a:ln cap="flat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6"/>
              <p:cNvSpPr/>
              <p:nvPr/>
            </p:nvSpPr>
            <p:spPr>
              <a:xfrm>
                <a:off x="626050" y="1874550"/>
                <a:ext cx="274200" cy="274200"/>
              </a:xfrm>
              <a:prstGeom prst="ellipse">
                <a:avLst/>
              </a:prstGeom>
              <a:solidFill>
                <a:srgbClr val="D9D9D9"/>
              </a:solidFill>
              <a:ln cap="flat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4" name="Google Shape;214;p16"/>
              <p:cNvSpPr/>
              <p:nvPr/>
            </p:nvSpPr>
            <p:spPr>
              <a:xfrm>
                <a:off x="1400650" y="2342050"/>
                <a:ext cx="274200" cy="274200"/>
              </a:xfrm>
              <a:prstGeom prst="ellipse">
                <a:avLst/>
              </a:prstGeom>
              <a:solidFill>
                <a:srgbClr val="D9D9D9"/>
              </a:solidFill>
              <a:ln cap="flat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5" name="Google Shape;215;p16"/>
            <p:cNvGrpSpPr/>
            <p:nvPr/>
          </p:nvGrpSpPr>
          <p:grpSpPr>
            <a:xfrm>
              <a:off x="5627075" y="1232913"/>
              <a:ext cx="3135925" cy="4008913"/>
              <a:chOff x="5627075" y="1232913"/>
              <a:chExt cx="3135925" cy="4008913"/>
            </a:xfrm>
          </p:grpSpPr>
          <p:sp>
            <p:nvSpPr>
              <p:cNvPr id="216" name="Google Shape;216;p16"/>
              <p:cNvSpPr/>
              <p:nvPr/>
            </p:nvSpPr>
            <p:spPr>
              <a:xfrm>
                <a:off x="5627075" y="3991125"/>
                <a:ext cx="2159100" cy="1250700"/>
              </a:xfrm>
              <a:prstGeom prst="ellipse">
                <a:avLst/>
              </a:prstGeom>
              <a:solidFill>
                <a:srgbClr val="EAD1DC"/>
              </a:solidFill>
              <a:ln cap="flat" cmpd="sng" w="19050">
                <a:solidFill>
                  <a:schemeClr val="dk2"/>
                </a:solidFill>
                <a:prstDash val="dash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D5A6BD"/>
                  </a:solidFill>
                </a:endParaRPr>
              </a:p>
            </p:txBody>
          </p:sp>
          <p:sp>
            <p:nvSpPr>
              <p:cNvPr id="217" name="Google Shape;217;p16"/>
              <p:cNvSpPr/>
              <p:nvPr/>
            </p:nvSpPr>
            <p:spPr>
              <a:xfrm>
                <a:off x="7515600" y="2754950"/>
                <a:ext cx="1247400" cy="1536600"/>
              </a:xfrm>
              <a:prstGeom prst="ellipse">
                <a:avLst/>
              </a:prstGeom>
              <a:solidFill>
                <a:srgbClr val="B6D7A8"/>
              </a:solidFill>
              <a:ln cap="flat" cmpd="sng" w="19050">
                <a:solidFill>
                  <a:schemeClr val="dk2"/>
                </a:solidFill>
                <a:prstDash val="dash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6"/>
              <p:cNvSpPr/>
              <p:nvPr/>
            </p:nvSpPr>
            <p:spPr>
              <a:xfrm>
                <a:off x="5758350" y="1232913"/>
                <a:ext cx="2159100" cy="1483500"/>
              </a:xfrm>
              <a:prstGeom prst="ellipse">
                <a:avLst/>
              </a:prstGeom>
              <a:solidFill>
                <a:srgbClr val="A4C2F4"/>
              </a:solidFill>
              <a:ln cap="flat" cmpd="sng" w="19050">
                <a:solidFill>
                  <a:schemeClr val="dk2"/>
                </a:solidFill>
                <a:prstDash val="dash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9" name="Google Shape;219;p16"/>
              <p:cNvSpPr/>
              <p:nvPr/>
            </p:nvSpPr>
            <p:spPr>
              <a:xfrm>
                <a:off x="6750600" y="3252488"/>
                <a:ext cx="274200" cy="274200"/>
              </a:xfrm>
              <a:prstGeom prst="ellipse">
                <a:avLst/>
              </a:prstGeom>
              <a:solidFill>
                <a:srgbClr val="0B5394"/>
              </a:solidFill>
              <a:ln cap="flat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0" name="Google Shape;220;p16"/>
              <p:cNvSpPr/>
              <p:nvPr/>
            </p:nvSpPr>
            <p:spPr>
              <a:xfrm>
                <a:off x="6060600" y="1735075"/>
                <a:ext cx="274200" cy="274200"/>
              </a:xfrm>
              <a:prstGeom prst="ellipse">
                <a:avLst/>
              </a:prstGeom>
              <a:solidFill>
                <a:srgbClr val="D9D9D9"/>
              </a:solidFill>
              <a:ln cap="flat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6"/>
              <p:cNvSpPr/>
              <p:nvPr/>
            </p:nvSpPr>
            <p:spPr>
              <a:xfrm>
                <a:off x="7241400" y="1735075"/>
                <a:ext cx="274200" cy="274200"/>
              </a:xfrm>
              <a:prstGeom prst="ellipse">
                <a:avLst/>
              </a:prstGeom>
              <a:solidFill>
                <a:srgbClr val="D9D9D9"/>
              </a:solidFill>
              <a:ln cap="flat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6"/>
              <p:cNvSpPr/>
              <p:nvPr/>
            </p:nvSpPr>
            <p:spPr>
              <a:xfrm>
                <a:off x="7834800" y="3813950"/>
                <a:ext cx="274200" cy="274200"/>
              </a:xfrm>
              <a:prstGeom prst="ellipse">
                <a:avLst/>
              </a:prstGeom>
              <a:solidFill>
                <a:srgbClr val="D9D9D9"/>
              </a:solidFill>
              <a:ln cap="flat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" name="Google Shape;223;p16"/>
              <p:cNvSpPr/>
              <p:nvPr/>
            </p:nvSpPr>
            <p:spPr>
              <a:xfrm>
                <a:off x="8077200" y="3038025"/>
                <a:ext cx="274200" cy="274200"/>
              </a:xfrm>
              <a:prstGeom prst="ellipse">
                <a:avLst/>
              </a:prstGeom>
              <a:solidFill>
                <a:srgbClr val="D9D9D9"/>
              </a:solidFill>
              <a:ln cap="flat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4" name="Google Shape;224;p16"/>
              <p:cNvSpPr/>
              <p:nvPr/>
            </p:nvSpPr>
            <p:spPr>
              <a:xfrm>
                <a:off x="6651000" y="2275388"/>
                <a:ext cx="274200" cy="274200"/>
              </a:xfrm>
              <a:prstGeom prst="ellipse">
                <a:avLst/>
              </a:prstGeom>
              <a:solidFill>
                <a:srgbClr val="D9D9D9"/>
              </a:solidFill>
              <a:ln cap="flat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225" name="Google Shape;225;p16"/>
              <p:cNvCxnSpPr>
                <a:stCxn id="219" idx="0"/>
                <a:endCxn id="224" idx="4"/>
              </p:cNvCxnSpPr>
              <p:nvPr/>
            </p:nvCxnSpPr>
            <p:spPr>
              <a:xfrm rot="10800000">
                <a:off x="6788100" y="2549588"/>
                <a:ext cx="99600" cy="7029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26" name="Google Shape;226;p16"/>
              <p:cNvCxnSpPr>
                <a:stCxn id="220" idx="4"/>
                <a:endCxn id="219" idx="0"/>
              </p:cNvCxnSpPr>
              <p:nvPr/>
            </p:nvCxnSpPr>
            <p:spPr>
              <a:xfrm>
                <a:off x="6197700" y="2009275"/>
                <a:ext cx="690000" cy="12432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27" name="Google Shape;227;p16"/>
              <p:cNvCxnSpPr>
                <a:stCxn id="221" idx="4"/>
                <a:endCxn id="219" idx="0"/>
              </p:cNvCxnSpPr>
              <p:nvPr/>
            </p:nvCxnSpPr>
            <p:spPr>
              <a:xfrm flipH="1">
                <a:off x="6887700" y="2009275"/>
                <a:ext cx="490800" cy="12432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28" name="Google Shape;228;p16"/>
              <p:cNvCxnSpPr>
                <a:stCxn id="220" idx="6"/>
                <a:endCxn id="221" idx="2"/>
              </p:cNvCxnSpPr>
              <p:nvPr/>
            </p:nvCxnSpPr>
            <p:spPr>
              <a:xfrm>
                <a:off x="6334800" y="1872175"/>
                <a:ext cx="906600" cy="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29" name="Google Shape;229;p16"/>
              <p:cNvCxnSpPr>
                <a:stCxn id="220" idx="5"/>
                <a:endCxn id="224" idx="1"/>
              </p:cNvCxnSpPr>
              <p:nvPr/>
            </p:nvCxnSpPr>
            <p:spPr>
              <a:xfrm>
                <a:off x="6294644" y="1969119"/>
                <a:ext cx="396600" cy="3465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30" name="Google Shape;230;p16"/>
              <p:cNvCxnSpPr>
                <a:stCxn id="224" idx="7"/>
                <a:endCxn id="221" idx="3"/>
              </p:cNvCxnSpPr>
              <p:nvPr/>
            </p:nvCxnSpPr>
            <p:spPr>
              <a:xfrm flipH="1" rot="10800000">
                <a:off x="6885044" y="1969043"/>
                <a:ext cx="396600" cy="3465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31" name="Google Shape;231;p16"/>
              <p:cNvCxnSpPr>
                <a:stCxn id="219" idx="6"/>
                <a:endCxn id="223" idx="2"/>
              </p:cNvCxnSpPr>
              <p:nvPr/>
            </p:nvCxnSpPr>
            <p:spPr>
              <a:xfrm flipH="1" rot="10800000">
                <a:off x="7024800" y="3175088"/>
                <a:ext cx="1052400" cy="2145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32" name="Google Shape;232;p16"/>
              <p:cNvCxnSpPr>
                <a:stCxn id="219" idx="6"/>
                <a:endCxn id="222" idx="1"/>
              </p:cNvCxnSpPr>
              <p:nvPr/>
            </p:nvCxnSpPr>
            <p:spPr>
              <a:xfrm>
                <a:off x="7024800" y="3389588"/>
                <a:ext cx="850200" cy="4644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33" name="Google Shape;233;p16"/>
              <p:cNvCxnSpPr>
                <a:stCxn id="223" idx="4"/>
                <a:endCxn id="222" idx="7"/>
              </p:cNvCxnSpPr>
              <p:nvPr/>
            </p:nvCxnSpPr>
            <p:spPr>
              <a:xfrm flipH="1">
                <a:off x="8068800" y="3312225"/>
                <a:ext cx="145500" cy="5418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34" name="Google Shape;234;p16"/>
              <p:cNvSpPr/>
              <p:nvPr/>
            </p:nvSpPr>
            <p:spPr>
              <a:xfrm>
                <a:off x="5923500" y="4502525"/>
                <a:ext cx="274200" cy="274200"/>
              </a:xfrm>
              <a:prstGeom prst="ellipse">
                <a:avLst/>
              </a:prstGeom>
              <a:solidFill>
                <a:srgbClr val="D9D9D9"/>
              </a:solidFill>
              <a:ln cap="flat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5" name="Google Shape;235;p16"/>
              <p:cNvSpPr/>
              <p:nvPr/>
            </p:nvSpPr>
            <p:spPr>
              <a:xfrm>
                <a:off x="6513888" y="4776650"/>
                <a:ext cx="274200" cy="274200"/>
              </a:xfrm>
              <a:prstGeom prst="ellipse">
                <a:avLst/>
              </a:prstGeom>
              <a:solidFill>
                <a:srgbClr val="D9D9D9"/>
              </a:solidFill>
              <a:ln cap="flat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6"/>
              <p:cNvSpPr/>
              <p:nvPr/>
            </p:nvSpPr>
            <p:spPr>
              <a:xfrm>
                <a:off x="7195613" y="4616338"/>
                <a:ext cx="274200" cy="274200"/>
              </a:xfrm>
              <a:prstGeom prst="ellipse">
                <a:avLst/>
              </a:prstGeom>
              <a:solidFill>
                <a:srgbClr val="D9D9D9"/>
              </a:solidFill>
              <a:ln cap="flat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237" name="Google Shape;237;p16"/>
              <p:cNvCxnSpPr>
                <a:stCxn id="234" idx="0"/>
                <a:endCxn id="219" idx="4"/>
              </p:cNvCxnSpPr>
              <p:nvPr/>
            </p:nvCxnSpPr>
            <p:spPr>
              <a:xfrm flipH="1" rot="10800000">
                <a:off x="6060600" y="3526625"/>
                <a:ext cx="827100" cy="9759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38" name="Google Shape;238;p16"/>
              <p:cNvCxnSpPr>
                <a:stCxn id="235" idx="0"/>
                <a:endCxn id="219" idx="4"/>
              </p:cNvCxnSpPr>
              <p:nvPr/>
            </p:nvCxnSpPr>
            <p:spPr>
              <a:xfrm flipH="1" rot="10800000">
                <a:off x="6650988" y="3526550"/>
                <a:ext cx="236700" cy="12501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39" name="Google Shape;239;p16"/>
              <p:cNvCxnSpPr>
                <a:stCxn id="236" idx="0"/>
                <a:endCxn id="219" idx="4"/>
              </p:cNvCxnSpPr>
              <p:nvPr/>
            </p:nvCxnSpPr>
            <p:spPr>
              <a:xfrm rot="10800000">
                <a:off x="6887813" y="3526738"/>
                <a:ext cx="444900" cy="10896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40" name="Google Shape;240;p16"/>
              <p:cNvCxnSpPr>
                <a:stCxn id="234" idx="5"/>
                <a:endCxn id="235" idx="1"/>
              </p:cNvCxnSpPr>
              <p:nvPr/>
            </p:nvCxnSpPr>
            <p:spPr>
              <a:xfrm>
                <a:off x="6157544" y="4736569"/>
                <a:ext cx="396600" cy="801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41" name="Google Shape;241;p16"/>
              <p:cNvCxnSpPr>
                <a:stCxn id="235" idx="6"/>
                <a:endCxn id="236" idx="3"/>
              </p:cNvCxnSpPr>
              <p:nvPr/>
            </p:nvCxnSpPr>
            <p:spPr>
              <a:xfrm flipH="1" rot="10800000">
                <a:off x="6788088" y="4850450"/>
                <a:ext cx="447600" cy="633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grpSp>
            <p:nvGrpSpPr>
              <p:cNvPr id="242" name="Google Shape;242;p16"/>
              <p:cNvGrpSpPr/>
              <p:nvPr/>
            </p:nvGrpSpPr>
            <p:grpSpPr>
              <a:xfrm>
                <a:off x="5969028" y="1586837"/>
                <a:ext cx="365773" cy="91440"/>
                <a:chOff x="2950313" y="1514226"/>
                <a:chExt cx="365700" cy="91440"/>
              </a:xfrm>
            </p:grpSpPr>
            <p:grpSp>
              <p:nvGrpSpPr>
                <p:cNvPr id="243" name="Google Shape;243;p16"/>
                <p:cNvGrpSpPr/>
                <p:nvPr/>
              </p:nvGrpSpPr>
              <p:grpSpPr>
                <a:xfrm>
                  <a:off x="2950313" y="1514226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244" name="Google Shape;244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245" name="Google Shape;245;p16"/>
                  <p:cNvCxnSpPr>
                    <a:stCxn id="244" idx="0"/>
                    <a:endCxn id="244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  <p:grpSp>
              <p:nvGrpSpPr>
                <p:cNvPr id="246" name="Google Shape;246;p16"/>
                <p:cNvGrpSpPr/>
                <p:nvPr/>
              </p:nvGrpSpPr>
              <p:grpSpPr>
                <a:xfrm>
                  <a:off x="3133163" y="1514226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247" name="Google Shape;247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248" name="Google Shape;248;p16"/>
                  <p:cNvCxnSpPr>
                    <a:stCxn id="247" idx="0"/>
                    <a:endCxn id="247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</p:grpSp>
          <p:grpSp>
            <p:nvGrpSpPr>
              <p:cNvPr id="249" name="Google Shape;249;p16"/>
              <p:cNvGrpSpPr/>
              <p:nvPr/>
            </p:nvGrpSpPr>
            <p:grpSpPr>
              <a:xfrm>
                <a:off x="6586465" y="2122799"/>
                <a:ext cx="365773" cy="91440"/>
                <a:chOff x="2950313" y="1514226"/>
                <a:chExt cx="365700" cy="91440"/>
              </a:xfrm>
            </p:grpSpPr>
            <p:grpSp>
              <p:nvGrpSpPr>
                <p:cNvPr id="250" name="Google Shape;250;p16"/>
                <p:cNvGrpSpPr/>
                <p:nvPr/>
              </p:nvGrpSpPr>
              <p:grpSpPr>
                <a:xfrm>
                  <a:off x="2950313" y="1514226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251" name="Google Shape;251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252" name="Google Shape;252;p16"/>
                  <p:cNvCxnSpPr>
                    <a:stCxn id="251" idx="0"/>
                    <a:endCxn id="251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  <p:grpSp>
              <p:nvGrpSpPr>
                <p:cNvPr id="253" name="Google Shape;253;p16"/>
                <p:cNvGrpSpPr/>
                <p:nvPr/>
              </p:nvGrpSpPr>
              <p:grpSpPr>
                <a:xfrm>
                  <a:off x="3133163" y="1514226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254" name="Google Shape;254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255" name="Google Shape;255;p16"/>
                  <p:cNvCxnSpPr>
                    <a:stCxn id="254" idx="0"/>
                    <a:endCxn id="254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</p:grpSp>
          <p:grpSp>
            <p:nvGrpSpPr>
              <p:cNvPr id="256" name="Google Shape;256;p16"/>
              <p:cNvGrpSpPr/>
              <p:nvPr/>
            </p:nvGrpSpPr>
            <p:grpSpPr>
              <a:xfrm>
                <a:off x="7195615" y="1586837"/>
                <a:ext cx="365773" cy="91440"/>
                <a:chOff x="2950313" y="1514226"/>
                <a:chExt cx="365700" cy="91440"/>
              </a:xfrm>
            </p:grpSpPr>
            <p:grpSp>
              <p:nvGrpSpPr>
                <p:cNvPr id="257" name="Google Shape;257;p16"/>
                <p:cNvGrpSpPr/>
                <p:nvPr/>
              </p:nvGrpSpPr>
              <p:grpSpPr>
                <a:xfrm>
                  <a:off x="2950313" y="1514226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258" name="Google Shape;258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259" name="Google Shape;259;p16"/>
                  <p:cNvCxnSpPr>
                    <a:stCxn id="258" idx="0"/>
                    <a:endCxn id="258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  <p:grpSp>
              <p:nvGrpSpPr>
                <p:cNvPr id="260" name="Google Shape;260;p16"/>
                <p:cNvGrpSpPr/>
                <p:nvPr/>
              </p:nvGrpSpPr>
              <p:grpSpPr>
                <a:xfrm>
                  <a:off x="3133163" y="1514226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261" name="Google Shape;261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262" name="Google Shape;262;p16"/>
                  <p:cNvCxnSpPr>
                    <a:stCxn id="261" idx="0"/>
                    <a:endCxn id="261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</p:grpSp>
          <p:grpSp>
            <p:nvGrpSpPr>
              <p:cNvPr id="263" name="Google Shape;263;p16"/>
              <p:cNvGrpSpPr/>
              <p:nvPr/>
            </p:nvGrpSpPr>
            <p:grpSpPr>
              <a:xfrm>
                <a:off x="6704815" y="3111124"/>
                <a:ext cx="365773" cy="91440"/>
                <a:chOff x="2950313" y="1514226"/>
                <a:chExt cx="365700" cy="91440"/>
              </a:xfrm>
            </p:grpSpPr>
            <p:grpSp>
              <p:nvGrpSpPr>
                <p:cNvPr id="264" name="Google Shape;264;p16"/>
                <p:cNvGrpSpPr/>
                <p:nvPr/>
              </p:nvGrpSpPr>
              <p:grpSpPr>
                <a:xfrm>
                  <a:off x="2950313" y="1514226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265" name="Google Shape;265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266" name="Google Shape;266;p16"/>
                  <p:cNvCxnSpPr>
                    <a:stCxn id="265" idx="0"/>
                    <a:endCxn id="265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  <p:grpSp>
              <p:nvGrpSpPr>
                <p:cNvPr id="267" name="Google Shape;267;p16"/>
                <p:cNvGrpSpPr/>
                <p:nvPr/>
              </p:nvGrpSpPr>
              <p:grpSpPr>
                <a:xfrm>
                  <a:off x="3133163" y="1514226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268" name="Google Shape;268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269" name="Google Shape;269;p16"/>
                  <p:cNvCxnSpPr>
                    <a:stCxn id="268" idx="0"/>
                    <a:endCxn id="268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</p:grpSp>
          <p:grpSp>
            <p:nvGrpSpPr>
              <p:cNvPr id="270" name="Google Shape;270;p16"/>
              <p:cNvGrpSpPr/>
              <p:nvPr/>
            </p:nvGrpSpPr>
            <p:grpSpPr>
              <a:xfrm>
                <a:off x="8031415" y="2904312"/>
                <a:ext cx="365773" cy="91440"/>
                <a:chOff x="2950313" y="1514226"/>
                <a:chExt cx="365700" cy="91440"/>
              </a:xfrm>
            </p:grpSpPr>
            <p:grpSp>
              <p:nvGrpSpPr>
                <p:cNvPr id="271" name="Google Shape;271;p16"/>
                <p:cNvGrpSpPr/>
                <p:nvPr/>
              </p:nvGrpSpPr>
              <p:grpSpPr>
                <a:xfrm>
                  <a:off x="2950313" y="1514226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272" name="Google Shape;272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273" name="Google Shape;273;p16"/>
                  <p:cNvCxnSpPr>
                    <a:stCxn id="272" idx="0"/>
                    <a:endCxn id="272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  <p:grpSp>
              <p:nvGrpSpPr>
                <p:cNvPr id="274" name="Google Shape;274;p16"/>
                <p:cNvGrpSpPr/>
                <p:nvPr/>
              </p:nvGrpSpPr>
              <p:grpSpPr>
                <a:xfrm>
                  <a:off x="3133163" y="1514226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275" name="Google Shape;275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276" name="Google Shape;276;p16"/>
                  <p:cNvCxnSpPr>
                    <a:stCxn id="275" idx="0"/>
                    <a:endCxn id="275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</p:grpSp>
          <p:grpSp>
            <p:nvGrpSpPr>
              <p:cNvPr id="277" name="Google Shape;277;p16"/>
              <p:cNvGrpSpPr/>
              <p:nvPr/>
            </p:nvGrpSpPr>
            <p:grpSpPr>
              <a:xfrm>
                <a:off x="7834790" y="3708312"/>
                <a:ext cx="365773" cy="91440"/>
                <a:chOff x="2950313" y="1514226"/>
                <a:chExt cx="365700" cy="91440"/>
              </a:xfrm>
            </p:grpSpPr>
            <p:grpSp>
              <p:nvGrpSpPr>
                <p:cNvPr id="278" name="Google Shape;278;p16"/>
                <p:cNvGrpSpPr/>
                <p:nvPr/>
              </p:nvGrpSpPr>
              <p:grpSpPr>
                <a:xfrm>
                  <a:off x="2950313" y="1514226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279" name="Google Shape;279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280" name="Google Shape;280;p16"/>
                  <p:cNvCxnSpPr>
                    <a:stCxn id="279" idx="0"/>
                    <a:endCxn id="279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  <p:grpSp>
              <p:nvGrpSpPr>
                <p:cNvPr id="281" name="Google Shape;281;p16"/>
                <p:cNvGrpSpPr/>
                <p:nvPr/>
              </p:nvGrpSpPr>
              <p:grpSpPr>
                <a:xfrm>
                  <a:off x="3133163" y="1514226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282" name="Google Shape;282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283" name="Google Shape;283;p16"/>
                  <p:cNvCxnSpPr>
                    <a:stCxn id="282" idx="0"/>
                    <a:endCxn id="282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</p:grpSp>
          <p:grpSp>
            <p:nvGrpSpPr>
              <p:cNvPr id="284" name="Google Shape;284;p16"/>
              <p:cNvGrpSpPr/>
              <p:nvPr/>
            </p:nvGrpSpPr>
            <p:grpSpPr>
              <a:xfrm>
                <a:off x="5877715" y="4380137"/>
                <a:ext cx="365773" cy="91440"/>
                <a:chOff x="2950313" y="1514226"/>
                <a:chExt cx="365700" cy="91440"/>
              </a:xfrm>
            </p:grpSpPr>
            <p:grpSp>
              <p:nvGrpSpPr>
                <p:cNvPr id="285" name="Google Shape;285;p16"/>
                <p:cNvGrpSpPr/>
                <p:nvPr/>
              </p:nvGrpSpPr>
              <p:grpSpPr>
                <a:xfrm>
                  <a:off x="2950313" y="1514226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286" name="Google Shape;286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287" name="Google Shape;287;p16"/>
                  <p:cNvCxnSpPr>
                    <a:stCxn id="286" idx="0"/>
                    <a:endCxn id="286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  <p:grpSp>
              <p:nvGrpSpPr>
                <p:cNvPr id="288" name="Google Shape;288;p16"/>
                <p:cNvGrpSpPr/>
                <p:nvPr/>
              </p:nvGrpSpPr>
              <p:grpSpPr>
                <a:xfrm>
                  <a:off x="3133163" y="1514226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289" name="Google Shape;289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290" name="Google Shape;290;p16"/>
                  <p:cNvCxnSpPr>
                    <a:stCxn id="289" idx="0"/>
                    <a:endCxn id="289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</p:grpSp>
          <p:grpSp>
            <p:nvGrpSpPr>
              <p:cNvPr id="291" name="Google Shape;291;p16"/>
              <p:cNvGrpSpPr/>
              <p:nvPr/>
            </p:nvGrpSpPr>
            <p:grpSpPr>
              <a:xfrm>
                <a:off x="6513765" y="4630762"/>
                <a:ext cx="365773" cy="91440"/>
                <a:chOff x="2950313" y="1514226"/>
                <a:chExt cx="365700" cy="91440"/>
              </a:xfrm>
            </p:grpSpPr>
            <p:grpSp>
              <p:nvGrpSpPr>
                <p:cNvPr id="292" name="Google Shape;292;p16"/>
                <p:cNvGrpSpPr/>
                <p:nvPr/>
              </p:nvGrpSpPr>
              <p:grpSpPr>
                <a:xfrm>
                  <a:off x="2950313" y="1514226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293" name="Google Shape;293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294" name="Google Shape;294;p16"/>
                  <p:cNvCxnSpPr>
                    <a:stCxn id="293" idx="0"/>
                    <a:endCxn id="293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  <p:grpSp>
              <p:nvGrpSpPr>
                <p:cNvPr id="295" name="Google Shape;295;p16"/>
                <p:cNvGrpSpPr/>
                <p:nvPr/>
              </p:nvGrpSpPr>
              <p:grpSpPr>
                <a:xfrm>
                  <a:off x="3133163" y="1514226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296" name="Google Shape;296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297" name="Google Shape;297;p16"/>
                  <p:cNvCxnSpPr>
                    <a:stCxn id="296" idx="0"/>
                    <a:endCxn id="296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</p:grpSp>
          <p:grpSp>
            <p:nvGrpSpPr>
              <p:cNvPr id="298" name="Google Shape;298;p16"/>
              <p:cNvGrpSpPr/>
              <p:nvPr/>
            </p:nvGrpSpPr>
            <p:grpSpPr>
              <a:xfrm>
                <a:off x="7149835" y="4502535"/>
                <a:ext cx="365773" cy="91440"/>
                <a:chOff x="2950313" y="1514226"/>
                <a:chExt cx="365700" cy="91440"/>
              </a:xfrm>
            </p:grpSpPr>
            <p:grpSp>
              <p:nvGrpSpPr>
                <p:cNvPr id="299" name="Google Shape;299;p16"/>
                <p:cNvGrpSpPr/>
                <p:nvPr/>
              </p:nvGrpSpPr>
              <p:grpSpPr>
                <a:xfrm>
                  <a:off x="2950313" y="1514226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300" name="Google Shape;300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301" name="Google Shape;301;p16"/>
                  <p:cNvCxnSpPr>
                    <a:stCxn id="300" idx="0"/>
                    <a:endCxn id="300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  <p:grpSp>
              <p:nvGrpSpPr>
                <p:cNvPr id="302" name="Google Shape;302;p16"/>
                <p:cNvGrpSpPr/>
                <p:nvPr/>
              </p:nvGrpSpPr>
              <p:grpSpPr>
                <a:xfrm>
                  <a:off x="3133163" y="1514226"/>
                  <a:ext cx="182850" cy="91440"/>
                  <a:chOff x="2950300" y="1514225"/>
                  <a:chExt cx="690000" cy="464400"/>
                </a:xfrm>
              </p:grpSpPr>
              <p:sp>
                <p:nvSpPr>
                  <p:cNvPr id="303" name="Google Shape;303;p16"/>
                  <p:cNvSpPr/>
                  <p:nvPr/>
                </p:nvSpPr>
                <p:spPr>
                  <a:xfrm>
                    <a:off x="2950300" y="1514225"/>
                    <a:ext cx="690000" cy="464400"/>
                  </a:xfrm>
                  <a:prstGeom prst="rect">
                    <a:avLst/>
                  </a:prstGeom>
                  <a:solidFill>
                    <a:schemeClr val="lt1"/>
                  </a:solidFill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cxnSp>
                <p:nvCxnSpPr>
                  <p:cNvPr id="304" name="Google Shape;304;p16"/>
                  <p:cNvCxnSpPr>
                    <a:stCxn id="303" idx="0"/>
                    <a:endCxn id="303" idx="2"/>
                  </p:cNvCxnSpPr>
                  <p:nvPr/>
                </p:nvCxnSpPr>
                <p:spPr>
                  <a:xfrm>
                    <a:off x="3295300" y="1514225"/>
                    <a:ext cx="0" cy="464400"/>
                  </a:xfrm>
                  <a:prstGeom prst="straightConnector1">
                    <a:avLst/>
                  </a:prstGeom>
                  <a:noFill/>
                  <a:ln cap="flat" cmpd="sng" w="19050">
                    <a:solidFill>
                      <a:schemeClr val="dk2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</p:grpSp>
        </p:grpSp>
        <p:sp>
          <p:nvSpPr>
            <p:cNvPr id="305" name="Google Shape;305;p16"/>
            <p:cNvSpPr txBox="1"/>
            <p:nvPr/>
          </p:nvSpPr>
          <p:spPr>
            <a:xfrm>
              <a:off x="1407600" y="5423650"/>
              <a:ext cx="11805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>
                  <a:latin typeface="Calibri"/>
                  <a:ea typeface="Calibri"/>
                  <a:cs typeface="Calibri"/>
                  <a:sym typeface="Calibri"/>
                </a:rPr>
                <a:t>Holistic </a:t>
              </a:r>
              <a:endParaRPr b="1" sz="200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7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Problem Formulation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17"/>
          <p:cNvSpPr txBox="1"/>
          <p:nvPr>
            <p:ph idx="1" type="body"/>
          </p:nvPr>
        </p:nvSpPr>
        <p:spPr>
          <a:xfrm>
            <a:off x="358775" y="1066800"/>
            <a:ext cx="8424900" cy="5105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17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14" name="Google Shape;31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7288" y="1219200"/>
            <a:ext cx="7400925" cy="44196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17"/>
          <p:cNvSpPr txBox="1"/>
          <p:nvPr/>
        </p:nvSpPr>
        <p:spPr>
          <a:xfrm>
            <a:off x="3458300" y="3165225"/>
            <a:ext cx="234600" cy="400200"/>
          </a:xfrm>
          <a:prstGeom prst="rect">
            <a:avLst/>
          </a:prstGeom>
          <a:noFill/>
          <a:ln cap="flat" cmpd="sng" w="28575">
            <a:solidFill>
              <a:srgbClr val="1155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C78D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8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Related Work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" name="Google Shape;322;p18"/>
          <p:cNvSpPr txBox="1"/>
          <p:nvPr>
            <p:ph idx="1" type="body"/>
          </p:nvPr>
        </p:nvSpPr>
        <p:spPr>
          <a:xfrm>
            <a:off x="358775" y="1066800"/>
            <a:ext cx="8424900" cy="5105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Graph Spectral Theory and Graph Fourier Transform </a:t>
            </a:r>
            <a:r>
              <a:rPr lang="en-US" sz="14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[1]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Polynomial Spectral Filters </a:t>
            </a:r>
            <a:r>
              <a:rPr lang="en-US" sz="14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[2]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F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urther simplifications using linear filters. </a:t>
            </a:r>
            <a:r>
              <a:rPr lang="en-US" sz="14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[3]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The Attention Mechanism (GAT) </a:t>
            </a:r>
            <a:r>
              <a:rPr lang="en-US" sz="14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[4]</a:t>
            </a:r>
            <a:r>
              <a:rPr i="1" lang="en-US" sz="1600">
                <a:latin typeface="Calibri"/>
                <a:ea typeface="Calibri"/>
                <a:cs typeface="Calibri"/>
                <a:sym typeface="Calibri"/>
              </a:rPr>
              <a:t> : Adaptively specifies weights to the node’s neighbors pruning out irrelevant nodes.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Capsule Networks (CapsNet) </a:t>
            </a:r>
            <a:r>
              <a:rPr lang="en-US" sz="14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[5]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 and Dynamic Routing between Capsules </a:t>
            </a:r>
            <a:r>
              <a:rPr lang="en-US" sz="14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8"/>
              </a:rPr>
              <a:t>[6]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 : </a:t>
            </a:r>
            <a:r>
              <a:rPr i="1" lang="en-US" sz="1600">
                <a:latin typeface="Calibri"/>
                <a:ea typeface="Calibri"/>
                <a:cs typeface="Calibri"/>
                <a:sym typeface="Calibri"/>
              </a:rPr>
              <a:t>replace scalar-valued neurons by vector-valued ones “capsules”, and group low-level capsules into high-level ones.</a:t>
            </a:r>
            <a:endParaRPr i="1"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i="1"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Drawbacks: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1800"/>
              <a:buFont typeface="Calibri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Holistic neighbor convolution/aggregation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Over-smoothing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" name="Google Shape;323;p18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19"/>
          <p:cNvSpPr txBox="1"/>
          <p:nvPr>
            <p:ph idx="1" type="subTitle"/>
          </p:nvPr>
        </p:nvSpPr>
        <p:spPr>
          <a:xfrm>
            <a:off x="358775" y="1143000"/>
            <a:ext cx="84249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Helvetica Neue"/>
              <a:buNone/>
            </a:pPr>
            <a:r>
              <a:t/>
            </a:r>
            <a:endParaRPr/>
          </a:p>
        </p:txBody>
      </p:sp>
      <p:sp>
        <p:nvSpPr>
          <p:cNvPr id="329" name="Google Shape;329;p19"/>
          <p:cNvSpPr txBox="1"/>
          <p:nvPr>
            <p:ph type="ctrTitle"/>
          </p:nvPr>
        </p:nvSpPr>
        <p:spPr>
          <a:xfrm>
            <a:off x="2237147" y="1828800"/>
            <a:ext cx="65466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latin typeface="Calibri"/>
                <a:ea typeface="Calibri"/>
                <a:cs typeface="Calibri"/>
                <a:sym typeface="Calibri"/>
              </a:rPr>
              <a:t>Methodology</a:t>
            </a:r>
            <a:endParaRPr sz="4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20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/>
              <a:t>The DisenConv Layer</a:t>
            </a:r>
            <a:endParaRPr sz="2600"/>
          </a:p>
        </p:txBody>
      </p:sp>
      <p:sp>
        <p:nvSpPr>
          <p:cNvPr id="336" name="Google Shape;336;p20"/>
          <p:cNvSpPr txBox="1"/>
          <p:nvPr>
            <p:ph idx="1" type="body"/>
          </p:nvPr>
        </p:nvSpPr>
        <p:spPr>
          <a:xfrm>
            <a:off x="358775" y="1066800"/>
            <a:ext cx="8424900" cy="5105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20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38" name="Google Shape;33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488" y="2066925"/>
            <a:ext cx="8201025" cy="2724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21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The DisenConv Layer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" name="Google Shape;345;p21"/>
          <p:cNvSpPr txBox="1"/>
          <p:nvPr>
            <p:ph idx="1" type="body"/>
          </p:nvPr>
        </p:nvSpPr>
        <p:spPr>
          <a:xfrm>
            <a:off x="358775" y="1066800"/>
            <a:ext cx="8424900" cy="5105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21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47" name="Google Shape;34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8775" y="986700"/>
            <a:ext cx="4791075" cy="5168824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21"/>
          <p:cNvSpPr txBox="1"/>
          <p:nvPr/>
        </p:nvSpPr>
        <p:spPr>
          <a:xfrm>
            <a:off x="713150" y="2237150"/>
            <a:ext cx="4386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49" name="Google Shape;349;p21"/>
          <p:cNvSpPr txBox="1"/>
          <p:nvPr/>
        </p:nvSpPr>
        <p:spPr>
          <a:xfrm>
            <a:off x="547075" y="3341075"/>
            <a:ext cx="4552500" cy="255900"/>
          </a:xfrm>
          <a:prstGeom prst="rect">
            <a:avLst/>
          </a:prstGeom>
          <a:noFill/>
          <a:ln cap="flat" cmpd="sng" w="2857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350" name="Google Shape;350;p21"/>
          <p:cNvGrpSpPr/>
          <p:nvPr/>
        </p:nvGrpSpPr>
        <p:grpSpPr>
          <a:xfrm>
            <a:off x="722925" y="3780500"/>
            <a:ext cx="5304825" cy="1836900"/>
            <a:chOff x="722925" y="3780500"/>
            <a:chExt cx="5304825" cy="1836900"/>
          </a:xfrm>
        </p:grpSpPr>
        <p:sp>
          <p:nvSpPr>
            <p:cNvPr id="351" name="Google Shape;351;p21"/>
            <p:cNvSpPr/>
            <p:nvPr/>
          </p:nvSpPr>
          <p:spPr>
            <a:xfrm>
              <a:off x="5255850" y="4562150"/>
              <a:ext cx="771900" cy="273600"/>
            </a:xfrm>
            <a:prstGeom prst="leftArrow">
              <a:avLst>
                <a:gd fmla="val 50000" name="adj1"/>
                <a:gd fmla="val 50000" name="adj2"/>
              </a:avLst>
            </a:prstGeom>
            <a:solidFill>
              <a:srgbClr val="3C78D8"/>
            </a:solidFill>
            <a:ln cap="flat" cmpd="sng" w="9525">
              <a:solidFill>
                <a:srgbClr val="0B539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21"/>
            <p:cNvSpPr txBox="1"/>
            <p:nvPr/>
          </p:nvSpPr>
          <p:spPr>
            <a:xfrm>
              <a:off x="722925" y="3780500"/>
              <a:ext cx="4152000" cy="1836900"/>
            </a:xfrm>
            <a:prstGeom prst="rect">
              <a:avLst/>
            </a:prstGeom>
            <a:noFill/>
            <a:ln cap="flat" cmpd="sng" w="28575">
              <a:solidFill>
                <a:srgbClr val="0B539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353" name="Google Shape;353;p21"/>
          <p:cNvGrpSpPr/>
          <p:nvPr/>
        </p:nvGrpSpPr>
        <p:grpSpPr>
          <a:xfrm>
            <a:off x="1289575" y="1678875"/>
            <a:ext cx="7296075" cy="431100"/>
            <a:chOff x="1289575" y="1678875"/>
            <a:chExt cx="7296075" cy="431100"/>
          </a:xfrm>
        </p:grpSpPr>
        <p:grpSp>
          <p:nvGrpSpPr>
            <p:cNvPr id="354" name="Google Shape;354;p21"/>
            <p:cNvGrpSpPr/>
            <p:nvPr/>
          </p:nvGrpSpPr>
          <p:grpSpPr>
            <a:xfrm>
              <a:off x="1289575" y="1752675"/>
              <a:ext cx="4738175" cy="278550"/>
              <a:chOff x="1289575" y="1752675"/>
              <a:chExt cx="4738175" cy="278550"/>
            </a:xfrm>
          </p:grpSpPr>
          <p:sp>
            <p:nvSpPr>
              <p:cNvPr id="355" name="Google Shape;355;p21"/>
              <p:cNvSpPr txBox="1"/>
              <p:nvPr/>
            </p:nvSpPr>
            <p:spPr>
              <a:xfrm>
                <a:off x="1289575" y="1752675"/>
                <a:ext cx="3810000" cy="255900"/>
              </a:xfrm>
              <a:prstGeom prst="rect">
                <a:avLst/>
              </a:prstGeom>
              <a:noFill/>
              <a:ln cap="flat" cmpd="sng" w="28575">
                <a:solidFill>
                  <a:srgbClr val="0B5394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56" name="Google Shape;356;p21"/>
              <p:cNvSpPr/>
              <p:nvPr/>
            </p:nvSpPr>
            <p:spPr>
              <a:xfrm>
                <a:off x="5255850" y="1757625"/>
                <a:ext cx="771900" cy="273600"/>
              </a:xfrm>
              <a:prstGeom prst="leftArrow">
                <a:avLst>
                  <a:gd fmla="val 50000" name="adj1"/>
                  <a:gd fmla="val 50000" name="adj2"/>
                </a:avLst>
              </a:prstGeom>
              <a:solidFill>
                <a:srgbClr val="3C78D8"/>
              </a:solidFill>
              <a:ln cap="flat" cmpd="sng" w="9525">
                <a:solidFill>
                  <a:srgbClr val="0B5394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57" name="Google Shape;357;p21"/>
            <p:cNvSpPr txBox="1"/>
            <p:nvPr/>
          </p:nvSpPr>
          <p:spPr>
            <a:xfrm>
              <a:off x="6260650" y="1678875"/>
              <a:ext cx="2325000" cy="431100"/>
            </a:xfrm>
            <a:prstGeom prst="rect">
              <a:avLst/>
            </a:prstGeom>
            <a:noFill/>
            <a:ln cap="flat" cmpd="sng" w="9525">
              <a:solidFill>
                <a:srgbClr val="0B539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latin typeface="Calibri"/>
                  <a:ea typeface="Calibri"/>
                  <a:cs typeface="Calibri"/>
                  <a:sym typeface="Calibri"/>
                </a:rPr>
                <a:t>Random Initialization</a:t>
              </a:r>
              <a:endParaRPr sz="160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58" name="Google Shape;358;p21"/>
          <p:cNvSpPr txBox="1"/>
          <p:nvPr/>
        </p:nvSpPr>
        <p:spPr>
          <a:xfrm>
            <a:off x="6260650" y="4483400"/>
            <a:ext cx="2071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Calibri"/>
                <a:ea typeface="Calibri"/>
                <a:cs typeface="Calibri"/>
                <a:sym typeface="Calibri"/>
              </a:rPr>
              <a:t>Neighborhood routing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59" name="Google Shape;359;p21"/>
          <p:cNvGrpSpPr/>
          <p:nvPr/>
        </p:nvGrpSpPr>
        <p:grpSpPr>
          <a:xfrm>
            <a:off x="713150" y="2217625"/>
            <a:ext cx="7119200" cy="914400"/>
            <a:chOff x="713150" y="2217625"/>
            <a:chExt cx="7119200" cy="914400"/>
          </a:xfrm>
        </p:grpSpPr>
        <p:grpSp>
          <p:nvGrpSpPr>
            <p:cNvPr id="360" name="Google Shape;360;p21"/>
            <p:cNvGrpSpPr/>
            <p:nvPr/>
          </p:nvGrpSpPr>
          <p:grpSpPr>
            <a:xfrm>
              <a:off x="713150" y="2217625"/>
              <a:ext cx="5314600" cy="914400"/>
              <a:chOff x="713150" y="2217625"/>
              <a:chExt cx="5314600" cy="914400"/>
            </a:xfrm>
          </p:grpSpPr>
          <p:sp>
            <p:nvSpPr>
              <p:cNvPr id="361" name="Google Shape;361;p21"/>
              <p:cNvSpPr/>
              <p:nvPr/>
            </p:nvSpPr>
            <p:spPr>
              <a:xfrm>
                <a:off x="5255850" y="2544925"/>
                <a:ext cx="771900" cy="273600"/>
              </a:xfrm>
              <a:prstGeom prst="leftArrow">
                <a:avLst>
                  <a:gd fmla="val 50000" name="adj1"/>
                  <a:gd fmla="val 50000" name="adj2"/>
                </a:avLst>
              </a:prstGeom>
              <a:solidFill>
                <a:srgbClr val="3C78D8"/>
              </a:solidFill>
              <a:ln cap="flat" cmpd="sng" w="9525">
                <a:solidFill>
                  <a:srgbClr val="0B5394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2" name="Google Shape;362;p21"/>
              <p:cNvSpPr txBox="1"/>
              <p:nvPr/>
            </p:nvSpPr>
            <p:spPr>
              <a:xfrm>
                <a:off x="713150" y="2217625"/>
                <a:ext cx="4386300" cy="914400"/>
              </a:xfrm>
              <a:prstGeom prst="rect">
                <a:avLst/>
              </a:prstGeom>
              <a:noFill/>
              <a:ln cap="flat" cmpd="sng" w="28575">
                <a:solidFill>
                  <a:srgbClr val="0B5394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sp>
          <p:nvSpPr>
            <p:cNvPr id="363" name="Google Shape;363;p21"/>
            <p:cNvSpPr txBox="1"/>
            <p:nvPr/>
          </p:nvSpPr>
          <p:spPr>
            <a:xfrm>
              <a:off x="6260650" y="2466175"/>
              <a:ext cx="1571700" cy="431100"/>
            </a:xfrm>
            <a:prstGeom prst="rect">
              <a:avLst/>
            </a:prstGeom>
            <a:noFill/>
            <a:ln cap="flat" cmpd="sng" w="9525">
              <a:solidFill>
                <a:srgbClr val="0B539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latin typeface="Calibri"/>
                  <a:ea typeface="Calibri"/>
                  <a:cs typeface="Calibri"/>
                  <a:sym typeface="Calibri"/>
                </a:rPr>
                <a:t>K projections</a:t>
              </a:r>
              <a:endParaRPr sz="160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64" name="Google Shape;364;p21"/>
          <p:cNvSpPr txBox="1"/>
          <p:nvPr/>
        </p:nvSpPr>
        <p:spPr>
          <a:xfrm>
            <a:off x="908550" y="2471625"/>
            <a:ext cx="468900" cy="431100"/>
          </a:xfrm>
          <a:prstGeom prst="rect">
            <a:avLst/>
          </a:prstGeom>
          <a:noFill/>
          <a:ln cap="flat" cmpd="sng" w="2857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7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70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7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70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8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camp-tum-jhu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