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76" r:id="rId4"/>
    <p:sldId id="277" r:id="rId5"/>
    <p:sldId id="259" r:id="rId6"/>
    <p:sldId id="282" r:id="rId7"/>
    <p:sldId id="273" r:id="rId8"/>
    <p:sldId id="285" r:id="rId9"/>
    <p:sldId id="281" r:id="rId10"/>
    <p:sldId id="286" r:id="rId11"/>
    <p:sldId id="284" r:id="rId12"/>
    <p:sldId id="261" r:id="rId13"/>
    <p:sldId id="267" r:id="rId14"/>
    <p:sldId id="283" r:id="rId15"/>
    <p:sldId id="265" r:id="rId16"/>
    <p:sldId id="266" r:id="rId17"/>
    <p:sldId id="268" r:id="rId18"/>
    <p:sldId id="274" r:id="rId19"/>
    <p:sldId id="275" r:id="rId20"/>
    <p:sldId id="271" r:id="rId21"/>
    <p:sldId id="272" r:id="rId22"/>
    <p:sldId id="262" r:id="rId23"/>
    <p:sldId id="258" r:id="rId24"/>
    <p:sldId id="278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C482FC-20F3-A140-A8A1-5BB1F8DB7A5F}" v="602" dt="2022-01-25T10:58:35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26"/>
    <p:restoredTop sz="71825"/>
  </p:normalViewPr>
  <p:slideViewPr>
    <p:cSldViewPr snapToGrid="0" snapToObjects="1">
      <p:cViewPr>
        <p:scale>
          <a:sx n="166" d="100"/>
          <a:sy n="166" d="100"/>
        </p:scale>
        <p:origin x="144" y="-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6937D-10D5-9A4E-8AE5-3BD40A349CB2}" type="datetimeFigureOut">
              <a:rPr lang="en-US" smtClean="0"/>
              <a:t>1/29/22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F51CD-B87E-504E-9940-0A8EC0898CB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56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0FCC8-D1FC-D145-A009-25D2FF8D2EB2}" type="datetimeFigureOut">
              <a:rPr lang="en-US" smtClean="0"/>
              <a:t>1/29/22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46913-DBF3-5540-BABC-D9F21B3544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24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 contains concatenated rows of X in single vector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VAE exactly like </a:t>
            </a:r>
            <a:r>
              <a:rPr lang="en-US" dirty="0" err="1"/>
              <a:t>HybridGNet</a:t>
            </a:r>
            <a:r>
              <a:rPr lang="en-US" dirty="0"/>
              <a:t>, just without connectivity info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VAE and PCA only use positions of landmarks without knowledge about connectivity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42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Given test image, </a:t>
            </a:r>
            <a:r>
              <a:rPr lang="en-US" dirty="0" err="1"/>
              <a:t>MultiAtlas</a:t>
            </a:r>
            <a:r>
              <a:rPr lang="en-US" dirty="0"/>
              <a:t> averages Landmark position of 5 most similar images/atlases from training set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Pairwise non-rigid registration to find corresponding landmarks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170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JSRT: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Japanese Society of Radiological Technology Chest X-Ray Dataset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247 high resolution x-ray images of lung, heart and clavicles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Clavicle: collarbone =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Schlüsselbein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Segmentation in Chest X-Ray (SCR) dataset: 166 landmarks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dirty="0"/>
              <a:t>Landmarks follow same pattern in every image</a:t>
            </a:r>
          </a:p>
          <a:p>
            <a:pPr marL="171450" indent="-171450">
              <a:buFontTx/>
              <a:buChar char="-"/>
            </a:pPr>
            <a:r>
              <a:rPr lang="en-US" dirty="0"/>
              <a:t>-&gt; shared Adjacency Matrix for every image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70 % training, 10% validation, 20% testing 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23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Do segmentation based on given landmarks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HybridGnets</a:t>
            </a:r>
            <a:r>
              <a:rPr lang="en-US" dirty="0"/>
              <a:t> leverage connectivity information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33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Evaluation: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MSE in pixel space over vectorized landmark locations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Hausdorff</a:t>
            </a:r>
            <a:r>
              <a:rPr lang="en-US" dirty="0"/>
              <a:t> Distance: maximum perpendicular distance between points on the contour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Hybrid Models perform better than Baselines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Dual models with segmentation masks during learning phase don’t perform better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Can be seen through Wilcoxon test</a:t>
            </a:r>
          </a:p>
          <a:p>
            <a:endParaRPr lang="en-US" dirty="0"/>
          </a:p>
          <a:p>
            <a:r>
              <a:rPr lang="en-US" dirty="0"/>
              <a:t>- P-value &lt; 0.05: significant differences between the means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02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HybridGnet</a:t>
            </a:r>
            <a:r>
              <a:rPr lang="en-US" dirty="0"/>
              <a:t> can obtain landmark based representation from given segmentation mask</a:t>
            </a:r>
          </a:p>
          <a:p>
            <a:endParaRPr lang="en-US" dirty="0"/>
          </a:p>
          <a:p>
            <a:r>
              <a:rPr lang="en-US" dirty="0"/>
              <a:t>- Useful if matched landmarks are necessary for statistical shape analysis but only segmentation masks are available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17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Again Mean Square Error and </a:t>
            </a:r>
            <a:r>
              <a:rPr lang="en-US" dirty="0" err="1"/>
              <a:t>Hausdorff</a:t>
            </a:r>
            <a:r>
              <a:rPr lang="en-US" dirty="0"/>
              <a:t> Distance as evaluation measures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HybridGNet</a:t>
            </a:r>
            <a:r>
              <a:rPr lang="en-US" dirty="0"/>
              <a:t> has lowest error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195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Artificial occlusions: randomly generated black boxes with different sizes</a:t>
            </a:r>
          </a:p>
          <a:p>
            <a:endParaRPr lang="en-US" dirty="0"/>
          </a:p>
          <a:p>
            <a:r>
              <a:rPr lang="en-US" dirty="0" err="1"/>
              <a:t>Unet</a:t>
            </a:r>
            <a:r>
              <a:rPr lang="en-US" dirty="0"/>
              <a:t> is like </a:t>
            </a:r>
            <a:r>
              <a:rPr lang="en-US" dirty="0" err="1"/>
              <a:t>HybridGnet</a:t>
            </a:r>
            <a:r>
              <a:rPr lang="en-US" dirty="0"/>
              <a:t> SC just without Graph Decoder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68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Landmark MSE not possible for dense segmentations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Dice Coefficient: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index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different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volumes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 err="1"/>
              <a:t>Unet</a:t>
            </a:r>
            <a:r>
              <a:rPr lang="en-US" dirty="0"/>
              <a:t> performs worse with larger occlusions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68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segmentation: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a given image: segment different regions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 medical context different </a:t>
            </a:r>
            <a:r>
              <a:rPr lang="en-US" dirty="0" err="1"/>
              <a:t>possiblities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Left: Lesion segmentation: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- irregular shape and size across different images of different individuals</a:t>
            </a:r>
          </a:p>
          <a:p>
            <a:endParaRPr lang="en-US" dirty="0"/>
          </a:p>
          <a:p>
            <a:r>
              <a:rPr lang="en-US" dirty="0"/>
              <a:t>- Location may vary from image to image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Makes sense to look at locally -&gt; train loss function on pixel level -&gt; dense segmentation mask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Right: Anatomical segmentation or Organ Segmentation: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Organs typically have regular structure, shape and location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Look at ”bigger picture” i.e. consider global context -&gt; constrain space of solutions</a:t>
            </a:r>
          </a:p>
          <a:p>
            <a:pPr marL="171450" indent="-171450">
              <a:buFontTx/>
              <a:buChar char="-"/>
            </a:pPr>
            <a:r>
              <a:rPr lang="en-US" dirty="0"/>
              <a:t>-&gt; landmark based segmentation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Depicted is current state of the art: convolutional neural network creating dense segmentation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192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ACNN: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modified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decoder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U-Net-like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structure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incorporate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anatomical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knowledge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CNNs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through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regularisation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de-D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 -&gt;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difficult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engineer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limited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de-DE" dirty="0"/>
            </a:br>
            <a:r>
              <a:rPr lang="de-DE" dirty="0"/>
              <a:t>Post-DAE: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denoising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autoencoders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(DAE)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segmentation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masks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-dimensional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anatomically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plausible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segmentations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post-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step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impose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(on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resulting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masks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obtained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arbitrary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segmentation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methods</a:t>
            </a:r>
            <a:r>
              <a:rPr lang="de-DE" dirty="0"/>
              <a:t>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54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Landmarks: set of nodes V</a:t>
            </a:r>
          </a:p>
          <a:p>
            <a:endParaRPr lang="en-US" dirty="0"/>
          </a:p>
          <a:p>
            <a:r>
              <a:rPr lang="en-US" dirty="0"/>
              <a:t>A: Adjacency matrix containing connectivity information</a:t>
            </a:r>
          </a:p>
          <a:p>
            <a:endParaRPr lang="en-US" dirty="0"/>
          </a:p>
          <a:p>
            <a:r>
              <a:rPr lang="en-US" dirty="0"/>
              <a:t>V and A is same for every image: same fixed number of nodes and same connectivity -&gt; typical in context of landmark-based segmentation (manual annotations)</a:t>
            </a:r>
          </a:p>
          <a:p>
            <a:endParaRPr lang="en-US" dirty="0"/>
          </a:p>
          <a:p>
            <a:r>
              <a:rPr lang="en-US" dirty="0"/>
              <a:t>Only X, exact position of landmarks differs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66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Two individual VAE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Fully connected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One trained on image data: standard convolutions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One trained on graph data: spectral convolutions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Both reduce input to same sized latent space of 64 features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95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Reduce input to same sized latent space of 64 features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Image Encoder: 5 residual blocks </a:t>
            </a:r>
            <a:r>
              <a:rPr lang="en-US" dirty="0" err="1"/>
              <a:t>altemated</a:t>
            </a:r>
            <a:r>
              <a:rPr lang="en-US" dirty="0"/>
              <a:t> with 4 max pooling operations -&gt; decoder is mirrored version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Graph Autoencoder: 4 Chebyshev layers and 5 layers for decoder with 16 feature maps and polynomial order of 6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Reconstruction loss: landmark MSE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Regularization: KL Divergence (imposes unit Gaussian Prior)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Initialized with pre-trained weights and refined for 2000 epochs</a:t>
            </a:r>
            <a:endParaRPr lang="en-US" dirty="0"/>
          </a:p>
          <a:p>
            <a:endParaRPr lang="en-US" dirty="0"/>
          </a:p>
          <a:p>
            <a:r>
              <a:rPr lang="en-US" dirty="0"/>
              <a:t>- Adam Optimizer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81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Dual models created to explore effect of </a:t>
                </a:r>
                <a:r>
                  <a:rPr lang="en-US" dirty="0"/>
                  <a:t>inclusion of dense segmentation masks during training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-&gt; </a:t>
                </a:r>
                <a:r>
                  <a:rPr lang="en-US" sz="1200" kern="120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HybridGnet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Dual and </a:t>
                </a:r>
                <a:r>
                  <a:rPr lang="en-US" sz="1200" kern="120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HybridGNet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Dual SC include additional decoder for dense probabilistic segmentation</a:t>
                </a:r>
                <a:endParaRPr lang="de-DE" dirty="0">
                  <a:effectLst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dataset only contains contours: segmentation masks for training were created by filling contours and labeling them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Dual loss: landmark localization error and dense segmentation error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𝑠𝑒𝑔</m:t>
                        </m:r>
                      </m:sub>
                    </m:sSub>
                  </m:oMath>
                </a14:m>
                <a:r>
                  <a:rPr lang="de-DE" sz="1200" dirty="0"/>
                  <a:t> </a:t>
                </a:r>
                <a:r>
                  <a:rPr lang="de-DE" sz="1200" dirty="0" err="1"/>
                  <a:t>term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based</a:t>
                </a:r>
                <a:r>
                  <a:rPr lang="de-DE" sz="1200" dirty="0"/>
                  <a:t> on </a:t>
                </a:r>
                <a:r>
                  <a:rPr lang="de-DE" sz="1200" dirty="0" err="1"/>
                  <a:t>average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between</a:t>
                </a:r>
                <a:r>
                  <a:rPr lang="de-DE" sz="1200" dirty="0"/>
                  <a:t> soft </a:t>
                </a:r>
                <a:r>
                  <a:rPr lang="de-DE" sz="1200" dirty="0" err="1"/>
                  <a:t>Dice</a:t>
                </a:r>
                <a:r>
                  <a:rPr lang="de-DE" sz="1200" dirty="0"/>
                  <a:t> [x] </a:t>
                </a:r>
                <a:r>
                  <a:rPr lang="de-DE" sz="1200" dirty="0" err="1"/>
                  <a:t>and</a:t>
                </a:r>
                <a:r>
                  <a:rPr lang="de-DE" sz="1200" dirty="0"/>
                  <a:t> Cross </a:t>
                </a:r>
                <a:r>
                  <a:rPr lang="de-DE" sz="1200" dirty="0" err="1"/>
                  <a:t>Entropy</a:t>
                </a:r>
                <a:b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</a:br>
                <a:endParaRPr lang="en-US" dirty="0"/>
              </a:p>
            </p:txBody>
          </p:sp>
        </mc:Choice>
        <mc:Fallback xmlns="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Dual models created to explore effect of </a:t>
                </a:r>
                <a:r>
                  <a:rPr lang="en-US" dirty="0"/>
                  <a:t>inclusion of dense segmentation masks during training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-&gt; </a:t>
                </a:r>
                <a:r>
                  <a:rPr lang="en-US" sz="1200" kern="120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HybridGnet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Dual and </a:t>
                </a:r>
                <a:r>
                  <a:rPr lang="en-US" sz="1200" kern="120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HybridGNet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Dual SC include additional decoder for dense probabilistic segmentation</a:t>
                </a:r>
                <a:endParaRPr lang="de-DE" dirty="0">
                  <a:effectLst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dataset only contains contours: segmentation masks for training were created by filling contours and labeling them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Dual loss: landmark localization error and dense segmentation error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i="0">
                    <a:latin typeface="Cambria Math" panose="02040503050406030204" pitchFamily="18" charset="0"/>
                  </a:rPr>
                  <a:t>𝐿</a:t>
                </a:r>
                <a:r>
                  <a:rPr lang="de-DE" sz="1200" i="0">
                    <a:latin typeface="Cambria Math" panose="02040503050406030204" pitchFamily="18" charset="0"/>
                  </a:rPr>
                  <a:t>_</a:t>
                </a:r>
                <a:r>
                  <a:rPr lang="de-DE" sz="1200" b="0" i="0">
                    <a:latin typeface="Cambria Math" panose="02040503050406030204" pitchFamily="18" charset="0"/>
                  </a:rPr>
                  <a:t>𝑠𝑒𝑔</a:t>
                </a:r>
                <a:r>
                  <a:rPr lang="de-DE" sz="1200" dirty="0"/>
                  <a:t> </a:t>
                </a:r>
                <a:r>
                  <a:rPr lang="de-DE" sz="1200" dirty="0" err="1"/>
                  <a:t>term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based</a:t>
                </a:r>
                <a:r>
                  <a:rPr lang="de-DE" sz="1200" dirty="0"/>
                  <a:t> on </a:t>
                </a:r>
                <a:r>
                  <a:rPr lang="de-DE" sz="1200" dirty="0" err="1"/>
                  <a:t>average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between</a:t>
                </a:r>
                <a:r>
                  <a:rPr lang="de-DE" sz="1200" dirty="0"/>
                  <a:t> soft </a:t>
                </a:r>
                <a:r>
                  <a:rPr lang="de-DE" sz="1200" dirty="0" err="1"/>
                  <a:t>Dice</a:t>
                </a:r>
                <a:r>
                  <a:rPr lang="de-DE" sz="1200" dirty="0"/>
                  <a:t> [x] </a:t>
                </a:r>
                <a:r>
                  <a:rPr lang="de-DE" sz="1200" dirty="0" err="1"/>
                  <a:t>and</a:t>
                </a:r>
                <a:r>
                  <a:rPr lang="de-DE" sz="1200" dirty="0"/>
                  <a:t> Cross </a:t>
                </a:r>
                <a:r>
                  <a:rPr lang="de-DE" sz="1200" dirty="0" err="1"/>
                  <a:t>Entropy</a:t>
                </a:r>
                <a:br>
                  <a:rPr lang="en-US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</a:br>
                <a:endParaRPr lang="en-US" dirty="0"/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34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dataset only contains contours: segmentation masks for training were created by filling contours and labeling them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Dual loss: landmark localization error and dense segmentation error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6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146913-DBF3-5540-BABC-D9F21B3544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5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7" name="Picture 518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7213"/>
            <a:ext cx="8424863" cy="12954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070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887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914400"/>
            <a:ext cx="2105025" cy="52578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914400"/>
            <a:ext cx="6167438" cy="52578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15330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1;p3" descr="Google Shape;21;p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358775" y="1143000"/>
            <a:ext cx="8424865" cy="685800"/>
          </a:xfrm>
          <a:prstGeom prst="rect">
            <a:avLst/>
          </a:prstGeom>
        </p:spPr>
        <p:txBody>
          <a:bodyPr anchor="b"/>
          <a:lstStyle>
            <a:lvl1pPr marL="114300" indent="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1005114" indent="-408213">
              <a:buClrTx/>
              <a:buFontTx/>
              <a:defRPr>
                <a:solidFill>
                  <a:srgbClr val="FFFFFF"/>
                </a:solidFill>
              </a:defRPr>
            </a:lvl2pPr>
            <a:lvl3pPr marL="1462314" indent="-408214">
              <a:buClrTx/>
              <a:buFontTx/>
              <a:defRPr>
                <a:solidFill>
                  <a:srgbClr val="FFFFFF"/>
                </a:solidFill>
              </a:defRPr>
            </a:lvl3pPr>
            <a:lvl4pPr marL="1919514" indent="-408214">
              <a:buClrTx/>
              <a:buFontTx/>
              <a:defRPr>
                <a:solidFill>
                  <a:srgbClr val="FFFFFF"/>
                </a:solidFill>
              </a:defRPr>
            </a:lvl4pPr>
            <a:lvl5pPr marL="2376714" indent="-408214">
              <a:buClrTx/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865" cy="1295400"/>
          </a:xfrm>
          <a:prstGeom prst="rect">
            <a:avLst/>
          </a:prstGeom>
        </p:spPr>
        <p:txBody>
          <a:bodyPr anchor="t"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23884"/>
            <a:ext cx="273567" cy="2649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77348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2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Rectangle 15"/>
          <p:cNvSpPr>
            <a:spLocks noGrp="1" noChangeArrowheads="1"/>
          </p:cNvSpPr>
          <p:nvPr>
            <p:ph type="subTitle" idx="12" hasCustomPrompt="1"/>
          </p:nvPr>
        </p:nvSpPr>
        <p:spPr>
          <a:xfrm>
            <a:off x="358775" y="1143000"/>
            <a:ext cx="8424863" cy="6858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l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Computer Aided Medical Procedures</a:t>
            </a:r>
            <a:endParaRPr lang="de-DE" noProof="0" dirty="0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58775" y="1828800"/>
            <a:ext cx="8424863" cy="12954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838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828800"/>
            <a:ext cx="4135438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828800"/>
            <a:ext cx="413702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66523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62165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354950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4393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166952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  <p:extLst>
      <p:ext uri="{BB962C8B-B14F-4D97-AF65-F5344CB8AC3E}">
        <p14:creationId xmlns:p14="http://schemas.microsoft.com/office/powerpoint/2010/main" val="21942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228600"/>
            <a:ext cx="84042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066800"/>
            <a:ext cx="84248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76800" y="6324600"/>
            <a:ext cx="32766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24600"/>
            <a:ext cx="10668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solidFill>
                  <a:srgbClr val="FFFFFF"/>
                </a:solidFill>
                <a:latin typeface="TUM Neue Helvetica 55 Regular" charset="0"/>
                <a:cs typeface="+mn-cs"/>
              </a:defRPr>
            </a:lvl1pPr>
          </a:lstStyle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117172" y="6324600"/>
            <a:ext cx="3759628" cy="533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Computer Aided Medical Procedures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3333"/>
          </a:solidFill>
          <a:latin typeface="TUM Neue Helvetica 55 Regular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333333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333333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1827213"/>
            <a:ext cx="8424863" cy="148583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Hybrid graph convolutional neural networks for landmark-based anatomical segmentation</a:t>
            </a:r>
            <a:br>
              <a:rPr lang="en-US" sz="280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Graph Deep Learning for Medical Applications</a:t>
            </a:r>
          </a:p>
        </p:txBody>
      </p:sp>
      <p:sp>
        <p:nvSpPr>
          <p:cNvPr id="4" name="Google Shape;159;p1">
            <a:extLst>
              <a:ext uri="{FF2B5EF4-FFF2-40B4-BE49-F238E27FC236}">
                <a16:creationId xmlns:a16="http://schemas.microsoft.com/office/drawing/2014/main" id="{59ADDA26-63A4-E84F-B99B-DEF0E3942ABE}"/>
              </a:ext>
            </a:extLst>
          </p:cNvPr>
          <p:cNvSpPr txBox="1"/>
          <p:nvPr/>
        </p:nvSpPr>
        <p:spPr>
          <a:xfrm>
            <a:off x="358775" y="3415747"/>
            <a:ext cx="7040804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</a:pPr>
            <a:r>
              <a:rPr lang="en-US" kern="0" dirty="0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Nicolás </a:t>
            </a:r>
            <a:r>
              <a:rPr lang="en-US" kern="0" dirty="0" err="1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Gaggion</a:t>
            </a:r>
            <a:r>
              <a:rPr lang="en-US" kern="0" dirty="0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 Lucas </a:t>
            </a:r>
            <a:r>
              <a:rPr lang="en-US" kern="0" dirty="0" err="1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Mansilla</a:t>
            </a:r>
            <a:r>
              <a:rPr lang="en-US" kern="0" dirty="0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 Diego </a:t>
            </a:r>
            <a:r>
              <a:rPr lang="en-US" kern="0" dirty="0" err="1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Milone</a:t>
            </a:r>
            <a:r>
              <a:rPr lang="en-US" kern="0" dirty="0">
                <a:solidFill>
                  <a:srgbClr val="D8D8D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 Enzo Ferrante</a:t>
            </a:r>
            <a:endParaRPr kern="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Google Shape;162;p1">
            <a:extLst>
              <a:ext uri="{FF2B5EF4-FFF2-40B4-BE49-F238E27FC236}">
                <a16:creationId xmlns:a16="http://schemas.microsoft.com/office/drawing/2014/main" id="{46D50FF2-6DC7-764B-9195-B929A0AD7DB4}"/>
              </a:ext>
            </a:extLst>
          </p:cNvPr>
          <p:cNvSpPr txBox="1"/>
          <p:nvPr/>
        </p:nvSpPr>
        <p:spPr>
          <a:xfrm>
            <a:off x="358775" y="3997256"/>
            <a:ext cx="4919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rgbClr val="000000"/>
              </a:buClr>
            </a:pPr>
            <a:r>
              <a:rPr lang="en-US" i="1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International Conference on Medical Image Computing and Computer Assisted Intervention (MICCAI) 2021</a:t>
            </a:r>
            <a:endParaRPr i="1" kern="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Google Shape;160;p1">
            <a:extLst>
              <a:ext uri="{FF2B5EF4-FFF2-40B4-BE49-F238E27FC236}">
                <a16:creationId xmlns:a16="http://schemas.microsoft.com/office/drawing/2014/main" id="{AE10DDCE-BE24-984F-A162-C1637ACA36A5}"/>
              </a:ext>
            </a:extLst>
          </p:cNvPr>
          <p:cNvSpPr txBox="1"/>
          <p:nvPr/>
        </p:nvSpPr>
        <p:spPr>
          <a:xfrm>
            <a:off x="367789" y="5225274"/>
            <a:ext cx="2799900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</a:pPr>
            <a:r>
              <a:rPr lang="en-US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Student: </a:t>
            </a:r>
            <a:r>
              <a:rPr lang="de-DE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Farid </a:t>
            </a:r>
            <a:r>
              <a:rPr lang="de-DE" kern="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Razai</a:t>
            </a:r>
            <a:endParaRPr kern="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Clr>
                <a:srgbClr val="000000"/>
              </a:buClr>
            </a:pPr>
            <a:r>
              <a:rPr lang="en-US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Tutor: </a:t>
            </a:r>
            <a:r>
              <a:rPr lang="de-DE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</a:rPr>
              <a:t>Tariq </a:t>
            </a:r>
            <a:r>
              <a:rPr lang="de-DE" kern="0" dirty="0" err="1">
                <a:solidFill>
                  <a:srgbClr val="FFFFFF"/>
                </a:solidFill>
                <a:latin typeface="Helvetica Neue"/>
                <a:ea typeface="Helvetica Neue"/>
                <a:cs typeface="Helvetica Neue"/>
              </a:rPr>
              <a:t>Bdair</a:t>
            </a:r>
            <a:endParaRPr kern="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Clr>
                <a:srgbClr val="000000"/>
              </a:buClr>
            </a:pPr>
            <a:r>
              <a:rPr lang="en-US" kern="0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25.01.2022</a:t>
            </a:r>
            <a:endParaRPr kern="0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35496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45204-09CA-5A4B-9CEC-DF3563CBB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Dual Models: </a:t>
            </a:r>
            <a:r>
              <a:rPr lang="en-US" sz="2800" dirty="0" err="1"/>
              <a:t>HybridGNet</a:t>
            </a:r>
            <a:r>
              <a:rPr lang="en-US" sz="2800" dirty="0"/>
              <a:t> Dual &amp; </a:t>
            </a:r>
            <a:r>
              <a:rPr lang="en-US" sz="2800" dirty="0" err="1"/>
              <a:t>HybridGNet</a:t>
            </a:r>
            <a:r>
              <a:rPr lang="en-US" sz="2800" dirty="0"/>
              <a:t> Dual SC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616CBFA-51E0-1445-B961-1EB058B55D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Explore effect of inclusion of dense segmentation masks during training </a:t>
                </a:r>
              </a:p>
              <a:p>
                <a:pPr marL="0" indent="0">
                  <a:buNone/>
                </a:pPr>
                <a:r>
                  <a:rPr lang="en-US" sz="2000" dirty="0"/>
                  <a:t>-&gt; </a:t>
                </a:r>
                <a:r>
                  <a:rPr lang="en-US" sz="2000" dirty="0" err="1"/>
                  <a:t>HybridGnet</a:t>
                </a:r>
                <a:r>
                  <a:rPr lang="en-US" sz="2000" dirty="0"/>
                  <a:t> Dual and </a:t>
                </a:r>
                <a:r>
                  <a:rPr lang="en-US" sz="2000" dirty="0" err="1"/>
                  <a:t>HybridGNet</a:t>
                </a:r>
                <a:r>
                  <a:rPr lang="en-US" sz="2000" dirty="0"/>
                  <a:t> Dual SC include additional decoder for dense probabilistic segmentation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trained to minimize dual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𝑑𝑢𝑎𝑙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𝑠𝑒𝑔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Hybrid GNet Dual SC additionally includes Skip Connections as Sums </a:t>
                </a:r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616CBFA-51E0-1445-B961-1EB058B55D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54" t="-993" r="-1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E42507-BB4E-1E40-BF09-FCFEF453BC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B8DF16-10A1-2443-91A2-8902FA2E6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C3ABB68-F3B0-C644-9CCE-3E96560D92E7}"/>
              </a:ext>
            </a:extLst>
          </p:cNvPr>
          <p:cNvSpPr txBox="1"/>
          <p:nvPr/>
        </p:nvSpPr>
        <p:spPr>
          <a:xfrm>
            <a:off x="1066800" y="6324600"/>
            <a:ext cx="5920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https://</a:t>
            </a:r>
            <a:r>
              <a:rPr lang="de-DE" sz="800" dirty="0" err="1">
                <a:solidFill>
                  <a:schemeClr val="bg1"/>
                </a:solidFill>
              </a:rPr>
              <a:t>www.youtube.com</a:t>
            </a:r>
            <a:r>
              <a:rPr lang="de-DE" sz="800" dirty="0">
                <a:solidFill>
                  <a:schemeClr val="bg1"/>
                </a:solidFill>
              </a:rPr>
              <a:t>/</a:t>
            </a:r>
            <a:r>
              <a:rPr lang="de-DE" sz="800" dirty="0" err="1">
                <a:solidFill>
                  <a:schemeClr val="bg1"/>
                </a:solidFill>
              </a:rPr>
              <a:t>watch?v</a:t>
            </a:r>
            <a:r>
              <a:rPr lang="de-DE" sz="800" dirty="0">
                <a:solidFill>
                  <a:schemeClr val="bg1"/>
                </a:solidFill>
              </a:rPr>
              <a:t>=NAJkpf1fk8w</a:t>
            </a:r>
          </a:p>
        </p:txBody>
      </p:sp>
    </p:spTree>
    <p:extLst>
      <p:ext uri="{BB962C8B-B14F-4D97-AF65-F5344CB8AC3E}">
        <p14:creationId xmlns:p14="http://schemas.microsoft.com/office/powerpoint/2010/main" val="1547961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16A61-7937-B74D-8D7A-282872DD9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Training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935737D-B297-DB41-AC0F-80BB27C771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sz="2400" dirty="0"/>
                  <a:t> Loss Function: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𝑣𝑎𝑒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=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𝑑𝑒𝑐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))+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𝑤𝐾𝐿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𝒩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(0,1)||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Autoencoders trained using MSE as </a:t>
                </a:r>
                <a:r>
                  <a:rPr lang="en-US" sz="2400" dirty="0" err="1"/>
                  <a:t>Lrec</a:t>
                </a:r>
                <a:endParaRPr lang="en-US" sz="2400" dirty="0"/>
              </a:p>
              <a:p>
                <a:r>
                  <a:rPr lang="en-US" sz="2400" dirty="0"/>
                  <a:t>Initialized with pre-trained weights and refined for 2000 epochs using MSE for landmark reconstruction error</a:t>
                </a:r>
              </a:p>
              <a:p>
                <a:r>
                  <a:rPr lang="en-US" sz="2400" dirty="0"/>
                  <a:t>Dual models: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𝑠𝑒𝑔</m:t>
                        </m:r>
                      </m:sub>
                    </m:sSub>
                  </m:oMath>
                </a14:m>
                <a:r>
                  <a:rPr lang="de-DE" sz="2400" dirty="0"/>
                  <a:t> </a:t>
                </a:r>
                <a:r>
                  <a:rPr lang="de-DE" sz="2400" dirty="0" err="1"/>
                  <a:t>term</a:t>
                </a:r>
                <a:r>
                  <a:rPr lang="de-DE" sz="2400" dirty="0"/>
                  <a:t> </a:t>
                </a:r>
                <a:r>
                  <a:rPr lang="de-DE" sz="2400" dirty="0" err="1"/>
                  <a:t>based</a:t>
                </a:r>
                <a:r>
                  <a:rPr lang="de-DE" sz="2400" dirty="0"/>
                  <a:t> on </a:t>
                </a:r>
                <a:r>
                  <a:rPr lang="de-DE" sz="2400" dirty="0" err="1"/>
                  <a:t>average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between</a:t>
                </a:r>
                <a:r>
                  <a:rPr lang="de-DE" sz="2400" dirty="0"/>
                  <a:t> soft </a:t>
                </a:r>
                <a:r>
                  <a:rPr lang="de-DE" sz="2400" dirty="0" err="1"/>
                  <a:t>Dice</a:t>
                </a:r>
                <a:r>
                  <a:rPr lang="de-DE" sz="2400" dirty="0"/>
                  <a:t> [x] </a:t>
                </a:r>
                <a:r>
                  <a:rPr lang="de-DE" sz="2400" dirty="0" err="1"/>
                  <a:t>and</a:t>
                </a:r>
                <a:r>
                  <a:rPr lang="de-DE" sz="2400" dirty="0"/>
                  <a:t> Cross </a:t>
                </a:r>
                <a:r>
                  <a:rPr lang="de-DE" sz="2400" dirty="0" err="1"/>
                  <a:t>Entropy</a:t>
                </a:r>
                <a:endParaRPr lang="de-DE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F935737D-B297-DB41-AC0F-80BB27C771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05" t="-993" r="-1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5044EA-BAE2-F146-9A3D-9CC36042E5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13A251-B7C9-7140-A234-521C514C4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7F2DD6F-B008-3C45-9B99-7E2C624D7AC1}"/>
              </a:ext>
            </a:extLst>
          </p:cNvPr>
          <p:cNvSpPr txBox="1"/>
          <p:nvPr/>
        </p:nvSpPr>
        <p:spPr>
          <a:xfrm>
            <a:off x="1048871" y="6324600"/>
            <a:ext cx="5925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[x] </a:t>
            </a:r>
            <a:r>
              <a:rPr lang="de-DE" sz="800" dirty="0" err="1">
                <a:solidFill>
                  <a:schemeClr val="bg1"/>
                </a:solidFill>
              </a:rPr>
              <a:t>Milletari</a:t>
            </a:r>
            <a:r>
              <a:rPr lang="de-DE" sz="800" dirty="0">
                <a:solidFill>
                  <a:schemeClr val="bg1"/>
                </a:solidFill>
              </a:rPr>
              <a:t>, F., </a:t>
            </a:r>
            <a:r>
              <a:rPr lang="de-DE" sz="800" dirty="0" err="1">
                <a:solidFill>
                  <a:schemeClr val="bg1"/>
                </a:solidFill>
              </a:rPr>
              <a:t>Navab</a:t>
            </a:r>
            <a:r>
              <a:rPr lang="de-DE" sz="800" dirty="0">
                <a:solidFill>
                  <a:schemeClr val="bg1"/>
                </a:solidFill>
              </a:rPr>
              <a:t>, N., Ahmadi, S.A.: V-</a:t>
            </a:r>
            <a:r>
              <a:rPr lang="de-DE" sz="800" dirty="0" err="1">
                <a:solidFill>
                  <a:schemeClr val="bg1"/>
                </a:solidFill>
              </a:rPr>
              <a:t>net</a:t>
            </a:r>
            <a:r>
              <a:rPr lang="de-DE" sz="800" dirty="0">
                <a:solidFill>
                  <a:schemeClr val="bg1"/>
                </a:solidFill>
              </a:rPr>
              <a:t>: </a:t>
            </a:r>
            <a:r>
              <a:rPr lang="de-DE" sz="800" dirty="0" err="1">
                <a:solidFill>
                  <a:schemeClr val="bg1"/>
                </a:solidFill>
              </a:rPr>
              <a:t>Fully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convolutional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neural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networks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for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volumetric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medical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image</a:t>
            </a:r>
            <a:r>
              <a:rPr lang="de-DE" sz="800" dirty="0">
                <a:solidFill>
                  <a:schemeClr val="bg1"/>
                </a:solidFill>
              </a:rPr>
              <a:t> </a:t>
            </a:r>
            <a:r>
              <a:rPr lang="de-DE" sz="800" dirty="0" err="1">
                <a:solidFill>
                  <a:schemeClr val="bg1"/>
                </a:solidFill>
              </a:rPr>
              <a:t>segmentation</a:t>
            </a:r>
            <a:r>
              <a:rPr lang="de-DE" sz="800" dirty="0">
                <a:solidFill>
                  <a:schemeClr val="bg1"/>
                </a:solidFill>
              </a:rPr>
              <a:t>. In: 2016 </a:t>
            </a:r>
            <a:r>
              <a:rPr lang="de-DE" sz="800" dirty="0" err="1">
                <a:solidFill>
                  <a:schemeClr val="bg1"/>
                </a:solidFill>
              </a:rPr>
              <a:t>fourth</a:t>
            </a:r>
            <a:r>
              <a:rPr lang="de-DE" sz="800" dirty="0">
                <a:solidFill>
                  <a:schemeClr val="bg1"/>
                </a:solidFill>
              </a:rPr>
              <a:t> international </a:t>
            </a:r>
            <a:r>
              <a:rPr lang="de-DE" sz="800" dirty="0" err="1">
                <a:solidFill>
                  <a:schemeClr val="bg1"/>
                </a:solidFill>
              </a:rPr>
              <a:t>confer</a:t>
            </a:r>
            <a:r>
              <a:rPr lang="de-DE" sz="800" dirty="0">
                <a:solidFill>
                  <a:schemeClr val="bg1"/>
                </a:solidFill>
              </a:rPr>
              <a:t>- </a:t>
            </a:r>
            <a:r>
              <a:rPr lang="de-DE" sz="800" dirty="0" err="1">
                <a:solidFill>
                  <a:schemeClr val="bg1"/>
                </a:solidFill>
              </a:rPr>
              <a:t>ence</a:t>
            </a:r>
            <a:r>
              <a:rPr lang="de-DE" sz="800" dirty="0">
                <a:solidFill>
                  <a:schemeClr val="bg1"/>
                </a:solidFill>
              </a:rPr>
              <a:t> on 3D </a:t>
            </a:r>
            <a:r>
              <a:rPr lang="de-DE" sz="800" dirty="0" err="1">
                <a:solidFill>
                  <a:schemeClr val="bg1"/>
                </a:solidFill>
              </a:rPr>
              <a:t>vision</a:t>
            </a:r>
            <a:r>
              <a:rPr lang="de-DE" sz="800" dirty="0">
                <a:solidFill>
                  <a:schemeClr val="bg1"/>
                </a:solidFill>
              </a:rPr>
              <a:t> (3DV). pp. 565–571. IEEE (2016) </a:t>
            </a:r>
          </a:p>
        </p:txBody>
      </p:sp>
    </p:spTree>
    <p:extLst>
      <p:ext uri="{BB962C8B-B14F-4D97-AF65-F5344CB8AC3E}">
        <p14:creationId xmlns:p14="http://schemas.microsoft.com/office/powerpoint/2010/main" val="2754252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6923100-24F6-484A-AEB6-21E486662C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Experiments</a:t>
            </a:r>
          </a:p>
        </p:txBody>
      </p:sp>
    </p:spTree>
    <p:extLst>
      <p:ext uri="{BB962C8B-B14F-4D97-AF65-F5344CB8AC3E}">
        <p14:creationId xmlns:p14="http://schemas.microsoft.com/office/powerpoint/2010/main" val="4151302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31E202A-2755-0D40-B9CA-3EA13100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Baseline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B43E177E-B81F-CA4F-B615-7CE8373A82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Assumption: inclusion of connectivity information for landmark-based models leads to better results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sz="2400" dirty="0"/>
                  <a:t>test against models without connectivity information</a:t>
                </a:r>
              </a:p>
              <a:p>
                <a:pPr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0,0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0,1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1,0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1,1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d>
                              <m:dPr>
                                <m:begChr m:val="|"/>
                                <m:endChr m:val="|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d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−1,0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d>
                              <m:dPr>
                                <m:begChr m:val="|"/>
                                <m:endChr m:val="|"/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d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sub>
                        </m:sSub>
                      </m:e>
                    </m:d>
                  </m:oMath>
                </a14:m>
                <a:endParaRPr lang="de-DE" b="1" dirty="0"/>
              </a:p>
              <a:p>
                <a:pPr>
                  <a:buFont typeface="Wingdings" pitchFamily="2" charset="2"/>
                  <a:buChar char="Ø"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/>
                  <a:t>Deep Learning baselines: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Convolutional Encoder + PCA shape embedding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Variational Autoencoder 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dirty="0"/>
                  <a:t>Non-Deep Learning baseline:</a:t>
                </a:r>
                <a:endParaRPr lang="en-US" sz="24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400" dirty="0"/>
                  <a:t>Multi Atlas segmentation </a:t>
                </a:r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B43E177E-B81F-CA4F-B615-7CE8373A82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05" t="-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39DD84E-D1F1-8B49-B396-AA69E9D520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298090F-676A-3D40-8BFD-3D6450BE9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81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8663C-EEEC-124A-BDFE-BC9BA5FEB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Multi Atlas Segmentation (MAS) [8][9]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9AA9AB-B74E-2145-B595-3A8E0186A6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F81F5C-6A5A-2E49-B63A-B28D25A50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75BAEB-59C5-1C41-8818-7967C0E1571D}"/>
              </a:ext>
            </a:extLst>
          </p:cNvPr>
          <p:cNvSpPr txBox="1"/>
          <p:nvPr/>
        </p:nvSpPr>
        <p:spPr>
          <a:xfrm>
            <a:off x="990600" y="6324600"/>
            <a:ext cx="5916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50" dirty="0">
                <a:solidFill>
                  <a:schemeClr val="bg1"/>
                </a:solidFill>
              </a:rPr>
              <a:t>https://</a:t>
            </a:r>
            <a:r>
              <a:rPr lang="de-DE" sz="650" dirty="0" err="1">
                <a:solidFill>
                  <a:schemeClr val="bg1"/>
                </a:solidFill>
              </a:rPr>
              <a:t>www.youtube.com</a:t>
            </a:r>
            <a:r>
              <a:rPr lang="de-DE" sz="650" dirty="0">
                <a:solidFill>
                  <a:schemeClr val="bg1"/>
                </a:solidFill>
              </a:rPr>
              <a:t>/</a:t>
            </a:r>
            <a:r>
              <a:rPr lang="de-DE" sz="650" dirty="0" err="1">
                <a:solidFill>
                  <a:schemeClr val="bg1"/>
                </a:solidFill>
              </a:rPr>
              <a:t>watch?v</a:t>
            </a:r>
            <a:r>
              <a:rPr lang="de-DE" sz="650" dirty="0">
                <a:solidFill>
                  <a:schemeClr val="bg1"/>
                </a:solidFill>
              </a:rPr>
              <a:t>=NAJkpf1fk8w</a:t>
            </a:r>
          </a:p>
          <a:p>
            <a:r>
              <a:rPr lang="de-DE" sz="650" dirty="0">
                <a:solidFill>
                  <a:schemeClr val="bg1"/>
                </a:solidFill>
              </a:rPr>
              <a:t>[8] </a:t>
            </a:r>
            <a:r>
              <a:rPr lang="de-DE" sz="650" dirty="0" err="1">
                <a:solidFill>
                  <a:schemeClr val="bg1"/>
                </a:solidFill>
              </a:rPr>
              <a:t>Alvén</a:t>
            </a:r>
            <a:r>
              <a:rPr lang="de-DE" sz="650" dirty="0">
                <a:solidFill>
                  <a:schemeClr val="bg1"/>
                </a:solidFill>
              </a:rPr>
              <a:t>, J., Kahl, F., </a:t>
            </a:r>
            <a:r>
              <a:rPr lang="de-DE" sz="650" dirty="0" err="1">
                <a:solidFill>
                  <a:schemeClr val="bg1"/>
                </a:solidFill>
              </a:rPr>
              <a:t>Landgren</a:t>
            </a:r>
            <a:r>
              <a:rPr lang="de-DE" sz="650" dirty="0">
                <a:solidFill>
                  <a:schemeClr val="bg1"/>
                </a:solidFill>
              </a:rPr>
              <a:t>, M., Larsson, V., </a:t>
            </a:r>
            <a:r>
              <a:rPr lang="de-DE" sz="650" dirty="0" err="1">
                <a:solidFill>
                  <a:schemeClr val="bg1"/>
                </a:solidFill>
              </a:rPr>
              <a:t>Ulén</a:t>
            </a:r>
            <a:r>
              <a:rPr lang="de-DE" sz="650" dirty="0">
                <a:solidFill>
                  <a:schemeClr val="bg1"/>
                </a:solidFill>
              </a:rPr>
              <a:t>, J.: Shape-aware multi- </a:t>
            </a:r>
            <a:r>
              <a:rPr lang="de-DE" sz="650" dirty="0" err="1">
                <a:solidFill>
                  <a:schemeClr val="bg1"/>
                </a:solidFill>
              </a:rPr>
              <a:t>atlas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segmentation</a:t>
            </a:r>
            <a:r>
              <a:rPr lang="de-DE" sz="650" dirty="0">
                <a:solidFill>
                  <a:schemeClr val="bg1"/>
                </a:solidFill>
              </a:rPr>
              <a:t>. In: 2016 23rd International Conference on Pattern Recognition (</a:t>
            </a:r>
            <a:r>
              <a:rPr lang="de-DE" sz="650" dirty="0" err="1">
                <a:solidFill>
                  <a:schemeClr val="bg1"/>
                </a:solidFill>
              </a:rPr>
              <a:t>Icpr</a:t>
            </a:r>
            <a:r>
              <a:rPr lang="de-DE" sz="650" dirty="0">
                <a:solidFill>
                  <a:schemeClr val="bg1"/>
                </a:solidFill>
              </a:rPr>
              <a:t>). pp. 1101–1106. IEEE (2016) </a:t>
            </a:r>
          </a:p>
          <a:p>
            <a:r>
              <a:rPr lang="de-DE" sz="650" dirty="0">
                <a:solidFill>
                  <a:schemeClr val="bg1"/>
                </a:solidFill>
              </a:rPr>
              <a:t>[9] </a:t>
            </a:r>
            <a:r>
              <a:rPr lang="de-DE" sz="650" dirty="0" err="1">
                <a:solidFill>
                  <a:schemeClr val="bg1"/>
                </a:solidFill>
              </a:rPr>
              <a:t>Alvén</a:t>
            </a:r>
            <a:r>
              <a:rPr lang="de-DE" sz="650" dirty="0">
                <a:solidFill>
                  <a:schemeClr val="bg1"/>
                </a:solidFill>
              </a:rPr>
              <a:t>, J., Kahl, F., </a:t>
            </a:r>
            <a:r>
              <a:rPr lang="de-DE" sz="650" dirty="0" err="1">
                <a:solidFill>
                  <a:schemeClr val="bg1"/>
                </a:solidFill>
              </a:rPr>
              <a:t>Landgren</a:t>
            </a:r>
            <a:r>
              <a:rPr lang="de-DE" sz="650" dirty="0">
                <a:solidFill>
                  <a:schemeClr val="bg1"/>
                </a:solidFill>
              </a:rPr>
              <a:t>, M., Larsson, V., </a:t>
            </a:r>
            <a:r>
              <a:rPr lang="de-DE" sz="650" dirty="0" err="1">
                <a:solidFill>
                  <a:schemeClr val="bg1"/>
                </a:solidFill>
              </a:rPr>
              <a:t>Ulén</a:t>
            </a:r>
            <a:r>
              <a:rPr lang="de-DE" sz="650" dirty="0">
                <a:solidFill>
                  <a:schemeClr val="bg1"/>
                </a:solidFill>
              </a:rPr>
              <a:t>, J., Enqvist, O.: Shape-aware </a:t>
            </a:r>
            <a:r>
              <a:rPr lang="de-DE" sz="650" dirty="0" err="1">
                <a:solidFill>
                  <a:schemeClr val="bg1"/>
                </a:solidFill>
              </a:rPr>
              <a:t>label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fusion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for</a:t>
            </a:r>
            <a:r>
              <a:rPr lang="de-DE" sz="650" dirty="0">
                <a:solidFill>
                  <a:schemeClr val="bg1"/>
                </a:solidFill>
              </a:rPr>
              <a:t> multi-atlas </a:t>
            </a:r>
            <a:r>
              <a:rPr lang="de-DE" sz="650" dirty="0" err="1">
                <a:solidFill>
                  <a:schemeClr val="bg1"/>
                </a:solidFill>
              </a:rPr>
              <a:t>frameworks</a:t>
            </a:r>
            <a:r>
              <a:rPr lang="de-DE" sz="650" dirty="0">
                <a:solidFill>
                  <a:schemeClr val="bg1"/>
                </a:solidFill>
              </a:rPr>
              <a:t>. Pattern Recognition Letters 124, 109–117 (2019) </a:t>
            </a:r>
          </a:p>
          <a:p>
            <a:endParaRPr lang="en-US" dirty="0"/>
          </a:p>
        </p:txBody>
      </p:sp>
      <p:pic>
        <p:nvPicPr>
          <p:cNvPr id="8" name="Grafik 7" descr="Ein Bild, das Text, Uhr enthält.&#10;&#10;Automatisch generierte Beschreibung">
            <a:extLst>
              <a:ext uri="{FF2B5EF4-FFF2-40B4-BE49-F238E27FC236}">
                <a16:creationId xmlns:a16="http://schemas.microsoft.com/office/drawing/2014/main" id="{ABE916A9-7033-EE42-980D-1E1420092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434" y="1242449"/>
            <a:ext cx="7629131" cy="467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27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EADF8E-F7F4-054A-AC5B-7A829E70B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Dataset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17F952A-853D-3648-B3C3-B7BEAAFC1F6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JSRT Dataset [10]</a:t>
            </a:r>
          </a:p>
          <a:p>
            <a:r>
              <a:rPr lang="en-US" sz="2400" dirty="0"/>
              <a:t>247 high resolution x-ray images of lung, heart and clavicles</a:t>
            </a:r>
          </a:p>
          <a:p>
            <a:r>
              <a:rPr lang="en-US" sz="2400" dirty="0"/>
              <a:t>SCR expert annotations [11]: </a:t>
            </a:r>
          </a:p>
          <a:p>
            <a:pPr lvl="1"/>
            <a:r>
              <a:rPr lang="en-US" dirty="0"/>
              <a:t>166 landmarks per image</a:t>
            </a:r>
          </a:p>
          <a:p>
            <a:r>
              <a:rPr lang="en-US" sz="2400" dirty="0"/>
              <a:t>80:20 split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929B76-DD2C-9645-99E1-8032A69B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C8881F-D77C-9B45-B25F-C2D8F1549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D4B304-E357-A448-9BEC-B0D11E7923C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52" y="533400"/>
            <a:ext cx="2852698" cy="285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D5A273E-13A3-4149-B7F3-E1C30830523B}"/>
              </a:ext>
            </a:extLst>
          </p:cNvPr>
          <p:cNvSpPr txBox="1"/>
          <p:nvPr/>
        </p:nvSpPr>
        <p:spPr>
          <a:xfrm>
            <a:off x="990601" y="6325483"/>
            <a:ext cx="6096000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solidFill>
                  <a:schemeClr val="bg1"/>
                </a:solidFill>
              </a:rPr>
              <a:t>[10] </a:t>
            </a:r>
            <a:r>
              <a:rPr lang="en-US" sz="650" dirty="0" err="1">
                <a:solidFill>
                  <a:schemeClr val="bg1"/>
                </a:solidFill>
              </a:rPr>
              <a:t>Shiraishi</a:t>
            </a:r>
            <a:r>
              <a:rPr lang="en-US" sz="650" dirty="0">
                <a:solidFill>
                  <a:schemeClr val="bg1"/>
                </a:solidFill>
              </a:rPr>
              <a:t>, J., </a:t>
            </a:r>
            <a:r>
              <a:rPr lang="en-US" sz="650" dirty="0" err="1">
                <a:solidFill>
                  <a:schemeClr val="bg1"/>
                </a:solidFill>
              </a:rPr>
              <a:t>Katsuragawa</a:t>
            </a:r>
            <a:r>
              <a:rPr lang="en-US" sz="650" dirty="0">
                <a:solidFill>
                  <a:schemeClr val="bg1"/>
                </a:solidFill>
              </a:rPr>
              <a:t>, S., </a:t>
            </a:r>
            <a:r>
              <a:rPr lang="en-US" sz="650" dirty="0" err="1">
                <a:solidFill>
                  <a:schemeClr val="bg1"/>
                </a:solidFill>
              </a:rPr>
              <a:t>Ikezoe</a:t>
            </a:r>
            <a:r>
              <a:rPr lang="en-US" sz="650" dirty="0">
                <a:solidFill>
                  <a:schemeClr val="bg1"/>
                </a:solidFill>
              </a:rPr>
              <a:t>, J., Matsumoto, T., Kobayashi, T., Komatsu, </a:t>
            </a:r>
            <a:r>
              <a:rPr lang="en-US" sz="650" dirty="0" err="1">
                <a:solidFill>
                  <a:schemeClr val="bg1"/>
                </a:solidFill>
              </a:rPr>
              <a:t>K.i</a:t>
            </a:r>
            <a:r>
              <a:rPr lang="en-US" sz="650" dirty="0">
                <a:solidFill>
                  <a:schemeClr val="bg1"/>
                </a:solidFill>
              </a:rPr>
              <a:t>., Matsui, M., Fujita, H., Kodera, Y., Doi, K.: Development of a digital image database for chest radiographs with and without a lung nodule: receiver operating characteristic analysis of radiologists’ detection of pulmonary nodules. American Journal of Roentgenology 174(1), 71–74 (2000)</a:t>
            </a:r>
          </a:p>
          <a:p>
            <a:r>
              <a:rPr lang="en-US" sz="650" dirty="0">
                <a:solidFill>
                  <a:schemeClr val="bg1"/>
                </a:solidFill>
              </a:rPr>
              <a:t>[11] </a:t>
            </a:r>
            <a:r>
              <a:rPr lang="de-DE" sz="650" dirty="0">
                <a:solidFill>
                  <a:schemeClr val="bg1"/>
                </a:solidFill>
              </a:rPr>
              <a:t>van </a:t>
            </a:r>
            <a:r>
              <a:rPr lang="de-DE" sz="650" dirty="0" err="1">
                <a:solidFill>
                  <a:schemeClr val="bg1"/>
                </a:solidFill>
              </a:rPr>
              <a:t>Ginneken</a:t>
            </a:r>
            <a:r>
              <a:rPr lang="de-DE" sz="650" dirty="0">
                <a:solidFill>
                  <a:schemeClr val="bg1"/>
                </a:solidFill>
              </a:rPr>
              <a:t>, B., Stegmann, M., </a:t>
            </a:r>
            <a:r>
              <a:rPr lang="de-DE" sz="650" dirty="0" err="1">
                <a:solidFill>
                  <a:schemeClr val="bg1"/>
                </a:solidFill>
              </a:rPr>
              <a:t>Loog</a:t>
            </a:r>
            <a:r>
              <a:rPr lang="de-DE" sz="650" dirty="0">
                <a:solidFill>
                  <a:schemeClr val="bg1"/>
                </a:solidFill>
              </a:rPr>
              <a:t>, M.: Segmentation </a:t>
            </a:r>
            <a:r>
              <a:rPr lang="de-DE" sz="650" dirty="0" err="1">
                <a:solidFill>
                  <a:schemeClr val="bg1"/>
                </a:solidFill>
              </a:rPr>
              <a:t>of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anatomical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structures</a:t>
            </a:r>
            <a:r>
              <a:rPr lang="de-DE" sz="650" dirty="0">
                <a:solidFill>
                  <a:schemeClr val="bg1"/>
                </a:solidFill>
              </a:rPr>
              <a:t> in </a:t>
            </a:r>
            <a:r>
              <a:rPr lang="de-DE" sz="650" dirty="0" err="1">
                <a:solidFill>
                  <a:schemeClr val="bg1"/>
                </a:solidFill>
              </a:rPr>
              <a:t>chest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radiographs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using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supervised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methods</a:t>
            </a:r>
            <a:r>
              <a:rPr lang="de-DE" sz="650" dirty="0">
                <a:solidFill>
                  <a:schemeClr val="bg1"/>
                </a:solidFill>
              </a:rPr>
              <a:t>: a </a:t>
            </a:r>
            <a:r>
              <a:rPr lang="de-DE" sz="650" dirty="0" err="1">
                <a:solidFill>
                  <a:schemeClr val="bg1"/>
                </a:solidFill>
              </a:rPr>
              <a:t>comparative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study</a:t>
            </a:r>
            <a:r>
              <a:rPr lang="de-DE" sz="650" dirty="0">
                <a:solidFill>
                  <a:schemeClr val="bg1"/>
                </a:solidFill>
              </a:rPr>
              <a:t> on a </a:t>
            </a:r>
            <a:r>
              <a:rPr lang="de-DE" sz="650" dirty="0" err="1">
                <a:solidFill>
                  <a:schemeClr val="bg1"/>
                </a:solidFill>
              </a:rPr>
              <a:t>public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database</a:t>
            </a:r>
            <a:r>
              <a:rPr lang="de-DE" sz="650" dirty="0">
                <a:solidFill>
                  <a:schemeClr val="bg1"/>
                </a:solidFill>
              </a:rPr>
              <a:t>. Medical Image Analysis 10(1), 19–40 (2006) </a:t>
            </a:r>
          </a:p>
          <a:p>
            <a:endParaRPr lang="en-US" sz="1100" dirty="0"/>
          </a:p>
        </p:txBody>
      </p:sp>
      <p:pic>
        <p:nvPicPr>
          <p:cNvPr id="8" name="Grafik 7" descr="Ein Bild, das drinnen, weiß, legend enthält.&#10;&#10;Automatisch generierte Beschreibung">
            <a:extLst>
              <a:ext uri="{FF2B5EF4-FFF2-40B4-BE49-F238E27FC236}">
                <a16:creationId xmlns:a16="http://schemas.microsoft.com/office/drawing/2014/main" id="{CEB2DFC7-896B-A14A-A507-392FF0633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252" y="3471902"/>
            <a:ext cx="2852698" cy="285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54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A5D81-CE5B-0846-8C6B-D85A2361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28599"/>
            <a:ext cx="8404225" cy="928991"/>
          </a:xfrm>
        </p:spPr>
        <p:txBody>
          <a:bodyPr wrap="square" anchor="b">
            <a:noAutofit/>
          </a:bodyPr>
          <a:lstStyle/>
          <a:p>
            <a:r>
              <a:rPr lang="en-US" sz="2800" dirty="0"/>
              <a:t>Experiment 1 - Anatomical landmark-based segmentation</a:t>
            </a:r>
          </a:p>
        </p:txBody>
      </p:sp>
      <p:pic>
        <p:nvPicPr>
          <p:cNvPr id="8" name="Inhaltsplatzhalter 7" descr="Ein Bild, das verschieden, verschiedene, Elemente, farbig enthält.&#10;&#10;Automatisch generierte Beschreibung">
            <a:extLst>
              <a:ext uri="{FF2B5EF4-FFF2-40B4-BE49-F238E27FC236}">
                <a16:creationId xmlns:a16="http://schemas.microsoft.com/office/drawing/2014/main" id="{EA1EB11B-A284-754C-B19B-060098709C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70" t="-780" r="-144" b="-780"/>
          <a:stretch/>
        </p:blipFill>
        <p:spPr>
          <a:xfrm>
            <a:off x="76818" y="1638617"/>
            <a:ext cx="8990364" cy="3940548"/>
          </a:xfrm>
          <a:noFill/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8C636F-A537-7E42-873A-0929A132F5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76800" y="6324600"/>
            <a:ext cx="3276600" cy="5334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642D12-7A85-EE4B-878D-4DC313574E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24600"/>
            <a:ext cx="1066800" cy="533400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Slide </a:t>
            </a:r>
            <a:fld id="{E27654B9-2CBC-E046-9B7E-70345D26D3AC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63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03F3BB-C5C2-A348-9CC6-6E43D249A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 1 - Results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9E7917D-68A4-434F-A46B-96B7ED59F5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7736" y="893108"/>
            <a:ext cx="7608527" cy="2114143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02F027-FE10-B74F-A01E-3A784DB623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94F58-5970-614F-9F6F-CF045CFCE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17</a:t>
            </a:fld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2F5A075-0D25-AD44-8F12-BED1FDF1D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71" y="3192009"/>
            <a:ext cx="7905858" cy="294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41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C6EF356E-EB6F-264F-9466-7EA121D8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601627"/>
            <a:ext cx="8404225" cy="609600"/>
          </a:xfrm>
        </p:spPr>
        <p:txBody>
          <a:bodyPr/>
          <a:lstStyle/>
          <a:p>
            <a:r>
              <a:rPr lang="en-US" sz="2800" dirty="0"/>
              <a:t>Experiment 2 - Generating landmark-based representations from dense segmentations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F9C679-59B4-6E40-BEEB-B42458C7A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05BE02-0BD7-D04E-84C2-EDDCA6F34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18</a:t>
            </a:fld>
            <a:endParaRPr lang="en-US" dirty="0"/>
          </a:p>
        </p:txBody>
      </p:sp>
      <p:pic>
        <p:nvPicPr>
          <p:cNvPr id="15" name="Picture 1" descr="page3image1672325872">
            <a:extLst>
              <a:ext uri="{FF2B5EF4-FFF2-40B4-BE49-F238E27FC236}">
                <a16:creationId xmlns:a16="http://schemas.microsoft.com/office/drawing/2014/main" id="{A6BF656D-0A7E-6C45-9EFF-AF2F074C510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" r="737"/>
          <a:stretch/>
        </p:blipFill>
        <p:spPr bwMode="auto">
          <a:xfrm>
            <a:off x="785985" y="1211227"/>
            <a:ext cx="7572030" cy="470697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3759370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A6133-81C3-304C-A91D-D8EDE8931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 2 – Results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DE6EDDA8-0C44-2E4D-8505-72F76EA5ED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81443" y="1514530"/>
            <a:ext cx="6581114" cy="4224912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C8153D-8AAA-D440-A57B-D4D6D030D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227DCF-713C-DD4E-9C1F-603688952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87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193771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8C390E-B07D-2344-9EB7-1B06618DD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 3 - Robustness study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4BB9FC75-0018-D246-BD63-41BE7ED2DE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96986" y="2384781"/>
            <a:ext cx="6058969" cy="384997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7FA45D-3DAD-3448-AA6D-9C3718EF3B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160579-2A9B-8448-9895-B2F02D65E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54A55B2-3A01-A644-82AD-2607E10A3516}"/>
              </a:ext>
            </a:extLst>
          </p:cNvPr>
          <p:cNvSpPr txBox="1"/>
          <p:nvPr/>
        </p:nvSpPr>
        <p:spPr>
          <a:xfrm>
            <a:off x="198303" y="1487135"/>
            <a:ext cx="7094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Robustness to occlusions e.g. for anonymity reasons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UNet</a:t>
            </a:r>
            <a:r>
              <a:rPr lang="en-US" sz="2400" dirty="0"/>
              <a:t> as baseline</a:t>
            </a:r>
          </a:p>
        </p:txBody>
      </p:sp>
    </p:spTree>
    <p:extLst>
      <p:ext uri="{BB962C8B-B14F-4D97-AF65-F5344CB8AC3E}">
        <p14:creationId xmlns:p14="http://schemas.microsoft.com/office/powerpoint/2010/main" val="721136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2E52A-933A-8649-8EAE-D27944B8B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 3 - Results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16282D-61EA-3A41-AF97-04CA3E5B7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37C78F-6DCB-9940-B336-898073CDD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21</a:t>
            </a:fld>
            <a:endParaRPr lang="en-US" dirty="0"/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F52CF2B4-2F35-E24E-904A-0CC141146F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285" y="2383586"/>
            <a:ext cx="9044715" cy="2395627"/>
          </a:xfrm>
        </p:spPr>
      </p:pic>
    </p:spTree>
    <p:extLst>
      <p:ext uri="{BB962C8B-B14F-4D97-AF65-F5344CB8AC3E}">
        <p14:creationId xmlns:p14="http://schemas.microsoft.com/office/powerpoint/2010/main" val="2845315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21C2477-7F30-5C47-91CB-FA29D0FEAD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Personal Review </a:t>
            </a:r>
            <a:r>
              <a:rPr lang="de-DE" dirty="0" err="1"/>
              <a:t>and</a:t>
            </a:r>
            <a:r>
              <a:rPr lang="de-DE" dirty="0"/>
              <a:t> Take-Home Message</a:t>
            </a:r>
          </a:p>
        </p:txBody>
      </p:sp>
    </p:spTree>
    <p:extLst>
      <p:ext uri="{BB962C8B-B14F-4D97-AF65-F5344CB8AC3E}">
        <p14:creationId xmlns:p14="http://schemas.microsoft.com/office/powerpoint/2010/main" val="303544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334A1A5-63D4-F241-8FB9-92FB38D3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65136"/>
            <a:ext cx="8229600" cy="533401"/>
          </a:xfrm>
        </p:spPr>
        <p:txBody>
          <a:bodyPr/>
          <a:lstStyle/>
          <a:p>
            <a:r>
              <a:rPr lang="en-US" sz="2800" dirty="0"/>
              <a:t>Personal Review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B58A372-57ED-2E42-8677-CC611738F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66825"/>
            <a:ext cx="4040188" cy="639762"/>
          </a:xfrm>
        </p:spPr>
        <p:txBody>
          <a:bodyPr/>
          <a:lstStyle/>
          <a:p>
            <a:r>
              <a:rPr lang="en-US" dirty="0">
                <a:solidFill>
                  <a:srgbClr val="123676"/>
                </a:solidFill>
              </a:rPr>
              <a:t>Strengths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488DB2DD-5AE8-484C-B009-12074AE312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/>
              <a:t>Interesting novel concept of hybrid model</a:t>
            </a:r>
          </a:p>
          <a:p>
            <a:r>
              <a:rPr lang="en-US" sz="2000" dirty="0"/>
              <a:t>Nice leveraging of connectivity information and landmarks</a:t>
            </a:r>
          </a:p>
          <a:p>
            <a:r>
              <a:rPr lang="en-US" sz="2000" dirty="0"/>
              <a:t>Code is available on </a:t>
            </a:r>
            <a:r>
              <a:rPr lang="en-US" sz="2000" dirty="0" err="1"/>
              <a:t>Github</a:t>
            </a:r>
            <a:endParaRPr lang="en-US" sz="200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B8AF409-ACE8-B246-BAB7-C4979E0819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1266825"/>
            <a:ext cx="4041775" cy="639762"/>
          </a:xfrm>
        </p:spPr>
        <p:txBody>
          <a:bodyPr/>
          <a:lstStyle/>
          <a:p>
            <a:r>
              <a:rPr lang="en-US" dirty="0">
                <a:solidFill>
                  <a:srgbClr val="123676"/>
                </a:solidFill>
              </a:rPr>
              <a:t>Weaknesses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742A5D14-4784-1B4C-9D73-6CA1AD2582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dirty="0"/>
              <a:t>Current state of the art in landmark-based segmentation is not presented</a:t>
            </a:r>
          </a:p>
          <a:p>
            <a:r>
              <a:rPr lang="en-US" sz="2000" dirty="0"/>
              <a:t>Often misleadingly written and difficult to understand</a:t>
            </a:r>
          </a:p>
          <a:p>
            <a:r>
              <a:rPr lang="en-US" sz="2000" dirty="0"/>
              <a:t>Only tested on JSRT dataset which is comparatively simple</a:t>
            </a:r>
          </a:p>
          <a:p>
            <a:r>
              <a:rPr lang="en-US" sz="2000" dirty="0"/>
              <a:t>Unrealistic occlusion scenario in robustness experiment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34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50D0F-6974-0643-BEFB-D01FDE428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Take-Home Message</a:t>
            </a:r>
            <a:endParaRPr lang="en-US" sz="28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2B7030-141B-F342-B654-B0AE6AC8F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750142"/>
            <a:ext cx="8424863" cy="4422058"/>
          </a:xfrm>
        </p:spPr>
        <p:txBody>
          <a:bodyPr/>
          <a:lstStyle/>
          <a:p>
            <a:r>
              <a:rPr lang="en-US" sz="2400" dirty="0"/>
              <a:t>Leveraging connectivity information through adjacency matrix increases accuracy of anatomical landmark-based segmentation </a:t>
            </a:r>
          </a:p>
          <a:p>
            <a:endParaRPr lang="en-US" sz="2400" dirty="0"/>
          </a:p>
          <a:p>
            <a:r>
              <a:rPr lang="en-US" sz="2400" dirty="0"/>
              <a:t>More testing on different datasets and with different baselines is necessary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DB8BB1-8096-D44E-BEA2-0C24BFEDEE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77F8B9-BF48-204A-BA15-6F8EC5F01B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00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328;p37"/>
          <p:cNvSpPr txBox="1">
            <a:spLocks noGrp="1"/>
          </p:cNvSpPr>
          <p:nvPr>
            <p:ph type="title"/>
          </p:nvPr>
        </p:nvSpPr>
        <p:spPr>
          <a:xfrm>
            <a:off x="358775" y="1828800"/>
            <a:ext cx="8424900" cy="1295400"/>
          </a:xfrm>
          <a:prstGeom prst="rect">
            <a:avLst/>
          </a:prstGeom>
        </p:spPr>
        <p:txBody>
          <a:bodyPr/>
          <a:lstStyle/>
          <a:p>
            <a:r>
              <a:rPr dirty="0"/>
              <a:t>Thank you for your attention!</a:t>
            </a:r>
            <a:br>
              <a:rPr lang="en-US" dirty="0"/>
            </a:br>
            <a:r>
              <a:rPr lang="en-US" dirty="0"/>
              <a:t>Questions?</a:t>
            </a:r>
            <a:endParaRPr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F9B37F-5643-8D40-9908-701CB5F20EC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CF2C1-9BBA-194C-BEC1-B38E44AB0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800" dirty="0"/>
              <a:t>Medical Image Segmentation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D124F35-1109-5A41-B991-A35B8F646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January</a:t>
            </a:r>
            <a:r>
              <a:rPr lang="de-DE" dirty="0"/>
              <a:t> 25, 2022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920DD3F-A67E-F949-A09D-77622A9DDA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3</a:t>
            </a:fld>
            <a:endParaRPr lang="en-US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2CE1968F-1F9D-5B41-BCC8-1B97F1F19B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28"/>
          <a:stretch/>
        </p:blipFill>
        <p:spPr>
          <a:xfrm>
            <a:off x="168746" y="2078042"/>
            <a:ext cx="3245663" cy="2701915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B512F7F9-470F-7147-8A17-7FEDCF17C79E}"/>
              </a:ext>
            </a:extLst>
          </p:cNvPr>
          <p:cNvSpPr txBox="1"/>
          <p:nvPr/>
        </p:nvSpPr>
        <p:spPr>
          <a:xfrm>
            <a:off x="990601" y="6324600"/>
            <a:ext cx="609600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solidFill>
                  <a:schemeClr val="bg1"/>
                </a:solidFill>
              </a:rPr>
              <a:t>[1]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Pagnozzi</a:t>
            </a:r>
            <a:r>
              <a:rPr lang="de-DE" sz="650" dirty="0">
                <a:solidFill>
                  <a:schemeClr val="bg1"/>
                </a:solidFill>
              </a:rPr>
              <a:t>, A.M., Dowson, N.D., </a:t>
            </a:r>
            <a:r>
              <a:rPr lang="de-DE" sz="650" dirty="0" err="1">
                <a:solidFill>
                  <a:schemeClr val="bg1"/>
                </a:solidFill>
              </a:rPr>
              <a:t>Doecke</a:t>
            </a:r>
            <a:r>
              <a:rPr lang="de-DE" sz="650" dirty="0">
                <a:solidFill>
                  <a:schemeClr val="bg1"/>
                </a:solidFill>
              </a:rPr>
              <a:t>, J.D., </a:t>
            </a:r>
            <a:r>
              <a:rPr lang="de-DE" sz="650" dirty="0" err="1">
                <a:solidFill>
                  <a:schemeClr val="bg1"/>
                </a:solidFill>
              </a:rPr>
              <a:t>Fiori</a:t>
            </a:r>
            <a:r>
              <a:rPr lang="de-DE" sz="650" dirty="0">
                <a:solidFill>
                  <a:schemeClr val="bg1"/>
                </a:solidFill>
              </a:rPr>
              <a:t>, S., Bradley, A.P., Boyd, R.N., &amp; Rose, S.E.: </a:t>
            </a:r>
            <a:r>
              <a:rPr lang="de-DE" sz="650" dirty="0" err="1">
                <a:solidFill>
                  <a:schemeClr val="bg1"/>
                </a:solidFill>
              </a:rPr>
              <a:t>Identifying</a:t>
            </a:r>
            <a:r>
              <a:rPr lang="de-DE" sz="650" dirty="0">
                <a:solidFill>
                  <a:schemeClr val="bg1"/>
                </a:solidFill>
              </a:rPr>
              <a:t> relevant </a:t>
            </a:r>
            <a:r>
              <a:rPr lang="de-DE" sz="650" dirty="0" err="1">
                <a:solidFill>
                  <a:schemeClr val="bg1"/>
                </a:solidFill>
              </a:rPr>
              <a:t>biomarkers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of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brain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injury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from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structural</a:t>
            </a:r>
            <a:r>
              <a:rPr lang="de-DE" sz="650" dirty="0">
                <a:solidFill>
                  <a:schemeClr val="bg1"/>
                </a:solidFill>
              </a:rPr>
              <a:t> MRI: Validation </a:t>
            </a:r>
            <a:r>
              <a:rPr lang="de-DE" sz="650" dirty="0" err="1">
                <a:solidFill>
                  <a:schemeClr val="bg1"/>
                </a:solidFill>
              </a:rPr>
              <a:t>using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automated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approaches</a:t>
            </a:r>
            <a:r>
              <a:rPr lang="de-DE" sz="650" dirty="0">
                <a:solidFill>
                  <a:schemeClr val="bg1"/>
                </a:solidFill>
              </a:rPr>
              <a:t> in </a:t>
            </a:r>
            <a:r>
              <a:rPr lang="de-DE" sz="650" dirty="0" err="1">
                <a:solidFill>
                  <a:schemeClr val="bg1"/>
                </a:solidFill>
              </a:rPr>
              <a:t>children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with</a:t>
            </a:r>
            <a:r>
              <a:rPr lang="de-DE" sz="650" dirty="0">
                <a:solidFill>
                  <a:schemeClr val="bg1"/>
                </a:solidFill>
              </a:rPr>
              <a:t> unilateral </a:t>
            </a:r>
            <a:r>
              <a:rPr lang="de-DE" sz="650" dirty="0" err="1">
                <a:solidFill>
                  <a:schemeClr val="bg1"/>
                </a:solidFill>
              </a:rPr>
              <a:t>cerebral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palsy</a:t>
            </a:r>
            <a:r>
              <a:rPr lang="de-DE" sz="650" dirty="0">
                <a:solidFill>
                  <a:schemeClr val="bg1"/>
                </a:solidFill>
              </a:rPr>
              <a:t>. </a:t>
            </a:r>
            <a:r>
              <a:rPr lang="de-DE" sz="650" dirty="0" err="1">
                <a:solidFill>
                  <a:schemeClr val="bg1"/>
                </a:solidFill>
              </a:rPr>
              <a:t>PLoS</a:t>
            </a:r>
            <a:r>
              <a:rPr lang="de-DE" sz="650" dirty="0">
                <a:solidFill>
                  <a:schemeClr val="bg1"/>
                </a:solidFill>
              </a:rPr>
              <a:t> ONE, 12. (2017). </a:t>
            </a:r>
          </a:p>
          <a:p>
            <a:r>
              <a:rPr lang="de-DE" sz="650" dirty="0">
                <a:solidFill>
                  <a:schemeClr val="bg1"/>
                </a:solidFill>
              </a:rPr>
              <a:t>[2] Dai W., Dong N., Wang Z., Liang X., Zhang H., </a:t>
            </a:r>
            <a:r>
              <a:rPr lang="de-DE" sz="650" dirty="0" err="1">
                <a:solidFill>
                  <a:schemeClr val="bg1"/>
                </a:solidFill>
              </a:rPr>
              <a:t>Xing</a:t>
            </a:r>
            <a:r>
              <a:rPr lang="de-DE" sz="650" dirty="0">
                <a:solidFill>
                  <a:schemeClr val="bg1"/>
                </a:solidFill>
              </a:rPr>
              <a:t> E.P. (2018) SCAN: </a:t>
            </a:r>
            <a:r>
              <a:rPr lang="de-DE" sz="650" dirty="0" err="1">
                <a:solidFill>
                  <a:schemeClr val="bg1"/>
                </a:solidFill>
              </a:rPr>
              <a:t>Structure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Correcting</a:t>
            </a:r>
            <a:r>
              <a:rPr lang="de-DE" sz="650" dirty="0">
                <a:solidFill>
                  <a:schemeClr val="bg1"/>
                </a:solidFill>
              </a:rPr>
              <a:t> </a:t>
            </a:r>
            <a:r>
              <a:rPr lang="de-DE" sz="650" dirty="0" err="1">
                <a:solidFill>
                  <a:schemeClr val="bg1"/>
                </a:solidFill>
              </a:rPr>
              <a:t>Adversarial</a:t>
            </a:r>
            <a:r>
              <a:rPr lang="de-DE" sz="650" dirty="0">
                <a:solidFill>
                  <a:schemeClr val="bg1"/>
                </a:solidFill>
              </a:rPr>
              <a:t> Network </a:t>
            </a:r>
            <a:r>
              <a:rPr lang="de-DE" sz="650" dirty="0" err="1">
                <a:solidFill>
                  <a:schemeClr val="bg1"/>
                </a:solidFill>
              </a:rPr>
              <a:t>for</a:t>
            </a:r>
            <a:r>
              <a:rPr lang="de-DE" sz="650" dirty="0">
                <a:solidFill>
                  <a:schemeClr val="bg1"/>
                </a:solidFill>
              </a:rPr>
              <a:t> Organ Segmentation in </a:t>
            </a:r>
            <a:r>
              <a:rPr lang="de-DE" sz="650" dirty="0" err="1">
                <a:solidFill>
                  <a:schemeClr val="bg1"/>
                </a:solidFill>
              </a:rPr>
              <a:t>Chest</a:t>
            </a:r>
            <a:r>
              <a:rPr lang="de-DE" sz="650" dirty="0">
                <a:solidFill>
                  <a:schemeClr val="bg1"/>
                </a:solidFill>
              </a:rPr>
              <a:t> X-Rays. In: </a:t>
            </a:r>
            <a:r>
              <a:rPr lang="de-DE" sz="650" dirty="0" err="1">
                <a:solidFill>
                  <a:schemeClr val="bg1"/>
                </a:solidFill>
              </a:rPr>
              <a:t>Stoyanov</a:t>
            </a:r>
            <a:r>
              <a:rPr lang="de-DE" sz="650" dirty="0">
                <a:solidFill>
                  <a:schemeClr val="bg1"/>
                </a:solidFill>
              </a:rPr>
              <a:t> D. et al. (</a:t>
            </a:r>
            <a:r>
              <a:rPr lang="de-DE" sz="650" dirty="0" err="1">
                <a:solidFill>
                  <a:schemeClr val="bg1"/>
                </a:solidFill>
              </a:rPr>
              <a:t>eds</a:t>
            </a:r>
            <a:r>
              <a:rPr lang="de-DE" sz="650" dirty="0">
                <a:solidFill>
                  <a:schemeClr val="bg1"/>
                </a:solidFill>
              </a:rPr>
              <a:t>) </a:t>
            </a:r>
            <a:r>
              <a:rPr lang="de-DE" sz="650" dirty="0" err="1">
                <a:solidFill>
                  <a:schemeClr val="bg1"/>
                </a:solidFill>
              </a:rPr>
              <a:t>Deep</a:t>
            </a:r>
            <a:r>
              <a:rPr lang="de-DE" sz="650" dirty="0">
                <a:solidFill>
                  <a:schemeClr val="bg1"/>
                </a:solidFill>
              </a:rPr>
              <a:t> Learning in Medical Image Analysis </a:t>
            </a:r>
            <a:r>
              <a:rPr lang="de-DE" sz="650" dirty="0" err="1">
                <a:solidFill>
                  <a:schemeClr val="bg1"/>
                </a:solidFill>
              </a:rPr>
              <a:t>and</a:t>
            </a:r>
            <a:r>
              <a:rPr lang="de-DE" sz="650" dirty="0">
                <a:solidFill>
                  <a:schemeClr val="bg1"/>
                </a:solidFill>
              </a:rPr>
              <a:t> Multimodal Learning </a:t>
            </a:r>
            <a:r>
              <a:rPr lang="de-DE" sz="650" dirty="0" err="1">
                <a:solidFill>
                  <a:schemeClr val="bg1"/>
                </a:solidFill>
              </a:rPr>
              <a:t>for</a:t>
            </a:r>
            <a:r>
              <a:rPr lang="de-DE" sz="650" dirty="0">
                <a:solidFill>
                  <a:schemeClr val="bg1"/>
                </a:solidFill>
              </a:rPr>
              <a:t> Clinical </a:t>
            </a:r>
            <a:r>
              <a:rPr lang="de-DE" sz="650" dirty="0" err="1">
                <a:solidFill>
                  <a:schemeClr val="bg1"/>
                </a:solidFill>
              </a:rPr>
              <a:t>Decision</a:t>
            </a:r>
            <a:r>
              <a:rPr lang="de-DE" sz="650" dirty="0">
                <a:solidFill>
                  <a:schemeClr val="bg1"/>
                </a:solidFill>
              </a:rPr>
              <a:t> Support. DLMIA 2018, ML-CDS 2018. </a:t>
            </a:r>
            <a:r>
              <a:rPr lang="de-DE" sz="650" dirty="0" err="1">
                <a:solidFill>
                  <a:schemeClr val="bg1"/>
                </a:solidFill>
              </a:rPr>
              <a:t>Lecture</a:t>
            </a:r>
            <a:r>
              <a:rPr lang="de-DE" sz="650" dirty="0">
                <a:solidFill>
                  <a:schemeClr val="bg1"/>
                </a:solidFill>
              </a:rPr>
              <a:t> Notes in Computer Science, </a:t>
            </a:r>
            <a:r>
              <a:rPr lang="de-DE" sz="650" dirty="0" err="1">
                <a:solidFill>
                  <a:schemeClr val="bg1"/>
                </a:solidFill>
              </a:rPr>
              <a:t>vol</a:t>
            </a:r>
            <a:r>
              <a:rPr lang="de-DE" sz="650" dirty="0">
                <a:solidFill>
                  <a:schemeClr val="bg1"/>
                </a:solidFill>
              </a:rPr>
              <a:t> 11045. Springer (2018) </a:t>
            </a:r>
          </a:p>
          <a:p>
            <a:endParaRPr lang="en-US" sz="1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2EEB15C-8311-EF41-B039-93AEF28859B1}"/>
              </a:ext>
            </a:extLst>
          </p:cNvPr>
          <p:cNvSpPr txBox="1"/>
          <p:nvPr/>
        </p:nvSpPr>
        <p:spPr>
          <a:xfrm>
            <a:off x="457200" y="1544642"/>
            <a:ext cx="268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Lesion segmentation [1]</a:t>
            </a:r>
          </a:p>
        </p:txBody>
      </p:sp>
      <p:pic>
        <p:nvPicPr>
          <p:cNvPr id="24" name="Grafik 23" descr="Ein Bild, das Text, verschieden, angeordnet, mehrere enthält.&#10;&#10;Automatisch generierte Beschreibung">
            <a:extLst>
              <a:ext uri="{FF2B5EF4-FFF2-40B4-BE49-F238E27FC236}">
                <a16:creationId xmlns:a16="http://schemas.microsoft.com/office/drawing/2014/main" id="{7B763945-AC73-3741-B287-CE5DE8AB1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819" y="2152838"/>
            <a:ext cx="5345181" cy="2552324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E495D1CC-7B7E-6C4E-AB5F-2B249F2D3F4B}"/>
              </a:ext>
            </a:extLst>
          </p:cNvPr>
          <p:cNvSpPr txBox="1"/>
          <p:nvPr/>
        </p:nvSpPr>
        <p:spPr>
          <a:xfrm>
            <a:off x="4915367" y="1545619"/>
            <a:ext cx="3199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Anatomical segmentation [2]</a:t>
            </a:r>
          </a:p>
        </p:txBody>
      </p:sp>
    </p:spTree>
    <p:extLst>
      <p:ext uri="{BB962C8B-B14F-4D97-AF65-F5344CB8AC3E}">
        <p14:creationId xmlns:p14="http://schemas.microsoft.com/office/powerpoint/2010/main" val="114993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8A3D052B-DDE5-B44D-8021-EA404AB62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State of the Art and related work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DC292185-926B-094F-A328-4AE2C1558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b="1" dirty="0"/>
          </a:p>
          <a:p>
            <a:r>
              <a:rPr lang="en-US" sz="2400" b="1" dirty="0"/>
              <a:t>Current Practice: </a:t>
            </a:r>
            <a:r>
              <a:rPr lang="en-US" sz="2400" dirty="0"/>
              <a:t>Standard CNN trained to minimize pixel level loss function with dense segmentation masks as ground truth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Deep fully convolutional networks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U-Net [3]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/>
              <a:t>Constrained CNNs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ACNN [4]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de-DE" sz="2000" dirty="0"/>
              <a:t>Post-DAE [5]</a:t>
            </a:r>
          </a:p>
          <a:p>
            <a:pPr lvl="2">
              <a:buFont typeface="Arial" panose="020B0604020202020204" pitchFamily="34" charset="0"/>
              <a:buChar char="•"/>
            </a:pPr>
            <a:endParaRPr lang="de-DE" sz="1800" dirty="0"/>
          </a:p>
          <a:p>
            <a:pPr lvl="2"/>
            <a:endParaRPr lang="de-DE" sz="1800" dirty="0"/>
          </a:p>
          <a:p>
            <a:pPr lvl="2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2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lvl="1"/>
            <a:endParaRPr lang="en-US" sz="2000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B2F1194-717B-D049-990D-95B9E282C2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D9FEC87-8C9E-8443-93FF-3C5A70E1F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4</a:t>
            </a:fld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6971A1A-516D-2641-83DE-6B0F70806B0E}"/>
              </a:ext>
            </a:extLst>
          </p:cNvPr>
          <p:cNvSpPr txBox="1"/>
          <p:nvPr/>
        </p:nvSpPr>
        <p:spPr>
          <a:xfrm>
            <a:off x="1078992" y="6324600"/>
            <a:ext cx="5861304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0E4C63D-4D54-F24E-92D6-7F47A7F430F5}"/>
              </a:ext>
            </a:extLst>
          </p:cNvPr>
          <p:cNvSpPr txBox="1"/>
          <p:nvPr/>
        </p:nvSpPr>
        <p:spPr>
          <a:xfrm>
            <a:off x="1078992" y="6256221"/>
            <a:ext cx="6007608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 dirty="0">
                <a:solidFill>
                  <a:schemeClr val="bg1"/>
                </a:solidFill>
              </a:rPr>
              <a:t>[3] Ronneberger, O., Fischer, P., Brox, T.: U-</a:t>
            </a:r>
            <a:r>
              <a:rPr lang="de-DE" sz="600" dirty="0" err="1">
                <a:solidFill>
                  <a:schemeClr val="bg1"/>
                </a:solidFill>
              </a:rPr>
              <a:t>net</a:t>
            </a:r>
            <a:r>
              <a:rPr lang="de-DE" sz="600" dirty="0">
                <a:solidFill>
                  <a:schemeClr val="bg1"/>
                </a:solidFill>
              </a:rPr>
              <a:t>: </a:t>
            </a:r>
            <a:r>
              <a:rPr lang="de-DE" sz="600" dirty="0" err="1">
                <a:solidFill>
                  <a:schemeClr val="bg1"/>
                </a:solidFill>
              </a:rPr>
              <a:t>Convolutional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networks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for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biomedi</a:t>
            </a:r>
            <a:r>
              <a:rPr lang="de-DE" sz="600" dirty="0">
                <a:solidFill>
                  <a:schemeClr val="bg1"/>
                </a:solidFill>
              </a:rPr>
              <a:t>- cal </a:t>
            </a:r>
            <a:r>
              <a:rPr lang="de-DE" sz="600" dirty="0" err="1">
                <a:solidFill>
                  <a:schemeClr val="bg1"/>
                </a:solidFill>
              </a:rPr>
              <a:t>image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segmentation</a:t>
            </a:r>
            <a:r>
              <a:rPr lang="de-DE" sz="600" dirty="0">
                <a:solidFill>
                  <a:schemeClr val="bg1"/>
                </a:solidFill>
              </a:rPr>
              <a:t>. In: International Conference on Medical </a:t>
            </a:r>
            <a:r>
              <a:rPr lang="de-DE" sz="600" dirty="0" err="1">
                <a:solidFill>
                  <a:schemeClr val="bg1"/>
                </a:solidFill>
              </a:rPr>
              <a:t>image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computing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and</a:t>
            </a:r>
            <a:r>
              <a:rPr lang="de-DE" sz="600" dirty="0">
                <a:solidFill>
                  <a:schemeClr val="bg1"/>
                </a:solidFill>
              </a:rPr>
              <a:t> computer-</a:t>
            </a:r>
            <a:r>
              <a:rPr lang="de-DE" sz="600" dirty="0" err="1">
                <a:solidFill>
                  <a:schemeClr val="bg1"/>
                </a:solidFill>
              </a:rPr>
              <a:t>assisted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intervention</a:t>
            </a:r>
            <a:r>
              <a:rPr lang="de-DE" sz="600" dirty="0">
                <a:solidFill>
                  <a:schemeClr val="bg1"/>
                </a:solidFill>
              </a:rPr>
              <a:t>. pp. 234–241. Springer (2015) </a:t>
            </a:r>
          </a:p>
          <a:p>
            <a:r>
              <a:rPr lang="de-DE" sz="600" dirty="0">
                <a:solidFill>
                  <a:schemeClr val="bg1"/>
                </a:solidFill>
              </a:rPr>
              <a:t>[4] Oktay, O., </a:t>
            </a:r>
            <a:r>
              <a:rPr lang="de-DE" sz="600" dirty="0" err="1">
                <a:solidFill>
                  <a:schemeClr val="bg1"/>
                </a:solidFill>
              </a:rPr>
              <a:t>Ferrante</a:t>
            </a:r>
            <a:r>
              <a:rPr lang="de-DE" sz="600" dirty="0">
                <a:solidFill>
                  <a:schemeClr val="bg1"/>
                </a:solidFill>
              </a:rPr>
              <a:t>, E., </a:t>
            </a:r>
            <a:r>
              <a:rPr lang="de-DE" sz="600" dirty="0" err="1">
                <a:solidFill>
                  <a:schemeClr val="bg1"/>
                </a:solidFill>
              </a:rPr>
              <a:t>Kamnitsas</a:t>
            </a:r>
            <a:r>
              <a:rPr lang="de-DE" sz="600" dirty="0">
                <a:solidFill>
                  <a:schemeClr val="bg1"/>
                </a:solidFill>
              </a:rPr>
              <a:t>, K., Heinrich, M., Bai, W., Caballero, J., Cook, S.A., De </a:t>
            </a:r>
            <a:r>
              <a:rPr lang="de-DE" sz="600" dirty="0" err="1">
                <a:solidFill>
                  <a:schemeClr val="bg1"/>
                </a:solidFill>
              </a:rPr>
              <a:t>Marvao</a:t>
            </a:r>
            <a:r>
              <a:rPr lang="de-DE" sz="600" dirty="0">
                <a:solidFill>
                  <a:schemeClr val="bg1"/>
                </a:solidFill>
              </a:rPr>
              <a:t>, A., Dawes, T., </a:t>
            </a:r>
            <a:r>
              <a:rPr lang="de-DE" sz="600" dirty="0" err="1">
                <a:solidFill>
                  <a:schemeClr val="bg1"/>
                </a:solidFill>
              </a:rPr>
              <a:t>O‘Regan</a:t>
            </a:r>
            <a:r>
              <a:rPr lang="de-DE" sz="600" dirty="0">
                <a:solidFill>
                  <a:schemeClr val="bg1"/>
                </a:solidFill>
              </a:rPr>
              <a:t>, D.P., et al.: </a:t>
            </a:r>
            <a:r>
              <a:rPr lang="de-DE" sz="600" dirty="0" err="1">
                <a:solidFill>
                  <a:schemeClr val="bg1"/>
                </a:solidFill>
              </a:rPr>
              <a:t>Anatomically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constrained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neural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networks</a:t>
            </a:r>
            <a:r>
              <a:rPr lang="de-DE" sz="600" dirty="0">
                <a:solidFill>
                  <a:schemeClr val="bg1"/>
                </a:solidFill>
              </a:rPr>
              <a:t> (</a:t>
            </a:r>
            <a:r>
              <a:rPr lang="de-DE" sz="600" dirty="0" err="1">
                <a:solidFill>
                  <a:schemeClr val="bg1"/>
                </a:solidFill>
              </a:rPr>
              <a:t>acnns</a:t>
            </a:r>
            <a:r>
              <a:rPr lang="de-DE" sz="600" dirty="0">
                <a:solidFill>
                  <a:schemeClr val="bg1"/>
                </a:solidFill>
              </a:rPr>
              <a:t>): </a:t>
            </a:r>
            <a:r>
              <a:rPr lang="de-DE" sz="600" dirty="0" err="1">
                <a:solidFill>
                  <a:schemeClr val="bg1"/>
                </a:solidFill>
              </a:rPr>
              <a:t>application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to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cardiac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image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enhancement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and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segmen</a:t>
            </a:r>
            <a:r>
              <a:rPr lang="de-DE" sz="600" dirty="0">
                <a:solidFill>
                  <a:schemeClr val="bg1"/>
                </a:solidFill>
              </a:rPr>
              <a:t>- </a:t>
            </a:r>
            <a:r>
              <a:rPr lang="de-DE" sz="600" dirty="0" err="1">
                <a:solidFill>
                  <a:schemeClr val="bg1"/>
                </a:solidFill>
              </a:rPr>
              <a:t>tation</a:t>
            </a:r>
            <a:r>
              <a:rPr lang="de-DE" sz="600" dirty="0">
                <a:solidFill>
                  <a:schemeClr val="bg1"/>
                </a:solidFill>
              </a:rPr>
              <a:t>. IEEE </a:t>
            </a:r>
            <a:r>
              <a:rPr lang="de-DE" sz="600" dirty="0" err="1">
                <a:solidFill>
                  <a:schemeClr val="bg1"/>
                </a:solidFill>
              </a:rPr>
              <a:t>transactions</a:t>
            </a:r>
            <a:r>
              <a:rPr lang="de-DE" sz="600" dirty="0">
                <a:solidFill>
                  <a:schemeClr val="bg1"/>
                </a:solidFill>
              </a:rPr>
              <a:t> on </a:t>
            </a:r>
            <a:r>
              <a:rPr lang="de-DE" sz="600" dirty="0" err="1">
                <a:solidFill>
                  <a:schemeClr val="bg1"/>
                </a:solidFill>
              </a:rPr>
              <a:t>medical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imaging</a:t>
            </a:r>
            <a:r>
              <a:rPr lang="de-DE" sz="600" dirty="0">
                <a:solidFill>
                  <a:schemeClr val="bg1"/>
                </a:solidFill>
              </a:rPr>
              <a:t> 37(2), 384–395 (2017) </a:t>
            </a:r>
          </a:p>
          <a:p>
            <a:r>
              <a:rPr lang="de-DE" sz="600" dirty="0">
                <a:solidFill>
                  <a:schemeClr val="bg1"/>
                </a:solidFill>
              </a:rPr>
              <a:t>[5] Larrazabal,A.J.,Martinez,C.,Ferrante,E.:Anatomicalpriorsforimagesegmenta- </a:t>
            </a:r>
            <a:r>
              <a:rPr lang="de-DE" sz="600" dirty="0" err="1">
                <a:solidFill>
                  <a:schemeClr val="bg1"/>
                </a:solidFill>
              </a:rPr>
              <a:t>tion</a:t>
            </a:r>
            <a:r>
              <a:rPr lang="de-DE" sz="600" dirty="0">
                <a:solidFill>
                  <a:schemeClr val="bg1"/>
                </a:solidFill>
              </a:rPr>
              <a:t> via post-</a:t>
            </a:r>
            <a:r>
              <a:rPr lang="de-DE" sz="600" dirty="0" err="1">
                <a:solidFill>
                  <a:schemeClr val="bg1"/>
                </a:solidFill>
              </a:rPr>
              <a:t>processing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with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denoising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r>
              <a:rPr lang="de-DE" sz="600" dirty="0" err="1">
                <a:solidFill>
                  <a:schemeClr val="bg1"/>
                </a:solidFill>
              </a:rPr>
              <a:t>autoencoders</a:t>
            </a:r>
            <a:r>
              <a:rPr lang="de-DE" sz="600" dirty="0">
                <a:solidFill>
                  <a:schemeClr val="bg1"/>
                </a:solidFill>
              </a:rPr>
              <a:t>. In: International Conference on Medical Image Computing </a:t>
            </a:r>
            <a:r>
              <a:rPr lang="de-DE" sz="600" dirty="0" err="1">
                <a:solidFill>
                  <a:schemeClr val="bg1"/>
                </a:solidFill>
              </a:rPr>
              <a:t>and</a:t>
            </a:r>
            <a:r>
              <a:rPr lang="de-DE" sz="600" dirty="0">
                <a:solidFill>
                  <a:schemeClr val="bg1"/>
                </a:solidFill>
              </a:rPr>
              <a:t> Computer-</a:t>
            </a:r>
            <a:r>
              <a:rPr lang="de-DE" sz="600" dirty="0" err="1">
                <a:solidFill>
                  <a:schemeClr val="bg1"/>
                </a:solidFill>
              </a:rPr>
              <a:t>Assisted</a:t>
            </a:r>
            <a:r>
              <a:rPr lang="de-DE" sz="600" dirty="0">
                <a:solidFill>
                  <a:schemeClr val="bg1"/>
                </a:solidFill>
              </a:rPr>
              <a:t> Intervention. pp. 585–593. Springer (2019) </a:t>
            </a:r>
          </a:p>
          <a:p>
            <a:endParaRPr lang="de-DE" sz="6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61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68F1915-0835-7E48-A691-C2C8003B6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368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EBC7FD7-FCD3-1F46-835C-56BAAB71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Problem Setting and related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8240B4B6-FF37-1644-B77B-96B01A40AF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b="1" dirty="0"/>
                  <a:t>Given: </a:t>
                </a:r>
                <a:r>
                  <a:rPr lang="en-US" sz="2000" dirty="0"/>
                  <a:t>Dataset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{"/>
                            <m:endChr m:val="}"/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0&lt;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2000" dirty="0"/>
                  <a:t> with Images I and corresponding landmark-based segmentation in Graph form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=&lt;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b="1" i="1"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&gt;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b="1" dirty="0"/>
              </a:p>
              <a:p>
                <a:pPr marL="0" indent="0">
                  <a:buNone/>
                </a:pPr>
                <a:r>
                  <a:rPr lang="en-US" sz="2000" b="1" dirty="0"/>
                  <a:t>Assumption</a:t>
                </a:r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and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sz="2000" dirty="0"/>
                  <a:t> are same for every Image</a:t>
                </a:r>
              </a:p>
              <a:p>
                <a:pPr marL="0" indent="0">
                  <a:buNone/>
                </a:pPr>
                <a:r>
                  <a:rPr lang="en-US" sz="2000" dirty="0"/>
                  <a:t>-&gt; Enables use of spectral graph convolutions according to [6][7]</a:t>
                </a:r>
              </a:p>
              <a:p>
                <a:pPr marL="0" indent="0">
                  <a:buNone/>
                </a:pPr>
                <a:br>
                  <a:rPr lang="en-US" sz="2000" dirty="0"/>
                </a:br>
                <a:br>
                  <a:rPr lang="en-US" sz="2000" dirty="0"/>
                </a:br>
                <a:r>
                  <a:rPr lang="en-US" sz="2000" b="1" dirty="0"/>
                  <a:t>Suggestion: </a:t>
                </a:r>
                <a:r>
                  <a:rPr lang="en-US" sz="2000" dirty="0"/>
                  <a:t>novel hybrid encoder-decoder network called </a:t>
                </a:r>
                <a:r>
                  <a:rPr lang="en-US" sz="2000" dirty="0" err="1"/>
                  <a:t>HybridGNet</a:t>
                </a:r>
                <a:r>
                  <a:rPr lang="en-US" sz="2000" dirty="0"/>
                  <a:t> inspired by convolutional mesh autoencoder proposed in [7] </a:t>
                </a:r>
              </a:p>
              <a:p>
                <a:r>
                  <a:rPr lang="en-US" sz="2000" dirty="0"/>
                  <a:t>to extract graph representation from image input</a:t>
                </a:r>
              </a:p>
              <a:p>
                <a:r>
                  <a:rPr lang="en-US" sz="2000" dirty="0"/>
                  <a:t>to create graph representation from dense anatomical segmentation mask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8240B4B6-FF37-1644-B77B-96B01A40AF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53" t="-744" r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A4C35271-FCB8-994C-8F4D-D1D80F9347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76800" y="6324600"/>
            <a:ext cx="3276600" cy="533400"/>
          </a:xfrm>
        </p:spPr>
        <p:txBody>
          <a:bodyPr/>
          <a:lstStyle/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91C4F67-AC23-1949-8703-233D4260C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24600"/>
            <a:ext cx="1066800" cy="533400"/>
          </a:xfrm>
        </p:spPr>
        <p:txBody>
          <a:bodyPr/>
          <a:lstStyle/>
          <a:p>
            <a:r>
              <a:rPr lang="en-US" dirty="0"/>
              <a:t>Slide </a:t>
            </a:r>
            <a:fld id="{E27654B9-2CBC-E046-9B7E-70345D26D3AC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7ABC174-9537-3C4B-8700-5978E32A293D}"/>
              </a:ext>
            </a:extLst>
          </p:cNvPr>
          <p:cNvSpPr txBox="1"/>
          <p:nvPr/>
        </p:nvSpPr>
        <p:spPr>
          <a:xfrm>
            <a:off x="1042416" y="6324600"/>
            <a:ext cx="593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[6] </a:t>
            </a:r>
            <a:r>
              <a:rPr lang="en-US" sz="800" dirty="0" err="1">
                <a:solidFill>
                  <a:schemeClr val="bg1"/>
                </a:solidFill>
              </a:rPr>
              <a:t>Defferrard</a:t>
            </a:r>
            <a:r>
              <a:rPr lang="en-US" sz="800" dirty="0">
                <a:solidFill>
                  <a:schemeClr val="bg1"/>
                </a:solidFill>
              </a:rPr>
              <a:t>, M., Bresson, X., </a:t>
            </a:r>
            <a:r>
              <a:rPr lang="en-US" sz="800" dirty="0" err="1">
                <a:solidFill>
                  <a:schemeClr val="bg1"/>
                </a:solidFill>
              </a:rPr>
              <a:t>Vandergheynst</a:t>
            </a:r>
            <a:r>
              <a:rPr lang="en-US" sz="800" dirty="0">
                <a:solidFill>
                  <a:schemeClr val="bg1"/>
                </a:solidFill>
              </a:rPr>
              <a:t>, P.: Convolutional neural networks on graphs with fast localized spectral filtering. </a:t>
            </a:r>
            <a:r>
              <a:rPr lang="en-US" sz="800" dirty="0" err="1">
                <a:solidFill>
                  <a:schemeClr val="bg1"/>
                </a:solidFill>
              </a:rPr>
              <a:t>arXiv</a:t>
            </a:r>
            <a:r>
              <a:rPr lang="en-US" sz="800" dirty="0">
                <a:solidFill>
                  <a:schemeClr val="bg1"/>
                </a:solidFill>
              </a:rPr>
              <a:t> preprint arXiv:1606.09375 (2016)</a:t>
            </a:r>
          </a:p>
          <a:p>
            <a:r>
              <a:rPr lang="en-US" sz="800" dirty="0">
                <a:solidFill>
                  <a:schemeClr val="bg1"/>
                </a:solidFill>
              </a:rPr>
              <a:t>[7] Ranjan, A., </a:t>
            </a:r>
            <a:r>
              <a:rPr lang="en-US" sz="800" dirty="0" err="1">
                <a:solidFill>
                  <a:schemeClr val="bg1"/>
                </a:solidFill>
              </a:rPr>
              <a:t>Bolkart</a:t>
            </a:r>
            <a:r>
              <a:rPr lang="en-US" sz="800" dirty="0">
                <a:solidFill>
                  <a:schemeClr val="bg1"/>
                </a:solidFill>
              </a:rPr>
              <a:t>, T., Sanyal, S., Black, M.J.: Generating 3d faces using convolutional mesh autoencoders. In: Proceedings of the European Conference on Computer Vision (ECCV). pp. 704–720 (2018)</a:t>
            </a:r>
          </a:p>
        </p:txBody>
      </p:sp>
    </p:spTree>
    <p:extLst>
      <p:ext uri="{BB962C8B-B14F-4D97-AF65-F5344CB8AC3E}">
        <p14:creationId xmlns:p14="http://schemas.microsoft.com/office/powerpoint/2010/main" val="196328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AFDA4D6-E858-B44B-B3B3-19BD206D9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81709"/>
            <a:ext cx="8404225" cy="609600"/>
          </a:xfrm>
        </p:spPr>
        <p:txBody>
          <a:bodyPr/>
          <a:lstStyle/>
          <a:p>
            <a:r>
              <a:rPr lang="en-US" sz="2800" dirty="0"/>
              <a:t>Hybrid graph convolutional neural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F4237128-5FDF-E34D-94A6-CB5308F2353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369886" y="1163782"/>
                <a:ext cx="8404225" cy="1974272"/>
              </a:xfrm>
            </p:spPr>
            <p:txBody>
              <a:bodyPr/>
              <a:lstStyle/>
              <a:p>
                <a:r>
                  <a:rPr lang="en-US" sz="2400" dirty="0"/>
                  <a:t>Train two individual VAE</a:t>
                </a:r>
              </a:p>
              <a:p>
                <a:r>
                  <a:rPr lang="en-US" sz="2400" dirty="0"/>
                  <a:t>Couple image encoder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𝑒𝑛𝑐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</m:oMath>
                </a14:m>
                <a:r>
                  <a:rPr lang="en-US" sz="2400" dirty="0"/>
                  <a:t> with graph decoder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𝑑𝑒𝑐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𝐺</m:t>
                        </m:r>
                      </m:sup>
                    </m:sSubSup>
                  </m:oMath>
                </a14:m>
                <a:endParaRPr lang="de-DE" sz="2400" dirty="0"/>
              </a:p>
              <a:p>
                <a:pPr marL="457200" lvl="1" indent="0">
                  <a:buNone/>
                </a:pPr>
                <a:r>
                  <a:rPr lang="en-US" sz="2000" dirty="0"/>
                  <a:t>-&gt; </a:t>
                </a:r>
                <a:r>
                  <a:rPr lang="en-US" sz="2000" dirty="0" err="1"/>
                  <a:t>HybridGNet</a:t>
                </a:r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𝐻𝑦𝑏𝑟𝑖𝑑𝐺𝑁𝑒𝑡</m:t>
                        </m:r>
                      </m:sub>
                    </m:sSub>
                    <m:d>
                      <m:d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𝑑𝑒𝑐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𝐺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𝑒𝑛𝑐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  <m:d>
                      <m:d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F4237128-5FDF-E34D-94A6-CB5308F235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69886" y="1163782"/>
                <a:ext cx="8404225" cy="1974272"/>
              </a:xfrm>
              <a:blipFill>
                <a:blip r:embed="rId3"/>
                <a:stretch>
                  <a:fillRect l="-1208" t="-3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>
            <a:extLst>
              <a:ext uri="{FF2B5EF4-FFF2-40B4-BE49-F238E27FC236}">
                <a16:creationId xmlns:a16="http://schemas.microsoft.com/office/drawing/2014/main" id="{0B4518F1-3088-0B40-BDA4-1B691B31B90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9981" y="2962656"/>
            <a:ext cx="7072682" cy="305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953EE09D-4C6B-5B4D-A866-0F81DE736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7200" y="6324600"/>
            <a:ext cx="1066800" cy="533400"/>
          </a:xfrm>
        </p:spPr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7</a:t>
            </a:fld>
            <a:endParaRPr lang="en-US" dirty="0"/>
          </a:p>
        </p:txBody>
      </p:sp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35D14028-7C96-6949-9478-8DDE94120933}"/>
              </a:ext>
            </a:extLst>
          </p:cNvPr>
          <p:cNvSpPr txBox="1">
            <a:spLocks/>
          </p:cNvSpPr>
          <p:nvPr/>
        </p:nvSpPr>
        <p:spPr bwMode="auto">
          <a:xfrm>
            <a:off x="4876800" y="6324600"/>
            <a:ext cx="3276600" cy="533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333333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333333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333333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rgbClr val="333333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333333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33333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33333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33333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 algn="r" defTabSz="914400">
              <a:buNone/>
            </a:pPr>
            <a:r>
              <a:rPr lang="en-US" sz="1200" dirty="0">
                <a:solidFill>
                  <a:srgbClr val="FFFFFF"/>
                </a:solidFill>
                <a:latin typeface="TUM Neue Helvetica 55 Regular" charset="0"/>
                <a:ea typeface="+mn-ea"/>
                <a:cs typeface="+mn-cs"/>
              </a:rPr>
              <a:t>January 25, 2022 </a:t>
            </a:r>
          </a:p>
        </p:txBody>
      </p:sp>
      <p:sp>
        <p:nvSpPr>
          <p:cNvPr id="17" name="Datumsplatzhalter 16">
            <a:extLst>
              <a:ext uri="{FF2B5EF4-FFF2-40B4-BE49-F238E27FC236}">
                <a16:creationId xmlns:a16="http://schemas.microsoft.com/office/drawing/2014/main" id="{BE833A29-847C-2E4F-9F93-DBAB02B76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B5FDD-D797-3F46-8945-6C3B43D7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HybridGNet</a:t>
            </a:r>
            <a:r>
              <a:rPr lang="en-US" sz="2800" dirty="0"/>
              <a:t> Architecture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054B73-38D5-4640-9408-7435E2C450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8C3F25A-FBAF-B14B-BD67-4AD9FFA37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0C6FE96-C4EC-F540-B626-BB9A0E8DF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7883"/>
            <a:ext cx="5642751" cy="149111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6303040-108C-2048-995E-CBCD73A7C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0115" y="4319101"/>
            <a:ext cx="6173885" cy="938886"/>
          </a:xfrm>
          <a:prstGeom prst="rect">
            <a:avLst/>
          </a:prstGeom>
        </p:spPr>
      </p:pic>
      <p:sp>
        <p:nvSpPr>
          <p:cNvPr id="29" name="Freihandform 28">
            <a:extLst>
              <a:ext uri="{FF2B5EF4-FFF2-40B4-BE49-F238E27FC236}">
                <a16:creationId xmlns:a16="http://schemas.microsoft.com/office/drawing/2014/main" id="{30C355E4-2278-F34A-968F-4E60016C7330}"/>
              </a:ext>
            </a:extLst>
          </p:cNvPr>
          <p:cNvSpPr/>
          <p:nvPr/>
        </p:nvSpPr>
        <p:spPr>
          <a:xfrm>
            <a:off x="2232660" y="2669048"/>
            <a:ext cx="4145280" cy="2087880"/>
          </a:xfrm>
          <a:custGeom>
            <a:avLst/>
            <a:gdLst>
              <a:gd name="connsiteX0" fmla="*/ 2202180 w 2659380"/>
              <a:gd name="connsiteY0" fmla="*/ 0 h 2148923"/>
              <a:gd name="connsiteX1" fmla="*/ 2240280 w 2659380"/>
              <a:gd name="connsiteY1" fmla="*/ 7620 h 2148923"/>
              <a:gd name="connsiteX2" fmla="*/ 2286000 w 2659380"/>
              <a:gd name="connsiteY2" fmla="*/ 22860 h 2148923"/>
              <a:gd name="connsiteX3" fmla="*/ 2316480 w 2659380"/>
              <a:gd name="connsiteY3" fmla="*/ 30480 h 2148923"/>
              <a:gd name="connsiteX4" fmla="*/ 2362200 w 2659380"/>
              <a:gd name="connsiteY4" fmla="*/ 45720 h 2148923"/>
              <a:gd name="connsiteX5" fmla="*/ 2400300 w 2659380"/>
              <a:gd name="connsiteY5" fmla="*/ 60960 h 2148923"/>
              <a:gd name="connsiteX6" fmla="*/ 2438400 w 2659380"/>
              <a:gd name="connsiteY6" fmla="*/ 68580 h 2148923"/>
              <a:gd name="connsiteX7" fmla="*/ 2461260 w 2659380"/>
              <a:gd name="connsiteY7" fmla="*/ 83820 h 2148923"/>
              <a:gd name="connsiteX8" fmla="*/ 2484120 w 2659380"/>
              <a:gd name="connsiteY8" fmla="*/ 91440 h 2148923"/>
              <a:gd name="connsiteX9" fmla="*/ 2506980 w 2659380"/>
              <a:gd name="connsiteY9" fmla="*/ 114300 h 2148923"/>
              <a:gd name="connsiteX10" fmla="*/ 2598420 w 2659380"/>
              <a:gd name="connsiteY10" fmla="*/ 190500 h 2148923"/>
              <a:gd name="connsiteX11" fmla="*/ 2628900 w 2659380"/>
              <a:gd name="connsiteY11" fmla="*/ 236220 h 2148923"/>
              <a:gd name="connsiteX12" fmla="*/ 2644140 w 2659380"/>
              <a:gd name="connsiteY12" fmla="*/ 259080 h 2148923"/>
              <a:gd name="connsiteX13" fmla="*/ 2651760 w 2659380"/>
              <a:gd name="connsiteY13" fmla="*/ 289560 h 2148923"/>
              <a:gd name="connsiteX14" fmla="*/ 2659380 w 2659380"/>
              <a:gd name="connsiteY14" fmla="*/ 312420 h 2148923"/>
              <a:gd name="connsiteX15" fmla="*/ 2651760 w 2659380"/>
              <a:gd name="connsiteY15" fmla="*/ 426720 h 2148923"/>
              <a:gd name="connsiteX16" fmla="*/ 2644140 w 2659380"/>
              <a:gd name="connsiteY16" fmla="*/ 449580 h 2148923"/>
              <a:gd name="connsiteX17" fmla="*/ 2628900 w 2659380"/>
              <a:gd name="connsiteY17" fmla="*/ 502920 h 2148923"/>
              <a:gd name="connsiteX18" fmla="*/ 2598420 w 2659380"/>
              <a:gd name="connsiteY18" fmla="*/ 556260 h 2148923"/>
              <a:gd name="connsiteX19" fmla="*/ 2560320 w 2659380"/>
              <a:gd name="connsiteY19" fmla="*/ 617220 h 2148923"/>
              <a:gd name="connsiteX20" fmla="*/ 2529840 w 2659380"/>
              <a:gd name="connsiteY20" fmla="*/ 662940 h 2148923"/>
              <a:gd name="connsiteX21" fmla="*/ 2514600 w 2659380"/>
              <a:gd name="connsiteY21" fmla="*/ 685800 h 2148923"/>
              <a:gd name="connsiteX22" fmla="*/ 2484120 w 2659380"/>
              <a:gd name="connsiteY22" fmla="*/ 708660 h 2148923"/>
              <a:gd name="connsiteX23" fmla="*/ 2430780 w 2659380"/>
              <a:gd name="connsiteY23" fmla="*/ 762000 h 2148923"/>
              <a:gd name="connsiteX24" fmla="*/ 2400300 w 2659380"/>
              <a:gd name="connsiteY24" fmla="*/ 792480 h 2148923"/>
              <a:gd name="connsiteX25" fmla="*/ 2331720 w 2659380"/>
              <a:gd name="connsiteY25" fmla="*/ 838200 h 2148923"/>
              <a:gd name="connsiteX26" fmla="*/ 2255520 w 2659380"/>
              <a:gd name="connsiteY26" fmla="*/ 891540 h 2148923"/>
              <a:gd name="connsiteX27" fmla="*/ 2202180 w 2659380"/>
              <a:gd name="connsiteY27" fmla="*/ 914400 h 2148923"/>
              <a:gd name="connsiteX28" fmla="*/ 2179320 w 2659380"/>
              <a:gd name="connsiteY28" fmla="*/ 929640 h 2148923"/>
              <a:gd name="connsiteX29" fmla="*/ 2156460 w 2659380"/>
              <a:gd name="connsiteY29" fmla="*/ 937260 h 2148923"/>
              <a:gd name="connsiteX30" fmla="*/ 2125980 w 2659380"/>
              <a:gd name="connsiteY30" fmla="*/ 952500 h 2148923"/>
              <a:gd name="connsiteX31" fmla="*/ 2049780 w 2659380"/>
              <a:gd name="connsiteY31" fmla="*/ 975360 h 2148923"/>
              <a:gd name="connsiteX32" fmla="*/ 2011680 w 2659380"/>
              <a:gd name="connsiteY32" fmla="*/ 982980 h 2148923"/>
              <a:gd name="connsiteX33" fmla="*/ 1905000 w 2659380"/>
              <a:gd name="connsiteY33" fmla="*/ 1013460 h 2148923"/>
              <a:gd name="connsiteX34" fmla="*/ 1775460 w 2659380"/>
              <a:gd name="connsiteY34" fmla="*/ 1036320 h 2148923"/>
              <a:gd name="connsiteX35" fmla="*/ 1706880 w 2659380"/>
              <a:gd name="connsiteY35" fmla="*/ 1043940 h 2148923"/>
              <a:gd name="connsiteX36" fmla="*/ 1524000 w 2659380"/>
              <a:gd name="connsiteY36" fmla="*/ 1089660 h 2148923"/>
              <a:gd name="connsiteX37" fmla="*/ 1478280 w 2659380"/>
              <a:gd name="connsiteY37" fmla="*/ 1097280 h 2148923"/>
              <a:gd name="connsiteX38" fmla="*/ 1356360 w 2659380"/>
              <a:gd name="connsiteY38" fmla="*/ 1120140 h 2148923"/>
              <a:gd name="connsiteX39" fmla="*/ 1310640 w 2659380"/>
              <a:gd name="connsiteY39" fmla="*/ 1127760 h 2148923"/>
              <a:gd name="connsiteX40" fmla="*/ 1234440 w 2659380"/>
              <a:gd name="connsiteY40" fmla="*/ 1143000 h 2148923"/>
              <a:gd name="connsiteX41" fmla="*/ 1165860 w 2659380"/>
              <a:gd name="connsiteY41" fmla="*/ 1150620 h 2148923"/>
              <a:gd name="connsiteX42" fmla="*/ 1104900 w 2659380"/>
              <a:gd name="connsiteY42" fmla="*/ 1165860 h 2148923"/>
              <a:gd name="connsiteX43" fmla="*/ 1043940 w 2659380"/>
              <a:gd name="connsiteY43" fmla="*/ 1173480 h 2148923"/>
              <a:gd name="connsiteX44" fmla="*/ 922020 w 2659380"/>
              <a:gd name="connsiteY44" fmla="*/ 1188720 h 2148923"/>
              <a:gd name="connsiteX45" fmla="*/ 868680 w 2659380"/>
              <a:gd name="connsiteY45" fmla="*/ 1203960 h 2148923"/>
              <a:gd name="connsiteX46" fmla="*/ 769620 w 2659380"/>
              <a:gd name="connsiteY46" fmla="*/ 1219200 h 2148923"/>
              <a:gd name="connsiteX47" fmla="*/ 716280 w 2659380"/>
              <a:gd name="connsiteY47" fmla="*/ 1234440 h 2148923"/>
              <a:gd name="connsiteX48" fmla="*/ 647700 w 2659380"/>
              <a:gd name="connsiteY48" fmla="*/ 1249680 h 2148923"/>
              <a:gd name="connsiteX49" fmla="*/ 510540 w 2659380"/>
              <a:gd name="connsiteY49" fmla="*/ 1280160 h 2148923"/>
              <a:gd name="connsiteX50" fmla="*/ 457200 w 2659380"/>
              <a:gd name="connsiteY50" fmla="*/ 1303020 h 2148923"/>
              <a:gd name="connsiteX51" fmla="*/ 381000 w 2659380"/>
              <a:gd name="connsiteY51" fmla="*/ 1318260 h 2148923"/>
              <a:gd name="connsiteX52" fmla="*/ 274320 w 2659380"/>
              <a:gd name="connsiteY52" fmla="*/ 1363980 h 2148923"/>
              <a:gd name="connsiteX53" fmla="*/ 236220 w 2659380"/>
              <a:gd name="connsiteY53" fmla="*/ 1394460 h 2148923"/>
              <a:gd name="connsiteX54" fmla="*/ 175260 w 2659380"/>
              <a:gd name="connsiteY54" fmla="*/ 1440180 h 2148923"/>
              <a:gd name="connsiteX55" fmla="*/ 129540 w 2659380"/>
              <a:gd name="connsiteY55" fmla="*/ 1493520 h 2148923"/>
              <a:gd name="connsiteX56" fmla="*/ 99060 w 2659380"/>
              <a:gd name="connsiteY56" fmla="*/ 1524000 h 2148923"/>
              <a:gd name="connsiteX57" fmla="*/ 83820 w 2659380"/>
              <a:gd name="connsiteY57" fmla="*/ 1546860 h 2148923"/>
              <a:gd name="connsiteX58" fmla="*/ 60960 w 2659380"/>
              <a:gd name="connsiteY58" fmla="*/ 1577340 h 2148923"/>
              <a:gd name="connsiteX59" fmla="*/ 22860 w 2659380"/>
              <a:gd name="connsiteY59" fmla="*/ 1630680 h 2148923"/>
              <a:gd name="connsiteX60" fmla="*/ 7620 w 2659380"/>
              <a:gd name="connsiteY60" fmla="*/ 1676400 h 2148923"/>
              <a:gd name="connsiteX61" fmla="*/ 0 w 2659380"/>
              <a:gd name="connsiteY61" fmla="*/ 1699260 h 2148923"/>
              <a:gd name="connsiteX62" fmla="*/ 7620 w 2659380"/>
              <a:gd name="connsiteY62" fmla="*/ 1783080 h 2148923"/>
              <a:gd name="connsiteX63" fmla="*/ 22860 w 2659380"/>
              <a:gd name="connsiteY63" fmla="*/ 1836420 h 2148923"/>
              <a:gd name="connsiteX64" fmla="*/ 38100 w 2659380"/>
              <a:gd name="connsiteY64" fmla="*/ 1927860 h 2148923"/>
              <a:gd name="connsiteX65" fmla="*/ 53340 w 2659380"/>
              <a:gd name="connsiteY65" fmla="*/ 1950720 h 2148923"/>
              <a:gd name="connsiteX66" fmla="*/ 83820 w 2659380"/>
              <a:gd name="connsiteY66" fmla="*/ 2004060 h 2148923"/>
              <a:gd name="connsiteX67" fmla="*/ 106680 w 2659380"/>
              <a:gd name="connsiteY67" fmla="*/ 2034540 h 2148923"/>
              <a:gd name="connsiteX68" fmla="*/ 175260 w 2659380"/>
              <a:gd name="connsiteY68" fmla="*/ 2072640 h 2148923"/>
              <a:gd name="connsiteX69" fmla="*/ 198120 w 2659380"/>
              <a:gd name="connsiteY69" fmla="*/ 2087880 h 2148923"/>
              <a:gd name="connsiteX70" fmla="*/ 243840 w 2659380"/>
              <a:gd name="connsiteY70" fmla="*/ 2103120 h 2148923"/>
              <a:gd name="connsiteX71" fmla="*/ 266700 w 2659380"/>
              <a:gd name="connsiteY71" fmla="*/ 2110740 h 2148923"/>
              <a:gd name="connsiteX72" fmla="*/ 312420 w 2659380"/>
              <a:gd name="connsiteY72" fmla="*/ 2125980 h 2148923"/>
              <a:gd name="connsiteX73" fmla="*/ 365760 w 2659380"/>
              <a:gd name="connsiteY73" fmla="*/ 2141220 h 2148923"/>
              <a:gd name="connsiteX74" fmla="*/ 449580 w 2659380"/>
              <a:gd name="connsiteY74" fmla="*/ 2148840 h 214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659380" h="2148923">
                <a:moveTo>
                  <a:pt x="2202180" y="0"/>
                </a:moveTo>
                <a:cubicBezTo>
                  <a:pt x="2214880" y="2540"/>
                  <a:pt x="2227785" y="4212"/>
                  <a:pt x="2240280" y="7620"/>
                </a:cubicBezTo>
                <a:cubicBezTo>
                  <a:pt x="2255778" y="11847"/>
                  <a:pt x="2270415" y="18964"/>
                  <a:pt x="2286000" y="22860"/>
                </a:cubicBezTo>
                <a:cubicBezTo>
                  <a:pt x="2296160" y="25400"/>
                  <a:pt x="2306449" y="27471"/>
                  <a:pt x="2316480" y="30480"/>
                </a:cubicBezTo>
                <a:cubicBezTo>
                  <a:pt x="2331867" y="35096"/>
                  <a:pt x="2347285" y="39754"/>
                  <a:pt x="2362200" y="45720"/>
                </a:cubicBezTo>
                <a:cubicBezTo>
                  <a:pt x="2374900" y="50800"/>
                  <a:pt x="2387199" y="57030"/>
                  <a:pt x="2400300" y="60960"/>
                </a:cubicBezTo>
                <a:cubicBezTo>
                  <a:pt x="2412705" y="64682"/>
                  <a:pt x="2425700" y="66040"/>
                  <a:pt x="2438400" y="68580"/>
                </a:cubicBezTo>
                <a:cubicBezTo>
                  <a:pt x="2446020" y="73660"/>
                  <a:pt x="2453069" y="79724"/>
                  <a:pt x="2461260" y="83820"/>
                </a:cubicBezTo>
                <a:cubicBezTo>
                  <a:pt x="2468444" y="87412"/>
                  <a:pt x="2477437" y="86985"/>
                  <a:pt x="2484120" y="91440"/>
                </a:cubicBezTo>
                <a:cubicBezTo>
                  <a:pt x="2493086" y="97418"/>
                  <a:pt x="2498640" y="107476"/>
                  <a:pt x="2506980" y="114300"/>
                </a:cubicBezTo>
                <a:cubicBezTo>
                  <a:pt x="2541299" y="142379"/>
                  <a:pt x="2571552" y="156916"/>
                  <a:pt x="2598420" y="190500"/>
                </a:cubicBezTo>
                <a:cubicBezTo>
                  <a:pt x="2609862" y="204803"/>
                  <a:pt x="2618740" y="220980"/>
                  <a:pt x="2628900" y="236220"/>
                </a:cubicBezTo>
                <a:lnTo>
                  <a:pt x="2644140" y="259080"/>
                </a:lnTo>
                <a:cubicBezTo>
                  <a:pt x="2646680" y="269240"/>
                  <a:pt x="2648883" y="279490"/>
                  <a:pt x="2651760" y="289560"/>
                </a:cubicBezTo>
                <a:cubicBezTo>
                  <a:pt x="2653967" y="297283"/>
                  <a:pt x="2659380" y="304388"/>
                  <a:pt x="2659380" y="312420"/>
                </a:cubicBezTo>
                <a:cubicBezTo>
                  <a:pt x="2659380" y="350605"/>
                  <a:pt x="2655977" y="388769"/>
                  <a:pt x="2651760" y="426720"/>
                </a:cubicBezTo>
                <a:cubicBezTo>
                  <a:pt x="2650873" y="434703"/>
                  <a:pt x="2646347" y="441857"/>
                  <a:pt x="2644140" y="449580"/>
                </a:cubicBezTo>
                <a:cubicBezTo>
                  <a:pt x="2638616" y="468914"/>
                  <a:pt x="2636730" y="484650"/>
                  <a:pt x="2628900" y="502920"/>
                </a:cubicBezTo>
                <a:cubicBezTo>
                  <a:pt x="2609163" y="548974"/>
                  <a:pt x="2620285" y="517996"/>
                  <a:pt x="2598420" y="556260"/>
                </a:cubicBezTo>
                <a:cubicBezTo>
                  <a:pt x="2553365" y="635106"/>
                  <a:pt x="2616980" y="536278"/>
                  <a:pt x="2560320" y="617220"/>
                </a:cubicBezTo>
                <a:cubicBezTo>
                  <a:pt x="2549816" y="632225"/>
                  <a:pt x="2540000" y="647700"/>
                  <a:pt x="2529840" y="662940"/>
                </a:cubicBezTo>
                <a:cubicBezTo>
                  <a:pt x="2524760" y="670560"/>
                  <a:pt x="2521926" y="680305"/>
                  <a:pt x="2514600" y="685800"/>
                </a:cubicBezTo>
                <a:cubicBezTo>
                  <a:pt x="2504440" y="693420"/>
                  <a:pt x="2493517" y="700117"/>
                  <a:pt x="2484120" y="708660"/>
                </a:cubicBezTo>
                <a:cubicBezTo>
                  <a:pt x="2465514" y="725574"/>
                  <a:pt x="2448560" y="744220"/>
                  <a:pt x="2430780" y="762000"/>
                </a:cubicBezTo>
                <a:cubicBezTo>
                  <a:pt x="2420620" y="772160"/>
                  <a:pt x="2412621" y="785088"/>
                  <a:pt x="2400300" y="792480"/>
                </a:cubicBezTo>
                <a:cubicBezTo>
                  <a:pt x="2335884" y="831130"/>
                  <a:pt x="2387276" y="798517"/>
                  <a:pt x="2331720" y="838200"/>
                </a:cubicBezTo>
                <a:cubicBezTo>
                  <a:pt x="2306490" y="856221"/>
                  <a:pt x="2284934" y="881735"/>
                  <a:pt x="2255520" y="891540"/>
                </a:cubicBezTo>
                <a:cubicBezTo>
                  <a:pt x="2229873" y="900089"/>
                  <a:pt x="2228545" y="899334"/>
                  <a:pt x="2202180" y="914400"/>
                </a:cubicBezTo>
                <a:cubicBezTo>
                  <a:pt x="2194229" y="918944"/>
                  <a:pt x="2187511" y="925544"/>
                  <a:pt x="2179320" y="929640"/>
                </a:cubicBezTo>
                <a:cubicBezTo>
                  <a:pt x="2172136" y="933232"/>
                  <a:pt x="2163843" y="934096"/>
                  <a:pt x="2156460" y="937260"/>
                </a:cubicBezTo>
                <a:cubicBezTo>
                  <a:pt x="2146019" y="941735"/>
                  <a:pt x="2136527" y="948281"/>
                  <a:pt x="2125980" y="952500"/>
                </a:cubicBezTo>
                <a:cubicBezTo>
                  <a:pt x="2102236" y="961998"/>
                  <a:pt x="2075041" y="969746"/>
                  <a:pt x="2049780" y="975360"/>
                </a:cubicBezTo>
                <a:cubicBezTo>
                  <a:pt x="2037137" y="978170"/>
                  <a:pt x="2024175" y="979572"/>
                  <a:pt x="2011680" y="982980"/>
                </a:cubicBezTo>
                <a:cubicBezTo>
                  <a:pt x="1931792" y="1004768"/>
                  <a:pt x="2000187" y="994423"/>
                  <a:pt x="1905000" y="1013460"/>
                </a:cubicBezTo>
                <a:cubicBezTo>
                  <a:pt x="1863900" y="1021680"/>
                  <a:pt x="1814541" y="1031978"/>
                  <a:pt x="1775460" y="1036320"/>
                </a:cubicBezTo>
                <a:lnTo>
                  <a:pt x="1706880" y="1043940"/>
                </a:lnTo>
                <a:cubicBezTo>
                  <a:pt x="1646342" y="1061236"/>
                  <a:pt x="1586487" y="1079245"/>
                  <a:pt x="1524000" y="1089660"/>
                </a:cubicBezTo>
                <a:cubicBezTo>
                  <a:pt x="1508760" y="1092200"/>
                  <a:pt x="1493430" y="1094250"/>
                  <a:pt x="1478280" y="1097280"/>
                </a:cubicBezTo>
                <a:cubicBezTo>
                  <a:pt x="1326950" y="1127546"/>
                  <a:pt x="1482902" y="1100672"/>
                  <a:pt x="1356360" y="1120140"/>
                </a:cubicBezTo>
                <a:cubicBezTo>
                  <a:pt x="1341089" y="1122489"/>
                  <a:pt x="1325826" y="1124913"/>
                  <a:pt x="1310640" y="1127760"/>
                </a:cubicBezTo>
                <a:cubicBezTo>
                  <a:pt x="1285181" y="1132534"/>
                  <a:pt x="1260185" y="1140139"/>
                  <a:pt x="1234440" y="1143000"/>
                </a:cubicBezTo>
                <a:lnTo>
                  <a:pt x="1165860" y="1150620"/>
                </a:lnTo>
                <a:cubicBezTo>
                  <a:pt x="1145540" y="1155700"/>
                  <a:pt x="1125487" y="1162000"/>
                  <a:pt x="1104900" y="1165860"/>
                </a:cubicBezTo>
                <a:cubicBezTo>
                  <a:pt x="1084773" y="1169634"/>
                  <a:pt x="1064238" y="1170774"/>
                  <a:pt x="1043940" y="1173480"/>
                </a:cubicBezTo>
                <a:cubicBezTo>
                  <a:pt x="935212" y="1187977"/>
                  <a:pt x="1050223" y="1174475"/>
                  <a:pt x="922020" y="1188720"/>
                </a:cubicBezTo>
                <a:cubicBezTo>
                  <a:pt x="904240" y="1193800"/>
                  <a:pt x="886812" y="1200334"/>
                  <a:pt x="868680" y="1203960"/>
                </a:cubicBezTo>
                <a:cubicBezTo>
                  <a:pt x="776143" y="1222467"/>
                  <a:pt x="839644" y="1201694"/>
                  <a:pt x="769620" y="1219200"/>
                </a:cubicBezTo>
                <a:cubicBezTo>
                  <a:pt x="751681" y="1223685"/>
                  <a:pt x="734219" y="1229955"/>
                  <a:pt x="716280" y="1234440"/>
                </a:cubicBezTo>
                <a:cubicBezTo>
                  <a:pt x="693562" y="1240120"/>
                  <a:pt x="670495" y="1244316"/>
                  <a:pt x="647700" y="1249680"/>
                </a:cubicBezTo>
                <a:cubicBezTo>
                  <a:pt x="525740" y="1278377"/>
                  <a:pt x="651640" y="1251940"/>
                  <a:pt x="510540" y="1280160"/>
                </a:cubicBezTo>
                <a:cubicBezTo>
                  <a:pt x="492760" y="1287780"/>
                  <a:pt x="475758" y="1297562"/>
                  <a:pt x="457200" y="1303020"/>
                </a:cubicBezTo>
                <a:cubicBezTo>
                  <a:pt x="432350" y="1310329"/>
                  <a:pt x="405050" y="1308640"/>
                  <a:pt x="381000" y="1318260"/>
                </a:cubicBezTo>
                <a:cubicBezTo>
                  <a:pt x="352512" y="1329655"/>
                  <a:pt x="295341" y="1351968"/>
                  <a:pt x="274320" y="1363980"/>
                </a:cubicBezTo>
                <a:cubicBezTo>
                  <a:pt x="260199" y="1372049"/>
                  <a:pt x="249231" y="1384702"/>
                  <a:pt x="236220" y="1394460"/>
                </a:cubicBezTo>
                <a:cubicBezTo>
                  <a:pt x="190854" y="1428484"/>
                  <a:pt x="236447" y="1386641"/>
                  <a:pt x="175260" y="1440180"/>
                </a:cubicBezTo>
                <a:cubicBezTo>
                  <a:pt x="140583" y="1470522"/>
                  <a:pt x="162208" y="1456185"/>
                  <a:pt x="129540" y="1493520"/>
                </a:cubicBezTo>
                <a:cubicBezTo>
                  <a:pt x="120078" y="1504333"/>
                  <a:pt x="108411" y="1513091"/>
                  <a:pt x="99060" y="1524000"/>
                </a:cubicBezTo>
                <a:cubicBezTo>
                  <a:pt x="93100" y="1530953"/>
                  <a:pt x="89143" y="1539408"/>
                  <a:pt x="83820" y="1546860"/>
                </a:cubicBezTo>
                <a:cubicBezTo>
                  <a:pt x="76438" y="1557194"/>
                  <a:pt x="68342" y="1567006"/>
                  <a:pt x="60960" y="1577340"/>
                </a:cubicBezTo>
                <a:cubicBezTo>
                  <a:pt x="5248" y="1655336"/>
                  <a:pt x="97570" y="1531067"/>
                  <a:pt x="22860" y="1630680"/>
                </a:cubicBezTo>
                <a:lnTo>
                  <a:pt x="7620" y="1676400"/>
                </a:lnTo>
                <a:lnTo>
                  <a:pt x="0" y="1699260"/>
                </a:lnTo>
                <a:cubicBezTo>
                  <a:pt x="2540" y="1727200"/>
                  <a:pt x="3912" y="1755271"/>
                  <a:pt x="7620" y="1783080"/>
                </a:cubicBezTo>
                <a:cubicBezTo>
                  <a:pt x="15195" y="1839895"/>
                  <a:pt x="13457" y="1789403"/>
                  <a:pt x="22860" y="1836420"/>
                </a:cubicBezTo>
                <a:cubicBezTo>
                  <a:pt x="28920" y="1866720"/>
                  <a:pt x="20960" y="1902149"/>
                  <a:pt x="38100" y="1927860"/>
                </a:cubicBezTo>
                <a:cubicBezTo>
                  <a:pt x="43180" y="1935480"/>
                  <a:pt x="48796" y="1942769"/>
                  <a:pt x="53340" y="1950720"/>
                </a:cubicBezTo>
                <a:cubicBezTo>
                  <a:pt x="78853" y="1995368"/>
                  <a:pt x="57299" y="1966930"/>
                  <a:pt x="83820" y="2004060"/>
                </a:cubicBezTo>
                <a:cubicBezTo>
                  <a:pt x="91202" y="2014394"/>
                  <a:pt x="97188" y="2026103"/>
                  <a:pt x="106680" y="2034540"/>
                </a:cubicBezTo>
                <a:cubicBezTo>
                  <a:pt x="168461" y="2089457"/>
                  <a:pt x="130911" y="2050466"/>
                  <a:pt x="175260" y="2072640"/>
                </a:cubicBezTo>
                <a:cubicBezTo>
                  <a:pt x="183451" y="2076736"/>
                  <a:pt x="189751" y="2084161"/>
                  <a:pt x="198120" y="2087880"/>
                </a:cubicBezTo>
                <a:cubicBezTo>
                  <a:pt x="212800" y="2094404"/>
                  <a:pt x="228600" y="2098040"/>
                  <a:pt x="243840" y="2103120"/>
                </a:cubicBezTo>
                <a:lnTo>
                  <a:pt x="266700" y="2110740"/>
                </a:lnTo>
                <a:lnTo>
                  <a:pt x="312420" y="2125980"/>
                </a:lnTo>
                <a:cubicBezTo>
                  <a:pt x="332006" y="2132509"/>
                  <a:pt x="344710" y="2137393"/>
                  <a:pt x="365760" y="2141220"/>
                </a:cubicBezTo>
                <a:cubicBezTo>
                  <a:pt x="415573" y="2150277"/>
                  <a:pt x="408824" y="2148840"/>
                  <a:pt x="449580" y="21488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7F4F940-8508-8F4A-9012-5B9F593CDF7C}"/>
              </a:ext>
            </a:extLst>
          </p:cNvPr>
          <p:cNvSpPr txBox="1"/>
          <p:nvPr/>
        </p:nvSpPr>
        <p:spPr>
          <a:xfrm>
            <a:off x="1066800" y="6324600"/>
            <a:ext cx="5920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https://</a:t>
            </a:r>
            <a:r>
              <a:rPr lang="de-DE" sz="800" dirty="0" err="1">
                <a:solidFill>
                  <a:schemeClr val="bg1"/>
                </a:solidFill>
              </a:rPr>
              <a:t>www.youtube.com</a:t>
            </a:r>
            <a:r>
              <a:rPr lang="de-DE" sz="800" dirty="0">
                <a:solidFill>
                  <a:schemeClr val="bg1"/>
                </a:solidFill>
              </a:rPr>
              <a:t>/</a:t>
            </a:r>
            <a:r>
              <a:rPr lang="de-DE" sz="800" dirty="0" err="1">
                <a:solidFill>
                  <a:schemeClr val="bg1"/>
                </a:solidFill>
              </a:rPr>
              <a:t>watch?v</a:t>
            </a:r>
            <a:r>
              <a:rPr lang="de-DE" sz="800" dirty="0">
                <a:solidFill>
                  <a:schemeClr val="bg1"/>
                </a:solidFill>
              </a:rPr>
              <a:t>=NAJkpf1fk8w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AD4D025F-2937-8541-91EC-4935669FEFDD}"/>
                  </a:ext>
                </a:extLst>
              </p:cNvPr>
              <p:cNvSpPr txBox="1"/>
              <p:nvPr/>
            </p:nvSpPr>
            <p:spPr>
              <a:xfrm>
                <a:off x="1562100" y="1237991"/>
                <a:ext cx="62803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Loss Function: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𝑣𝑎𝑒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𝑑𝑒𝑐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))+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𝑤𝐾𝐿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𝒩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(0,1)||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AD4D025F-2937-8541-91EC-4935669FE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2100" y="1237991"/>
                <a:ext cx="6280374" cy="646331"/>
              </a:xfrm>
              <a:prstGeom prst="rect">
                <a:avLst/>
              </a:prstGeom>
              <a:blipFill>
                <a:blip r:embed="rId5"/>
                <a:stretch>
                  <a:fillRect l="-605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71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45204-09CA-5A4B-9CEC-DF3563CBB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Dual Models: </a:t>
            </a:r>
            <a:r>
              <a:rPr lang="en-US" sz="2800" dirty="0" err="1"/>
              <a:t>HybridGNet</a:t>
            </a:r>
            <a:r>
              <a:rPr lang="en-US" sz="2800" dirty="0"/>
              <a:t> Dual &amp; </a:t>
            </a:r>
            <a:r>
              <a:rPr lang="en-US" sz="2800" dirty="0" err="1"/>
              <a:t>HybridGNet</a:t>
            </a:r>
            <a:r>
              <a:rPr lang="en-US" sz="2800" dirty="0"/>
              <a:t> Dual SC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E42507-BB4E-1E40-BF09-FCFEF453BC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January 25, 2022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B8DF16-10A1-2443-91A2-8902FA2E68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E27654B9-2CBC-E046-9B7E-70345D26D3AC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C3ABB68-F3B0-C644-9CCE-3E96560D92E7}"/>
              </a:ext>
            </a:extLst>
          </p:cNvPr>
          <p:cNvSpPr txBox="1"/>
          <p:nvPr/>
        </p:nvSpPr>
        <p:spPr>
          <a:xfrm>
            <a:off x="1066800" y="6324600"/>
            <a:ext cx="59207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https://</a:t>
            </a:r>
            <a:r>
              <a:rPr lang="de-DE" sz="800" dirty="0" err="1">
                <a:solidFill>
                  <a:schemeClr val="bg1"/>
                </a:solidFill>
              </a:rPr>
              <a:t>www.youtube.com</a:t>
            </a:r>
            <a:r>
              <a:rPr lang="de-DE" sz="800" dirty="0">
                <a:solidFill>
                  <a:schemeClr val="bg1"/>
                </a:solidFill>
              </a:rPr>
              <a:t>/</a:t>
            </a:r>
            <a:r>
              <a:rPr lang="de-DE" sz="800" dirty="0" err="1">
                <a:solidFill>
                  <a:schemeClr val="bg1"/>
                </a:solidFill>
              </a:rPr>
              <a:t>watch?v</a:t>
            </a:r>
            <a:r>
              <a:rPr lang="de-DE" sz="800" dirty="0">
                <a:solidFill>
                  <a:schemeClr val="bg1"/>
                </a:solidFill>
              </a:rPr>
              <a:t>=NAJkpf1fk8w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EAFA36F3-C848-0B41-AD23-0B9CB57DC2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415" y="3032833"/>
            <a:ext cx="3748405" cy="990528"/>
          </a:xfr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DAB658C-AB98-014C-A5B1-09FA532A6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8180" y="1339233"/>
            <a:ext cx="4571999" cy="119249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B5C16F7-B3CB-B24D-BE6F-95EBDCE62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1678" y="4724399"/>
            <a:ext cx="4722321" cy="718141"/>
          </a:xfrm>
          <a:prstGeom prst="rect">
            <a:avLst/>
          </a:prstGeom>
        </p:spPr>
      </p:pic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155499E3-ADB0-DB42-9AA9-8650A7F7DEE8}"/>
              </a:ext>
            </a:extLst>
          </p:cNvPr>
          <p:cNvCxnSpPr>
            <a:endCxn id="13" idx="1"/>
          </p:cNvCxnSpPr>
          <p:nvPr/>
        </p:nvCxnSpPr>
        <p:spPr>
          <a:xfrm flipV="1">
            <a:off x="4027170" y="1935481"/>
            <a:ext cx="461010" cy="1592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DA1D0715-D5BE-7247-BAC1-FE0ACFB12E27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4027170" y="3528097"/>
            <a:ext cx="394508" cy="1555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CD2F946D-600F-F949-9231-AC773C634516}"/>
              </a:ext>
            </a:extLst>
          </p:cNvPr>
          <p:cNvSpPr txBox="1"/>
          <p:nvPr/>
        </p:nvSpPr>
        <p:spPr>
          <a:xfrm>
            <a:off x="464819" y="4769227"/>
            <a:ext cx="3684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dirty="0"/>
              <a:t>Hybrid GNet Dual SC additionally includes Skip Connections as Sums 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9BF4BA6A-8C5D-084A-ADAB-E3ACFA97B6BE}"/>
                  </a:ext>
                </a:extLst>
              </p:cNvPr>
              <p:cNvSpPr txBox="1"/>
              <p:nvPr/>
            </p:nvSpPr>
            <p:spPr>
              <a:xfrm>
                <a:off x="434975" y="1507647"/>
                <a:ext cx="3458845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Dual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𝑑𝑢𝑎𝑙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𝑠𝑒𝑔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9BF4BA6A-8C5D-084A-ADAB-E3ACFA97B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75" y="1507647"/>
                <a:ext cx="3458845" cy="391902"/>
              </a:xfrm>
              <a:prstGeom prst="rect">
                <a:avLst/>
              </a:prstGeom>
              <a:blipFill>
                <a:blip r:embed="rId6"/>
                <a:stretch>
                  <a:fillRect l="-1465" t="-6250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528594"/>
      </p:ext>
    </p:extLst>
  </p:cSld>
  <p:clrMapOvr>
    <a:masterClrMapping/>
  </p:clrMapOvr>
</p:sld>
</file>

<file path=ppt/theme/theme1.xml><?xml version="1.0" encoding="utf-8"?>
<a:theme xmlns:a="http://schemas.openxmlformats.org/drawingml/2006/main" name="camp-tum-jhu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"/>
        <a:cs typeface=""/>
      </a:majorFont>
      <a:minorFont>
        <a:latin typeface="TUM Neue Helvetica 55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4-04-21_2_TUM_JHU_template.potx" id="{A844F364-FC86-4F6B-B063-4CB3193CFD33}" vid="{02C20712-33D1-4C90-BE68-BFEAC6B84A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</Template>
  <TotalTime>0</TotalTime>
  <Words>2201</Words>
  <Application>Microsoft Macintosh PowerPoint</Application>
  <PresentationFormat>Bildschirmpräsentation (4:3)</PresentationFormat>
  <Paragraphs>286</Paragraphs>
  <Slides>25</Slides>
  <Notes>18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Helvetica Neue</vt:lpstr>
      <vt:lpstr>TUM Neue Helvetica 55 Regular</vt:lpstr>
      <vt:lpstr>Wingdings</vt:lpstr>
      <vt:lpstr>camp-tum-jhu</vt:lpstr>
      <vt:lpstr>Hybrid graph convolutional neural networks for landmark-based anatomical segmentation </vt:lpstr>
      <vt:lpstr>Introduction</vt:lpstr>
      <vt:lpstr>Medical Image Segmentation</vt:lpstr>
      <vt:lpstr>Current State of the Art and related work</vt:lpstr>
      <vt:lpstr>Methodology</vt:lpstr>
      <vt:lpstr>Problem Setting and related work</vt:lpstr>
      <vt:lpstr>Hybrid graph convolutional neural network</vt:lpstr>
      <vt:lpstr>HybridGNet Architecture</vt:lpstr>
      <vt:lpstr>Dual Models: HybridGNet Dual &amp; HybridGNet Dual SC  </vt:lpstr>
      <vt:lpstr>Dual Models: HybridGNet Dual &amp; HybridGNet Dual SC  </vt:lpstr>
      <vt:lpstr>Training</vt:lpstr>
      <vt:lpstr>Experiments</vt:lpstr>
      <vt:lpstr>Baseline Models</vt:lpstr>
      <vt:lpstr>Multi Atlas Segmentation (MAS) [8][9]</vt:lpstr>
      <vt:lpstr>Dataset</vt:lpstr>
      <vt:lpstr>Experiment 1 - Anatomical landmark-based segmentation</vt:lpstr>
      <vt:lpstr>Experiment 1 - Results</vt:lpstr>
      <vt:lpstr>Experiment 2 - Generating landmark-based representations from dense segmentations</vt:lpstr>
      <vt:lpstr>Experiment 2 – Results</vt:lpstr>
      <vt:lpstr>Experiment 3 - Robustness study</vt:lpstr>
      <vt:lpstr>Experiment 3 - Results</vt:lpstr>
      <vt:lpstr>Personal Review and Take-Home Message</vt:lpstr>
      <vt:lpstr>Personal Review</vt:lpstr>
      <vt:lpstr>Take-Home Message</vt:lpstr>
      <vt:lpstr>Thank you for your attention!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graph convolutional neural networks for landmark-based anatomical segmentation </dc:title>
  <dc:creator>ga65fux</dc:creator>
  <cp:lastModifiedBy>Farid Razai</cp:lastModifiedBy>
  <cp:revision>4</cp:revision>
  <dcterms:created xsi:type="dcterms:W3CDTF">2021-12-27T15:57:12Z</dcterms:created>
  <dcterms:modified xsi:type="dcterms:W3CDTF">2022-02-02T13:22:38Z</dcterms:modified>
</cp:coreProperties>
</file>