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_rels/presentation.xml.rels" ContentType="application/vnd.openxmlformats-package.relationships+xml"/>
  <Override PartName="/ppt/media/image23.png" ContentType="image/png"/>
  <Override PartName="/ppt/media/image22.png" ContentType="image/png"/>
  <Override PartName="/ppt/media/image21.png" ContentType="image/png"/>
  <Override PartName="/ppt/media/image19.png" ContentType="image/png"/>
  <Override PartName="/ppt/media/image20.png" ContentType="image/png"/>
  <Override PartName="/ppt/media/image18.png" ContentType="image/png"/>
  <Override PartName="/ppt/media/image17.png" ContentType="image/png"/>
  <Override PartName="/ppt/media/image16.png" ContentType="image/png"/>
  <Override PartName="/ppt/media/image10.png" ContentType="image/png"/>
  <Override PartName="/ppt/media/image29.png" ContentType="image/png"/>
  <Override PartName="/ppt/media/image11.png" ContentType="image/png"/>
  <Override PartName="/ppt/media/image6.png" ContentType="image/png"/>
  <Override PartName="/ppt/media/image36.png" ContentType="image/png"/>
  <Override PartName="/ppt/media/image12.png" ContentType="image/png"/>
  <Override PartName="/ppt/media/image7.png" ContentType="image/png"/>
  <Override PartName="/ppt/media/image37.png" ContentType="image/png"/>
  <Override PartName="/ppt/media/image8.png" ContentType="image/png"/>
  <Override PartName="/ppt/media/image13.png" ContentType="image/png"/>
  <Override PartName="/ppt/media/image9.png" ContentType="image/png"/>
  <Override PartName="/ppt/media/image30.png" ContentType="image/png"/>
  <Override PartName="/ppt/media/image35.png" ContentType="image/png"/>
  <Override PartName="/ppt/media/image5.png" ContentType="image/png"/>
  <Override PartName="/ppt/media/image28.png" ContentType="image/png"/>
  <Override PartName="/ppt/media/image34.png" ContentType="image/png"/>
  <Override PartName="/ppt/media/image4.png" ContentType="image/png"/>
  <Override PartName="/ppt/media/image27.png" ContentType="image/png"/>
  <Override PartName="/ppt/media/image33.png" ContentType="image/png"/>
  <Override PartName="/ppt/media/image3.png" ContentType="image/png"/>
  <Override PartName="/ppt/media/image26.png" ContentType="image/png"/>
  <Override PartName="/ppt/media/image32.png" ContentType="image/png"/>
  <Override PartName="/ppt/media/image2.png" ContentType="image/png"/>
  <Override PartName="/ppt/media/image25.png" ContentType="image/png"/>
  <Override PartName="/ppt/media/image31.png" ContentType="image/png"/>
  <Override PartName="/ppt/media/image1.png" ContentType="image/png"/>
  <Override PartName="/ppt/media/image24.png" ContentType="image/png"/>
  <Override PartName="/ppt/media/image14.png" ContentType="image/png"/>
  <Override PartName="/ppt/media/image15.png" ContentType="image/png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6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4.xml" ContentType="application/vnd.openxmlformats-officedocument.presentationml.slide+xml"/>
  <Override PartName="/ppt/slides/_rels/slide24.xml.rels" ContentType="application/vnd.openxmlformats-package.relationships+xml"/>
  <Override PartName="/ppt/slides/_rels/slide15.xml.rels" ContentType="application/vnd.openxmlformats-package.relationships+xml"/>
  <Override PartName="/ppt/slides/_rels/slide31.xml.rels" ContentType="application/vnd.openxmlformats-package.relationships+xml"/>
  <Override PartName="/ppt/slides/_rels/slide16.xml.rels" ContentType="application/vnd.openxmlformats-package.relationships+xml"/>
  <Override PartName="/ppt/slides/_rels/slide32.xml.rels" ContentType="application/vnd.openxmlformats-package.relationships+xml"/>
  <Override PartName="/ppt/slides/_rels/slide25.xml.rels" ContentType="application/vnd.openxmlformats-package.relationships+xml"/>
  <Override PartName="/ppt/slides/_rels/slide10.xml.rels" ContentType="application/vnd.openxmlformats-package.relationships+xml"/>
  <Override PartName="/ppt/slides/_rels/slide21.xml.rels" ContentType="application/vnd.openxmlformats-package.relationships+xml"/>
  <Override PartName="/ppt/slides/_rels/slide8.xml.rels" ContentType="application/vnd.openxmlformats-package.relationships+xml"/>
  <Override PartName="/ppt/slides/_rels/slide27.xml.rels" ContentType="application/vnd.openxmlformats-package.relationships+xml"/>
  <Override PartName="/ppt/slides/_rels/slide2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7.xml.rels" ContentType="application/vnd.openxmlformats-package.relationships+xml"/>
  <Override PartName="/ppt/slides/_rels/slide20.xml.rels" ContentType="application/vnd.openxmlformats-package.relationships+xml"/>
  <Override PartName="/ppt/slides/_rels/slide1.xml.rels" ContentType="application/vnd.openxmlformats-package.relationships+xml"/>
  <Override PartName="/ppt/slides/_rels/slide11.xml.rels" ContentType="application/vnd.openxmlformats-package.relationships+xml"/>
  <Override PartName="/ppt/slides/_rels/slide26.xml.rels" ContentType="application/vnd.openxmlformats-package.relationships+xml"/>
  <Override PartName="/ppt/slides/_rels/slide17.xml.rels" ContentType="application/vnd.openxmlformats-package.relationships+xml"/>
  <Override PartName="/ppt/slides/_rels/slide12.xml.rels" ContentType="application/vnd.openxmlformats-package.relationships+xml"/>
  <Override PartName="/ppt/slides/_rels/slide18.xml.rels" ContentType="application/vnd.openxmlformats-package.relationships+xml"/>
  <Override PartName="/ppt/slides/_rels/slide13.xml.rels" ContentType="application/vnd.openxmlformats-package.relationships+xml"/>
  <Override PartName="/ppt/slides/_rels/slide19.xml.rels" ContentType="application/vnd.openxmlformats-package.relationships+xml"/>
  <Override PartName="/ppt/slides/_rels/slide3.xml.rels" ContentType="application/vnd.openxmlformats-package.relationships+xml"/>
  <Override PartName="/ppt/slides/_rels/slide9.xml.rels" ContentType="application/vnd.openxmlformats-package.relationships+xml"/>
  <Override PartName="/ppt/slides/_rels/slide28.xml.rels" ContentType="application/vnd.openxmlformats-package.relationships+xml"/>
  <Override PartName="/ppt/slides/_rels/slide22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14.xml.rels" ContentType="application/vnd.openxmlformats-package.relationships+xml"/>
  <Override PartName="/ppt/slides/_rels/slide23.xml.rels" ContentType="application/vnd.openxmlformats-package.relationships+xml"/>
  <Override PartName="/ppt/slides/slide30.xml" ContentType="application/vnd.openxmlformats-officedocument.presentationml.slide+xml"/>
  <Override PartName="/ppt/slides/slide5.xml" ContentType="application/vnd.openxmlformats-officedocument.presentationml.slide+xml"/>
  <Override PartName="/ppt/slides/slide31.xml" ContentType="application/vnd.openxmlformats-officedocument.presentationml.slide+xml"/>
  <Override PartName="/ppt/slides/slide6.xml" ContentType="application/vnd.openxmlformats-officedocument.presentationml.slide+xml"/>
  <Override PartName="/ppt/slides/slide32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</p:sldIdLst>
  <p:sldSz cx="9144000" cy="5143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8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9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7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8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4" descr=""/>
          <p:cNvPicPr/>
          <p:nvPr/>
        </p:nvPicPr>
        <p:blipFill>
          <a:blip r:embed="rId2"/>
          <a:stretch/>
        </p:blipFill>
        <p:spPr>
          <a:xfrm>
            <a:off x="0" y="0"/>
            <a:ext cx="9141840" cy="5141520"/>
          </a:xfrm>
          <a:prstGeom prst="rect">
            <a:avLst/>
          </a:prstGeom>
          <a:ln>
            <a:noFill/>
          </a:ln>
        </p:spPr>
      </p:pic>
      <p:pic>
        <p:nvPicPr>
          <p:cNvPr id="1" name="Picture 5186" descr=""/>
          <p:cNvPicPr/>
          <p:nvPr/>
        </p:nvPicPr>
        <p:blipFill>
          <a:blip r:embed="rId3"/>
          <a:stretch/>
        </p:blipFill>
        <p:spPr>
          <a:xfrm>
            <a:off x="1800" y="0"/>
            <a:ext cx="9138240" cy="514152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4" descr=""/>
          <p:cNvPicPr/>
          <p:nvPr/>
        </p:nvPicPr>
        <p:blipFill>
          <a:blip r:embed="rId2"/>
          <a:stretch/>
        </p:blipFill>
        <p:spPr>
          <a:xfrm>
            <a:off x="0" y="0"/>
            <a:ext cx="9141840" cy="5141520"/>
          </a:xfrm>
          <a:prstGeom prst="rect">
            <a:avLst/>
          </a:prstGeom>
          <a:ln>
            <a:noFill/>
          </a:ln>
        </p:spPr>
      </p:pic>
      <p:pic>
        <p:nvPicPr>
          <p:cNvPr id="41" name="Picture 92" descr=""/>
          <p:cNvPicPr/>
          <p:nvPr/>
        </p:nvPicPr>
        <p:blipFill>
          <a:blip r:embed="rId3"/>
          <a:stretch/>
        </p:blipFill>
        <p:spPr>
          <a:xfrm>
            <a:off x="0" y="0"/>
            <a:ext cx="9141840" cy="5141520"/>
          </a:xfrm>
          <a:prstGeom prst="rect">
            <a:avLst/>
          </a:prstGeom>
          <a:ln>
            <a:noFill/>
          </a:ln>
        </p:spPr>
      </p:pic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</a:t>
            </a:r>
            <a:r>
              <a:rPr b="0" lang="en-US" sz="4400" spc="-1" strike="noStrike">
                <a:latin typeface="Arial"/>
              </a:rPr>
              <a:t>to </a:t>
            </a:r>
            <a:r>
              <a:rPr b="0" lang="en-US" sz="4400" spc="-1" strike="noStrike">
                <a:latin typeface="Arial"/>
              </a:rPr>
              <a:t>edit </a:t>
            </a:r>
            <a:r>
              <a:rPr b="0" lang="en-US" sz="4400" spc="-1" strike="noStrike">
                <a:latin typeface="Arial"/>
              </a:rPr>
              <a:t>the </a:t>
            </a:r>
            <a:r>
              <a:rPr b="0" lang="en-US" sz="4400" spc="-1" strike="noStrike">
                <a:latin typeface="Arial"/>
              </a:rPr>
              <a:t>title </a:t>
            </a:r>
            <a:r>
              <a:rPr b="0" lang="en-US" sz="4400" spc="-1" strike="noStrike">
                <a:latin typeface="Arial"/>
              </a:rPr>
              <a:t>text </a:t>
            </a:r>
            <a:r>
              <a:rPr b="0" lang="en-US" sz="4400" spc="-1" strike="noStrike">
                <a:latin typeface="Arial"/>
              </a:rPr>
              <a:t>forma</a:t>
            </a:r>
            <a:r>
              <a:rPr b="0" lang="en-US" sz="4400" spc="-1" strike="noStrike">
                <a:latin typeface="Arial"/>
              </a:rPr>
              <a:t>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4" descr=""/>
          <p:cNvPicPr/>
          <p:nvPr/>
        </p:nvPicPr>
        <p:blipFill>
          <a:blip r:embed="rId2"/>
          <a:stretch/>
        </p:blipFill>
        <p:spPr>
          <a:xfrm>
            <a:off x="0" y="0"/>
            <a:ext cx="9141840" cy="5141520"/>
          </a:xfrm>
          <a:prstGeom prst="rect">
            <a:avLst/>
          </a:prstGeom>
          <a:ln>
            <a:noFill/>
          </a:ln>
        </p:spPr>
      </p:pic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</a:t>
            </a:r>
            <a:r>
              <a:rPr b="0" lang="en-US" sz="4400" spc="-1" strike="noStrike">
                <a:latin typeface="Arial"/>
              </a:rPr>
              <a:t>to </a:t>
            </a:r>
            <a:r>
              <a:rPr b="0" lang="en-US" sz="4400" spc="-1" strike="noStrike">
                <a:latin typeface="Arial"/>
              </a:rPr>
              <a:t>edit </a:t>
            </a:r>
            <a:r>
              <a:rPr b="0" lang="en-US" sz="4400" spc="-1" strike="noStrike">
                <a:latin typeface="Arial"/>
              </a:rPr>
              <a:t>the </a:t>
            </a:r>
            <a:r>
              <a:rPr b="0" lang="en-US" sz="4400" spc="-1" strike="noStrike">
                <a:latin typeface="Arial"/>
              </a:rPr>
              <a:t>title </a:t>
            </a:r>
            <a:r>
              <a:rPr b="0" lang="en-US" sz="4400" spc="-1" strike="noStrike">
                <a:latin typeface="Arial"/>
              </a:rPr>
              <a:t>text </a:t>
            </a:r>
            <a:r>
              <a:rPr b="0" lang="en-US" sz="4400" spc="-1" strike="noStrike">
                <a:latin typeface="Arial"/>
              </a:rPr>
              <a:t>forma</a:t>
            </a:r>
            <a:r>
              <a:rPr b="0" lang="en-US" sz="4400" spc="-1" strike="noStrike">
                <a:latin typeface="Arial"/>
              </a:rPr>
              <a:t>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2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Relationship Id="rId3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7.png"/><Relationship Id="rId3" Type="http://schemas.openxmlformats.org/officeDocument/2006/relationships/slideLayout" Target="../slideLayouts/slideLayout2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image" Target="../media/image29.png"/><Relationship Id="rId3" Type="http://schemas.openxmlformats.org/officeDocument/2006/relationships/slideLayout" Target="../slideLayouts/slideLayout2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slideLayout" Target="../slideLayouts/slideLayout2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31.png"/><Relationship Id="rId2" Type="http://schemas.openxmlformats.org/officeDocument/2006/relationships/slideLayout" Target="../slideLayouts/slideLayout2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2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image" Target="../media/image33.png"/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slideLayout" Target="../slideLayouts/slideLayout2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6.png"/><Relationship Id="rId2" Type="http://schemas.openxmlformats.org/officeDocument/2006/relationships/image" Target="../media/image37.png"/><Relationship Id="rId3" Type="http://schemas.openxmlformats.org/officeDocument/2006/relationships/slideLayout" Target="../slideLayouts/slideLayout2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2120040" y="1853640"/>
            <a:ext cx="6951960" cy="96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3200" spc="-1" strike="noStrike">
                <a:solidFill>
                  <a:srgbClr val="ffffff"/>
                </a:solidFill>
                <a:latin typeface="TUM Neue Helvetica 55 Regular"/>
                <a:ea typeface="ＭＳ Ｐゴシック"/>
              </a:rPr>
              <a:t>BrainGNN: Interpretable Brain Graph Neural</a:t>
            </a:r>
            <a:br/>
            <a:r>
              <a:rPr b="1" lang="en-US" sz="3200" spc="-1" strike="noStrike">
                <a:solidFill>
                  <a:srgbClr val="ffffff"/>
                </a:solidFill>
                <a:latin typeface="TUM Neue Helvetica 55 Regular"/>
                <a:ea typeface="ＭＳ Ｐゴシック"/>
              </a:rPr>
              <a:t>Network for fMRI Analysis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20" name="CustomShape 2"/>
          <p:cNvSpPr/>
          <p:nvPr/>
        </p:nvSpPr>
        <p:spPr>
          <a:xfrm>
            <a:off x="2120040" y="1340640"/>
            <a:ext cx="6951960" cy="51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0" lang="en-US" sz="1800" spc="-1" strike="noStrike">
                <a:solidFill>
                  <a:srgbClr val="ffffff"/>
                </a:solidFill>
                <a:latin typeface="TUM Neue Helvetica 55 Regular"/>
                <a:ea typeface="ＭＳ Ｐゴシック"/>
              </a:rPr>
              <a:t>Graph Deep Learning for Medical Imaging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21" name="CustomShape 3"/>
          <p:cNvSpPr/>
          <p:nvPr/>
        </p:nvSpPr>
        <p:spPr>
          <a:xfrm>
            <a:off x="2354400" y="3286440"/>
            <a:ext cx="5898600" cy="54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200" spc="-1" strike="noStrike" u="sng">
                <a:solidFill>
                  <a:srgbClr val="009999"/>
                </a:solidFill>
                <a:uFillTx/>
                <a:latin typeface="Calibri"/>
                <a:ea typeface="Calibri"/>
              </a:rPr>
              <a:t>Li, X. et al. : BrainGNN: Interpretable Brain Graph Neural Network for fMRI Analysis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22" name="CustomShape 4"/>
          <p:cNvSpPr/>
          <p:nvPr/>
        </p:nvSpPr>
        <p:spPr>
          <a:xfrm>
            <a:off x="1554480" y="4053960"/>
            <a:ext cx="3153240" cy="608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400" spc="-1" strike="noStrike">
                <a:solidFill>
                  <a:srgbClr val="ffffff"/>
                </a:solidFill>
                <a:latin typeface="Arial"/>
                <a:ea typeface="Arial"/>
              </a:rPr>
              <a:t>Student: Amine Chaabouni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400" spc="-1" strike="noStrike">
                <a:solidFill>
                  <a:srgbClr val="ffffff"/>
                </a:solidFill>
                <a:latin typeface="Arial"/>
                <a:ea typeface="Arial"/>
              </a:rPr>
              <a:t>Tutor: Shahrouz Faghihrouhi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ustomShape 1"/>
          <p:cNvSpPr/>
          <p:nvPr/>
        </p:nvSpPr>
        <p:spPr>
          <a:xfrm>
            <a:off x="358920" y="171360"/>
            <a:ext cx="84020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TUM Neue Helvetica 55 Regular"/>
                <a:ea typeface="DejaVu Sans"/>
              </a:rPr>
              <a:t>ROI-selection pooling layer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182" name="Image 4_0" descr=""/>
          <p:cNvPicPr/>
          <p:nvPr/>
        </p:nvPicPr>
        <p:blipFill>
          <a:blip r:embed="rId1"/>
          <a:stretch/>
        </p:blipFill>
        <p:spPr>
          <a:xfrm>
            <a:off x="1097280" y="776880"/>
            <a:ext cx="7280640" cy="1873080"/>
          </a:xfrm>
          <a:prstGeom prst="rect">
            <a:avLst/>
          </a:prstGeom>
          <a:ln>
            <a:noFill/>
          </a:ln>
        </p:spPr>
      </p:pic>
      <p:pic>
        <p:nvPicPr>
          <p:cNvPr id="183" name="" descr=""/>
          <p:cNvPicPr/>
          <p:nvPr/>
        </p:nvPicPr>
        <p:blipFill>
          <a:blip r:embed="rId2"/>
          <a:stretch/>
        </p:blipFill>
        <p:spPr>
          <a:xfrm>
            <a:off x="2709720" y="2912400"/>
            <a:ext cx="3780720" cy="1749240"/>
          </a:xfrm>
          <a:prstGeom prst="rect">
            <a:avLst/>
          </a:prstGeom>
          <a:ln>
            <a:noFill/>
          </a:ln>
        </p:spPr>
      </p:pic>
      <p:sp>
        <p:nvSpPr>
          <p:cNvPr id="184" name="CustomShape 2"/>
          <p:cNvSpPr/>
          <p:nvPr/>
        </p:nvSpPr>
        <p:spPr>
          <a:xfrm>
            <a:off x="4876920" y="4743360"/>
            <a:ext cx="327456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72371C54-1EE3-4A3E-8529-66D1B324AC91}" type="datetime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12/14/21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185" name="CustomShape 3"/>
          <p:cNvSpPr/>
          <p:nvPr/>
        </p:nvSpPr>
        <p:spPr>
          <a:xfrm>
            <a:off x="1117080" y="4743360"/>
            <a:ext cx="37573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Computer Aided Medical Procedures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86" name="CustomShape 4"/>
          <p:cNvSpPr/>
          <p:nvPr/>
        </p:nvSpPr>
        <p:spPr>
          <a:xfrm>
            <a:off x="8077320" y="4743360"/>
            <a:ext cx="10645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Slide </a:t>
            </a:r>
            <a:fld id="{DD0F9D6B-4B00-487C-B7FD-47358D8DA767}" type="slidenum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9" dur="indefinite" restart="never" nodeType="tmRoot">
          <p:childTnLst>
            <p:seq>
              <p:cTn id="90" dur="indefinite" nodeType="mainSeq">
                <p:childTnLst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CustomShape 1"/>
          <p:cNvSpPr/>
          <p:nvPr/>
        </p:nvSpPr>
        <p:spPr>
          <a:xfrm>
            <a:off x="358920" y="171360"/>
            <a:ext cx="84020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TUM Neue Helvetica 55 Regular"/>
                <a:ea typeface="DejaVu Sans"/>
              </a:rPr>
              <a:t>Readout layer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88" name="CustomShape 2"/>
          <p:cNvSpPr/>
          <p:nvPr/>
        </p:nvSpPr>
        <p:spPr>
          <a:xfrm>
            <a:off x="4876920" y="4743360"/>
            <a:ext cx="327456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11C00947-5BC7-46ED-B1C7-0BE646A64953}" type="datetime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12/14/21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189" name="CustomShape 3"/>
          <p:cNvSpPr/>
          <p:nvPr/>
        </p:nvSpPr>
        <p:spPr>
          <a:xfrm>
            <a:off x="1117080" y="4743360"/>
            <a:ext cx="37573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Computer Aided Medical Procedures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90" name="CustomShape 4"/>
          <p:cNvSpPr/>
          <p:nvPr/>
        </p:nvSpPr>
        <p:spPr>
          <a:xfrm>
            <a:off x="8077320" y="4743360"/>
            <a:ext cx="10645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Slide </a:t>
            </a:r>
            <a:fld id="{CFABDDF9-96CD-4462-962F-2D26C6716856}" type="slidenum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  <p:pic>
        <p:nvPicPr>
          <p:cNvPr id="191" name="" descr=""/>
          <p:cNvPicPr/>
          <p:nvPr/>
        </p:nvPicPr>
        <p:blipFill>
          <a:blip r:embed="rId1"/>
          <a:stretch/>
        </p:blipFill>
        <p:spPr>
          <a:xfrm>
            <a:off x="-2160" y="1621080"/>
            <a:ext cx="9142560" cy="18925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ustomShape 1"/>
          <p:cNvSpPr/>
          <p:nvPr/>
        </p:nvSpPr>
        <p:spPr>
          <a:xfrm>
            <a:off x="358920" y="27360"/>
            <a:ext cx="84020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TUM Neue Helvetica 55 Regular"/>
                <a:ea typeface="DejaVu Sans"/>
              </a:rPr>
              <a:t>Loss function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93" name="CustomShape 2"/>
          <p:cNvSpPr/>
          <p:nvPr/>
        </p:nvSpPr>
        <p:spPr>
          <a:xfrm>
            <a:off x="358920" y="599400"/>
            <a:ext cx="8508960" cy="382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0920">
              <a:lnSpc>
                <a:spcPct val="100000"/>
              </a:lnSpc>
              <a:spcBef>
                <a:spcPts val="360"/>
              </a:spcBef>
              <a:buClr>
                <a:srgbClr val="333333"/>
              </a:buClr>
              <a:buFont typeface="Symbol"/>
              <a:buChar char=""/>
            </a:pPr>
            <a:r>
              <a:rPr b="0" lang="en-US" sz="18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Cross Entropy loss: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endParaRPr b="0" lang="en-US" sz="18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360"/>
              </a:spcBef>
              <a:buClr>
                <a:srgbClr val="333333"/>
              </a:buClr>
              <a:buFont typeface="Symbol"/>
              <a:buChar char=""/>
            </a:pPr>
            <a:r>
              <a:rPr b="0" lang="en-US" sz="18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Unit Loss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endParaRPr b="0" lang="en-US" sz="18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360"/>
              </a:spcBef>
              <a:buClr>
                <a:srgbClr val="333333"/>
              </a:buClr>
              <a:buFont typeface="Symbol"/>
              <a:buChar char=""/>
            </a:pPr>
            <a:r>
              <a:rPr b="0" lang="en-US" sz="18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Group-level consistency loss</a:t>
            </a:r>
            <a:endParaRPr b="0" lang="en-US" sz="18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360"/>
              </a:spcBef>
              <a:buClr>
                <a:srgbClr val="333333"/>
              </a:buClr>
              <a:buFont typeface="Symbol"/>
              <a:buChar char=""/>
            </a:pPr>
            <a:r>
              <a:rPr b="0" lang="en-US" sz="18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endParaRPr b="0" lang="en-US" sz="18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360"/>
              </a:spcBef>
              <a:buClr>
                <a:srgbClr val="333333"/>
              </a:buClr>
              <a:buFont typeface="Symbol"/>
              <a:buChar char=""/>
            </a:pPr>
            <a:r>
              <a:rPr b="0" lang="en-US" sz="18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TopK loss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194" name="" descr=""/>
          <p:cNvPicPr/>
          <p:nvPr/>
        </p:nvPicPr>
        <p:blipFill>
          <a:blip r:embed="rId1"/>
          <a:stretch/>
        </p:blipFill>
        <p:spPr>
          <a:xfrm>
            <a:off x="1920240" y="1869840"/>
            <a:ext cx="2649960" cy="506160"/>
          </a:xfrm>
          <a:prstGeom prst="rect">
            <a:avLst/>
          </a:prstGeom>
          <a:ln>
            <a:noFill/>
          </a:ln>
        </p:spPr>
      </p:pic>
      <p:pic>
        <p:nvPicPr>
          <p:cNvPr id="195" name="" descr=""/>
          <p:cNvPicPr/>
          <p:nvPr/>
        </p:nvPicPr>
        <p:blipFill>
          <a:blip r:embed="rId2"/>
          <a:stretch/>
        </p:blipFill>
        <p:spPr>
          <a:xfrm>
            <a:off x="1923120" y="927360"/>
            <a:ext cx="3472920" cy="847440"/>
          </a:xfrm>
          <a:prstGeom prst="rect">
            <a:avLst/>
          </a:prstGeom>
          <a:ln>
            <a:noFill/>
          </a:ln>
        </p:spPr>
      </p:pic>
      <p:sp>
        <p:nvSpPr>
          <p:cNvPr id="196" name="CustomShape 3"/>
          <p:cNvSpPr/>
          <p:nvPr/>
        </p:nvSpPr>
        <p:spPr>
          <a:xfrm>
            <a:off x="4876920" y="4743360"/>
            <a:ext cx="327456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76A5D7E1-6D43-4F9A-AA4F-50761C7E0084}" type="datetime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12/14/21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197" name="CustomShape 4"/>
          <p:cNvSpPr/>
          <p:nvPr/>
        </p:nvSpPr>
        <p:spPr>
          <a:xfrm>
            <a:off x="1117080" y="4743360"/>
            <a:ext cx="37573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Computer Aided Medical Procedures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98" name="CustomShape 5"/>
          <p:cNvSpPr/>
          <p:nvPr/>
        </p:nvSpPr>
        <p:spPr>
          <a:xfrm>
            <a:off x="8077320" y="4743360"/>
            <a:ext cx="10645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Slide </a:t>
            </a:r>
            <a:fld id="{A856A941-7D8B-4C0B-BF7F-618E82AE9E93}" type="slidenum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  <p:pic>
        <p:nvPicPr>
          <p:cNvPr id="199" name="" descr=""/>
          <p:cNvPicPr/>
          <p:nvPr/>
        </p:nvPicPr>
        <p:blipFill>
          <a:blip r:embed="rId3"/>
          <a:stretch/>
        </p:blipFill>
        <p:spPr>
          <a:xfrm>
            <a:off x="3017520" y="25560"/>
            <a:ext cx="6111000" cy="907560"/>
          </a:xfrm>
          <a:prstGeom prst="rect">
            <a:avLst/>
          </a:prstGeom>
          <a:ln>
            <a:noFill/>
          </a:ln>
        </p:spPr>
      </p:pic>
      <p:pic>
        <p:nvPicPr>
          <p:cNvPr id="200" name="" descr=""/>
          <p:cNvPicPr/>
          <p:nvPr/>
        </p:nvPicPr>
        <p:blipFill>
          <a:blip r:embed="rId4"/>
          <a:stretch/>
        </p:blipFill>
        <p:spPr>
          <a:xfrm>
            <a:off x="2011680" y="3657600"/>
            <a:ext cx="7083360" cy="1050840"/>
          </a:xfrm>
          <a:prstGeom prst="rect">
            <a:avLst/>
          </a:prstGeom>
          <a:ln>
            <a:noFill/>
          </a:ln>
        </p:spPr>
      </p:pic>
      <p:pic>
        <p:nvPicPr>
          <p:cNvPr id="201" name="" descr=""/>
          <p:cNvPicPr/>
          <p:nvPr/>
        </p:nvPicPr>
        <p:blipFill>
          <a:blip r:embed="rId5"/>
          <a:stretch/>
        </p:blipFill>
        <p:spPr>
          <a:xfrm>
            <a:off x="1903680" y="2834280"/>
            <a:ext cx="3521160" cy="913680"/>
          </a:xfrm>
          <a:prstGeom prst="rect">
            <a:avLst/>
          </a:prstGeom>
          <a:ln>
            <a:noFill/>
          </a:ln>
        </p:spPr>
      </p:pic>
      <p:sp>
        <p:nvSpPr>
          <p:cNvPr id="202" name="CustomShape 6"/>
          <p:cNvSpPr/>
          <p:nvPr/>
        </p:nvSpPr>
        <p:spPr>
          <a:xfrm>
            <a:off x="2834640" y="2834280"/>
            <a:ext cx="456120" cy="913680"/>
          </a:xfrm>
          <a:prstGeom prst="frame">
            <a:avLst>
              <a:gd name="adj1" fmla="val 7629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03" name="CustomShape 7"/>
          <p:cNvSpPr/>
          <p:nvPr/>
        </p:nvSpPr>
        <p:spPr>
          <a:xfrm>
            <a:off x="3840480" y="3072960"/>
            <a:ext cx="1589400" cy="456120"/>
          </a:xfrm>
          <a:prstGeom prst="frame">
            <a:avLst>
              <a:gd name="adj1" fmla="val 5583"/>
            </a:avLst>
          </a:prstGeom>
          <a:solidFill>
            <a:srgbClr val="ff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04" name="CustomShape 8"/>
          <p:cNvSpPr/>
          <p:nvPr/>
        </p:nvSpPr>
        <p:spPr>
          <a:xfrm>
            <a:off x="3291840" y="3530160"/>
            <a:ext cx="639000" cy="217800"/>
          </a:xfrm>
          <a:prstGeom prst="frame">
            <a:avLst>
              <a:gd name="adj1" fmla="val 9259"/>
            </a:avLst>
          </a:prstGeom>
          <a:solidFill>
            <a:srgbClr val="55308d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05" name="CustomShape 9"/>
          <p:cNvSpPr/>
          <p:nvPr/>
        </p:nvSpPr>
        <p:spPr>
          <a:xfrm>
            <a:off x="4973760" y="3732480"/>
            <a:ext cx="181800" cy="253800"/>
          </a:xfrm>
          <a:prstGeom prst="frame">
            <a:avLst>
              <a:gd name="adj1" fmla="val 9259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06" name="CustomShape 10"/>
          <p:cNvSpPr/>
          <p:nvPr/>
        </p:nvSpPr>
        <p:spPr>
          <a:xfrm>
            <a:off x="5705280" y="3984840"/>
            <a:ext cx="530640" cy="403200"/>
          </a:xfrm>
          <a:prstGeom prst="frame">
            <a:avLst>
              <a:gd name="adj1" fmla="val 6046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07" name="CustomShape 11"/>
          <p:cNvSpPr/>
          <p:nvPr/>
        </p:nvSpPr>
        <p:spPr>
          <a:xfrm>
            <a:off x="7680960" y="3984840"/>
            <a:ext cx="1182960" cy="403200"/>
          </a:xfrm>
          <a:prstGeom prst="frame">
            <a:avLst>
              <a:gd name="adj1" fmla="val 6046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5" dur="indefinite" restart="never" nodeType="tmRoot">
          <p:childTnLst>
            <p:seq>
              <p:cTn id="96" dur="indefinite" nodeType="mainSeq">
                <p:childTnLst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nodeType="click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nodeType="with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nodeType="with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1"/>
          <p:cNvSpPr/>
          <p:nvPr/>
        </p:nvSpPr>
        <p:spPr>
          <a:xfrm>
            <a:off x="358920" y="27360"/>
            <a:ext cx="84020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TUM Neue Helvetica 55 Regular"/>
                <a:ea typeface="DejaVu Sans"/>
              </a:rPr>
              <a:t>Pooling scores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09" name="CustomShape 2"/>
          <p:cNvSpPr/>
          <p:nvPr/>
        </p:nvSpPr>
        <p:spPr>
          <a:xfrm>
            <a:off x="4876920" y="4743360"/>
            <a:ext cx="327456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48775341-B4D5-430D-9A89-5727F4EE1140}" type="datetime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12/14/21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210" name="CustomShape 3"/>
          <p:cNvSpPr/>
          <p:nvPr/>
        </p:nvSpPr>
        <p:spPr>
          <a:xfrm>
            <a:off x="1117080" y="4743360"/>
            <a:ext cx="37573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Computer Aided Medical Procedures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211" name="CustomShape 4"/>
          <p:cNvSpPr/>
          <p:nvPr/>
        </p:nvSpPr>
        <p:spPr>
          <a:xfrm>
            <a:off x="8077320" y="4743360"/>
            <a:ext cx="10645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Slide </a:t>
            </a:r>
            <a:fld id="{B7D6F62F-4DB0-4419-A066-8BA502910C68}" type="slidenum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  <p:pic>
        <p:nvPicPr>
          <p:cNvPr id="212" name="" descr=""/>
          <p:cNvPicPr/>
          <p:nvPr/>
        </p:nvPicPr>
        <p:blipFill>
          <a:blip r:embed="rId1"/>
          <a:stretch/>
        </p:blipFill>
        <p:spPr>
          <a:xfrm>
            <a:off x="2256840" y="702720"/>
            <a:ext cx="4874400" cy="37767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CustomShape 1"/>
          <p:cNvSpPr/>
          <p:nvPr/>
        </p:nvSpPr>
        <p:spPr>
          <a:xfrm>
            <a:off x="2120040" y="1336680"/>
            <a:ext cx="6951960" cy="51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4" name="CustomShape 2"/>
          <p:cNvSpPr/>
          <p:nvPr/>
        </p:nvSpPr>
        <p:spPr>
          <a:xfrm>
            <a:off x="2120040" y="1850760"/>
            <a:ext cx="6951960" cy="96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3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Experimental Setup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CustomShape 1"/>
          <p:cNvSpPr/>
          <p:nvPr/>
        </p:nvSpPr>
        <p:spPr>
          <a:xfrm>
            <a:off x="358920" y="27360"/>
            <a:ext cx="84020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TUM Neue Helvetica 55 Regular"/>
                <a:ea typeface="DejaVu Sans"/>
              </a:rPr>
              <a:t>Datasets</a:t>
            </a:r>
            <a:endParaRPr b="0" lang="en-US" sz="2400" spc="-1" strike="noStrike">
              <a:latin typeface="Arial"/>
            </a:endParaRPr>
          </a:p>
        </p:txBody>
      </p:sp>
      <p:graphicFrame>
        <p:nvGraphicFramePr>
          <p:cNvPr id="216" name="Table 2"/>
          <p:cNvGraphicFramePr/>
          <p:nvPr/>
        </p:nvGraphicFramePr>
        <p:xfrm>
          <a:off x="132480" y="762840"/>
          <a:ext cx="8960760" cy="2332800"/>
        </p:xfrm>
        <a:graphic>
          <a:graphicData uri="http://schemas.openxmlformats.org/drawingml/2006/table">
            <a:tbl>
              <a:tblPr/>
              <a:tblGrid>
                <a:gridCol w="1791000"/>
                <a:gridCol w="3411360"/>
                <a:gridCol w="1233000"/>
                <a:gridCol w="1270080"/>
                <a:gridCol w="1255680"/>
              </a:tblGrid>
              <a:tr h="499320">
                <a:tc>
                  <a:txBody>
                    <a:bodyPr lIns="81360" rIns="8136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14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Dataset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81360" marR="81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 lIns="81360" rIns="8136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14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Task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81360" marR="81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 lIns="81360" rIns="8136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14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Number of ROIs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81360" marR="81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 lIns="81360" rIns="8136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14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Number of Subjects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81360" marR="81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 lIns="81360" rIns="8136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14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Number of Graphs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81360" marR="81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</a:tr>
              <a:tr h="916920">
                <a:tc>
                  <a:txBody>
                    <a:bodyPr lIns="81360" rIns="8136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Biopoint Autism Study Dataset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81360" marR="81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81360" rIns="8136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Classify into "Autism Spectrum Disorder" or "Healthy Control"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81360" marR="81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81360" rIns="8136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84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81360" marR="81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81360" rIns="8136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115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81360" marR="81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81360" rIns="8136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3450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81360" marR="81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916920">
                <a:tc>
                  <a:txBody>
                    <a:bodyPr lIns="81360" rIns="8136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Human Connectome Project 900 Subject Release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81360" marR="81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81360" rIns="8136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Map 7 cognitive tasks to human brain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81360" marR="81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81360" rIns="8136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268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81360" marR="81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81360" rIns="8136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506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81360" marR="81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81360" rIns="8136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3542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81360" marR="81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7" name="Table 3"/>
          <p:cNvGraphicFramePr/>
          <p:nvPr/>
        </p:nvGraphicFramePr>
        <p:xfrm>
          <a:off x="1393920" y="3165840"/>
          <a:ext cx="6474960" cy="1173240"/>
        </p:xfrm>
        <a:graphic>
          <a:graphicData uri="http://schemas.openxmlformats.org/drawingml/2006/table">
            <a:tbl>
              <a:tblPr/>
              <a:tblGrid>
                <a:gridCol w="1618200"/>
                <a:gridCol w="1618200"/>
                <a:gridCol w="1618200"/>
                <a:gridCol w="1620720"/>
              </a:tblGrid>
              <a:tr h="293760"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4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Set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4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Biopoint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4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HCP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4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Proportion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</a:tr>
              <a:tr h="293760"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latin typeface="Arial"/>
                        </a:rPr>
                        <a:t>Testing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latin typeface="Arial"/>
                        </a:rPr>
                        <a:t>690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latin typeface="Arial"/>
                        </a:rPr>
                        <a:t>707-714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latin typeface="Arial"/>
                        </a:rPr>
                        <a:t>1/5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293760"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latin typeface="Arial"/>
                        </a:rPr>
                        <a:t>Training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latin typeface="Arial"/>
                        </a:rPr>
                        <a:t>2070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latin typeface="Arial"/>
                        </a:rPr>
                        <a:t>2121-2128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latin typeface="Arial"/>
                        </a:rPr>
                        <a:t>3/5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291960"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latin typeface="Arial"/>
                        </a:rPr>
                        <a:t>Validation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latin typeface="Arial"/>
                        </a:rPr>
                        <a:t>690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latin typeface="Arial"/>
                        </a:rPr>
                        <a:t>707-714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latin typeface="Arial"/>
                        </a:rPr>
                        <a:t>1/5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</a:tbl>
          </a:graphicData>
        </a:graphic>
      </p:graphicFrame>
      <p:sp>
        <p:nvSpPr>
          <p:cNvPr id="218" name="CustomShape 4"/>
          <p:cNvSpPr/>
          <p:nvPr/>
        </p:nvSpPr>
        <p:spPr>
          <a:xfrm>
            <a:off x="4876920" y="4743360"/>
            <a:ext cx="327456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4D9F4B38-AD52-43B8-AF1F-01931F27F595}" type="datetime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12/14/21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219" name="CustomShape 5"/>
          <p:cNvSpPr/>
          <p:nvPr/>
        </p:nvSpPr>
        <p:spPr>
          <a:xfrm>
            <a:off x="1117080" y="4743360"/>
            <a:ext cx="37573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Computer Aided Medical Procedures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220" name="CustomShape 6"/>
          <p:cNvSpPr/>
          <p:nvPr/>
        </p:nvSpPr>
        <p:spPr>
          <a:xfrm>
            <a:off x="8077320" y="4743360"/>
            <a:ext cx="10645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Slide </a:t>
            </a:r>
            <a:fld id="{135523FB-A58D-4D0E-B1A7-F55C2D81F597}" type="slidenum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CustomShape 1"/>
          <p:cNvSpPr/>
          <p:nvPr/>
        </p:nvSpPr>
        <p:spPr>
          <a:xfrm>
            <a:off x="358920" y="27360"/>
            <a:ext cx="84020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TUM Neue Helvetica 55 Regular"/>
                <a:ea typeface="DejaVu Sans"/>
              </a:rPr>
              <a:t>Setup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22" name="CustomShape 2"/>
          <p:cNvSpPr/>
          <p:nvPr/>
        </p:nvSpPr>
        <p:spPr>
          <a:xfrm>
            <a:off x="359280" y="421200"/>
            <a:ext cx="5125320" cy="429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0920">
              <a:lnSpc>
                <a:spcPct val="100000"/>
              </a:lnSpc>
              <a:spcBef>
                <a:spcPts val="360"/>
              </a:spcBef>
              <a:buClr>
                <a:srgbClr val="333333"/>
              </a:buClr>
              <a:buFont typeface="Symbol"/>
              <a:buChar char=""/>
            </a:pPr>
            <a:r>
              <a:rPr b="0" lang="en-US" sz="18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Hardware</a:t>
            </a:r>
            <a:endParaRPr b="0" lang="en-US" sz="1800" spc="-1" strike="noStrike">
              <a:latin typeface="Arial"/>
            </a:endParaRPr>
          </a:p>
          <a:p>
            <a:pPr lvl="1" marL="864000" indent="-3222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"/>
            </a:pPr>
            <a:r>
              <a:rPr b="0" lang="en-US" sz="18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Nvidia Geforce GTC1080Ti with 11GB GPU</a:t>
            </a:r>
            <a:endParaRPr b="0" lang="en-US" sz="18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1417"/>
              </a:spcBef>
              <a:buClr>
                <a:srgbClr val="333333"/>
              </a:buClr>
              <a:buFont typeface="Symbol"/>
              <a:buChar char=""/>
            </a:pPr>
            <a:r>
              <a:rPr b="0" lang="en-US" sz="18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Library</a:t>
            </a:r>
            <a:endParaRPr b="0" lang="en-US" sz="1800" spc="-1" strike="noStrike">
              <a:latin typeface="Arial"/>
            </a:endParaRPr>
          </a:p>
          <a:p>
            <a:pPr lvl="1" marL="864000" indent="-3222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"/>
            </a:pPr>
            <a:r>
              <a:rPr b="0" lang="en-US" sz="18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Pytorch</a:t>
            </a:r>
            <a:endParaRPr b="0" lang="en-US" sz="18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1417"/>
              </a:spcBef>
              <a:buClr>
                <a:srgbClr val="333333"/>
              </a:buClr>
              <a:buFont typeface="Symbol"/>
              <a:buChar char=""/>
            </a:pPr>
            <a:r>
              <a:rPr b="0" lang="en-US" sz="18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Optimizer</a:t>
            </a:r>
            <a:endParaRPr b="0" lang="en-US" sz="1800" spc="-1" strike="noStrike">
              <a:latin typeface="Arial"/>
            </a:endParaRPr>
          </a:p>
          <a:p>
            <a:pPr lvl="1" marL="864000" indent="-3222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"/>
            </a:pPr>
            <a:r>
              <a:rPr b="0" lang="en-US" sz="18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Adam</a:t>
            </a:r>
            <a:endParaRPr b="0" lang="en-US" sz="18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1417"/>
              </a:spcBef>
              <a:buClr>
                <a:srgbClr val="333333"/>
              </a:buClr>
              <a:buFont typeface="Symbol"/>
              <a:buChar char=""/>
            </a:pPr>
            <a:r>
              <a:rPr b="0" lang="en-US" sz="18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Learning rate</a:t>
            </a:r>
            <a:endParaRPr b="0" lang="en-US" sz="1800" spc="-1" strike="noStrike">
              <a:latin typeface="Arial"/>
            </a:endParaRPr>
          </a:p>
          <a:p>
            <a:pPr lvl="1" marL="864000" indent="-3222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"/>
            </a:pPr>
            <a:r>
              <a:rPr b="0" lang="en-US" sz="18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0.001</a:t>
            </a:r>
            <a:endParaRPr b="0" lang="en-US" sz="1800" spc="-1" strike="noStrike">
              <a:latin typeface="Arial"/>
            </a:endParaRPr>
          </a:p>
          <a:p>
            <a:pPr lvl="1" marL="864000" indent="-3222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"/>
            </a:pPr>
            <a:r>
              <a:rPr b="0" lang="en-US" sz="18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Annealed by half every</a:t>
            </a:r>
            <a:br/>
            <a:r>
              <a:rPr b="0" lang="en-US" sz="18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20 epoch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23" name="CustomShape 3"/>
          <p:cNvSpPr/>
          <p:nvPr/>
        </p:nvSpPr>
        <p:spPr>
          <a:xfrm>
            <a:off x="4937760" y="434880"/>
            <a:ext cx="4182840" cy="429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0920">
              <a:lnSpc>
                <a:spcPct val="100000"/>
              </a:lnSpc>
              <a:spcBef>
                <a:spcPts val="360"/>
              </a:spcBef>
              <a:buClr>
                <a:srgbClr val="333333"/>
              </a:buClr>
              <a:buFont typeface="Symbol"/>
              <a:buChar char=""/>
            </a:pPr>
            <a:r>
              <a:rPr b="0" lang="en-US" sz="18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GNN architecture</a:t>
            </a:r>
            <a:endParaRPr b="0" lang="en-US" sz="1800" spc="-1" strike="noStrike">
              <a:latin typeface="Arial"/>
            </a:endParaRPr>
          </a:p>
          <a:p>
            <a:pPr lvl="1" marL="864000" indent="-3222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"/>
            </a:pPr>
            <a:r>
              <a:rPr b="0" lang="en-US" sz="18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2 GNN-blocks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24" name="CustomShape 4"/>
          <p:cNvSpPr/>
          <p:nvPr/>
        </p:nvSpPr>
        <p:spPr>
          <a:xfrm>
            <a:off x="4876920" y="4743360"/>
            <a:ext cx="327456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10496788-2CB3-489A-9BAA-58B891AD7299}" type="datetime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12/14/21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225" name="CustomShape 5"/>
          <p:cNvSpPr/>
          <p:nvPr/>
        </p:nvSpPr>
        <p:spPr>
          <a:xfrm>
            <a:off x="1117080" y="4743360"/>
            <a:ext cx="37573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Computer Aided Medical Procedures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226" name="CustomShape 6"/>
          <p:cNvSpPr/>
          <p:nvPr/>
        </p:nvSpPr>
        <p:spPr>
          <a:xfrm>
            <a:off x="8077320" y="4743360"/>
            <a:ext cx="10645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Slide </a:t>
            </a:r>
            <a:fld id="{FE09F2C2-AA09-455E-97AF-626B6CD3093E}" type="slidenum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  <p:graphicFrame>
        <p:nvGraphicFramePr>
          <p:cNvPr id="227" name="Table 7"/>
          <p:cNvGraphicFramePr/>
          <p:nvPr/>
        </p:nvGraphicFramePr>
        <p:xfrm>
          <a:off x="4206240" y="1463040"/>
          <a:ext cx="4910040" cy="3570840"/>
        </p:xfrm>
        <a:graphic>
          <a:graphicData uri="http://schemas.openxmlformats.org/drawingml/2006/table">
            <a:tbl>
              <a:tblPr/>
              <a:tblGrid>
                <a:gridCol w="1636920"/>
                <a:gridCol w="1636920"/>
                <a:gridCol w="1636560"/>
              </a:tblGrid>
              <a:tr h="35712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Parameter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Biopoint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HCP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</a:tr>
              <a:tr h="35712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84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268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</a:tr>
              <a:tr h="35712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K⁽⁰⁾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35712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K⁽¹⁾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</a:tr>
              <a:tr h="35712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d⁽⁰⁾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84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268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35712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d⁽¹⁾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</a:tr>
              <a:tr h="35712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d⁽²⁾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35712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</a:tr>
              <a:tr h="35712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k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50%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50%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35712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Batch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400 graphs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200 graphs</a:t>
                      </a:r>
                      <a:endParaRPr b="0" lang="en-US" sz="1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ustomShape 1"/>
          <p:cNvSpPr/>
          <p:nvPr/>
        </p:nvSpPr>
        <p:spPr>
          <a:xfrm>
            <a:off x="2120040" y="1336680"/>
            <a:ext cx="6951960" cy="51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9" name="CustomShape 2"/>
          <p:cNvSpPr/>
          <p:nvPr/>
        </p:nvSpPr>
        <p:spPr>
          <a:xfrm>
            <a:off x="2120040" y="1850760"/>
            <a:ext cx="6951960" cy="96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3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Experimental Results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" descr=""/>
          <p:cNvPicPr/>
          <p:nvPr/>
        </p:nvPicPr>
        <p:blipFill>
          <a:blip r:embed="rId1"/>
          <a:stretch/>
        </p:blipFill>
        <p:spPr>
          <a:xfrm>
            <a:off x="-9000" y="630720"/>
            <a:ext cx="9142560" cy="3861360"/>
          </a:xfrm>
          <a:prstGeom prst="rect">
            <a:avLst/>
          </a:prstGeom>
          <a:ln>
            <a:noFill/>
          </a:ln>
        </p:spPr>
      </p:pic>
      <p:sp>
        <p:nvSpPr>
          <p:cNvPr id="231" name="CustomShape 1"/>
          <p:cNvSpPr/>
          <p:nvPr/>
        </p:nvSpPr>
        <p:spPr>
          <a:xfrm>
            <a:off x="358920" y="171360"/>
            <a:ext cx="84020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TUM Neue Helvetica 55 Regular"/>
                <a:ea typeface="DejaVu Sans"/>
              </a:rPr>
              <a:t>Results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32" name="CustomShape 2"/>
          <p:cNvSpPr/>
          <p:nvPr/>
        </p:nvSpPr>
        <p:spPr>
          <a:xfrm>
            <a:off x="8024400" y="1395000"/>
            <a:ext cx="821160" cy="202320"/>
          </a:xfrm>
          <a:prstGeom prst="frame">
            <a:avLst>
              <a:gd name="adj1" fmla="val 9259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33" name="CustomShape 3"/>
          <p:cNvSpPr/>
          <p:nvPr/>
        </p:nvSpPr>
        <p:spPr>
          <a:xfrm>
            <a:off x="7088760" y="1230120"/>
            <a:ext cx="821160" cy="202320"/>
          </a:xfrm>
          <a:prstGeom prst="frame">
            <a:avLst>
              <a:gd name="adj1" fmla="val 9259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34" name="CustomShape 4"/>
          <p:cNvSpPr/>
          <p:nvPr/>
        </p:nvSpPr>
        <p:spPr>
          <a:xfrm>
            <a:off x="8024760" y="1033200"/>
            <a:ext cx="821160" cy="202320"/>
          </a:xfrm>
          <a:prstGeom prst="frame">
            <a:avLst>
              <a:gd name="adj1" fmla="val 9259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35" name="CustomShape 5"/>
          <p:cNvSpPr/>
          <p:nvPr/>
        </p:nvSpPr>
        <p:spPr>
          <a:xfrm>
            <a:off x="8024760" y="867960"/>
            <a:ext cx="821160" cy="202680"/>
          </a:xfrm>
          <a:prstGeom prst="frame">
            <a:avLst>
              <a:gd name="adj1" fmla="val 9259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36" name="CustomShape 6"/>
          <p:cNvSpPr/>
          <p:nvPr/>
        </p:nvSpPr>
        <p:spPr>
          <a:xfrm>
            <a:off x="7952760" y="1797480"/>
            <a:ext cx="821160" cy="202680"/>
          </a:xfrm>
          <a:prstGeom prst="frame">
            <a:avLst>
              <a:gd name="adj1" fmla="val 9259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37" name="CustomShape 7"/>
          <p:cNvSpPr/>
          <p:nvPr/>
        </p:nvSpPr>
        <p:spPr>
          <a:xfrm>
            <a:off x="7952760" y="1958760"/>
            <a:ext cx="821160" cy="202320"/>
          </a:xfrm>
          <a:prstGeom prst="frame">
            <a:avLst>
              <a:gd name="adj1" fmla="val 9259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38" name="CustomShape 8"/>
          <p:cNvSpPr/>
          <p:nvPr/>
        </p:nvSpPr>
        <p:spPr>
          <a:xfrm>
            <a:off x="7952760" y="2119680"/>
            <a:ext cx="821160" cy="202320"/>
          </a:xfrm>
          <a:prstGeom prst="frame">
            <a:avLst>
              <a:gd name="adj1" fmla="val 9259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39" name="CustomShape 9"/>
          <p:cNvSpPr/>
          <p:nvPr/>
        </p:nvSpPr>
        <p:spPr>
          <a:xfrm>
            <a:off x="7988760" y="2320560"/>
            <a:ext cx="821160" cy="202680"/>
          </a:xfrm>
          <a:prstGeom prst="frame">
            <a:avLst>
              <a:gd name="adj1" fmla="val 9259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40" name="CustomShape 10"/>
          <p:cNvSpPr/>
          <p:nvPr/>
        </p:nvSpPr>
        <p:spPr>
          <a:xfrm>
            <a:off x="4876920" y="4743360"/>
            <a:ext cx="327456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E29DC304-119E-43BD-B65C-F32E524CD86E}" type="datetime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12/14/21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241" name="CustomShape 11"/>
          <p:cNvSpPr/>
          <p:nvPr/>
        </p:nvSpPr>
        <p:spPr>
          <a:xfrm>
            <a:off x="1117080" y="4743360"/>
            <a:ext cx="37573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Computer Aided Medical Procedures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242" name="CustomShape 12"/>
          <p:cNvSpPr/>
          <p:nvPr/>
        </p:nvSpPr>
        <p:spPr>
          <a:xfrm>
            <a:off x="8077320" y="4743360"/>
            <a:ext cx="10645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Slide </a:t>
            </a:r>
            <a:fld id="{F609664C-B4A3-46D1-9028-E3FDF12B66D6}" type="slidenum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9" dur="indefinite" restart="never" nodeType="tmRoot">
          <p:childTnLst>
            <p:seq>
              <p:cTn id="150" dur="indefinite" nodeType="mainSeq">
                <p:childTnLst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" descr=""/>
          <p:cNvPicPr/>
          <p:nvPr/>
        </p:nvPicPr>
        <p:blipFill>
          <a:blip r:embed="rId1"/>
          <a:stretch/>
        </p:blipFill>
        <p:spPr>
          <a:xfrm>
            <a:off x="4663440" y="5760"/>
            <a:ext cx="4479480" cy="664920"/>
          </a:xfrm>
          <a:prstGeom prst="rect">
            <a:avLst/>
          </a:prstGeom>
          <a:ln>
            <a:noFill/>
          </a:ln>
        </p:spPr>
      </p:pic>
      <p:sp>
        <p:nvSpPr>
          <p:cNvPr id="244" name="CustomShape 1"/>
          <p:cNvSpPr/>
          <p:nvPr/>
        </p:nvSpPr>
        <p:spPr>
          <a:xfrm>
            <a:off x="358920" y="171360"/>
            <a:ext cx="84020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TUM Neue Helvetica 55 Regular"/>
                <a:ea typeface="DejaVu Sans"/>
              </a:rPr>
              <a:t>Hyper-parameters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45" name="CustomShape 2"/>
          <p:cNvSpPr/>
          <p:nvPr/>
        </p:nvSpPr>
        <p:spPr>
          <a:xfrm>
            <a:off x="4876920" y="4743360"/>
            <a:ext cx="327456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CDF77980-C54A-4C57-B971-8A12ADBC1CF9}" type="datetime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12/14/21</a:t>
            </a:fld>
            <a:endParaRPr b="0" lang="en-US" sz="1200" spc="-1" strike="noStrike">
              <a:latin typeface="Arial"/>
            </a:endParaRPr>
          </a:p>
        </p:txBody>
      </p:sp>
      <p:pic>
        <p:nvPicPr>
          <p:cNvPr id="246" name="" descr=""/>
          <p:cNvPicPr/>
          <p:nvPr/>
        </p:nvPicPr>
        <p:blipFill>
          <a:blip r:embed="rId2"/>
          <a:stretch/>
        </p:blipFill>
        <p:spPr>
          <a:xfrm>
            <a:off x="1828800" y="948600"/>
            <a:ext cx="5759640" cy="3713760"/>
          </a:xfrm>
          <a:prstGeom prst="rect">
            <a:avLst/>
          </a:prstGeom>
          <a:ln>
            <a:noFill/>
          </a:ln>
        </p:spPr>
      </p:pic>
      <p:sp>
        <p:nvSpPr>
          <p:cNvPr id="247" name="CustomShape 3"/>
          <p:cNvSpPr/>
          <p:nvPr/>
        </p:nvSpPr>
        <p:spPr>
          <a:xfrm>
            <a:off x="1117080" y="4743360"/>
            <a:ext cx="37573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Computer Aided Medical Procedures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248" name="CustomShape 4"/>
          <p:cNvSpPr/>
          <p:nvPr/>
        </p:nvSpPr>
        <p:spPr>
          <a:xfrm>
            <a:off x="8077320" y="4743360"/>
            <a:ext cx="10645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Slide </a:t>
            </a:r>
            <a:fld id="{AF76492E-407E-42E0-8D63-75ABA2BB1450}" type="slidenum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2120040" y="1336680"/>
            <a:ext cx="6951960" cy="51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4" name="CustomShape 2"/>
          <p:cNvSpPr/>
          <p:nvPr/>
        </p:nvSpPr>
        <p:spPr>
          <a:xfrm>
            <a:off x="2120040" y="1850760"/>
            <a:ext cx="6951960" cy="96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3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Introduction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CustomShape 1"/>
          <p:cNvSpPr/>
          <p:nvPr/>
        </p:nvSpPr>
        <p:spPr>
          <a:xfrm>
            <a:off x="358920" y="171360"/>
            <a:ext cx="84020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TUM Neue Helvetica 55 Regular"/>
                <a:ea typeface="DejaVu Sans"/>
              </a:rPr>
              <a:t>Identific</a:t>
            </a:r>
            <a:r>
              <a:rPr b="1" lang="en-US" sz="2400" spc="-1" strike="noStrike">
                <a:solidFill>
                  <a:srgbClr val="000000"/>
                </a:solidFill>
                <a:latin typeface="TUM Neue Helvetica 55 Regular"/>
                <a:ea typeface="DejaVu Sans"/>
              </a:rPr>
              <a:t>ation of </a:t>
            </a:r>
            <a:r>
              <a:rPr b="1" lang="en-US" sz="2400" spc="-1" strike="noStrike">
                <a:solidFill>
                  <a:srgbClr val="000000"/>
                </a:solidFill>
                <a:latin typeface="TUM Neue Helvetica 55 Regular"/>
                <a:ea typeface="DejaVu Sans"/>
              </a:rPr>
              <a:t>salient </a:t>
            </a:r>
            <a:r>
              <a:rPr b="1" lang="en-US" sz="2400" spc="-1" strike="noStrike">
                <a:solidFill>
                  <a:srgbClr val="000000"/>
                </a:solidFill>
                <a:latin typeface="TUM Neue Helvetica 55 Regular"/>
                <a:ea typeface="DejaVu Sans"/>
              </a:rPr>
              <a:t>ROIs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250" name="" descr=""/>
          <p:cNvPicPr/>
          <p:nvPr/>
        </p:nvPicPr>
        <p:blipFill>
          <a:blip r:embed="rId1"/>
          <a:stretch/>
        </p:blipFill>
        <p:spPr>
          <a:xfrm>
            <a:off x="5029200" y="597600"/>
            <a:ext cx="3850560" cy="3790440"/>
          </a:xfrm>
          <a:prstGeom prst="rect">
            <a:avLst/>
          </a:prstGeom>
          <a:ln>
            <a:noFill/>
          </a:ln>
        </p:spPr>
      </p:pic>
      <p:pic>
        <p:nvPicPr>
          <p:cNvPr id="251" name="" descr=""/>
          <p:cNvPicPr/>
          <p:nvPr/>
        </p:nvPicPr>
        <p:blipFill>
          <a:blip r:embed="rId2"/>
          <a:stretch/>
        </p:blipFill>
        <p:spPr>
          <a:xfrm>
            <a:off x="274320" y="1371600"/>
            <a:ext cx="4204440" cy="1634040"/>
          </a:xfrm>
          <a:prstGeom prst="rect">
            <a:avLst/>
          </a:prstGeom>
          <a:ln>
            <a:noFill/>
          </a:ln>
        </p:spPr>
      </p:pic>
      <p:sp>
        <p:nvSpPr>
          <p:cNvPr id="252" name="CustomShape 2"/>
          <p:cNvSpPr/>
          <p:nvPr/>
        </p:nvSpPr>
        <p:spPr>
          <a:xfrm>
            <a:off x="1332720" y="3108960"/>
            <a:ext cx="2239200" cy="344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Fig1. Biopoint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task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53" name="CustomShape 3"/>
          <p:cNvSpPr/>
          <p:nvPr/>
        </p:nvSpPr>
        <p:spPr>
          <a:xfrm>
            <a:off x="6120720" y="4323600"/>
            <a:ext cx="2076480" cy="344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Fig2. HCP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task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54" name="CustomShape 4"/>
          <p:cNvSpPr/>
          <p:nvPr/>
        </p:nvSpPr>
        <p:spPr>
          <a:xfrm>
            <a:off x="4876920" y="4743360"/>
            <a:ext cx="327456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2459B219-BA8A-49AF-B27A-6A7072671190}" type="datetime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12/14/21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255" name="CustomShape 5"/>
          <p:cNvSpPr/>
          <p:nvPr/>
        </p:nvSpPr>
        <p:spPr>
          <a:xfrm>
            <a:off x="1117080" y="4743360"/>
            <a:ext cx="37573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Computer Aided </a:t>
            </a: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Medical </a:t>
            </a: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Procedures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256" name="CustomShape 6"/>
          <p:cNvSpPr/>
          <p:nvPr/>
        </p:nvSpPr>
        <p:spPr>
          <a:xfrm>
            <a:off x="8077320" y="4743360"/>
            <a:ext cx="10645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Slide </a:t>
            </a:r>
            <a:fld id="{4601E4AB-10A0-42D5-95EF-96CD398BD5D7}" type="slidenum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CustomShape 1"/>
          <p:cNvSpPr/>
          <p:nvPr/>
        </p:nvSpPr>
        <p:spPr>
          <a:xfrm>
            <a:off x="358920" y="171360"/>
            <a:ext cx="84020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TUM Neue Helvetica 55 Regular"/>
                <a:ea typeface="DejaVu Sans"/>
              </a:rPr>
              <a:t>interpretability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258" name="" descr=""/>
          <p:cNvPicPr/>
          <p:nvPr/>
        </p:nvPicPr>
        <p:blipFill>
          <a:blip r:embed="rId1"/>
          <a:stretch/>
        </p:blipFill>
        <p:spPr>
          <a:xfrm>
            <a:off x="2445120" y="671040"/>
            <a:ext cx="4138560" cy="4035240"/>
          </a:xfrm>
          <a:prstGeom prst="rect">
            <a:avLst/>
          </a:prstGeom>
          <a:ln>
            <a:noFill/>
          </a:ln>
        </p:spPr>
      </p:pic>
      <p:sp>
        <p:nvSpPr>
          <p:cNvPr id="259" name="CustomShape 2"/>
          <p:cNvSpPr/>
          <p:nvPr/>
        </p:nvSpPr>
        <p:spPr>
          <a:xfrm>
            <a:off x="4876920" y="4743360"/>
            <a:ext cx="327456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DA530995-CFB6-44A9-93B4-C6C0343F3CE6}" type="datetime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12/14/21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260" name="CustomShape 3"/>
          <p:cNvSpPr/>
          <p:nvPr/>
        </p:nvSpPr>
        <p:spPr>
          <a:xfrm>
            <a:off x="1117080" y="4743360"/>
            <a:ext cx="37573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Computer Aided Medical Procedures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261" name="CustomShape 4"/>
          <p:cNvSpPr/>
          <p:nvPr/>
        </p:nvSpPr>
        <p:spPr>
          <a:xfrm>
            <a:off x="8077320" y="4743360"/>
            <a:ext cx="10645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Slide </a:t>
            </a:r>
            <a:fld id="{DAA9F3C0-E492-4949-A510-20BBCAF38918}" type="slidenum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  <p:pic>
        <p:nvPicPr>
          <p:cNvPr id="262" name="" descr=""/>
          <p:cNvPicPr/>
          <p:nvPr/>
        </p:nvPicPr>
        <p:blipFill>
          <a:blip r:embed="rId2"/>
          <a:stretch/>
        </p:blipFill>
        <p:spPr>
          <a:xfrm>
            <a:off x="4664520" y="6120"/>
            <a:ext cx="4479480" cy="664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" descr=""/>
          <p:cNvPicPr/>
          <p:nvPr/>
        </p:nvPicPr>
        <p:blipFill>
          <a:blip r:embed="rId1"/>
          <a:stretch/>
        </p:blipFill>
        <p:spPr>
          <a:xfrm>
            <a:off x="2507760" y="938880"/>
            <a:ext cx="4349520" cy="3632400"/>
          </a:xfrm>
          <a:prstGeom prst="rect">
            <a:avLst/>
          </a:prstGeom>
          <a:ln>
            <a:noFill/>
          </a:ln>
        </p:spPr>
      </p:pic>
      <p:sp>
        <p:nvSpPr>
          <p:cNvPr id="264" name="CustomShape 1"/>
          <p:cNvSpPr/>
          <p:nvPr/>
        </p:nvSpPr>
        <p:spPr>
          <a:xfrm>
            <a:off x="358920" y="171360"/>
            <a:ext cx="84020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TUM Neue Helvetica 55 Regular"/>
                <a:ea typeface="DejaVu Sans"/>
              </a:rPr>
              <a:t>Clustering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CustomShape 1"/>
          <p:cNvSpPr/>
          <p:nvPr/>
        </p:nvSpPr>
        <p:spPr>
          <a:xfrm>
            <a:off x="2120040" y="1336680"/>
            <a:ext cx="6951960" cy="51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6" name="CustomShape 2"/>
          <p:cNvSpPr/>
          <p:nvPr/>
        </p:nvSpPr>
        <p:spPr>
          <a:xfrm>
            <a:off x="2120040" y="1850760"/>
            <a:ext cx="6951960" cy="96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3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Take Home Message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CustomShape 1"/>
          <p:cNvSpPr/>
          <p:nvPr/>
        </p:nvSpPr>
        <p:spPr>
          <a:xfrm>
            <a:off x="358920" y="171360"/>
            <a:ext cx="84020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333333"/>
                </a:solidFill>
                <a:latin typeface="TUM Neue Helvetica 55 Regular"/>
                <a:ea typeface="DejaVu Sans"/>
              </a:rPr>
              <a:t>Take Home Message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68" name="CustomShape 2"/>
          <p:cNvSpPr/>
          <p:nvPr/>
        </p:nvSpPr>
        <p:spPr>
          <a:xfrm>
            <a:off x="358920" y="800280"/>
            <a:ext cx="8508960" cy="382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0920">
              <a:lnSpc>
                <a:spcPct val="100000"/>
              </a:lnSpc>
              <a:spcBef>
                <a:spcPts val="360"/>
              </a:spcBef>
              <a:buClr>
                <a:srgbClr val="333333"/>
              </a:buClr>
              <a:buFont typeface="Symbol"/>
              <a:buChar char=""/>
            </a:pPr>
            <a:r>
              <a:rPr b="0" lang="en-US" sz="18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New framework for fMRI analysis</a:t>
            </a:r>
            <a:endParaRPr b="0" lang="en-US" sz="1800" spc="-1" strike="noStrike">
              <a:latin typeface="Arial"/>
            </a:endParaRPr>
          </a:p>
          <a:p>
            <a:pPr lvl="1" marL="864000" indent="-3222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"/>
            </a:pPr>
            <a:r>
              <a:rPr b="0" lang="en-US" sz="18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Group- and Individual-level biomarker interpretation</a:t>
            </a:r>
            <a:endParaRPr b="0" lang="en-US" sz="18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1417"/>
              </a:spcBef>
              <a:buClr>
                <a:srgbClr val="333333"/>
              </a:buClr>
              <a:buFont typeface="Symbol"/>
              <a:buChar char=""/>
            </a:pPr>
            <a:r>
              <a:rPr b="0" lang="en-US" sz="18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Newly conceived convolutional layer</a:t>
            </a:r>
            <a:endParaRPr b="0" lang="en-US" sz="1800" spc="-1" strike="noStrike">
              <a:latin typeface="Arial"/>
            </a:endParaRPr>
          </a:p>
          <a:p>
            <a:pPr lvl="1" marL="864000" indent="-3222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"/>
            </a:pPr>
            <a:r>
              <a:rPr b="0" lang="en-US" sz="18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Nodes embedded differently</a:t>
            </a:r>
            <a:endParaRPr b="0" lang="en-US" sz="18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1417"/>
              </a:spcBef>
              <a:buClr>
                <a:srgbClr val="333333"/>
              </a:buClr>
              <a:buFont typeface="Symbol"/>
              <a:buChar char=""/>
            </a:pPr>
            <a:r>
              <a:rPr b="0" lang="en-US" sz="18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BrainGNN performs well in selecting salient ROIs.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69" name="CustomShape 3"/>
          <p:cNvSpPr/>
          <p:nvPr/>
        </p:nvSpPr>
        <p:spPr>
          <a:xfrm>
            <a:off x="4876920" y="4743360"/>
            <a:ext cx="327456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E488777F-9F54-4356-ADFB-0B645F85145F}" type="datetime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12/14/21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270" name="CustomShape 4"/>
          <p:cNvSpPr/>
          <p:nvPr/>
        </p:nvSpPr>
        <p:spPr>
          <a:xfrm>
            <a:off x="1117080" y="4743360"/>
            <a:ext cx="37573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Computer Aided Medical Procedures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271" name="CustomShape 5"/>
          <p:cNvSpPr/>
          <p:nvPr/>
        </p:nvSpPr>
        <p:spPr>
          <a:xfrm>
            <a:off x="8077320" y="4743360"/>
            <a:ext cx="10645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Slide </a:t>
            </a:r>
            <a:fld id="{B67BCA71-BB9D-43B8-BDB8-DEA5A42ED5E3}" type="slidenum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CustomShape 1"/>
          <p:cNvSpPr/>
          <p:nvPr/>
        </p:nvSpPr>
        <p:spPr>
          <a:xfrm>
            <a:off x="2120040" y="1336680"/>
            <a:ext cx="6951960" cy="51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73" name="CustomShape 2"/>
          <p:cNvSpPr/>
          <p:nvPr/>
        </p:nvSpPr>
        <p:spPr>
          <a:xfrm>
            <a:off x="2120040" y="1850760"/>
            <a:ext cx="6951960" cy="96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3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Discussion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CustomShape 1"/>
          <p:cNvSpPr/>
          <p:nvPr/>
        </p:nvSpPr>
        <p:spPr>
          <a:xfrm>
            <a:off x="358920" y="171360"/>
            <a:ext cx="84020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333333"/>
                </a:solidFill>
                <a:latin typeface="TUM Neue Helvetica 55 Regular"/>
                <a:ea typeface="DejaVu Sans"/>
              </a:rPr>
              <a:t>Discussion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75" name="CustomShape 2"/>
          <p:cNvSpPr/>
          <p:nvPr/>
        </p:nvSpPr>
        <p:spPr>
          <a:xfrm>
            <a:off x="358920" y="800280"/>
            <a:ext cx="8508960" cy="382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73080">
              <a:lnSpc>
                <a:spcPct val="100000"/>
              </a:lnSpc>
              <a:spcBef>
                <a:spcPts val="431"/>
              </a:spcBef>
            </a:pPr>
            <a:r>
              <a:rPr b="1" lang="en-US" sz="11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Strengths</a:t>
            </a:r>
            <a:endParaRPr b="0" lang="en-US" sz="1100" spc="-1" strike="noStrike">
              <a:latin typeface="Arial"/>
            </a:endParaRPr>
          </a:p>
          <a:p>
            <a:pPr marL="73080" indent="-215280">
              <a:lnSpc>
                <a:spcPct val="100000"/>
              </a:lnSpc>
              <a:spcBef>
                <a:spcPts val="431"/>
              </a:spcBef>
              <a:buClr>
                <a:srgbClr val="333333"/>
              </a:buClr>
              <a:buFont typeface="Symbol"/>
              <a:buChar char=""/>
            </a:pPr>
            <a:r>
              <a:rPr b="0" lang="en-US" sz="10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Well written paper.</a:t>
            </a:r>
            <a:endParaRPr b="0" lang="en-US" sz="1000" spc="-1" strike="noStrike">
              <a:latin typeface="Arial"/>
            </a:endParaRPr>
          </a:p>
          <a:p>
            <a:pPr marL="73080" indent="-215280">
              <a:lnSpc>
                <a:spcPct val="100000"/>
              </a:lnSpc>
              <a:spcBef>
                <a:spcPts val="431"/>
              </a:spcBef>
              <a:buClr>
                <a:srgbClr val="333333"/>
              </a:buClr>
              <a:buFont typeface="Symbol"/>
              <a:buChar char=""/>
            </a:pPr>
            <a:r>
              <a:rPr b="0" lang="en-US" sz="10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Explains the neurological interpretation of the results.</a:t>
            </a:r>
            <a:endParaRPr b="0" lang="en-US" sz="1000" spc="-1" strike="noStrike">
              <a:latin typeface="Arial"/>
            </a:endParaRPr>
          </a:p>
          <a:p>
            <a:pPr marL="73080" indent="-215280">
              <a:lnSpc>
                <a:spcPct val="100000"/>
              </a:lnSpc>
              <a:spcBef>
                <a:spcPts val="431"/>
              </a:spcBef>
              <a:buClr>
                <a:srgbClr val="333333"/>
              </a:buClr>
              <a:buFont typeface="Symbol"/>
              <a:buChar char=""/>
            </a:pPr>
            <a:r>
              <a:rPr b="0" lang="en-US" sz="10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Improved previous papers.</a:t>
            </a:r>
            <a:endParaRPr b="0" lang="en-US" sz="1000" spc="-1" strike="noStrike">
              <a:latin typeface="Arial"/>
            </a:endParaRPr>
          </a:p>
          <a:p>
            <a:pPr lvl="3" marL="73080" indent="-215280">
              <a:lnSpc>
                <a:spcPct val="100000"/>
              </a:lnSpc>
              <a:spcBef>
                <a:spcPts val="43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0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A new convolutional layer</a:t>
            </a:r>
            <a:endParaRPr b="0" lang="en-US" sz="1000" spc="-1" strike="noStrike">
              <a:latin typeface="Arial"/>
            </a:endParaRPr>
          </a:p>
          <a:p>
            <a:pPr lvl="3" marL="73080" indent="-215280">
              <a:lnSpc>
                <a:spcPct val="100000"/>
              </a:lnSpc>
              <a:spcBef>
                <a:spcPts val="43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0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New task</a:t>
            </a:r>
            <a:endParaRPr b="0" lang="en-US" sz="1000" spc="-1" strike="noStrike">
              <a:latin typeface="Arial"/>
            </a:endParaRPr>
          </a:p>
          <a:p>
            <a:pPr lvl="3" marL="73080" indent="-215280">
              <a:lnSpc>
                <a:spcPct val="100000"/>
              </a:lnSpc>
              <a:spcBef>
                <a:spcPts val="43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0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Better and more focused presentation</a:t>
            </a:r>
            <a:endParaRPr b="0" lang="en-US" sz="1000" spc="-1" strike="noStrike">
              <a:latin typeface="Arial"/>
            </a:endParaRPr>
          </a:p>
          <a:p>
            <a:pPr marL="73080">
              <a:lnSpc>
                <a:spcPct val="100000"/>
              </a:lnSpc>
              <a:spcBef>
                <a:spcPts val="431"/>
              </a:spcBef>
            </a:pPr>
            <a:endParaRPr b="0" lang="en-US" sz="1000" spc="-1" strike="noStrike">
              <a:latin typeface="Arial"/>
            </a:endParaRPr>
          </a:p>
          <a:p>
            <a:pPr marL="73080">
              <a:lnSpc>
                <a:spcPct val="100000"/>
              </a:lnSpc>
              <a:spcBef>
                <a:spcPts val="431"/>
              </a:spcBef>
            </a:pPr>
            <a:r>
              <a:rPr b="1" lang="en-US" sz="11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Weaknesses</a:t>
            </a:r>
            <a:endParaRPr b="0" lang="en-US" sz="1100" spc="-1" strike="noStrike">
              <a:latin typeface="Arial"/>
            </a:endParaRPr>
          </a:p>
          <a:p>
            <a:pPr marL="73080" indent="-215280">
              <a:lnSpc>
                <a:spcPct val="100000"/>
              </a:lnSpc>
              <a:spcBef>
                <a:spcPts val="431"/>
              </a:spcBef>
              <a:buClr>
                <a:srgbClr val="333333"/>
              </a:buClr>
              <a:buFont typeface="Symbol"/>
              <a:buChar char=""/>
            </a:pPr>
            <a:r>
              <a:rPr b="0" lang="en-US" sz="10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The code is not present on GitHub.</a:t>
            </a:r>
            <a:endParaRPr b="0" lang="en-US" sz="1000" spc="-1" strike="noStrike">
              <a:latin typeface="Arial"/>
            </a:endParaRPr>
          </a:p>
          <a:p>
            <a:pPr marL="73080" indent="-215280">
              <a:lnSpc>
                <a:spcPct val="100000"/>
              </a:lnSpc>
              <a:spcBef>
                <a:spcPts val="431"/>
              </a:spcBef>
              <a:buClr>
                <a:srgbClr val="333333"/>
              </a:buClr>
              <a:buFont typeface="Symbol"/>
              <a:buChar char=""/>
            </a:pPr>
            <a:r>
              <a:rPr b="0" lang="en-US" sz="10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The results depend on the values of </a:t>
            </a:r>
            <a:r>
              <a:rPr b="0" lang="en-US" sz="1000" spc="-1" strike="noStrike">
                <a:solidFill>
                  <a:srgbClr val="333333"/>
                </a:solidFill>
                <a:latin typeface="Times New Roman"/>
                <a:ea typeface="Times New Roman"/>
              </a:rPr>
              <a:t>λ</a:t>
            </a:r>
            <a:r>
              <a:rPr b="0" lang="en-US" sz="1000" spc="-1" strike="noStrike" baseline="-33000">
                <a:solidFill>
                  <a:srgbClr val="333333"/>
                </a:solidFill>
                <a:latin typeface="Times New Roman"/>
                <a:ea typeface="Times New Roman"/>
              </a:rPr>
              <a:t>2</a:t>
            </a:r>
            <a:r>
              <a:rPr b="0" lang="en-US" sz="10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 which was chosen to maximize accuracy. Changing </a:t>
            </a:r>
            <a:r>
              <a:rPr b="0" lang="en-US" sz="1000" spc="-1" strike="noStrike">
                <a:solidFill>
                  <a:srgbClr val="333333"/>
                </a:solidFill>
                <a:latin typeface="Times New Roman"/>
                <a:ea typeface="Times New Roman"/>
              </a:rPr>
              <a:t>λ</a:t>
            </a:r>
            <a:r>
              <a:rPr b="0" lang="en-US" sz="1000" spc="-1" strike="noStrike" baseline="-33000">
                <a:solidFill>
                  <a:srgbClr val="333333"/>
                </a:solidFill>
                <a:latin typeface="Times New Roman"/>
                <a:ea typeface="Times New Roman"/>
              </a:rPr>
              <a:t>2</a:t>
            </a:r>
            <a:r>
              <a:rPr b="0" lang="en-US" sz="10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 for interpretability may change the performance of BrainGNN.</a:t>
            </a:r>
            <a:r>
              <a:rPr b="0" lang="en-US" sz="1000" spc="-1" strike="noStrike">
                <a:solidFill>
                  <a:srgbClr val="333333"/>
                </a:solidFill>
                <a:latin typeface="Times New Roman"/>
                <a:ea typeface="Times New Roman"/>
              </a:rPr>
              <a:t> 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276" name="CustomShape 3"/>
          <p:cNvSpPr/>
          <p:nvPr/>
        </p:nvSpPr>
        <p:spPr>
          <a:xfrm>
            <a:off x="4876920" y="4743360"/>
            <a:ext cx="327456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279F9370-2844-4EF8-9271-DA8AA0D585A9}" type="datetime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12/14/21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277" name="CustomShape 4"/>
          <p:cNvSpPr/>
          <p:nvPr/>
        </p:nvSpPr>
        <p:spPr>
          <a:xfrm>
            <a:off x="1117080" y="4743360"/>
            <a:ext cx="37573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Computer Aided Medical Procedures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278" name="CustomShape 5"/>
          <p:cNvSpPr/>
          <p:nvPr/>
        </p:nvSpPr>
        <p:spPr>
          <a:xfrm>
            <a:off x="8077320" y="4743360"/>
            <a:ext cx="10645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Slide </a:t>
            </a:r>
            <a:fld id="{0DD1C1BD-82A9-4B20-982F-072B5F6850E9}" type="slidenum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CustomShape 1"/>
          <p:cNvSpPr/>
          <p:nvPr/>
        </p:nvSpPr>
        <p:spPr>
          <a:xfrm>
            <a:off x="358920" y="171360"/>
            <a:ext cx="84020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TUM Neue Helvetica 55 Regular"/>
                <a:ea typeface="DejaVu Sans"/>
              </a:rPr>
              <a:t>Bibliography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80" name="CustomShape 2"/>
          <p:cNvSpPr/>
          <p:nvPr/>
        </p:nvSpPr>
        <p:spPr>
          <a:xfrm>
            <a:off x="359280" y="800640"/>
            <a:ext cx="8508960" cy="382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0920">
              <a:lnSpc>
                <a:spcPct val="100000"/>
              </a:lnSpc>
              <a:spcBef>
                <a:spcPts val="360"/>
              </a:spcBef>
              <a:buClr>
                <a:srgbClr val="333333"/>
              </a:buClr>
              <a:buFont typeface="Symbol"/>
              <a:buChar char=""/>
            </a:pPr>
            <a:r>
              <a:rPr b="0" lang="en-US" sz="12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[1] Kawahara, J., Brown, C.J., Miller, S.P., Booth, B.G., Chau, V., Grunau, R.E., Zwicker, J.G., Hamarneh, G.: Brainnetcnn: Convolutional neural networks for brain networks; towards predicting neurodevelopment. NeuroImage 146, 1038–1049 (2017)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endParaRPr b="0" lang="en-US" sz="12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360"/>
              </a:spcBef>
              <a:buClr>
                <a:srgbClr val="333333"/>
              </a:buClr>
              <a:buFont typeface="Symbol"/>
              <a:buChar char=""/>
            </a:pPr>
            <a:r>
              <a:rPr b="0" lang="en-US" sz="12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[2] Kazi, A., Shekarforoush, S., Krishna, S.A., Burwinkel, H., Vivar, G., Kortüm, K., Ahmadi, S.A., Albarqouni, S., Navab, N.: Inceptiongcn: receptive field aware graph convolutional network for disease prediction. In: International Conference on Information Processing in Medical Imaging. pp. 73–85. Springer (2019)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endParaRPr b="0" lang="en-US" sz="12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360"/>
              </a:spcBef>
              <a:buClr>
                <a:srgbClr val="333333"/>
              </a:buClr>
              <a:buFont typeface="Symbol"/>
              <a:buChar char=""/>
            </a:pPr>
            <a:r>
              <a:rPr b="0" lang="en-US" sz="12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[3] Li, X., Zhou, Y., Dvornek, N.C., Zhang, M., Zhuang, J., Ventola, P., Duncan, J.S.: Pooling regularized graph neural network for fmri biomarker analysis. In: International Conference on Medical Image Computing and Computer-Assisted Intervention. pp. 625–635. Springer (2020)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endParaRPr b="0" lang="en-US" sz="12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360"/>
              </a:spcBef>
              <a:buClr>
                <a:srgbClr val="333333"/>
              </a:buClr>
              <a:buFont typeface="Symbol"/>
              <a:buChar char=""/>
            </a:pPr>
            <a:r>
              <a:rPr b="0" lang="en-US" sz="12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[4] Li, X., Dvornek, N.C., Zhou, Y., Zhuang, J., Ventola, P., Duncan, J.S.: Graph neural network for interpreting task-fmri biomarkers. In: International Conference on Medical Image Computing and Computer-Assisted Intervention. pp. 485–493. Springer (2019)</a:t>
            </a:r>
            <a:endParaRPr b="0" lang="en-US" sz="12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360"/>
              </a:spcBef>
              <a:buClr>
                <a:srgbClr val="333333"/>
              </a:buClr>
              <a:buFont typeface="Symbol"/>
              <a:buChar char=""/>
            </a:pPr>
            <a:r>
              <a:rPr b="0" lang="en-US" sz="12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 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endParaRPr b="0" lang="en-US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CustomShape 1"/>
          <p:cNvSpPr/>
          <p:nvPr/>
        </p:nvSpPr>
        <p:spPr>
          <a:xfrm>
            <a:off x="358920" y="171360"/>
            <a:ext cx="84020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TUM Neue Helvetica 55 Regular"/>
                <a:ea typeface="DejaVu Sans"/>
              </a:rPr>
              <a:t>Notations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282" name="" descr=""/>
          <p:cNvPicPr/>
          <p:nvPr/>
        </p:nvPicPr>
        <p:blipFill>
          <a:blip r:embed="rId1"/>
          <a:stretch/>
        </p:blipFill>
        <p:spPr>
          <a:xfrm>
            <a:off x="2194560" y="535680"/>
            <a:ext cx="4743000" cy="41277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CustomShape 1"/>
          <p:cNvSpPr/>
          <p:nvPr/>
        </p:nvSpPr>
        <p:spPr>
          <a:xfrm>
            <a:off x="2120040" y="1336680"/>
            <a:ext cx="6951960" cy="51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4" name="CustomShape 2"/>
          <p:cNvSpPr/>
          <p:nvPr/>
        </p:nvSpPr>
        <p:spPr>
          <a:xfrm>
            <a:off x="2120040" y="1850760"/>
            <a:ext cx="6951960" cy="96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3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Thank </a:t>
            </a:r>
            <a:r>
              <a:rPr b="1" lang="en-US" sz="3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you </a:t>
            </a:r>
            <a:r>
              <a:rPr b="1" lang="en-US" sz="3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for </a:t>
            </a:r>
            <a:r>
              <a:rPr b="1" lang="en-US" sz="3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your </a:t>
            </a:r>
            <a:r>
              <a:rPr b="1" lang="en-US" sz="3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attent</a:t>
            </a:r>
            <a:r>
              <a:rPr b="1" lang="en-US" sz="3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ion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358920" y="171360"/>
            <a:ext cx="84020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333333"/>
                </a:solidFill>
                <a:latin typeface="TUM Neue Helvetica 55 Regular"/>
                <a:ea typeface="DejaVu Sans"/>
              </a:rPr>
              <a:t>Motivation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26" name="CustomShape 2"/>
          <p:cNvSpPr/>
          <p:nvPr/>
        </p:nvSpPr>
        <p:spPr>
          <a:xfrm>
            <a:off x="358920" y="800280"/>
            <a:ext cx="4211280" cy="382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0920">
              <a:lnSpc>
                <a:spcPct val="100000"/>
              </a:lnSpc>
              <a:spcBef>
                <a:spcPts val="360"/>
              </a:spcBef>
              <a:buClr>
                <a:srgbClr val="333333"/>
              </a:buClr>
              <a:buFont typeface="Symbol"/>
              <a:buChar char=""/>
            </a:pPr>
            <a:r>
              <a:rPr b="0" lang="en-US" sz="1800" spc="-1" strike="noStrike">
                <a:solidFill>
                  <a:srgbClr val="333333"/>
                </a:solidFill>
                <a:latin typeface="TUM Neue Helvetica 55 Regular"/>
                <a:ea typeface="DejaVu Sans"/>
              </a:rPr>
              <a:t>Classifying neurodisorder patients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27" name="CustomShape 3"/>
          <p:cNvSpPr/>
          <p:nvPr/>
        </p:nvSpPr>
        <p:spPr>
          <a:xfrm>
            <a:off x="4876920" y="4743360"/>
            <a:ext cx="327456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8547F122-F914-46A7-92D2-8E07B55A6808}" type="datetime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12/14/21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128" name="CustomShape 4"/>
          <p:cNvSpPr/>
          <p:nvPr/>
        </p:nvSpPr>
        <p:spPr>
          <a:xfrm>
            <a:off x="1117080" y="4743360"/>
            <a:ext cx="37573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Computer Aided Medical Procedures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29" name="CustomShape 5"/>
          <p:cNvSpPr/>
          <p:nvPr/>
        </p:nvSpPr>
        <p:spPr>
          <a:xfrm>
            <a:off x="8077320" y="4743360"/>
            <a:ext cx="10645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Slide </a:t>
            </a:r>
            <a:fld id="{7681D888-54EF-4B23-8D18-5D1E0D65EB79}" type="slidenum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130" name="CustomShape 6"/>
          <p:cNvSpPr/>
          <p:nvPr/>
        </p:nvSpPr>
        <p:spPr>
          <a:xfrm>
            <a:off x="4572000" y="800640"/>
            <a:ext cx="4209840" cy="382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0920">
              <a:lnSpc>
                <a:spcPct val="100000"/>
              </a:lnSpc>
              <a:spcBef>
                <a:spcPts val="360"/>
              </a:spcBef>
              <a:buClr>
                <a:srgbClr val="333333"/>
              </a:buClr>
              <a:buFont typeface="Symbol"/>
              <a:buChar char=""/>
            </a:pPr>
            <a:r>
              <a:rPr b="0" lang="en-US" sz="1800" spc="-1" strike="noStrike">
                <a:solidFill>
                  <a:srgbClr val="333333"/>
                </a:solidFill>
                <a:latin typeface="TUM Neue Helvetica 55 Regular"/>
                <a:ea typeface="DejaVu Sans"/>
              </a:rPr>
              <a:t>Cognitive task decoding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31" name="" descr=""/>
          <p:cNvPicPr/>
          <p:nvPr/>
        </p:nvPicPr>
        <p:blipFill>
          <a:blip r:embed="rId1"/>
          <a:stretch/>
        </p:blipFill>
        <p:spPr>
          <a:xfrm>
            <a:off x="5212080" y="1188720"/>
            <a:ext cx="3472920" cy="3418560"/>
          </a:xfrm>
          <a:prstGeom prst="rect">
            <a:avLst/>
          </a:prstGeom>
          <a:ln>
            <a:noFill/>
          </a:ln>
        </p:spPr>
      </p:pic>
      <p:pic>
        <p:nvPicPr>
          <p:cNvPr id="132" name="" descr=""/>
          <p:cNvPicPr/>
          <p:nvPr/>
        </p:nvPicPr>
        <p:blipFill>
          <a:blip r:embed="rId2"/>
          <a:stretch/>
        </p:blipFill>
        <p:spPr>
          <a:xfrm>
            <a:off x="548640" y="1463040"/>
            <a:ext cx="3877560" cy="2995560"/>
          </a:xfrm>
          <a:prstGeom prst="rect">
            <a:avLst/>
          </a:prstGeom>
          <a:ln>
            <a:noFill/>
          </a:ln>
        </p:spPr>
      </p:pic>
      <p:sp>
        <p:nvSpPr>
          <p:cNvPr id="133" name="CustomShape 7"/>
          <p:cNvSpPr/>
          <p:nvPr/>
        </p:nvSpPr>
        <p:spPr>
          <a:xfrm>
            <a:off x="4462200" y="2451600"/>
            <a:ext cx="214560" cy="231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134" name="CustomShape 8"/>
          <p:cNvSpPr/>
          <p:nvPr/>
        </p:nvSpPr>
        <p:spPr>
          <a:xfrm>
            <a:off x="731520" y="4554000"/>
            <a:ext cx="4692240" cy="188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700" spc="-1" strike="noStrike" u="sng">
                <a:solidFill>
                  <a:srgbClr val="00a933"/>
                </a:solidFill>
                <a:uFillTx/>
                <a:latin typeface="Arial"/>
                <a:ea typeface="DejaVu Sans"/>
              </a:rPr>
              <a:t> </a:t>
            </a:r>
            <a:r>
              <a:rPr b="0" lang="en-US" sz="700" spc="-1" strike="noStrike" u="sng">
                <a:solidFill>
                  <a:srgbClr val="00a933"/>
                </a:solidFill>
                <a:uFillTx/>
                <a:latin typeface="Arial"/>
                <a:ea typeface="DejaVu Sans"/>
              </a:rPr>
              <a:t>Mark D. Shen et al. 2017​, Increased Extra-axial Cerebrospinal Fluid in High-Risk Infants Who Later Develop Autism</a:t>
            </a:r>
            <a:endParaRPr b="0" lang="en-US" sz="7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CustomShape 1"/>
          <p:cNvSpPr/>
          <p:nvPr/>
        </p:nvSpPr>
        <p:spPr>
          <a:xfrm>
            <a:off x="358920" y="171360"/>
            <a:ext cx="84020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TUM Neue Helvetica 55 Regular"/>
                <a:ea typeface="DejaVu Sans"/>
              </a:rPr>
              <a:t>ROI aware Graph Convolutional layer 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286" name="Image 11_0" descr=""/>
          <p:cNvPicPr/>
          <p:nvPr/>
        </p:nvPicPr>
        <p:blipFill>
          <a:blip r:embed="rId1"/>
          <a:stretch/>
        </p:blipFill>
        <p:spPr>
          <a:xfrm>
            <a:off x="482760" y="1433160"/>
            <a:ext cx="4687920" cy="1393200"/>
          </a:xfrm>
          <a:prstGeom prst="rect">
            <a:avLst/>
          </a:prstGeom>
          <a:ln>
            <a:noFill/>
          </a:ln>
        </p:spPr>
      </p:pic>
      <p:pic>
        <p:nvPicPr>
          <p:cNvPr id="287" name="Image 10_0" descr="Une image contenant texte&#10;&#10;Description générée automatiquement"/>
          <p:cNvPicPr/>
          <p:nvPr/>
        </p:nvPicPr>
        <p:blipFill>
          <a:blip r:embed="rId2"/>
          <a:stretch/>
        </p:blipFill>
        <p:spPr>
          <a:xfrm>
            <a:off x="482760" y="3340440"/>
            <a:ext cx="4687920" cy="970920"/>
          </a:xfrm>
          <a:prstGeom prst="rect">
            <a:avLst/>
          </a:prstGeom>
          <a:ln>
            <a:noFill/>
          </a:ln>
        </p:spPr>
      </p:pic>
      <p:pic>
        <p:nvPicPr>
          <p:cNvPr id="288" name="Image 3_0" descr="Une image contenant texte, clipart&#10;&#10;Description générée automatiquement"/>
          <p:cNvPicPr/>
          <p:nvPr/>
        </p:nvPicPr>
        <p:blipFill>
          <a:blip r:embed="rId3"/>
          <a:stretch/>
        </p:blipFill>
        <p:spPr>
          <a:xfrm>
            <a:off x="5154840" y="2775600"/>
            <a:ext cx="3909240" cy="498600"/>
          </a:xfrm>
          <a:prstGeom prst="rect">
            <a:avLst/>
          </a:prstGeom>
          <a:ln>
            <a:noFill/>
          </a:ln>
        </p:spPr>
      </p:pic>
      <p:pic>
        <p:nvPicPr>
          <p:cNvPr id="289" name="Image 4_4" descr="Une image contenant texte&#10;&#10;Description générée automatiquement"/>
          <p:cNvPicPr/>
          <p:nvPr/>
        </p:nvPicPr>
        <p:blipFill>
          <a:blip r:embed="rId4"/>
          <a:stretch/>
        </p:blipFill>
        <p:spPr>
          <a:xfrm>
            <a:off x="5169600" y="2436120"/>
            <a:ext cx="3886920" cy="1127520"/>
          </a:xfrm>
          <a:prstGeom prst="rect">
            <a:avLst/>
          </a:prstGeom>
          <a:ln>
            <a:noFill/>
          </a:ln>
        </p:spPr>
      </p:pic>
      <p:sp>
        <p:nvSpPr>
          <p:cNvPr id="290" name="CustomShape 2"/>
          <p:cNvSpPr/>
          <p:nvPr/>
        </p:nvSpPr>
        <p:spPr>
          <a:xfrm>
            <a:off x="4876920" y="4743360"/>
            <a:ext cx="327456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277224EE-00D4-4168-908E-27C1B0E5A061}" type="datetime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12/14/21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291" name="CustomShape 3"/>
          <p:cNvSpPr/>
          <p:nvPr/>
        </p:nvSpPr>
        <p:spPr>
          <a:xfrm>
            <a:off x="1117080" y="4743360"/>
            <a:ext cx="37573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Computer Aided Medical Procedures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292" name="CustomShape 4"/>
          <p:cNvSpPr/>
          <p:nvPr/>
        </p:nvSpPr>
        <p:spPr>
          <a:xfrm>
            <a:off x="8077320" y="4743360"/>
            <a:ext cx="10645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Slide </a:t>
            </a:r>
            <a:fld id="{8A9C824E-FD4A-40CB-AFAC-9B84F57FF679}" type="slidenum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1" dur="indefinite" restart="never" nodeType="tmRoot">
          <p:childTnLst>
            <p:seq>
              <p:cTn id="172" dur="indefinite" nodeType="mainSeq">
                <p:childTnLst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nodeType="click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CustomShape 1"/>
          <p:cNvSpPr/>
          <p:nvPr/>
        </p:nvSpPr>
        <p:spPr>
          <a:xfrm>
            <a:off x="358920" y="171360"/>
            <a:ext cx="84020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TUM Neue Helvetica 55 Regular"/>
                <a:ea typeface="DejaVu Sans"/>
              </a:rPr>
              <a:t>Loss </a:t>
            </a:r>
            <a:r>
              <a:rPr b="0" lang="en-US" sz="1800" spc="-1" strike="noStrike">
                <a:solidFill>
                  <a:srgbClr val="000000"/>
                </a:solidFill>
                <a:latin typeface="TUM Neue Helvetica 55 Regular"/>
                <a:ea typeface="DejaVu Sans"/>
              </a:rPr>
              <a:t>Function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294" name="" descr=""/>
          <p:cNvPicPr/>
          <p:nvPr/>
        </p:nvPicPr>
        <p:blipFill>
          <a:blip r:embed="rId1"/>
          <a:stretch/>
        </p:blipFill>
        <p:spPr>
          <a:xfrm>
            <a:off x="2618280" y="900720"/>
            <a:ext cx="3780720" cy="1749240"/>
          </a:xfrm>
          <a:prstGeom prst="rect">
            <a:avLst/>
          </a:prstGeom>
          <a:ln>
            <a:noFill/>
          </a:ln>
        </p:spPr>
      </p:pic>
      <p:pic>
        <p:nvPicPr>
          <p:cNvPr id="295" name="" descr=""/>
          <p:cNvPicPr/>
          <p:nvPr/>
        </p:nvPicPr>
        <p:blipFill>
          <a:blip r:embed="rId2"/>
          <a:stretch/>
        </p:blipFill>
        <p:spPr>
          <a:xfrm>
            <a:off x="2964240" y="2651760"/>
            <a:ext cx="4349160" cy="3834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CustomShape 1"/>
          <p:cNvSpPr/>
          <p:nvPr/>
        </p:nvSpPr>
        <p:spPr>
          <a:xfrm>
            <a:off x="720" y="2295000"/>
            <a:ext cx="9123840" cy="53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In addition, the low signal-to-noise ratio of f MRI and its high dimensionality impose another limitation on using fMRI for graph level classification and detection of functional differences between ASD and HC groups. Li et al. [91] dealt with this challenge by modeling the the whole brain f MRI as a graph. This allowed them to preserve the geometrical and temporal information and learn a better graph embedding.</a:t>
            </a:r>
            <a:endParaRPr b="0" lang="en-US" sz="1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358920" y="171360"/>
            <a:ext cx="84020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TUM Neue Helvetica 55 Regular"/>
                <a:ea typeface="DejaVu Sans"/>
              </a:rPr>
              <a:t>Brain as a Graph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136" name="" descr=""/>
          <p:cNvPicPr/>
          <p:nvPr/>
        </p:nvPicPr>
        <p:blipFill>
          <a:blip r:embed="rId1"/>
          <a:srcRect l="0" t="0" r="1700" b="0"/>
          <a:stretch/>
        </p:blipFill>
        <p:spPr>
          <a:xfrm>
            <a:off x="0" y="933480"/>
            <a:ext cx="5302080" cy="2905920"/>
          </a:xfrm>
          <a:prstGeom prst="rect">
            <a:avLst/>
          </a:prstGeom>
          <a:ln>
            <a:noFill/>
          </a:ln>
        </p:spPr>
      </p:pic>
      <p:pic>
        <p:nvPicPr>
          <p:cNvPr id="137" name="" descr=""/>
          <p:cNvPicPr/>
          <p:nvPr/>
        </p:nvPicPr>
        <p:blipFill>
          <a:blip r:embed="rId2"/>
          <a:stretch/>
        </p:blipFill>
        <p:spPr>
          <a:xfrm>
            <a:off x="5374440" y="1045080"/>
            <a:ext cx="3732480" cy="3068640"/>
          </a:xfrm>
          <a:prstGeom prst="rect">
            <a:avLst/>
          </a:prstGeom>
          <a:ln>
            <a:noFill/>
          </a:ln>
        </p:spPr>
      </p:pic>
      <p:sp>
        <p:nvSpPr>
          <p:cNvPr id="138" name="CustomShape 2"/>
          <p:cNvSpPr/>
          <p:nvPr/>
        </p:nvSpPr>
        <p:spPr>
          <a:xfrm>
            <a:off x="4876920" y="4743360"/>
            <a:ext cx="327456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90F9FF57-9F27-4AB7-9AA4-15C4C7202666}" type="datetime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12/14/21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139" name="CustomShape 3"/>
          <p:cNvSpPr/>
          <p:nvPr/>
        </p:nvSpPr>
        <p:spPr>
          <a:xfrm>
            <a:off x="1117080" y="4743360"/>
            <a:ext cx="37573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Computer Aided Medical Procedures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40" name="CustomShape 4"/>
          <p:cNvSpPr/>
          <p:nvPr/>
        </p:nvSpPr>
        <p:spPr>
          <a:xfrm>
            <a:off x="8077320" y="4743360"/>
            <a:ext cx="10645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Slide </a:t>
            </a:r>
            <a:fld id="{B9CB9A3F-CBA4-4B54-A645-5C2059925070}" type="slidenum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358920" y="171360"/>
            <a:ext cx="84020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333333"/>
                </a:solidFill>
                <a:latin typeface="TUM Neue Helvetica 55 Regular"/>
                <a:ea typeface="DejaVu Sans"/>
              </a:rPr>
              <a:t>Related Work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42" name="CustomShape 2"/>
          <p:cNvSpPr/>
          <p:nvPr/>
        </p:nvSpPr>
        <p:spPr>
          <a:xfrm>
            <a:off x="358920" y="800280"/>
            <a:ext cx="8508960" cy="382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40920">
              <a:lnSpc>
                <a:spcPct val="100000"/>
              </a:lnSpc>
              <a:spcBef>
                <a:spcPts val="437"/>
              </a:spcBef>
              <a:spcAft>
                <a:spcPts val="867"/>
              </a:spcAft>
              <a:buClr>
                <a:srgbClr val="333333"/>
              </a:buClr>
              <a:buFont typeface="Symbol"/>
              <a:buChar char=""/>
            </a:pPr>
            <a:r>
              <a:rPr b="0" lang="en-US" sz="15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BrainNetCNN[1]: Predict cognitive and motor development outcomes</a:t>
            </a:r>
            <a:endParaRPr b="0" lang="en-US" sz="1500" spc="-1" strike="noStrike">
              <a:latin typeface="Arial"/>
            </a:endParaRPr>
          </a:p>
          <a:p>
            <a:pPr lvl="3" marL="864000" indent="-214920">
              <a:lnSpc>
                <a:spcPct val="100000"/>
              </a:lnSpc>
              <a:spcBef>
                <a:spcPts val="437"/>
              </a:spcBef>
              <a:spcAft>
                <a:spcPts val="86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5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Adapt CNN to leverage the topological structure from adjacency matrices</a:t>
            </a:r>
            <a:endParaRPr b="0" lang="en-US" sz="15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437"/>
              </a:spcBef>
              <a:spcAft>
                <a:spcPts val="867"/>
              </a:spcAft>
              <a:buClr>
                <a:srgbClr val="333333"/>
              </a:buClr>
              <a:buFont typeface="Symbol"/>
              <a:buChar char=""/>
            </a:pPr>
            <a:r>
              <a:rPr b="0" lang="en-US" sz="15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InceptionGCN[2]: Disease prediction (Autism Syndrom Disorder)</a:t>
            </a:r>
            <a:endParaRPr b="0" lang="en-US" sz="1500" spc="-1" strike="noStrike">
              <a:latin typeface="Arial"/>
            </a:endParaRPr>
          </a:p>
          <a:p>
            <a:pPr lvl="3" marL="864000" indent="-214920">
              <a:lnSpc>
                <a:spcPct val="100000"/>
              </a:lnSpc>
              <a:spcBef>
                <a:spcPts val="437"/>
              </a:spcBef>
              <a:spcAft>
                <a:spcPts val="86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5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Spectral convolution and varying filter size</a:t>
            </a:r>
            <a:endParaRPr b="0" lang="en-US" sz="1500" spc="-1" strike="noStrike">
              <a:latin typeface="Arial"/>
            </a:endParaRPr>
          </a:p>
          <a:p>
            <a:pPr lvl="3" marL="864000" indent="-214920">
              <a:lnSpc>
                <a:spcPct val="100000"/>
              </a:lnSpc>
              <a:spcBef>
                <a:spcPts val="437"/>
              </a:spcBef>
              <a:spcAft>
                <a:spcPts val="86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5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GCN where each patient in a node</a:t>
            </a:r>
            <a:endParaRPr b="0" lang="en-US" sz="15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437"/>
              </a:spcBef>
              <a:spcAft>
                <a:spcPts val="867"/>
              </a:spcAft>
              <a:buClr>
                <a:srgbClr val="333333"/>
              </a:buClr>
              <a:buFont typeface="Symbol"/>
              <a:buChar char=""/>
            </a:pPr>
            <a:r>
              <a:rPr b="0" lang="en-US" sz="15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PR-GNN[3]: group-level neurological biomarkers</a:t>
            </a:r>
            <a:endParaRPr b="0" lang="en-US" sz="1500" spc="-1" strike="noStrike">
              <a:latin typeface="Arial"/>
            </a:endParaRPr>
          </a:p>
          <a:p>
            <a:pPr lvl="3" marL="864000" indent="-214920">
              <a:lnSpc>
                <a:spcPct val="100000"/>
              </a:lnSpc>
              <a:spcBef>
                <a:spcPts val="437"/>
              </a:spcBef>
              <a:spcAft>
                <a:spcPts val="86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5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Adapt GAT to add the edge weights</a:t>
            </a:r>
            <a:endParaRPr b="0" lang="en-US" sz="1500" spc="-1" strike="noStrike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437"/>
              </a:spcBef>
              <a:spcAft>
                <a:spcPts val="867"/>
              </a:spcAft>
              <a:buClr>
                <a:srgbClr val="333333"/>
              </a:buClr>
              <a:buFont typeface="Symbol"/>
              <a:buChar char=""/>
            </a:pPr>
            <a:r>
              <a:rPr b="0" lang="en-US" sz="1500" spc="-1" strike="noStrike">
                <a:solidFill>
                  <a:srgbClr val="333333"/>
                </a:solidFill>
                <a:latin typeface="TUM Neue Helvetica 55 Regular"/>
                <a:ea typeface="ＭＳ Ｐゴシック"/>
              </a:rPr>
              <a:t>fMRI-GNN[4]: individual-level neurological biomarkers</a:t>
            </a:r>
            <a:endParaRPr b="0" lang="en-US" sz="1500" spc="-1" strike="noStrike">
              <a:latin typeface="Arial"/>
            </a:endParaRPr>
          </a:p>
        </p:txBody>
      </p:sp>
      <p:sp>
        <p:nvSpPr>
          <p:cNvPr id="143" name="CustomShape 3"/>
          <p:cNvSpPr/>
          <p:nvPr/>
        </p:nvSpPr>
        <p:spPr>
          <a:xfrm>
            <a:off x="4876920" y="4743360"/>
            <a:ext cx="327456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60738617-2330-4BF5-8D94-DF6CB7C0832C}" type="datetime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12/14/21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144" name="CustomShape 4"/>
          <p:cNvSpPr/>
          <p:nvPr/>
        </p:nvSpPr>
        <p:spPr>
          <a:xfrm>
            <a:off x="1117080" y="4743360"/>
            <a:ext cx="37573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Computer Aided Medical Procedures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45" name="CustomShape 5"/>
          <p:cNvSpPr/>
          <p:nvPr/>
        </p:nvSpPr>
        <p:spPr>
          <a:xfrm>
            <a:off x="8077320" y="4743360"/>
            <a:ext cx="10645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Slide </a:t>
            </a:r>
            <a:fld id="{4530ED2B-E4A7-42D6-9A89-03C59743B2F2}" type="slidenum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2120040" y="1336680"/>
            <a:ext cx="6951960" cy="51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7" name="CustomShape 2"/>
          <p:cNvSpPr/>
          <p:nvPr/>
        </p:nvSpPr>
        <p:spPr>
          <a:xfrm>
            <a:off x="2120040" y="1850760"/>
            <a:ext cx="6951960" cy="96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3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Methodology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358920" y="171360"/>
            <a:ext cx="84020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TUM Neue Helvetica 55 Regular"/>
                <a:ea typeface="DejaVu Sans"/>
              </a:rPr>
              <a:t>Graph Neural Network Architecture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49" name="CustomShape 2"/>
          <p:cNvSpPr/>
          <p:nvPr/>
        </p:nvSpPr>
        <p:spPr>
          <a:xfrm>
            <a:off x="4876920" y="4743360"/>
            <a:ext cx="327456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E6CF17BC-D6FD-43D1-AB6E-C0B3E9C57352}" type="datetime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12/14/21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150" name="CustomShape 3"/>
          <p:cNvSpPr/>
          <p:nvPr/>
        </p:nvSpPr>
        <p:spPr>
          <a:xfrm>
            <a:off x="1117080" y="4743360"/>
            <a:ext cx="37573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Computer Aided Medical Procedures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51" name="CustomShape 4"/>
          <p:cNvSpPr/>
          <p:nvPr/>
        </p:nvSpPr>
        <p:spPr>
          <a:xfrm>
            <a:off x="8077320" y="4743360"/>
            <a:ext cx="10645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Slide </a:t>
            </a:r>
            <a:fld id="{14545AEC-0E15-4855-A9AB-5F769AC2A7C4}" type="slidenum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  <p:pic>
        <p:nvPicPr>
          <p:cNvPr id="152" name="" descr=""/>
          <p:cNvPicPr/>
          <p:nvPr/>
        </p:nvPicPr>
        <p:blipFill>
          <a:blip r:embed="rId1"/>
          <a:stretch/>
        </p:blipFill>
        <p:spPr>
          <a:xfrm>
            <a:off x="-2160" y="1223640"/>
            <a:ext cx="9142560" cy="2687040"/>
          </a:xfrm>
          <a:prstGeom prst="rect">
            <a:avLst/>
          </a:prstGeom>
          <a:ln>
            <a:noFill/>
          </a:ln>
        </p:spPr>
      </p:pic>
      <p:sp>
        <p:nvSpPr>
          <p:cNvPr id="153" name="CustomShape 5"/>
          <p:cNvSpPr/>
          <p:nvPr/>
        </p:nvSpPr>
        <p:spPr>
          <a:xfrm>
            <a:off x="1097280" y="1665360"/>
            <a:ext cx="1004760" cy="1353960"/>
          </a:xfrm>
          <a:prstGeom prst="frame">
            <a:avLst>
              <a:gd name="adj1" fmla="val 3569"/>
            </a:avLst>
          </a:prstGeom>
          <a:solidFill>
            <a:srgbClr val="729fcf"/>
          </a:solidFill>
          <a:ln w="648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54" name="CustomShape 6"/>
          <p:cNvSpPr/>
          <p:nvPr/>
        </p:nvSpPr>
        <p:spPr>
          <a:xfrm>
            <a:off x="3200400" y="1665720"/>
            <a:ext cx="558000" cy="1353960"/>
          </a:xfrm>
          <a:prstGeom prst="frame">
            <a:avLst>
              <a:gd name="adj1" fmla="val 3569"/>
            </a:avLst>
          </a:prstGeom>
          <a:solidFill>
            <a:srgbClr val="729fcf"/>
          </a:solidFill>
          <a:ln w="648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55" name="CustomShape 7"/>
          <p:cNvSpPr/>
          <p:nvPr/>
        </p:nvSpPr>
        <p:spPr>
          <a:xfrm>
            <a:off x="7096320" y="1371600"/>
            <a:ext cx="181800" cy="2102040"/>
          </a:xfrm>
          <a:prstGeom prst="frame">
            <a:avLst>
              <a:gd name="adj1" fmla="val 12768"/>
            </a:avLst>
          </a:prstGeom>
          <a:solidFill>
            <a:srgbClr val="729fcf"/>
          </a:solidFill>
          <a:ln w="648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" dur="indefinite" restart="never" nodeType="tmRoot">
          <p:childTnLst>
            <p:seq>
              <p:cTn id="8" dur="indefinite" nodeType="mainSeq">
                <p:childTnLst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nodeType="with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nodeType="with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nodeType="with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CustomShape 1"/>
          <p:cNvSpPr/>
          <p:nvPr/>
        </p:nvSpPr>
        <p:spPr>
          <a:xfrm>
            <a:off x="358920" y="171360"/>
            <a:ext cx="84020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TUM Neue Helvetica 55 Regular"/>
                <a:ea typeface="DejaVu Sans"/>
              </a:rPr>
              <a:t>ROI aware Graph Convolutional layer 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157" name="Image 11_2" descr=""/>
          <p:cNvPicPr/>
          <p:nvPr/>
        </p:nvPicPr>
        <p:blipFill>
          <a:blip r:embed="rId1"/>
          <a:stretch/>
        </p:blipFill>
        <p:spPr>
          <a:xfrm>
            <a:off x="1521720" y="921600"/>
            <a:ext cx="6432480" cy="1911960"/>
          </a:xfrm>
          <a:prstGeom prst="rect">
            <a:avLst/>
          </a:prstGeom>
          <a:ln>
            <a:noFill/>
          </a:ln>
        </p:spPr>
      </p:pic>
      <p:pic>
        <p:nvPicPr>
          <p:cNvPr id="158" name="Image 10_2" descr="Une image contenant texte&#10;&#10;Description générée automatiquement"/>
          <p:cNvPicPr/>
          <p:nvPr/>
        </p:nvPicPr>
        <p:blipFill>
          <a:blip r:embed="rId2"/>
          <a:stretch/>
        </p:blipFill>
        <p:spPr>
          <a:xfrm>
            <a:off x="2354760" y="3160440"/>
            <a:ext cx="4687920" cy="970920"/>
          </a:xfrm>
          <a:prstGeom prst="rect">
            <a:avLst/>
          </a:prstGeom>
          <a:ln>
            <a:noFill/>
          </a:ln>
        </p:spPr>
      </p:pic>
      <p:sp>
        <p:nvSpPr>
          <p:cNvPr id="159" name="CustomShape 2"/>
          <p:cNvSpPr/>
          <p:nvPr/>
        </p:nvSpPr>
        <p:spPr>
          <a:xfrm>
            <a:off x="4876920" y="4743360"/>
            <a:ext cx="327456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512E8826-336F-4F6E-BF32-E9D7CC17DA5C}" type="datetime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12/14/21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160" name="CustomShape 3"/>
          <p:cNvSpPr/>
          <p:nvPr/>
        </p:nvSpPr>
        <p:spPr>
          <a:xfrm>
            <a:off x="8077320" y="4743360"/>
            <a:ext cx="10645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Slide </a:t>
            </a:r>
            <a:fld id="{B739F3E3-54BA-4F09-9BFA-A86243DE4262}" type="slidenum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161" name="CustomShape 4"/>
          <p:cNvSpPr/>
          <p:nvPr/>
        </p:nvSpPr>
        <p:spPr>
          <a:xfrm>
            <a:off x="1485720" y="1410480"/>
            <a:ext cx="1292400" cy="1461960"/>
          </a:xfrm>
          <a:prstGeom prst="frame">
            <a:avLst>
              <a:gd name="adj1" fmla="val 3277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62" name="CustomShape 5"/>
          <p:cNvSpPr/>
          <p:nvPr/>
        </p:nvSpPr>
        <p:spPr>
          <a:xfrm>
            <a:off x="3876480" y="3402720"/>
            <a:ext cx="511560" cy="456120"/>
          </a:xfrm>
          <a:prstGeom prst="frame">
            <a:avLst>
              <a:gd name="adj1" fmla="val 5976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63" name="CustomShape 6"/>
          <p:cNvSpPr/>
          <p:nvPr/>
        </p:nvSpPr>
        <p:spPr>
          <a:xfrm>
            <a:off x="6036840" y="3403080"/>
            <a:ext cx="509760" cy="456120"/>
          </a:xfrm>
          <a:prstGeom prst="frame">
            <a:avLst>
              <a:gd name="adj1" fmla="val 5976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64" name="CustomShape 7"/>
          <p:cNvSpPr/>
          <p:nvPr/>
        </p:nvSpPr>
        <p:spPr>
          <a:xfrm>
            <a:off x="4130640" y="3871440"/>
            <a:ext cx="86040" cy="730440"/>
          </a:xfrm>
          <a:prstGeom prst="upArrow">
            <a:avLst>
              <a:gd name="adj1" fmla="val 50000"/>
              <a:gd name="adj2" fmla="val 5000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5" name="CustomShape 8"/>
          <p:cNvSpPr/>
          <p:nvPr/>
        </p:nvSpPr>
        <p:spPr>
          <a:xfrm>
            <a:off x="6299280" y="3886920"/>
            <a:ext cx="86040" cy="730440"/>
          </a:xfrm>
          <a:prstGeom prst="upArrow">
            <a:avLst>
              <a:gd name="adj1" fmla="val 50000"/>
              <a:gd name="adj2" fmla="val 5000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6" name="CustomShape 9"/>
          <p:cNvSpPr/>
          <p:nvPr/>
        </p:nvSpPr>
        <p:spPr>
          <a:xfrm>
            <a:off x="3285720" y="1410480"/>
            <a:ext cx="1292400" cy="1461960"/>
          </a:xfrm>
          <a:prstGeom prst="frame">
            <a:avLst>
              <a:gd name="adj1" fmla="val 3277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67" name="CustomShape 10"/>
          <p:cNvSpPr/>
          <p:nvPr/>
        </p:nvSpPr>
        <p:spPr>
          <a:xfrm>
            <a:off x="3876480" y="3403080"/>
            <a:ext cx="877320" cy="456120"/>
          </a:xfrm>
          <a:prstGeom prst="frame">
            <a:avLst>
              <a:gd name="adj1" fmla="val 5976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68" name="CustomShape 11"/>
          <p:cNvSpPr/>
          <p:nvPr/>
        </p:nvSpPr>
        <p:spPr>
          <a:xfrm>
            <a:off x="6036840" y="3403440"/>
            <a:ext cx="911520" cy="456120"/>
          </a:xfrm>
          <a:prstGeom prst="frame">
            <a:avLst>
              <a:gd name="adj1" fmla="val 5976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69" name="CustomShape 12"/>
          <p:cNvSpPr/>
          <p:nvPr/>
        </p:nvSpPr>
        <p:spPr>
          <a:xfrm>
            <a:off x="5013720" y="1410480"/>
            <a:ext cx="1292400" cy="1461960"/>
          </a:xfrm>
          <a:prstGeom prst="frame">
            <a:avLst>
              <a:gd name="adj1" fmla="val 3277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70" name="CustomShape 13"/>
          <p:cNvSpPr/>
          <p:nvPr/>
        </p:nvSpPr>
        <p:spPr>
          <a:xfrm>
            <a:off x="3876480" y="3403080"/>
            <a:ext cx="3071880" cy="456480"/>
          </a:xfrm>
          <a:prstGeom prst="frame">
            <a:avLst>
              <a:gd name="adj1" fmla="val 4634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71" name="CustomShape 14"/>
          <p:cNvSpPr/>
          <p:nvPr/>
        </p:nvSpPr>
        <p:spPr>
          <a:xfrm>
            <a:off x="6813720" y="1410480"/>
            <a:ext cx="1140480" cy="1461960"/>
          </a:xfrm>
          <a:prstGeom prst="frame">
            <a:avLst>
              <a:gd name="adj1" fmla="val 3277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72" name="CustomShape 15"/>
          <p:cNvSpPr/>
          <p:nvPr/>
        </p:nvSpPr>
        <p:spPr>
          <a:xfrm>
            <a:off x="2286000" y="3403800"/>
            <a:ext cx="702360" cy="456120"/>
          </a:xfrm>
          <a:prstGeom prst="frame">
            <a:avLst>
              <a:gd name="adj1" fmla="val 5976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73" name="CustomShape 16"/>
          <p:cNvSpPr/>
          <p:nvPr/>
        </p:nvSpPr>
        <p:spPr>
          <a:xfrm>
            <a:off x="5896440" y="3889080"/>
            <a:ext cx="86040" cy="730440"/>
          </a:xfrm>
          <a:prstGeom prst="upArrow">
            <a:avLst>
              <a:gd name="adj1" fmla="val 50000"/>
              <a:gd name="adj2" fmla="val 5000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4" name="CustomShape 17"/>
          <p:cNvSpPr/>
          <p:nvPr/>
        </p:nvSpPr>
        <p:spPr>
          <a:xfrm>
            <a:off x="1117080" y="4743360"/>
            <a:ext cx="37573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Computer Aided Medical Procedures</a:t>
            </a:r>
            <a:endParaRPr b="0" lang="en-US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1" dur="indefinite" restart="never" nodeType="tmRoot">
          <p:childTnLst>
            <p:seq>
              <p:cTn id="32" dur="indefinite" nodeType="mainSeq">
                <p:childTnLst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nodeType="with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nodeType="with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nodeType="with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nodeType="with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nodeType="with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nodeType="with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nodeType="with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nodeType="with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nodeType="with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nodeType="with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nodeType="with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CustomShape 1"/>
          <p:cNvSpPr/>
          <p:nvPr/>
        </p:nvSpPr>
        <p:spPr>
          <a:xfrm>
            <a:off x="358920" y="171360"/>
            <a:ext cx="8402040" cy="45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TUM Neue Helvetica 55 Regular"/>
                <a:ea typeface="DejaVu Sans"/>
              </a:rPr>
              <a:t>Graph Neural Network Architecture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76" name="CustomShape 2"/>
          <p:cNvSpPr/>
          <p:nvPr/>
        </p:nvSpPr>
        <p:spPr>
          <a:xfrm>
            <a:off x="4876920" y="4743360"/>
            <a:ext cx="327456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6F13F430-E193-4D2E-8208-4AFA036E01BC}" type="datetime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12/14/21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177" name="CustomShape 3"/>
          <p:cNvSpPr/>
          <p:nvPr/>
        </p:nvSpPr>
        <p:spPr>
          <a:xfrm>
            <a:off x="1117080" y="4743360"/>
            <a:ext cx="37573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Computer Aided Medical Procedures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78" name="CustomShape 4"/>
          <p:cNvSpPr/>
          <p:nvPr/>
        </p:nvSpPr>
        <p:spPr>
          <a:xfrm>
            <a:off x="8077320" y="4743360"/>
            <a:ext cx="1064520" cy="3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Slide </a:t>
            </a:r>
            <a:fld id="{49FFF934-24B8-4BF4-9214-E1D4ADB28A71}" type="slidenum">
              <a:rPr b="0" lang="en-US" sz="1200" spc="-1" strike="noStrike">
                <a:solidFill>
                  <a:srgbClr val="ffffff"/>
                </a:solidFill>
                <a:latin typeface="TUM Neue Helvetica 55 Regular"/>
                <a:ea typeface="DejaVu Sans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  <p:pic>
        <p:nvPicPr>
          <p:cNvPr id="179" name="" descr=""/>
          <p:cNvPicPr/>
          <p:nvPr/>
        </p:nvPicPr>
        <p:blipFill>
          <a:blip r:embed="rId1"/>
          <a:srcRect l="0" t="0" r="0" b="12854"/>
          <a:stretch/>
        </p:blipFill>
        <p:spPr>
          <a:xfrm>
            <a:off x="-2160" y="1223640"/>
            <a:ext cx="9142560" cy="2341080"/>
          </a:xfrm>
          <a:prstGeom prst="rect">
            <a:avLst/>
          </a:prstGeom>
          <a:ln>
            <a:noFill/>
          </a:ln>
        </p:spPr>
      </p:pic>
      <p:sp>
        <p:nvSpPr>
          <p:cNvPr id="180" name="CustomShape 5"/>
          <p:cNvSpPr/>
          <p:nvPr/>
        </p:nvSpPr>
        <p:spPr>
          <a:xfrm>
            <a:off x="3200400" y="1665720"/>
            <a:ext cx="558000" cy="1353960"/>
          </a:xfrm>
          <a:prstGeom prst="frame">
            <a:avLst>
              <a:gd name="adj1" fmla="val 3569"/>
            </a:avLst>
          </a:prstGeom>
          <a:solidFill>
            <a:srgbClr val="729fcf"/>
          </a:solidFill>
          <a:ln w="648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camp-tum-jhu-slides-16_9</Template>
  <TotalTime>1409</TotalTime>
  <Application>LibreOffice/6.4.7.2$Linux_X86_64 LibreOffice_project/40$Build-2</Application>
  <Words>7</Words>
  <Paragraphs>3</Paragraphs>
  <Company>Dell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2020-04-06T05:56:29Z</dcterms:created>
  <dc:creator>Daniel</dc:creator>
  <dc:description/>
  <dc:language>en-US</dc:language>
  <cp:lastModifiedBy/>
  <dcterms:modified xsi:type="dcterms:W3CDTF">2021-12-14T14:19:46Z</dcterms:modified>
  <cp:revision>17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Dell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On-screen Show (16:9)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3</vt:i4>
  </property>
</Properties>
</file>