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2" r:id="rId3"/>
    <p:sldId id="261" r:id="rId4"/>
    <p:sldId id="297" r:id="rId5"/>
    <p:sldId id="300" r:id="rId6"/>
    <p:sldId id="258" r:id="rId7"/>
    <p:sldId id="298" r:id="rId8"/>
    <p:sldId id="299" r:id="rId9"/>
    <p:sldId id="264" r:id="rId10"/>
    <p:sldId id="306" r:id="rId11"/>
    <p:sldId id="266" r:id="rId12"/>
    <p:sldId id="265" r:id="rId13"/>
    <p:sldId id="302" r:id="rId14"/>
    <p:sldId id="303" r:id="rId15"/>
    <p:sldId id="305" r:id="rId16"/>
    <p:sldId id="304" r:id="rId17"/>
    <p:sldId id="307" r:id="rId18"/>
    <p:sldId id="308" r:id="rId19"/>
    <p:sldId id="272" r:id="rId20"/>
    <p:sldId id="286" r:id="rId21"/>
    <p:sldId id="269" r:id="rId22"/>
    <p:sldId id="287" r:id="rId23"/>
    <p:sldId id="270" r:id="rId24"/>
    <p:sldId id="273" r:id="rId25"/>
    <p:sldId id="309" r:id="rId26"/>
    <p:sldId id="271" r:id="rId27"/>
    <p:sldId id="280" r:id="rId28"/>
    <p:sldId id="278" r:id="rId29"/>
    <p:sldId id="283" r:id="rId30"/>
    <p:sldId id="276" r:id="rId31"/>
    <p:sldId id="290" r:id="rId32"/>
    <p:sldId id="27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73776"/>
    <a:srgbClr val="0C5DCA"/>
    <a:srgbClr val="6EA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160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DEC6F1-B5D5-4854-B509-B2863680DB3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8A3992C-564D-4CF1-97B5-95C6A13B3F54}">
      <dgm:prSet phldrT="[Text]"/>
      <dgm:spPr>
        <a:solidFill>
          <a:srgbClr val="073776"/>
        </a:solidFill>
        <a:ln>
          <a:solidFill>
            <a:srgbClr val="073776"/>
          </a:solidFill>
        </a:ln>
      </dgm:spPr>
      <dgm:t>
        <a:bodyPr/>
        <a:lstStyle/>
        <a:p>
          <a:pPr algn="ctr"/>
          <a:r>
            <a:rPr lang="de-DE" dirty="0"/>
            <a:t>MS-COCO</a:t>
          </a:r>
        </a:p>
      </dgm:t>
    </dgm:pt>
    <dgm:pt modelId="{60DAEFD0-2E26-424C-8992-CCCA9001C7D6}" type="parTrans" cxnId="{498BD3C1-B36B-4E3C-8CB5-494DD7C0E4EC}">
      <dgm:prSet/>
      <dgm:spPr/>
      <dgm:t>
        <a:bodyPr/>
        <a:lstStyle/>
        <a:p>
          <a:endParaRPr lang="de-DE"/>
        </a:p>
      </dgm:t>
    </dgm:pt>
    <dgm:pt modelId="{96D618EE-75E7-4BE1-B37E-037CBE63C6F1}" type="sibTrans" cxnId="{498BD3C1-B36B-4E3C-8CB5-494DD7C0E4EC}">
      <dgm:prSet/>
      <dgm:spPr/>
      <dgm:t>
        <a:bodyPr/>
        <a:lstStyle/>
        <a:p>
          <a:endParaRPr lang="de-DE"/>
        </a:p>
      </dgm:t>
    </dgm:pt>
    <dgm:pt modelId="{970AD143-91C8-4265-ACDE-AEF1BA633CBD}">
      <dgm:prSet phldrT="[Text]"/>
      <dgm:spPr>
        <a:solidFill>
          <a:srgbClr val="073776"/>
        </a:solidFill>
        <a:ln>
          <a:solidFill>
            <a:srgbClr val="073776"/>
          </a:solidFill>
        </a:ln>
      </dgm:spPr>
      <dgm:t>
        <a:bodyPr/>
        <a:lstStyle/>
        <a:p>
          <a:pPr algn="ctr"/>
          <a:r>
            <a:rPr lang="de-DE" dirty="0"/>
            <a:t>NUS-WIDE</a:t>
          </a:r>
        </a:p>
      </dgm:t>
    </dgm:pt>
    <dgm:pt modelId="{CF4EC80A-B2F1-4D51-8CF9-B1F0A59415A0}" type="parTrans" cxnId="{B1CD8550-9EB6-43DD-9EBB-4BC05959D035}">
      <dgm:prSet/>
      <dgm:spPr/>
      <dgm:t>
        <a:bodyPr/>
        <a:lstStyle/>
        <a:p>
          <a:endParaRPr lang="de-DE"/>
        </a:p>
      </dgm:t>
    </dgm:pt>
    <dgm:pt modelId="{5F63F9CF-7002-4760-ABDA-8C8EBBDFB540}" type="sibTrans" cxnId="{B1CD8550-9EB6-43DD-9EBB-4BC05959D035}">
      <dgm:prSet/>
      <dgm:spPr/>
      <dgm:t>
        <a:bodyPr/>
        <a:lstStyle/>
        <a:p>
          <a:endParaRPr lang="de-DE"/>
        </a:p>
      </dgm:t>
    </dgm:pt>
    <dgm:pt modelId="{4B0B3135-FC6D-4CE3-BB6E-E93057F98F4E}">
      <dgm:prSet custT="1"/>
      <dgm:spPr>
        <a:ln>
          <a:noFill/>
        </a:ln>
      </dgm:spPr>
      <dgm:t>
        <a:bodyPr/>
        <a:lstStyle/>
        <a:p>
          <a:r>
            <a:rPr lang="de-DE" sz="1800" dirty="0"/>
            <a:t>Multi-label Image </a:t>
          </a:r>
          <a:r>
            <a:rPr lang="de-DE" sz="1800" dirty="0" err="1"/>
            <a:t>dataset</a:t>
          </a:r>
          <a:endParaRPr lang="de-DE" sz="1800" dirty="0"/>
        </a:p>
      </dgm:t>
    </dgm:pt>
    <dgm:pt modelId="{DD8CC31B-4947-4CFD-8599-E4DBAD8DD0C6}" type="parTrans" cxnId="{7D228E14-94DC-4E83-8E79-8F4A30A2CA9D}">
      <dgm:prSet/>
      <dgm:spPr/>
      <dgm:t>
        <a:bodyPr/>
        <a:lstStyle/>
        <a:p>
          <a:endParaRPr lang="de-DE"/>
        </a:p>
      </dgm:t>
    </dgm:pt>
    <dgm:pt modelId="{BE108A4B-87AE-42F6-9ADE-656FAD9AF69B}" type="sibTrans" cxnId="{7D228E14-94DC-4E83-8E79-8F4A30A2CA9D}">
      <dgm:prSet/>
      <dgm:spPr/>
      <dgm:t>
        <a:bodyPr/>
        <a:lstStyle/>
        <a:p>
          <a:endParaRPr lang="de-DE"/>
        </a:p>
      </dgm:t>
    </dgm:pt>
    <dgm:pt modelId="{C2A4E2B1-EFE2-4E23-AA08-883A823FACD0}">
      <dgm:prSet custT="1"/>
      <dgm:spPr>
        <a:noFill/>
        <a:ln>
          <a:noFill/>
        </a:ln>
      </dgm:spPr>
      <dgm:t>
        <a:bodyPr/>
        <a:lstStyle/>
        <a:p>
          <a:endParaRPr lang="de-DE" sz="1800" dirty="0"/>
        </a:p>
      </dgm:t>
    </dgm:pt>
    <dgm:pt modelId="{229B4111-3857-45CA-9A93-06B52E8F5179}" type="parTrans" cxnId="{855281FB-2985-4512-ADCB-549154D08E6B}">
      <dgm:prSet/>
      <dgm:spPr/>
      <dgm:t>
        <a:bodyPr/>
        <a:lstStyle/>
        <a:p>
          <a:endParaRPr lang="de-DE"/>
        </a:p>
      </dgm:t>
    </dgm:pt>
    <dgm:pt modelId="{45452B46-71AA-4C45-A25D-EDA87C23BA18}" type="sibTrans" cxnId="{855281FB-2985-4512-ADCB-549154D08E6B}">
      <dgm:prSet/>
      <dgm:spPr/>
      <dgm:t>
        <a:bodyPr/>
        <a:lstStyle/>
        <a:p>
          <a:endParaRPr lang="de-DE"/>
        </a:p>
      </dgm:t>
    </dgm:pt>
    <dgm:pt modelId="{A3A49247-F07E-4B72-B554-4406575614DB}">
      <dgm:prSet custT="1"/>
      <dgm:spPr>
        <a:ln>
          <a:noFill/>
        </a:ln>
      </dgm:spPr>
      <dgm:t>
        <a:bodyPr/>
        <a:lstStyle/>
        <a:p>
          <a:r>
            <a:rPr lang="de-DE" sz="1800" dirty="0"/>
            <a:t>80 different </a:t>
          </a:r>
          <a:r>
            <a:rPr lang="de-DE" sz="1800" dirty="0" err="1"/>
            <a:t>classes</a:t>
          </a:r>
          <a:endParaRPr lang="de-DE" sz="1800" dirty="0"/>
        </a:p>
      </dgm:t>
    </dgm:pt>
    <dgm:pt modelId="{A24B0986-627C-43DD-9735-29065EE5EB65}" type="sibTrans" cxnId="{DA5DA48E-125A-4D29-B86A-3ECDAC0755D0}">
      <dgm:prSet/>
      <dgm:spPr/>
      <dgm:t>
        <a:bodyPr/>
        <a:lstStyle/>
        <a:p>
          <a:endParaRPr lang="de-DE"/>
        </a:p>
      </dgm:t>
    </dgm:pt>
    <dgm:pt modelId="{9A13FEB5-7B88-4DE6-9FA4-E782E6909059}" type="parTrans" cxnId="{DA5DA48E-125A-4D29-B86A-3ECDAC0755D0}">
      <dgm:prSet/>
      <dgm:spPr/>
      <dgm:t>
        <a:bodyPr/>
        <a:lstStyle/>
        <a:p>
          <a:endParaRPr lang="de-DE"/>
        </a:p>
      </dgm:t>
    </dgm:pt>
    <dgm:pt modelId="{DFF2A16A-EB06-48AA-A0C5-F378EDA64AA1}">
      <dgm:prSet custT="1"/>
      <dgm:spPr>
        <a:ln>
          <a:noFill/>
        </a:ln>
      </dgm:spPr>
      <dgm:t>
        <a:bodyPr/>
        <a:lstStyle/>
        <a:p>
          <a:r>
            <a:rPr lang="de-DE" sz="1800" dirty="0"/>
            <a:t>Multi-label Image </a:t>
          </a:r>
          <a:r>
            <a:rPr lang="de-DE" sz="1800" dirty="0" err="1"/>
            <a:t>dataset</a:t>
          </a:r>
          <a:endParaRPr lang="de-DE" sz="1800" dirty="0"/>
        </a:p>
      </dgm:t>
    </dgm:pt>
    <dgm:pt modelId="{A7A3AC06-73CB-4E73-A6F1-47F4AB6AAEDB}" type="sibTrans" cxnId="{CC4C2066-31FD-4375-9069-A6BABDA1453B}">
      <dgm:prSet/>
      <dgm:spPr/>
      <dgm:t>
        <a:bodyPr/>
        <a:lstStyle/>
        <a:p>
          <a:endParaRPr lang="de-DE"/>
        </a:p>
      </dgm:t>
    </dgm:pt>
    <dgm:pt modelId="{BE11CAE4-022B-4BA9-A6DC-CB940DB3833B}" type="parTrans" cxnId="{CC4C2066-31FD-4375-9069-A6BABDA1453B}">
      <dgm:prSet/>
      <dgm:spPr/>
      <dgm:t>
        <a:bodyPr/>
        <a:lstStyle/>
        <a:p>
          <a:endParaRPr lang="de-DE"/>
        </a:p>
      </dgm:t>
    </dgm:pt>
    <dgm:pt modelId="{B0F9F503-6EF8-4FF7-9BEE-86C15EC72E49}">
      <dgm:prSet custT="1"/>
      <dgm:spPr>
        <a:ln>
          <a:noFill/>
        </a:ln>
      </dgm:spPr>
      <dgm:t>
        <a:bodyPr/>
        <a:lstStyle/>
        <a:p>
          <a:r>
            <a:rPr lang="de-DE" sz="1800" dirty="0"/>
            <a:t>81 </a:t>
          </a:r>
          <a:r>
            <a:rPr lang="de-DE" sz="1800" dirty="0" err="1"/>
            <a:t>classes</a:t>
          </a:r>
          <a:r>
            <a:rPr lang="de-DE" sz="1800" dirty="0"/>
            <a:t> (NUS-1000, 1000 </a:t>
          </a:r>
          <a:r>
            <a:rPr lang="de-DE" sz="1800" dirty="0" err="1"/>
            <a:t>classes</a:t>
          </a:r>
          <a:r>
            <a:rPr lang="de-DE" sz="1800" dirty="0"/>
            <a:t>)</a:t>
          </a:r>
        </a:p>
      </dgm:t>
    </dgm:pt>
    <dgm:pt modelId="{C860C474-EB46-4EC9-9919-5F23EF29936A}" type="sibTrans" cxnId="{EE6F4567-7B8D-46B2-A68F-93842404194B}">
      <dgm:prSet/>
      <dgm:spPr/>
      <dgm:t>
        <a:bodyPr/>
        <a:lstStyle/>
        <a:p>
          <a:endParaRPr lang="de-DE"/>
        </a:p>
      </dgm:t>
    </dgm:pt>
    <dgm:pt modelId="{4BE9B955-905C-4463-90B9-0C78F958D210}" type="parTrans" cxnId="{EE6F4567-7B8D-46B2-A68F-93842404194B}">
      <dgm:prSet/>
      <dgm:spPr/>
      <dgm:t>
        <a:bodyPr/>
        <a:lstStyle/>
        <a:p>
          <a:endParaRPr lang="de-DE"/>
        </a:p>
      </dgm:t>
    </dgm:pt>
    <dgm:pt modelId="{73180D22-DDDE-4FA8-A801-B74D7B155C3F}">
      <dgm:prSet custT="1"/>
      <dgm:spPr>
        <a:ln>
          <a:noFill/>
        </a:ln>
      </dgm:spPr>
      <dgm:t>
        <a:bodyPr/>
        <a:lstStyle/>
        <a:p>
          <a:r>
            <a:rPr lang="de-DE" sz="1800" dirty="0"/>
            <a:t>330K </a:t>
          </a:r>
          <a:r>
            <a:rPr lang="de-DE" sz="1800" dirty="0" err="1"/>
            <a:t>images</a:t>
          </a:r>
          <a:endParaRPr lang="de-DE" sz="1800" dirty="0"/>
        </a:p>
      </dgm:t>
    </dgm:pt>
    <dgm:pt modelId="{43244B14-9C0C-4092-9CAB-D3A41AF77BAD}" type="parTrans" cxnId="{5C2D0B1F-F0CA-40FA-A287-6E8B46BE64AB}">
      <dgm:prSet/>
      <dgm:spPr/>
      <dgm:t>
        <a:bodyPr/>
        <a:lstStyle/>
        <a:p>
          <a:endParaRPr lang="en-US"/>
        </a:p>
      </dgm:t>
    </dgm:pt>
    <dgm:pt modelId="{258F3A92-3563-4BB4-AFE6-68E42A8FEE3A}" type="sibTrans" cxnId="{5C2D0B1F-F0CA-40FA-A287-6E8B46BE64AB}">
      <dgm:prSet/>
      <dgm:spPr/>
      <dgm:t>
        <a:bodyPr/>
        <a:lstStyle/>
        <a:p>
          <a:endParaRPr lang="en-US"/>
        </a:p>
      </dgm:t>
    </dgm:pt>
    <dgm:pt modelId="{6B0D10B2-73F6-44F8-A06C-D5E9B3B42F0D}">
      <dgm:prSet custT="1"/>
      <dgm:spPr>
        <a:ln>
          <a:noFill/>
        </a:ln>
      </dgm:spPr>
      <dgm:t>
        <a:bodyPr/>
        <a:lstStyle/>
        <a:p>
          <a:r>
            <a:rPr lang="de-DE" sz="1800" dirty="0"/>
            <a:t>270K </a:t>
          </a:r>
          <a:r>
            <a:rPr lang="de-DE" sz="1800" dirty="0" err="1"/>
            <a:t>images</a:t>
          </a:r>
          <a:endParaRPr lang="de-DE" sz="1800" dirty="0"/>
        </a:p>
      </dgm:t>
    </dgm:pt>
    <dgm:pt modelId="{6F5D8CA0-BD86-46A7-9A8D-E3E72AD94862}" type="parTrans" cxnId="{137C5E71-1ADB-4FA8-BEB4-627A8FA09331}">
      <dgm:prSet/>
      <dgm:spPr/>
      <dgm:t>
        <a:bodyPr/>
        <a:lstStyle/>
        <a:p>
          <a:endParaRPr lang="en-US"/>
        </a:p>
      </dgm:t>
    </dgm:pt>
    <dgm:pt modelId="{FBC9C733-3EA3-40AD-B373-96AC4EE9DAAA}" type="sibTrans" cxnId="{137C5E71-1ADB-4FA8-BEB4-627A8FA09331}">
      <dgm:prSet/>
      <dgm:spPr/>
      <dgm:t>
        <a:bodyPr/>
        <a:lstStyle/>
        <a:p>
          <a:endParaRPr lang="en-US"/>
        </a:p>
      </dgm:t>
    </dgm:pt>
    <dgm:pt modelId="{A4BF5934-CA70-4E2E-BA9F-03677797A653}" type="pres">
      <dgm:prSet presAssocID="{8BDEC6F1-B5D5-4854-B509-B2863680DB39}" presName="linear" presStyleCnt="0">
        <dgm:presLayoutVars>
          <dgm:dir/>
          <dgm:animLvl val="lvl"/>
          <dgm:resizeHandles val="exact"/>
        </dgm:presLayoutVars>
      </dgm:prSet>
      <dgm:spPr/>
    </dgm:pt>
    <dgm:pt modelId="{594117E1-0209-499C-9433-9E95383203D0}" type="pres">
      <dgm:prSet presAssocID="{18A3992C-564D-4CF1-97B5-95C6A13B3F54}" presName="parentLin" presStyleCnt="0"/>
      <dgm:spPr/>
    </dgm:pt>
    <dgm:pt modelId="{5E9C5C44-F02B-46D0-B8F2-027140E849B3}" type="pres">
      <dgm:prSet presAssocID="{18A3992C-564D-4CF1-97B5-95C6A13B3F54}" presName="parentLeftMargin" presStyleLbl="node1" presStyleIdx="0" presStyleCnt="3"/>
      <dgm:spPr/>
    </dgm:pt>
    <dgm:pt modelId="{8FBB8B63-F625-45E8-A9FD-F0EE9327F23A}" type="pres">
      <dgm:prSet presAssocID="{18A3992C-564D-4CF1-97B5-95C6A13B3F54}" presName="parentText" presStyleLbl="node1" presStyleIdx="0" presStyleCnt="3" custScaleX="41347" custLinFactNeighborX="14201" custLinFactNeighborY="2929">
        <dgm:presLayoutVars>
          <dgm:chMax val="0"/>
          <dgm:bulletEnabled val="1"/>
        </dgm:presLayoutVars>
      </dgm:prSet>
      <dgm:spPr/>
    </dgm:pt>
    <dgm:pt modelId="{C33BCA9F-9BDB-4EFD-9519-07A10878DAE1}" type="pres">
      <dgm:prSet presAssocID="{18A3992C-564D-4CF1-97B5-95C6A13B3F54}" presName="negativeSpace" presStyleCnt="0"/>
      <dgm:spPr/>
    </dgm:pt>
    <dgm:pt modelId="{2188F2DF-B52B-495E-A0F9-4F9DC36C9B86}" type="pres">
      <dgm:prSet presAssocID="{18A3992C-564D-4CF1-97B5-95C6A13B3F54}" presName="childText" presStyleLbl="conFgAcc1" presStyleIdx="0" presStyleCnt="3">
        <dgm:presLayoutVars>
          <dgm:bulletEnabled val="1"/>
        </dgm:presLayoutVars>
      </dgm:prSet>
      <dgm:spPr/>
    </dgm:pt>
    <dgm:pt modelId="{74AEA030-A5D2-4177-B5CF-C5B4CB145766}" type="pres">
      <dgm:prSet presAssocID="{96D618EE-75E7-4BE1-B37E-037CBE63C6F1}" presName="spaceBetweenRectangles" presStyleCnt="0"/>
      <dgm:spPr/>
    </dgm:pt>
    <dgm:pt modelId="{DCEE037C-1519-4150-95F8-01D1D989A3F0}" type="pres">
      <dgm:prSet presAssocID="{970AD143-91C8-4265-ACDE-AEF1BA633CBD}" presName="parentLin" presStyleCnt="0"/>
      <dgm:spPr/>
    </dgm:pt>
    <dgm:pt modelId="{E892F281-A378-49A9-910C-7E02B0C6CB4E}" type="pres">
      <dgm:prSet presAssocID="{970AD143-91C8-4265-ACDE-AEF1BA633CBD}" presName="parentLeftMargin" presStyleLbl="node1" presStyleIdx="0" presStyleCnt="3"/>
      <dgm:spPr/>
    </dgm:pt>
    <dgm:pt modelId="{EFCA8B5C-9030-4ECE-B10C-DE968091827D}" type="pres">
      <dgm:prSet presAssocID="{970AD143-91C8-4265-ACDE-AEF1BA633CBD}" presName="parentText" presStyleLbl="node1" presStyleIdx="1" presStyleCnt="3" custScaleX="41347" custLinFactY="697" custLinFactNeighborX="20287" custLinFactNeighborY="100000">
        <dgm:presLayoutVars>
          <dgm:chMax val="0"/>
          <dgm:bulletEnabled val="1"/>
        </dgm:presLayoutVars>
      </dgm:prSet>
      <dgm:spPr/>
    </dgm:pt>
    <dgm:pt modelId="{15B01C7D-5566-413A-B2DD-3CC93F0E6E81}" type="pres">
      <dgm:prSet presAssocID="{970AD143-91C8-4265-ACDE-AEF1BA633CBD}" presName="negativeSpace" presStyleCnt="0"/>
      <dgm:spPr/>
    </dgm:pt>
    <dgm:pt modelId="{E68AAEEE-44FB-4B36-B179-67BF9396709D}" type="pres">
      <dgm:prSet presAssocID="{970AD143-91C8-4265-ACDE-AEF1BA633CBD}" presName="childText" presStyleLbl="conFgAcc1" presStyleIdx="1" presStyleCnt="3" custScaleY="138674" custLinFactY="50663" custLinFactNeighborX="913" custLinFactNeighborY="100000">
        <dgm:presLayoutVars>
          <dgm:bulletEnabled val="1"/>
        </dgm:presLayoutVars>
      </dgm:prSet>
      <dgm:spPr/>
    </dgm:pt>
    <dgm:pt modelId="{8BE61578-8BC5-4694-83CA-676BD71F5C5C}" type="pres">
      <dgm:prSet presAssocID="{5F63F9CF-7002-4760-ABDA-8C8EBBDFB540}" presName="spaceBetweenRectangles" presStyleCnt="0"/>
      <dgm:spPr/>
    </dgm:pt>
    <dgm:pt modelId="{C69D332D-C643-41BA-85D5-A4582A3E4A89}" type="pres">
      <dgm:prSet presAssocID="{C2A4E2B1-EFE2-4E23-AA08-883A823FACD0}" presName="parentLin" presStyleCnt="0"/>
      <dgm:spPr/>
    </dgm:pt>
    <dgm:pt modelId="{DA0671A2-613E-4FDF-89BB-47E62FC5D8DE}" type="pres">
      <dgm:prSet presAssocID="{C2A4E2B1-EFE2-4E23-AA08-883A823FACD0}" presName="parentLeftMargin" presStyleLbl="node1" presStyleIdx="1" presStyleCnt="3"/>
      <dgm:spPr/>
    </dgm:pt>
    <dgm:pt modelId="{C8F2B331-85EB-48E2-926C-A105AA23F806}" type="pres">
      <dgm:prSet presAssocID="{C2A4E2B1-EFE2-4E23-AA08-883A823FACD0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AB150D4-68A7-4173-A96B-1B43122AB3CC}" type="pres">
      <dgm:prSet presAssocID="{C2A4E2B1-EFE2-4E23-AA08-883A823FACD0}" presName="negativeSpace" presStyleCnt="0"/>
      <dgm:spPr/>
    </dgm:pt>
    <dgm:pt modelId="{4C34F738-F1FD-4A4C-8105-D7116184E929}" type="pres">
      <dgm:prSet presAssocID="{C2A4E2B1-EFE2-4E23-AA08-883A823FACD0}" presName="childText" presStyleLbl="conFgAcc1" presStyleIdx="2" presStyleCnt="3">
        <dgm:presLayoutVars>
          <dgm:bulletEnabled val="1"/>
        </dgm:presLayoutVars>
      </dgm:prSet>
      <dgm:spPr>
        <a:ln>
          <a:noFill/>
        </a:ln>
      </dgm:spPr>
    </dgm:pt>
  </dgm:ptLst>
  <dgm:cxnLst>
    <dgm:cxn modelId="{7D228E14-94DC-4E83-8E79-8F4A30A2CA9D}" srcId="{18A3992C-564D-4CF1-97B5-95C6A13B3F54}" destId="{4B0B3135-FC6D-4CE3-BB6E-E93057F98F4E}" srcOrd="0" destOrd="0" parTransId="{DD8CC31B-4947-4CFD-8599-E4DBAD8DD0C6}" sibTransId="{BE108A4B-87AE-42F6-9ADE-656FAD9AF69B}"/>
    <dgm:cxn modelId="{AE0D2916-C95B-478C-A5A2-4A7AE6A4392A}" type="presOf" srcId="{A3A49247-F07E-4B72-B554-4406575614DB}" destId="{2188F2DF-B52B-495E-A0F9-4F9DC36C9B86}" srcOrd="0" destOrd="2" presId="urn:microsoft.com/office/officeart/2005/8/layout/list1"/>
    <dgm:cxn modelId="{E3749C16-9CE8-40A3-98C2-7D6EF33416DB}" type="presOf" srcId="{C2A4E2B1-EFE2-4E23-AA08-883A823FACD0}" destId="{C8F2B331-85EB-48E2-926C-A105AA23F806}" srcOrd="1" destOrd="0" presId="urn:microsoft.com/office/officeart/2005/8/layout/list1"/>
    <dgm:cxn modelId="{5C2D0B1F-F0CA-40FA-A287-6E8B46BE64AB}" srcId="{18A3992C-564D-4CF1-97B5-95C6A13B3F54}" destId="{73180D22-DDDE-4FA8-A801-B74D7B155C3F}" srcOrd="1" destOrd="0" parTransId="{43244B14-9C0C-4092-9CAB-D3A41AF77BAD}" sibTransId="{258F3A92-3563-4BB4-AFE6-68E42A8FEE3A}"/>
    <dgm:cxn modelId="{065D6A29-BE6A-49FD-AE44-A0EE0F934625}" type="presOf" srcId="{8BDEC6F1-B5D5-4854-B509-B2863680DB39}" destId="{A4BF5934-CA70-4E2E-BA9F-03677797A653}" srcOrd="0" destOrd="0" presId="urn:microsoft.com/office/officeart/2005/8/layout/list1"/>
    <dgm:cxn modelId="{2FDAC829-0234-4D86-A52A-D3514A5A626A}" type="presOf" srcId="{970AD143-91C8-4265-ACDE-AEF1BA633CBD}" destId="{EFCA8B5C-9030-4ECE-B10C-DE968091827D}" srcOrd="1" destOrd="0" presId="urn:microsoft.com/office/officeart/2005/8/layout/list1"/>
    <dgm:cxn modelId="{D259125C-D409-44A1-ADB0-998BFBC972FB}" type="presOf" srcId="{6B0D10B2-73F6-44F8-A06C-D5E9B3B42F0D}" destId="{E68AAEEE-44FB-4B36-B179-67BF9396709D}" srcOrd="0" destOrd="1" presId="urn:microsoft.com/office/officeart/2005/8/layout/list1"/>
    <dgm:cxn modelId="{97C25342-195B-46D5-8E65-D6CD16799A9A}" type="presOf" srcId="{73180D22-DDDE-4FA8-A801-B74D7B155C3F}" destId="{2188F2DF-B52B-495E-A0F9-4F9DC36C9B86}" srcOrd="0" destOrd="1" presId="urn:microsoft.com/office/officeart/2005/8/layout/list1"/>
    <dgm:cxn modelId="{CC4C2066-31FD-4375-9069-A6BABDA1453B}" srcId="{970AD143-91C8-4265-ACDE-AEF1BA633CBD}" destId="{DFF2A16A-EB06-48AA-A0C5-F378EDA64AA1}" srcOrd="0" destOrd="0" parTransId="{BE11CAE4-022B-4BA9-A6DC-CB940DB3833B}" sibTransId="{A7A3AC06-73CB-4E73-A6F1-47F4AB6AAEDB}"/>
    <dgm:cxn modelId="{EE6F4567-7B8D-46B2-A68F-93842404194B}" srcId="{970AD143-91C8-4265-ACDE-AEF1BA633CBD}" destId="{B0F9F503-6EF8-4FF7-9BEE-86C15EC72E49}" srcOrd="2" destOrd="0" parTransId="{4BE9B955-905C-4463-90B9-0C78F958D210}" sibTransId="{C860C474-EB46-4EC9-9919-5F23EF29936A}"/>
    <dgm:cxn modelId="{B1CD8550-9EB6-43DD-9EBB-4BC05959D035}" srcId="{8BDEC6F1-B5D5-4854-B509-B2863680DB39}" destId="{970AD143-91C8-4265-ACDE-AEF1BA633CBD}" srcOrd="1" destOrd="0" parTransId="{CF4EC80A-B2F1-4D51-8CF9-B1F0A59415A0}" sibTransId="{5F63F9CF-7002-4760-ABDA-8C8EBBDFB540}"/>
    <dgm:cxn modelId="{137C5E71-1ADB-4FA8-BEB4-627A8FA09331}" srcId="{970AD143-91C8-4265-ACDE-AEF1BA633CBD}" destId="{6B0D10B2-73F6-44F8-A06C-D5E9B3B42F0D}" srcOrd="1" destOrd="0" parTransId="{6F5D8CA0-BD86-46A7-9A8D-E3E72AD94862}" sibTransId="{FBC9C733-3EA3-40AD-B373-96AC4EE9DAAA}"/>
    <dgm:cxn modelId="{BA22BB83-3B75-444F-B784-3A8359B1C502}" type="presOf" srcId="{18A3992C-564D-4CF1-97B5-95C6A13B3F54}" destId="{8FBB8B63-F625-45E8-A9FD-F0EE9327F23A}" srcOrd="1" destOrd="0" presId="urn:microsoft.com/office/officeart/2005/8/layout/list1"/>
    <dgm:cxn modelId="{CEF3478B-32D1-4950-A2EC-20653C5DBECC}" type="presOf" srcId="{970AD143-91C8-4265-ACDE-AEF1BA633CBD}" destId="{E892F281-A378-49A9-910C-7E02B0C6CB4E}" srcOrd="0" destOrd="0" presId="urn:microsoft.com/office/officeart/2005/8/layout/list1"/>
    <dgm:cxn modelId="{DA5DA48E-125A-4D29-B86A-3ECDAC0755D0}" srcId="{18A3992C-564D-4CF1-97B5-95C6A13B3F54}" destId="{A3A49247-F07E-4B72-B554-4406575614DB}" srcOrd="2" destOrd="0" parTransId="{9A13FEB5-7B88-4DE6-9FA4-E782E6909059}" sibTransId="{A24B0986-627C-43DD-9735-29065EE5EB65}"/>
    <dgm:cxn modelId="{9D6D6499-EC5A-44C8-BE08-2B6DDF49469B}" type="presOf" srcId="{18A3992C-564D-4CF1-97B5-95C6A13B3F54}" destId="{5E9C5C44-F02B-46D0-B8F2-027140E849B3}" srcOrd="0" destOrd="0" presId="urn:microsoft.com/office/officeart/2005/8/layout/list1"/>
    <dgm:cxn modelId="{E122F99F-C9A0-4CDF-911C-767EB2DBB2B7}" type="presOf" srcId="{DFF2A16A-EB06-48AA-A0C5-F378EDA64AA1}" destId="{E68AAEEE-44FB-4B36-B179-67BF9396709D}" srcOrd="0" destOrd="0" presId="urn:microsoft.com/office/officeart/2005/8/layout/list1"/>
    <dgm:cxn modelId="{498BD3C1-B36B-4E3C-8CB5-494DD7C0E4EC}" srcId="{8BDEC6F1-B5D5-4854-B509-B2863680DB39}" destId="{18A3992C-564D-4CF1-97B5-95C6A13B3F54}" srcOrd="0" destOrd="0" parTransId="{60DAEFD0-2E26-424C-8992-CCCA9001C7D6}" sibTransId="{96D618EE-75E7-4BE1-B37E-037CBE63C6F1}"/>
    <dgm:cxn modelId="{D59832D7-44D4-4893-8338-44C61E11DBA7}" type="presOf" srcId="{4B0B3135-FC6D-4CE3-BB6E-E93057F98F4E}" destId="{2188F2DF-B52B-495E-A0F9-4F9DC36C9B86}" srcOrd="0" destOrd="0" presId="urn:microsoft.com/office/officeart/2005/8/layout/list1"/>
    <dgm:cxn modelId="{FD1E31E6-6673-42FB-ABBA-175E17BF9A98}" type="presOf" srcId="{C2A4E2B1-EFE2-4E23-AA08-883A823FACD0}" destId="{DA0671A2-613E-4FDF-89BB-47E62FC5D8DE}" srcOrd="0" destOrd="0" presId="urn:microsoft.com/office/officeart/2005/8/layout/list1"/>
    <dgm:cxn modelId="{457BD7F9-B910-4303-A7E6-AF5F194153CA}" type="presOf" srcId="{B0F9F503-6EF8-4FF7-9BEE-86C15EC72E49}" destId="{E68AAEEE-44FB-4B36-B179-67BF9396709D}" srcOrd="0" destOrd="2" presId="urn:microsoft.com/office/officeart/2005/8/layout/list1"/>
    <dgm:cxn modelId="{855281FB-2985-4512-ADCB-549154D08E6B}" srcId="{8BDEC6F1-B5D5-4854-B509-B2863680DB39}" destId="{C2A4E2B1-EFE2-4E23-AA08-883A823FACD0}" srcOrd="2" destOrd="0" parTransId="{229B4111-3857-45CA-9A93-06B52E8F5179}" sibTransId="{45452B46-71AA-4C45-A25D-EDA87C23BA18}"/>
    <dgm:cxn modelId="{216E731F-A691-4DE3-93F7-369814750EA2}" type="presParOf" srcId="{A4BF5934-CA70-4E2E-BA9F-03677797A653}" destId="{594117E1-0209-499C-9433-9E95383203D0}" srcOrd="0" destOrd="0" presId="urn:microsoft.com/office/officeart/2005/8/layout/list1"/>
    <dgm:cxn modelId="{B17D30AD-11C9-401C-94C0-59721EE7E142}" type="presParOf" srcId="{594117E1-0209-499C-9433-9E95383203D0}" destId="{5E9C5C44-F02B-46D0-B8F2-027140E849B3}" srcOrd="0" destOrd="0" presId="urn:microsoft.com/office/officeart/2005/8/layout/list1"/>
    <dgm:cxn modelId="{4C473934-3D36-4D2C-AD3F-0F19821B66AC}" type="presParOf" srcId="{594117E1-0209-499C-9433-9E95383203D0}" destId="{8FBB8B63-F625-45E8-A9FD-F0EE9327F23A}" srcOrd="1" destOrd="0" presId="urn:microsoft.com/office/officeart/2005/8/layout/list1"/>
    <dgm:cxn modelId="{F250438A-949C-4A37-ACF5-C0C739065216}" type="presParOf" srcId="{A4BF5934-CA70-4E2E-BA9F-03677797A653}" destId="{C33BCA9F-9BDB-4EFD-9519-07A10878DAE1}" srcOrd="1" destOrd="0" presId="urn:microsoft.com/office/officeart/2005/8/layout/list1"/>
    <dgm:cxn modelId="{EC051426-93CF-43C4-8F8F-45C2D9F0EEF1}" type="presParOf" srcId="{A4BF5934-CA70-4E2E-BA9F-03677797A653}" destId="{2188F2DF-B52B-495E-A0F9-4F9DC36C9B86}" srcOrd="2" destOrd="0" presId="urn:microsoft.com/office/officeart/2005/8/layout/list1"/>
    <dgm:cxn modelId="{26042117-82D0-43B7-98CC-628BA55A8EC0}" type="presParOf" srcId="{A4BF5934-CA70-4E2E-BA9F-03677797A653}" destId="{74AEA030-A5D2-4177-B5CF-C5B4CB145766}" srcOrd="3" destOrd="0" presId="urn:microsoft.com/office/officeart/2005/8/layout/list1"/>
    <dgm:cxn modelId="{D3E2BB7E-A938-4539-9BAD-E1102515D96B}" type="presParOf" srcId="{A4BF5934-CA70-4E2E-BA9F-03677797A653}" destId="{DCEE037C-1519-4150-95F8-01D1D989A3F0}" srcOrd="4" destOrd="0" presId="urn:microsoft.com/office/officeart/2005/8/layout/list1"/>
    <dgm:cxn modelId="{63C68134-62DD-4A91-9761-93DFA5FB3013}" type="presParOf" srcId="{DCEE037C-1519-4150-95F8-01D1D989A3F0}" destId="{E892F281-A378-49A9-910C-7E02B0C6CB4E}" srcOrd="0" destOrd="0" presId="urn:microsoft.com/office/officeart/2005/8/layout/list1"/>
    <dgm:cxn modelId="{692530E4-13FF-4078-92A9-230630CF9C1A}" type="presParOf" srcId="{DCEE037C-1519-4150-95F8-01D1D989A3F0}" destId="{EFCA8B5C-9030-4ECE-B10C-DE968091827D}" srcOrd="1" destOrd="0" presId="urn:microsoft.com/office/officeart/2005/8/layout/list1"/>
    <dgm:cxn modelId="{9832DA4C-9DF7-4805-A271-C44CAEF6ADC6}" type="presParOf" srcId="{A4BF5934-CA70-4E2E-BA9F-03677797A653}" destId="{15B01C7D-5566-413A-B2DD-3CC93F0E6E81}" srcOrd="5" destOrd="0" presId="urn:microsoft.com/office/officeart/2005/8/layout/list1"/>
    <dgm:cxn modelId="{2E887AB2-ECBC-4313-A421-23A2E2A2D273}" type="presParOf" srcId="{A4BF5934-CA70-4E2E-BA9F-03677797A653}" destId="{E68AAEEE-44FB-4B36-B179-67BF9396709D}" srcOrd="6" destOrd="0" presId="urn:microsoft.com/office/officeart/2005/8/layout/list1"/>
    <dgm:cxn modelId="{3DB0A709-9C0F-4F02-BB4E-CC8CD7FF3DCE}" type="presParOf" srcId="{A4BF5934-CA70-4E2E-BA9F-03677797A653}" destId="{8BE61578-8BC5-4694-83CA-676BD71F5C5C}" srcOrd="7" destOrd="0" presId="urn:microsoft.com/office/officeart/2005/8/layout/list1"/>
    <dgm:cxn modelId="{C172F11F-869A-4D6F-8982-BF2AE67DA9A3}" type="presParOf" srcId="{A4BF5934-CA70-4E2E-BA9F-03677797A653}" destId="{C69D332D-C643-41BA-85D5-A4582A3E4A89}" srcOrd="8" destOrd="0" presId="urn:microsoft.com/office/officeart/2005/8/layout/list1"/>
    <dgm:cxn modelId="{96B07CD0-7340-4CAF-A454-D4B7071B62F9}" type="presParOf" srcId="{C69D332D-C643-41BA-85D5-A4582A3E4A89}" destId="{DA0671A2-613E-4FDF-89BB-47E62FC5D8DE}" srcOrd="0" destOrd="0" presId="urn:microsoft.com/office/officeart/2005/8/layout/list1"/>
    <dgm:cxn modelId="{19E21B93-F0E3-4C02-801A-7A4BAC3B917D}" type="presParOf" srcId="{C69D332D-C643-41BA-85D5-A4582A3E4A89}" destId="{C8F2B331-85EB-48E2-926C-A105AA23F806}" srcOrd="1" destOrd="0" presId="urn:microsoft.com/office/officeart/2005/8/layout/list1"/>
    <dgm:cxn modelId="{72D7075A-63F8-4B38-9571-C9B4B2A3DC36}" type="presParOf" srcId="{A4BF5934-CA70-4E2E-BA9F-03677797A653}" destId="{EAB150D4-68A7-4173-A96B-1B43122AB3CC}" srcOrd="9" destOrd="0" presId="urn:microsoft.com/office/officeart/2005/8/layout/list1"/>
    <dgm:cxn modelId="{C8ADD4C6-FF7C-4A80-A1EB-9393153C4AE8}" type="presParOf" srcId="{A4BF5934-CA70-4E2E-BA9F-03677797A653}" destId="{4C34F738-F1FD-4A4C-8105-D7116184E9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8F2DF-B52B-495E-A0F9-4F9DC36C9B86}">
      <dsp:nvSpPr>
        <dsp:cNvPr id="0" name=""/>
        <dsp:cNvSpPr/>
      </dsp:nvSpPr>
      <dsp:spPr>
        <a:xfrm>
          <a:off x="0" y="278247"/>
          <a:ext cx="8424863" cy="136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3863" tIns="374904" rIns="653863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Multi-label Image </a:t>
          </a:r>
          <a:r>
            <a:rPr lang="de-DE" sz="1800" kern="1200" dirty="0" err="1"/>
            <a:t>dataset</a:t>
          </a:r>
          <a:endParaRPr lang="de-DE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330K </a:t>
          </a:r>
          <a:r>
            <a:rPr lang="de-DE" sz="1800" kern="1200" dirty="0" err="1"/>
            <a:t>images</a:t>
          </a:r>
          <a:endParaRPr lang="de-DE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80 different </a:t>
          </a:r>
          <a:r>
            <a:rPr lang="de-DE" sz="1800" kern="1200" dirty="0" err="1"/>
            <a:t>classes</a:t>
          </a:r>
          <a:endParaRPr lang="de-DE" sz="1800" kern="1200" dirty="0"/>
        </a:p>
      </dsp:txBody>
      <dsp:txXfrm>
        <a:off x="0" y="278247"/>
        <a:ext cx="8424863" cy="1360800"/>
      </dsp:txXfrm>
    </dsp:sp>
    <dsp:sp modelId="{8FBB8B63-F625-45E8-A9FD-F0EE9327F23A}">
      <dsp:nvSpPr>
        <dsp:cNvPr id="0" name=""/>
        <dsp:cNvSpPr/>
      </dsp:nvSpPr>
      <dsp:spPr>
        <a:xfrm>
          <a:off x="481063" y="28130"/>
          <a:ext cx="2438399" cy="531360"/>
        </a:xfrm>
        <a:prstGeom prst="roundRect">
          <a:avLst/>
        </a:prstGeom>
        <a:solidFill>
          <a:srgbClr val="073776"/>
        </a:solidFill>
        <a:ln w="25400" cap="flat" cmpd="sng" algn="ctr">
          <a:solidFill>
            <a:srgbClr val="07377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08" tIns="0" rIns="222908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MS-COCO</a:t>
          </a:r>
        </a:p>
      </dsp:txBody>
      <dsp:txXfrm>
        <a:off x="507002" y="54069"/>
        <a:ext cx="2386521" cy="479482"/>
      </dsp:txXfrm>
    </dsp:sp>
    <dsp:sp modelId="{E68AAEEE-44FB-4B36-B179-67BF9396709D}">
      <dsp:nvSpPr>
        <dsp:cNvPr id="0" name=""/>
        <dsp:cNvSpPr/>
      </dsp:nvSpPr>
      <dsp:spPr>
        <a:xfrm>
          <a:off x="0" y="2788549"/>
          <a:ext cx="8424863" cy="18870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3863" tIns="374904" rIns="653863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Multi-label Image </a:t>
          </a:r>
          <a:r>
            <a:rPr lang="de-DE" sz="1800" kern="1200" dirty="0" err="1"/>
            <a:t>dataset</a:t>
          </a:r>
          <a:endParaRPr lang="de-DE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270K </a:t>
          </a:r>
          <a:r>
            <a:rPr lang="de-DE" sz="1800" kern="1200" dirty="0" err="1"/>
            <a:t>images</a:t>
          </a:r>
          <a:endParaRPr lang="de-DE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81 </a:t>
          </a:r>
          <a:r>
            <a:rPr lang="de-DE" sz="1800" kern="1200" dirty="0" err="1"/>
            <a:t>classes</a:t>
          </a:r>
          <a:r>
            <a:rPr lang="de-DE" sz="1800" kern="1200" dirty="0"/>
            <a:t> (NUS-1000, 1000 </a:t>
          </a:r>
          <a:r>
            <a:rPr lang="de-DE" sz="1800" kern="1200" dirty="0" err="1"/>
            <a:t>classes</a:t>
          </a:r>
          <a:r>
            <a:rPr lang="de-DE" sz="1800" kern="1200" dirty="0"/>
            <a:t>)</a:t>
          </a:r>
        </a:p>
      </dsp:txBody>
      <dsp:txXfrm>
        <a:off x="0" y="2788549"/>
        <a:ext cx="8424863" cy="1887075"/>
      </dsp:txXfrm>
    </dsp:sp>
    <dsp:sp modelId="{EFCA8B5C-9030-4ECE-B10C-DE968091827D}">
      <dsp:nvSpPr>
        <dsp:cNvPr id="0" name=""/>
        <dsp:cNvSpPr/>
      </dsp:nvSpPr>
      <dsp:spPr>
        <a:xfrm>
          <a:off x="506700" y="2271310"/>
          <a:ext cx="2438399" cy="531360"/>
        </a:xfrm>
        <a:prstGeom prst="roundRect">
          <a:avLst/>
        </a:prstGeom>
        <a:solidFill>
          <a:srgbClr val="073776"/>
        </a:solidFill>
        <a:ln w="25400" cap="flat" cmpd="sng" algn="ctr">
          <a:solidFill>
            <a:srgbClr val="07377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08" tIns="0" rIns="222908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NUS-WIDE</a:t>
          </a:r>
        </a:p>
      </dsp:txBody>
      <dsp:txXfrm>
        <a:off x="532639" y="2297249"/>
        <a:ext cx="2386521" cy="479482"/>
      </dsp:txXfrm>
    </dsp:sp>
    <dsp:sp modelId="{4C34F738-F1FD-4A4C-8105-D7116184E929}">
      <dsp:nvSpPr>
        <dsp:cNvPr id="0" name=""/>
        <dsp:cNvSpPr/>
      </dsp:nvSpPr>
      <dsp:spPr>
        <a:xfrm>
          <a:off x="0" y="4251882"/>
          <a:ext cx="842486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F2B331-85EB-48E2-926C-A105AA23F806}">
      <dsp:nvSpPr>
        <dsp:cNvPr id="0" name=""/>
        <dsp:cNvSpPr/>
      </dsp:nvSpPr>
      <dsp:spPr>
        <a:xfrm>
          <a:off x="421243" y="3986202"/>
          <a:ext cx="5897404" cy="531360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08" tIns="0" rIns="22290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 dirty="0"/>
        </a:p>
      </dsp:txBody>
      <dsp:txXfrm>
        <a:off x="447182" y="4012141"/>
        <a:ext cx="5845526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6937D-10D5-9A4E-8AE5-3BD40A349CB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F51CD-B87E-504E-9940-0A8EC0898CB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560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0FCC8-D1FC-D145-A009-25D2FF8D2EB2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46913-DBF3-5540-BABC-D9F21B35442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461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5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7" name="Picture 518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3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358775" y="1827213"/>
            <a:ext cx="8424863" cy="12954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58775" y="1143000"/>
            <a:ext cx="8424863" cy="6858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0709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50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914400"/>
            <a:ext cx="2105025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914400"/>
            <a:ext cx="6167438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30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02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Rectangle 15"/>
          <p:cNvSpPr>
            <a:spLocks noGrp="1" noChangeArrowheads="1"/>
          </p:cNvSpPr>
          <p:nvPr>
            <p:ph type="subTitle" idx="12" hasCustomPrompt="1"/>
          </p:nvPr>
        </p:nvSpPr>
        <p:spPr>
          <a:xfrm>
            <a:off x="358775" y="1143000"/>
            <a:ext cx="8424863" cy="6858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358775" y="1828800"/>
            <a:ext cx="8424863" cy="12954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8381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828800"/>
            <a:ext cx="4135438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828800"/>
            <a:ext cx="413702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3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65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50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37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52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2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066800"/>
            <a:ext cx="842486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fr-FR"/>
              <a:t>December 14th, 2021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33333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rgbClr val="333333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crosoft.com/en-us/research/uploads/prod/2017/12/40250.jpg" TargetMode="External"/><Relationship Id="rId2" Type="http://schemas.openxmlformats.org/officeDocument/2006/relationships/hyperlink" Target="https://tkipf.github.i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aperswithcode.com/dataset/coco" TargetMode="External"/><Relationship Id="rId5" Type="http://schemas.openxmlformats.org/officeDocument/2006/relationships/hyperlink" Target="https://paperswithcode.com/dataset/nus-wide" TargetMode="External"/><Relationship Id="rId4" Type="http://schemas.openxmlformats.org/officeDocument/2006/relationships/hyperlink" Target="https://analyticsindiamag.com/what-is-zero-shot-learning/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4720" y="1899602"/>
            <a:ext cx="6670358" cy="2394267"/>
          </a:xfrm>
        </p:spPr>
        <p:txBody>
          <a:bodyPr/>
          <a:lstStyle/>
          <a:p>
            <a:r>
              <a:rPr lang="en-US" sz="3600" b="0" dirty="0"/>
              <a:t>Multi-label zero-shot learning with graph convolutional networks</a:t>
            </a:r>
            <a:br>
              <a:rPr lang="de-DE" b="0" dirty="0"/>
            </a:br>
            <a:br>
              <a:rPr lang="de-DE" sz="1600" b="0" dirty="0"/>
            </a:br>
            <a:r>
              <a:rPr lang="fr-FR" sz="1800" b="0" dirty="0" err="1"/>
              <a:t>Guangjin</a:t>
            </a:r>
            <a:r>
              <a:rPr lang="fr-FR" sz="1800" b="0" dirty="0"/>
              <a:t> Ou, </a:t>
            </a:r>
            <a:r>
              <a:rPr lang="fr-FR" sz="1800" b="0" dirty="0" err="1"/>
              <a:t>Guoxian</a:t>
            </a:r>
            <a:r>
              <a:rPr lang="fr-FR" sz="1800" b="0" dirty="0"/>
              <a:t> Yu, Carlotta </a:t>
            </a:r>
            <a:r>
              <a:rPr lang="fr-FR" sz="1800" b="0" dirty="0" err="1"/>
              <a:t>Domeniconi</a:t>
            </a:r>
            <a:r>
              <a:rPr lang="fr-FR" sz="1800" b="0" dirty="0"/>
              <a:t>, </a:t>
            </a:r>
            <a:r>
              <a:rPr lang="fr-FR" sz="1800" b="0" dirty="0" err="1"/>
              <a:t>Xuequan</a:t>
            </a:r>
            <a:r>
              <a:rPr lang="fr-FR" sz="1800" b="0" dirty="0"/>
              <a:t> Lu, </a:t>
            </a:r>
            <a:r>
              <a:rPr lang="fr-FR" sz="1800" b="0" dirty="0" err="1"/>
              <a:t>Xiangliang</a:t>
            </a:r>
            <a:r>
              <a:rPr lang="fr-FR" sz="1800" b="0" dirty="0"/>
              <a:t> Zhang</a:t>
            </a:r>
            <a:endParaRPr lang="en-US" sz="20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4720" y="693420"/>
            <a:ext cx="6670358" cy="1049972"/>
          </a:xfrm>
        </p:spPr>
        <p:txBody>
          <a:bodyPr/>
          <a:lstStyle/>
          <a:p>
            <a:r>
              <a:rPr lang="en-US" dirty="0"/>
              <a:t>Master Seminar: Graph Deep Learning for Medical Applications</a:t>
            </a:r>
          </a:p>
          <a:p>
            <a:r>
              <a:rPr lang="en-US" dirty="0"/>
              <a:t>Computer Aided Medical Procedures</a:t>
            </a:r>
          </a:p>
          <a:p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C8FBB7F-DA63-4C44-B5CB-146B5EB43732}"/>
              </a:ext>
            </a:extLst>
          </p:cNvPr>
          <p:cNvSpPr txBox="1"/>
          <p:nvPr/>
        </p:nvSpPr>
        <p:spPr>
          <a:xfrm>
            <a:off x="528320" y="4450079"/>
            <a:ext cx="4643120" cy="12003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indent="0" fontAlgn="base">
              <a:spcBef>
                <a:spcPct val="20000"/>
              </a:spcBef>
              <a:spcAft>
                <a:spcPct val="0"/>
              </a:spcAft>
              <a:buFontTx/>
              <a:buNone/>
              <a:defRPr>
                <a:solidFill>
                  <a:schemeClr val="bg1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ea typeface="ＭＳ Ｐゴシック" charset="0"/>
              </a:defRPr>
            </a:lvl3pPr>
            <a:lvl4pPr marL="1600200" indent="-22860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4pPr>
            <a:lvl5pPr marL="20574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ea typeface="ＭＳ Ｐゴシック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9pPr>
          </a:lstStyle>
          <a:p>
            <a:r>
              <a:rPr lang="de-DE" dirty="0"/>
              <a:t>Student:	Mohamed Taieb Ben </a:t>
            </a:r>
            <a:r>
              <a:rPr lang="de-DE" dirty="0" err="1"/>
              <a:t>Haddej</a:t>
            </a:r>
            <a:br>
              <a:rPr lang="de-DE" dirty="0"/>
            </a:br>
            <a:r>
              <a:rPr lang="de-DE" dirty="0"/>
              <a:t>Tutor:	</a:t>
            </a:r>
            <a:r>
              <a:rPr lang="de-DE" dirty="0" err="1"/>
              <a:t>Anees</a:t>
            </a:r>
            <a:r>
              <a:rPr lang="de-DE" dirty="0"/>
              <a:t> Kazi</a:t>
            </a:r>
            <a:br>
              <a:rPr lang="de-DE" dirty="0"/>
            </a:br>
            <a:br>
              <a:rPr lang="de-DE" dirty="0"/>
            </a:br>
            <a:r>
              <a:rPr lang="de-DE" dirty="0" err="1"/>
              <a:t>December</a:t>
            </a:r>
            <a:r>
              <a:rPr lang="de-DE" dirty="0"/>
              <a:t> 14th, 2021</a:t>
            </a:r>
          </a:p>
        </p:txBody>
      </p:sp>
    </p:spTree>
    <p:extLst>
      <p:ext uri="{BB962C8B-B14F-4D97-AF65-F5344CB8AC3E}">
        <p14:creationId xmlns:p14="http://schemas.microsoft.com/office/powerpoint/2010/main" val="2354963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E1DCEFF-1D78-4808-A935-36B219293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73776"/>
                </a:solidFill>
              </a:rPr>
              <a:t>MZSL-GCN Framework</a:t>
            </a:r>
            <a:endParaRPr lang="de-DE" dirty="0">
              <a:solidFill>
                <a:srgbClr val="073776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4824A2-2D3C-4D57-88A6-E940407E6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3CCE03-A078-4B59-90DA-0E3CCCE5FB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10</a:t>
            </a:fld>
            <a:endParaRPr lang="en-US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9B8DF146-6FDC-484C-88F2-E5C60E957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C53ED4-2BB3-42E1-B46C-7CAB6DD923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4495087"/>
            <a:ext cx="8255387" cy="1337291"/>
          </a:xfrm>
        </p:spPr>
        <p:txBody>
          <a:bodyPr/>
          <a:lstStyle/>
          <a:p>
            <a:r>
              <a:rPr lang="en-US" sz="1800" b="0" i="0" u="none" strike="noStrike" baseline="0" dirty="0">
                <a:latin typeface="t1-gul-regular"/>
              </a:rPr>
              <a:t>An end-to-end trainable multi-label zero-shot</a:t>
            </a:r>
            <a:r>
              <a:rPr lang="en-US" sz="1800" dirty="0">
                <a:latin typeface="t1-gul-regular"/>
              </a:rPr>
              <a:t> </a:t>
            </a:r>
            <a:r>
              <a:rPr lang="en-US" sz="1800" b="0" i="0" u="none" strike="noStrike" baseline="0" dirty="0">
                <a:latin typeface="t1-gul-regular"/>
              </a:rPr>
              <a:t>learning (MZSL-GCN) framework, which </a:t>
            </a:r>
            <a:r>
              <a:rPr lang="en-US" sz="1800" dirty="0">
                <a:latin typeface="t1-gul-regular"/>
              </a:rPr>
              <a:t>consists of:</a:t>
            </a:r>
          </a:p>
          <a:p>
            <a:pPr lvl="1"/>
            <a:r>
              <a:rPr lang="en-US" sz="1800" dirty="0">
                <a:latin typeface="t1-gul-regular"/>
              </a:rPr>
              <a:t>The Image Representation subnet</a:t>
            </a:r>
          </a:p>
          <a:p>
            <a:pPr lvl="1"/>
            <a:r>
              <a:rPr lang="en-US" sz="1800" dirty="0">
                <a:latin typeface="t1-gul-regular"/>
              </a:rPr>
              <a:t>The GCN-based learning subnet</a:t>
            </a:r>
            <a:endParaRPr lang="en-US" sz="3200" dirty="0"/>
          </a:p>
        </p:txBody>
      </p:sp>
      <p:pic>
        <p:nvPicPr>
          <p:cNvPr id="8" name="Espace réservé du contenu 10">
            <a:extLst>
              <a:ext uri="{FF2B5EF4-FFF2-40B4-BE49-F238E27FC236}">
                <a16:creationId xmlns:a16="http://schemas.microsoft.com/office/drawing/2014/main" id="{D24EDBF8-E860-46B8-B50D-E18DBBE34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34841" y="904469"/>
            <a:ext cx="6303251" cy="359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4472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E1DCEFF-1D78-4808-A935-36B219293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Problem </a:t>
            </a:r>
            <a:r>
              <a:rPr lang="de-DE" dirty="0" err="1">
                <a:solidFill>
                  <a:srgbClr val="073776"/>
                </a:solidFill>
              </a:rPr>
              <a:t>Formulation</a:t>
            </a:r>
            <a:endParaRPr lang="de-DE" dirty="0">
              <a:solidFill>
                <a:srgbClr val="073776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4824A2-2D3C-4D57-88A6-E940407E6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3CCE03-A078-4B59-90DA-0E3CCCE5FB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11</a:t>
            </a:fld>
            <a:endParaRPr lang="en-US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9B8DF146-6FDC-484C-88F2-E5C60E957F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C53ED4-2BB3-42E1-B46C-7CAB6DD923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8774" y="1213724"/>
            <a:ext cx="8404226" cy="4554687"/>
          </a:xfrm>
        </p:spPr>
        <p:txBody>
          <a:bodyPr/>
          <a:lstStyle/>
          <a:p>
            <a:pPr algn="l"/>
            <a:r>
              <a:rPr lang="en-US" sz="1800" dirty="0">
                <a:latin typeface="t1-gul-regular"/>
              </a:rPr>
              <a:t>Goal: L</a:t>
            </a:r>
            <a:r>
              <a:rPr lang="en-US" sz="1800" b="0" i="0" u="none" strike="noStrike" baseline="0" dirty="0">
                <a:latin typeface="t1-gul-regular"/>
              </a:rPr>
              <a:t>earn a multi-label classification model using the training data to achieve good performance not only in the conventional setting, but also in the generalized setting of MZSL</a:t>
            </a:r>
          </a:p>
          <a:p>
            <a:pPr algn="l"/>
            <a:endParaRPr lang="en-US" sz="1800" dirty="0">
              <a:latin typeface="t1-gul-regular"/>
            </a:endParaRPr>
          </a:p>
          <a:p>
            <a:r>
              <a:rPr lang="en-US" sz="1800" dirty="0">
                <a:latin typeface="t1-gul-regular"/>
              </a:rPr>
              <a:t>Training Data: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{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</a:t>
            </a:r>
            <a:r>
              <a:rPr lang="en-US" sz="1800" baseline="30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Y}</a:t>
            </a:r>
          </a:p>
          <a:p>
            <a:pPr lvl="1"/>
            <a:r>
              <a:rPr lang="en-US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</a:t>
            </a:r>
            <a:r>
              <a:rPr lang="en-US" sz="1400" baseline="30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400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∈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sz="1400" baseline="30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ns</a:t>
            </a:r>
            <a:r>
              <a:rPr lang="en-US" sz="140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×</a:t>
            </a:r>
            <a:r>
              <a:rPr lang="en-US" sz="1400" baseline="30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1400" dirty="0">
                <a:effectLst/>
                <a:latin typeface="t1-gul-regular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400" b="0" i="0" u="none" strike="noStrike" baseline="0" dirty="0">
                <a:latin typeface="t1-gul-regular-italic"/>
              </a:rPr>
              <a:t>d</a:t>
            </a:r>
            <a:r>
              <a:rPr lang="en-US" sz="1400" b="0" i="0" u="none" strike="noStrike" baseline="0" dirty="0">
                <a:latin typeface="t1-gul-regular"/>
              </a:rPr>
              <a:t>-dimensional </a:t>
            </a:r>
            <a:r>
              <a:rPr lang="en-US" sz="1400" b="0" i="0" u="none" strike="noStrike" baseline="0" dirty="0">
                <a:latin typeface="t1-gul-regular-italic"/>
              </a:rPr>
              <a:t>ns </a:t>
            </a:r>
            <a:r>
              <a:rPr lang="en-US" sz="1400" b="0" i="0" u="none" strike="noStrike" baseline="0" dirty="0">
                <a:latin typeface="t1-gul-regular"/>
              </a:rPr>
              <a:t>training instances</a:t>
            </a:r>
          </a:p>
          <a:p>
            <a:pPr lvl="1"/>
            <a:r>
              <a:rPr lang="en-US" sz="1400" b="0" i="0" u="none" strike="noStrike" baseline="0" dirty="0">
                <a:latin typeface="t1-gul-bold"/>
              </a:rPr>
              <a:t>Y </a:t>
            </a:r>
            <a:r>
              <a:rPr lang="en-US" sz="1400" b="0" i="0" u="none" strike="noStrike" baseline="0" dirty="0">
                <a:latin typeface="MTSYN"/>
              </a:rPr>
              <a:t>∈ 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{0, 1}</a:t>
            </a:r>
            <a:r>
              <a:rPr lang="en-US" sz="1400" baseline="30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ns</a:t>
            </a:r>
            <a:r>
              <a:rPr lang="en-US" sz="140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×</a:t>
            </a:r>
            <a:r>
              <a:rPr lang="en-US" sz="1400" baseline="30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fr-FR" sz="14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400" dirty="0">
                <a:latin typeface="t1-gul-regular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1400" b="0" i="0" u="none" strike="noStrike" baseline="0" dirty="0">
                <a:latin typeface="t1-gul-regular"/>
              </a:rPr>
              <a:t>abel matrix across a set of seen classes (Multi labels)</a:t>
            </a:r>
          </a:p>
          <a:p>
            <a:pPr marL="457200" lvl="1" indent="0">
              <a:buNone/>
            </a:pPr>
            <a:endParaRPr lang="en-US" sz="1400" b="0" i="0" u="none" strike="noStrike" baseline="0" dirty="0">
              <a:latin typeface="t1-gul-regular"/>
            </a:endParaRPr>
          </a:p>
          <a:p>
            <a:r>
              <a:rPr lang="en-US" sz="1800" dirty="0">
                <a:latin typeface="t1-gul-regular"/>
              </a:rPr>
              <a:t>Test Data: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1800" baseline="30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{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</a:t>
            </a:r>
            <a:r>
              <a:rPr lang="en-US" sz="1800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}</a:t>
            </a:r>
          </a:p>
          <a:p>
            <a:pPr lvl="1"/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Labels of samples in D</a:t>
            </a:r>
            <a:r>
              <a:rPr lang="en-US" sz="1400" baseline="30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are not available for training</a:t>
            </a:r>
          </a:p>
          <a:p>
            <a:pPr marL="457200" lvl="1" indent="0">
              <a:buNone/>
            </a:pP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t1-gul-regular"/>
              </a:rPr>
              <a:t>Semantic embedding: A </a:t>
            </a:r>
            <a:r>
              <a:rPr lang="en-US" sz="1800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∈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</a:t>
            </a:r>
            <a:r>
              <a:rPr lang="en-US" sz="1800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</a:t>
            </a:r>
            <a:r>
              <a:rPr lang="en-US" sz="1800" baseline="30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×</a:t>
            </a:r>
            <a:r>
              <a:rPr lang="en-US" sz="1800" baseline="300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/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seen and unseen classes</a:t>
            </a:r>
            <a:endParaRPr lang="en-US" sz="1400" b="0" i="0" u="none" strike="noStrike" baseline="0" dirty="0">
              <a:latin typeface="t1-gul-regular"/>
            </a:endParaRPr>
          </a:p>
          <a:p>
            <a:pPr lvl="1"/>
            <a:endParaRPr lang="en-US" sz="1400" b="0" i="0" u="none" strike="noStrike" baseline="0" dirty="0">
              <a:latin typeface="t1-gul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167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897D8-6F25-4527-BD06-94154136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GCN Architecture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110B73-5D92-4D8F-9D96-576C3A2B05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ECD336-C546-4861-A2E8-5F7821D40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12</a:t>
            </a:fld>
            <a:endParaRPr lang="en-US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65DA727-FC60-4198-B473-D057F79D5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0F3AAE1-BD61-4ECA-9037-7B9D10E0B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403" y="2428759"/>
            <a:ext cx="1689593" cy="2000479"/>
          </a:xfrm>
          <a:prstGeom prst="rect">
            <a:avLst/>
          </a:prstGeom>
        </p:spPr>
      </p:pic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5368AF16-7F84-47C3-90C6-D67D9711EE9D}"/>
              </a:ext>
            </a:extLst>
          </p:cNvPr>
          <p:cNvSpPr/>
          <p:nvPr/>
        </p:nvSpPr>
        <p:spPr>
          <a:xfrm>
            <a:off x="358775" y="1701618"/>
            <a:ext cx="6539933" cy="918189"/>
          </a:xfrm>
          <a:custGeom>
            <a:avLst/>
            <a:gdLst>
              <a:gd name="connsiteX0" fmla="*/ 0 w 6539933"/>
              <a:gd name="connsiteY0" fmla="*/ 153035 h 918189"/>
              <a:gd name="connsiteX1" fmla="*/ 153035 w 6539933"/>
              <a:gd name="connsiteY1" fmla="*/ 0 h 918189"/>
              <a:gd name="connsiteX2" fmla="*/ 6386898 w 6539933"/>
              <a:gd name="connsiteY2" fmla="*/ 0 h 918189"/>
              <a:gd name="connsiteX3" fmla="*/ 6539933 w 6539933"/>
              <a:gd name="connsiteY3" fmla="*/ 153035 h 918189"/>
              <a:gd name="connsiteX4" fmla="*/ 6539933 w 6539933"/>
              <a:gd name="connsiteY4" fmla="*/ 765154 h 918189"/>
              <a:gd name="connsiteX5" fmla="*/ 6386898 w 6539933"/>
              <a:gd name="connsiteY5" fmla="*/ 918189 h 918189"/>
              <a:gd name="connsiteX6" fmla="*/ 153035 w 6539933"/>
              <a:gd name="connsiteY6" fmla="*/ 918189 h 918189"/>
              <a:gd name="connsiteX7" fmla="*/ 0 w 6539933"/>
              <a:gd name="connsiteY7" fmla="*/ 765154 h 918189"/>
              <a:gd name="connsiteX8" fmla="*/ 0 w 6539933"/>
              <a:gd name="connsiteY8" fmla="*/ 153035 h 918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9933" h="918189">
                <a:moveTo>
                  <a:pt x="0" y="153035"/>
                </a:moveTo>
                <a:cubicBezTo>
                  <a:pt x="0" y="68516"/>
                  <a:pt x="68516" y="0"/>
                  <a:pt x="153035" y="0"/>
                </a:cubicBezTo>
                <a:lnTo>
                  <a:pt x="6386898" y="0"/>
                </a:lnTo>
                <a:cubicBezTo>
                  <a:pt x="6471417" y="0"/>
                  <a:pt x="6539933" y="68516"/>
                  <a:pt x="6539933" y="153035"/>
                </a:cubicBezTo>
                <a:lnTo>
                  <a:pt x="6539933" y="765154"/>
                </a:lnTo>
                <a:cubicBezTo>
                  <a:pt x="6539933" y="849673"/>
                  <a:pt x="6471417" y="918189"/>
                  <a:pt x="6386898" y="918189"/>
                </a:cubicBezTo>
                <a:lnTo>
                  <a:pt x="153035" y="918189"/>
                </a:lnTo>
                <a:cubicBezTo>
                  <a:pt x="68516" y="918189"/>
                  <a:pt x="0" y="849673"/>
                  <a:pt x="0" y="765154"/>
                </a:cubicBezTo>
                <a:lnTo>
                  <a:pt x="0" y="15303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shade val="80000"/>
              <a:hueOff val="0"/>
              <a:satOff val="0"/>
              <a:lumOff val="0"/>
              <a:alphaOff val="0"/>
            </a:schemeClr>
          </a:fillRef>
          <a:effectRef idx="1">
            <a:schemeClr val="accent3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36262" tIns="136262" rIns="136262" bIns="136262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/>
              <a:t>Goal</a:t>
            </a:r>
            <a:r>
              <a:rPr lang="en-US" sz="2400" kern="1200" dirty="0"/>
              <a:t>: </a:t>
            </a:r>
            <a:r>
              <a:rPr lang="en-US" sz="2400" kern="1200" dirty="0">
                <a:latin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z="24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 the label embeddings into a set of interdependent classifiers</a:t>
            </a:r>
            <a:r>
              <a:rPr lang="en-US" sz="2400" kern="1200" dirty="0"/>
              <a:t> </a:t>
            </a:r>
            <a:endParaRPr lang="fr-FR" sz="2400" kern="1200" dirty="0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56E63C5D-F43B-4963-893A-4A798BD70716}"/>
              </a:ext>
            </a:extLst>
          </p:cNvPr>
          <p:cNvSpPr/>
          <p:nvPr/>
        </p:nvSpPr>
        <p:spPr>
          <a:xfrm>
            <a:off x="358775" y="2795580"/>
            <a:ext cx="6539933" cy="820093"/>
          </a:xfrm>
          <a:custGeom>
            <a:avLst/>
            <a:gdLst>
              <a:gd name="connsiteX0" fmla="*/ 0 w 6539933"/>
              <a:gd name="connsiteY0" fmla="*/ 136685 h 820093"/>
              <a:gd name="connsiteX1" fmla="*/ 136685 w 6539933"/>
              <a:gd name="connsiteY1" fmla="*/ 0 h 820093"/>
              <a:gd name="connsiteX2" fmla="*/ 6403248 w 6539933"/>
              <a:gd name="connsiteY2" fmla="*/ 0 h 820093"/>
              <a:gd name="connsiteX3" fmla="*/ 6539933 w 6539933"/>
              <a:gd name="connsiteY3" fmla="*/ 136685 h 820093"/>
              <a:gd name="connsiteX4" fmla="*/ 6539933 w 6539933"/>
              <a:gd name="connsiteY4" fmla="*/ 683408 h 820093"/>
              <a:gd name="connsiteX5" fmla="*/ 6403248 w 6539933"/>
              <a:gd name="connsiteY5" fmla="*/ 820093 h 820093"/>
              <a:gd name="connsiteX6" fmla="*/ 136685 w 6539933"/>
              <a:gd name="connsiteY6" fmla="*/ 820093 h 820093"/>
              <a:gd name="connsiteX7" fmla="*/ 0 w 6539933"/>
              <a:gd name="connsiteY7" fmla="*/ 683408 h 820093"/>
              <a:gd name="connsiteX8" fmla="*/ 0 w 6539933"/>
              <a:gd name="connsiteY8" fmla="*/ 136685 h 82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9933" h="820093">
                <a:moveTo>
                  <a:pt x="0" y="136685"/>
                </a:moveTo>
                <a:cubicBezTo>
                  <a:pt x="0" y="61196"/>
                  <a:pt x="61196" y="0"/>
                  <a:pt x="136685" y="0"/>
                </a:cubicBezTo>
                <a:lnTo>
                  <a:pt x="6403248" y="0"/>
                </a:lnTo>
                <a:cubicBezTo>
                  <a:pt x="6478737" y="0"/>
                  <a:pt x="6539933" y="61196"/>
                  <a:pt x="6539933" y="136685"/>
                </a:cubicBezTo>
                <a:lnTo>
                  <a:pt x="6539933" y="683408"/>
                </a:lnTo>
                <a:cubicBezTo>
                  <a:pt x="6539933" y="758897"/>
                  <a:pt x="6478737" y="820093"/>
                  <a:pt x="6403248" y="820093"/>
                </a:cubicBezTo>
                <a:lnTo>
                  <a:pt x="136685" y="820093"/>
                </a:lnTo>
                <a:cubicBezTo>
                  <a:pt x="61196" y="820093"/>
                  <a:pt x="0" y="758897"/>
                  <a:pt x="0" y="683408"/>
                </a:cubicBezTo>
                <a:lnTo>
                  <a:pt x="0" y="13668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shade val="80000"/>
              <a:hueOff val="0"/>
              <a:satOff val="0"/>
              <a:lumOff val="4684"/>
              <a:alphaOff val="0"/>
            </a:schemeClr>
          </a:fillRef>
          <a:effectRef idx="1">
            <a:schemeClr val="accent3">
              <a:shade val="80000"/>
              <a:hueOff val="0"/>
              <a:satOff val="0"/>
              <a:lumOff val="4684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31474" tIns="131474" rIns="131474" bIns="131474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 dirty="0" err="1">
                <a:sym typeface="Wingdings" panose="05000000000000000000" pitchFamily="2" charset="2"/>
              </a:rPr>
              <a:t>Each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node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of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the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graph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is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represented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as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word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embeddings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of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the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label</a:t>
            </a:r>
            <a:endParaRPr lang="de-DE" sz="2400" kern="1200" dirty="0">
              <a:sym typeface="Wingdings" panose="05000000000000000000" pitchFamily="2" charset="2"/>
            </a:endParaRPr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32B3469F-CE2D-4109-88F5-0D6B4DD5C292}"/>
              </a:ext>
            </a:extLst>
          </p:cNvPr>
          <p:cNvSpPr/>
          <p:nvPr/>
        </p:nvSpPr>
        <p:spPr>
          <a:xfrm>
            <a:off x="358775" y="3808540"/>
            <a:ext cx="6539933" cy="1347840"/>
          </a:xfrm>
          <a:custGeom>
            <a:avLst/>
            <a:gdLst>
              <a:gd name="connsiteX0" fmla="*/ 0 w 6539933"/>
              <a:gd name="connsiteY0" fmla="*/ 224644 h 1347840"/>
              <a:gd name="connsiteX1" fmla="*/ 224644 w 6539933"/>
              <a:gd name="connsiteY1" fmla="*/ 0 h 1347840"/>
              <a:gd name="connsiteX2" fmla="*/ 6315289 w 6539933"/>
              <a:gd name="connsiteY2" fmla="*/ 0 h 1347840"/>
              <a:gd name="connsiteX3" fmla="*/ 6539933 w 6539933"/>
              <a:gd name="connsiteY3" fmla="*/ 224644 h 1347840"/>
              <a:gd name="connsiteX4" fmla="*/ 6539933 w 6539933"/>
              <a:gd name="connsiteY4" fmla="*/ 1123196 h 1347840"/>
              <a:gd name="connsiteX5" fmla="*/ 6315289 w 6539933"/>
              <a:gd name="connsiteY5" fmla="*/ 1347840 h 1347840"/>
              <a:gd name="connsiteX6" fmla="*/ 224644 w 6539933"/>
              <a:gd name="connsiteY6" fmla="*/ 1347840 h 1347840"/>
              <a:gd name="connsiteX7" fmla="*/ 0 w 6539933"/>
              <a:gd name="connsiteY7" fmla="*/ 1123196 h 1347840"/>
              <a:gd name="connsiteX8" fmla="*/ 0 w 6539933"/>
              <a:gd name="connsiteY8" fmla="*/ 224644 h 1347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9933" h="1347840">
                <a:moveTo>
                  <a:pt x="0" y="224644"/>
                </a:moveTo>
                <a:cubicBezTo>
                  <a:pt x="0" y="100577"/>
                  <a:pt x="100577" y="0"/>
                  <a:pt x="224644" y="0"/>
                </a:cubicBezTo>
                <a:lnTo>
                  <a:pt x="6315289" y="0"/>
                </a:lnTo>
                <a:cubicBezTo>
                  <a:pt x="6439356" y="0"/>
                  <a:pt x="6539933" y="100577"/>
                  <a:pt x="6539933" y="224644"/>
                </a:cubicBezTo>
                <a:lnTo>
                  <a:pt x="6539933" y="1123196"/>
                </a:lnTo>
                <a:cubicBezTo>
                  <a:pt x="6539933" y="1247263"/>
                  <a:pt x="6439356" y="1347840"/>
                  <a:pt x="6315289" y="1347840"/>
                </a:cubicBezTo>
                <a:lnTo>
                  <a:pt x="224644" y="1347840"/>
                </a:lnTo>
                <a:cubicBezTo>
                  <a:pt x="100577" y="1347840"/>
                  <a:pt x="0" y="1247263"/>
                  <a:pt x="0" y="1123196"/>
                </a:cubicBezTo>
                <a:lnTo>
                  <a:pt x="0" y="224644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shade val="80000"/>
              <a:hueOff val="0"/>
              <a:satOff val="0"/>
              <a:lumOff val="9367"/>
              <a:alphaOff val="0"/>
            </a:schemeClr>
          </a:fillRef>
          <a:effectRef idx="1">
            <a:schemeClr val="accent3">
              <a:shade val="80000"/>
              <a:hueOff val="0"/>
              <a:satOff val="0"/>
              <a:lumOff val="9367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57236" tIns="157236" rIns="157236" bIns="157236" numCol="1" spcCol="1270" anchor="ctr" anchorCtr="0">
            <a:noAutofit/>
          </a:bodyPr>
          <a:lstStyle/>
          <a:p>
            <a:pPr marL="0" lvl="0" indent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400" kern="1200" dirty="0">
                <a:sym typeface="Wingdings" panose="05000000000000000000" pitchFamily="2" charset="2"/>
              </a:rPr>
              <a:t>The </a:t>
            </a:r>
            <a:r>
              <a:rPr lang="de-DE" sz="2400" b="1" kern="1200" dirty="0">
                <a:sym typeface="Wingdings" panose="05000000000000000000" pitchFamily="2" charset="2"/>
              </a:rPr>
              <a:t>GCN</a:t>
            </a:r>
            <a:r>
              <a:rPr lang="de-DE" sz="2400" kern="1200" dirty="0">
                <a:sym typeface="Wingdings" panose="05000000000000000000" pitchFamily="2" charset="2"/>
              </a:rPr>
              <a:t> will </a:t>
            </a:r>
            <a:r>
              <a:rPr lang="de-DE" sz="2400" kern="1200" dirty="0" err="1">
                <a:sym typeface="Wingdings" panose="05000000000000000000" pitchFamily="2" charset="2"/>
              </a:rPr>
              <a:t>learn</a:t>
            </a:r>
            <a:r>
              <a:rPr lang="de-DE" sz="2400" kern="1200" dirty="0">
                <a:sym typeface="Wingdings" panose="05000000000000000000" pitchFamily="2" charset="2"/>
              </a:rPr>
              <a:t> a </a:t>
            </a:r>
            <a:r>
              <a:rPr lang="de-DE" sz="2400" kern="1200" dirty="0" err="1">
                <a:sym typeface="Wingdings" panose="05000000000000000000" pitchFamily="2" charset="2"/>
              </a:rPr>
              <a:t>classification</a:t>
            </a:r>
            <a:r>
              <a:rPr lang="de-DE" sz="2400" kern="1200" dirty="0">
                <a:sym typeface="Wingdings" panose="05000000000000000000" pitchFamily="2" charset="2"/>
              </a:rPr>
              <a:t> </a:t>
            </a:r>
            <a:r>
              <a:rPr lang="de-DE" sz="2400" kern="1200" dirty="0" err="1">
                <a:sym typeface="Wingdings" panose="05000000000000000000" pitchFamily="2" charset="2"/>
              </a:rPr>
              <a:t>model</a:t>
            </a:r>
            <a:r>
              <a:rPr lang="de-DE" sz="2400" kern="1200" dirty="0">
                <a:sym typeface="Wingdings" panose="05000000000000000000" pitchFamily="2" charset="2"/>
              </a:rPr>
              <a:t> f </a:t>
            </a:r>
            <a:r>
              <a:rPr lang="en-US" sz="2400" kern="1200" dirty="0"/>
              <a:t>that takes a class label embeddings </a:t>
            </a:r>
            <a:r>
              <a:rPr lang="en-US" sz="24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2400" kern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z="2400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kern="1200" dirty="0"/>
              <a:t>∈ </a:t>
            </a:r>
            <a:r>
              <a:rPr lang="en-US" sz="24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 </a:t>
            </a:r>
            <a:r>
              <a:rPr lang="en-US" sz="2400" b="1" kern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 x m</a:t>
            </a:r>
            <a:r>
              <a:rPr lang="en-US" sz="24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400" kern="1200" dirty="0"/>
              <a:t>and a label correlation </a:t>
            </a:r>
            <a:r>
              <a:rPr lang="pt-BR" sz="2400" kern="1200" dirty="0"/>
              <a:t>matrix S ∈ </a:t>
            </a:r>
            <a:r>
              <a:rPr lang="en-US" sz="2400" b="1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 </a:t>
            </a:r>
            <a:r>
              <a:rPr lang="en-US" sz="2400" b="1" kern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 x q</a:t>
            </a:r>
            <a:r>
              <a:rPr lang="pt-BR" sz="2400" kern="1200" dirty="0"/>
              <a:t> as inputs</a:t>
            </a:r>
            <a:endParaRPr lang="de-DE" sz="2400" kern="1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8820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897D8-6F25-4527-BD06-94154136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GCN Architecture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110B73-5D92-4D8F-9D96-576C3A2B05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ECD336-C546-4861-A2E8-5F7821D40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13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D53D5EE-F4BB-492B-A602-90D81FFD5D31}"/>
              </a:ext>
            </a:extLst>
          </p:cNvPr>
          <p:cNvSpPr txBox="1">
            <a:spLocks/>
          </p:cNvSpPr>
          <p:nvPr/>
        </p:nvSpPr>
        <p:spPr bwMode="auto">
          <a:xfrm>
            <a:off x="454977" y="1213724"/>
            <a:ext cx="8424863" cy="4828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a14="http://schemas.microsoft.com/office/drawing/2010/main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kern="0" dirty="0"/>
              <a:t>Updating rule of GCN:</a:t>
            </a:r>
          </a:p>
          <a:p>
            <a:pPr defTabSz="914400">
              <a:lnSpc>
                <a:spcPct val="150000"/>
              </a:lnSpc>
            </a:pPr>
            <a:endParaRPr lang="en-US" kern="0" dirty="0"/>
          </a:p>
          <a:p>
            <a:pPr defTabSz="914400">
              <a:lnSpc>
                <a:spcPct val="150000"/>
              </a:lnSpc>
            </a:pPr>
            <a:r>
              <a:rPr lang="en-US" kern="0" dirty="0"/>
              <a:t>It can be further represented as:</a:t>
            </a:r>
          </a:p>
          <a:p>
            <a:pPr defTabSz="914400">
              <a:lnSpc>
                <a:spcPct val="150000"/>
              </a:lnSpc>
            </a:pPr>
            <a:endParaRPr lang="en-US" kern="0" dirty="0"/>
          </a:p>
          <a:p>
            <a:pPr defTabSz="914400">
              <a:lnSpc>
                <a:spcPct val="150000"/>
              </a:lnSpc>
            </a:pPr>
            <a:endParaRPr lang="en-US" kern="0" dirty="0"/>
          </a:p>
          <a:p>
            <a:pPr defTabSz="914400">
              <a:lnSpc>
                <a:spcPct val="150000"/>
              </a:lnSpc>
            </a:pPr>
            <a:r>
              <a:rPr lang="en-US" kern="0" dirty="0"/>
              <a:t>We consider higher-order label correlations:</a:t>
            </a:r>
          </a:p>
          <a:p>
            <a:pPr lvl="8" defTabSz="914400">
              <a:lnSpc>
                <a:spcPct val="150000"/>
              </a:lnSpc>
            </a:pPr>
            <a:endParaRPr lang="en-US" kern="0" dirty="0"/>
          </a:p>
          <a:p>
            <a:pPr lvl="8" defTabSz="914400">
              <a:lnSpc>
                <a:spcPct val="150000"/>
              </a:lnSpc>
            </a:pPr>
            <a:r>
              <a:rPr lang="en-US" kern="0" dirty="0"/>
              <a:t>- We use a 300-D </a:t>
            </a:r>
            <a:r>
              <a:rPr lang="en-US" kern="0" dirty="0" err="1"/>
              <a:t>GloVe</a:t>
            </a:r>
            <a:r>
              <a:rPr lang="en-US" kern="0" dirty="0"/>
              <a:t> word embedding for the first layer</a:t>
            </a:r>
          </a:p>
          <a:p>
            <a:pPr marL="3657600" lvl="8" indent="0" defTabSz="914400">
              <a:lnSpc>
                <a:spcPct val="150000"/>
              </a:lnSpc>
              <a:buNone/>
            </a:pPr>
            <a:r>
              <a:rPr lang="en-US" kern="0" dirty="0"/>
              <a:t>	Vector </a:t>
            </a:r>
            <a:r>
              <a:rPr lang="pt-BR" kern="0" dirty="0"/>
              <a:t>A ∈ </a:t>
            </a: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 </a:t>
            </a:r>
            <a:r>
              <a:rPr lang="en-US" sz="1400" b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 x 300</a:t>
            </a:r>
            <a:r>
              <a:rPr lang="en-US" kern="0" dirty="0"/>
              <a:t> as the input</a:t>
            </a:r>
          </a:p>
          <a:p>
            <a:pPr defTabSz="914400">
              <a:lnSpc>
                <a:spcPct val="150000"/>
              </a:lnSpc>
            </a:pPr>
            <a:r>
              <a:rPr lang="en-US" kern="0" dirty="0"/>
              <a:t>For the last layer, the output W </a:t>
            </a:r>
            <a:r>
              <a:rPr lang="pt-BR" kern="0" dirty="0"/>
              <a:t>∈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 </a:t>
            </a:r>
            <a:r>
              <a:rPr lang="en-US" sz="1800" b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 x D   </a:t>
            </a:r>
            <a:r>
              <a:rPr lang="en-US" kern="0" dirty="0"/>
              <a:t>-   Predicted score: </a:t>
            </a:r>
          </a:p>
          <a:p>
            <a:pPr marL="0" indent="0" defTabSz="914400">
              <a:lnSpc>
                <a:spcPct val="150000"/>
              </a:lnSpc>
              <a:buNone/>
            </a:pPr>
            <a:endParaRPr lang="en-US" kern="0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65DA727-FC60-4198-B473-D057F79D5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7" name="Espace réservé du contenu 13">
            <a:extLst>
              <a:ext uri="{FF2B5EF4-FFF2-40B4-BE49-F238E27FC236}">
                <a16:creationId xmlns:a16="http://schemas.microsoft.com/office/drawing/2014/main" id="{DA049B78-7A18-4BBE-8AE2-16C8DAE60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6021" y="1213724"/>
            <a:ext cx="3693819" cy="2071953"/>
          </a:xfr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CEE5ED8-7323-4061-8B85-6F90C690B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823" y="3408747"/>
            <a:ext cx="2252214" cy="395897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529F66-EEB7-4A56-9CC6-4D73E6BA59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4454" y="1248089"/>
            <a:ext cx="1654229" cy="462841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DCC01A4-C641-4199-B30C-7206AAABB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1010" y="2804667"/>
            <a:ext cx="2048161" cy="600159"/>
          </a:xfrm>
          <a:prstGeom prst="rect">
            <a:avLst/>
          </a:prstGeom>
        </p:spPr>
      </p:pic>
      <p:pic>
        <p:nvPicPr>
          <p:cNvPr id="14" name="Image 13" descr="Une image contenant texte&#10;&#10;Description générée automatiquement">
            <a:extLst>
              <a:ext uri="{FF2B5EF4-FFF2-40B4-BE49-F238E27FC236}">
                <a16:creationId xmlns:a16="http://schemas.microsoft.com/office/drawing/2014/main" id="{15997C84-BA4F-444A-B973-9E018BAD5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6167" y="4000645"/>
            <a:ext cx="2657846" cy="1124107"/>
          </a:xfrm>
          <a:prstGeom prst="rect">
            <a:avLst/>
          </a:prstGeom>
        </p:spPr>
      </p:pic>
      <p:pic>
        <p:nvPicPr>
          <p:cNvPr id="16" name="Image 15" descr="Une image contenant texte&#10;&#10;Description générée automatiquement">
            <a:extLst>
              <a:ext uri="{FF2B5EF4-FFF2-40B4-BE49-F238E27FC236}">
                <a16:creationId xmlns:a16="http://schemas.microsoft.com/office/drawing/2014/main" id="{98875B1F-AB68-430F-B9B9-047B62294A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5100" y="5072696"/>
            <a:ext cx="1562318" cy="57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15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897D8-6F25-4527-BD06-94154136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rgbClr val="073776"/>
                </a:solidFill>
              </a:rPr>
              <a:t>Correlation</a:t>
            </a:r>
            <a:r>
              <a:rPr lang="de-DE" dirty="0">
                <a:solidFill>
                  <a:srgbClr val="073776"/>
                </a:solidFill>
              </a:rPr>
              <a:t> Matrix 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110B73-5D92-4D8F-9D96-576C3A2B05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ECD336-C546-4861-A2E8-5F7821D40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14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D53D5EE-F4BB-492B-A602-90D81FFD5D31}"/>
              </a:ext>
            </a:extLst>
          </p:cNvPr>
          <p:cNvSpPr txBox="1">
            <a:spLocks/>
          </p:cNvSpPr>
          <p:nvPr/>
        </p:nvSpPr>
        <p:spPr bwMode="auto">
          <a:xfrm>
            <a:off x="454977" y="1213724"/>
            <a:ext cx="8424863" cy="450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kern="0" dirty="0"/>
              <a:t>How to get the correlation matrix S?</a:t>
            </a:r>
          </a:p>
          <a:p>
            <a:pPr lvl="1" defTabSz="914400">
              <a:lnSpc>
                <a:spcPct val="150000"/>
              </a:lnSpc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binary correlation matrix is defined via a threshold </a:t>
            </a:r>
            <a:r>
              <a:rPr lang="en-US" sz="1600" dirty="0">
                <a:effectLst/>
                <a:latin typeface="RMTMI"/>
                <a:ea typeface="Calibri" panose="020F0502020204030204" pitchFamily="34" charset="0"/>
                <a:cs typeface="RMTMI"/>
              </a:rPr>
              <a:t>τ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filter out noisy edges:</a:t>
            </a:r>
            <a:endParaRPr lang="en-US" sz="1200" kern="0" dirty="0"/>
          </a:p>
          <a:p>
            <a:pPr lvl="2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Let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baseline="30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0" i="0" u="none" strike="noStrike" baseline="0" dirty="0">
                <a:latin typeface="t1-gul-regular"/>
              </a:rPr>
              <a:t>denote the number of training samples with label </a:t>
            </a:r>
            <a:r>
              <a:rPr lang="en-US" b="0" i="0" u="none" strike="noStrike" baseline="0" dirty="0">
                <a:latin typeface="t1-gul-regular-italic"/>
              </a:rPr>
              <a:t>c</a:t>
            </a:r>
          </a:p>
          <a:p>
            <a:pPr lvl="2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Let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baseline="30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cs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b="0" i="0" u="none" strike="noStrike" baseline="0" dirty="0">
                <a:latin typeface="t1-gul-regular"/>
              </a:rPr>
              <a:t>denote the number of training samples with label </a:t>
            </a:r>
            <a:r>
              <a:rPr lang="en-US" b="0" i="0" u="none" strike="noStrike" baseline="0" dirty="0">
                <a:latin typeface="t1-gul-regular-italic"/>
              </a:rPr>
              <a:t>c &amp; s</a:t>
            </a:r>
          </a:p>
          <a:p>
            <a:pPr marL="914400" lvl="2" indent="0">
              <a:buNone/>
            </a:pPr>
            <a:endParaRPr lang="en-US" dirty="0">
              <a:latin typeface="t1-gul-regular"/>
            </a:endParaRPr>
          </a:p>
          <a:p>
            <a:pPr lvl="2"/>
            <a:endParaRPr lang="de-DE" kern="0" dirty="0">
              <a:sym typeface="Wingdings" panose="05000000000000000000" pitchFamily="2" charset="2"/>
            </a:endParaRPr>
          </a:p>
          <a:p>
            <a:pPr marL="0" indent="0" defTabSz="914400">
              <a:lnSpc>
                <a:spcPct val="150000"/>
              </a:lnSpc>
              <a:buClr>
                <a:schemeClr val="tx1"/>
              </a:buClr>
              <a:buNone/>
            </a:pPr>
            <a:endParaRPr lang="de-DE" kern="0" dirty="0">
              <a:sym typeface="Wingdings" panose="05000000000000000000" pitchFamily="2" charset="2"/>
            </a:endParaRPr>
          </a:p>
          <a:p>
            <a:pPr marL="914400" lvl="2" indent="0" defTabSz="914400">
              <a:lnSpc>
                <a:spcPct val="150000"/>
              </a:lnSpc>
              <a:buClr>
                <a:schemeClr val="tx1"/>
              </a:buClr>
              <a:buNone/>
            </a:pPr>
            <a:r>
              <a:rPr lang="de-DE" sz="1600" kern="0" dirty="0">
                <a:sym typeface="Wingdings" panose="05000000000000000000" pitchFamily="2" charset="2"/>
              </a:rPr>
              <a:t>- </a:t>
            </a:r>
            <a:r>
              <a:rPr lang="de-DE" sz="1600" kern="0" dirty="0" err="1">
                <a:sym typeface="Wingdings" panose="05000000000000000000" pitchFamily="2" charset="2"/>
              </a:rPr>
              <a:t>Example</a:t>
            </a:r>
            <a:r>
              <a:rPr lang="de-DE" sz="1600" kern="0" dirty="0">
                <a:sym typeface="Wingdings" panose="05000000000000000000" pitchFamily="2" charset="2"/>
              </a:rPr>
              <a:t>: Label c : </a:t>
            </a:r>
            <a:r>
              <a:rPr lang="de-DE" sz="1600" kern="0" dirty="0" err="1">
                <a:sym typeface="Wingdings" panose="05000000000000000000" pitchFamily="2" charset="2"/>
              </a:rPr>
              <a:t>Sea</a:t>
            </a:r>
            <a:r>
              <a:rPr lang="de-DE" sz="1600" kern="0" dirty="0">
                <a:sym typeface="Wingdings" panose="05000000000000000000" pitchFamily="2" charset="2"/>
              </a:rPr>
              <a:t> &amp; Label s : Sand </a:t>
            </a:r>
          </a:p>
          <a:p>
            <a:pPr marL="914400" lvl="2" indent="0" defTabSz="914400">
              <a:lnSpc>
                <a:spcPct val="150000"/>
              </a:lnSpc>
              <a:buClr>
                <a:schemeClr val="tx1"/>
              </a:buClr>
              <a:buNone/>
            </a:pPr>
            <a:r>
              <a:rPr lang="de-DE" sz="1600" kern="0" dirty="0">
                <a:sym typeface="Wingdings" panose="05000000000000000000" pitchFamily="2" charset="2"/>
              </a:rPr>
              <a:t>- The </a:t>
            </a:r>
            <a:r>
              <a:rPr lang="de-DE" sz="1600" kern="0" dirty="0" err="1">
                <a:sym typeface="Wingdings" panose="05000000000000000000" pitchFamily="2" charset="2"/>
              </a:rPr>
              <a:t>quotient</a:t>
            </a:r>
            <a:r>
              <a:rPr lang="de-DE" sz="1600" kern="0" dirty="0">
                <a:sym typeface="Wingdings" panose="05000000000000000000" pitchFamily="2" charset="2"/>
              </a:rPr>
              <a:t>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1600" baseline="30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1600" baseline="300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1600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1600" kern="0" dirty="0" err="1">
                <a:sym typeface="Wingdings" panose="05000000000000000000" pitchFamily="2" charset="2"/>
              </a:rPr>
              <a:t>is</a:t>
            </a:r>
            <a:r>
              <a:rPr lang="de-DE" sz="1600" kern="0" dirty="0">
                <a:sym typeface="Wingdings" panose="05000000000000000000" pitchFamily="2" charset="2"/>
              </a:rPr>
              <a:t> high</a:t>
            </a:r>
          </a:p>
          <a:p>
            <a:pPr marL="914400" lvl="2" indent="0" defTabSz="914400">
              <a:lnSpc>
                <a:spcPct val="150000"/>
              </a:lnSpc>
              <a:buClr>
                <a:schemeClr val="tx1"/>
              </a:buClr>
              <a:buNone/>
            </a:pPr>
            <a:r>
              <a:rPr lang="en-US" sz="1600" dirty="0">
                <a:sym typeface="Wingdings" panose="05000000000000000000" pitchFamily="2" charset="2"/>
              </a:rPr>
              <a:t> High correlation between ‘Sea’ &amp; ‘Sand’</a:t>
            </a:r>
            <a:endParaRPr lang="de-DE" sz="1600" kern="0" dirty="0"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65DA727-FC60-4198-B473-D057F79D5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5" name="Image 4" descr="Une image contenant horloge, montre, jauge&#10;&#10;Description générée automatiquement">
            <a:extLst>
              <a:ext uri="{FF2B5EF4-FFF2-40B4-BE49-F238E27FC236}">
                <a16:creationId xmlns:a16="http://schemas.microsoft.com/office/drawing/2014/main" id="{5F544A0F-4FEB-4A5B-8893-2531A9950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591" y="2822811"/>
            <a:ext cx="2190547" cy="606189"/>
          </a:xfrm>
          <a:prstGeom prst="rect">
            <a:avLst/>
          </a:prstGeom>
        </p:spPr>
      </p:pic>
      <p:pic>
        <p:nvPicPr>
          <p:cNvPr id="1026" name="Picture 2" descr="Sea Beach Sand - Kostenloses Foto auf Pixabay">
            <a:extLst>
              <a:ext uri="{FF2B5EF4-FFF2-40B4-BE49-F238E27FC236}">
                <a16:creationId xmlns:a16="http://schemas.microsoft.com/office/drawing/2014/main" id="{255D7316-E83E-47ED-A62F-CA308E0F7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102116"/>
            <a:ext cx="2173923" cy="144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nd on Beach: Where Does Beach Sand Come From?">
            <a:extLst>
              <a:ext uri="{FF2B5EF4-FFF2-40B4-BE49-F238E27FC236}">
                <a16:creationId xmlns:a16="http://schemas.microsoft.com/office/drawing/2014/main" id="{6663F0BF-D801-4321-9F7F-E465EA0CA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138" y="4658500"/>
            <a:ext cx="2173923" cy="143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90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897D8-6F25-4527-BD06-94154136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rgbClr val="073776"/>
                </a:solidFill>
              </a:rPr>
              <a:t>Correlation</a:t>
            </a:r>
            <a:r>
              <a:rPr lang="de-DE" dirty="0">
                <a:solidFill>
                  <a:srgbClr val="073776"/>
                </a:solidFill>
              </a:rPr>
              <a:t> Matrix 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110B73-5D92-4D8F-9D96-576C3A2B05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ECD336-C546-4861-A2E8-5F7821D40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15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D53D5EE-F4BB-492B-A602-90D81FFD5D31}"/>
              </a:ext>
            </a:extLst>
          </p:cNvPr>
          <p:cNvSpPr txBox="1">
            <a:spLocks/>
          </p:cNvSpPr>
          <p:nvPr/>
        </p:nvSpPr>
        <p:spPr bwMode="auto">
          <a:xfrm>
            <a:off x="454977" y="1213724"/>
            <a:ext cx="8424863" cy="488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a14="http://schemas.microsoft.com/office/drawing/2010/main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u="sng" kern="0" dirty="0"/>
              <a:t>Issue:</a:t>
            </a:r>
            <a:r>
              <a:rPr lang="en-US" kern="0" dirty="0"/>
              <a:t> </a:t>
            </a:r>
            <a:r>
              <a:rPr lang="en-US" kern="0" dirty="0">
                <a:latin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graph nodes correspond to both seen and unseen classes. </a:t>
            </a:r>
          </a:p>
          <a:p>
            <a:pPr marL="0" indent="0" defTabSz="914400">
              <a:lnSpc>
                <a:spcPct val="150000"/>
              </a:lnSpc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However, the unseen labels do not appear in the training data </a:t>
            </a:r>
          </a:p>
          <a:p>
            <a:pPr defTabSz="914400">
              <a:lnSpc>
                <a:spcPct val="150000"/>
              </a:lnSpc>
            </a:pPr>
            <a:r>
              <a:rPr lang="en-US" u="sng" kern="0" dirty="0">
                <a:latin typeface="Calibri" panose="020F0502020204030204" pitchFamily="34" charset="0"/>
                <a:cs typeface="Arial" panose="020B0604020202020204" pitchFamily="34" charset="0"/>
              </a:rPr>
              <a:t>Solution:</a:t>
            </a:r>
            <a:r>
              <a:rPr lang="en-US" kern="0" dirty="0">
                <a:latin typeface="Calibri" panose="020F0502020204030204" pitchFamily="34" charset="0"/>
                <a:cs typeface="Arial" panose="020B0604020202020204" pitchFamily="34" charset="0"/>
              </a:rPr>
              <a:t> Use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semantic similarity to construct a label similarity matrix</a:t>
            </a:r>
          </a:p>
          <a:p>
            <a:pPr lvl="1" defTabSz="914400">
              <a:lnSpc>
                <a:spcPct val="150000"/>
              </a:lnSpc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Specifically, the 300-D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GloVe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embedding is used to calculate the Euclidian distance between labels</a:t>
            </a:r>
          </a:p>
          <a:p>
            <a:pPr lvl="1" defTabSz="914400">
              <a:lnSpc>
                <a:spcPct val="150000"/>
              </a:lnSpc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 defTabSz="914400">
              <a:lnSpc>
                <a:spcPct val="150000"/>
              </a:lnSpc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1" indent="0" defTabSz="914400">
              <a:lnSpc>
                <a:spcPct val="150000"/>
              </a:lnSpc>
              <a:buNone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defTabSz="914400">
              <a:lnSpc>
                <a:spcPct val="150000"/>
              </a:lnSpc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ombine the co-occurrence statistics with the semantic similarity to get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complete matrix S</a:t>
            </a:r>
            <a:endParaRPr lang="en-US" sz="1500" kern="0" dirty="0"/>
          </a:p>
          <a:p>
            <a:pPr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65DA727-FC60-4198-B473-D057F79D5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1E9B84A9-7E2E-4651-BE41-F5E66A52B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994" y="3271637"/>
            <a:ext cx="3806414" cy="759683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1ECA55E4-BBE6-4E79-B43B-AA58F404A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9906" y="5022058"/>
            <a:ext cx="3759628" cy="88607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AC66448-83E3-47E9-B296-DEDBEA99A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9906" y="3786484"/>
            <a:ext cx="4940662" cy="24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22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897D8-6F25-4527-BD06-94154136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Image </a:t>
            </a:r>
            <a:r>
              <a:rPr lang="de-DE" dirty="0" err="1">
                <a:solidFill>
                  <a:srgbClr val="073776"/>
                </a:solidFill>
              </a:rPr>
              <a:t>Representation</a:t>
            </a:r>
            <a:endParaRPr lang="de-DE" dirty="0">
              <a:solidFill>
                <a:srgbClr val="073776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110B73-5D92-4D8F-9D96-576C3A2B05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ECD336-C546-4861-A2E8-5F7821D40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D53D5EE-F4BB-492B-A602-90D81FFD5D31}"/>
              </a:ext>
            </a:extLst>
          </p:cNvPr>
          <p:cNvSpPr txBox="1">
            <a:spLocks/>
          </p:cNvSpPr>
          <p:nvPr/>
        </p:nvSpPr>
        <p:spPr bwMode="auto">
          <a:xfrm>
            <a:off x="358775" y="3630360"/>
            <a:ext cx="8521065" cy="229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a14="http://schemas.microsoft.com/office/drawing/2010/main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kern="0" dirty="0"/>
              <a:t>Goal: Learning adaptive local and global visual features and assisting the semantic transfer between seen/unseen classes.</a:t>
            </a:r>
          </a:p>
          <a:p>
            <a:pPr defTabSz="914400">
              <a:lnSpc>
                <a:spcPct val="150000"/>
              </a:lnSpc>
              <a:buClr>
                <a:schemeClr val="tx1"/>
              </a:buClr>
            </a:pPr>
            <a:r>
              <a:rPr lang="de-DE" kern="0" dirty="0">
                <a:sym typeface="Wingdings" panose="05000000000000000000" pitchFamily="2" charset="2"/>
              </a:rPr>
              <a:t>Backbone</a:t>
            </a:r>
          </a:p>
          <a:p>
            <a:pPr lvl="1" defTabSz="914400">
              <a:lnSpc>
                <a:spcPct val="150000"/>
              </a:lnSpc>
              <a:buClr>
                <a:schemeClr val="tx1"/>
              </a:buClr>
            </a:pPr>
            <a:r>
              <a:rPr lang="de-DE" kern="0" dirty="0">
                <a:sym typeface="Wingdings" panose="05000000000000000000" pitchFamily="2" charset="2"/>
              </a:rPr>
              <a:t>Any CNN-</a:t>
            </a:r>
            <a:r>
              <a:rPr lang="de-DE" kern="0" dirty="0" err="1">
                <a:sym typeface="Wingdings" panose="05000000000000000000" pitchFamily="2" charset="2"/>
              </a:rPr>
              <a:t>based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model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for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image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input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data</a:t>
            </a:r>
            <a:r>
              <a:rPr lang="de-DE" kern="0" dirty="0">
                <a:sym typeface="Wingdings" panose="05000000000000000000" pitchFamily="2" charset="2"/>
              </a:rPr>
              <a:t> (ResNet101 in </a:t>
            </a:r>
            <a:r>
              <a:rPr lang="de-DE" kern="0" dirty="0" err="1">
                <a:sym typeface="Wingdings" panose="05000000000000000000" pitchFamily="2" charset="2"/>
              </a:rPr>
              <a:t>the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experiment</a:t>
            </a:r>
            <a:r>
              <a:rPr lang="de-DE" kern="0" dirty="0">
                <a:sym typeface="Wingdings" panose="05000000000000000000" pitchFamily="2" charset="2"/>
              </a:rPr>
              <a:t>)</a:t>
            </a:r>
          </a:p>
          <a:p>
            <a:pPr defTabSz="914400">
              <a:lnSpc>
                <a:spcPct val="150000"/>
              </a:lnSpc>
              <a:buClr>
                <a:schemeClr val="tx1"/>
              </a:buClr>
            </a:pPr>
            <a:r>
              <a:rPr lang="de-DE" kern="0" dirty="0">
                <a:sym typeface="Wingdings" panose="05000000000000000000" pitchFamily="2" charset="2"/>
              </a:rPr>
              <a:t>Attention Region Embedding (ARE)</a:t>
            </a:r>
          </a:p>
          <a:p>
            <a:pPr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65DA727-FC60-4198-B473-D057F79D5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9F65D5C-E8EE-4A75-A3CD-6639E43A8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597" y="1238137"/>
            <a:ext cx="6815419" cy="209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072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897D8-6F25-4527-BD06-94154136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Attention Region Embedding (ARE)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110B73-5D92-4D8F-9D96-576C3A2B05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ECD336-C546-4861-A2E8-5F7821D40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D53D5EE-F4BB-492B-A602-90D81FFD5D31}"/>
              </a:ext>
            </a:extLst>
          </p:cNvPr>
          <p:cNvSpPr txBox="1">
            <a:spLocks/>
          </p:cNvSpPr>
          <p:nvPr/>
        </p:nvSpPr>
        <p:spPr bwMode="auto">
          <a:xfrm>
            <a:off x="451985" y="1492702"/>
            <a:ext cx="8424863" cy="3982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>
              <a:lnSpc>
                <a:spcPct val="150000"/>
              </a:lnSpc>
            </a:pPr>
            <a:endParaRPr lang="en-US" kern="0" dirty="0"/>
          </a:p>
          <a:p>
            <a:pPr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  <a:p>
            <a:pPr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65DA727-FC60-4198-B473-D057F79D5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78A973EB-5A81-4ABF-8B6B-37BFA7D41B1C}"/>
              </a:ext>
            </a:extLst>
          </p:cNvPr>
          <p:cNvSpPr/>
          <p:nvPr/>
        </p:nvSpPr>
        <p:spPr>
          <a:xfrm>
            <a:off x="784560" y="1331680"/>
            <a:ext cx="7438905" cy="3547967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BE7457A3-D10A-4CAF-9A8D-FC481B1A6C67}"/>
              </a:ext>
            </a:extLst>
          </p:cNvPr>
          <p:cNvSpPr/>
          <p:nvPr/>
        </p:nvSpPr>
        <p:spPr>
          <a:xfrm>
            <a:off x="131178" y="2186257"/>
            <a:ext cx="1943482" cy="1838811"/>
          </a:xfrm>
          <a:custGeom>
            <a:avLst/>
            <a:gdLst>
              <a:gd name="connsiteX0" fmla="*/ 0 w 1943482"/>
              <a:gd name="connsiteY0" fmla="*/ 306475 h 1838811"/>
              <a:gd name="connsiteX1" fmla="*/ 306475 w 1943482"/>
              <a:gd name="connsiteY1" fmla="*/ 0 h 1838811"/>
              <a:gd name="connsiteX2" fmla="*/ 1637007 w 1943482"/>
              <a:gd name="connsiteY2" fmla="*/ 0 h 1838811"/>
              <a:gd name="connsiteX3" fmla="*/ 1943482 w 1943482"/>
              <a:gd name="connsiteY3" fmla="*/ 306475 h 1838811"/>
              <a:gd name="connsiteX4" fmla="*/ 1943482 w 1943482"/>
              <a:gd name="connsiteY4" fmla="*/ 1532336 h 1838811"/>
              <a:gd name="connsiteX5" fmla="*/ 1637007 w 1943482"/>
              <a:gd name="connsiteY5" fmla="*/ 1838811 h 1838811"/>
              <a:gd name="connsiteX6" fmla="*/ 306475 w 1943482"/>
              <a:gd name="connsiteY6" fmla="*/ 1838811 h 1838811"/>
              <a:gd name="connsiteX7" fmla="*/ 0 w 1943482"/>
              <a:gd name="connsiteY7" fmla="*/ 1532336 h 1838811"/>
              <a:gd name="connsiteX8" fmla="*/ 0 w 1943482"/>
              <a:gd name="connsiteY8" fmla="*/ 306475 h 183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3482" h="1838811">
                <a:moveTo>
                  <a:pt x="0" y="306475"/>
                </a:moveTo>
                <a:cubicBezTo>
                  <a:pt x="0" y="137214"/>
                  <a:pt x="137214" y="0"/>
                  <a:pt x="306475" y="0"/>
                </a:cubicBezTo>
                <a:lnTo>
                  <a:pt x="1637007" y="0"/>
                </a:lnTo>
                <a:cubicBezTo>
                  <a:pt x="1806268" y="0"/>
                  <a:pt x="1943482" y="137214"/>
                  <a:pt x="1943482" y="306475"/>
                </a:cubicBezTo>
                <a:lnTo>
                  <a:pt x="1943482" y="1532336"/>
                </a:lnTo>
                <a:cubicBezTo>
                  <a:pt x="1943482" y="1701597"/>
                  <a:pt x="1806268" y="1838811"/>
                  <a:pt x="1637007" y="1838811"/>
                </a:cubicBezTo>
                <a:lnTo>
                  <a:pt x="306475" y="1838811"/>
                </a:lnTo>
                <a:cubicBezTo>
                  <a:pt x="137214" y="1838811"/>
                  <a:pt x="0" y="1701597"/>
                  <a:pt x="0" y="1532336"/>
                </a:cubicBezTo>
                <a:lnTo>
                  <a:pt x="0" y="30647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723" tIns="150723" rIns="150723" bIns="150723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chemeClr val="tx1"/>
                </a:solidFill>
              </a:rPr>
              <a:t>ARD: Attention Region Discovery</a:t>
            </a:r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kern="1200" dirty="0">
                <a:solidFill>
                  <a:schemeClr val="tx1"/>
                </a:solidFill>
              </a:rPr>
              <a:t>Takes as input the last convolutional feature map Z of the backbone</a:t>
            </a:r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kern="1200" dirty="0">
                <a:solidFill>
                  <a:schemeClr val="tx1"/>
                </a:solidFill>
              </a:rPr>
              <a:t>Highlights the attention regions</a:t>
            </a: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B5CE5C40-F806-47DD-9FCF-7B2D89B14190}"/>
              </a:ext>
            </a:extLst>
          </p:cNvPr>
          <p:cNvSpPr/>
          <p:nvPr/>
        </p:nvSpPr>
        <p:spPr>
          <a:xfrm>
            <a:off x="2398574" y="2177715"/>
            <a:ext cx="1943482" cy="1855898"/>
          </a:xfrm>
          <a:custGeom>
            <a:avLst/>
            <a:gdLst>
              <a:gd name="connsiteX0" fmla="*/ 0 w 1943482"/>
              <a:gd name="connsiteY0" fmla="*/ 309323 h 1855898"/>
              <a:gd name="connsiteX1" fmla="*/ 309323 w 1943482"/>
              <a:gd name="connsiteY1" fmla="*/ 0 h 1855898"/>
              <a:gd name="connsiteX2" fmla="*/ 1634159 w 1943482"/>
              <a:gd name="connsiteY2" fmla="*/ 0 h 1855898"/>
              <a:gd name="connsiteX3" fmla="*/ 1943482 w 1943482"/>
              <a:gd name="connsiteY3" fmla="*/ 309323 h 1855898"/>
              <a:gd name="connsiteX4" fmla="*/ 1943482 w 1943482"/>
              <a:gd name="connsiteY4" fmla="*/ 1546575 h 1855898"/>
              <a:gd name="connsiteX5" fmla="*/ 1634159 w 1943482"/>
              <a:gd name="connsiteY5" fmla="*/ 1855898 h 1855898"/>
              <a:gd name="connsiteX6" fmla="*/ 309323 w 1943482"/>
              <a:gd name="connsiteY6" fmla="*/ 1855898 h 1855898"/>
              <a:gd name="connsiteX7" fmla="*/ 0 w 1943482"/>
              <a:gd name="connsiteY7" fmla="*/ 1546575 h 1855898"/>
              <a:gd name="connsiteX8" fmla="*/ 0 w 1943482"/>
              <a:gd name="connsiteY8" fmla="*/ 309323 h 1855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3482" h="1855898">
                <a:moveTo>
                  <a:pt x="0" y="309323"/>
                </a:moveTo>
                <a:cubicBezTo>
                  <a:pt x="0" y="138489"/>
                  <a:pt x="138489" y="0"/>
                  <a:pt x="309323" y="0"/>
                </a:cubicBezTo>
                <a:lnTo>
                  <a:pt x="1634159" y="0"/>
                </a:lnTo>
                <a:cubicBezTo>
                  <a:pt x="1804993" y="0"/>
                  <a:pt x="1943482" y="138489"/>
                  <a:pt x="1943482" y="309323"/>
                </a:cubicBezTo>
                <a:lnTo>
                  <a:pt x="1943482" y="1546575"/>
                </a:lnTo>
                <a:cubicBezTo>
                  <a:pt x="1943482" y="1717409"/>
                  <a:pt x="1804993" y="1855898"/>
                  <a:pt x="1634159" y="1855898"/>
                </a:cubicBezTo>
                <a:lnTo>
                  <a:pt x="309323" y="1855898"/>
                </a:lnTo>
                <a:cubicBezTo>
                  <a:pt x="138489" y="1855898"/>
                  <a:pt x="0" y="1717409"/>
                  <a:pt x="0" y="1546575"/>
                </a:cubicBezTo>
                <a:lnTo>
                  <a:pt x="0" y="30932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1557" tIns="151557" rIns="151557" bIns="151557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chemeClr val="tx1"/>
                </a:solidFill>
              </a:rPr>
              <a:t>AT: Adaptive Thresholding</a:t>
            </a:r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kern="1200" dirty="0">
                <a:solidFill>
                  <a:schemeClr val="tx1"/>
                </a:solidFill>
              </a:rPr>
              <a:t>Filters out the regions with low attentive strength</a:t>
            </a:r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E1F03AF5-CAAA-46F1-A6F2-53E1C30B7E51}"/>
              </a:ext>
            </a:extLst>
          </p:cNvPr>
          <p:cNvSpPr/>
          <p:nvPr/>
        </p:nvSpPr>
        <p:spPr>
          <a:xfrm>
            <a:off x="4665970" y="2194802"/>
            <a:ext cx="1943482" cy="1821724"/>
          </a:xfrm>
          <a:custGeom>
            <a:avLst/>
            <a:gdLst>
              <a:gd name="connsiteX0" fmla="*/ 0 w 1943482"/>
              <a:gd name="connsiteY0" fmla="*/ 303627 h 1821724"/>
              <a:gd name="connsiteX1" fmla="*/ 303627 w 1943482"/>
              <a:gd name="connsiteY1" fmla="*/ 0 h 1821724"/>
              <a:gd name="connsiteX2" fmla="*/ 1639855 w 1943482"/>
              <a:gd name="connsiteY2" fmla="*/ 0 h 1821724"/>
              <a:gd name="connsiteX3" fmla="*/ 1943482 w 1943482"/>
              <a:gd name="connsiteY3" fmla="*/ 303627 h 1821724"/>
              <a:gd name="connsiteX4" fmla="*/ 1943482 w 1943482"/>
              <a:gd name="connsiteY4" fmla="*/ 1518097 h 1821724"/>
              <a:gd name="connsiteX5" fmla="*/ 1639855 w 1943482"/>
              <a:gd name="connsiteY5" fmla="*/ 1821724 h 1821724"/>
              <a:gd name="connsiteX6" fmla="*/ 303627 w 1943482"/>
              <a:gd name="connsiteY6" fmla="*/ 1821724 h 1821724"/>
              <a:gd name="connsiteX7" fmla="*/ 0 w 1943482"/>
              <a:gd name="connsiteY7" fmla="*/ 1518097 h 1821724"/>
              <a:gd name="connsiteX8" fmla="*/ 0 w 1943482"/>
              <a:gd name="connsiteY8" fmla="*/ 303627 h 1821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3482" h="1821724">
                <a:moveTo>
                  <a:pt x="0" y="303627"/>
                </a:moveTo>
                <a:cubicBezTo>
                  <a:pt x="0" y="135938"/>
                  <a:pt x="135938" y="0"/>
                  <a:pt x="303627" y="0"/>
                </a:cubicBezTo>
                <a:lnTo>
                  <a:pt x="1639855" y="0"/>
                </a:lnTo>
                <a:cubicBezTo>
                  <a:pt x="1807544" y="0"/>
                  <a:pt x="1943482" y="135938"/>
                  <a:pt x="1943482" y="303627"/>
                </a:cubicBezTo>
                <a:lnTo>
                  <a:pt x="1943482" y="1518097"/>
                </a:lnTo>
                <a:cubicBezTo>
                  <a:pt x="1943482" y="1685786"/>
                  <a:pt x="1807544" y="1821724"/>
                  <a:pt x="1639855" y="1821724"/>
                </a:cubicBezTo>
                <a:lnTo>
                  <a:pt x="303627" y="1821724"/>
                </a:lnTo>
                <a:cubicBezTo>
                  <a:pt x="135938" y="1821724"/>
                  <a:pt x="0" y="1685786"/>
                  <a:pt x="0" y="1518097"/>
                </a:cubicBezTo>
                <a:lnTo>
                  <a:pt x="0" y="30362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9889" tIns="149889" rIns="149889" bIns="149889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chemeClr val="tx1"/>
                </a:solidFill>
              </a:rPr>
              <a:t>GMP: Global Maximum Pooling</a:t>
            </a:r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kern="1200" dirty="0">
                <a:solidFill>
                  <a:schemeClr val="tx1"/>
                </a:solidFill>
              </a:rPr>
              <a:t>Preservers the most salient features more than global average pooling</a:t>
            </a:r>
          </a:p>
        </p:txBody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C4E4EC7B-3B41-4B7A-ACC3-9255F110039F}"/>
              </a:ext>
            </a:extLst>
          </p:cNvPr>
          <p:cNvSpPr/>
          <p:nvPr/>
        </p:nvSpPr>
        <p:spPr>
          <a:xfrm>
            <a:off x="6933366" y="2177715"/>
            <a:ext cx="1943482" cy="1855898"/>
          </a:xfrm>
          <a:custGeom>
            <a:avLst/>
            <a:gdLst>
              <a:gd name="connsiteX0" fmla="*/ 0 w 1943482"/>
              <a:gd name="connsiteY0" fmla="*/ 309323 h 1855898"/>
              <a:gd name="connsiteX1" fmla="*/ 309323 w 1943482"/>
              <a:gd name="connsiteY1" fmla="*/ 0 h 1855898"/>
              <a:gd name="connsiteX2" fmla="*/ 1634159 w 1943482"/>
              <a:gd name="connsiteY2" fmla="*/ 0 h 1855898"/>
              <a:gd name="connsiteX3" fmla="*/ 1943482 w 1943482"/>
              <a:gd name="connsiteY3" fmla="*/ 309323 h 1855898"/>
              <a:gd name="connsiteX4" fmla="*/ 1943482 w 1943482"/>
              <a:gd name="connsiteY4" fmla="*/ 1546575 h 1855898"/>
              <a:gd name="connsiteX5" fmla="*/ 1634159 w 1943482"/>
              <a:gd name="connsiteY5" fmla="*/ 1855898 h 1855898"/>
              <a:gd name="connsiteX6" fmla="*/ 309323 w 1943482"/>
              <a:gd name="connsiteY6" fmla="*/ 1855898 h 1855898"/>
              <a:gd name="connsiteX7" fmla="*/ 0 w 1943482"/>
              <a:gd name="connsiteY7" fmla="*/ 1546575 h 1855898"/>
              <a:gd name="connsiteX8" fmla="*/ 0 w 1943482"/>
              <a:gd name="connsiteY8" fmla="*/ 309323 h 1855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3482" h="1855898">
                <a:moveTo>
                  <a:pt x="0" y="309323"/>
                </a:moveTo>
                <a:cubicBezTo>
                  <a:pt x="0" y="138489"/>
                  <a:pt x="138489" y="0"/>
                  <a:pt x="309323" y="0"/>
                </a:cubicBezTo>
                <a:lnTo>
                  <a:pt x="1634159" y="0"/>
                </a:lnTo>
                <a:cubicBezTo>
                  <a:pt x="1804993" y="0"/>
                  <a:pt x="1943482" y="138489"/>
                  <a:pt x="1943482" y="309323"/>
                </a:cubicBezTo>
                <a:lnTo>
                  <a:pt x="1943482" y="1546575"/>
                </a:lnTo>
                <a:cubicBezTo>
                  <a:pt x="1943482" y="1717409"/>
                  <a:pt x="1804993" y="1855898"/>
                  <a:pt x="1634159" y="1855898"/>
                </a:cubicBezTo>
                <a:lnTo>
                  <a:pt x="309323" y="1855898"/>
                </a:lnTo>
                <a:cubicBezTo>
                  <a:pt x="138489" y="1855898"/>
                  <a:pt x="0" y="1717409"/>
                  <a:pt x="0" y="1546575"/>
                </a:cubicBezTo>
                <a:lnTo>
                  <a:pt x="0" y="30932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1557" tIns="151557" rIns="151557" bIns="151557" numCol="1" spcCol="1270" anchor="t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b="1" kern="1200" dirty="0">
                <a:solidFill>
                  <a:schemeClr val="tx1"/>
                </a:solidFill>
              </a:rPr>
              <a:t>Fully Connected Layer:</a:t>
            </a:r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kern="1200" dirty="0">
                <a:solidFill>
                  <a:schemeClr val="tx1"/>
                </a:solidFill>
              </a:rPr>
              <a:t>Matches the final image representation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US" sz="1200" kern="1200" baseline="-250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(x)</a:t>
            </a:r>
            <a:r>
              <a:rPr lang="en-US" sz="1200" kern="1200" dirty="0">
                <a:solidFill>
                  <a:schemeClr val="tx1"/>
                </a:solidFill>
              </a:rPr>
              <a:t> of image x with the dimension of class classifiers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193253B-036B-4A49-91A2-7EF371869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116" y="5066189"/>
            <a:ext cx="5827792" cy="68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72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897D8-6F25-4527-BD06-94154136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Loss </a:t>
            </a:r>
            <a:r>
              <a:rPr lang="de-DE" dirty="0" err="1">
                <a:solidFill>
                  <a:srgbClr val="073776"/>
                </a:solidFill>
              </a:rPr>
              <a:t>Function</a:t>
            </a:r>
            <a:r>
              <a:rPr lang="de-DE" dirty="0">
                <a:solidFill>
                  <a:srgbClr val="073776"/>
                </a:solidFill>
              </a:rPr>
              <a:t> </a:t>
            </a:r>
            <a:r>
              <a:rPr lang="de-DE" dirty="0" err="1">
                <a:solidFill>
                  <a:srgbClr val="073776"/>
                </a:solidFill>
              </a:rPr>
              <a:t>of</a:t>
            </a:r>
            <a:r>
              <a:rPr lang="de-DE" dirty="0">
                <a:solidFill>
                  <a:srgbClr val="073776"/>
                </a:solidFill>
              </a:rPr>
              <a:t> </a:t>
            </a:r>
            <a:r>
              <a:rPr lang="de-DE" dirty="0" err="1">
                <a:solidFill>
                  <a:srgbClr val="073776"/>
                </a:solidFill>
              </a:rPr>
              <a:t>the</a:t>
            </a:r>
            <a:r>
              <a:rPr lang="de-DE" dirty="0">
                <a:solidFill>
                  <a:srgbClr val="073776"/>
                </a:solidFill>
              </a:rPr>
              <a:t> MZSL-GCN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110B73-5D92-4D8F-9D96-576C3A2B05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ECD336-C546-4861-A2E8-5F7821D40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D53D5EE-F4BB-492B-A602-90D81FFD5D31}"/>
              </a:ext>
            </a:extLst>
          </p:cNvPr>
          <p:cNvSpPr txBox="1">
            <a:spLocks/>
          </p:cNvSpPr>
          <p:nvPr/>
        </p:nvSpPr>
        <p:spPr bwMode="auto">
          <a:xfrm>
            <a:off x="454977" y="1145136"/>
            <a:ext cx="8424863" cy="4905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a14="http://schemas.microsoft.com/office/drawing/2010/main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u="sng" kern="0" dirty="0"/>
              <a:t>Issue:</a:t>
            </a:r>
            <a:r>
              <a:rPr lang="en-US" kern="0" dirty="0"/>
              <a:t> Only the data for seen classes are labeled and the data for unseen classes are unlabeled.</a:t>
            </a:r>
          </a:p>
          <a:p>
            <a:pPr defTabSz="914400">
              <a:lnSpc>
                <a:spcPct val="150000"/>
              </a:lnSpc>
            </a:pPr>
            <a:r>
              <a:rPr lang="en-US" u="sng" kern="0" dirty="0"/>
              <a:t>Solution:</a:t>
            </a:r>
            <a:r>
              <a:rPr lang="en-US" kern="0" dirty="0"/>
              <a:t> A quasi-fully supervised learning loss as:</a:t>
            </a:r>
          </a:p>
          <a:p>
            <a:pPr defTabSz="914400">
              <a:lnSpc>
                <a:spcPct val="150000"/>
              </a:lnSpc>
            </a:pPr>
            <a:endParaRPr lang="en-US" kern="0" dirty="0"/>
          </a:p>
          <a:p>
            <a:pPr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  <a:p>
            <a:pPr lvl="1" defTabSz="914400">
              <a:lnSpc>
                <a:spcPct val="150000"/>
              </a:lnSpc>
              <a:buClr>
                <a:schemeClr val="tx1"/>
              </a:buClr>
            </a:pPr>
            <a:r>
              <a:rPr lang="de-DE" kern="0" dirty="0" err="1">
                <a:sym typeface="Wingdings" panose="05000000000000000000" pitchFamily="2" charset="2"/>
              </a:rPr>
              <a:t>With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en-US" kern="0" dirty="0"/>
              <a:t> </a:t>
            </a:r>
            <a:r>
              <a:rPr lang="en-US" kern="0" dirty="0" err="1">
                <a:latin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the</a:t>
            </a:r>
            <a:r>
              <a:rPr lang="de-DE" kern="0" dirty="0">
                <a:sym typeface="Wingdings" panose="05000000000000000000" pitchFamily="2" charset="2"/>
              </a:rPr>
              <a:t> traditional multi-label </a:t>
            </a:r>
            <a:r>
              <a:rPr lang="de-DE" kern="0" dirty="0" err="1">
                <a:sym typeface="Wingdings" panose="05000000000000000000" pitchFamily="2" charset="2"/>
              </a:rPr>
              <a:t>classification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loss</a:t>
            </a:r>
            <a:r>
              <a:rPr lang="de-DE" kern="0" dirty="0">
                <a:sym typeface="Wingdings" panose="05000000000000000000" pitchFamily="2" charset="2"/>
              </a:rPr>
              <a:t>:</a:t>
            </a:r>
          </a:p>
          <a:p>
            <a:pPr lvl="1"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  <a:p>
            <a:pPr lvl="1"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  <a:p>
            <a:pPr lvl="1" defTabSz="914400">
              <a:lnSpc>
                <a:spcPct val="150000"/>
              </a:lnSpc>
              <a:buClr>
                <a:schemeClr val="tx1"/>
              </a:buClr>
            </a:pPr>
            <a:r>
              <a:rPr lang="de-DE" kern="0" dirty="0">
                <a:sym typeface="Wingdings" panose="05000000000000000000" pitchFamily="2" charset="2"/>
              </a:rPr>
              <a:t>And </a:t>
            </a:r>
            <a:r>
              <a:rPr lang="en-US" kern="0" dirty="0" err="1">
                <a:latin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kern="0" baseline="-25000" dirty="0" err="1">
                <a:latin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the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balance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term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to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reduce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the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bias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to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unseen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classes</a:t>
            </a:r>
            <a:r>
              <a:rPr lang="de-DE" kern="0" dirty="0">
                <a:sym typeface="Wingdings" panose="05000000000000000000" pitchFamily="2" charset="2"/>
              </a:rPr>
              <a:t> on </a:t>
            </a:r>
            <a:r>
              <a:rPr lang="de-DE" kern="0" dirty="0" err="1">
                <a:sym typeface="Wingdings" panose="05000000000000000000" pitchFamily="2" charset="2"/>
              </a:rPr>
              <a:t>unlabeled</a:t>
            </a:r>
            <a:r>
              <a:rPr lang="de-DE" kern="0" dirty="0">
                <a:sym typeface="Wingdings" panose="05000000000000000000" pitchFamily="2" charset="2"/>
              </a:rPr>
              <a:t> </a:t>
            </a:r>
            <a:r>
              <a:rPr lang="de-DE" kern="0" dirty="0" err="1">
                <a:sym typeface="Wingdings" panose="05000000000000000000" pitchFamily="2" charset="2"/>
              </a:rPr>
              <a:t>data</a:t>
            </a:r>
            <a:endParaRPr lang="de-DE" kern="0" dirty="0">
              <a:sym typeface="Wingdings" panose="05000000000000000000" pitchFamily="2" charset="2"/>
            </a:endParaRPr>
          </a:p>
          <a:p>
            <a:pPr lvl="1"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  <a:p>
            <a:pPr lvl="1" defTabSz="914400">
              <a:lnSpc>
                <a:spcPct val="150000"/>
              </a:lnSpc>
              <a:buClr>
                <a:schemeClr val="tx1"/>
              </a:buClr>
            </a:pPr>
            <a:endParaRPr lang="de-DE" kern="0" dirty="0">
              <a:sym typeface="Wingdings" panose="05000000000000000000" pitchFamily="2" charset="2"/>
            </a:endParaRPr>
          </a:p>
          <a:p>
            <a:pPr marL="457200" lvl="1" indent="0" defTabSz="914400">
              <a:lnSpc>
                <a:spcPct val="150000"/>
              </a:lnSpc>
              <a:buClr>
                <a:schemeClr val="tx1"/>
              </a:buClr>
              <a:buNone/>
            </a:pPr>
            <a:endParaRPr lang="de-DE" kern="0" dirty="0">
              <a:sym typeface="Wingdings" panose="05000000000000000000" pitchFamily="2" charset="2"/>
            </a:endParaRP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65DA727-FC60-4198-B473-D057F79D5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A6F162CF-D4A9-4829-94EF-BEC1C34EE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921" y="2606089"/>
            <a:ext cx="4432257" cy="76522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A1F3D37-EC79-4A3D-900F-2D388A905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921" y="3865610"/>
            <a:ext cx="4877504" cy="65972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86B572D-FD15-46A0-B522-A272662ED3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4921" y="5035265"/>
            <a:ext cx="3405899" cy="6620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4EBC9FE-45DA-428D-AF4D-A19B4EEA1D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5730118"/>
            <a:ext cx="4542169" cy="42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370455" y="1087120"/>
            <a:ext cx="8424863" cy="1295400"/>
          </a:xfrm>
        </p:spPr>
        <p:txBody>
          <a:bodyPr/>
          <a:lstStyle/>
          <a:p>
            <a:r>
              <a:rPr lang="en-US" dirty="0"/>
              <a:t>Experiments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094001B-F48C-49B3-8A09-C65FFE096A54}"/>
              </a:ext>
            </a:extLst>
          </p:cNvPr>
          <p:cNvSpPr txBox="1"/>
          <p:nvPr/>
        </p:nvSpPr>
        <p:spPr>
          <a:xfrm>
            <a:off x="2370455" y="2382520"/>
            <a:ext cx="5981065" cy="129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indent="0" fontAlgn="base">
              <a:spcBef>
                <a:spcPct val="20000"/>
              </a:spcBef>
              <a:spcAft>
                <a:spcPct val="0"/>
              </a:spcAft>
              <a:buFontTx/>
              <a:buNone/>
              <a:defRPr>
                <a:solidFill>
                  <a:schemeClr val="bg1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ea typeface="ＭＳ Ｐゴシック" charset="0"/>
              </a:defRPr>
            </a:lvl3pPr>
            <a:lvl4pPr marL="1600200" indent="-22860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4pPr>
            <a:lvl5pPr marL="20574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ea typeface="ＭＳ Ｐゴシック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de-DE" sz="2400" dirty="0"/>
              <a:t>- 	Datasets</a:t>
            </a:r>
            <a:br>
              <a:rPr lang="de-DE" sz="2400" dirty="0"/>
            </a:br>
            <a:r>
              <a:rPr lang="de-DE" sz="2400" dirty="0"/>
              <a:t>- 	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397961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DBE218-EB94-4A6F-AED4-EC136AF36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Table </a:t>
            </a:r>
            <a:r>
              <a:rPr lang="de-DE" dirty="0" err="1">
                <a:solidFill>
                  <a:srgbClr val="073776"/>
                </a:solidFill>
              </a:rPr>
              <a:t>of</a:t>
            </a:r>
            <a:r>
              <a:rPr lang="de-DE" dirty="0">
                <a:solidFill>
                  <a:srgbClr val="073776"/>
                </a:solidFill>
              </a:rPr>
              <a:t> Contents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6075A7-5513-4D84-9562-D07C8D5D0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93520"/>
            <a:ext cx="8424863" cy="5105400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romanUcPeriod"/>
            </a:pPr>
            <a:r>
              <a:rPr lang="de-DE" sz="2000" dirty="0" err="1"/>
              <a:t>Introduction</a:t>
            </a:r>
            <a:endParaRPr lang="de-DE" sz="2000" dirty="0"/>
          </a:p>
          <a:p>
            <a:pPr marL="514350" indent="-514350">
              <a:lnSpc>
                <a:spcPct val="200000"/>
              </a:lnSpc>
              <a:buFont typeface="+mj-lt"/>
              <a:buAutoNum type="romanUcPeriod"/>
            </a:pPr>
            <a:r>
              <a:rPr lang="de-DE" sz="2000" dirty="0" err="1"/>
              <a:t>Proposed</a:t>
            </a:r>
            <a:r>
              <a:rPr lang="de-DE" sz="2000" dirty="0"/>
              <a:t> Method </a:t>
            </a:r>
          </a:p>
          <a:p>
            <a:pPr marL="514350" indent="-514350">
              <a:lnSpc>
                <a:spcPct val="200000"/>
              </a:lnSpc>
              <a:buFont typeface="+mj-lt"/>
              <a:buAutoNum type="romanUcPeriod"/>
            </a:pPr>
            <a:r>
              <a:rPr lang="de-DE" sz="2000" dirty="0"/>
              <a:t>Experiments</a:t>
            </a:r>
          </a:p>
          <a:p>
            <a:pPr marL="514350" indent="-514350">
              <a:lnSpc>
                <a:spcPct val="200000"/>
              </a:lnSpc>
              <a:buFont typeface="+mj-lt"/>
              <a:buAutoNum type="romanUcPeriod"/>
            </a:pPr>
            <a:r>
              <a:rPr lang="de-DE" sz="2000" dirty="0" err="1"/>
              <a:t>Results</a:t>
            </a:r>
            <a:endParaRPr lang="de-DE" sz="2000" dirty="0"/>
          </a:p>
          <a:p>
            <a:pPr marL="514350" indent="-514350">
              <a:lnSpc>
                <a:spcPct val="200000"/>
              </a:lnSpc>
              <a:buFont typeface="+mj-lt"/>
              <a:buAutoNum type="romanUcPeriod"/>
            </a:pPr>
            <a:r>
              <a:rPr lang="de-DE" sz="2000" dirty="0"/>
              <a:t>Personal Review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C426F1-B3E5-4122-BA4A-DF398CCFC1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904428-35B5-4D89-A86E-DE67E538D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A07404-EE2D-49A8-8673-DEFDD01DE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6852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Datasets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997D70DC-4510-4BF4-AB09-092A89989A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0843862"/>
              </p:ext>
            </p:extLst>
          </p:nvPr>
        </p:nvGraphicFramePr>
        <p:xfrm>
          <a:off x="185737" y="1066800"/>
          <a:ext cx="8424863" cy="471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20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8" name="Image 7" descr="Une image contenant texte, rayon, différent, divers&#10;&#10;Description générée automatiquement">
            <a:extLst>
              <a:ext uri="{FF2B5EF4-FFF2-40B4-BE49-F238E27FC236}">
                <a16:creationId xmlns:a16="http://schemas.microsoft.com/office/drawing/2014/main" id="{92A5B858-38A2-4BD0-B482-B18E8B567B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9684" y="782656"/>
            <a:ext cx="2010829" cy="210986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EFAB51C-9549-4CAC-B365-ADB24BCB65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9685" y="3283753"/>
            <a:ext cx="2010829" cy="210986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45293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Experimental Setup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E313A6-9927-47A2-98EA-B315A59DB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8" y="1066800"/>
            <a:ext cx="8403432" cy="493234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de-DE" sz="800" dirty="0"/>
          </a:p>
          <a:p>
            <a:pPr marL="0" indent="0">
              <a:lnSpc>
                <a:spcPct val="150000"/>
              </a:lnSpc>
              <a:buNone/>
            </a:pPr>
            <a:endParaRPr lang="de-DE" sz="800" dirty="0"/>
          </a:p>
          <a:p>
            <a:pPr marL="0" indent="0">
              <a:lnSpc>
                <a:spcPct val="150000"/>
              </a:lnSpc>
              <a:buNone/>
            </a:pPr>
            <a:endParaRPr lang="de-DE" sz="800" dirty="0"/>
          </a:p>
          <a:p>
            <a:pPr marL="0" indent="0">
              <a:lnSpc>
                <a:spcPct val="150000"/>
              </a:lnSpc>
              <a:buNone/>
            </a:pPr>
            <a:endParaRPr lang="de-DE" sz="800" dirty="0"/>
          </a:p>
          <a:p>
            <a:pPr marL="0" indent="0">
              <a:lnSpc>
                <a:spcPct val="150000"/>
              </a:lnSpc>
              <a:buNone/>
            </a:pPr>
            <a:endParaRPr lang="de-DE" sz="800" dirty="0"/>
          </a:p>
          <a:p>
            <a:pPr marL="0" indent="0">
              <a:lnSpc>
                <a:spcPct val="150000"/>
              </a:lnSpc>
              <a:buNone/>
            </a:pPr>
            <a:endParaRPr lang="de-DE" sz="800" dirty="0"/>
          </a:p>
          <a:p>
            <a:pPr marL="0" indent="0">
              <a:lnSpc>
                <a:spcPct val="150000"/>
              </a:lnSpc>
              <a:buNone/>
            </a:pPr>
            <a:endParaRPr lang="de-DE" sz="800" dirty="0"/>
          </a:p>
          <a:p>
            <a:pPr marL="0" indent="0">
              <a:lnSpc>
                <a:spcPct val="150000"/>
              </a:lnSpc>
              <a:buNone/>
            </a:pPr>
            <a:endParaRPr lang="de-DE" sz="800" dirty="0"/>
          </a:p>
          <a:p>
            <a:pPr marL="0" indent="0">
              <a:lnSpc>
                <a:spcPct val="150000"/>
              </a:lnSpc>
              <a:buNone/>
            </a:pPr>
            <a:br>
              <a:rPr lang="de-DE" sz="800" b="1" dirty="0"/>
            </a:br>
            <a:r>
              <a:rPr lang="de-DE" b="1" dirty="0"/>
              <a:t>Data </a:t>
            </a:r>
            <a:r>
              <a:rPr lang="de-DE" b="1" dirty="0" err="1"/>
              <a:t>preprocessing</a:t>
            </a:r>
            <a:r>
              <a:rPr lang="de-DE" b="1" dirty="0"/>
              <a:t>:</a:t>
            </a:r>
          </a:p>
          <a:p>
            <a:pPr lvl="1">
              <a:lnSpc>
                <a:spcPct val="150000"/>
              </a:lnSpc>
            </a:pPr>
            <a:r>
              <a:rPr lang="de-DE" dirty="0">
                <a:solidFill>
                  <a:schemeClr val="tx1"/>
                </a:solidFill>
              </a:rPr>
              <a:t>Input </a:t>
            </a:r>
            <a:r>
              <a:rPr lang="de-DE" dirty="0" err="1">
                <a:solidFill>
                  <a:schemeClr val="tx1"/>
                </a:solidFill>
              </a:rPr>
              <a:t>images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resized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into</a:t>
            </a:r>
            <a:r>
              <a:rPr lang="de-DE" dirty="0">
                <a:solidFill>
                  <a:schemeClr val="tx1"/>
                </a:solidFill>
              </a:rPr>
              <a:t> 448 x 448</a:t>
            </a:r>
          </a:p>
          <a:p>
            <a:pPr lvl="1">
              <a:lnSpc>
                <a:spcPct val="150000"/>
              </a:lnSpc>
            </a:pPr>
            <a:r>
              <a:rPr lang="de-DE" dirty="0">
                <a:solidFill>
                  <a:schemeClr val="tx1"/>
                </a:solidFill>
              </a:rPr>
              <a:t>Batch </a:t>
            </a:r>
            <a:r>
              <a:rPr lang="de-DE" dirty="0" err="1">
                <a:solidFill>
                  <a:schemeClr val="tx1"/>
                </a:solidFill>
              </a:rPr>
              <a:t>size</a:t>
            </a:r>
            <a:r>
              <a:rPr lang="de-DE" dirty="0">
                <a:solidFill>
                  <a:schemeClr val="tx1"/>
                </a:solidFill>
              </a:rPr>
              <a:t>: 32</a:t>
            </a:r>
            <a:r>
              <a:rPr lang="de-DE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Random horizontal </a:t>
            </a:r>
            <a:r>
              <a:rPr lang="de-DE" dirty="0" err="1"/>
              <a:t>flips</a:t>
            </a:r>
            <a:r>
              <a:rPr lang="de-DE" dirty="0"/>
              <a:t> &amp; </a:t>
            </a:r>
            <a:r>
              <a:rPr lang="de-DE" dirty="0" err="1"/>
              <a:t>crops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as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data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augmentation</a:t>
            </a: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b="1" dirty="0"/>
              <a:t>Base </a:t>
            </a:r>
            <a:r>
              <a:rPr lang="de-DE" b="1" dirty="0" err="1"/>
              <a:t>model</a:t>
            </a:r>
            <a:r>
              <a:rPr lang="de-DE" b="1" dirty="0"/>
              <a:t> </a:t>
            </a:r>
            <a:r>
              <a:rPr lang="de-DE" b="1" dirty="0" err="1"/>
              <a:t>architecture</a:t>
            </a:r>
            <a:endParaRPr lang="de-DE" b="1" dirty="0"/>
          </a:p>
          <a:p>
            <a:r>
              <a:rPr lang="de-DE" dirty="0"/>
              <a:t>ResNet101 </a:t>
            </a:r>
            <a:r>
              <a:rPr lang="de-DE" dirty="0" err="1"/>
              <a:t>pretrained</a:t>
            </a:r>
            <a:r>
              <a:rPr lang="de-DE" dirty="0"/>
              <a:t> on </a:t>
            </a:r>
            <a:r>
              <a:rPr lang="de-DE" dirty="0" err="1"/>
              <a:t>ImageNet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backbone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Outputs: Feature </a:t>
            </a:r>
            <a:r>
              <a:rPr lang="de-DE" dirty="0" err="1"/>
              <a:t>map</a:t>
            </a:r>
            <a:r>
              <a:rPr lang="de-DE" dirty="0"/>
              <a:t> Z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en-US" dirty="0"/>
              <a:t>2048 × 14 × 14</a:t>
            </a: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21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530B9ED2-D431-47E8-BE23-0FC9C32E351E}"/>
              </a:ext>
            </a:extLst>
          </p:cNvPr>
          <p:cNvGrpSpPr/>
          <p:nvPr/>
        </p:nvGrpSpPr>
        <p:grpSpPr>
          <a:xfrm>
            <a:off x="814856" y="1356844"/>
            <a:ext cx="7336249" cy="1440809"/>
            <a:chOff x="814856" y="1356844"/>
            <a:chExt cx="7336249" cy="1440809"/>
          </a:xfrm>
        </p:grpSpPr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1E54F45-757D-4C19-8CB7-7A27A782DBD5}"/>
                </a:ext>
              </a:extLst>
            </p:cNvPr>
            <p:cNvSpPr/>
            <p:nvPr/>
          </p:nvSpPr>
          <p:spPr>
            <a:xfrm>
              <a:off x="814856" y="1356844"/>
              <a:ext cx="2236661" cy="403200"/>
            </a:xfrm>
            <a:custGeom>
              <a:avLst/>
              <a:gdLst>
                <a:gd name="connsiteX0" fmla="*/ 0 w 2236661"/>
                <a:gd name="connsiteY0" fmla="*/ 0 h 403200"/>
                <a:gd name="connsiteX1" fmla="*/ 2236661 w 2236661"/>
                <a:gd name="connsiteY1" fmla="*/ 0 h 403200"/>
                <a:gd name="connsiteX2" fmla="*/ 2236661 w 2236661"/>
                <a:gd name="connsiteY2" fmla="*/ 403200 h 403200"/>
                <a:gd name="connsiteX3" fmla="*/ 0 w 2236661"/>
                <a:gd name="connsiteY3" fmla="*/ 403200 h 403200"/>
                <a:gd name="connsiteX4" fmla="*/ 0 w 2236661"/>
                <a:gd name="connsiteY4" fmla="*/ 0 h 4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6661" h="403200">
                  <a:moveTo>
                    <a:pt x="0" y="0"/>
                  </a:moveTo>
                  <a:lnTo>
                    <a:pt x="2236661" y="0"/>
                  </a:lnTo>
                  <a:lnTo>
                    <a:pt x="2236661" y="403200"/>
                  </a:lnTo>
                  <a:lnTo>
                    <a:pt x="0" y="403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73152" rIns="128016" bIns="73152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800" b="1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Training</a:t>
              </a:r>
              <a:r>
                <a:rPr lang="de-DE" sz="1800" b="1" kern="1200" dirty="0"/>
                <a:t> </a:t>
              </a:r>
              <a:r>
                <a:rPr lang="de-DE" sz="1800" b="1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data</a:t>
              </a:r>
              <a:endParaRPr lang="en-US" sz="18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7A1007E1-D723-4793-BD00-F5A933261E51}"/>
                </a:ext>
              </a:extLst>
            </p:cNvPr>
            <p:cNvSpPr/>
            <p:nvPr/>
          </p:nvSpPr>
          <p:spPr>
            <a:xfrm>
              <a:off x="814856" y="1760044"/>
              <a:ext cx="2236661" cy="1037609"/>
            </a:xfrm>
            <a:custGeom>
              <a:avLst/>
              <a:gdLst>
                <a:gd name="connsiteX0" fmla="*/ 0 w 2236661"/>
                <a:gd name="connsiteY0" fmla="*/ 0 h 1037609"/>
                <a:gd name="connsiteX1" fmla="*/ 2236661 w 2236661"/>
                <a:gd name="connsiteY1" fmla="*/ 0 h 1037609"/>
                <a:gd name="connsiteX2" fmla="*/ 2236661 w 2236661"/>
                <a:gd name="connsiteY2" fmla="*/ 1037609 h 1037609"/>
                <a:gd name="connsiteX3" fmla="*/ 0 w 2236661"/>
                <a:gd name="connsiteY3" fmla="*/ 1037609 h 1037609"/>
                <a:gd name="connsiteX4" fmla="*/ 0 w 2236661"/>
                <a:gd name="connsiteY4" fmla="*/ 0 h 103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6661" h="1037609">
                  <a:moveTo>
                    <a:pt x="0" y="0"/>
                  </a:moveTo>
                  <a:lnTo>
                    <a:pt x="2236661" y="0"/>
                  </a:lnTo>
                  <a:lnTo>
                    <a:pt x="2236661" y="1037609"/>
                  </a:lnTo>
                  <a:lnTo>
                    <a:pt x="0" y="10376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de-DE" sz="1400" kern="1200" dirty="0"/>
                <a:t>NUS-WIDE (100k)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de-DE" sz="1400" kern="1200" dirty="0"/>
                <a:t>MS-COCO (</a:t>
              </a:r>
              <a:r>
                <a:rPr lang="fr-FR" sz="1400" b="0" i="0" kern="1200" dirty="0">
                  <a:solidFill>
                    <a:srgbClr val="1D1C1D"/>
                  </a:solidFill>
                  <a:effectLst/>
                  <a:latin typeface="Slack-Lato"/>
                </a:rPr>
                <a:t>~78k</a:t>
              </a:r>
              <a:r>
                <a:rPr lang="de-DE" sz="1400" kern="1200" dirty="0"/>
                <a:t>)</a:t>
              </a:r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de-DE" sz="1400" kern="1200" dirty="0"/>
                <a:t>Mixed </a:t>
              </a:r>
              <a:r>
                <a:rPr lang="de-DE" sz="1400" kern="1200" dirty="0" err="1"/>
                <a:t>labeled</a:t>
              </a:r>
              <a:r>
                <a:rPr lang="de-DE" sz="1400" kern="1200" dirty="0"/>
                <a:t> and </a:t>
              </a:r>
              <a:r>
                <a:rPr lang="de-DE" sz="1400" kern="1200" dirty="0" err="1"/>
                <a:t>unlabeled</a:t>
              </a:r>
              <a:r>
                <a:rPr lang="de-DE" sz="1400" kern="1200" dirty="0"/>
                <a:t> </a:t>
              </a:r>
              <a:r>
                <a:rPr lang="de-DE" sz="1400" kern="1200" dirty="0" err="1"/>
                <a:t>data</a:t>
              </a:r>
              <a:endParaRPr lang="de-DE" sz="1400" kern="1200" dirty="0"/>
            </a:p>
          </p:txBody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5E1373D1-77BD-4943-BE97-F5B9A9F994AF}"/>
                </a:ext>
              </a:extLst>
            </p:cNvPr>
            <p:cNvSpPr/>
            <p:nvPr/>
          </p:nvSpPr>
          <p:spPr>
            <a:xfrm>
              <a:off x="3364650" y="1356844"/>
              <a:ext cx="2236661" cy="403200"/>
            </a:xfrm>
            <a:custGeom>
              <a:avLst/>
              <a:gdLst>
                <a:gd name="connsiteX0" fmla="*/ 0 w 2236661"/>
                <a:gd name="connsiteY0" fmla="*/ 0 h 403200"/>
                <a:gd name="connsiteX1" fmla="*/ 2236661 w 2236661"/>
                <a:gd name="connsiteY1" fmla="*/ 0 h 403200"/>
                <a:gd name="connsiteX2" fmla="*/ 2236661 w 2236661"/>
                <a:gd name="connsiteY2" fmla="*/ 403200 h 403200"/>
                <a:gd name="connsiteX3" fmla="*/ 0 w 2236661"/>
                <a:gd name="connsiteY3" fmla="*/ 403200 h 403200"/>
                <a:gd name="connsiteX4" fmla="*/ 0 w 2236661"/>
                <a:gd name="connsiteY4" fmla="*/ 0 h 4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6661" h="403200">
                  <a:moveTo>
                    <a:pt x="0" y="0"/>
                  </a:moveTo>
                  <a:lnTo>
                    <a:pt x="2236661" y="0"/>
                  </a:lnTo>
                  <a:lnTo>
                    <a:pt x="2236661" y="403200"/>
                  </a:lnTo>
                  <a:lnTo>
                    <a:pt x="0" y="403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73152" rIns="128016" bIns="73152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None/>
              </a:pPr>
              <a:r>
                <a:rPr lang="de-DE" sz="1800" b="1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Validation</a:t>
              </a:r>
              <a:r>
                <a:rPr lang="de-DE" sz="1400" b="1" kern="1200" dirty="0"/>
                <a:t> </a:t>
              </a:r>
              <a:r>
                <a:rPr lang="de-DE" sz="1800" b="1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data</a:t>
              </a:r>
              <a:endParaRPr lang="en-US" sz="14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70B8D2D3-ED42-4CD9-982B-204D5B2439EC}"/>
                </a:ext>
              </a:extLst>
            </p:cNvPr>
            <p:cNvSpPr/>
            <p:nvPr/>
          </p:nvSpPr>
          <p:spPr>
            <a:xfrm>
              <a:off x="3364650" y="1760044"/>
              <a:ext cx="2236661" cy="1037609"/>
            </a:xfrm>
            <a:custGeom>
              <a:avLst/>
              <a:gdLst>
                <a:gd name="connsiteX0" fmla="*/ 0 w 2236661"/>
                <a:gd name="connsiteY0" fmla="*/ 0 h 1037609"/>
                <a:gd name="connsiteX1" fmla="*/ 2236661 w 2236661"/>
                <a:gd name="connsiteY1" fmla="*/ 0 h 1037609"/>
                <a:gd name="connsiteX2" fmla="*/ 2236661 w 2236661"/>
                <a:gd name="connsiteY2" fmla="*/ 1037609 h 1037609"/>
                <a:gd name="connsiteX3" fmla="*/ 0 w 2236661"/>
                <a:gd name="connsiteY3" fmla="*/ 1037609 h 1037609"/>
                <a:gd name="connsiteX4" fmla="*/ 0 w 2236661"/>
                <a:gd name="connsiteY4" fmla="*/ 0 h 103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6661" h="1037609">
                  <a:moveTo>
                    <a:pt x="0" y="0"/>
                  </a:moveTo>
                  <a:lnTo>
                    <a:pt x="2236661" y="0"/>
                  </a:lnTo>
                  <a:lnTo>
                    <a:pt x="2236661" y="1037609"/>
                  </a:lnTo>
                  <a:lnTo>
                    <a:pt x="0" y="10376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de-DE" sz="1400" kern="1200" dirty="0"/>
                <a:t>NUS-WIDE (</a:t>
              </a:r>
              <a:r>
                <a:rPr lang="fr-FR" sz="1400" b="0" i="0" kern="1200" dirty="0">
                  <a:solidFill>
                    <a:srgbClr val="1D1C1D"/>
                  </a:solidFill>
                  <a:effectLst/>
                  <a:latin typeface="Slack-Lato"/>
                </a:rPr>
                <a:t>~ </a:t>
              </a:r>
              <a:r>
                <a:rPr lang="de-DE" sz="1400" kern="1200" dirty="0"/>
                <a:t>10k)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de-DE" sz="1400" kern="1200" dirty="0"/>
                <a:t>MS-COCO (4k)</a:t>
              </a:r>
              <a:endParaRPr lang="en-US" sz="1400" kern="1200" dirty="0"/>
            </a:p>
          </p:txBody>
        </p:sp>
        <p:sp>
          <p:nvSpPr>
            <p:cNvPr id="16" name="Forme libre : forme 15">
              <a:extLst>
                <a:ext uri="{FF2B5EF4-FFF2-40B4-BE49-F238E27FC236}">
                  <a16:creationId xmlns:a16="http://schemas.microsoft.com/office/drawing/2014/main" id="{30B661BC-C4E1-4625-A5AC-0EAB8B19446F}"/>
                </a:ext>
              </a:extLst>
            </p:cNvPr>
            <p:cNvSpPr/>
            <p:nvPr/>
          </p:nvSpPr>
          <p:spPr>
            <a:xfrm>
              <a:off x="5914444" y="1356844"/>
              <a:ext cx="2236661" cy="403200"/>
            </a:xfrm>
            <a:custGeom>
              <a:avLst/>
              <a:gdLst>
                <a:gd name="connsiteX0" fmla="*/ 0 w 2236661"/>
                <a:gd name="connsiteY0" fmla="*/ 0 h 403200"/>
                <a:gd name="connsiteX1" fmla="*/ 2236661 w 2236661"/>
                <a:gd name="connsiteY1" fmla="*/ 0 h 403200"/>
                <a:gd name="connsiteX2" fmla="*/ 2236661 w 2236661"/>
                <a:gd name="connsiteY2" fmla="*/ 403200 h 403200"/>
                <a:gd name="connsiteX3" fmla="*/ 0 w 2236661"/>
                <a:gd name="connsiteY3" fmla="*/ 403200 h 403200"/>
                <a:gd name="connsiteX4" fmla="*/ 0 w 2236661"/>
                <a:gd name="connsiteY4" fmla="*/ 0 h 4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6661" h="403200">
                  <a:moveTo>
                    <a:pt x="0" y="0"/>
                  </a:moveTo>
                  <a:lnTo>
                    <a:pt x="2236661" y="0"/>
                  </a:lnTo>
                  <a:lnTo>
                    <a:pt x="2236661" y="403200"/>
                  </a:lnTo>
                  <a:lnTo>
                    <a:pt x="0" y="403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8016" tIns="73152" rIns="128016" bIns="73152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None/>
              </a:pPr>
              <a:r>
                <a:rPr lang="de-DE" sz="1800" b="1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Test</a:t>
              </a:r>
              <a:r>
                <a:rPr lang="de-DE" sz="1800" b="1" kern="1200" dirty="0"/>
                <a:t> </a:t>
              </a:r>
              <a:r>
                <a:rPr lang="de-DE" sz="1800" b="1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data</a:t>
              </a:r>
              <a:endParaRPr lang="en-US" sz="18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Forme libre : forme 16">
              <a:extLst>
                <a:ext uri="{FF2B5EF4-FFF2-40B4-BE49-F238E27FC236}">
                  <a16:creationId xmlns:a16="http://schemas.microsoft.com/office/drawing/2014/main" id="{3F16A8D7-7941-4AA8-A042-C7553CD4720E}"/>
                </a:ext>
              </a:extLst>
            </p:cNvPr>
            <p:cNvSpPr/>
            <p:nvPr/>
          </p:nvSpPr>
          <p:spPr>
            <a:xfrm>
              <a:off x="5914444" y="1760044"/>
              <a:ext cx="2236661" cy="1037609"/>
            </a:xfrm>
            <a:custGeom>
              <a:avLst/>
              <a:gdLst>
                <a:gd name="connsiteX0" fmla="*/ 0 w 2236661"/>
                <a:gd name="connsiteY0" fmla="*/ 0 h 1037609"/>
                <a:gd name="connsiteX1" fmla="*/ 2236661 w 2236661"/>
                <a:gd name="connsiteY1" fmla="*/ 0 h 1037609"/>
                <a:gd name="connsiteX2" fmla="*/ 2236661 w 2236661"/>
                <a:gd name="connsiteY2" fmla="*/ 1037609 h 1037609"/>
                <a:gd name="connsiteX3" fmla="*/ 0 w 2236661"/>
                <a:gd name="connsiteY3" fmla="*/ 1037609 h 1037609"/>
                <a:gd name="connsiteX4" fmla="*/ 0 w 2236661"/>
                <a:gd name="connsiteY4" fmla="*/ 0 h 103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6661" h="1037609">
                  <a:moveTo>
                    <a:pt x="0" y="0"/>
                  </a:moveTo>
                  <a:lnTo>
                    <a:pt x="2236661" y="0"/>
                  </a:lnTo>
                  <a:lnTo>
                    <a:pt x="2236661" y="1037609"/>
                  </a:lnTo>
                  <a:lnTo>
                    <a:pt x="0" y="103760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de-DE" sz="1400" kern="1200" dirty="0"/>
                <a:t>NUS-WIDE (20k)</a:t>
              </a:r>
              <a:endParaRPr lang="en-US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de-DE" sz="1400" kern="1200" dirty="0"/>
                <a:t>MS-COCO (</a:t>
              </a:r>
              <a:r>
                <a:rPr lang="fr-FR" sz="1400" b="0" i="0" kern="1200" dirty="0">
                  <a:solidFill>
                    <a:srgbClr val="1D1C1D"/>
                  </a:solidFill>
                  <a:effectLst/>
                  <a:latin typeface="Slack-Lato"/>
                </a:rPr>
                <a:t>~</a:t>
              </a:r>
              <a:r>
                <a:rPr lang="de-DE" sz="1400" kern="1200" dirty="0"/>
                <a:t>40k)</a:t>
              </a:r>
              <a:endParaRPr lang="en-US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545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Experimental Setup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E313A6-9927-47A2-98EA-B315A59DB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070008"/>
            <a:ext cx="3871393" cy="161337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à"/>
            </a:pPr>
            <a:r>
              <a:rPr lang="en-US" sz="1800" b="0" i="0" u="none" strike="noStrike" baseline="0" dirty="0">
                <a:latin typeface="t1-gul-regular"/>
              </a:rPr>
              <a:t>GCN-based Subnet</a:t>
            </a:r>
          </a:p>
          <a:p>
            <a:pPr marL="400050" lvl="1" indent="0">
              <a:buNone/>
            </a:pPr>
            <a:r>
              <a:rPr lang="en-US" dirty="0">
                <a:latin typeface="t1-gul-regular"/>
                <a:sym typeface="Wingdings" panose="05000000000000000000" pitchFamily="2" charset="2"/>
              </a:rPr>
              <a:t>- 2 GCN layers with output </a:t>
            </a:r>
            <a:r>
              <a:rPr lang="en-US" dirty="0" err="1">
                <a:latin typeface="t1-gul-regular"/>
                <a:sym typeface="Wingdings" panose="05000000000000000000" pitchFamily="2" charset="2"/>
              </a:rPr>
              <a:t>dimentionality</a:t>
            </a:r>
            <a:r>
              <a:rPr lang="en-US" dirty="0">
                <a:latin typeface="t1-gul-regular"/>
                <a:sym typeface="Wingdings" panose="05000000000000000000" pitchFamily="2" charset="2"/>
              </a:rPr>
              <a:t> of 1024 and 2048</a:t>
            </a:r>
          </a:p>
          <a:p>
            <a:pPr marL="0" indent="0">
              <a:buNone/>
            </a:pPr>
            <a:endParaRPr lang="en-US" dirty="0">
              <a:latin typeface="t1-gul-regular"/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Hyperparameters: 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err="1"/>
              <a:t>December</a:t>
            </a:r>
            <a:r>
              <a:rPr lang="fr-FR" dirty="0"/>
              <a:t> 14th, 2021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22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00EBAB6-1D5C-4B1F-B171-FF2D78F59C5C}"/>
              </a:ext>
            </a:extLst>
          </p:cNvPr>
          <p:cNvSpPr txBox="1">
            <a:spLocks/>
          </p:cNvSpPr>
          <p:nvPr/>
        </p:nvSpPr>
        <p:spPr bwMode="auto">
          <a:xfrm>
            <a:off x="4480976" y="1070007"/>
            <a:ext cx="4357940" cy="491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en-US" sz="1800" b="0" i="0" u="none" strike="noStrike" baseline="0" dirty="0">
                <a:latin typeface="t1-gul-regular"/>
              </a:rPr>
              <a:t>Attention Region Embedding Module</a:t>
            </a:r>
            <a:endParaRPr lang="de-DE" dirty="0">
              <a:sym typeface="Wingdings" panose="05000000000000000000" pitchFamily="2" charset="2"/>
            </a:endParaRPr>
          </a:p>
          <a:p>
            <a:pPr marL="0" indent="0" defTabSz="914400">
              <a:buFontTx/>
              <a:buNone/>
            </a:pPr>
            <a:endParaRPr lang="de-DE" kern="0" dirty="0">
              <a:sym typeface="Wingdings" panose="05000000000000000000" pitchFamily="2" charset="2"/>
            </a:endParaRPr>
          </a:p>
          <a:p>
            <a:pPr defTabSz="914400"/>
            <a:r>
              <a:rPr lang="de-DE" kern="0" dirty="0" err="1"/>
              <a:t>We</a:t>
            </a:r>
            <a:r>
              <a:rPr lang="de-DE" kern="0" dirty="0"/>
              <a:t> </a:t>
            </a:r>
            <a:r>
              <a:rPr lang="de-DE" kern="0" dirty="0" err="1"/>
              <a:t>apply</a:t>
            </a:r>
            <a:r>
              <a:rPr lang="de-DE" kern="0" dirty="0"/>
              <a:t> </a:t>
            </a:r>
            <a:r>
              <a:rPr lang="de-DE" kern="0" dirty="0" err="1"/>
              <a:t>cross</a:t>
            </a:r>
            <a:r>
              <a:rPr lang="de-DE" kern="0" dirty="0"/>
              <a:t>-validation </a:t>
            </a:r>
            <a:r>
              <a:rPr lang="de-DE" kern="0" dirty="0" err="1"/>
              <a:t>to</a:t>
            </a:r>
            <a:r>
              <a:rPr lang="de-DE" kern="0" dirty="0"/>
              <a:t> </a:t>
            </a:r>
            <a:r>
              <a:rPr lang="de-DE" kern="0" dirty="0" err="1"/>
              <a:t>get</a:t>
            </a:r>
            <a:r>
              <a:rPr lang="de-DE" kern="0" dirty="0"/>
              <a:t> </a:t>
            </a:r>
            <a:r>
              <a:rPr lang="de-DE" kern="0" dirty="0" err="1"/>
              <a:t>these</a:t>
            </a:r>
            <a:r>
              <a:rPr lang="de-DE" kern="0" dirty="0"/>
              <a:t> hyper-parameters:</a:t>
            </a:r>
            <a:endParaRPr lang="en-US" b="1" kern="0" baseline="300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1" defTabSz="914400"/>
            <a:r>
              <a:rPr lang="de-DE" kern="0" dirty="0"/>
              <a:t>The </a:t>
            </a:r>
            <a:r>
              <a:rPr lang="de-DE" kern="0" dirty="0" err="1"/>
              <a:t>number</a:t>
            </a:r>
            <a:r>
              <a:rPr lang="de-DE" kern="0" dirty="0"/>
              <a:t> </a:t>
            </a:r>
            <a:r>
              <a:rPr lang="de-DE" kern="0" dirty="0" err="1"/>
              <a:t>of</a:t>
            </a:r>
            <a:r>
              <a:rPr lang="de-DE" kern="0" dirty="0"/>
              <a:t> </a:t>
            </a:r>
            <a:r>
              <a:rPr lang="de-DE" kern="0" dirty="0" err="1"/>
              <a:t>regions</a:t>
            </a:r>
            <a:r>
              <a:rPr lang="de-DE" kern="0" dirty="0"/>
              <a:t> N</a:t>
            </a:r>
            <a:r>
              <a:rPr lang="en-US" b="1" kern="0" baseline="30000" dirty="0">
                <a:latin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fr-FR" dirty="0">
                <a:effectLst/>
                <a:latin typeface="MTSYN"/>
                <a:ea typeface="Calibri" panose="020F0502020204030204" pitchFamily="34" charset="0"/>
                <a:cs typeface="MTSYN"/>
              </a:rPr>
              <a:t>{</a:t>
            </a:r>
            <a:r>
              <a:rPr lang="fr-FR" dirty="0">
                <a:effectLst/>
                <a:latin typeface="t1-gul-regular-italic"/>
                <a:ea typeface="MTSYN"/>
                <a:cs typeface="t1-gul-regular-italic"/>
              </a:rPr>
              <a:t>N </a:t>
            </a:r>
            <a:r>
              <a:rPr lang="en-US" dirty="0">
                <a:effectLst/>
                <a:latin typeface="MTSYN"/>
                <a:ea typeface="Calibri" panose="020F0502020204030204" pitchFamily="34" charset="0"/>
                <a:cs typeface="MTSYN"/>
              </a:rPr>
              <a:t>∈ </a:t>
            </a:r>
            <a:r>
              <a:rPr lang="fr-FR" dirty="0">
                <a:effectLst/>
                <a:latin typeface="MSBM10"/>
                <a:ea typeface="MTSYN"/>
                <a:cs typeface="MSBM10"/>
              </a:rPr>
              <a:t>N</a:t>
            </a:r>
            <a:r>
              <a:rPr lang="fr-FR" baseline="-25000" dirty="0">
                <a:effectLst/>
                <a:latin typeface="MTSYN"/>
                <a:cs typeface="MTSYN"/>
              </a:rPr>
              <a:t>+ </a:t>
            </a:r>
            <a:r>
              <a:rPr lang="fr-FR" dirty="0">
                <a:effectLst/>
                <a:latin typeface="MTSYN"/>
                <a:ea typeface="Calibri" panose="020F0502020204030204" pitchFamily="34" charset="0"/>
                <a:cs typeface="MTSYN"/>
              </a:rPr>
              <a:t>|</a:t>
            </a:r>
            <a:r>
              <a:rPr lang="fr-FR" dirty="0">
                <a:effectLst/>
                <a:latin typeface="t1-gul-regular"/>
                <a:ea typeface="MTSYN"/>
                <a:cs typeface="t1-gul-regular"/>
              </a:rPr>
              <a:t>4 </a:t>
            </a:r>
            <a:r>
              <a:rPr lang="en-US" dirty="0">
                <a:effectLst/>
                <a:latin typeface="MTSYN"/>
                <a:ea typeface="Calibri" panose="020F0502020204030204" pitchFamily="34" charset="0"/>
                <a:cs typeface="MTSYN"/>
              </a:rPr>
              <a:t>≤ </a:t>
            </a:r>
            <a:r>
              <a:rPr lang="fr-FR" dirty="0">
                <a:effectLst/>
                <a:latin typeface="t1-gul-regular-italic"/>
                <a:ea typeface="MTSYN"/>
                <a:cs typeface="t1-gul-regular-italic"/>
              </a:rPr>
              <a:t>N </a:t>
            </a:r>
            <a:r>
              <a:rPr lang="en-US" dirty="0">
                <a:effectLst/>
                <a:latin typeface="MTSYN"/>
                <a:ea typeface="Calibri" panose="020F0502020204030204" pitchFamily="34" charset="0"/>
                <a:cs typeface="MTSYN"/>
              </a:rPr>
              <a:t>≤ </a:t>
            </a:r>
            <a:r>
              <a:rPr lang="fr-FR" dirty="0">
                <a:effectLst/>
                <a:latin typeface="t1-gul-regular"/>
                <a:ea typeface="MTSYN"/>
                <a:cs typeface="t1-gul-regular"/>
              </a:rPr>
              <a:t>12</a:t>
            </a:r>
            <a:r>
              <a:rPr lang="fr-FR" dirty="0">
                <a:effectLst/>
                <a:latin typeface="MTSYN"/>
                <a:ea typeface="Calibri" panose="020F0502020204030204" pitchFamily="34" charset="0"/>
                <a:cs typeface="MTSYN"/>
              </a:rPr>
              <a:t>}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0050" lvl="1" indent="0" defTabSz="914400">
              <a:buNone/>
            </a:pPr>
            <a:r>
              <a:rPr lang="de-DE" kern="0" dirty="0"/>
              <a:t> </a:t>
            </a:r>
          </a:p>
          <a:p>
            <a:pPr lvl="1" defTabSz="914400"/>
            <a:r>
              <a:rPr lang="de-DE" kern="0" dirty="0"/>
              <a:t>AT </a:t>
            </a:r>
            <a:r>
              <a:rPr lang="de-DE" kern="0" dirty="0" err="1"/>
              <a:t>parameter</a:t>
            </a:r>
            <a:r>
              <a:rPr lang="de-DE" kern="0" dirty="0"/>
              <a:t> </a:t>
            </a:r>
            <a:r>
              <a:rPr lang="el-GR" b="0" i="0" u="none" strike="noStrike" baseline="0" dirty="0">
                <a:latin typeface="RMTMI"/>
              </a:rPr>
              <a:t>α</a:t>
            </a:r>
            <a:r>
              <a:rPr lang="de-DE" b="0" i="0" u="none" strike="noStrike" baseline="0" dirty="0">
                <a:latin typeface="RMTMI"/>
              </a:rPr>
              <a:t> </a:t>
            </a:r>
            <a:r>
              <a:rPr lang="de-DE" b="0" i="0" u="none" strike="noStrike" baseline="0" dirty="0" err="1">
                <a:latin typeface="RMTMI"/>
              </a:rPr>
              <a:t>is</a:t>
            </a:r>
            <a:r>
              <a:rPr lang="de-DE" b="0" i="0" u="none" strike="noStrike" baseline="0" dirty="0">
                <a:latin typeface="RMTMI"/>
              </a:rPr>
              <a:t> </a:t>
            </a:r>
            <a:r>
              <a:rPr lang="de-DE" b="0" i="0" u="none" strike="noStrike" baseline="0" dirty="0" err="1">
                <a:latin typeface="RMTMI"/>
              </a:rPr>
              <a:t>selected</a:t>
            </a:r>
            <a:r>
              <a:rPr lang="de-DE" b="0" i="0" u="none" strike="noStrike" baseline="0" dirty="0">
                <a:latin typeface="RMTMI"/>
              </a:rPr>
              <a:t> </a:t>
            </a:r>
            <a:r>
              <a:rPr lang="de-DE" b="0" i="0" u="none" strike="noStrike" baseline="0" dirty="0" err="1">
                <a:latin typeface="RMTMI"/>
              </a:rPr>
              <a:t>fro</a:t>
            </a:r>
            <a:r>
              <a:rPr lang="de-DE" dirty="0" err="1">
                <a:latin typeface="RMTMI"/>
              </a:rPr>
              <a:t>m</a:t>
            </a:r>
            <a:r>
              <a:rPr lang="de-DE" dirty="0">
                <a:latin typeface="RMTMI"/>
              </a:rPr>
              <a:t> </a:t>
            </a:r>
            <a:r>
              <a:rPr lang="en-US" b="0" i="0" u="none" strike="noStrike" baseline="0" dirty="0">
                <a:latin typeface="MTSYN"/>
              </a:rPr>
              <a:t>{</a:t>
            </a:r>
            <a:r>
              <a:rPr lang="en-US" b="0" i="0" u="none" strike="noStrike" baseline="0" dirty="0">
                <a:latin typeface="t1-gul-regular"/>
              </a:rPr>
              <a:t>0</a:t>
            </a:r>
            <a:r>
              <a:rPr lang="en-US" b="0" i="0" u="none" strike="noStrike" baseline="0" dirty="0">
                <a:latin typeface="RMTMI"/>
              </a:rPr>
              <a:t>.</a:t>
            </a:r>
            <a:r>
              <a:rPr lang="en-US" b="0" i="0" u="none" strike="noStrike" baseline="0" dirty="0">
                <a:latin typeface="t1-gul-regular"/>
              </a:rPr>
              <a:t>5</a:t>
            </a:r>
            <a:r>
              <a:rPr lang="en-US" b="0" i="0" u="none" strike="noStrike" baseline="0" dirty="0">
                <a:latin typeface="RMTMI"/>
              </a:rPr>
              <a:t>, </a:t>
            </a:r>
            <a:r>
              <a:rPr lang="en-US" b="0" i="0" u="none" strike="noStrike" baseline="0" dirty="0">
                <a:latin typeface="t1-gul-regular"/>
              </a:rPr>
              <a:t>0</a:t>
            </a:r>
            <a:r>
              <a:rPr lang="en-US" b="0" i="0" u="none" strike="noStrike" baseline="0" dirty="0">
                <a:latin typeface="RMTMI"/>
              </a:rPr>
              <a:t>.</a:t>
            </a:r>
            <a:r>
              <a:rPr lang="en-US" b="0" i="0" u="none" strike="noStrike" baseline="0" dirty="0">
                <a:latin typeface="t1-gul-regular"/>
              </a:rPr>
              <a:t>6</a:t>
            </a:r>
            <a:r>
              <a:rPr lang="en-US" b="0" i="0" u="none" strike="noStrike" baseline="0" dirty="0">
                <a:latin typeface="RMTMI"/>
              </a:rPr>
              <a:t>, </a:t>
            </a:r>
            <a:r>
              <a:rPr lang="en-US" b="0" i="0" u="none" strike="noStrike" baseline="0" dirty="0">
                <a:latin typeface="t1-gul-regular"/>
              </a:rPr>
              <a:t>0</a:t>
            </a:r>
            <a:r>
              <a:rPr lang="en-US" b="0" i="0" u="none" strike="noStrike" baseline="0" dirty="0">
                <a:latin typeface="RMTMI"/>
              </a:rPr>
              <a:t>.</a:t>
            </a:r>
            <a:r>
              <a:rPr lang="en-US" b="0" i="0" u="none" strike="noStrike" baseline="0" dirty="0">
                <a:latin typeface="t1-gul-regular"/>
              </a:rPr>
              <a:t>7</a:t>
            </a:r>
            <a:r>
              <a:rPr lang="en-US" b="0" i="0" u="none" strike="noStrike" baseline="0" dirty="0">
                <a:latin typeface="RMTMI"/>
              </a:rPr>
              <a:t>, </a:t>
            </a:r>
            <a:r>
              <a:rPr lang="en-US" b="0" i="0" u="none" strike="noStrike" baseline="0" dirty="0">
                <a:latin typeface="t1-gul-regular"/>
              </a:rPr>
              <a:t>0</a:t>
            </a:r>
            <a:r>
              <a:rPr lang="en-US" b="0" i="0" u="none" strike="noStrike" baseline="0" dirty="0">
                <a:latin typeface="RMTMI"/>
              </a:rPr>
              <a:t>.</a:t>
            </a:r>
            <a:r>
              <a:rPr lang="en-US" b="0" i="0" u="none" strike="noStrike" baseline="0" dirty="0">
                <a:latin typeface="t1-gul-regular"/>
              </a:rPr>
              <a:t>8</a:t>
            </a:r>
            <a:r>
              <a:rPr lang="en-US" b="0" i="0" u="none" strike="noStrike" baseline="0" dirty="0">
                <a:latin typeface="RMTMI"/>
              </a:rPr>
              <a:t>, </a:t>
            </a:r>
            <a:r>
              <a:rPr lang="en-US" b="0" i="0" u="none" strike="noStrike" baseline="0" dirty="0">
                <a:latin typeface="t1-gul-regular"/>
              </a:rPr>
              <a:t>0</a:t>
            </a:r>
            <a:r>
              <a:rPr lang="en-US" b="0" i="0" u="none" strike="noStrike" baseline="0" dirty="0">
                <a:latin typeface="RMTMI"/>
              </a:rPr>
              <a:t>.</a:t>
            </a:r>
            <a:r>
              <a:rPr lang="en-US" b="0" i="0" u="none" strike="noStrike" baseline="0" dirty="0">
                <a:latin typeface="t1-gul-regular"/>
              </a:rPr>
              <a:t>9</a:t>
            </a:r>
            <a:r>
              <a:rPr lang="en-US" b="0" i="0" u="none" strike="noStrike" baseline="0" dirty="0">
                <a:latin typeface="RMTMI"/>
              </a:rPr>
              <a:t>, </a:t>
            </a:r>
            <a:r>
              <a:rPr lang="en-US" b="0" i="0" u="none" strike="noStrike" baseline="0" dirty="0">
                <a:latin typeface="t1-gul-regular"/>
              </a:rPr>
              <a:t>1</a:t>
            </a:r>
            <a:r>
              <a:rPr lang="en-US" b="0" i="0" u="none" strike="noStrike" baseline="0" dirty="0">
                <a:latin typeface="RMTMI"/>
              </a:rPr>
              <a:t>.</a:t>
            </a:r>
            <a:r>
              <a:rPr lang="en-US" b="0" i="0" u="none" strike="noStrike" baseline="0" dirty="0">
                <a:latin typeface="t1-gul-regular"/>
              </a:rPr>
              <a:t>0</a:t>
            </a:r>
            <a:r>
              <a:rPr lang="en-US" b="0" i="0" u="none" strike="noStrike" baseline="0" dirty="0">
                <a:latin typeface="MTSYN"/>
              </a:rPr>
              <a:t>}</a:t>
            </a:r>
            <a:endParaRPr lang="de-DE" kern="0" dirty="0"/>
          </a:p>
          <a:p>
            <a:pPr marL="0" indent="0" defTabSz="914400">
              <a:buFontTx/>
              <a:buNone/>
            </a:pPr>
            <a:endParaRPr lang="de-DE" kern="0" dirty="0"/>
          </a:p>
          <a:p>
            <a:pPr defTabSz="914400"/>
            <a:endParaRPr lang="de-DE" kern="0" dirty="0">
              <a:sym typeface="Wingdings" panose="05000000000000000000" pitchFamily="2" charset="2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38F70F74-AB95-4821-87E8-7BE34CE4FCE1}"/>
              </a:ext>
            </a:extLst>
          </p:cNvPr>
          <p:cNvGrpSpPr/>
          <p:nvPr/>
        </p:nvGrpSpPr>
        <p:grpSpPr>
          <a:xfrm>
            <a:off x="636420" y="2774500"/>
            <a:ext cx="3344237" cy="3226782"/>
            <a:chOff x="636420" y="2774500"/>
            <a:chExt cx="3344237" cy="3226782"/>
          </a:xfrm>
        </p:grpSpPr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BA33366B-4430-4B55-BE96-D251D8A96A60}"/>
                </a:ext>
              </a:extLst>
            </p:cNvPr>
            <p:cNvSpPr/>
            <p:nvPr/>
          </p:nvSpPr>
          <p:spPr>
            <a:xfrm>
              <a:off x="1813722" y="2774500"/>
              <a:ext cx="961496" cy="687363"/>
            </a:xfrm>
            <a:custGeom>
              <a:avLst/>
              <a:gdLst>
                <a:gd name="connsiteX0" fmla="*/ 0 w 961496"/>
                <a:gd name="connsiteY0" fmla="*/ 114563 h 687363"/>
                <a:gd name="connsiteX1" fmla="*/ 114563 w 961496"/>
                <a:gd name="connsiteY1" fmla="*/ 0 h 687363"/>
                <a:gd name="connsiteX2" fmla="*/ 846933 w 961496"/>
                <a:gd name="connsiteY2" fmla="*/ 0 h 687363"/>
                <a:gd name="connsiteX3" fmla="*/ 961496 w 961496"/>
                <a:gd name="connsiteY3" fmla="*/ 114563 h 687363"/>
                <a:gd name="connsiteX4" fmla="*/ 961496 w 961496"/>
                <a:gd name="connsiteY4" fmla="*/ 572800 h 687363"/>
                <a:gd name="connsiteX5" fmla="*/ 846933 w 961496"/>
                <a:gd name="connsiteY5" fmla="*/ 687363 h 687363"/>
                <a:gd name="connsiteX6" fmla="*/ 114563 w 961496"/>
                <a:gd name="connsiteY6" fmla="*/ 687363 h 687363"/>
                <a:gd name="connsiteX7" fmla="*/ 0 w 961496"/>
                <a:gd name="connsiteY7" fmla="*/ 572800 h 687363"/>
                <a:gd name="connsiteX8" fmla="*/ 0 w 961496"/>
                <a:gd name="connsiteY8" fmla="*/ 114563 h 6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1496" h="687363">
                  <a:moveTo>
                    <a:pt x="0" y="114563"/>
                  </a:moveTo>
                  <a:cubicBezTo>
                    <a:pt x="0" y="51292"/>
                    <a:pt x="51292" y="0"/>
                    <a:pt x="114563" y="0"/>
                  </a:cubicBezTo>
                  <a:lnTo>
                    <a:pt x="846933" y="0"/>
                  </a:lnTo>
                  <a:cubicBezTo>
                    <a:pt x="910204" y="0"/>
                    <a:pt x="961496" y="51292"/>
                    <a:pt x="961496" y="114563"/>
                  </a:cubicBezTo>
                  <a:lnTo>
                    <a:pt x="961496" y="572800"/>
                  </a:lnTo>
                  <a:cubicBezTo>
                    <a:pt x="961496" y="636071"/>
                    <a:pt x="910204" y="687363"/>
                    <a:pt x="846933" y="687363"/>
                  </a:cubicBezTo>
                  <a:lnTo>
                    <a:pt x="114563" y="687363"/>
                  </a:lnTo>
                  <a:cubicBezTo>
                    <a:pt x="51292" y="687363"/>
                    <a:pt x="0" y="636071"/>
                    <a:pt x="0" y="572800"/>
                  </a:cubicBezTo>
                  <a:lnTo>
                    <a:pt x="0" y="11456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274" tIns="79274" rIns="79274" bIns="7927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Label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correlation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matrix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: </a:t>
              </a:r>
              <a:r>
                <a:rPr lang="en-US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RMTMI"/>
                  <a:ea typeface="Calibri" panose="020F0502020204030204" pitchFamily="34" charset="0"/>
                  <a:cs typeface="RMTMI"/>
                </a:rPr>
                <a:t>τ</a:t>
              </a:r>
              <a:r>
                <a:rPr lang="fr-FR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= 0.4</a:t>
              </a:r>
              <a:endParaRPr lang="en-US" sz="12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CA5DE309-02FE-49C2-9E43-346246A34E6D}"/>
                </a:ext>
              </a:extLst>
            </p:cNvPr>
            <p:cNvSpPr/>
            <p:nvPr/>
          </p:nvSpPr>
          <p:spPr>
            <a:xfrm>
              <a:off x="1056909" y="3139644"/>
              <a:ext cx="2590373" cy="259037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723889" y="73007"/>
                  </a:moveTo>
                  <a:arcTo wR="1295186" hR="1295186" stAng="17359757" swAng="1550877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5DF8D04A-2947-4D6D-A044-A65695651EC6}"/>
                </a:ext>
              </a:extLst>
            </p:cNvPr>
            <p:cNvSpPr/>
            <p:nvPr/>
          </p:nvSpPr>
          <p:spPr>
            <a:xfrm>
              <a:off x="3019158" y="3526033"/>
              <a:ext cx="961496" cy="687363"/>
            </a:xfrm>
            <a:custGeom>
              <a:avLst/>
              <a:gdLst>
                <a:gd name="connsiteX0" fmla="*/ 0 w 961496"/>
                <a:gd name="connsiteY0" fmla="*/ 114563 h 687363"/>
                <a:gd name="connsiteX1" fmla="*/ 114563 w 961496"/>
                <a:gd name="connsiteY1" fmla="*/ 0 h 687363"/>
                <a:gd name="connsiteX2" fmla="*/ 846933 w 961496"/>
                <a:gd name="connsiteY2" fmla="*/ 0 h 687363"/>
                <a:gd name="connsiteX3" fmla="*/ 961496 w 961496"/>
                <a:gd name="connsiteY3" fmla="*/ 114563 h 687363"/>
                <a:gd name="connsiteX4" fmla="*/ 961496 w 961496"/>
                <a:gd name="connsiteY4" fmla="*/ 572800 h 687363"/>
                <a:gd name="connsiteX5" fmla="*/ 846933 w 961496"/>
                <a:gd name="connsiteY5" fmla="*/ 687363 h 687363"/>
                <a:gd name="connsiteX6" fmla="*/ 114563 w 961496"/>
                <a:gd name="connsiteY6" fmla="*/ 687363 h 687363"/>
                <a:gd name="connsiteX7" fmla="*/ 0 w 961496"/>
                <a:gd name="connsiteY7" fmla="*/ 572800 h 687363"/>
                <a:gd name="connsiteX8" fmla="*/ 0 w 961496"/>
                <a:gd name="connsiteY8" fmla="*/ 114563 h 6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1496" h="687363">
                  <a:moveTo>
                    <a:pt x="0" y="114563"/>
                  </a:moveTo>
                  <a:cubicBezTo>
                    <a:pt x="0" y="51292"/>
                    <a:pt x="51292" y="0"/>
                    <a:pt x="114563" y="0"/>
                  </a:cubicBezTo>
                  <a:lnTo>
                    <a:pt x="846933" y="0"/>
                  </a:lnTo>
                  <a:cubicBezTo>
                    <a:pt x="910204" y="0"/>
                    <a:pt x="961496" y="51292"/>
                    <a:pt x="961496" y="114563"/>
                  </a:cubicBezTo>
                  <a:lnTo>
                    <a:pt x="961496" y="572800"/>
                  </a:lnTo>
                  <a:cubicBezTo>
                    <a:pt x="961496" y="636071"/>
                    <a:pt x="910204" y="687363"/>
                    <a:pt x="846933" y="687363"/>
                  </a:cubicBezTo>
                  <a:lnTo>
                    <a:pt x="114563" y="687363"/>
                  </a:lnTo>
                  <a:cubicBezTo>
                    <a:pt x="51292" y="687363"/>
                    <a:pt x="0" y="636071"/>
                    <a:pt x="0" y="572800"/>
                  </a:cubicBezTo>
                  <a:lnTo>
                    <a:pt x="0" y="11456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274" tIns="79274" rIns="79274" bIns="7927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SGD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optimizer</a:t>
              </a:r>
              <a:endParaRPr lang="en-US" sz="12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13FB4930-34FF-4DA6-B8B7-CB0B8942C3F8}"/>
                </a:ext>
              </a:extLst>
            </p:cNvPr>
            <p:cNvSpPr/>
            <p:nvPr/>
          </p:nvSpPr>
          <p:spPr>
            <a:xfrm>
              <a:off x="1023588" y="3096565"/>
              <a:ext cx="2590373" cy="259037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78557" y="1120638"/>
                  </a:moveTo>
                  <a:arcTo wR="1295186" hR="1295186" stAng="21135293" swAng="1003321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orme libre : forme 15">
              <a:extLst>
                <a:ext uri="{FF2B5EF4-FFF2-40B4-BE49-F238E27FC236}">
                  <a16:creationId xmlns:a16="http://schemas.microsoft.com/office/drawing/2014/main" id="{B737C2A1-2BDB-403F-AE7F-64AD80B35951}"/>
                </a:ext>
              </a:extLst>
            </p:cNvPr>
            <p:cNvSpPr/>
            <p:nvPr/>
          </p:nvSpPr>
          <p:spPr>
            <a:xfrm>
              <a:off x="3019161" y="4597642"/>
              <a:ext cx="961496" cy="687363"/>
            </a:xfrm>
            <a:custGeom>
              <a:avLst/>
              <a:gdLst>
                <a:gd name="connsiteX0" fmla="*/ 0 w 961496"/>
                <a:gd name="connsiteY0" fmla="*/ 114563 h 687363"/>
                <a:gd name="connsiteX1" fmla="*/ 114563 w 961496"/>
                <a:gd name="connsiteY1" fmla="*/ 0 h 687363"/>
                <a:gd name="connsiteX2" fmla="*/ 846933 w 961496"/>
                <a:gd name="connsiteY2" fmla="*/ 0 h 687363"/>
                <a:gd name="connsiteX3" fmla="*/ 961496 w 961496"/>
                <a:gd name="connsiteY3" fmla="*/ 114563 h 687363"/>
                <a:gd name="connsiteX4" fmla="*/ 961496 w 961496"/>
                <a:gd name="connsiteY4" fmla="*/ 572800 h 687363"/>
                <a:gd name="connsiteX5" fmla="*/ 846933 w 961496"/>
                <a:gd name="connsiteY5" fmla="*/ 687363 h 687363"/>
                <a:gd name="connsiteX6" fmla="*/ 114563 w 961496"/>
                <a:gd name="connsiteY6" fmla="*/ 687363 h 687363"/>
                <a:gd name="connsiteX7" fmla="*/ 0 w 961496"/>
                <a:gd name="connsiteY7" fmla="*/ 572800 h 687363"/>
                <a:gd name="connsiteX8" fmla="*/ 0 w 961496"/>
                <a:gd name="connsiteY8" fmla="*/ 114563 h 6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1496" h="687363">
                  <a:moveTo>
                    <a:pt x="0" y="114563"/>
                  </a:moveTo>
                  <a:cubicBezTo>
                    <a:pt x="0" y="51292"/>
                    <a:pt x="51292" y="0"/>
                    <a:pt x="114563" y="0"/>
                  </a:cubicBezTo>
                  <a:lnTo>
                    <a:pt x="846933" y="0"/>
                  </a:lnTo>
                  <a:cubicBezTo>
                    <a:pt x="910204" y="0"/>
                    <a:pt x="961496" y="51292"/>
                    <a:pt x="961496" y="114563"/>
                  </a:cubicBezTo>
                  <a:lnTo>
                    <a:pt x="961496" y="572800"/>
                  </a:lnTo>
                  <a:cubicBezTo>
                    <a:pt x="961496" y="636071"/>
                    <a:pt x="910204" y="687363"/>
                    <a:pt x="846933" y="687363"/>
                  </a:cubicBezTo>
                  <a:lnTo>
                    <a:pt x="114563" y="687363"/>
                  </a:lnTo>
                  <a:cubicBezTo>
                    <a:pt x="51292" y="687363"/>
                    <a:pt x="0" y="636071"/>
                    <a:pt x="0" y="572800"/>
                  </a:cubicBezTo>
                  <a:lnTo>
                    <a:pt x="0" y="11456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274" tIns="79274" rIns="79274" bIns="7927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Momentum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is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fixed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to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: 0.9</a:t>
              </a:r>
              <a:endParaRPr lang="en-US" sz="12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Forme libre : forme 16">
              <a:extLst>
                <a:ext uri="{FF2B5EF4-FFF2-40B4-BE49-F238E27FC236}">
                  <a16:creationId xmlns:a16="http://schemas.microsoft.com/office/drawing/2014/main" id="{5D6CDB29-2D36-4F16-9F3C-4DFBFC5CE09A}"/>
                </a:ext>
              </a:extLst>
            </p:cNvPr>
            <p:cNvSpPr/>
            <p:nvPr/>
          </p:nvSpPr>
          <p:spPr>
            <a:xfrm>
              <a:off x="1127236" y="3019575"/>
              <a:ext cx="2590373" cy="259037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148847" y="2269235"/>
                  </a:moveTo>
                  <a:arcTo wR="1295186" hR="1295186" stAng="2926110" swAng="1510221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C99F91A1-BD0F-41B8-99E3-A89060633ECE}"/>
                </a:ext>
              </a:extLst>
            </p:cNvPr>
            <p:cNvSpPr/>
            <p:nvPr/>
          </p:nvSpPr>
          <p:spPr>
            <a:xfrm>
              <a:off x="1813722" y="5313919"/>
              <a:ext cx="961496" cy="687363"/>
            </a:xfrm>
            <a:custGeom>
              <a:avLst/>
              <a:gdLst>
                <a:gd name="connsiteX0" fmla="*/ 0 w 961496"/>
                <a:gd name="connsiteY0" fmla="*/ 114563 h 687363"/>
                <a:gd name="connsiteX1" fmla="*/ 114563 w 961496"/>
                <a:gd name="connsiteY1" fmla="*/ 0 h 687363"/>
                <a:gd name="connsiteX2" fmla="*/ 846933 w 961496"/>
                <a:gd name="connsiteY2" fmla="*/ 0 h 687363"/>
                <a:gd name="connsiteX3" fmla="*/ 961496 w 961496"/>
                <a:gd name="connsiteY3" fmla="*/ 114563 h 687363"/>
                <a:gd name="connsiteX4" fmla="*/ 961496 w 961496"/>
                <a:gd name="connsiteY4" fmla="*/ 572800 h 687363"/>
                <a:gd name="connsiteX5" fmla="*/ 846933 w 961496"/>
                <a:gd name="connsiteY5" fmla="*/ 687363 h 687363"/>
                <a:gd name="connsiteX6" fmla="*/ 114563 w 961496"/>
                <a:gd name="connsiteY6" fmla="*/ 687363 h 687363"/>
                <a:gd name="connsiteX7" fmla="*/ 0 w 961496"/>
                <a:gd name="connsiteY7" fmla="*/ 572800 h 687363"/>
                <a:gd name="connsiteX8" fmla="*/ 0 w 961496"/>
                <a:gd name="connsiteY8" fmla="*/ 114563 h 6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1496" h="687363">
                  <a:moveTo>
                    <a:pt x="0" y="114563"/>
                  </a:moveTo>
                  <a:cubicBezTo>
                    <a:pt x="0" y="51292"/>
                    <a:pt x="51292" y="0"/>
                    <a:pt x="114563" y="0"/>
                  </a:cubicBezTo>
                  <a:lnTo>
                    <a:pt x="846933" y="0"/>
                  </a:lnTo>
                  <a:cubicBezTo>
                    <a:pt x="910204" y="0"/>
                    <a:pt x="961496" y="51292"/>
                    <a:pt x="961496" y="114563"/>
                  </a:cubicBezTo>
                  <a:lnTo>
                    <a:pt x="961496" y="572800"/>
                  </a:lnTo>
                  <a:cubicBezTo>
                    <a:pt x="961496" y="636071"/>
                    <a:pt x="910204" y="687363"/>
                    <a:pt x="846933" y="687363"/>
                  </a:cubicBezTo>
                  <a:lnTo>
                    <a:pt x="114563" y="687363"/>
                  </a:lnTo>
                  <a:cubicBezTo>
                    <a:pt x="51292" y="687363"/>
                    <a:pt x="0" y="636071"/>
                    <a:pt x="0" y="572800"/>
                  </a:cubicBezTo>
                  <a:lnTo>
                    <a:pt x="0" y="11456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274" tIns="79274" rIns="79274" bIns="7927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Weight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decay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is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fixed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to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: </a:t>
              </a:r>
              <a:r>
                <a:rPr lang="en-US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10</a:t>
              </a:r>
              <a:r>
                <a:rPr lang="en-US" sz="1200" kern="1200" baseline="300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-5</a:t>
              </a:r>
              <a:endParaRPr lang="en-US" sz="12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Forme libre : forme 18">
              <a:extLst>
                <a:ext uri="{FF2B5EF4-FFF2-40B4-BE49-F238E27FC236}">
                  <a16:creationId xmlns:a16="http://schemas.microsoft.com/office/drawing/2014/main" id="{DFBFED0A-1FDA-406A-8AC9-31753307FF26}"/>
                </a:ext>
              </a:extLst>
            </p:cNvPr>
            <p:cNvSpPr/>
            <p:nvPr/>
          </p:nvSpPr>
          <p:spPr>
            <a:xfrm>
              <a:off x="932475" y="3038529"/>
              <a:ext cx="2590373" cy="259037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876586" y="2520862"/>
                  </a:moveTo>
                  <a:arcTo wR="1295186" hR="1295186" stAng="6531382" swAng="1288278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Forme libre : forme 19">
              <a:extLst>
                <a:ext uri="{FF2B5EF4-FFF2-40B4-BE49-F238E27FC236}">
                  <a16:creationId xmlns:a16="http://schemas.microsoft.com/office/drawing/2014/main" id="{07D8D81B-65E4-46F1-9698-2C025A9B70BF}"/>
                </a:ext>
              </a:extLst>
            </p:cNvPr>
            <p:cNvSpPr/>
            <p:nvPr/>
          </p:nvSpPr>
          <p:spPr>
            <a:xfrm>
              <a:off x="660702" y="4630552"/>
              <a:ext cx="961496" cy="687363"/>
            </a:xfrm>
            <a:custGeom>
              <a:avLst/>
              <a:gdLst>
                <a:gd name="connsiteX0" fmla="*/ 0 w 961496"/>
                <a:gd name="connsiteY0" fmla="*/ 114563 h 687363"/>
                <a:gd name="connsiteX1" fmla="*/ 114563 w 961496"/>
                <a:gd name="connsiteY1" fmla="*/ 0 h 687363"/>
                <a:gd name="connsiteX2" fmla="*/ 846933 w 961496"/>
                <a:gd name="connsiteY2" fmla="*/ 0 h 687363"/>
                <a:gd name="connsiteX3" fmla="*/ 961496 w 961496"/>
                <a:gd name="connsiteY3" fmla="*/ 114563 h 687363"/>
                <a:gd name="connsiteX4" fmla="*/ 961496 w 961496"/>
                <a:gd name="connsiteY4" fmla="*/ 572800 h 687363"/>
                <a:gd name="connsiteX5" fmla="*/ 846933 w 961496"/>
                <a:gd name="connsiteY5" fmla="*/ 687363 h 687363"/>
                <a:gd name="connsiteX6" fmla="*/ 114563 w 961496"/>
                <a:gd name="connsiteY6" fmla="*/ 687363 h 687363"/>
                <a:gd name="connsiteX7" fmla="*/ 0 w 961496"/>
                <a:gd name="connsiteY7" fmla="*/ 572800 h 687363"/>
                <a:gd name="connsiteX8" fmla="*/ 0 w 961496"/>
                <a:gd name="connsiteY8" fmla="*/ 114563 h 6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1496" h="687363">
                  <a:moveTo>
                    <a:pt x="0" y="114563"/>
                  </a:moveTo>
                  <a:cubicBezTo>
                    <a:pt x="0" y="51292"/>
                    <a:pt x="51292" y="0"/>
                    <a:pt x="114563" y="0"/>
                  </a:cubicBezTo>
                  <a:lnTo>
                    <a:pt x="846933" y="0"/>
                  </a:lnTo>
                  <a:cubicBezTo>
                    <a:pt x="910204" y="0"/>
                    <a:pt x="961496" y="51292"/>
                    <a:pt x="961496" y="114563"/>
                  </a:cubicBezTo>
                  <a:lnTo>
                    <a:pt x="961496" y="572800"/>
                  </a:lnTo>
                  <a:cubicBezTo>
                    <a:pt x="961496" y="636071"/>
                    <a:pt x="910204" y="687363"/>
                    <a:pt x="846933" y="687363"/>
                  </a:cubicBezTo>
                  <a:lnTo>
                    <a:pt x="114563" y="687363"/>
                  </a:lnTo>
                  <a:cubicBezTo>
                    <a:pt x="51292" y="687363"/>
                    <a:pt x="0" y="636071"/>
                    <a:pt x="0" y="572800"/>
                  </a:cubicBezTo>
                  <a:lnTo>
                    <a:pt x="0" y="11456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274" tIns="79274" rIns="79274" bIns="7927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Learning Rate: </a:t>
              </a:r>
              <a:r>
                <a:rPr lang="de-DE" sz="105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Initially</a:t>
              </a:r>
              <a:r>
                <a:rPr lang="de-DE" sz="105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 </a:t>
              </a:r>
              <a:r>
                <a:rPr lang="de-DE" sz="105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set</a:t>
              </a:r>
              <a:r>
                <a:rPr lang="de-DE" sz="105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 </a:t>
              </a:r>
              <a:r>
                <a:rPr lang="de-DE" sz="105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to</a:t>
              </a:r>
              <a:r>
                <a:rPr lang="de-DE" sz="105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 0.1</a:t>
              </a:r>
              <a:endParaRPr lang="de-DE" sz="1200" kern="1200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21" name="Forme libre : forme 20">
              <a:extLst>
                <a:ext uri="{FF2B5EF4-FFF2-40B4-BE49-F238E27FC236}">
                  <a16:creationId xmlns:a16="http://schemas.microsoft.com/office/drawing/2014/main" id="{712A2650-9B51-421E-934F-8F1472C88C48}"/>
                </a:ext>
              </a:extLst>
            </p:cNvPr>
            <p:cNvSpPr/>
            <p:nvPr/>
          </p:nvSpPr>
          <p:spPr>
            <a:xfrm>
              <a:off x="1005584" y="3081030"/>
              <a:ext cx="2590373" cy="259037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4417" y="1545493"/>
                  </a:moveTo>
                  <a:arcTo wR="1295186" hR="1295186" stAng="10131416" swAng="1072984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orme libre : forme 21">
              <a:extLst>
                <a:ext uri="{FF2B5EF4-FFF2-40B4-BE49-F238E27FC236}">
                  <a16:creationId xmlns:a16="http://schemas.microsoft.com/office/drawing/2014/main" id="{AE6A29FF-2B3A-480E-8A80-23181558FD73}"/>
                </a:ext>
              </a:extLst>
            </p:cNvPr>
            <p:cNvSpPr/>
            <p:nvPr/>
          </p:nvSpPr>
          <p:spPr>
            <a:xfrm>
              <a:off x="636420" y="3532766"/>
              <a:ext cx="961496" cy="687363"/>
            </a:xfrm>
            <a:custGeom>
              <a:avLst/>
              <a:gdLst>
                <a:gd name="connsiteX0" fmla="*/ 0 w 961496"/>
                <a:gd name="connsiteY0" fmla="*/ 114563 h 687363"/>
                <a:gd name="connsiteX1" fmla="*/ 114563 w 961496"/>
                <a:gd name="connsiteY1" fmla="*/ 0 h 687363"/>
                <a:gd name="connsiteX2" fmla="*/ 846933 w 961496"/>
                <a:gd name="connsiteY2" fmla="*/ 0 h 687363"/>
                <a:gd name="connsiteX3" fmla="*/ 961496 w 961496"/>
                <a:gd name="connsiteY3" fmla="*/ 114563 h 687363"/>
                <a:gd name="connsiteX4" fmla="*/ 961496 w 961496"/>
                <a:gd name="connsiteY4" fmla="*/ 572800 h 687363"/>
                <a:gd name="connsiteX5" fmla="*/ 846933 w 961496"/>
                <a:gd name="connsiteY5" fmla="*/ 687363 h 687363"/>
                <a:gd name="connsiteX6" fmla="*/ 114563 w 961496"/>
                <a:gd name="connsiteY6" fmla="*/ 687363 h 687363"/>
                <a:gd name="connsiteX7" fmla="*/ 0 w 961496"/>
                <a:gd name="connsiteY7" fmla="*/ 572800 h 687363"/>
                <a:gd name="connsiteX8" fmla="*/ 0 w 961496"/>
                <a:gd name="connsiteY8" fmla="*/ 114563 h 6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1496" h="687363">
                  <a:moveTo>
                    <a:pt x="0" y="114563"/>
                  </a:moveTo>
                  <a:cubicBezTo>
                    <a:pt x="0" y="51292"/>
                    <a:pt x="51292" y="0"/>
                    <a:pt x="114563" y="0"/>
                  </a:cubicBezTo>
                  <a:lnTo>
                    <a:pt x="846933" y="0"/>
                  </a:lnTo>
                  <a:cubicBezTo>
                    <a:pt x="910204" y="0"/>
                    <a:pt x="961496" y="51292"/>
                    <a:pt x="961496" y="114563"/>
                  </a:cubicBezTo>
                  <a:lnTo>
                    <a:pt x="961496" y="572800"/>
                  </a:lnTo>
                  <a:cubicBezTo>
                    <a:pt x="961496" y="636071"/>
                    <a:pt x="910204" y="687363"/>
                    <a:pt x="846933" y="687363"/>
                  </a:cubicBezTo>
                  <a:lnTo>
                    <a:pt x="114563" y="687363"/>
                  </a:lnTo>
                  <a:cubicBezTo>
                    <a:pt x="51292" y="687363"/>
                    <a:pt x="0" y="636071"/>
                    <a:pt x="0" y="572800"/>
                  </a:cubicBezTo>
                  <a:lnTo>
                    <a:pt x="0" y="114563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9274" tIns="79274" rIns="79274" bIns="79274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Network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trained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for</a:t>
              </a:r>
              <a:r>
                <a:rPr lang="de-DE" sz="1200" kern="12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 200 </a:t>
              </a:r>
              <a:r>
                <a:rPr lang="de-DE" sz="1200" kern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sym typeface="Wingdings" panose="05000000000000000000" pitchFamily="2" charset="2"/>
                </a:rPr>
                <a:t>epochs</a:t>
              </a:r>
              <a:endParaRPr lang="de-DE" sz="1200" kern="1200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83CD1899-0771-49FF-9AB9-9F0EA7B633F1}"/>
                </a:ext>
              </a:extLst>
            </p:cNvPr>
            <p:cNvSpPr/>
            <p:nvPr/>
          </p:nvSpPr>
          <p:spPr>
            <a:xfrm>
              <a:off x="1001954" y="3117110"/>
              <a:ext cx="2590373" cy="259037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48295" y="411498"/>
                  </a:moveTo>
                  <a:arcTo wR="1295186" hR="1295186" stAng="13381355" swAng="1488637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16080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370455" y="1087120"/>
            <a:ext cx="8424863" cy="1295400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094001B-F48C-49B3-8A09-C65FFE096A54}"/>
              </a:ext>
            </a:extLst>
          </p:cNvPr>
          <p:cNvSpPr txBox="1"/>
          <p:nvPr/>
        </p:nvSpPr>
        <p:spPr>
          <a:xfrm>
            <a:off x="2370455" y="2146934"/>
            <a:ext cx="5981065" cy="232854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indent="0" fontAlgn="base">
              <a:spcBef>
                <a:spcPct val="20000"/>
              </a:spcBef>
              <a:spcAft>
                <a:spcPct val="0"/>
              </a:spcAft>
              <a:buFontTx/>
              <a:buNone/>
              <a:defRPr>
                <a:solidFill>
                  <a:schemeClr val="bg1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ea typeface="ＭＳ Ｐゴシック" charset="0"/>
              </a:defRPr>
            </a:lvl3pPr>
            <a:lvl4pPr marL="1600200" indent="-22860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4pPr>
            <a:lvl5pPr marL="20574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ea typeface="ＭＳ Ｐゴシック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9pPr>
          </a:lstStyle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/>
              <a:t>Multi-label Classification Task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/>
              <a:t>MZSL and </a:t>
            </a:r>
            <a:r>
              <a:rPr lang="de-DE" sz="2400" dirty="0" err="1"/>
              <a:t>Generalized</a:t>
            </a:r>
            <a:r>
              <a:rPr lang="de-DE" sz="2400" dirty="0"/>
              <a:t> MZSL Task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 err="1"/>
              <a:t>Futher</a:t>
            </a:r>
            <a:r>
              <a:rPr lang="de-DE" sz="2400" dirty="0"/>
              <a:t> Analysis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 err="1"/>
              <a:t>Classifier</a:t>
            </a:r>
            <a:r>
              <a:rPr lang="de-DE" sz="2400" dirty="0"/>
              <a:t> </a:t>
            </a:r>
            <a:r>
              <a:rPr lang="de-DE" sz="2400" dirty="0" err="1"/>
              <a:t>Visualization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555293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Multi-label Classification Task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E313A6-9927-47A2-98EA-B315A59DB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8" y="1222408"/>
            <a:ext cx="8424863" cy="4717983"/>
          </a:xfrm>
        </p:spPr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Evaluation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performance</a:t>
            </a:r>
            <a:r>
              <a:rPr lang="de-DE" dirty="0">
                <a:sym typeface="Wingdings" panose="05000000000000000000" pitchFamily="2" charset="2"/>
              </a:rPr>
              <a:t> on </a:t>
            </a:r>
            <a:r>
              <a:rPr lang="de-DE" sz="2000" dirty="0">
                <a:solidFill>
                  <a:srgbClr val="0C5DCA"/>
                </a:solidFill>
                <a:sym typeface="Wingdings" panose="05000000000000000000" pitchFamily="2" charset="2"/>
              </a:rPr>
              <a:t>MS-COCO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sz="2000" dirty="0">
                <a:solidFill>
                  <a:srgbClr val="0C5DCA"/>
                </a:solidFill>
                <a:sym typeface="Wingdings" panose="05000000000000000000" pitchFamily="2" charset="2"/>
              </a:rPr>
              <a:t>NUS-WIDE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model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against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representative</a:t>
            </a:r>
            <a:r>
              <a:rPr lang="de-DE" dirty="0">
                <a:sym typeface="Wingdings" panose="05000000000000000000" pitchFamily="2" charset="2"/>
              </a:rPr>
              <a:t> multi-label </a:t>
            </a:r>
            <a:r>
              <a:rPr lang="de-DE" dirty="0" err="1">
                <a:sym typeface="Wingdings" panose="05000000000000000000" pitchFamily="2" charset="2"/>
              </a:rPr>
              <a:t>classification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methods</a:t>
            </a:r>
            <a:endParaRPr lang="de-DE" dirty="0">
              <a:sym typeface="Wingdings" panose="05000000000000000000" pitchFamily="2" charset="2"/>
            </a:endParaRPr>
          </a:p>
          <a:p>
            <a:pPr algn="l"/>
            <a:r>
              <a:rPr lang="en-US" dirty="0">
                <a:latin typeface="t1-gul-regular"/>
              </a:rPr>
              <a:t>Considered</a:t>
            </a:r>
            <a:r>
              <a:rPr lang="en-US" sz="1800" b="0" i="0" u="none" strike="noStrike" baseline="0" dirty="0">
                <a:latin typeface="t1-gul-regular"/>
              </a:rPr>
              <a:t> metrics: </a:t>
            </a:r>
            <a:r>
              <a:rPr lang="en-US" dirty="0">
                <a:latin typeface="t1-gul-regular"/>
              </a:rPr>
              <a:t>P</a:t>
            </a:r>
            <a:r>
              <a:rPr lang="en-US" sz="1800" b="0" i="0" u="none" strike="noStrike" baseline="0" dirty="0">
                <a:latin typeface="t1-gul-regular"/>
              </a:rPr>
              <a:t>recision (P) recall (R) and F1-measure (F1)</a:t>
            </a:r>
            <a:endParaRPr lang="de-DE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24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10" name="Image 9" descr="Une image contenant table&#10;&#10;Description générée automatiquement">
            <a:extLst>
              <a:ext uri="{FF2B5EF4-FFF2-40B4-BE49-F238E27FC236}">
                <a16:creationId xmlns:a16="http://schemas.microsoft.com/office/drawing/2014/main" id="{6A8976A8-7248-451A-BFE7-D25CC28D9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648" y="2956845"/>
            <a:ext cx="6986478" cy="255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64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MZSL and </a:t>
            </a:r>
            <a:r>
              <a:rPr lang="de-DE" dirty="0" err="1">
                <a:solidFill>
                  <a:srgbClr val="073776"/>
                </a:solidFill>
              </a:rPr>
              <a:t>Generalized</a:t>
            </a:r>
            <a:r>
              <a:rPr lang="de-DE" dirty="0">
                <a:solidFill>
                  <a:srgbClr val="073776"/>
                </a:solidFill>
              </a:rPr>
              <a:t> MZSL Task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25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A0AA6F86-6BD8-4DF8-A4D8-0B30D5838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455" y="1214222"/>
            <a:ext cx="8424863" cy="4717983"/>
          </a:xfrm>
        </p:spPr>
        <p:txBody>
          <a:bodyPr/>
          <a:lstStyle/>
          <a:p>
            <a:pPr algn="l"/>
            <a:r>
              <a:rPr lang="de-DE" dirty="0">
                <a:sym typeface="Wingdings" panose="05000000000000000000" pitchFamily="2" charset="2"/>
              </a:rPr>
              <a:t>Evaluation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performance</a:t>
            </a:r>
            <a:r>
              <a:rPr lang="de-DE" dirty="0">
                <a:sym typeface="Wingdings" panose="05000000000000000000" pitchFamily="2" charset="2"/>
              </a:rPr>
              <a:t> on </a:t>
            </a:r>
            <a:r>
              <a:rPr lang="de-DE" sz="2000" dirty="0">
                <a:solidFill>
                  <a:srgbClr val="0C5DCA"/>
                </a:solidFill>
                <a:sym typeface="Wingdings" panose="05000000000000000000" pitchFamily="2" charset="2"/>
              </a:rPr>
              <a:t>NUS-1000 </a:t>
            </a:r>
            <a:r>
              <a:rPr lang="de-DE" dirty="0">
                <a:latin typeface="t1-gul-regular"/>
                <a:sym typeface="Wingdings" panose="05000000000000000000" pitchFamily="2" charset="2"/>
              </a:rPr>
              <a:t>(</a:t>
            </a:r>
            <a:r>
              <a:rPr lang="en-US" dirty="0">
                <a:latin typeface="t1-gul-regular"/>
              </a:rPr>
              <a:t>81 unseen labels and 925 </a:t>
            </a:r>
            <a:r>
              <a:rPr lang="en-US" sz="1800" b="0" i="0" u="none" strike="noStrike" baseline="0" dirty="0">
                <a:latin typeface="t1-gul-regular"/>
              </a:rPr>
              <a:t>seen labels)</a:t>
            </a:r>
          </a:p>
          <a:p>
            <a:pPr algn="l"/>
            <a:endParaRPr lang="de-DE" dirty="0">
              <a:sym typeface="Wingdings" panose="05000000000000000000" pitchFamily="2" charset="2"/>
            </a:endParaRPr>
          </a:p>
          <a:p>
            <a:pPr algn="l"/>
            <a:r>
              <a:rPr lang="de-DE" dirty="0" err="1">
                <a:latin typeface="t1-gul-regular"/>
              </a:rPr>
              <a:t>Considered</a:t>
            </a:r>
            <a:r>
              <a:rPr lang="de-DE" dirty="0">
                <a:latin typeface="t1-gul-regular"/>
              </a:rPr>
              <a:t> </a:t>
            </a:r>
            <a:r>
              <a:rPr lang="de-DE" dirty="0" err="1">
                <a:latin typeface="t1-gul-regular"/>
              </a:rPr>
              <a:t>tasks</a:t>
            </a:r>
            <a:r>
              <a:rPr lang="de-DE" dirty="0">
                <a:latin typeface="t1-gul-regular"/>
              </a:rPr>
              <a:t>: </a:t>
            </a:r>
            <a:r>
              <a:rPr lang="en-US" dirty="0">
                <a:latin typeface="t1-gul-regular"/>
              </a:rPr>
              <a:t>conventional</a:t>
            </a:r>
            <a:r>
              <a:rPr lang="de-DE" dirty="0">
                <a:latin typeface="t1-gul-regular"/>
              </a:rPr>
              <a:t> and </a:t>
            </a:r>
            <a:r>
              <a:rPr lang="de-DE" dirty="0" err="1">
                <a:latin typeface="t1-gul-regular"/>
              </a:rPr>
              <a:t>generalized</a:t>
            </a:r>
            <a:r>
              <a:rPr lang="de-DE" dirty="0">
                <a:latin typeface="t1-gul-regular"/>
              </a:rPr>
              <a:t> MZSL </a:t>
            </a:r>
            <a:r>
              <a:rPr lang="de-DE" dirty="0" err="1">
                <a:latin typeface="t1-gul-regular"/>
              </a:rPr>
              <a:t>tasks</a:t>
            </a:r>
            <a:endParaRPr lang="de-DE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endParaRPr lang="de-DE" sz="1600" dirty="0">
              <a:sym typeface="Wingdings" panose="05000000000000000000" pitchFamily="2" charset="2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6DEC6B09-5F81-40B0-9F6D-BEAF52434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786" y="3025210"/>
            <a:ext cx="7424427" cy="218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6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Further Analysis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E313A6-9927-47A2-98EA-B315A59DB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066800"/>
            <a:ext cx="8424863" cy="471798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0C5DCA"/>
                </a:solidFill>
              </a:rPr>
              <a:t>Ablation study </a:t>
            </a:r>
            <a:r>
              <a:rPr lang="en-US" sz="1800" b="0" i="0" u="none" strike="noStrike" baseline="0" dirty="0">
                <a:latin typeface="t1-gul-regular"/>
              </a:rPr>
              <a:t>by removing key components from the model and measure how the performance is affected.</a:t>
            </a:r>
          </a:p>
          <a:p>
            <a:pPr lvl="1"/>
            <a:r>
              <a:rPr lang="en-US" dirty="0">
                <a:latin typeface="t1-gul-regular"/>
                <a:sym typeface="Wingdings" panose="05000000000000000000" pitchFamily="2" charset="2"/>
              </a:rPr>
              <a:t>Remove ARD module</a:t>
            </a:r>
          </a:p>
          <a:p>
            <a:pPr lvl="1"/>
            <a:r>
              <a:rPr lang="en-US" dirty="0">
                <a:latin typeface="t1-gul-regular"/>
                <a:sym typeface="Wingdings" panose="05000000000000000000" pitchFamily="2" charset="2"/>
              </a:rPr>
              <a:t>Train only with labeled data</a:t>
            </a:r>
          </a:p>
          <a:p>
            <a:pPr lvl="1"/>
            <a:r>
              <a:rPr lang="en-US" dirty="0">
                <a:latin typeface="t1-gul-regular"/>
                <a:sym typeface="Wingdings" panose="05000000000000000000" pitchFamily="2" charset="2"/>
              </a:rPr>
              <a:t>Replace correlation matrix S with the identity matrix</a:t>
            </a:r>
          </a:p>
          <a:p>
            <a:r>
              <a:rPr lang="en-US" dirty="0">
                <a:latin typeface="t1-gul-regular"/>
              </a:rPr>
              <a:t>Further evaluation by </a:t>
            </a:r>
            <a:r>
              <a:rPr lang="en-US" dirty="0">
                <a:solidFill>
                  <a:srgbClr val="0C5DCA"/>
                </a:solidFill>
              </a:rPr>
              <a:t>increasing</a:t>
            </a:r>
            <a:r>
              <a:rPr lang="en-US" dirty="0">
                <a:latin typeface="t1-gul-regular"/>
              </a:rPr>
              <a:t> the number of GCN layers.</a:t>
            </a:r>
          </a:p>
          <a:p>
            <a:pPr lvl="1"/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26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018103B-D4DC-4557-9699-7AF9885FF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03" y="3425791"/>
            <a:ext cx="3888503" cy="220677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0C01832-6262-4A4C-A45A-271CFC624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308" y="3979462"/>
            <a:ext cx="4713532" cy="109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3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rgbClr val="073776"/>
                </a:solidFill>
              </a:rPr>
              <a:t>Classifier</a:t>
            </a:r>
            <a:r>
              <a:rPr lang="de-DE" dirty="0">
                <a:solidFill>
                  <a:srgbClr val="073776"/>
                </a:solidFill>
              </a:rPr>
              <a:t> </a:t>
            </a:r>
            <a:r>
              <a:rPr lang="de-DE" dirty="0" err="1">
                <a:solidFill>
                  <a:srgbClr val="073776"/>
                </a:solidFill>
              </a:rPr>
              <a:t>Visualization</a:t>
            </a:r>
            <a:endParaRPr lang="de-DE" dirty="0">
              <a:solidFill>
                <a:srgbClr val="073776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E313A6-9927-47A2-98EA-B315A59DB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066800"/>
            <a:ext cx="8424863" cy="4717983"/>
          </a:xfrm>
        </p:spPr>
        <p:txBody>
          <a:bodyPr/>
          <a:lstStyle/>
          <a:p>
            <a:r>
              <a:rPr lang="de-DE" dirty="0" err="1">
                <a:sym typeface="Wingdings" panose="05000000000000000000" pitchFamily="2" charset="2"/>
              </a:rPr>
              <a:t>Using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en-US" sz="1800" b="0" i="0" u="none" strike="noStrike" baseline="0" dirty="0">
                <a:latin typeface="Calibri" panose="020F0502020204030204" pitchFamily="34" charset="0"/>
              </a:rPr>
              <a:t>Stochastic Neighbor Embedding (t-SNE), the semantic topology can be visualized in 2D plot. </a:t>
            </a: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27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24C8DBB-3E24-4BAA-A5A9-6EA4D8FC0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172" y="2056169"/>
            <a:ext cx="7036228" cy="3735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515733" y="2186679"/>
            <a:ext cx="4808013" cy="1295400"/>
          </a:xfrm>
        </p:spPr>
        <p:txBody>
          <a:bodyPr/>
          <a:lstStyle/>
          <a:p>
            <a:r>
              <a:rPr lang="en-US" dirty="0"/>
              <a:t>Personal Review</a:t>
            </a:r>
          </a:p>
        </p:txBody>
      </p:sp>
    </p:spTree>
    <p:extLst>
      <p:ext uri="{BB962C8B-B14F-4D97-AF65-F5344CB8AC3E}">
        <p14:creationId xmlns:p14="http://schemas.microsoft.com/office/powerpoint/2010/main" val="36524363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Personal Review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29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B54BEA69-CACB-4BB8-98CF-F8CE6F1F63FE}"/>
              </a:ext>
            </a:extLst>
          </p:cNvPr>
          <p:cNvSpPr/>
          <p:nvPr/>
        </p:nvSpPr>
        <p:spPr>
          <a:xfrm>
            <a:off x="2329179" y="1061577"/>
            <a:ext cx="1993618" cy="996809"/>
          </a:xfrm>
          <a:custGeom>
            <a:avLst/>
            <a:gdLst>
              <a:gd name="connsiteX0" fmla="*/ 0 w 1993618"/>
              <a:gd name="connsiteY0" fmla="*/ 99681 h 996809"/>
              <a:gd name="connsiteX1" fmla="*/ 99681 w 1993618"/>
              <a:gd name="connsiteY1" fmla="*/ 0 h 996809"/>
              <a:gd name="connsiteX2" fmla="*/ 1893937 w 1993618"/>
              <a:gd name="connsiteY2" fmla="*/ 0 h 996809"/>
              <a:gd name="connsiteX3" fmla="*/ 1993618 w 1993618"/>
              <a:gd name="connsiteY3" fmla="*/ 99681 h 996809"/>
              <a:gd name="connsiteX4" fmla="*/ 1993618 w 1993618"/>
              <a:gd name="connsiteY4" fmla="*/ 897128 h 996809"/>
              <a:gd name="connsiteX5" fmla="*/ 1893937 w 1993618"/>
              <a:gd name="connsiteY5" fmla="*/ 996809 h 996809"/>
              <a:gd name="connsiteX6" fmla="*/ 99681 w 1993618"/>
              <a:gd name="connsiteY6" fmla="*/ 996809 h 996809"/>
              <a:gd name="connsiteX7" fmla="*/ 0 w 1993618"/>
              <a:gd name="connsiteY7" fmla="*/ 897128 h 996809"/>
              <a:gd name="connsiteX8" fmla="*/ 0 w 1993618"/>
              <a:gd name="connsiteY8" fmla="*/ 99681 h 99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3618" h="996809">
                <a:moveTo>
                  <a:pt x="0" y="99681"/>
                </a:moveTo>
                <a:cubicBezTo>
                  <a:pt x="0" y="44629"/>
                  <a:pt x="44629" y="0"/>
                  <a:pt x="99681" y="0"/>
                </a:cubicBezTo>
                <a:lnTo>
                  <a:pt x="1893937" y="0"/>
                </a:lnTo>
                <a:cubicBezTo>
                  <a:pt x="1948989" y="0"/>
                  <a:pt x="1993618" y="44629"/>
                  <a:pt x="1993618" y="99681"/>
                </a:cubicBezTo>
                <a:lnTo>
                  <a:pt x="1993618" y="897128"/>
                </a:lnTo>
                <a:cubicBezTo>
                  <a:pt x="1993618" y="952180"/>
                  <a:pt x="1948989" y="996809"/>
                  <a:pt x="1893937" y="996809"/>
                </a:cubicBezTo>
                <a:lnTo>
                  <a:pt x="99681" y="996809"/>
                </a:lnTo>
                <a:cubicBezTo>
                  <a:pt x="44629" y="996809"/>
                  <a:pt x="0" y="952180"/>
                  <a:pt x="0" y="897128"/>
                </a:cubicBezTo>
                <a:lnTo>
                  <a:pt x="0" y="99681"/>
                </a:lnTo>
                <a:close/>
              </a:path>
            </a:pathLst>
          </a:custGeom>
          <a:ln>
            <a:solidFill>
              <a:srgbClr val="009900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536" tIns="64756" rIns="82536" bIns="64756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solidFill>
                  <a:srgbClr val="009900"/>
                </a:solidFill>
              </a:rPr>
              <a:t>Strengths</a:t>
            </a:r>
            <a:endParaRPr lang="en-US" sz="2900" b="1" kern="1200" dirty="0">
              <a:solidFill>
                <a:srgbClr val="009900"/>
              </a:solidFill>
            </a:endParaRP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3C2B3016-9D0C-422C-A53C-AF63A4A22014}"/>
              </a:ext>
            </a:extLst>
          </p:cNvPr>
          <p:cNvSpPr/>
          <p:nvPr/>
        </p:nvSpPr>
        <p:spPr>
          <a:xfrm>
            <a:off x="2528541" y="2058386"/>
            <a:ext cx="199361" cy="74760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47606"/>
                </a:lnTo>
                <a:lnTo>
                  <a:pt x="199361" y="747606"/>
                </a:lnTo>
              </a:path>
            </a:pathLst>
          </a:custGeom>
          <a:noFill/>
          <a:ln>
            <a:solidFill>
              <a:srgbClr val="00990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4C205E18-4CAE-44CA-80E8-5B5B2EF52E1D}"/>
              </a:ext>
            </a:extLst>
          </p:cNvPr>
          <p:cNvSpPr/>
          <p:nvPr/>
        </p:nvSpPr>
        <p:spPr>
          <a:xfrm>
            <a:off x="2727903" y="2307589"/>
            <a:ext cx="1594894" cy="996809"/>
          </a:xfrm>
          <a:custGeom>
            <a:avLst/>
            <a:gdLst>
              <a:gd name="connsiteX0" fmla="*/ 0 w 1594894"/>
              <a:gd name="connsiteY0" fmla="*/ 99681 h 996809"/>
              <a:gd name="connsiteX1" fmla="*/ 99681 w 1594894"/>
              <a:gd name="connsiteY1" fmla="*/ 0 h 996809"/>
              <a:gd name="connsiteX2" fmla="*/ 1495213 w 1594894"/>
              <a:gd name="connsiteY2" fmla="*/ 0 h 996809"/>
              <a:gd name="connsiteX3" fmla="*/ 1594894 w 1594894"/>
              <a:gd name="connsiteY3" fmla="*/ 99681 h 996809"/>
              <a:gd name="connsiteX4" fmla="*/ 1594894 w 1594894"/>
              <a:gd name="connsiteY4" fmla="*/ 897128 h 996809"/>
              <a:gd name="connsiteX5" fmla="*/ 1495213 w 1594894"/>
              <a:gd name="connsiteY5" fmla="*/ 996809 h 996809"/>
              <a:gd name="connsiteX6" fmla="*/ 99681 w 1594894"/>
              <a:gd name="connsiteY6" fmla="*/ 996809 h 996809"/>
              <a:gd name="connsiteX7" fmla="*/ 0 w 1594894"/>
              <a:gd name="connsiteY7" fmla="*/ 897128 h 996809"/>
              <a:gd name="connsiteX8" fmla="*/ 0 w 1594894"/>
              <a:gd name="connsiteY8" fmla="*/ 99681 h 99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4894" h="996809">
                <a:moveTo>
                  <a:pt x="0" y="99681"/>
                </a:moveTo>
                <a:cubicBezTo>
                  <a:pt x="0" y="44629"/>
                  <a:pt x="44629" y="0"/>
                  <a:pt x="99681" y="0"/>
                </a:cubicBezTo>
                <a:lnTo>
                  <a:pt x="1495213" y="0"/>
                </a:lnTo>
                <a:cubicBezTo>
                  <a:pt x="1550265" y="0"/>
                  <a:pt x="1594894" y="44629"/>
                  <a:pt x="1594894" y="99681"/>
                </a:cubicBezTo>
                <a:lnTo>
                  <a:pt x="1594894" y="897128"/>
                </a:lnTo>
                <a:cubicBezTo>
                  <a:pt x="1594894" y="952180"/>
                  <a:pt x="1550265" y="996809"/>
                  <a:pt x="1495213" y="996809"/>
                </a:cubicBezTo>
                <a:lnTo>
                  <a:pt x="99681" y="996809"/>
                </a:lnTo>
                <a:cubicBezTo>
                  <a:pt x="44629" y="996809"/>
                  <a:pt x="0" y="952180"/>
                  <a:pt x="0" y="897128"/>
                </a:cubicBezTo>
                <a:lnTo>
                  <a:pt x="0" y="99681"/>
                </a:lnTo>
                <a:close/>
              </a:path>
            </a:pathLst>
          </a:custGeom>
          <a:ln>
            <a:solidFill>
              <a:srgbClr val="009900"/>
            </a:solidFill>
          </a:ln>
        </p:spPr>
        <p:style>
          <a:lnRef idx="2">
            <a:scrgbClr r="0" g="0" b="0"/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76" tIns="49516" rIns="59676" bIns="49516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de-DE" sz="1600" kern="1200" dirty="0">
                <a:sym typeface="Wingdings" panose="05000000000000000000" pitchFamily="2" charset="2"/>
              </a:rPr>
              <a:t>Structured </a:t>
            </a:r>
            <a:r>
              <a:rPr lang="de-DE" sz="1600" kern="1200" dirty="0" err="1">
                <a:sym typeface="Wingdings" panose="05000000000000000000" pitchFamily="2" charset="2"/>
              </a:rPr>
              <a:t>main</a:t>
            </a:r>
            <a:r>
              <a:rPr lang="de-DE" sz="1600" kern="1200" dirty="0">
                <a:sym typeface="Wingdings" panose="05000000000000000000" pitchFamily="2" charset="2"/>
              </a:rPr>
              <a:t> </a:t>
            </a:r>
            <a:r>
              <a:rPr lang="de-DE" sz="1600" kern="1200" dirty="0" err="1">
                <a:sym typeface="Wingdings" panose="05000000000000000000" pitchFamily="2" charset="2"/>
              </a:rPr>
              <a:t>paper</a:t>
            </a:r>
            <a:endParaRPr lang="en-US" sz="1600" kern="1200" dirty="0"/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431D200C-C86E-4E05-B34D-01A17CCEDBB6}"/>
              </a:ext>
            </a:extLst>
          </p:cNvPr>
          <p:cNvSpPr/>
          <p:nvPr/>
        </p:nvSpPr>
        <p:spPr>
          <a:xfrm>
            <a:off x="2528541" y="2058386"/>
            <a:ext cx="199361" cy="199361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993618"/>
                </a:lnTo>
                <a:lnTo>
                  <a:pt x="199361" y="1993618"/>
                </a:lnTo>
              </a:path>
            </a:pathLst>
          </a:custGeom>
          <a:noFill/>
          <a:ln>
            <a:solidFill>
              <a:srgbClr val="00990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75B62823-D82F-4CEC-9B47-690C76717A0D}"/>
              </a:ext>
            </a:extLst>
          </p:cNvPr>
          <p:cNvSpPr/>
          <p:nvPr/>
        </p:nvSpPr>
        <p:spPr>
          <a:xfrm>
            <a:off x="2727903" y="3553600"/>
            <a:ext cx="1594894" cy="996809"/>
          </a:xfrm>
          <a:custGeom>
            <a:avLst/>
            <a:gdLst>
              <a:gd name="connsiteX0" fmla="*/ 0 w 1594894"/>
              <a:gd name="connsiteY0" fmla="*/ 99681 h 996809"/>
              <a:gd name="connsiteX1" fmla="*/ 99681 w 1594894"/>
              <a:gd name="connsiteY1" fmla="*/ 0 h 996809"/>
              <a:gd name="connsiteX2" fmla="*/ 1495213 w 1594894"/>
              <a:gd name="connsiteY2" fmla="*/ 0 h 996809"/>
              <a:gd name="connsiteX3" fmla="*/ 1594894 w 1594894"/>
              <a:gd name="connsiteY3" fmla="*/ 99681 h 996809"/>
              <a:gd name="connsiteX4" fmla="*/ 1594894 w 1594894"/>
              <a:gd name="connsiteY4" fmla="*/ 897128 h 996809"/>
              <a:gd name="connsiteX5" fmla="*/ 1495213 w 1594894"/>
              <a:gd name="connsiteY5" fmla="*/ 996809 h 996809"/>
              <a:gd name="connsiteX6" fmla="*/ 99681 w 1594894"/>
              <a:gd name="connsiteY6" fmla="*/ 996809 h 996809"/>
              <a:gd name="connsiteX7" fmla="*/ 0 w 1594894"/>
              <a:gd name="connsiteY7" fmla="*/ 897128 h 996809"/>
              <a:gd name="connsiteX8" fmla="*/ 0 w 1594894"/>
              <a:gd name="connsiteY8" fmla="*/ 99681 h 99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4894" h="996809">
                <a:moveTo>
                  <a:pt x="0" y="99681"/>
                </a:moveTo>
                <a:cubicBezTo>
                  <a:pt x="0" y="44629"/>
                  <a:pt x="44629" y="0"/>
                  <a:pt x="99681" y="0"/>
                </a:cubicBezTo>
                <a:lnTo>
                  <a:pt x="1495213" y="0"/>
                </a:lnTo>
                <a:cubicBezTo>
                  <a:pt x="1550265" y="0"/>
                  <a:pt x="1594894" y="44629"/>
                  <a:pt x="1594894" y="99681"/>
                </a:cubicBezTo>
                <a:lnTo>
                  <a:pt x="1594894" y="897128"/>
                </a:lnTo>
                <a:cubicBezTo>
                  <a:pt x="1594894" y="952180"/>
                  <a:pt x="1550265" y="996809"/>
                  <a:pt x="1495213" y="996809"/>
                </a:cubicBezTo>
                <a:lnTo>
                  <a:pt x="99681" y="996809"/>
                </a:lnTo>
                <a:cubicBezTo>
                  <a:pt x="44629" y="996809"/>
                  <a:pt x="0" y="952180"/>
                  <a:pt x="0" y="897128"/>
                </a:cubicBezTo>
                <a:lnTo>
                  <a:pt x="0" y="99681"/>
                </a:lnTo>
                <a:close/>
              </a:path>
            </a:pathLst>
          </a:custGeom>
          <a:ln>
            <a:solidFill>
              <a:srgbClr val="009900"/>
            </a:solidFill>
          </a:ln>
        </p:spPr>
        <p:style>
          <a:lnRef idx="2">
            <a:scrgbClr r="0" g="0" b="0"/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76" tIns="49516" rIns="59676" bIns="49516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de-DE" sz="1600" kern="1200" dirty="0" err="1">
                <a:sym typeface="Wingdings" panose="05000000000000000000" pitchFamily="2" charset="2"/>
              </a:rPr>
              <a:t>Detailed</a:t>
            </a:r>
            <a:r>
              <a:rPr lang="de-DE" sz="1600" kern="1200" dirty="0">
                <a:sym typeface="Wingdings" panose="05000000000000000000" pitchFamily="2" charset="2"/>
              </a:rPr>
              <a:t> </a:t>
            </a:r>
            <a:r>
              <a:rPr lang="de-DE" sz="1600" kern="1200" dirty="0" err="1">
                <a:sym typeface="Wingdings" panose="05000000000000000000" pitchFamily="2" charset="2"/>
              </a:rPr>
              <a:t>experiments</a:t>
            </a:r>
            <a:r>
              <a:rPr lang="de-DE" sz="1600" kern="1200" dirty="0">
                <a:sym typeface="Wingdings" panose="05000000000000000000" pitchFamily="2" charset="2"/>
              </a:rPr>
              <a:t> and </a:t>
            </a:r>
            <a:r>
              <a:rPr lang="de-DE" sz="1600" kern="1200" dirty="0" err="1">
                <a:sym typeface="Wingdings" panose="05000000000000000000" pitchFamily="2" charset="2"/>
              </a:rPr>
              <a:t>evaluation</a:t>
            </a:r>
            <a:endParaRPr lang="en-US" sz="1600" kern="1200" dirty="0"/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9EFD4226-76A6-4CD7-ADC0-B128B6B6519E}"/>
              </a:ext>
            </a:extLst>
          </p:cNvPr>
          <p:cNvSpPr/>
          <p:nvPr/>
        </p:nvSpPr>
        <p:spPr>
          <a:xfrm>
            <a:off x="2528541" y="2058386"/>
            <a:ext cx="199361" cy="323962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239629"/>
                </a:lnTo>
                <a:lnTo>
                  <a:pt x="199361" y="3239629"/>
                </a:lnTo>
              </a:path>
            </a:pathLst>
          </a:custGeom>
          <a:noFill/>
          <a:ln>
            <a:solidFill>
              <a:srgbClr val="00990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11437A81-A171-45E2-B380-10B53E43D7B9}"/>
              </a:ext>
            </a:extLst>
          </p:cNvPr>
          <p:cNvSpPr/>
          <p:nvPr/>
        </p:nvSpPr>
        <p:spPr>
          <a:xfrm>
            <a:off x="2727903" y="4799612"/>
            <a:ext cx="1594894" cy="996809"/>
          </a:xfrm>
          <a:custGeom>
            <a:avLst/>
            <a:gdLst>
              <a:gd name="connsiteX0" fmla="*/ 0 w 1594894"/>
              <a:gd name="connsiteY0" fmla="*/ 99681 h 996809"/>
              <a:gd name="connsiteX1" fmla="*/ 99681 w 1594894"/>
              <a:gd name="connsiteY1" fmla="*/ 0 h 996809"/>
              <a:gd name="connsiteX2" fmla="*/ 1495213 w 1594894"/>
              <a:gd name="connsiteY2" fmla="*/ 0 h 996809"/>
              <a:gd name="connsiteX3" fmla="*/ 1594894 w 1594894"/>
              <a:gd name="connsiteY3" fmla="*/ 99681 h 996809"/>
              <a:gd name="connsiteX4" fmla="*/ 1594894 w 1594894"/>
              <a:gd name="connsiteY4" fmla="*/ 897128 h 996809"/>
              <a:gd name="connsiteX5" fmla="*/ 1495213 w 1594894"/>
              <a:gd name="connsiteY5" fmla="*/ 996809 h 996809"/>
              <a:gd name="connsiteX6" fmla="*/ 99681 w 1594894"/>
              <a:gd name="connsiteY6" fmla="*/ 996809 h 996809"/>
              <a:gd name="connsiteX7" fmla="*/ 0 w 1594894"/>
              <a:gd name="connsiteY7" fmla="*/ 897128 h 996809"/>
              <a:gd name="connsiteX8" fmla="*/ 0 w 1594894"/>
              <a:gd name="connsiteY8" fmla="*/ 99681 h 99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4894" h="996809">
                <a:moveTo>
                  <a:pt x="0" y="99681"/>
                </a:moveTo>
                <a:cubicBezTo>
                  <a:pt x="0" y="44629"/>
                  <a:pt x="44629" y="0"/>
                  <a:pt x="99681" y="0"/>
                </a:cubicBezTo>
                <a:lnTo>
                  <a:pt x="1495213" y="0"/>
                </a:lnTo>
                <a:cubicBezTo>
                  <a:pt x="1550265" y="0"/>
                  <a:pt x="1594894" y="44629"/>
                  <a:pt x="1594894" y="99681"/>
                </a:cubicBezTo>
                <a:lnTo>
                  <a:pt x="1594894" y="897128"/>
                </a:lnTo>
                <a:cubicBezTo>
                  <a:pt x="1594894" y="952180"/>
                  <a:pt x="1550265" y="996809"/>
                  <a:pt x="1495213" y="996809"/>
                </a:cubicBezTo>
                <a:lnTo>
                  <a:pt x="99681" y="996809"/>
                </a:lnTo>
                <a:cubicBezTo>
                  <a:pt x="44629" y="996809"/>
                  <a:pt x="0" y="952180"/>
                  <a:pt x="0" y="897128"/>
                </a:cubicBezTo>
                <a:lnTo>
                  <a:pt x="0" y="99681"/>
                </a:lnTo>
                <a:close/>
              </a:path>
            </a:pathLst>
          </a:custGeom>
          <a:ln>
            <a:solidFill>
              <a:srgbClr val="009900"/>
            </a:solidFill>
          </a:ln>
        </p:spPr>
        <p:style>
          <a:lnRef idx="2">
            <a:scrgbClr r="0" g="0" b="0"/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76" tIns="49516" rIns="59676" bIns="49516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1600" kern="1200">
                <a:sym typeface="Wingdings" panose="05000000000000000000" pitchFamily="2" charset="2"/>
              </a:rPr>
              <a:t>Interesting results</a:t>
            </a:r>
            <a:endParaRPr lang="de-DE" sz="1600" kern="1200" dirty="0">
              <a:sym typeface="Wingdings" panose="05000000000000000000" pitchFamily="2" charset="2"/>
            </a:endParaRPr>
          </a:p>
        </p:txBody>
      </p: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EE313D57-B748-4BA9-911B-75219AB13F68}"/>
              </a:ext>
            </a:extLst>
          </p:cNvPr>
          <p:cNvSpPr/>
          <p:nvPr/>
        </p:nvSpPr>
        <p:spPr>
          <a:xfrm>
            <a:off x="4821202" y="1061577"/>
            <a:ext cx="1993618" cy="996809"/>
          </a:xfrm>
          <a:custGeom>
            <a:avLst/>
            <a:gdLst>
              <a:gd name="connsiteX0" fmla="*/ 0 w 1993618"/>
              <a:gd name="connsiteY0" fmla="*/ 99681 h 996809"/>
              <a:gd name="connsiteX1" fmla="*/ 99681 w 1993618"/>
              <a:gd name="connsiteY1" fmla="*/ 0 h 996809"/>
              <a:gd name="connsiteX2" fmla="*/ 1893937 w 1993618"/>
              <a:gd name="connsiteY2" fmla="*/ 0 h 996809"/>
              <a:gd name="connsiteX3" fmla="*/ 1993618 w 1993618"/>
              <a:gd name="connsiteY3" fmla="*/ 99681 h 996809"/>
              <a:gd name="connsiteX4" fmla="*/ 1993618 w 1993618"/>
              <a:gd name="connsiteY4" fmla="*/ 897128 h 996809"/>
              <a:gd name="connsiteX5" fmla="*/ 1893937 w 1993618"/>
              <a:gd name="connsiteY5" fmla="*/ 996809 h 996809"/>
              <a:gd name="connsiteX6" fmla="*/ 99681 w 1993618"/>
              <a:gd name="connsiteY6" fmla="*/ 996809 h 996809"/>
              <a:gd name="connsiteX7" fmla="*/ 0 w 1993618"/>
              <a:gd name="connsiteY7" fmla="*/ 897128 h 996809"/>
              <a:gd name="connsiteX8" fmla="*/ 0 w 1993618"/>
              <a:gd name="connsiteY8" fmla="*/ 99681 h 99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3618" h="996809">
                <a:moveTo>
                  <a:pt x="0" y="99681"/>
                </a:moveTo>
                <a:cubicBezTo>
                  <a:pt x="0" y="44629"/>
                  <a:pt x="44629" y="0"/>
                  <a:pt x="99681" y="0"/>
                </a:cubicBezTo>
                <a:lnTo>
                  <a:pt x="1893937" y="0"/>
                </a:lnTo>
                <a:cubicBezTo>
                  <a:pt x="1948989" y="0"/>
                  <a:pt x="1993618" y="44629"/>
                  <a:pt x="1993618" y="99681"/>
                </a:cubicBezTo>
                <a:lnTo>
                  <a:pt x="1993618" y="897128"/>
                </a:lnTo>
                <a:cubicBezTo>
                  <a:pt x="1993618" y="952180"/>
                  <a:pt x="1948989" y="996809"/>
                  <a:pt x="1893937" y="996809"/>
                </a:cubicBezTo>
                <a:lnTo>
                  <a:pt x="99681" y="996809"/>
                </a:lnTo>
                <a:cubicBezTo>
                  <a:pt x="44629" y="996809"/>
                  <a:pt x="0" y="952180"/>
                  <a:pt x="0" y="897128"/>
                </a:cubicBezTo>
                <a:lnTo>
                  <a:pt x="0" y="99681"/>
                </a:lnTo>
                <a:close/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536" tIns="64756" rIns="82536" bIns="64756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800" b="1" kern="1200" dirty="0">
                <a:solidFill>
                  <a:srgbClr val="C00000"/>
                </a:solidFill>
              </a:rPr>
              <a:t>Weaknesses</a:t>
            </a:r>
            <a:endParaRPr lang="en-US" sz="2900" b="1" kern="1200" dirty="0">
              <a:solidFill>
                <a:srgbClr val="C00000"/>
              </a:solidFill>
            </a:endParaRPr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5037AEA9-7AFD-4A0E-833B-5AE777BA5C13}"/>
              </a:ext>
            </a:extLst>
          </p:cNvPr>
          <p:cNvSpPr/>
          <p:nvPr/>
        </p:nvSpPr>
        <p:spPr>
          <a:xfrm>
            <a:off x="5020564" y="2058386"/>
            <a:ext cx="199361" cy="74760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47606"/>
                </a:lnTo>
                <a:lnTo>
                  <a:pt x="199361" y="747606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Forme libre : forme 19">
            <a:extLst>
              <a:ext uri="{FF2B5EF4-FFF2-40B4-BE49-F238E27FC236}">
                <a16:creationId xmlns:a16="http://schemas.microsoft.com/office/drawing/2014/main" id="{614316A3-63D5-451D-87F8-226848C1E576}"/>
              </a:ext>
            </a:extLst>
          </p:cNvPr>
          <p:cNvSpPr/>
          <p:nvPr/>
        </p:nvSpPr>
        <p:spPr>
          <a:xfrm>
            <a:off x="5219925" y="2307589"/>
            <a:ext cx="1594894" cy="996809"/>
          </a:xfrm>
          <a:custGeom>
            <a:avLst/>
            <a:gdLst>
              <a:gd name="connsiteX0" fmla="*/ 0 w 1594894"/>
              <a:gd name="connsiteY0" fmla="*/ 99681 h 996809"/>
              <a:gd name="connsiteX1" fmla="*/ 99681 w 1594894"/>
              <a:gd name="connsiteY1" fmla="*/ 0 h 996809"/>
              <a:gd name="connsiteX2" fmla="*/ 1495213 w 1594894"/>
              <a:gd name="connsiteY2" fmla="*/ 0 h 996809"/>
              <a:gd name="connsiteX3" fmla="*/ 1594894 w 1594894"/>
              <a:gd name="connsiteY3" fmla="*/ 99681 h 996809"/>
              <a:gd name="connsiteX4" fmla="*/ 1594894 w 1594894"/>
              <a:gd name="connsiteY4" fmla="*/ 897128 h 996809"/>
              <a:gd name="connsiteX5" fmla="*/ 1495213 w 1594894"/>
              <a:gd name="connsiteY5" fmla="*/ 996809 h 996809"/>
              <a:gd name="connsiteX6" fmla="*/ 99681 w 1594894"/>
              <a:gd name="connsiteY6" fmla="*/ 996809 h 996809"/>
              <a:gd name="connsiteX7" fmla="*/ 0 w 1594894"/>
              <a:gd name="connsiteY7" fmla="*/ 897128 h 996809"/>
              <a:gd name="connsiteX8" fmla="*/ 0 w 1594894"/>
              <a:gd name="connsiteY8" fmla="*/ 99681 h 99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4894" h="996809">
                <a:moveTo>
                  <a:pt x="0" y="99681"/>
                </a:moveTo>
                <a:cubicBezTo>
                  <a:pt x="0" y="44629"/>
                  <a:pt x="44629" y="0"/>
                  <a:pt x="99681" y="0"/>
                </a:cubicBezTo>
                <a:lnTo>
                  <a:pt x="1495213" y="0"/>
                </a:lnTo>
                <a:cubicBezTo>
                  <a:pt x="1550265" y="0"/>
                  <a:pt x="1594894" y="44629"/>
                  <a:pt x="1594894" y="99681"/>
                </a:cubicBezTo>
                <a:lnTo>
                  <a:pt x="1594894" y="897128"/>
                </a:lnTo>
                <a:cubicBezTo>
                  <a:pt x="1594894" y="952180"/>
                  <a:pt x="1550265" y="996809"/>
                  <a:pt x="1495213" y="996809"/>
                </a:cubicBezTo>
                <a:lnTo>
                  <a:pt x="99681" y="996809"/>
                </a:lnTo>
                <a:cubicBezTo>
                  <a:pt x="44629" y="996809"/>
                  <a:pt x="0" y="952180"/>
                  <a:pt x="0" y="897128"/>
                </a:cubicBezTo>
                <a:lnTo>
                  <a:pt x="0" y="99681"/>
                </a:lnTo>
                <a:close/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76" tIns="49516" rIns="59676" bIns="49516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de-DE" sz="1600" kern="1200">
                <a:sym typeface="Wingdings" panose="05000000000000000000" pitchFamily="2" charset="2"/>
              </a:rPr>
              <a:t>Necessity of strong prior knowledge</a:t>
            </a:r>
            <a:endParaRPr lang="en-US" sz="1600" kern="1200" dirty="0"/>
          </a:p>
        </p:txBody>
      </p:sp>
      <p:sp>
        <p:nvSpPr>
          <p:cNvPr id="21" name="Forme libre : forme 20">
            <a:extLst>
              <a:ext uri="{FF2B5EF4-FFF2-40B4-BE49-F238E27FC236}">
                <a16:creationId xmlns:a16="http://schemas.microsoft.com/office/drawing/2014/main" id="{ED5CEFBF-B679-4DFF-952E-2B99B608947A}"/>
              </a:ext>
            </a:extLst>
          </p:cNvPr>
          <p:cNvSpPr/>
          <p:nvPr/>
        </p:nvSpPr>
        <p:spPr>
          <a:xfrm>
            <a:off x="5020564" y="2058386"/>
            <a:ext cx="199361" cy="199361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993618"/>
                </a:lnTo>
                <a:lnTo>
                  <a:pt x="199361" y="1993618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Forme libre : forme 21">
            <a:extLst>
              <a:ext uri="{FF2B5EF4-FFF2-40B4-BE49-F238E27FC236}">
                <a16:creationId xmlns:a16="http://schemas.microsoft.com/office/drawing/2014/main" id="{3F86C5BB-F75F-4103-87CD-98FC3F976715}"/>
              </a:ext>
            </a:extLst>
          </p:cNvPr>
          <p:cNvSpPr/>
          <p:nvPr/>
        </p:nvSpPr>
        <p:spPr>
          <a:xfrm>
            <a:off x="5219925" y="3553600"/>
            <a:ext cx="1594894" cy="996809"/>
          </a:xfrm>
          <a:custGeom>
            <a:avLst/>
            <a:gdLst>
              <a:gd name="connsiteX0" fmla="*/ 0 w 1594894"/>
              <a:gd name="connsiteY0" fmla="*/ 99681 h 996809"/>
              <a:gd name="connsiteX1" fmla="*/ 99681 w 1594894"/>
              <a:gd name="connsiteY1" fmla="*/ 0 h 996809"/>
              <a:gd name="connsiteX2" fmla="*/ 1495213 w 1594894"/>
              <a:gd name="connsiteY2" fmla="*/ 0 h 996809"/>
              <a:gd name="connsiteX3" fmla="*/ 1594894 w 1594894"/>
              <a:gd name="connsiteY3" fmla="*/ 99681 h 996809"/>
              <a:gd name="connsiteX4" fmla="*/ 1594894 w 1594894"/>
              <a:gd name="connsiteY4" fmla="*/ 897128 h 996809"/>
              <a:gd name="connsiteX5" fmla="*/ 1495213 w 1594894"/>
              <a:gd name="connsiteY5" fmla="*/ 996809 h 996809"/>
              <a:gd name="connsiteX6" fmla="*/ 99681 w 1594894"/>
              <a:gd name="connsiteY6" fmla="*/ 996809 h 996809"/>
              <a:gd name="connsiteX7" fmla="*/ 0 w 1594894"/>
              <a:gd name="connsiteY7" fmla="*/ 897128 h 996809"/>
              <a:gd name="connsiteX8" fmla="*/ 0 w 1594894"/>
              <a:gd name="connsiteY8" fmla="*/ 99681 h 99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4894" h="996809">
                <a:moveTo>
                  <a:pt x="0" y="99681"/>
                </a:moveTo>
                <a:cubicBezTo>
                  <a:pt x="0" y="44629"/>
                  <a:pt x="44629" y="0"/>
                  <a:pt x="99681" y="0"/>
                </a:cubicBezTo>
                <a:lnTo>
                  <a:pt x="1495213" y="0"/>
                </a:lnTo>
                <a:cubicBezTo>
                  <a:pt x="1550265" y="0"/>
                  <a:pt x="1594894" y="44629"/>
                  <a:pt x="1594894" y="99681"/>
                </a:cubicBezTo>
                <a:lnTo>
                  <a:pt x="1594894" y="897128"/>
                </a:lnTo>
                <a:cubicBezTo>
                  <a:pt x="1594894" y="952180"/>
                  <a:pt x="1550265" y="996809"/>
                  <a:pt x="1495213" y="996809"/>
                </a:cubicBezTo>
                <a:lnTo>
                  <a:pt x="99681" y="996809"/>
                </a:lnTo>
                <a:cubicBezTo>
                  <a:pt x="44629" y="996809"/>
                  <a:pt x="0" y="952180"/>
                  <a:pt x="0" y="897128"/>
                </a:cubicBezTo>
                <a:lnTo>
                  <a:pt x="0" y="99681"/>
                </a:lnTo>
                <a:close/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76" tIns="49516" rIns="59676" bIns="49516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de-DE" sz="1600" kern="1200">
                <a:sym typeface="Wingdings" panose="05000000000000000000" pitchFamily="2" charset="2"/>
              </a:rPr>
              <a:t>They gloss over GCN architecture</a:t>
            </a:r>
            <a:endParaRPr lang="de-DE" sz="1600" kern="1200" dirty="0">
              <a:sym typeface="Wingdings" panose="05000000000000000000" pitchFamily="2" charset="2"/>
            </a:endParaRPr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1763A087-D87A-4CEB-BBCE-D1A7715DDC4C}"/>
              </a:ext>
            </a:extLst>
          </p:cNvPr>
          <p:cNvSpPr/>
          <p:nvPr/>
        </p:nvSpPr>
        <p:spPr>
          <a:xfrm>
            <a:off x="5020564" y="2058386"/>
            <a:ext cx="199361" cy="323962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239629"/>
                </a:lnTo>
                <a:lnTo>
                  <a:pt x="199361" y="3239629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Forme libre : forme 23">
            <a:extLst>
              <a:ext uri="{FF2B5EF4-FFF2-40B4-BE49-F238E27FC236}">
                <a16:creationId xmlns:a16="http://schemas.microsoft.com/office/drawing/2014/main" id="{2CE9C5DD-0AB0-4262-AD50-99C4F6AD2C3A}"/>
              </a:ext>
            </a:extLst>
          </p:cNvPr>
          <p:cNvSpPr/>
          <p:nvPr/>
        </p:nvSpPr>
        <p:spPr>
          <a:xfrm>
            <a:off x="5219925" y="4799612"/>
            <a:ext cx="1594894" cy="996809"/>
          </a:xfrm>
          <a:custGeom>
            <a:avLst/>
            <a:gdLst>
              <a:gd name="connsiteX0" fmla="*/ 0 w 1594894"/>
              <a:gd name="connsiteY0" fmla="*/ 99681 h 996809"/>
              <a:gd name="connsiteX1" fmla="*/ 99681 w 1594894"/>
              <a:gd name="connsiteY1" fmla="*/ 0 h 996809"/>
              <a:gd name="connsiteX2" fmla="*/ 1495213 w 1594894"/>
              <a:gd name="connsiteY2" fmla="*/ 0 h 996809"/>
              <a:gd name="connsiteX3" fmla="*/ 1594894 w 1594894"/>
              <a:gd name="connsiteY3" fmla="*/ 99681 h 996809"/>
              <a:gd name="connsiteX4" fmla="*/ 1594894 w 1594894"/>
              <a:gd name="connsiteY4" fmla="*/ 897128 h 996809"/>
              <a:gd name="connsiteX5" fmla="*/ 1495213 w 1594894"/>
              <a:gd name="connsiteY5" fmla="*/ 996809 h 996809"/>
              <a:gd name="connsiteX6" fmla="*/ 99681 w 1594894"/>
              <a:gd name="connsiteY6" fmla="*/ 996809 h 996809"/>
              <a:gd name="connsiteX7" fmla="*/ 0 w 1594894"/>
              <a:gd name="connsiteY7" fmla="*/ 897128 h 996809"/>
              <a:gd name="connsiteX8" fmla="*/ 0 w 1594894"/>
              <a:gd name="connsiteY8" fmla="*/ 99681 h 996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4894" h="996809">
                <a:moveTo>
                  <a:pt x="0" y="99681"/>
                </a:moveTo>
                <a:cubicBezTo>
                  <a:pt x="0" y="44629"/>
                  <a:pt x="44629" y="0"/>
                  <a:pt x="99681" y="0"/>
                </a:cubicBezTo>
                <a:lnTo>
                  <a:pt x="1495213" y="0"/>
                </a:lnTo>
                <a:cubicBezTo>
                  <a:pt x="1550265" y="0"/>
                  <a:pt x="1594894" y="44629"/>
                  <a:pt x="1594894" y="99681"/>
                </a:cubicBezTo>
                <a:lnTo>
                  <a:pt x="1594894" y="897128"/>
                </a:lnTo>
                <a:cubicBezTo>
                  <a:pt x="1594894" y="952180"/>
                  <a:pt x="1550265" y="996809"/>
                  <a:pt x="1495213" y="996809"/>
                </a:cubicBezTo>
                <a:lnTo>
                  <a:pt x="99681" y="996809"/>
                </a:lnTo>
                <a:cubicBezTo>
                  <a:pt x="44629" y="996809"/>
                  <a:pt x="0" y="952180"/>
                  <a:pt x="0" y="897128"/>
                </a:cubicBezTo>
                <a:lnTo>
                  <a:pt x="0" y="99681"/>
                </a:lnTo>
                <a:close/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676" tIns="49516" rIns="59676" bIns="49516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1600" kern="1200">
                <a:sym typeface="Wingdings" panose="05000000000000000000" pitchFamily="2" charset="2"/>
              </a:rPr>
              <a:t>No discussion/future work mentioned</a:t>
            </a:r>
            <a:endParaRPr lang="de-DE" sz="1600" kern="1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8395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17" grpId="0" animBg="1"/>
      <p:bldP spid="18" grpId="0" animBg="1"/>
      <p:bldP spid="20" grpId="0" animBg="1"/>
      <p:bldP spid="22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370455" y="1087120"/>
            <a:ext cx="8424863" cy="129540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094001B-F48C-49B3-8A09-C65FFE096A54}"/>
              </a:ext>
            </a:extLst>
          </p:cNvPr>
          <p:cNvSpPr txBox="1"/>
          <p:nvPr/>
        </p:nvSpPr>
        <p:spPr>
          <a:xfrm>
            <a:off x="2370455" y="2382521"/>
            <a:ext cx="5981065" cy="24458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indent="0" fontAlgn="base">
              <a:spcBef>
                <a:spcPct val="20000"/>
              </a:spcBef>
              <a:spcAft>
                <a:spcPct val="0"/>
              </a:spcAft>
              <a:buFontTx/>
              <a:buNone/>
              <a:defRPr>
                <a:solidFill>
                  <a:schemeClr val="bg1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ea typeface="ＭＳ Ｐゴシック" charset="0"/>
              </a:defRPr>
            </a:lvl3pPr>
            <a:lvl4pPr marL="1600200" indent="-22860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4pPr>
            <a:lvl5pPr marL="20574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ea typeface="ＭＳ Ｐゴシック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9pPr>
          </a:lstStyle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/>
              <a:t>Multi-Label Classification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/>
              <a:t>Zero-Shot Learning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/>
              <a:t>Motivation and Problem Statement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 err="1"/>
              <a:t>Related</a:t>
            </a:r>
            <a:r>
              <a:rPr lang="de-DE" sz="2400" dirty="0"/>
              <a:t> Work</a:t>
            </a:r>
          </a:p>
        </p:txBody>
      </p:sp>
    </p:spTree>
    <p:extLst>
      <p:ext uri="{BB962C8B-B14F-4D97-AF65-F5344CB8AC3E}">
        <p14:creationId xmlns:p14="http://schemas.microsoft.com/office/powerpoint/2010/main" val="27386798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References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E313A6-9927-47A2-98EA-B315A59DB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222408"/>
            <a:ext cx="8424863" cy="4717983"/>
          </a:xfrm>
        </p:spPr>
        <p:txBody>
          <a:bodyPr/>
          <a:lstStyle/>
          <a:p>
            <a:pPr marL="0" indent="0" algn="l">
              <a:buNone/>
            </a:pPr>
            <a:r>
              <a:rPr lang="de-DE" dirty="0">
                <a:sym typeface="Wingdings" panose="05000000000000000000" pitchFamily="2" charset="2"/>
              </a:rPr>
              <a:t>[1] </a:t>
            </a:r>
            <a:r>
              <a:rPr lang="en-US" sz="1800" dirty="0"/>
              <a:t>Zhang, M. L., &amp; Zhou, Z. H. (2014). A review on multi-label learning algorithms. IEEE Transactions on Knowledge and Data Engineering, 26(8), 1819–1837.</a:t>
            </a:r>
            <a:endParaRPr lang="de-DE" dirty="0"/>
          </a:p>
          <a:p>
            <a:pPr marL="0" indent="0">
              <a:buNone/>
            </a:pPr>
            <a:br>
              <a:rPr lang="de-DE" dirty="0"/>
            </a:br>
            <a:r>
              <a:rPr lang="de-DE" dirty="0">
                <a:sym typeface="Wingdings" panose="05000000000000000000" pitchFamily="2" charset="2"/>
              </a:rPr>
              <a:t>[2] </a:t>
            </a:r>
            <a:r>
              <a:rPr lang="fr-FR" sz="1800" dirty="0" err="1"/>
              <a:t>Xian</a:t>
            </a:r>
            <a:r>
              <a:rPr lang="fr-FR" sz="1800" dirty="0"/>
              <a:t>, Y., </a:t>
            </a:r>
            <a:r>
              <a:rPr lang="fr-FR" sz="1800" dirty="0" err="1"/>
              <a:t>Lampert</a:t>
            </a:r>
            <a:r>
              <a:rPr lang="fr-FR" sz="1800" dirty="0"/>
              <a:t>, C. H., Schiele, B., &amp; </a:t>
            </a:r>
            <a:r>
              <a:rPr lang="fr-FR" sz="1800" dirty="0" err="1"/>
              <a:t>Akata</a:t>
            </a:r>
            <a:r>
              <a:rPr lang="fr-FR" sz="1800" dirty="0"/>
              <a:t>, Z. (2019). </a:t>
            </a:r>
            <a:r>
              <a:rPr lang="fr-FR" sz="1800" dirty="0" err="1"/>
              <a:t>Zero</a:t>
            </a:r>
            <a:r>
              <a:rPr lang="fr-FR" sz="1800" dirty="0"/>
              <a:t>-shot </a:t>
            </a:r>
            <a:r>
              <a:rPr lang="fr-FR" sz="1800" dirty="0" err="1"/>
              <a:t>learning</a:t>
            </a:r>
            <a:r>
              <a:rPr lang="fr-FR" sz="1800" dirty="0"/>
              <a:t>-a </a:t>
            </a:r>
            <a:r>
              <a:rPr lang="fr-FR" sz="1800" dirty="0" err="1"/>
              <a:t>comprehensive</a:t>
            </a:r>
            <a:r>
              <a:rPr lang="fr-FR" sz="1800" dirty="0"/>
              <a:t> </a:t>
            </a:r>
            <a:r>
              <a:rPr lang="en-US" sz="1800" dirty="0"/>
              <a:t>evaluation of the good, the bad and the ugly. IEEE Transactions </a:t>
            </a:r>
            <a:r>
              <a:rPr lang="fr-FR" sz="1800" dirty="0"/>
              <a:t>on Pattern </a:t>
            </a:r>
            <a:r>
              <a:rPr lang="fr-FR" sz="1800" dirty="0" err="1"/>
              <a:t>Analysis</a:t>
            </a:r>
            <a:r>
              <a:rPr lang="fr-FR" sz="1800" dirty="0"/>
              <a:t> and Machine Intelligence, 41(9), 2251–2265.</a:t>
            </a:r>
            <a:br>
              <a:rPr lang="de-DE" dirty="0"/>
            </a:br>
            <a:endParaRPr lang="de-DE" sz="12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[3] 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Ou,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Guangjin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, Yu,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Guoxian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Domeniconi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, Carlotta, Lu,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Xuequan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 and Zhang,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Xangliang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 2020, Multi-label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zero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-shot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learning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with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 graph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convolutional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 networks</a:t>
            </a:r>
            <a:r>
              <a:rPr lang="fr-FR" b="0" i="1" dirty="0">
                <a:solidFill>
                  <a:srgbClr val="000000"/>
                </a:solidFill>
                <a:effectLst/>
                <a:latin typeface="OpenSansRegular"/>
              </a:rPr>
              <a:t>, Neural networks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, vol. 132, pp. 333-341,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SansRegular"/>
              </a:rPr>
              <a:t>doi</a:t>
            </a:r>
            <a:r>
              <a:rPr lang="fr-FR" b="0" i="0" dirty="0">
                <a:solidFill>
                  <a:srgbClr val="000000"/>
                </a:solidFill>
                <a:effectLst/>
                <a:latin typeface="OpenSansRegular"/>
              </a:rPr>
              <a:t>: 10.1016/j.neunet.2020.09.010.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30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8684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0CB360-3493-448A-B53E-4BAF1902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73776"/>
                </a:solidFill>
              </a:rPr>
              <a:t>References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E313A6-9927-47A2-98EA-B315A59DB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222408"/>
            <a:ext cx="8424863" cy="4717983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Dataset Sample Pictures:</a:t>
            </a: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dirty="0"/>
              <a:t>[4] </a:t>
            </a:r>
            <a:r>
              <a:rPr lang="de-DE" dirty="0">
                <a:hlinkClick r:id="rId2"/>
              </a:rPr>
              <a:t>https://tkipf.github.io/</a:t>
            </a:r>
            <a:endParaRPr lang="de-DE" dirty="0"/>
          </a:p>
          <a:p>
            <a:pPr marL="0" indent="0">
              <a:buNone/>
            </a:pPr>
            <a:br>
              <a:rPr lang="de-DE" dirty="0"/>
            </a:br>
            <a:r>
              <a:rPr lang="de-DE" dirty="0"/>
              <a:t>[5] </a:t>
            </a:r>
            <a:r>
              <a:rPr lang="fr-FR" b="0" i="0" u="sng" dirty="0">
                <a:effectLst/>
                <a:latin typeface="sohne"/>
                <a:hlinkClick r:id="rId3"/>
              </a:rPr>
              <a:t>https://www.microsoft.com/en-us/research/uploads/prod/2017/12/40250.jpg</a:t>
            </a:r>
            <a:endParaRPr lang="fr-FR" b="0" i="0" u="sng" dirty="0">
              <a:effectLst/>
              <a:latin typeface="sohne"/>
            </a:endParaRPr>
          </a:p>
          <a:p>
            <a:pPr marL="0" indent="0">
              <a:buNone/>
            </a:pPr>
            <a:br>
              <a:rPr lang="de-DE" dirty="0"/>
            </a:br>
            <a:r>
              <a:rPr lang="de-DE" dirty="0"/>
              <a:t>[6] </a:t>
            </a:r>
            <a:r>
              <a:rPr lang="de-DE" dirty="0">
                <a:hlinkClick r:id="rId4"/>
              </a:rPr>
              <a:t>https://analyticsindiamag.com/what-is-zero-shot-learning/</a:t>
            </a:r>
            <a:endParaRPr lang="de-DE" dirty="0"/>
          </a:p>
          <a:p>
            <a:pPr marL="0" indent="0">
              <a:buNone/>
            </a:pPr>
            <a:br>
              <a:rPr lang="de-DE" dirty="0"/>
            </a:br>
            <a:r>
              <a:rPr lang="de-DE" dirty="0"/>
              <a:t>[7] </a:t>
            </a:r>
            <a:r>
              <a:rPr lang="de-DE" dirty="0">
                <a:hlinkClick r:id="rId5"/>
              </a:rPr>
              <a:t>https://paperswithcode.com/dataset/nus-wide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[8] </a:t>
            </a:r>
            <a:r>
              <a:rPr lang="de-DE" dirty="0">
                <a:hlinkClick r:id="rId6"/>
              </a:rPr>
              <a:t>https://paperswithcode.com/dataset/coco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B627C8-1C52-4B72-9FAD-9C250295D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CFE623-CF9E-449F-A007-92C441BFE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31</a:t>
            </a:fld>
            <a:endParaRPr lang="en-US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5D554FC-F1D9-4204-BD65-9AA0572C0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8040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178310" y="2951756"/>
            <a:ext cx="4963996" cy="954487"/>
          </a:xfrm>
        </p:spPr>
        <p:txBody>
          <a:bodyPr/>
          <a:lstStyle/>
          <a:p>
            <a:r>
              <a:rPr lang="en-US" sz="3600" dirty="0"/>
              <a:t>Thank you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2063988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73776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8" y="1171575"/>
            <a:ext cx="8424863" cy="49149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Multi-Label Classification</a:t>
            </a:r>
          </a:p>
          <a:p>
            <a:pPr>
              <a:lnSpc>
                <a:spcPct val="150000"/>
              </a:lnSpc>
            </a:pPr>
            <a:r>
              <a:rPr lang="en-US" dirty="0"/>
              <a:t>Data can have more than one label</a:t>
            </a:r>
          </a:p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en-US" dirty="0"/>
              <a:t>The classifier can predict different classes for one given input</a:t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E35BEF5-41E9-41D0-8C0B-3F310BADB1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906B39F-F843-4F03-A359-1EEFB902C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604" y="2920695"/>
            <a:ext cx="5458790" cy="27657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77897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73776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68" y="1171575"/>
            <a:ext cx="8424863" cy="4914900"/>
          </a:xfrm>
        </p:spPr>
        <p:txBody>
          <a:bodyPr/>
          <a:lstStyle/>
          <a:p>
            <a:pPr marL="0" indent="0" defTabSz="914400">
              <a:lnSpc>
                <a:spcPct val="150000"/>
              </a:lnSpc>
              <a:buFontTx/>
              <a:buNone/>
            </a:pPr>
            <a:r>
              <a:rPr lang="en-US" b="1" kern="0" dirty="0"/>
              <a:t>Zero-Shot Learning</a:t>
            </a:r>
          </a:p>
          <a:p>
            <a:pPr>
              <a:lnSpc>
                <a:spcPct val="150000"/>
              </a:lnSpc>
            </a:pPr>
            <a:r>
              <a:rPr lang="en-US" kern="0" dirty="0">
                <a:solidFill>
                  <a:srgbClr val="0C5DCA"/>
                </a:solidFill>
              </a:rPr>
              <a:t>No</a:t>
            </a:r>
            <a:r>
              <a:rPr lang="en-US" kern="0" dirty="0"/>
              <a:t> corresponding annotated training data</a:t>
            </a:r>
          </a:p>
          <a:p>
            <a:pPr defTabSz="914400">
              <a:lnSpc>
                <a:spcPct val="150000"/>
              </a:lnSpc>
            </a:pPr>
            <a:r>
              <a:rPr lang="en-US" kern="0" dirty="0"/>
              <a:t>Unsupervised (Transfer Learning)</a:t>
            </a:r>
          </a:p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en-US" sz="1800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Example: </a:t>
            </a:r>
          </a:p>
          <a:p>
            <a:pPr marL="457200" lvl="1" indent="0">
              <a:lnSpc>
                <a:spcPct val="150000"/>
              </a:lnSpc>
              <a:buClr>
                <a:schemeClr val="tx1"/>
              </a:buClr>
              <a:buNone/>
            </a:pPr>
            <a:r>
              <a:rPr lang="en-US" u="sng" dirty="0">
                <a:solidFill>
                  <a:srgbClr val="2021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u="sng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iven:</a:t>
            </a:r>
          </a:p>
          <a:p>
            <a:pPr lvl="1">
              <a:lnSpc>
                <a:spcPct val="150000"/>
              </a:lnSpc>
              <a:buClr>
                <a:schemeClr val="tx1"/>
              </a:buClr>
            </a:pPr>
            <a:r>
              <a:rPr lang="en-US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set of images of animals to be classified</a:t>
            </a:r>
          </a:p>
          <a:p>
            <a:pPr lvl="1">
              <a:lnSpc>
                <a:spcPct val="150000"/>
              </a:lnSpc>
              <a:buClr>
                <a:schemeClr val="tx1"/>
              </a:buClr>
            </a:pP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extual descriptions of what animals look like</a:t>
            </a:r>
            <a:endParaRPr lang="en-US" kern="0" dirty="0"/>
          </a:p>
          <a:p>
            <a:pPr marL="0" indent="0">
              <a:buNone/>
            </a:pPr>
            <a:br>
              <a:rPr lang="en-US" sz="1400" dirty="0"/>
            </a:b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E35BEF5-41E9-41D0-8C0B-3F310BADB1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pic>
        <p:nvPicPr>
          <p:cNvPr id="8" name="Image 7" descr="Une image contenant cheval, herbe, extérieur, debout&#10;&#10;Description générée automatiquement">
            <a:extLst>
              <a:ext uri="{FF2B5EF4-FFF2-40B4-BE49-F238E27FC236}">
                <a16:creationId xmlns:a16="http://schemas.microsoft.com/office/drawing/2014/main" id="{EC7ACDCC-97FD-476A-A186-4C50C757B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135" y="2848534"/>
            <a:ext cx="3474465" cy="195126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57681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73776"/>
                </a:solidFill>
              </a:rPr>
              <a:t>Motivation and Problem Statement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6239E05-55A1-4086-A4EB-D15F7C1CE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A699E0-7AFD-44CC-B753-89DA51058DC4}"/>
              </a:ext>
            </a:extLst>
          </p:cNvPr>
          <p:cNvSpPr/>
          <p:nvPr/>
        </p:nvSpPr>
        <p:spPr>
          <a:xfrm rot="5400000">
            <a:off x="814497" y="2519332"/>
            <a:ext cx="2091101" cy="252501"/>
          </a:xfrm>
          <a:prstGeom prst="rect">
            <a:avLst/>
          </a:prstGeom>
        </p:spPr>
        <p:style>
          <a:lnRef idx="0">
            <a:schemeClr val="accent5">
              <a:shade val="9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shade val="9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D0FE7C5F-FE05-49D8-B38D-868549566423}"/>
              </a:ext>
            </a:extLst>
          </p:cNvPr>
          <p:cNvSpPr/>
          <p:nvPr/>
        </p:nvSpPr>
        <p:spPr>
          <a:xfrm>
            <a:off x="1292394" y="1180146"/>
            <a:ext cx="2805573" cy="1683343"/>
          </a:xfrm>
          <a:custGeom>
            <a:avLst/>
            <a:gdLst>
              <a:gd name="connsiteX0" fmla="*/ 0 w 2805573"/>
              <a:gd name="connsiteY0" fmla="*/ 168334 h 1683343"/>
              <a:gd name="connsiteX1" fmla="*/ 168334 w 2805573"/>
              <a:gd name="connsiteY1" fmla="*/ 0 h 1683343"/>
              <a:gd name="connsiteX2" fmla="*/ 2637239 w 2805573"/>
              <a:gd name="connsiteY2" fmla="*/ 0 h 1683343"/>
              <a:gd name="connsiteX3" fmla="*/ 2805573 w 2805573"/>
              <a:gd name="connsiteY3" fmla="*/ 168334 h 1683343"/>
              <a:gd name="connsiteX4" fmla="*/ 2805573 w 2805573"/>
              <a:gd name="connsiteY4" fmla="*/ 1515009 h 1683343"/>
              <a:gd name="connsiteX5" fmla="*/ 2637239 w 2805573"/>
              <a:gd name="connsiteY5" fmla="*/ 1683343 h 1683343"/>
              <a:gd name="connsiteX6" fmla="*/ 168334 w 2805573"/>
              <a:gd name="connsiteY6" fmla="*/ 1683343 h 1683343"/>
              <a:gd name="connsiteX7" fmla="*/ 0 w 2805573"/>
              <a:gd name="connsiteY7" fmla="*/ 1515009 h 1683343"/>
              <a:gd name="connsiteX8" fmla="*/ 0 w 2805573"/>
              <a:gd name="connsiteY8" fmla="*/ 168334 h 168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5573" h="1683343">
                <a:moveTo>
                  <a:pt x="0" y="168334"/>
                </a:moveTo>
                <a:cubicBezTo>
                  <a:pt x="0" y="75366"/>
                  <a:pt x="75366" y="0"/>
                  <a:pt x="168334" y="0"/>
                </a:cubicBezTo>
                <a:lnTo>
                  <a:pt x="2637239" y="0"/>
                </a:lnTo>
                <a:cubicBezTo>
                  <a:pt x="2730207" y="0"/>
                  <a:pt x="2805573" y="75366"/>
                  <a:pt x="2805573" y="168334"/>
                </a:cubicBezTo>
                <a:lnTo>
                  <a:pt x="2805573" y="1515009"/>
                </a:lnTo>
                <a:cubicBezTo>
                  <a:pt x="2805573" y="1607977"/>
                  <a:pt x="2730207" y="1683343"/>
                  <a:pt x="2637239" y="1683343"/>
                </a:cubicBezTo>
                <a:lnTo>
                  <a:pt x="168334" y="1683343"/>
                </a:lnTo>
                <a:cubicBezTo>
                  <a:pt x="75366" y="1683343"/>
                  <a:pt x="0" y="1607977"/>
                  <a:pt x="0" y="1515009"/>
                </a:cubicBezTo>
                <a:lnTo>
                  <a:pt x="0" y="16833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503" tIns="125503" rIns="125503" bIns="125503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</a:rPr>
              <a:t>The manual annotations of data is very costly and difficult to achieve</a:t>
            </a:r>
            <a:endParaRPr lang="fr-FR" sz="2000" kern="12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9D4002-DC19-4B35-AD55-E4E311287675}"/>
              </a:ext>
            </a:extLst>
          </p:cNvPr>
          <p:cNvSpPr/>
          <p:nvPr/>
        </p:nvSpPr>
        <p:spPr>
          <a:xfrm>
            <a:off x="1866587" y="3571422"/>
            <a:ext cx="3718334" cy="252501"/>
          </a:xfrm>
          <a:prstGeom prst="rect">
            <a:avLst/>
          </a:prstGeom>
        </p:spPr>
        <p:style>
          <a:lnRef idx="0">
            <a:schemeClr val="accent5">
              <a:shade val="90000"/>
              <a:hueOff val="10648"/>
              <a:satOff val="11078"/>
              <a:lumOff val="9502"/>
              <a:alphaOff val="0"/>
            </a:schemeClr>
          </a:lnRef>
          <a:fillRef idx="1">
            <a:schemeClr val="accent5">
              <a:shade val="90000"/>
              <a:hueOff val="10648"/>
              <a:satOff val="11078"/>
              <a:lumOff val="9502"/>
              <a:alphaOff val="0"/>
            </a:schemeClr>
          </a:fillRef>
          <a:effectRef idx="0">
            <a:schemeClr val="accent5">
              <a:shade val="90000"/>
              <a:hueOff val="10648"/>
              <a:satOff val="11078"/>
              <a:lumOff val="9502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0DDD6543-1E1D-48B7-B123-11D0F4E17521}"/>
              </a:ext>
            </a:extLst>
          </p:cNvPr>
          <p:cNvSpPr/>
          <p:nvPr/>
        </p:nvSpPr>
        <p:spPr>
          <a:xfrm>
            <a:off x="1292394" y="3284325"/>
            <a:ext cx="2805573" cy="1683343"/>
          </a:xfrm>
          <a:custGeom>
            <a:avLst/>
            <a:gdLst>
              <a:gd name="connsiteX0" fmla="*/ 0 w 2805573"/>
              <a:gd name="connsiteY0" fmla="*/ 168334 h 1683343"/>
              <a:gd name="connsiteX1" fmla="*/ 168334 w 2805573"/>
              <a:gd name="connsiteY1" fmla="*/ 0 h 1683343"/>
              <a:gd name="connsiteX2" fmla="*/ 2637239 w 2805573"/>
              <a:gd name="connsiteY2" fmla="*/ 0 h 1683343"/>
              <a:gd name="connsiteX3" fmla="*/ 2805573 w 2805573"/>
              <a:gd name="connsiteY3" fmla="*/ 168334 h 1683343"/>
              <a:gd name="connsiteX4" fmla="*/ 2805573 w 2805573"/>
              <a:gd name="connsiteY4" fmla="*/ 1515009 h 1683343"/>
              <a:gd name="connsiteX5" fmla="*/ 2637239 w 2805573"/>
              <a:gd name="connsiteY5" fmla="*/ 1683343 h 1683343"/>
              <a:gd name="connsiteX6" fmla="*/ 168334 w 2805573"/>
              <a:gd name="connsiteY6" fmla="*/ 1683343 h 1683343"/>
              <a:gd name="connsiteX7" fmla="*/ 0 w 2805573"/>
              <a:gd name="connsiteY7" fmla="*/ 1515009 h 1683343"/>
              <a:gd name="connsiteX8" fmla="*/ 0 w 2805573"/>
              <a:gd name="connsiteY8" fmla="*/ 168334 h 168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5573" h="1683343">
                <a:moveTo>
                  <a:pt x="0" y="168334"/>
                </a:moveTo>
                <a:cubicBezTo>
                  <a:pt x="0" y="75366"/>
                  <a:pt x="75366" y="0"/>
                  <a:pt x="168334" y="0"/>
                </a:cubicBezTo>
                <a:lnTo>
                  <a:pt x="2637239" y="0"/>
                </a:lnTo>
                <a:cubicBezTo>
                  <a:pt x="2730207" y="0"/>
                  <a:pt x="2805573" y="75366"/>
                  <a:pt x="2805573" y="168334"/>
                </a:cubicBezTo>
                <a:lnTo>
                  <a:pt x="2805573" y="1515009"/>
                </a:lnTo>
                <a:cubicBezTo>
                  <a:pt x="2805573" y="1607977"/>
                  <a:pt x="2730207" y="1683343"/>
                  <a:pt x="2637239" y="1683343"/>
                </a:cubicBezTo>
                <a:lnTo>
                  <a:pt x="168334" y="1683343"/>
                </a:lnTo>
                <a:cubicBezTo>
                  <a:pt x="75366" y="1683343"/>
                  <a:pt x="0" y="1607977"/>
                  <a:pt x="0" y="1515009"/>
                </a:cubicBezTo>
                <a:lnTo>
                  <a:pt x="0" y="16833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90000"/>
              <a:hueOff val="0"/>
              <a:satOff val="0"/>
              <a:lumOff val="0"/>
              <a:alphaOff val="-20000"/>
            </a:schemeClr>
          </a:fillRef>
          <a:effectRef idx="0">
            <a:schemeClr val="accent5">
              <a:alpha val="90000"/>
              <a:hueOff val="0"/>
              <a:satOff val="0"/>
              <a:lumOff val="0"/>
              <a:alphaOff val="-20000"/>
            </a:schemeClr>
          </a:effectRef>
          <a:fontRef idx="minor">
            <a:schemeClr val="lt1"/>
          </a:fontRef>
        </p:style>
        <p:txBody>
          <a:bodyPr spcFirstLastPara="0" vert="horz" wrap="square" lIns="125503" tIns="125503" rIns="125503" bIns="125503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</a:rPr>
              <a:t>MZSL has received far less attention compared to the single-label ZSL</a:t>
            </a: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805EEC99-28B9-4806-9E05-DF41BC7AAEFE}"/>
              </a:ext>
            </a:extLst>
          </p:cNvPr>
          <p:cNvSpPr/>
          <p:nvPr/>
        </p:nvSpPr>
        <p:spPr>
          <a:xfrm>
            <a:off x="5023806" y="3284325"/>
            <a:ext cx="2805573" cy="1683343"/>
          </a:xfrm>
          <a:custGeom>
            <a:avLst/>
            <a:gdLst>
              <a:gd name="connsiteX0" fmla="*/ 0 w 2805573"/>
              <a:gd name="connsiteY0" fmla="*/ 168334 h 1683343"/>
              <a:gd name="connsiteX1" fmla="*/ 168334 w 2805573"/>
              <a:gd name="connsiteY1" fmla="*/ 0 h 1683343"/>
              <a:gd name="connsiteX2" fmla="*/ 2637239 w 2805573"/>
              <a:gd name="connsiteY2" fmla="*/ 0 h 1683343"/>
              <a:gd name="connsiteX3" fmla="*/ 2805573 w 2805573"/>
              <a:gd name="connsiteY3" fmla="*/ 168334 h 1683343"/>
              <a:gd name="connsiteX4" fmla="*/ 2805573 w 2805573"/>
              <a:gd name="connsiteY4" fmla="*/ 1515009 h 1683343"/>
              <a:gd name="connsiteX5" fmla="*/ 2637239 w 2805573"/>
              <a:gd name="connsiteY5" fmla="*/ 1683343 h 1683343"/>
              <a:gd name="connsiteX6" fmla="*/ 168334 w 2805573"/>
              <a:gd name="connsiteY6" fmla="*/ 1683343 h 1683343"/>
              <a:gd name="connsiteX7" fmla="*/ 0 w 2805573"/>
              <a:gd name="connsiteY7" fmla="*/ 1515009 h 1683343"/>
              <a:gd name="connsiteX8" fmla="*/ 0 w 2805573"/>
              <a:gd name="connsiteY8" fmla="*/ 168334 h 1683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05573" h="1683343">
                <a:moveTo>
                  <a:pt x="0" y="168334"/>
                </a:moveTo>
                <a:cubicBezTo>
                  <a:pt x="0" y="75366"/>
                  <a:pt x="75366" y="0"/>
                  <a:pt x="168334" y="0"/>
                </a:cubicBezTo>
                <a:lnTo>
                  <a:pt x="2637239" y="0"/>
                </a:lnTo>
                <a:cubicBezTo>
                  <a:pt x="2730207" y="0"/>
                  <a:pt x="2805573" y="75366"/>
                  <a:pt x="2805573" y="168334"/>
                </a:cubicBezTo>
                <a:lnTo>
                  <a:pt x="2805573" y="1515009"/>
                </a:lnTo>
                <a:cubicBezTo>
                  <a:pt x="2805573" y="1607977"/>
                  <a:pt x="2730207" y="1683343"/>
                  <a:pt x="2637239" y="1683343"/>
                </a:cubicBezTo>
                <a:lnTo>
                  <a:pt x="168334" y="1683343"/>
                </a:lnTo>
                <a:cubicBezTo>
                  <a:pt x="75366" y="1683343"/>
                  <a:pt x="0" y="1607977"/>
                  <a:pt x="0" y="1515009"/>
                </a:cubicBezTo>
                <a:lnTo>
                  <a:pt x="0" y="16833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90000"/>
              <a:hueOff val="0"/>
              <a:satOff val="0"/>
              <a:lumOff val="0"/>
              <a:alphaOff val="-40000"/>
            </a:schemeClr>
          </a:fillRef>
          <a:effectRef idx="0">
            <a:schemeClr val="accent5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  <p:txBody>
          <a:bodyPr spcFirstLastPara="0" vert="horz" wrap="square" lIns="125503" tIns="125503" rIns="125503" bIns="125503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</a:rPr>
              <a:t>Existing multi-label zero shot learning approaches have weaknesses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1888DFB-E70A-4071-926A-00FCB158F9C6}"/>
              </a:ext>
            </a:extLst>
          </p:cNvPr>
          <p:cNvSpPr txBox="1"/>
          <p:nvPr/>
        </p:nvSpPr>
        <p:spPr>
          <a:xfrm>
            <a:off x="1360487" y="5304047"/>
            <a:ext cx="640080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ym typeface="Wingdings" panose="05000000000000000000" pitchFamily="2" charset="2"/>
              </a:rPr>
              <a:t>Goal</a:t>
            </a:r>
            <a:r>
              <a:rPr lang="en-US" dirty="0">
                <a:sym typeface="Wingdings" panose="05000000000000000000" pitchFamily="2" charset="2"/>
              </a:rPr>
              <a:t>: Remedy these problems by creating a Multi-based zero shot learning model based on Graph Convolutional Networks</a:t>
            </a:r>
          </a:p>
        </p:txBody>
      </p:sp>
    </p:spTree>
    <p:extLst>
      <p:ext uri="{BB962C8B-B14F-4D97-AF65-F5344CB8AC3E}">
        <p14:creationId xmlns:p14="http://schemas.microsoft.com/office/powerpoint/2010/main" val="246643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73776"/>
                </a:solidFill>
              </a:rPr>
              <a:t>Related Work – Multi-Label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233885"/>
            <a:ext cx="8436588" cy="4519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A Review on Multi-Label Learning Algorithms (2014)</a:t>
            </a:r>
            <a:br>
              <a:rPr lang="en-US" dirty="0"/>
            </a:br>
            <a:endParaRPr lang="en-US" sz="1200" dirty="0"/>
          </a:p>
          <a:p>
            <a:pPr>
              <a:lnSpc>
                <a:spcPct val="200000"/>
              </a:lnSpc>
            </a:pPr>
            <a:r>
              <a:rPr lang="en-US" u="sng" dirty="0"/>
              <a:t>Goal:</a:t>
            </a:r>
            <a:r>
              <a:rPr lang="en-US" dirty="0"/>
              <a:t> Providing a timely review on the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Multi-Label Algorithms</a:t>
            </a:r>
          </a:p>
          <a:p>
            <a:pPr marL="0" indent="0">
              <a:lnSpc>
                <a:spcPct val="200000"/>
              </a:lnSpc>
              <a:buNone/>
            </a:pPr>
            <a:endParaRPr lang="en-US" dirty="0"/>
          </a:p>
          <a:p>
            <a:pPr algn="l"/>
            <a:r>
              <a:rPr lang="en-US" dirty="0"/>
              <a:t>Fundamentals on multi-label learning including formal definition and</a:t>
            </a:r>
            <a:r>
              <a:rPr lang="fr-FR" dirty="0"/>
              <a:t> </a:t>
            </a:r>
            <a:r>
              <a:rPr lang="en-US" dirty="0"/>
              <a:t>evaluation</a:t>
            </a:r>
            <a:r>
              <a:rPr lang="fr-FR" dirty="0"/>
              <a:t> </a:t>
            </a:r>
            <a:r>
              <a:rPr lang="en-US" dirty="0"/>
              <a:t>metrics</a:t>
            </a:r>
          </a:p>
          <a:p>
            <a:pPr marL="0" indent="0" algn="l">
              <a:buNone/>
            </a:pPr>
            <a:endParaRPr lang="en-US" dirty="0"/>
          </a:p>
          <a:p>
            <a:pPr algn="l"/>
            <a:r>
              <a:rPr lang="en-US" dirty="0"/>
              <a:t>T</a:t>
            </a:r>
            <a:r>
              <a:rPr lang="fr-FR" dirty="0" err="1"/>
              <a:t>he</a:t>
            </a:r>
            <a:r>
              <a:rPr lang="fr-FR" dirty="0"/>
              <a:t> </a:t>
            </a:r>
            <a:r>
              <a:rPr lang="fr-FR" dirty="0" err="1"/>
              <a:t>idea</a:t>
            </a:r>
            <a:r>
              <a:rPr lang="fr-FR" dirty="0"/>
              <a:t> of </a:t>
            </a:r>
            <a:r>
              <a:rPr lang="en-US" dirty="0"/>
              <a:t>exploiting label correlations have been employed by various </a:t>
            </a:r>
            <a:r>
              <a:rPr lang="fr-FR" dirty="0"/>
              <a:t>multi-label </a:t>
            </a:r>
            <a:r>
              <a:rPr lang="fr-FR" dirty="0" err="1"/>
              <a:t>learning</a:t>
            </a:r>
            <a:r>
              <a:rPr lang="fr-FR" dirty="0"/>
              <a:t> techniques</a:t>
            </a:r>
          </a:p>
          <a:p>
            <a:pPr marL="0" indent="0" algn="l">
              <a:buNone/>
            </a:pPr>
            <a:endParaRPr lang="fr-FR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A457FED8-F2EC-4291-9F66-315EC048C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A2B80ED-A95E-4A72-95E1-A6959A570D13}"/>
              </a:ext>
            </a:extLst>
          </p:cNvPr>
          <p:cNvSpPr txBox="1"/>
          <p:nvPr/>
        </p:nvSpPr>
        <p:spPr>
          <a:xfrm>
            <a:off x="851471" y="5753484"/>
            <a:ext cx="80506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/>
              <a:t>Zhang, M. L., &amp; Zhou, Z. H. (2014). A review on multi-label learning algorithms. IEEE Transactions on Knowledge and Data Engineering, 26(8), 1819–1837.</a:t>
            </a:r>
            <a:endParaRPr lang="de-DE" sz="9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404FFAC-11E1-4A8A-AB92-7FFEB2724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013" y="1687689"/>
            <a:ext cx="4012587" cy="1741311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85908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73776"/>
                </a:solidFill>
              </a:rPr>
              <a:t>Related Work – Zero-Shot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181075"/>
            <a:ext cx="8436588" cy="4914925"/>
          </a:xfrm>
        </p:spPr>
        <p:txBody>
          <a:bodyPr/>
          <a:lstStyle/>
          <a:p>
            <a:pPr algn="l"/>
            <a:r>
              <a:rPr lang="fr-FR" b="1" dirty="0" err="1"/>
              <a:t>Zero</a:t>
            </a:r>
            <a:r>
              <a:rPr lang="fr-FR" b="1" dirty="0"/>
              <a:t>-Shot Learning - A </a:t>
            </a:r>
            <a:r>
              <a:rPr lang="fr-FR" b="1" dirty="0" err="1"/>
              <a:t>Comprehensive</a:t>
            </a:r>
            <a:r>
              <a:rPr lang="fr-FR" b="1" dirty="0"/>
              <a:t> </a:t>
            </a:r>
            <a:r>
              <a:rPr lang="en-US" b="1" dirty="0"/>
              <a:t>Evaluation of the Good, the Bad and the Ugly (2019)</a:t>
            </a:r>
            <a:br>
              <a:rPr lang="en-US" dirty="0"/>
            </a:b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u="sng" dirty="0"/>
              <a:t>Goal:</a:t>
            </a:r>
            <a:r>
              <a:rPr lang="en-US" dirty="0"/>
              <a:t> Evaluating state-of-the-art zero-shot learning methods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 marL="914400" lvl="2" indent="0">
              <a:buNone/>
            </a:pPr>
            <a:r>
              <a:rPr lang="en-US" sz="1200" dirty="0">
                <a:sym typeface="Wingdings" panose="05000000000000000000" pitchFamily="2" charset="2"/>
              </a:rPr>
              <a:t> </a:t>
            </a:r>
            <a:r>
              <a:rPr lang="fr-FR" sz="1200" dirty="0" err="1"/>
              <a:t>Generative</a:t>
            </a:r>
            <a:r>
              <a:rPr lang="fr-FR" sz="1200" dirty="0"/>
              <a:t> </a:t>
            </a:r>
            <a:r>
              <a:rPr lang="fr-FR" sz="1200" dirty="0" err="1"/>
              <a:t>models</a:t>
            </a:r>
            <a:r>
              <a:rPr lang="fr-FR" sz="1200" dirty="0"/>
              <a:t> </a:t>
            </a:r>
            <a:r>
              <a:rPr lang="en-US" sz="1200" dirty="0"/>
              <a:t>have an edge over learning independent </a:t>
            </a:r>
            <a:r>
              <a:rPr lang="fr-FR" sz="1200" dirty="0" err="1"/>
              <a:t>attribute</a:t>
            </a:r>
            <a:r>
              <a:rPr lang="fr-FR" sz="1200" dirty="0"/>
              <a:t> </a:t>
            </a:r>
            <a:r>
              <a:rPr lang="fr-FR" sz="1200" dirty="0" err="1"/>
              <a:t>classifiers</a:t>
            </a:r>
            <a:endParaRPr lang="fr-FR" sz="1200" dirty="0"/>
          </a:p>
          <a:p>
            <a:pPr marL="914400" lvl="2" indent="0">
              <a:buNone/>
            </a:pPr>
            <a:r>
              <a:rPr lang="en-US" sz="1200" dirty="0">
                <a:sym typeface="Wingdings" panose="05000000000000000000" pitchFamily="2" charset="2"/>
              </a:rPr>
              <a:t> </a:t>
            </a:r>
            <a:r>
              <a:rPr lang="en-US" sz="1200" dirty="0"/>
              <a:t>Unlabeled data </a:t>
            </a:r>
            <a:r>
              <a:rPr lang="en-US" sz="1200" b="0" i="0" u="none" strike="noStrike" baseline="0" dirty="0">
                <a:latin typeface="NimbusRomNo9L-Regu"/>
              </a:rPr>
              <a:t>of unseen classes can further improve the zero-shot</a:t>
            </a:r>
            <a:r>
              <a:rPr lang="en-US" sz="1200" dirty="0">
                <a:latin typeface="NimbusRomNo9L-Regu"/>
              </a:rPr>
              <a:t> </a:t>
            </a:r>
            <a:r>
              <a:rPr lang="fr-FR" sz="1200" b="0" i="0" u="none" strike="noStrike" baseline="0" dirty="0" err="1">
                <a:latin typeface="NimbusRomNo9L-Regu"/>
              </a:rPr>
              <a:t>learning</a:t>
            </a:r>
            <a:r>
              <a:rPr lang="fr-FR" sz="1200" b="0" i="0" u="none" strike="noStrike" baseline="0" dirty="0">
                <a:latin typeface="NimbusRomNo9L-Regu"/>
              </a:rPr>
              <a:t> </a:t>
            </a:r>
            <a:r>
              <a:rPr lang="fr-FR" sz="1200" b="0" i="0" u="none" strike="noStrike" baseline="0" dirty="0" err="1">
                <a:latin typeface="NimbusRomNo9L-Regu"/>
              </a:rPr>
              <a:t>results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December 14th,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A457FED8-F2EC-4291-9F66-315EC048C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4765468" cy="533400"/>
          </a:xfrm>
        </p:spPr>
        <p:txBody>
          <a:bodyPr/>
          <a:lstStyle/>
          <a:p>
            <a:r>
              <a:rPr lang="en-US"/>
              <a:t>Multi-label zero-shot learning with graph convolutional networks</a:t>
            </a:r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A2B80ED-A95E-4A72-95E1-A6959A570D13}"/>
              </a:ext>
            </a:extLst>
          </p:cNvPr>
          <p:cNvSpPr txBox="1"/>
          <p:nvPr/>
        </p:nvSpPr>
        <p:spPr>
          <a:xfrm>
            <a:off x="851471" y="5749753"/>
            <a:ext cx="805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900" dirty="0" err="1"/>
              <a:t>Xian</a:t>
            </a:r>
            <a:r>
              <a:rPr lang="fr-FR" sz="900" dirty="0"/>
              <a:t>, Y., </a:t>
            </a:r>
            <a:r>
              <a:rPr lang="fr-FR" sz="900" dirty="0" err="1"/>
              <a:t>Lampert</a:t>
            </a:r>
            <a:r>
              <a:rPr lang="fr-FR" sz="900" dirty="0"/>
              <a:t>, C. H., Schiele, B., &amp; </a:t>
            </a:r>
            <a:r>
              <a:rPr lang="fr-FR" sz="900" dirty="0" err="1"/>
              <a:t>Akata</a:t>
            </a:r>
            <a:r>
              <a:rPr lang="fr-FR" sz="900" dirty="0"/>
              <a:t>, Z. (2019). </a:t>
            </a:r>
            <a:r>
              <a:rPr lang="fr-FR" sz="900" dirty="0" err="1"/>
              <a:t>Zero</a:t>
            </a:r>
            <a:r>
              <a:rPr lang="fr-FR" sz="900" dirty="0"/>
              <a:t>-shot </a:t>
            </a:r>
            <a:r>
              <a:rPr lang="fr-FR" sz="900" dirty="0" err="1"/>
              <a:t>learning</a:t>
            </a:r>
            <a:r>
              <a:rPr lang="fr-FR" sz="900" dirty="0"/>
              <a:t>-a </a:t>
            </a:r>
            <a:r>
              <a:rPr lang="fr-FR" sz="900" dirty="0" err="1"/>
              <a:t>comprehensive</a:t>
            </a:r>
            <a:r>
              <a:rPr lang="fr-FR" sz="900" dirty="0"/>
              <a:t> </a:t>
            </a:r>
            <a:r>
              <a:rPr lang="en-US" sz="900" dirty="0"/>
              <a:t>evaluation of the good, the bad and the ugly. IEEE Transactions </a:t>
            </a:r>
            <a:r>
              <a:rPr lang="fr-FR" sz="900" dirty="0"/>
              <a:t>on Pattern </a:t>
            </a:r>
            <a:r>
              <a:rPr lang="fr-FR" sz="900" dirty="0" err="1"/>
              <a:t>Analysis</a:t>
            </a:r>
            <a:r>
              <a:rPr lang="fr-FR" sz="900" dirty="0"/>
              <a:t> and Machine Intelligence, 41(9), 2251–2265.</a:t>
            </a:r>
            <a:endParaRPr lang="de-DE" sz="900" dirty="0"/>
          </a:p>
        </p:txBody>
      </p:sp>
      <p:pic>
        <p:nvPicPr>
          <p:cNvPr id="12" name="Image 11" descr="Une image contenant texte, capture d’écran, différent&#10;&#10;Description générée automatiquement">
            <a:extLst>
              <a:ext uri="{FF2B5EF4-FFF2-40B4-BE49-F238E27FC236}">
                <a16:creationId xmlns:a16="http://schemas.microsoft.com/office/drawing/2014/main" id="{E9040E87-A982-4828-9666-283264D36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258" y="2504057"/>
            <a:ext cx="5135484" cy="244395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59395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370455" y="1087120"/>
            <a:ext cx="8424863" cy="1295400"/>
          </a:xfrm>
        </p:spPr>
        <p:txBody>
          <a:bodyPr/>
          <a:lstStyle/>
          <a:p>
            <a:r>
              <a:rPr lang="en-US" dirty="0"/>
              <a:t>Proposed Method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094001B-F48C-49B3-8A09-C65FFE096A54}"/>
              </a:ext>
            </a:extLst>
          </p:cNvPr>
          <p:cNvSpPr txBox="1"/>
          <p:nvPr/>
        </p:nvSpPr>
        <p:spPr>
          <a:xfrm>
            <a:off x="2370455" y="1874490"/>
            <a:ext cx="5981065" cy="31090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indent="0" fontAlgn="base">
              <a:spcBef>
                <a:spcPct val="20000"/>
              </a:spcBef>
              <a:spcAft>
                <a:spcPct val="0"/>
              </a:spcAft>
              <a:buFontTx/>
              <a:buNone/>
              <a:defRPr>
                <a:solidFill>
                  <a:schemeClr val="bg1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2pPr>
            <a:lvl3pPr marL="1143000" indent="-22860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rgbClr val="333333"/>
                </a:solidFill>
                <a:ea typeface="ＭＳ Ｐゴシック" charset="0"/>
              </a:defRPr>
            </a:lvl3pPr>
            <a:lvl4pPr marL="1600200" indent="-22860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333333"/>
                </a:solidFill>
                <a:ea typeface="ＭＳ Ｐゴシック" charset="0"/>
              </a:defRPr>
            </a:lvl4pPr>
            <a:lvl5pPr marL="20574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  <a:ea typeface="ＭＳ Ｐゴシック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333333"/>
                </a:solidFill>
              </a:defRPr>
            </a:lvl9pPr>
          </a:lstStyle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/>
              <a:t>MZSL-GCN Framework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/>
              <a:t>Problem </a:t>
            </a:r>
            <a:r>
              <a:rPr lang="de-DE" sz="2400" dirty="0" err="1"/>
              <a:t>Formulation</a:t>
            </a:r>
            <a:endParaRPr lang="de-DE" sz="2400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/>
              <a:t>GCN Learning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/>
              <a:t>Image </a:t>
            </a:r>
            <a:r>
              <a:rPr lang="de-DE" sz="2400" dirty="0" err="1"/>
              <a:t>Representation</a:t>
            </a:r>
            <a:endParaRPr lang="de-DE" sz="2400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dirty="0"/>
              <a:t>Loss </a:t>
            </a:r>
            <a:r>
              <a:rPr lang="de-DE" sz="2400" dirty="0" err="1"/>
              <a:t>Function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MZSL-GCN</a:t>
            </a:r>
          </a:p>
        </p:txBody>
      </p:sp>
    </p:spTree>
    <p:extLst>
      <p:ext uri="{BB962C8B-B14F-4D97-AF65-F5344CB8AC3E}">
        <p14:creationId xmlns:p14="http://schemas.microsoft.com/office/powerpoint/2010/main" val="1130204091"/>
      </p:ext>
    </p:extLst>
  </p:cSld>
  <p:clrMapOvr>
    <a:masterClrMapping/>
  </p:clrMapOvr>
</p:sld>
</file>

<file path=ppt/theme/theme1.xml><?xml version="1.0" encoding="utf-8"?>
<a:theme xmlns:a="http://schemas.openxmlformats.org/drawingml/2006/main" name="camp-tum-jhu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"/>
        <a:cs typeface=""/>
      </a:majorFont>
      <a:minorFont>
        <a:latin typeface="TUM Neue Helvetica 55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amp-tum-jhu-slides.potx" id="{7E968BE7-F497-4A58-9B6F-AF40E30FA4CD}" vid="{56260F61-CCC5-40DA-B1CC-8271D6D456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1908</Words>
  <Application>Microsoft Office PowerPoint</Application>
  <PresentationFormat>Affichage à l'écran (4:3)</PresentationFormat>
  <Paragraphs>325</Paragraphs>
  <Slides>32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49" baseType="lpstr">
      <vt:lpstr>Arial</vt:lpstr>
      <vt:lpstr>Calibri</vt:lpstr>
      <vt:lpstr>Cambria Math</vt:lpstr>
      <vt:lpstr>MSBM10</vt:lpstr>
      <vt:lpstr>MTSYN</vt:lpstr>
      <vt:lpstr>NimbusRomNo9L-Regu</vt:lpstr>
      <vt:lpstr>OpenSansRegular</vt:lpstr>
      <vt:lpstr>RMTMI</vt:lpstr>
      <vt:lpstr>Slack-Lato</vt:lpstr>
      <vt:lpstr>sohne</vt:lpstr>
      <vt:lpstr>t1-gul-bold</vt:lpstr>
      <vt:lpstr>t1-gul-regular</vt:lpstr>
      <vt:lpstr>t1-gul-regular-italic</vt:lpstr>
      <vt:lpstr>Times New Roman</vt:lpstr>
      <vt:lpstr>TUM Neue Helvetica 55 Regular</vt:lpstr>
      <vt:lpstr>Wingdings</vt:lpstr>
      <vt:lpstr>camp-tum-jhu</vt:lpstr>
      <vt:lpstr>Multi-label zero-shot learning with graph convolutional networks  Guangjin Ou, Guoxian Yu, Carlotta Domeniconi, Xuequan Lu, Xiangliang Zhang</vt:lpstr>
      <vt:lpstr>Table of Contents</vt:lpstr>
      <vt:lpstr>Introduction</vt:lpstr>
      <vt:lpstr>Introduction</vt:lpstr>
      <vt:lpstr>Introduction</vt:lpstr>
      <vt:lpstr>Motivation and Problem Statement</vt:lpstr>
      <vt:lpstr>Related Work – Multi-Label Learning</vt:lpstr>
      <vt:lpstr>Related Work – Zero-Shot Learning</vt:lpstr>
      <vt:lpstr>Proposed Method</vt:lpstr>
      <vt:lpstr>MZSL-GCN Framework</vt:lpstr>
      <vt:lpstr>Problem Formulation</vt:lpstr>
      <vt:lpstr>GCN Architecture</vt:lpstr>
      <vt:lpstr>GCN Architecture</vt:lpstr>
      <vt:lpstr>Correlation Matrix S</vt:lpstr>
      <vt:lpstr>Correlation Matrix S</vt:lpstr>
      <vt:lpstr>Image Representation</vt:lpstr>
      <vt:lpstr>Attention Region Embedding (ARE)</vt:lpstr>
      <vt:lpstr>Loss Function of the MZSL-GCN</vt:lpstr>
      <vt:lpstr>Experiments</vt:lpstr>
      <vt:lpstr>Datasets</vt:lpstr>
      <vt:lpstr>Experimental Setup</vt:lpstr>
      <vt:lpstr>Experimental Setup</vt:lpstr>
      <vt:lpstr>Results</vt:lpstr>
      <vt:lpstr>Multi-label Classification Task</vt:lpstr>
      <vt:lpstr>MZSL and Generalized MZSL Task</vt:lpstr>
      <vt:lpstr>Further Analysis</vt:lpstr>
      <vt:lpstr>Classifier Visualization</vt:lpstr>
      <vt:lpstr>Personal Review</vt:lpstr>
      <vt:lpstr>Personal Review</vt:lpstr>
      <vt:lpstr>References</vt:lpstr>
      <vt:lpstr>References</vt:lpstr>
      <vt:lpstr>Thank you for listening!</vt:lpstr>
    </vt:vector>
  </TitlesOfParts>
  <Company>TUM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Meta-Learning Update Rules For Unsupervised Representation Learning</dc:title>
  <dc:creator>Melissa Breitinger</dc:creator>
  <cp:lastModifiedBy>ga94xiv</cp:lastModifiedBy>
  <cp:revision>474</cp:revision>
  <dcterms:created xsi:type="dcterms:W3CDTF">2014-08-18T16:06:25Z</dcterms:created>
  <dcterms:modified xsi:type="dcterms:W3CDTF">2021-12-14T10:45:16Z</dcterms:modified>
</cp:coreProperties>
</file>