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329" r:id="rId4"/>
    <p:sldId id="332" r:id="rId5"/>
    <p:sldId id="331" r:id="rId6"/>
    <p:sldId id="262" r:id="rId7"/>
    <p:sldId id="335" r:id="rId8"/>
    <p:sldId id="336" r:id="rId9"/>
    <p:sldId id="337" r:id="rId10"/>
    <p:sldId id="338" r:id="rId11"/>
    <p:sldId id="339" r:id="rId12"/>
    <p:sldId id="269" r:id="rId13"/>
    <p:sldId id="340" r:id="rId14"/>
    <p:sldId id="341" r:id="rId15"/>
    <p:sldId id="342" r:id="rId16"/>
    <p:sldId id="343" r:id="rId17"/>
    <p:sldId id="286" r:id="rId18"/>
    <p:sldId id="345" r:id="rId19"/>
    <p:sldId id="344" r:id="rId20"/>
    <p:sldId id="346" r:id="rId21"/>
    <p:sldId id="283" r:id="rId22"/>
    <p:sldId id="347" r:id="rId23"/>
    <p:sldId id="280" r:id="rId24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ittlequino" initials="l" lastIdx="30" clrIdx="0"/>
  <p:cmAuthor id="1" name="Mahsa Ghorbani" initials="MG" lastIdx="16" clrIdx="1">
    <p:extLst>
      <p:ext uri="{19B8F6BF-5375-455C-9EA6-DF929625EA0E}">
        <p15:presenceInfo xmlns:p15="http://schemas.microsoft.com/office/powerpoint/2012/main" userId="073cf54fa34b093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92CF"/>
    <a:srgbClr val="0737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BDBDB"/>
          </a:solidFill>
        </a:fill>
      </a:tcStyle>
    </a:wholeTbl>
    <a:band2H>
      <a:tcTxStyle/>
      <a:tcStyle>
        <a:tcBdr/>
        <a:fill>
          <a:solidFill>
            <a:srgbClr val="EEEEEE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Χωρίς στυλ, πλέγμα πίνακα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Χωρίς στυλ, χωρίς πλέγμα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2833802-FEF1-4C79-8D5D-14CF1EAF98D9}" styleName="Φωτεινό στυλ 2 - Έμφαση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16"/>
    <p:restoredTop sz="84708"/>
  </p:normalViewPr>
  <p:slideViewPr>
    <p:cSldViewPr>
      <p:cViewPr varScale="1">
        <p:scale>
          <a:sx n="135" d="100"/>
          <a:sy n="135" d="100"/>
        </p:scale>
        <p:origin x="312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4" name="Shape 12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n-lt"/>
        <a:ea typeface="+mn-ea"/>
        <a:cs typeface="+mn-cs"/>
        <a:sym typeface="Arial"/>
      </a:defRPr>
    </a:lvl1pPr>
    <a:lvl2pPr indent="228600" latinLnBrk="0">
      <a:defRPr sz="1400">
        <a:latin typeface="+mn-lt"/>
        <a:ea typeface="+mn-ea"/>
        <a:cs typeface="+mn-cs"/>
        <a:sym typeface="Arial"/>
      </a:defRPr>
    </a:lvl2pPr>
    <a:lvl3pPr indent="457200" latinLnBrk="0">
      <a:defRPr sz="1400">
        <a:latin typeface="+mn-lt"/>
        <a:ea typeface="+mn-ea"/>
        <a:cs typeface="+mn-cs"/>
        <a:sym typeface="Arial"/>
      </a:defRPr>
    </a:lvl3pPr>
    <a:lvl4pPr indent="685800" latinLnBrk="0">
      <a:defRPr sz="1400">
        <a:latin typeface="+mn-lt"/>
        <a:ea typeface="+mn-ea"/>
        <a:cs typeface="+mn-cs"/>
        <a:sym typeface="Arial"/>
      </a:defRPr>
    </a:lvl4pPr>
    <a:lvl5pPr indent="914400" latinLnBrk="0">
      <a:defRPr sz="1400">
        <a:latin typeface="+mn-lt"/>
        <a:ea typeface="+mn-ea"/>
        <a:cs typeface="+mn-cs"/>
        <a:sym typeface="Arial"/>
      </a:defRPr>
    </a:lvl5pPr>
    <a:lvl6pPr indent="1143000" latinLnBrk="0">
      <a:defRPr sz="1400">
        <a:latin typeface="+mn-lt"/>
        <a:ea typeface="+mn-ea"/>
        <a:cs typeface="+mn-cs"/>
        <a:sym typeface="Arial"/>
      </a:defRPr>
    </a:lvl6pPr>
    <a:lvl7pPr indent="1371600" latinLnBrk="0">
      <a:defRPr sz="1400">
        <a:latin typeface="+mn-lt"/>
        <a:ea typeface="+mn-ea"/>
        <a:cs typeface="+mn-cs"/>
        <a:sym typeface="Arial"/>
      </a:defRPr>
    </a:lvl7pPr>
    <a:lvl8pPr indent="1600200" latinLnBrk="0">
      <a:defRPr sz="1400">
        <a:latin typeface="+mn-lt"/>
        <a:ea typeface="+mn-ea"/>
        <a:cs typeface="+mn-cs"/>
        <a:sym typeface="Arial"/>
      </a:defRPr>
    </a:lvl8pPr>
    <a:lvl9pPr indent="1828800" latinLnBrk="0">
      <a:defRPr sz="14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 algn="l">
              <a:buAutoNum type="arabicPeriod"/>
            </a:pPr>
            <a:r>
              <a:rPr lang="de-DE" b="1" dirty="0" err="1"/>
              <a:t>Reasons</a:t>
            </a:r>
            <a:r>
              <a:rPr lang="de-DE" b="1" dirty="0"/>
              <a:t> </a:t>
            </a:r>
            <a:r>
              <a:rPr lang="de-DE" b="1" dirty="0" err="1"/>
              <a:t>for</a:t>
            </a:r>
            <a:r>
              <a:rPr lang="de-DE" b="1" dirty="0"/>
              <a:t> </a:t>
            </a:r>
            <a:r>
              <a:rPr lang="de-DE" b="1" dirty="0" err="1"/>
              <a:t>occurence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collagen</a:t>
            </a:r>
            <a:r>
              <a:rPr lang="de-DE" b="1" dirty="0"/>
              <a:t>: HCV </a:t>
            </a:r>
            <a:r>
              <a:rPr lang="de-DE" b="1" dirty="0" err="1"/>
              <a:t>infection</a:t>
            </a:r>
            <a:r>
              <a:rPr lang="de-DE" b="1" dirty="0"/>
              <a:t>, </a:t>
            </a:r>
            <a:r>
              <a:rPr lang="de-DE" b="1" dirty="0" err="1"/>
              <a:t>alcohol</a:t>
            </a:r>
            <a:r>
              <a:rPr lang="de-DE" b="1" dirty="0"/>
              <a:t> </a:t>
            </a:r>
            <a:r>
              <a:rPr lang="de-DE" b="1" dirty="0" err="1"/>
              <a:t>abuse</a:t>
            </a:r>
            <a:r>
              <a:rPr lang="de-DE" b="1" dirty="0"/>
              <a:t>, </a:t>
            </a:r>
            <a:r>
              <a:rPr lang="de-DE" b="1" dirty="0" err="1"/>
              <a:t>or</a:t>
            </a:r>
            <a:r>
              <a:rPr lang="de-DE" b="1" dirty="0"/>
              <a:t> </a:t>
            </a:r>
            <a:r>
              <a:rPr lang="de-DE" b="1" dirty="0" err="1"/>
              <a:t>nonalcoholic</a:t>
            </a:r>
            <a:r>
              <a:rPr lang="de-DE" b="1" dirty="0"/>
              <a:t> </a:t>
            </a:r>
            <a:r>
              <a:rPr lang="de-DE" b="1" dirty="0" err="1"/>
              <a:t>steatohepatitis</a:t>
            </a:r>
            <a:r>
              <a:rPr lang="de-DE" b="1" dirty="0"/>
              <a:t> NASH</a:t>
            </a:r>
          </a:p>
          <a:p>
            <a:pPr marL="342900" indent="-342900" algn="l">
              <a:buAutoNum type="arabicPeriod"/>
            </a:pPr>
            <a:r>
              <a:rPr lang="de-DE" b="1" dirty="0" err="1"/>
              <a:t>Typical</a:t>
            </a:r>
            <a:r>
              <a:rPr lang="de-DE" b="1" dirty="0"/>
              <a:t> </a:t>
            </a:r>
            <a:r>
              <a:rPr lang="de-DE" b="1" dirty="0" err="1"/>
              <a:t>measurement</a:t>
            </a:r>
            <a:r>
              <a:rPr lang="de-DE" b="1" dirty="0"/>
              <a:t> </a:t>
            </a:r>
            <a:r>
              <a:rPr lang="de-DE" b="1" dirty="0" err="1"/>
              <a:t>is</a:t>
            </a:r>
            <a:r>
              <a:rPr lang="de-DE" b="1" dirty="0"/>
              <a:t> </a:t>
            </a:r>
            <a:r>
              <a:rPr lang="de-DE" b="1" dirty="0" err="1"/>
              <a:t>collagen</a:t>
            </a:r>
            <a:r>
              <a:rPr lang="de-DE" b="1" dirty="0"/>
              <a:t> </a:t>
            </a:r>
            <a:r>
              <a:rPr lang="de-DE" b="1" dirty="0" err="1"/>
              <a:t>porportion</a:t>
            </a:r>
            <a:r>
              <a:rPr lang="de-DE" b="1" dirty="0"/>
              <a:t> per </a:t>
            </a:r>
            <a:r>
              <a:rPr lang="de-DE" b="1" dirty="0" err="1"/>
              <a:t>area</a:t>
            </a:r>
            <a:r>
              <a:rPr lang="de-DE" b="1" dirty="0"/>
              <a:t> – </a:t>
            </a:r>
            <a:r>
              <a:rPr lang="de-DE" b="1" dirty="0" err="1"/>
              <a:t>amount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collagen</a:t>
            </a:r>
            <a:r>
              <a:rPr lang="de-DE" b="1" dirty="0"/>
              <a:t> in a </a:t>
            </a:r>
            <a:r>
              <a:rPr lang="de-DE" b="1" dirty="0" err="1"/>
              <a:t>specific</a:t>
            </a:r>
            <a:r>
              <a:rPr lang="de-DE" b="1" dirty="0"/>
              <a:t> </a:t>
            </a:r>
            <a:r>
              <a:rPr lang="de-DE" b="1" dirty="0" err="1"/>
              <a:t>area</a:t>
            </a:r>
            <a:endParaRPr lang="de-DE" b="1" dirty="0"/>
          </a:p>
          <a:p>
            <a:pPr marL="342900" indent="-342900" algn="l">
              <a:buAutoNum type="arabicPeriod"/>
            </a:pPr>
            <a:r>
              <a:rPr lang="de-DE" b="1" dirty="0"/>
              <a:t>METAVIR- </a:t>
            </a:r>
            <a:r>
              <a:rPr lang="de-DE" b="1" dirty="0" err="1"/>
              <a:t>pathology</a:t>
            </a:r>
            <a:r>
              <a:rPr lang="de-DE" b="1" dirty="0"/>
              <a:t> </a:t>
            </a:r>
            <a:r>
              <a:rPr lang="de-DE" b="1" dirty="0" err="1"/>
              <a:t>staging</a:t>
            </a:r>
            <a:r>
              <a:rPr lang="de-DE" b="1" dirty="0"/>
              <a:t> </a:t>
            </a:r>
            <a:r>
              <a:rPr lang="de-DE" b="1" dirty="0" err="1"/>
              <a:t>system</a:t>
            </a:r>
            <a:r>
              <a:rPr lang="de-DE" b="1" dirty="0"/>
              <a:t> </a:t>
            </a:r>
            <a:r>
              <a:rPr lang="de-DE" b="1" dirty="0" err="1"/>
              <a:t>used</a:t>
            </a:r>
            <a:r>
              <a:rPr lang="de-DE" b="1" dirty="0"/>
              <a:t> </a:t>
            </a:r>
            <a:r>
              <a:rPr lang="de-DE" b="1" dirty="0" err="1"/>
              <a:t>by</a:t>
            </a:r>
            <a:r>
              <a:rPr lang="de-DE" b="1" dirty="0"/>
              <a:t> expert </a:t>
            </a:r>
            <a:r>
              <a:rPr lang="de-DE" b="1" dirty="0" err="1"/>
              <a:t>pathologist</a:t>
            </a:r>
            <a:r>
              <a:rPr lang="de-DE" b="1" dirty="0"/>
              <a:t>. F0-F4 (</a:t>
            </a:r>
            <a:r>
              <a:rPr lang="de-DE" b="1" dirty="0" err="1"/>
              <a:t>almost</a:t>
            </a:r>
            <a:r>
              <a:rPr lang="de-DE" b="1" dirty="0"/>
              <a:t>) </a:t>
            </a:r>
            <a:r>
              <a:rPr lang="de-DE" b="1" dirty="0" err="1"/>
              <a:t>healthy</a:t>
            </a:r>
            <a:r>
              <a:rPr lang="de-DE" b="1" dirty="0"/>
              <a:t> </a:t>
            </a:r>
            <a:r>
              <a:rPr lang="de-DE" b="1" dirty="0" err="1"/>
              <a:t>liver</a:t>
            </a:r>
            <a:r>
              <a:rPr lang="de-DE" b="1" dirty="0"/>
              <a:t> – </a:t>
            </a:r>
            <a:r>
              <a:rPr lang="de-DE" b="1" dirty="0" err="1"/>
              <a:t>late</a:t>
            </a:r>
            <a:r>
              <a:rPr lang="de-DE" b="1" dirty="0"/>
              <a:t> </a:t>
            </a:r>
            <a:r>
              <a:rPr lang="de-DE" b="1" dirty="0" err="1"/>
              <a:t>stage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a </a:t>
            </a:r>
            <a:r>
              <a:rPr lang="de-DE" b="1" dirty="0" err="1"/>
              <a:t>scarring</a:t>
            </a:r>
            <a:r>
              <a:rPr lang="de-DE" b="1" dirty="0"/>
              <a:t> </a:t>
            </a:r>
            <a:r>
              <a:rPr lang="de-DE" b="1" dirty="0" err="1"/>
              <a:t>liver</a:t>
            </a:r>
            <a:endParaRPr lang="de-DE" b="1" dirty="0"/>
          </a:p>
          <a:p>
            <a:pPr marL="342900" indent="-342900" algn="l">
              <a:buAutoNum type="arabicPeriod"/>
            </a:pPr>
            <a:endParaRPr lang="de-DE" b="1" dirty="0"/>
          </a:p>
          <a:p>
            <a:pPr marL="342900" indent="-342900" algn="l">
              <a:buAutoNum type="arabicPeriod"/>
            </a:pP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6161645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de-DE" b="1" dirty="0" err="1"/>
              <a:t>Left</a:t>
            </a:r>
            <a:r>
              <a:rPr lang="de-DE" b="1" dirty="0"/>
              <a:t> Side: x-Axis different </a:t>
            </a:r>
            <a:r>
              <a:rPr lang="de-DE" b="1" dirty="0" err="1"/>
              <a:t>stages</a:t>
            </a:r>
            <a:r>
              <a:rPr lang="de-DE" b="1" dirty="0"/>
              <a:t>. Y-Axis. As </a:t>
            </a:r>
            <a:r>
              <a:rPr lang="de-DE" b="1" dirty="0" err="1"/>
              <a:t>we</a:t>
            </a:r>
            <a:r>
              <a:rPr lang="de-DE" b="1" dirty="0"/>
              <a:t> </a:t>
            </a:r>
            <a:r>
              <a:rPr lang="de-DE" b="1" dirty="0" err="1"/>
              <a:t>can</a:t>
            </a:r>
            <a:r>
              <a:rPr lang="de-DE" b="1" dirty="0"/>
              <a:t> </a:t>
            </a:r>
            <a:r>
              <a:rPr lang="de-DE" b="1" dirty="0" err="1"/>
              <a:t>see</a:t>
            </a:r>
            <a:r>
              <a:rPr lang="de-DE" b="1" dirty="0"/>
              <a:t> not easy </a:t>
            </a:r>
            <a:r>
              <a:rPr lang="de-DE" b="1" dirty="0" err="1"/>
              <a:t>to</a:t>
            </a:r>
            <a:r>
              <a:rPr lang="de-DE" b="1" dirty="0"/>
              <a:t> </a:t>
            </a:r>
            <a:r>
              <a:rPr lang="de-DE" b="1" dirty="0" err="1"/>
              <a:t>distinguish</a:t>
            </a:r>
            <a:r>
              <a:rPr lang="de-DE" b="1" dirty="0"/>
              <a:t> </a:t>
            </a:r>
            <a:r>
              <a:rPr lang="de-DE" b="1" dirty="0" err="1"/>
              <a:t>between</a:t>
            </a:r>
            <a:r>
              <a:rPr lang="de-DE" b="1" dirty="0"/>
              <a:t> F0,F1,F2. F3 </a:t>
            </a:r>
            <a:r>
              <a:rPr lang="de-DE" b="1" dirty="0" err="1"/>
              <a:t>is</a:t>
            </a:r>
            <a:r>
              <a:rPr lang="de-DE" b="1" dirty="0"/>
              <a:t> </a:t>
            </a:r>
            <a:r>
              <a:rPr lang="de-DE" b="1" dirty="0" err="1"/>
              <a:t>easier</a:t>
            </a:r>
            <a:r>
              <a:rPr lang="de-DE" b="1" dirty="0"/>
              <a:t> </a:t>
            </a:r>
            <a:r>
              <a:rPr lang="de-DE" b="1" dirty="0" err="1"/>
              <a:t>to</a:t>
            </a:r>
            <a:r>
              <a:rPr lang="de-DE" b="1" dirty="0"/>
              <a:t> </a:t>
            </a:r>
            <a:r>
              <a:rPr lang="de-DE" b="1" dirty="0" err="1"/>
              <a:t>distinguish</a:t>
            </a:r>
            <a:r>
              <a:rPr lang="de-DE" b="1" dirty="0"/>
              <a:t> =&gt; </a:t>
            </a:r>
            <a:r>
              <a:rPr lang="de-DE" b="1" dirty="0" err="1"/>
              <a:t>higher</a:t>
            </a:r>
            <a:r>
              <a:rPr lang="de-DE" b="1" dirty="0"/>
              <a:t> </a:t>
            </a:r>
            <a:r>
              <a:rPr lang="de-DE" b="1" dirty="0" err="1"/>
              <a:t>weighted</a:t>
            </a:r>
            <a:r>
              <a:rPr lang="de-DE" b="1" dirty="0"/>
              <a:t> </a:t>
            </a:r>
            <a:r>
              <a:rPr lang="de-DE" b="1" dirty="0" err="1"/>
              <a:t>fibrosis</a:t>
            </a:r>
            <a:r>
              <a:rPr lang="de-DE" b="1" dirty="0"/>
              <a:t> score. Green </a:t>
            </a:r>
            <a:r>
              <a:rPr lang="de-DE" b="1" dirty="0" err="1"/>
              <a:t>line</a:t>
            </a:r>
            <a:r>
              <a:rPr lang="de-DE" b="1" dirty="0"/>
              <a:t> </a:t>
            </a:r>
            <a:r>
              <a:rPr lang="de-DE" b="1" dirty="0" err="1"/>
              <a:t>is</a:t>
            </a:r>
            <a:r>
              <a:rPr lang="de-DE" b="1" dirty="0"/>
              <a:t> </a:t>
            </a:r>
            <a:r>
              <a:rPr lang="de-DE" b="1" dirty="0" err="1"/>
              <a:t>mean</a:t>
            </a:r>
            <a:r>
              <a:rPr lang="de-DE" b="1" dirty="0"/>
              <a:t>, </a:t>
            </a:r>
            <a:r>
              <a:rPr lang="de-DE" b="1" dirty="0" err="1"/>
              <a:t>blue</a:t>
            </a:r>
            <a:r>
              <a:rPr lang="de-DE" b="1" dirty="0"/>
              <a:t> box </a:t>
            </a:r>
            <a:r>
              <a:rPr lang="de-DE" b="1" dirty="0" err="1"/>
              <a:t>is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quantile</a:t>
            </a:r>
            <a:r>
              <a:rPr lang="de-DE" b="1" dirty="0"/>
              <a:t>, </a:t>
            </a:r>
            <a:r>
              <a:rPr lang="de-DE" b="1" dirty="0" err="1"/>
              <a:t>black</a:t>
            </a:r>
            <a:r>
              <a:rPr lang="de-DE" b="1" dirty="0"/>
              <a:t> </a:t>
            </a:r>
            <a:r>
              <a:rPr lang="de-DE" b="1" dirty="0" err="1"/>
              <a:t>lines</a:t>
            </a:r>
            <a:r>
              <a:rPr lang="de-DE" b="1" dirty="0"/>
              <a:t> </a:t>
            </a:r>
            <a:r>
              <a:rPr lang="de-DE" b="1" dirty="0" err="1"/>
              <a:t>variation</a:t>
            </a:r>
            <a:r>
              <a:rPr lang="de-DE" b="1" dirty="0"/>
              <a:t>, </a:t>
            </a:r>
            <a:r>
              <a:rPr lang="de-DE" b="1" dirty="0" err="1"/>
              <a:t>circles</a:t>
            </a:r>
            <a:r>
              <a:rPr lang="de-DE" b="1" dirty="0"/>
              <a:t> </a:t>
            </a:r>
            <a:r>
              <a:rPr lang="de-DE" b="1" dirty="0" err="1"/>
              <a:t>are</a:t>
            </a:r>
            <a:r>
              <a:rPr lang="de-DE" b="1" dirty="0"/>
              <a:t> </a:t>
            </a:r>
            <a:r>
              <a:rPr lang="de-DE" b="1" dirty="0" err="1"/>
              <a:t>outliers</a:t>
            </a:r>
            <a:r>
              <a:rPr lang="de-DE" b="1" dirty="0"/>
              <a:t>.</a:t>
            </a:r>
          </a:p>
          <a:p>
            <a:pPr marL="342900" indent="-342900">
              <a:buAutoNum type="arabicPeriod"/>
            </a:pPr>
            <a:r>
              <a:rPr lang="de-DE" b="1" dirty="0" err="1"/>
              <a:t>Right</a:t>
            </a:r>
            <a:r>
              <a:rPr lang="de-DE" b="1" dirty="0"/>
              <a:t> </a:t>
            </a:r>
            <a:r>
              <a:rPr lang="de-DE" b="1" dirty="0" err="1"/>
              <a:t>side</a:t>
            </a:r>
            <a:r>
              <a:rPr lang="de-DE" b="1" dirty="0"/>
              <a:t>: x-Axis </a:t>
            </a:r>
            <a:r>
              <a:rPr lang="de-DE" b="1" dirty="0" err="1"/>
              <a:t>Tile</a:t>
            </a:r>
            <a:r>
              <a:rPr lang="de-DE" b="1" dirty="0"/>
              <a:t> </a:t>
            </a:r>
            <a:r>
              <a:rPr lang="de-DE" b="1" dirty="0" err="1"/>
              <a:t>subtype</a:t>
            </a:r>
            <a:r>
              <a:rPr lang="de-DE" b="1" dirty="0"/>
              <a:t> </a:t>
            </a:r>
            <a:r>
              <a:rPr lang="de-DE" b="1" dirty="0" err="1"/>
              <a:t>from</a:t>
            </a:r>
            <a:r>
              <a:rPr lang="de-DE" b="1" dirty="0"/>
              <a:t> </a:t>
            </a:r>
            <a:r>
              <a:rPr lang="de-DE" b="1" dirty="0" err="1"/>
              <a:t>clustering</a:t>
            </a:r>
            <a:r>
              <a:rPr lang="de-DE" b="1" dirty="0"/>
              <a:t> </a:t>
            </a:r>
            <a:r>
              <a:rPr lang="de-DE" b="1" dirty="0" err="1"/>
              <a:t>process</a:t>
            </a:r>
            <a:r>
              <a:rPr lang="de-DE" b="1" dirty="0"/>
              <a:t>. Y-Axis </a:t>
            </a:r>
            <a:r>
              <a:rPr lang="de-DE" b="1" dirty="0" err="1"/>
              <a:t>percent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tiles</a:t>
            </a:r>
            <a:r>
              <a:rPr lang="de-DE" b="1" dirty="0"/>
              <a:t> </a:t>
            </a:r>
            <a:r>
              <a:rPr lang="de-DE" b="1" dirty="0" err="1"/>
              <a:t>which</a:t>
            </a:r>
            <a:r>
              <a:rPr lang="de-DE" b="1" dirty="0"/>
              <a:t> </a:t>
            </a:r>
            <a:r>
              <a:rPr lang="de-DE" b="1" dirty="0" err="1"/>
              <a:t>have</a:t>
            </a:r>
            <a:r>
              <a:rPr lang="de-DE" b="1" dirty="0"/>
              <a:t> </a:t>
            </a:r>
            <a:r>
              <a:rPr lang="de-DE" b="1" dirty="0" err="1"/>
              <a:t>this</a:t>
            </a:r>
            <a:r>
              <a:rPr lang="de-DE" b="1" dirty="0"/>
              <a:t> </a:t>
            </a:r>
            <a:r>
              <a:rPr lang="de-DE" b="1" dirty="0" err="1"/>
              <a:t>tile</a:t>
            </a:r>
            <a:r>
              <a:rPr lang="de-DE" b="1" dirty="0"/>
              <a:t> </a:t>
            </a:r>
            <a:r>
              <a:rPr lang="de-DE" b="1" dirty="0" err="1"/>
              <a:t>subtype</a:t>
            </a:r>
            <a:r>
              <a:rPr lang="de-DE" b="1" dirty="0"/>
              <a:t>. Most </a:t>
            </a:r>
            <a:r>
              <a:rPr lang="de-DE" b="1" dirty="0" err="1"/>
              <a:t>predicted</a:t>
            </a:r>
            <a:r>
              <a:rPr lang="de-DE" b="1" dirty="0"/>
              <a:t> </a:t>
            </a:r>
            <a:r>
              <a:rPr lang="de-DE" b="1" dirty="0" err="1"/>
              <a:t>tile</a:t>
            </a:r>
            <a:r>
              <a:rPr lang="de-DE" b="1" dirty="0"/>
              <a:t> </a:t>
            </a:r>
            <a:r>
              <a:rPr lang="de-DE" b="1" dirty="0" err="1"/>
              <a:t>subtype</a:t>
            </a:r>
            <a:r>
              <a:rPr lang="de-DE" b="1" dirty="0"/>
              <a:t> in all </a:t>
            </a:r>
            <a:r>
              <a:rPr lang="de-DE" b="1" dirty="0" err="1"/>
              <a:t>stages</a:t>
            </a:r>
            <a:r>
              <a:rPr lang="de-DE" b="1" dirty="0"/>
              <a:t> </a:t>
            </a:r>
            <a:r>
              <a:rPr lang="de-DE" b="1" dirty="0" err="1"/>
              <a:t>is</a:t>
            </a:r>
            <a:r>
              <a:rPr lang="de-DE" b="1" dirty="0"/>
              <a:t> </a:t>
            </a:r>
            <a:r>
              <a:rPr lang="de-DE" b="1" dirty="0" err="1"/>
              <a:t>from</a:t>
            </a:r>
            <a:r>
              <a:rPr lang="de-DE" b="1" dirty="0"/>
              <a:t> </a:t>
            </a:r>
            <a:r>
              <a:rPr lang="de-DE" b="1" dirty="0" err="1"/>
              <a:t>cluster</a:t>
            </a:r>
            <a:r>
              <a:rPr lang="de-DE" b="1" dirty="0"/>
              <a:t> 1. The </a:t>
            </a:r>
            <a:r>
              <a:rPr lang="de-DE" b="1" dirty="0" err="1"/>
              <a:t>porportion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all </a:t>
            </a:r>
            <a:r>
              <a:rPr lang="de-DE" b="1" dirty="0" err="1"/>
              <a:t>tile</a:t>
            </a:r>
            <a:r>
              <a:rPr lang="de-DE" b="1" dirty="0"/>
              <a:t> </a:t>
            </a:r>
            <a:r>
              <a:rPr lang="de-DE" b="1" dirty="0" err="1"/>
              <a:t>subtypes</a:t>
            </a:r>
            <a:r>
              <a:rPr lang="de-DE" b="1" dirty="0"/>
              <a:t> </a:t>
            </a:r>
            <a:r>
              <a:rPr lang="de-DE" b="1" dirty="0" err="1"/>
              <a:t>among</a:t>
            </a:r>
            <a:r>
              <a:rPr lang="de-DE" b="1" dirty="0"/>
              <a:t> all </a:t>
            </a:r>
            <a:r>
              <a:rPr lang="de-DE" b="1" dirty="0" err="1"/>
              <a:t>stages</a:t>
            </a:r>
            <a:r>
              <a:rPr lang="de-DE" b="1" dirty="0"/>
              <a:t> </a:t>
            </a:r>
            <a:r>
              <a:rPr lang="de-DE" b="1" dirty="0" err="1"/>
              <a:t>is</a:t>
            </a:r>
            <a:r>
              <a:rPr lang="de-DE" b="1" dirty="0"/>
              <a:t> </a:t>
            </a:r>
            <a:r>
              <a:rPr lang="de-DE" b="1" dirty="0" err="1"/>
              <a:t>roughly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same, </a:t>
            </a:r>
            <a:r>
              <a:rPr lang="de-DE" b="1" dirty="0" err="1"/>
              <a:t>except</a:t>
            </a:r>
            <a:r>
              <a:rPr lang="de-DE" b="1" dirty="0"/>
              <a:t> </a:t>
            </a:r>
            <a:r>
              <a:rPr lang="de-DE" b="1" dirty="0" err="1"/>
              <a:t>for</a:t>
            </a:r>
            <a:r>
              <a:rPr lang="de-DE" b="1" dirty="0"/>
              <a:t> F3. </a:t>
            </a:r>
            <a:r>
              <a:rPr lang="de-DE" b="1" dirty="0" err="1"/>
              <a:t>Tile</a:t>
            </a:r>
            <a:r>
              <a:rPr lang="de-DE" b="1" dirty="0"/>
              <a:t> </a:t>
            </a:r>
            <a:r>
              <a:rPr lang="de-DE" b="1" dirty="0" err="1"/>
              <a:t>subtype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cluster</a:t>
            </a:r>
            <a:r>
              <a:rPr lang="de-DE" b="1" dirty="0"/>
              <a:t> 3 </a:t>
            </a:r>
            <a:r>
              <a:rPr lang="de-DE" b="1" dirty="0" err="1"/>
              <a:t>is</a:t>
            </a:r>
            <a:r>
              <a:rPr lang="de-DE" b="1" dirty="0"/>
              <a:t> </a:t>
            </a:r>
            <a:r>
              <a:rPr lang="de-DE" b="1" dirty="0" err="1"/>
              <a:t>much</a:t>
            </a:r>
            <a:r>
              <a:rPr lang="de-DE" b="1" dirty="0"/>
              <a:t> </a:t>
            </a:r>
            <a:r>
              <a:rPr lang="de-DE" b="1" dirty="0" err="1"/>
              <a:t>higher</a:t>
            </a:r>
            <a:r>
              <a:rPr lang="de-DE" b="1" dirty="0"/>
              <a:t> </a:t>
            </a:r>
            <a:r>
              <a:rPr lang="de-DE" b="1" dirty="0" err="1"/>
              <a:t>there</a:t>
            </a:r>
            <a:r>
              <a:rPr lang="de-DE" b="1" dirty="0"/>
              <a:t> =&gt; </a:t>
            </a:r>
            <a:r>
              <a:rPr lang="de-DE" b="1" dirty="0" err="1"/>
              <a:t>makes</a:t>
            </a:r>
            <a:r>
              <a:rPr lang="de-DE" b="1" dirty="0"/>
              <a:t> sense </a:t>
            </a:r>
            <a:r>
              <a:rPr lang="de-DE" b="1" dirty="0" err="1"/>
              <a:t>because</a:t>
            </a:r>
            <a:r>
              <a:rPr lang="de-DE" b="1" dirty="0"/>
              <a:t> F3 </a:t>
            </a:r>
            <a:r>
              <a:rPr lang="de-DE" b="1" dirty="0" err="1"/>
              <a:t>has</a:t>
            </a:r>
            <a:r>
              <a:rPr lang="de-DE" b="1" dirty="0"/>
              <a:t> a </a:t>
            </a:r>
            <a:r>
              <a:rPr lang="de-DE" b="1" dirty="0" err="1"/>
              <a:t>much</a:t>
            </a:r>
            <a:r>
              <a:rPr lang="de-DE" b="1" dirty="0"/>
              <a:t> </a:t>
            </a:r>
            <a:r>
              <a:rPr lang="de-DE" b="1" dirty="0" err="1"/>
              <a:t>more</a:t>
            </a:r>
            <a:r>
              <a:rPr lang="de-DE" b="1" dirty="0"/>
              <a:t> </a:t>
            </a:r>
            <a:r>
              <a:rPr lang="de-DE" b="1" dirty="0" err="1"/>
              <a:t>occurence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collagen</a:t>
            </a:r>
            <a:r>
              <a:rPr lang="de-DE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905990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3 Setups: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stage</a:t>
            </a:r>
            <a:r>
              <a:rPr lang="de-DE" dirty="0"/>
              <a:t> </a:t>
            </a:r>
            <a:r>
              <a:rPr lang="de-DE" dirty="0" err="1"/>
              <a:t>compared</a:t>
            </a:r>
            <a:r>
              <a:rPr lang="de-DE" dirty="0"/>
              <a:t>, f0-f1 </a:t>
            </a:r>
            <a:r>
              <a:rPr lang="de-DE" dirty="0" err="1"/>
              <a:t>merged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compared</a:t>
            </a:r>
            <a:r>
              <a:rPr lang="de-DE" dirty="0"/>
              <a:t> </a:t>
            </a:r>
            <a:r>
              <a:rPr lang="de-DE" dirty="0" err="1"/>
              <a:t>against</a:t>
            </a:r>
            <a:r>
              <a:rPr lang="de-DE" dirty="0"/>
              <a:t> f2,f3. F0-F2 </a:t>
            </a:r>
            <a:r>
              <a:rPr lang="de-DE" dirty="0" err="1"/>
              <a:t>merged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compared</a:t>
            </a:r>
            <a:r>
              <a:rPr lang="de-DE" dirty="0"/>
              <a:t> </a:t>
            </a:r>
            <a:r>
              <a:rPr lang="de-DE" dirty="0" err="1"/>
              <a:t>against</a:t>
            </a:r>
            <a:r>
              <a:rPr lang="de-DE" dirty="0"/>
              <a:t> F3</a:t>
            </a:r>
          </a:p>
          <a:p>
            <a:r>
              <a:rPr lang="de-DE" dirty="0" err="1"/>
              <a:t>Result</a:t>
            </a:r>
            <a:r>
              <a:rPr lang="de-DE" dirty="0"/>
              <a:t>: </a:t>
            </a:r>
            <a:r>
              <a:rPr lang="de-DE" dirty="0" err="1"/>
              <a:t>outperforms</a:t>
            </a:r>
            <a:r>
              <a:rPr lang="de-DE"/>
              <a:t> resnet18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8441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de-DE" b="1" dirty="0"/>
              <a:t>The so-</a:t>
            </a:r>
            <a:r>
              <a:rPr lang="de-DE" b="1" dirty="0" err="1"/>
              <a:t>called</a:t>
            </a:r>
            <a:r>
              <a:rPr lang="de-DE" b="1" dirty="0"/>
              <a:t> </a:t>
            </a:r>
            <a:r>
              <a:rPr lang="de-DE" b="1" dirty="0" err="1"/>
              <a:t>bridging</a:t>
            </a:r>
            <a:r>
              <a:rPr lang="de-DE" b="1" dirty="0"/>
              <a:t> (= </a:t>
            </a:r>
            <a:r>
              <a:rPr lang="de-DE" b="1" dirty="0" err="1"/>
              <a:t>change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microscopic</a:t>
            </a:r>
            <a:r>
              <a:rPr lang="de-DE" b="1" dirty="0"/>
              <a:t> </a:t>
            </a:r>
            <a:r>
              <a:rPr lang="de-DE" b="1" dirty="0" err="1"/>
              <a:t>structure</a:t>
            </a:r>
            <a:r>
              <a:rPr lang="de-DE" b="1" dirty="0"/>
              <a:t>) </a:t>
            </a:r>
            <a:r>
              <a:rPr lang="de-DE" b="1" dirty="0" err="1"/>
              <a:t>is</a:t>
            </a:r>
            <a:r>
              <a:rPr lang="de-DE" b="1" dirty="0"/>
              <a:t> </a:t>
            </a:r>
            <a:r>
              <a:rPr lang="de-DE" b="1" dirty="0" err="1"/>
              <a:t>only</a:t>
            </a:r>
            <a:r>
              <a:rPr lang="de-DE" b="1" dirty="0"/>
              <a:t> </a:t>
            </a:r>
            <a:r>
              <a:rPr lang="de-DE" b="1" dirty="0" err="1"/>
              <a:t>visible</a:t>
            </a:r>
            <a:r>
              <a:rPr lang="de-DE" b="1" dirty="0"/>
              <a:t> at </a:t>
            </a:r>
            <a:r>
              <a:rPr lang="de-DE" b="1" dirty="0" err="1"/>
              <a:t>microscopic</a:t>
            </a:r>
            <a:r>
              <a:rPr lang="de-DE" b="1" dirty="0"/>
              <a:t> </a:t>
            </a:r>
            <a:r>
              <a:rPr lang="de-DE" b="1" dirty="0" err="1"/>
              <a:t>level</a:t>
            </a:r>
            <a:r>
              <a:rPr lang="de-DE" b="1" dirty="0"/>
              <a:t>.</a:t>
            </a:r>
          </a:p>
          <a:p>
            <a:pPr marL="342900" indent="-342900">
              <a:buAutoNum type="arabicPeriod"/>
            </a:pPr>
            <a:r>
              <a:rPr lang="de-DE" b="1" dirty="0"/>
              <a:t>Large </a:t>
            </a:r>
            <a:r>
              <a:rPr lang="de-DE" b="1" dirty="0" err="1"/>
              <a:t>patches</a:t>
            </a:r>
            <a:r>
              <a:rPr lang="de-DE" b="1" dirty="0"/>
              <a:t>: not </a:t>
            </a:r>
            <a:r>
              <a:rPr lang="de-DE" b="1" dirty="0" err="1"/>
              <a:t>practical</a:t>
            </a:r>
            <a:r>
              <a:rPr lang="de-DE" b="1" dirty="0"/>
              <a:t> in a </a:t>
            </a:r>
            <a:r>
              <a:rPr lang="de-DE" b="1" dirty="0" err="1"/>
              <a:t>clinical</a:t>
            </a:r>
            <a:r>
              <a:rPr lang="de-DE" b="1" dirty="0"/>
              <a:t> </a:t>
            </a:r>
            <a:r>
              <a:rPr lang="de-DE" b="1" dirty="0" err="1"/>
              <a:t>setting</a:t>
            </a:r>
            <a:r>
              <a:rPr lang="de-DE" b="1" dirty="0"/>
              <a:t> =&gt; </a:t>
            </a:r>
            <a:r>
              <a:rPr lang="de-DE" b="1" dirty="0" err="1"/>
              <a:t>cant</a:t>
            </a:r>
            <a:r>
              <a:rPr lang="de-DE" b="1" dirty="0"/>
              <a:t> </a:t>
            </a:r>
            <a:r>
              <a:rPr lang="de-DE" b="1" dirty="0" err="1"/>
              <a:t>take</a:t>
            </a:r>
            <a:r>
              <a:rPr lang="de-DE" b="1" dirty="0"/>
              <a:t> out </a:t>
            </a:r>
            <a:r>
              <a:rPr lang="de-DE" b="1" dirty="0" err="1"/>
              <a:t>too</a:t>
            </a:r>
            <a:r>
              <a:rPr lang="de-DE" b="1" dirty="0"/>
              <a:t> </a:t>
            </a:r>
            <a:r>
              <a:rPr lang="de-DE" b="1" dirty="0" err="1"/>
              <a:t>much</a:t>
            </a:r>
            <a:r>
              <a:rPr lang="de-DE" b="1" dirty="0"/>
              <a:t> in a </a:t>
            </a:r>
            <a:r>
              <a:rPr lang="de-DE" b="1" dirty="0" err="1"/>
              <a:t>biopsy</a:t>
            </a:r>
            <a:r>
              <a:rPr lang="de-DE" b="1" dirty="0"/>
              <a:t> </a:t>
            </a:r>
            <a:r>
              <a:rPr lang="de-DE" b="1" dirty="0" err="1"/>
              <a:t>obviously</a:t>
            </a:r>
            <a:endParaRPr lang="de-DE" b="1" dirty="0"/>
          </a:p>
          <a:p>
            <a:pPr marL="342900" indent="-342900">
              <a:buAutoNum type="arabicPeriod"/>
            </a:pPr>
            <a:r>
              <a:rPr lang="de-DE" b="1" dirty="0" err="1"/>
              <a:t>Downsampled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WSIs </a:t>
            </a:r>
            <a:r>
              <a:rPr lang="de-DE" b="1" dirty="0" err="1"/>
              <a:t>need</a:t>
            </a:r>
            <a:r>
              <a:rPr lang="de-DE" b="1" dirty="0"/>
              <a:t> </a:t>
            </a:r>
            <a:r>
              <a:rPr lang="de-DE" b="1" dirty="0" err="1"/>
              <a:t>more</a:t>
            </a:r>
            <a:r>
              <a:rPr lang="de-DE" b="1" dirty="0"/>
              <a:t> </a:t>
            </a:r>
            <a:r>
              <a:rPr lang="de-DE" b="1" dirty="0" err="1"/>
              <a:t>patch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biopsy</a:t>
            </a:r>
            <a:r>
              <a:rPr lang="de-DE" b="1" dirty="0"/>
              <a:t> </a:t>
            </a:r>
            <a:r>
              <a:rPr lang="de-DE" b="1" dirty="0" err="1"/>
              <a:t>too</a:t>
            </a:r>
            <a:endParaRPr lang="de-DE" b="1" dirty="0"/>
          </a:p>
          <a:p>
            <a:pPr marL="342900" indent="-342900">
              <a:buAutoNum type="arabicPeriod"/>
            </a:pPr>
            <a:r>
              <a:rPr lang="de-DE" b="1" dirty="0"/>
              <a:t>GCNs </a:t>
            </a:r>
            <a:r>
              <a:rPr lang="de-DE" b="1" dirty="0" err="1"/>
              <a:t>consider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structure</a:t>
            </a:r>
            <a:r>
              <a:rPr lang="de-DE" b="1" dirty="0"/>
              <a:t> </a:t>
            </a:r>
            <a:r>
              <a:rPr lang="de-DE" b="1" dirty="0" err="1"/>
              <a:t>and</a:t>
            </a:r>
            <a:r>
              <a:rPr lang="de-DE" b="1" dirty="0"/>
              <a:t> large </a:t>
            </a:r>
            <a:r>
              <a:rPr lang="de-DE" b="1" dirty="0" err="1"/>
              <a:t>patches</a:t>
            </a:r>
            <a:r>
              <a:rPr lang="de-DE" b="1" dirty="0"/>
              <a:t> </a:t>
            </a:r>
            <a:r>
              <a:rPr lang="de-DE" b="1" dirty="0" err="1"/>
              <a:t>are</a:t>
            </a:r>
            <a:r>
              <a:rPr lang="de-DE" b="1" dirty="0"/>
              <a:t> not </a:t>
            </a:r>
            <a:r>
              <a:rPr lang="de-DE" b="1" dirty="0" err="1"/>
              <a:t>needed</a:t>
            </a:r>
            <a:r>
              <a:rPr lang="de-DE" b="1" dirty="0"/>
              <a:t> </a:t>
            </a:r>
            <a:r>
              <a:rPr lang="de-DE" b="1" dirty="0" err="1"/>
              <a:t>because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proposed</a:t>
            </a:r>
            <a:r>
              <a:rPr lang="de-DE" b="1" dirty="0"/>
              <a:t> </a:t>
            </a:r>
            <a:r>
              <a:rPr lang="de-DE" b="1" dirty="0" err="1"/>
              <a:t>pipelines</a:t>
            </a:r>
            <a:endParaRPr lang="de-DE" b="1" dirty="0"/>
          </a:p>
          <a:p>
            <a:pPr marL="342900" indent="-342900">
              <a:buAutoNum type="arabicPeriod"/>
            </a:pP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007928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dirty="0"/>
              <a:t>2:</a:t>
            </a:r>
          </a:p>
          <a:p>
            <a:pPr marL="285750" lvl="0" indent="-285750">
              <a:buFontTx/>
              <a:buChar char="-"/>
            </a:pPr>
            <a:r>
              <a:rPr lang="de-DE" dirty="0"/>
              <a:t>[3]: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cancer</a:t>
            </a:r>
            <a:r>
              <a:rPr lang="de-DE" dirty="0"/>
              <a:t> </a:t>
            </a:r>
            <a:r>
              <a:rPr lang="de-DE" dirty="0" err="1"/>
              <a:t>dataset</a:t>
            </a:r>
            <a:r>
              <a:rPr lang="de-DE" dirty="0"/>
              <a:t>.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node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represented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a </a:t>
            </a:r>
            <a:r>
              <a:rPr lang="de-DE" dirty="0" err="1"/>
              <a:t>nucleus</a:t>
            </a:r>
            <a:r>
              <a:rPr lang="de-DE" dirty="0"/>
              <a:t>. </a:t>
            </a:r>
          </a:p>
          <a:p>
            <a:pPr marL="285750" lvl="0" indent="-285750">
              <a:buFontTx/>
              <a:buChar char="-"/>
            </a:pPr>
            <a:r>
              <a:rPr lang="de-DE" dirty="0"/>
              <a:t>[4]: </a:t>
            </a:r>
            <a:r>
              <a:rPr lang="de-DE" dirty="0" err="1"/>
              <a:t>Represent</a:t>
            </a:r>
            <a:r>
              <a:rPr lang="de-DE" dirty="0"/>
              <a:t> </a:t>
            </a:r>
            <a:r>
              <a:rPr lang="de-DE" dirty="0" err="1"/>
              <a:t>structures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tissues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cell</a:t>
            </a:r>
            <a:r>
              <a:rPr lang="de-DE" dirty="0"/>
              <a:t>-graphs 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nodes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represented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those</a:t>
            </a:r>
            <a:r>
              <a:rPr lang="de-DE" dirty="0"/>
              <a:t> </a:t>
            </a:r>
            <a:r>
              <a:rPr lang="de-DE" dirty="0" err="1"/>
              <a:t>cells</a:t>
            </a:r>
            <a:r>
              <a:rPr lang="de-DE" dirty="0"/>
              <a:t>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de-DE" dirty="0"/>
              <a:t>[5]: Also </a:t>
            </a:r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tumor</a:t>
            </a:r>
            <a:r>
              <a:rPr lang="de-DE" dirty="0"/>
              <a:t> </a:t>
            </a:r>
            <a:r>
              <a:rPr lang="de-DE" dirty="0" err="1"/>
              <a:t>images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features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nodes</a:t>
            </a:r>
            <a:br>
              <a:rPr lang="de-DE" dirty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8635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3): Note </a:t>
            </a:r>
            <a:r>
              <a:rPr lang="de-DE" dirty="0" err="1"/>
              <a:t>that</a:t>
            </a:r>
            <a:r>
              <a:rPr lang="de-DE" dirty="0"/>
              <a:t> F4 </a:t>
            </a:r>
            <a:r>
              <a:rPr lang="de-DE" dirty="0" err="1"/>
              <a:t>is</a:t>
            </a:r>
            <a:r>
              <a:rPr lang="de-DE" dirty="0"/>
              <a:t> not </a:t>
            </a:r>
            <a:r>
              <a:rPr lang="de-DE" dirty="0" err="1"/>
              <a:t>present</a:t>
            </a:r>
            <a:r>
              <a:rPr lang="de-DE" dirty="0"/>
              <a:t> in </a:t>
            </a:r>
            <a:r>
              <a:rPr lang="de-DE" dirty="0" err="1"/>
              <a:t>data</a:t>
            </a:r>
            <a:endParaRPr lang="de-DE" dirty="0"/>
          </a:p>
          <a:p>
            <a:r>
              <a:rPr lang="de-DE" dirty="0"/>
              <a:t>FIGURE: </a:t>
            </a:r>
            <a:r>
              <a:rPr lang="de-DE" dirty="0" err="1"/>
              <a:t>Examples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stage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a </a:t>
            </a:r>
            <a:r>
              <a:rPr lang="de-DE" dirty="0" err="1"/>
              <a:t>magnitification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right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slide</a:t>
            </a:r>
            <a:r>
              <a:rPr lang="de-DE" dirty="0"/>
              <a:t>. Collagen in </a:t>
            </a:r>
            <a:r>
              <a:rPr lang="de-DE" dirty="0" err="1"/>
              <a:t>dyed</a:t>
            </a:r>
            <a:r>
              <a:rPr lang="de-DE" dirty="0"/>
              <a:t> red.</a:t>
            </a:r>
          </a:p>
        </p:txBody>
      </p:sp>
    </p:spTree>
    <p:extLst>
      <p:ext uri="{BB962C8B-B14F-4D97-AF65-F5344CB8AC3E}">
        <p14:creationId xmlns:p14="http://schemas.microsoft.com/office/powerpoint/2010/main" val="12129733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de-DE" b="1" dirty="0"/>
              <a:t>PSR Slide </a:t>
            </a:r>
            <a:r>
              <a:rPr lang="de-DE" b="1" dirty="0" err="1"/>
              <a:t>as</a:t>
            </a:r>
            <a:r>
              <a:rPr lang="de-DE" b="1" dirty="0"/>
              <a:t> a </a:t>
            </a:r>
            <a:r>
              <a:rPr lang="de-DE" b="1" dirty="0" err="1"/>
              <a:t>whole</a:t>
            </a:r>
            <a:r>
              <a:rPr lang="de-DE" b="1" dirty="0"/>
              <a:t> in </a:t>
            </a:r>
            <a:r>
              <a:rPr lang="de-DE" b="1" dirty="0" err="1"/>
              <a:t>full</a:t>
            </a:r>
            <a:r>
              <a:rPr lang="de-DE" b="1" dirty="0"/>
              <a:t> </a:t>
            </a:r>
            <a:r>
              <a:rPr lang="de-DE" b="1" dirty="0" err="1"/>
              <a:t>resolution</a:t>
            </a:r>
            <a:endParaRPr lang="de-DE" b="1" dirty="0"/>
          </a:p>
          <a:p>
            <a:pPr marL="342900" indent="-342900">
              <a:buAutoNum type="arabicPeriod"/>
            </a:pPr>
            <a:r>
              <a:rPr lang="de-DE" b="1" dirty="0"/>
              <a:t>Special CNN </a:t>
            </a:r>
            <a:r>
              <a:rPr lang="de-DE" b="1" dirty="0" err="1"/>
              <a:t>preprocessing</a:t>
            </a:r>
            <a:r>
              <a:rPr lang="de-DE" b="1" dirty="0"/>
              <a:t> </a:t>
            </a:r>
            <a:r>
              <a:rPr lang="de-DE" b="1" dirty="0" err="1"/>
              <a:t>to</a:t>
            </a:r>
            <a:r>
              <a:rPr lang="de-DE" b="1" dirty="0"/>
              <a:t> </a:t>
            </a:r>
            <a:r>
              <a:rPr lang="de-DE" b="1" dirty="0" err="1"/>
              <a:t>binarize</a:t>
            </a:r>
            <a:r>
              <a:rPr lang="de-DE" b="1" dirty="0"/>
              <a:t> </a:t>
            </a:r>
            <a:r>
              <a:rPr lang="de-DE" b="1" dirty="0" err="1"/>
              <a:t>image</a:t>
            </a:r>
            <a:r>
              <a:rPr lang="de-DE" b="1" dirty="0"/>
              <a:t> </a:t>
            </a:r>
            <a:r>
              <a:rPr lang="de-DE" b="1" dirty="0" err="1"/>
              <a:t>into</a:t>
            </a:r>
            <a:r>
              <a:rPr lang="de-DE" b="1" dirty="0"/>
              <a:t> </a:t>
            </a:r>
            <a:r>
              <a:rPr lang="de-DE" b="1" dirty="0" err="1"/>
              <a:t>collagen</a:t>
            </a:r>
            <a:r>
              <a:rPr lang="de-DE" b="1" dirty="0"/>
              <a:t> </a:t>
            </a:r>
            <a:r>
              <a:rPr lang="de-DE" b="1" dirty="0" err="1"/>
              <a:t>map</a:t>
            </a:r>
            <a:endParaRPr lang="de-DE" b="1" dirty="0"/>
          </a:p>
          <a:p>
            <a:pPr marL="342900" indent="-342900">
              <a:buAutoNum type="arabicPeriod"/>
            </a:pPr>
            <a:r>
              <a:rPr lang="de-DE" b="1" dirty="0"/>
              <a:t>Split </a:t>
            </a:r>
            <a:r>
              <a:rPr lang="de-DE" b="1" dirty="0" err="1"/>
              <a:t>binarized</a:t>
            </a:r>
            <a:r>
              <a:rPr lang="de-DE" b="1" dirty="0"/>
              <a:t> </a:t>
            </a:r>
            <a:r>
              <a:rPr lang="de-DE" b="1" dirty="0" err="1"/>
              <a:t>image</a:t>
            </a:r>
            <a:r>
              <a:rPr lang="de-DE" b="1" dirty="0"/>
              <a:t> </a:t>
            </a:r>
            <a:r>
              <a:rPr lang="de-DE" b="1" dirty="0" err="1"/>
              <a:t>into</a:t>
            </a:r>
            <a:r>
              <a:rPr lang="de-DE" b="1" dirty="0"/>
              <a:t> </a:t>
            </a:r>
            <a:r>
              <a:rPr lang="de-DE" b="1" dirty="0" err="1"/>
              <a:t>equally</a:t>
            </a:r>
            <a:r>
              <a:rPr lang="de-DE" b="1" dirty="0"/>
              <a:t> </a:t>
            </a:r>
            <a:r>
              <a:rPr lang="de-DE" b="1" dirty="0" err="1"/>
              <a:t>sized</a:t>
            </a:r>
            <a:r>
              <a:rPr lang="de-DE" b="1" dirty="0"/>
              <a:t> </a:t>
            </a:r>
            <a:r>
              <a:rPr lang="de-DE" b="1" dirty="0" err="1"/>
              <a:t>small</a:t>
            </a:r>
            <a:r>
              <a:rPr lang="de-DE" b="1" dirty="0"/>
              <a:t> </a:t>
            </a:r>
            <a:r>
              <a:rPr lang="de-DE" b="1" dirty="0" err="1"/>
              <a:t>tiles</a:t>
            </a:r>
            <a:endParaRPr lang="de-DE" b="1" dirty="0"/>
          </a:p>
          <a:p>
            <a:pPr marL="342900" indent="-342900">
              <a:buAutoNum type="arabicPeriod"/>
            </a:pPr>
            <a:r>
              <a:rPr lang="de-DE" b="1" dirty="0"/>
              <a:t>ResNet18 </a:t>
            </a:r>
            <a:r>
              <a:rPr lang="de-DE" b="1" dirty="0" err="1"/>
              <a:t>pretrained</a:t>
            </a:r>
            <a:r>
              <a:rPr lang="de-DE" b="1" dirty="0"/>
              <a:t> </a:t>
            </a:r>
            <a:r>
              <a:rPr lang="de-DE" b="1" dirty="0" err="1"/>
              <a:t>with</a:t>
            </a:r>
            <a:r>
              <a:rPr lang="de-DE" b="1" dirty="0"/>
              <a:t> </a:t>
            </a:r>
            <a:r>
              <a:rPr lang="de-DE" b="1" dirty="0" err="1"/>
              <a:t>ImageNet</a:t>
            </a:r>
            <a:r>
              <a:rPr lang="de-DE" b="1" dirty="0"/>
              <a:t> </a:t>
            </a:r>
            <a:r>
              <a:rPr lang="de-DE" b="1" dirty="0" err="1"/>
              <a:t>dataset</a:t>
            </a:r>
            <a:r>
              <a:rPr lang="de-DE" b="1" dirty="0"/>
              <a:t> </a:t>
            </a:r>
            <a:r>
              <a:rPr lang="de-DE" b="1" dirty="0" err="1"/>
              <a:t>for</a:t>
            </a:r>
            <a:r>
              <a:rPr lang="de-DE" b="1" dirty="0"/>
              <a:t> </a:t>
            </a:r>
            <a:r>
              <a:rPr lang="de-DE" b="1" dirty="0" err="1"/>
              <a:t>feature</a:t>
            </a:r>
            <a:r>
              <a:rPr lang="de-DE" b="1" dirty="0"/>
              <a:t> </a:t>
            </a:r>
            <a:r>
              <a:rPr lang="de-DE" b="1" dirty="0" err="1"/>
              <a:t>extraction</a:t>
            </a:r>
            <a:r>
              <a:rPr lang="de-DE" b="1" dirty="0"/>
              <a:t> </a:t>
            </a:r>
            <a:r>
              <a:rPr lang="de-DE" b="1" dirty="0" err="1"/>
              <a:t>for</a:t>
            </a:r>
            <a:r>
              <a:rPr lang="de-DE" b="1" dirty="0"/>
              <a:t> </a:t>
            </a:r>
            <a:r>
              <a:rPr lang="de-DE" b="1" dirty="0" err="1"/>
              <a:t>each</a:t>
            </a:r>
            <a:r>
              <a:rPr lang="de-DE" b="1" dirty="0"/>
              <a:t> </a:t>
            </a:r>
            <a:r>
              <a:rPr lang="de-DE" b="1" dirty="0" err="1"/>
              <a:t>tile</a:t>
            </a:r>
            <a:endParaRPr lang="de-DE" b="1" dirty="0"/>
          </a:p>
          <a:p>
            <a:pPr marL="342900" indent="-342900">
              <a:buAutoNum type="arabicPeriod"/>
            </a:pPr>
            <a:r>
              <a:rPr lang="de-DE" b="1" dirty="0"/>
              <a:t>K </a:t>
            </a:r>
            <a:r>
              <a:rPr lang="de-DE" b="1" dirty="0" err="1"/>
              <a:t>Means</a:t>
            </a:r>
            <a:r>
              <a:rPr lang="de-DE" b="1" dirty="0"/>
              <a:t> Clustering </a:t>
            </a:r>
            <a:r>
              <a:rPr lang="de-DE" b="1" dirty="0" err="1"/>
              <a:t>with</a:t>
            </a:r>
            <a:r>
              <a:rPr lang="de-DE" b="1" dirty="0"/>
              <a:t> K=4 (</a:t>
            </a:r>
            <a:r>
              <a:rPr lang="de-DE" b="1" dirty="0" err="1"/>
              <a:t>authors</a:t>
            </a:r>
            <a:r>
              <a:rPr lang="de-DE" b="1" dirty="0"/>
              <a:t> </a:t>
            </a:r>
            <a:r>
              <a:rPr lang="de-DE" b="1" dirty="0" err="1"/>
              <a:t>tried</a:t>
            </a:r>
            <a:r>
              <a:rPr lang="de-DE" b="1" dirty="0"/>
              <a:t> different </a:t>
            </a:r>
            <a:r>
              <a:rPr lang="de-DE" b="1" dirty="0" err="1"/>
              <a:t>K‘s</a:t>
            </a:r>
            <a:r>
              <a:rPr lang="de-DE" b="1" dirty="0"/>
              <a:t> </a:t>
            </a:r>
            <a:r>
              <a:rPr lang="de-DE" b="1" dirty="0" err="1"/>
              <a:t>and</a:t>
            </a:r>
            <a:r>
              <a:rPr lang="de-DE" b="1" dirty="0"/>
              <a:t> </a:t>
            </a:r>
            <a:r>
              <a:rPr lang="de-DE" b="1" dirty="0" err="1"/>
              <a:t>thought</a:t>
            </a:r>
            <a:r>
              <a:rPr lang="de-DE" b="1" dirty="0"/>
              <a:t> </a:t>
            </a:r>
            <a:r>
              <a:rPr lang="de-DE" b="1" dirty="0" err="1"/>
              <a:t>that</a:t>
            </a:r>
            <a:r>
              <a:rPr lang="de-DE" b="1" dirty="0"/>
              <a:t> 4 </a:t>
            </a:r>
            <a:r>
              <a:rPr lang="de-DE" b="1" dirty="0" err="1"/>
              <a:t>lead</a:t>
            </a:r>
            <a:r>
              <a:rPr lang="de-DE" b="1" dirty="0"/>
              <a:t> </a:t>
            </a:r>
            <a:r>
              <a:rPr lang="de-DE" b="1" dirty="0" err="1"/>
              <a:t>to</a:t>
            </a:r>
            <a:r>
              <a:rPr lang="de-DE" b="1" dirty="0"/>
              <a:t> </a:t>
            </a:r>
            <a:r>
              <a:rPr lang="de-DE" b="1" dirty="0" err="1"/>
              <a:t>best</a:t>
            </a:r>
            <a:r>
              <a:rPr lang="de-DE" b="1" dirty="0"/>
              <a:t> </a:t>
            </a:r>
            <a:r>
              <a:rPr lang="de-DE" b="1" dirty="0" err="1"/>
              <a:t>results</a:t>
            </a:r>
            <a:r>
              <a:rPr lang="de-DE" b="1" dirty="0"/>
              <a:t> </a:t>
            </a:r>
            <a:r>
              <a:rPr lang="de-DE" b="1" dirty="0" err="1"/>
              <a:t>and</a:t>
            </a:r>
            <a:r>
              <a:rPr lang="de-DE" b="1" dirty="0"/>
              <a:t> </a:t>
            </a:r>
            <a:r>
              <a:rPr lang="de-DE" b="1" dirty="0" err="1"/>
              <a:t>more</a:t>
            </a:r>
            <a:r>
              <a:rPr lang="de-DE" b="1" dirty="0"/>
              <a:t> </a:t>
            </a:r>
            <a:r>
              <a:rPr lang="de-DE" b="1" dirty="0" err="1"/>
              <a:t>interpretable</a:t>
            </a:r>
            <a:r>
              <a:rPr lang="de-DE" b="1" dirty="0"/>
              <a:t>)</a:t>
            </a:r>
          </a:p>
          <a:p>
            <a:pPr marL="342900" indent="-342900">
              <a:buAutoNum type="arabicPeriod"/>
            </a:pPr>
            <a:r>
              <a:rPr lang="de-DE" b="1" dirty="0" err="1"/>
              <a:t>Tile</a:t>
            </a:r>
            <a:r>
              <a:rPr lang="de-DE" b="1" dirty="0"/>
              <a:t> </a:t>
            </a:r>
            <a:r>
              <a:rPr lang="de-DE" b="1" dirty="0" err="1"/>
              <a:t>clusters</a:t>
            </a:r>
            <a:r>
              <a:rPr lang="de-DE" b="1" dirty="0"/>
              <a:t> </a:t>
            </a:r>
            <a:r>
              <a:rPr lang="de-DE" b="1" dirty="0" err="1"/>
              <a:t>result</a:t>
            </a:r>
            <a:r>
              <a:rPr lang="de-DE" b="1" dirty="0"/>
              <a:t> </a:t>
            </a:r>
            <a:r>
              <a:rPr lang="de-DE" b="1" dirty="0" err="1"/>
              <a:t>where</a:t>
            </a:r>
            <a:r>
              <a:rPr lang="de-DE" b="1" dirty="0"/>
              <a:t> </a:t>
            </a:r>
            <a:r>
              <a:rPr lang="de-DE" b="1" dirty="0" err="1"/>
              <a:t>each</a:t>
            </a:r>
            <a:r>
              <a:rPr lang="de-DE" b="1" dirty="0"/>
              <a:t> </a:t>
            </a:r>
            <a:r>
              <a:rPr lang="de-DE" b="1" dirty="0" err="1"/>
              <a:t>tile</a:t>
            </a:r>
            <a:r>
              <a:rPr lang="de-DE" b="1" dirty="0"/>
              <a:t> </a:t>
            </a:r>
            <a:r>
              <a:rPr lang="de-DE" b="1" dirty="0" err="1"/>
              <a:t>has</a:t>
            </a:r>
            <a:r>
              <a:rPr lang="de-DE" b="1" dirty="0"/>
              <a:t> a </a:t>
            </a:r>
            <a:r>
              <a:rPr lang="de-DE" b="1" dirty="0" err="1"/>
              <a:t>lable</a:t>
            </a:r>
            <a:r>
              <a:rPr lang="de-DE" b="1" dirty="0"/>
              <a:t> 0 </a:t>
            </a:r>
            <a:r>
              <a:rPr lang="de-DE" b="1" dirty="0" err="1"/>
              <a:t>to</a:t>
            </a:r>
            <a:r>
              <a:rPr lang="de-DE" b="1" dirty="0"/>
              <a:t> 3. 0 </a:t>
            </a:r>
            <a:r>
              <a:rPr lang="de-DE" b="1" dirty="0" err="1"/>
              <a:t>no</a:t>
            </a:r>
            <a:r>
              <a:rPr lang="de-DE" b="1" dirty="0"/>
              <a:t> </a:t>
            </a:r>
            <a:r>
              <a:rPr lang="de-DE" b="1" dirty="0" err="1"/>
              <a:t>collagen</a:t>
            </a:r>
            <a:r>
              <a:rPr lang="de-DE" b="1" dirty="0"/>
              <a:t> </a:t>
            </a:r>
            <a:r>
              <a:rPr lang="de-DE" b="1" dirty="0" err="1"/>
              <a:t>up</a:t>
            </a:r>
            <a:r>
              <a:rPr lang="de-DE" b="1" dirty="0"/>
              <a:t> </a:t>
            </a:r>
            <a:r>
              <a:rPr lang="de-DE" b="1" dirty="0" err="1"/>
              <a:t>to</a:t>
            </a:r>
            <a:r>
              <a:rPr lang="de-DE" b="1" dirty="0"/>
              <a:t> 3 </a:t>
            </a:r>
            <a:r>
              <a:rPr lang="de-DE" b="1" dirty="0" err="1"/>
              <a:t>where</a:t>
            </a:r>
            <a:r>
              <a:rPr lang="de-DE" b="1" dirty="0"/>
              <a:t> high </a:t>
            </a:r>
            <a:r>
              <a:rPr lang="de-DE" b="1" dirty="0" err="1"/>
              <a:t>collagen</a:t>
            </a:r>
            <a:endParaRPr lang="de-DE" b="1" dirty="0"/>
          </a:p>
          <a:p>
            <a:pPr marL="342900" indent="-342900">
              <a:buAutoNum type="arabicPeriod"/>
            </a:pPr>
            <a:r>
              <a:rPr lang="de-DE" b="1" dirty="0"/>
              <a:t>Landmarks </a:t>
            </a:r>
            <a:r>
              <a:rPr lang="de-DE" b="1" dirty="0" err="1"/>
              <a:t>are</a:t>
            </a:r>
            <a:r>
              <a:rPr lang="de-DE" b="1" dirty="0"/>
              <a:t> </a:t>
            </a:r>
            <a:r>
              <a:rPr lang="de-DE" b="1" dirty="0" err="1"/>
              <a:t>marked</a:t>
            </a:r>
            <a:r>
              <a:rPr lang="de-DE" b="1" dirty="0"/>
              <a:t> on </a:t>
            </a:r>
            <a:r>
              <a:rPr lang="de-DE" b="1" dirty="0" err="1"/>
              <a:t>the</a:t>
            </a:r>
            <a:r>
              <a:rPr lang="de-DE" b="1" dirty="0"/>
              <a:t> PSR </a:t>
            </a:r>
            <a:r>
              <a:rPr lang="de-DE" b="1" dirty="0" err="1"/>
              <a:t>slide</a:t>
            </a:r>
            <a:r>
              <a:rPr lang="de-DE" b="1" dirty="0"/>
              <a:t> </a:t>
            </a:r>
            <a:r>
              <a:rPr lang="de-DE" b="1" dirty="0" err="1"/>
              <a:t>by</a:t>
            </a:r>
            <a:r>
              <a:rPr lang="de-DE" b="1" dirty="0"/>
              <a:t> </a:t>
            </a:r>
            <a:r>
              <a:rPr lang="de-DE" b="1" dirty="0" err="1"/>
              <a:t>using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tiles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label</a:t>
            </a:r>
            <a:r>
              <a:rPr lang="de-DE" b="1" dirty="0"/>
              <a:t> 3 (</a:t>
            </a:r>
            <a:r>
              <a:rPr lang="de-DE" b="1" dirty="0" err="1"/>
              <a:t>highest</a:t>
            </a:r>
            <a:r>
              <a:rPr lang="de-DE" b="1" dirty="0"/>
              <a:t> </a:t>
            </a:r>
            <a:r>
              <a:rPr lang="de-DE" b="1" dirty="0" err="1"/>
              <a:t>occurence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collagen</a:t>
            </a:r>
            <a:r>
              <a:rPr lang="de-DE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997211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de-DE" b="1" dirty="0"/>
              <a:t>Second Pipeline </a:t>
            </a:r>
            <a:r>
              <a:rPr lang="de-DE" b="1" dirty="0" err="1"/>
              <a:t>starts</a:t>
            </a:r>
            <a:r>
              <a:rPr lang="de-DE" b="1" dirty="0"/>
              <a:t> </a:t>
            </a:r>
            <a:r>
              <a:rPr lang="de-DE" b="1" dirty="0" err="1"/>
              <a:t>with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landmark</a:t>
            </a:r>
            <a:r>
              <a:rPr lang="de-DE" b="1" dirty="0"/>
              <a:t> </a:t>
            </a:r>
            <a:r>
              <a:rPr lang="de-DE" b="1" dirty="0" err="1"/>
              <a:t>classification</a:t>
            </a:r>
            <a:r>
              <a:rPr lang="de-DE" b="1" dirty="0"/>
              <a:t> </a:t>
            </a:r>
            <a:r>
              <a:rPr lang="de-DE" b="1" dirty="0" err="1"/>
              <a:t>from</a:t>
            </a:r>
            <a:r>
              <a:rPr lang="de-DE" b="1" dirty="0"/>
              <a:t> </a:t>
            </a:r>
            <a:r>
              <a:rPr lang="de-DE" b="1" dirty="0" err="1"/>
              <a:t>previous</a:t>
            </a:r>
            <a:r>
              <a:rPr lang="de-DE" b="1" dirty="0"/>
              <a:t> </a:t>
            </a:r>
            <a:r>
              <a:rPr lang="de-DE" b="1" dirty="0" err="1"/>
              <a:t>pipeline</a:t>
            </a:r>
            <a:endParaRPr lang="de-DE" b="1" dirty="0"/>
          </a:p>
          <a:p>
            <a:pPr marL="342900" indent="-342900">
              <a:buAutoNum type="arabicPeriod"/>
            </a:pPr>
            <a:r>
              <a:rPr lang="de-DE" b="1" dirty="0"/>
              <a:t>Landmarks </a:t>
            </a:r>
            <a:r>
              <a:rPr lang="de-DE" b="1" dirty="0" err="1"/>
              <a:t>act</a:t>
            </a:r>
            <a:r>
              <a:rPr lang="de-DE" b="1" dirty="0"/>
              <a:t> </a:t>
            </a:r>
            <a:r>
              <a:rPr lang="de-DE" b="1" dirty="0" err="1"/>
              <a:t>as</a:t>
            </a:r>
            <a:r>
              <a:rPr lang="de-DE" b="1" dirty="0"/>
              <a:t> a </a:t>
            </a:r>
            <a:r>
              <a:rPr lang="de-DE" b="1" dirty="0" err="1"/>
              <a:t>voronoi</a:t>
            </a:r>
            <a:r>
              <a:rPr lang="de-DE" b="1" dirty="0"/>
              <a:t> </a:t>
            </a:r>
            <a:r>
              <a:rPr lang="de-DE" b="1" dirty="0" err="1"/>
              <a:t>centre</a:t>
            </a:r>
            <a:r>
              <a:rPr lang="de-DE" b="1" dirty="0"/>
              <a:t> </a:t>
            </a:r>
            <a:r>
              <a:rPr lang="de-DE" b="1" dirty="0" err="1"/>
              <a:t>for</a:t>
            </a:r>
            <a:r>
              <a:rPr lang="de-DE" b="1" dirty="0"/>
              <a:t> a </a:t>
            </a:r>
            <a:r>
              <a:rPr lang="de-DE" b="1" dirty="0" err="1"/>
              <a:t>voronoi</a:t>
            </a:r>
            <a:r>
              <a:rPr lang="de-DE" b="1" dirty="0"/>
              <a:t> </a:t>
            </a:r>
            <a:r>
              <a:rPr lang="de-DE" b="1" dirty="0" err="1"/>
              <a:t>tessellation</a:t>
            </a:r>
            <a:r>
              <a:rPr lang="de-DE" b="1" dirty="0"/>
              <a:t> </a:t>
            </a:r>
            <a:r>
              <a:rPr lang="de-DE" b="1" dirty="0" err="1"/>
              <a:t>algorithm</a:t>
            </a:r>
            <a:r>
              <a:rPr lang="de-DE" b="1" dirty="0"/>
              <a:t> =&gt; Leads </a:t>
            </a:r>
            <a:r>
              <a:rPr lang="de-DE" b="1" dirty="0" err="1"/>
              <a:t>to</a:t>
            </a:r>
            <a:r>
              <a:rPr lang="de-DE" b="1" dirty="0"/>
              <a:t> star-like </a:t>
            </a:r>
            <a:r>
              <a:rPr lang="de-DE" b="1" dirty="0" err="1"/>
              <a:t>shape</a:t>
            </a:r>
            <a:r>
              <a:rPr lang="de-DE" b="1" dirty="0"/>
              <a:t> </a:t>
            </a:r>
            <a:r>
              <a:rPr lang="de-DE" b="1" dirty="0" err="1"/>
              <a:t>where</a:t>
            </a:r>
            <a:r>
              <a:rPr lang="de-DE" b="1" dirty="0"/>
              <a:t> </a:t>
            </a:r>
            <a:r>
              <a:rPr lang="de-DE" b="1" dirty="0" err="1"/>
              <a:t>each</a:t>
            </a:r>
            <a:r>
              <a:rPr lang="de-DE" b="1" dirty="0"/>
              <a:t> </a:t>
            </a:r>
            <a:r>
              <a:rPr lang="de-DE" b="1" dirty="0" err="1"/>
              <a:t>tile</a:t>
            </a:r>
            <a:r>
              <a:rPr lang="de-DE" b="1" dirty="0"/>
              <a:t> </a:t>
            </a:r>
            <a:r>
              <a:rPr lang="de-DE" b="1" dirty="0" err="1"/>
              <a:t>is</a:t>
            </a:r>
            <a:r>
              <a:rPr lang="de-DE" b="1" dirty="0"/>
              <a:t> </a:t>
            </a:r>
            <a:r>
              <a:rPr lang="de-DE" b="1" dirty="0" err="1"/>
              <a:t>connected</a:t>
            </a:r>
            <a:r>
              <a:rPr lang="de-DE" b="1" dirty="0"/>
              <a:t> </a:t>
            </a:r>
            <a:r>
              <a:rPr lang="de-DE" b="1" dirty="0" err="1"/>
              <a:t>to</a:t>
            </a:r>
            <a:r>
              <a:rPr lang="de-DE" b="1" dirty="0"/>
              <a:t> </a:t>
            </a:r>
            <a:r>
              <a:rPr lang="de-DE" b="1" dirty="0" err="1"/>
              <a:t>its</a:t>
            </a:r>
            <a:r>
              <a:rPr lang="de-DE" b="1" dirty="0"/>
              <a:t>  </a:t>
            </a:r>
            <a:r>
              <a:rPr lang="de-DE" b="1" dirty="0" err="1"/>
              <a:t>nearest</a:t>
            </a:r>
            <a:r>
              <a:rPr lang="de-DE" b="1" dirty="0"/>
              <a:t> </a:t>
            </a:r>
            <a:r>
              <a:rPr lang="de-DE" b="1" dirty="0" err="1"/>
              <a:t>voronoi</a:t>
            </a:r>
            <a:r>
              <a:rPr lang="de-DE" b="1" dirty="0"/>
              <a:t> </a:t>
            </a:r>
            <a:r>
              <a:rPr lang="de-DE" b="1" dirty="0" err="1"/>
              <a:t>centre</a:t>
            </a:r>
            <a:endParaRPr lang="de-DE" b="1" dirty="0"/>
          </a:p>
          <a:p>
            <a:pPr marL="342900" indent="-342900">
              <a:buAutoNum type="arabicPeriod"/>
            </a:pPr>
            <a:r>
              <a:rPr lang="de-DE" b="1" dirty="0" err="1"/>
              <a:t>Then</a:t>
            </a:r>
            <a:r>
              <a:rPr lang="de-DE" b="1" dirty="0"/>
              <a:t> a Graph </a:t>
            </a:r>
            <a:r>
              <a:rPr lang="de-DE" b="1" dirty="0" err="1"/>
              <a:t>is</a:t>
            </a:r>
            <a:r>
              <a:rPr lang="de-DE" b="1" dirty="0"/>
              <a:t> </a:t>
            </a:r>
            <a:r>
              <a:rPr lang="de-DE" b="1" dirty="0" err="1"/>
              <a:t>constructed</a:t>
            </a:r>
            <a:r>
              <a:rPr lang="de-DE" b="1" dirty="0"/>
              <a:t> </a:t>
            </a:r>
            <a:r>
              <a:rPr lang="de-DE" b="1" dirty="0" err="1"/>
              <a:t>where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nodes</a:t>
            </a:r>
            <a:r>
              <a:rPr lang="de-DE" b="1" dirty="0"/>
              <a:t> </a:t>
            </a:r>
            <a:r>
              <a:rPr lang="de-DE" b="1" dirty="0" err="1"/>
              <a:t>represent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features</a:t>
            </a:r>
            <a:r>
              <a:rPr lang="de-DE" b="1" dirty="0"/>
              <a:t> </a:t>
            </a:r>
            <a:r>
              <a:rPr lang="de-DE" b="1" dirty="0" err="1"/>
              <a:t>from</a:t>
            </a:r>
            <a:r>
              <a:rPr lang="de-DE" b="1" dirty="0"/>
              <a:t> </a:t>
            </a:r>
            <a:r>
              <a:rPr lang="de-DE" b="1" dirty="0" err="1"/>
              <a:t>each</a:t>
            </a:r>
            <a:r>
              <a:rPr lang="de-DE" b="1" dirty="0"/>
              <a:t> </a:t>
            </a:r>
            <a:r>
              <a:rPr lang="de-DE" b="1" dirty="0" err="1"/>
              <a:t>tile</a:t>
            </a:r>
            <a:r>
              <a:rPr lang="de-DE" b="1" dirty="0"/>
              <a:t> </a:t>
            </a:r>
            <a:r>
              <a:rPr lang="de-DE" b="1" dirty="0" err="1"/>
              <a:t>which</a:t>
            </a:r>
            <a:r>
              <a:rPr lang="de-DE" b="1" dirty="0"/>
              <a:t> </a:t>
            </a:r>
            <a:r>
              <a:rPr lang="de-DE" b="1" dirty="0" err="1"/>
              <a:t>were</a:t>
            </a:r>
            <a:r>
              <a:rPr lang="de-DE" b="1" dirty="0"/>
              <a:t> </a:t>
            </a:r>
            <a:r>
              <a:rPr lang="de-DE" b="1" dirty="0" err="1"/>
              <a:t>extracted</a:t>
            </a:r>
            <a:r>
              <a:rPr lang="de-DE" b="1" dirty="0"/>
              <a:t> </a:t>
            </a:r>
            <a:r>
              <a:rPr lang="de-DE" b="1" dirty="0" err="1"/>
              <a:t>from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pipeline</a:t>
            </a:r>
            <a:r>
              <a:rPr lang="de-DE" b="1" dirty="0"/>
              <a:t> </a:t>
            </a:r>
            <a:r>
              <a:rPr lang="de-DE" b="1" dirty="0" err="1"/>
              <a:t>before</a:t>
            </a:r>
            <a:r>
              <a:rPr lang="de-DE" b="1" dirty="0"/>
              <a:t> </a:t>
            </a:r>
            <a:r>
              <a:rPr lang="de-DE" b="1" dirty="0" err="1"/>
              <a:t>and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edges</a:t>
            </a:r>
            <a:r>
              <a:rPr lang="de-DE" b="1" dirty="0"/>
              <a:t> </a:t>
            </a:r>
            <a:r>
              <a:rPr lang="de-DE" b="1" dirty="0" err="1"/>
              <a:t>are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described</a:t>
            </a:r>
            <a:r>
              <a:rPr lang="de-DE" b="1" dirty="0"/>
              <a:t> </a:t>
            </a:r>
            <a:r>
              <a:rPr lang="de-DE" b="1" dirty="0" err="1"/>
              <a:t>by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inverse </a:t>
            </a:r>
            <a:r>
              <a:rPr lang="de-DE" b="1" dirty="0" err="1"/>
              <a:t>distance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each</a:t>
            </a:r>
            <a:r>
              <a:rPr lang="de-DE" b="1" dirty="0"/>
              <a:t> </a:t>
            </a:r>
            <a:r>
              <a:rPr lang="de-DE" b="1" dirty="0" err="1"/>
              <a:t>tile</a:t>
            </a:r>
            <a:r>
              <a:rPr lang="de-DE" b="1" dirty="0"/>
              <a:t> </a:t>
            </a:r>
            <a:r>
              <a:rPr lang="de-DE" b="1" dirty="0" err="1"/>
              <a:t>to</a:t>
            </a:r>
            <a:r>
              <a:rPr lang="de-DE" b="1" dirty="0"/>
              <a:t> </a:t>
            </a:r>
            <a:r>
              <a:rPr lang="de-DE" b="1" dirty="0" err="1"/>
              <a:t>its</a:t>
            </a:r>
            <a:r>
              <a:rPr lang="de-DE" b="1" dirty="0"/>
              <a:t> </a:t>
            </a:r>
            <a:r>
              <a:rPr lang="de-DE" b="1" dirty="0" err="1"/>
              <a:t>voronoi</a:t>
            </a:r>
            <a:r>
              <a:rPr lang="de-DE" b="1" dirty="0"/>
              <a:t> </a:t>
            </a:r>
            <a:r>
              <a:rPr lang="de-DE" b="1" dirty="0" err="1"/>
              <a:t>center</a:t>
            </a:r>
            <a:endParaRPr lang="de-DE" b="1" dirty="0"/>
          </a:p>
          <a:p>
            <a:pPr marL="342900" indent="-342900">
              <a:buAutoNum type="arabicPeriod"/>
            </a:pPr>
            <a:r>
              <a:rPr lang="de-DE" b="1" dirty="0"/>
              <a:t>The </a:t>
            </a:r>
            <a:r>
              <a:rPr lang="de-DE" b="1" dirty="0" err="1"/>
              <a:t>graph</a:t>
            </a:r>
            <a:r>
              <a:rPr lang="de-DE" b="1" dirty="0"/>
              <a:t> </a:t>
            </a:r>
            <a:r>
              <a:rPr lang="de-DE" b="1" dirty="0" err="1"/>
              <a:t>structure</a:t>
            </a:r>
            <a:r>
              <a:rPr lang="de-DE" b="1" dirty="0"/>
              <a:t> </a:t>
            </a:r>
            <a:r>
              <a:rPr lang="de-DE" b="1" dirty="0" err="1"/>
              <a:t>with</a:t>
            </a:r>
            <a:r>
              <a:rPr lang="de-DE" b="1" dirty="0"/>
              <a:t> </a:t>
            </a:r>
            <a:r>
              <a:rPr lang="de-DE" b="1" dirty="0" err="1"/>
              <a:t>its</a:t>
            </a:r>
            <a:r>
              <a:rPr lang="de-DE" b="1" dirty="0"/>
              <a:t> </a:t>
            </a:r>
            <a:r>
              <a:rPr lang="de-DE" b="1" dirty="0" err="1"/>
              <a:t>features</a:t>
            </a:r>
            <a:r>
              <a:rPr lang="de-DE" b="1" dirty="0"/>
              <a:t> </a:t>
            </a:r>
            <a:r>
              <a:rPr lang="de-DE" b="1" dirty="0" err="1"/>
              <a:t>as</a:t>
            </a:r>
            <a:r>
              <a:rPr lang="de-DE" b="1" dirty="0"/>
              <a:t> </a:t>
            </a:r>
            <a:r>
              <a:rPr lang="de-DE" b="1" dirty="0" err="1"/>
              <a:t>nodes</a:t>
            </a:r>
            <a:r>
              <a:rPr lang="de-DE" b="1" dirty="0"/>
              <a:t> will </a:t>
            </a:r>
            <a:r>
              <a:rPr lang="de-DE" b="1" dirty="0" err="1"/>
              <a:t>be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input</a:t>
            </a:r>
            <a:r>
              <a:rPr lang="de-DE" b="1" dirty="0"/>
              <a:t> </a:t>
            </a:r>
            <a:r>
              <a:rPr lang="de-DE" b="1" dirty="0" err="1"/>
              <a:t>for</a:t>
            </a:r>
            <a:r>
              <a:rPr lang="de-DE" b="1" dirty="0"/>
              <a:t> an GCN </a:t>
            </a:r>
            <a:r>
              <a:rPr lang="de-DE" b="1" dirty="0" err="1"/>
              <a:t>classifier</a:t>
            </a:r>
            <a:r>
              <a:rPr lang="de-DE" b="1" dirty="0"/>
              <a:t> </a:t>
            </a:r>
            <a:r>
              <a:rPr lang="de-DE" b="1" dirty="0" err="1"/>
              <a:t>which</a:t>
            </a:r>
            <a:r>
              <a:rPr lang="de-DE" b="1" dirty="0"/>
              <a:t> </a:t>
            </a:r>
            <a:r>
              <a:rPr lang="de-DE" b="1" dirty="0" err="1"/>
              <a:t>has</a:t>
            </a:r>
            <a:r>
              <a:rPr lang="de-DE" b="1" dirty="0"/>
              <a:t> 3 Graph </a:t>
            </a:r>
            <a:r>
              <a:rPr lang="de-DE" b="1" dirty="0" err="1"/>
              <a:t>Convolution</a:t>
            </a:r>
            <a:r>
              <a:rPr lang="de-DE" b="1" dirty="0"/>
              <a:t> </a:t>
            </a:r>
            <a:r>
              <a:rPr lang="de-DE" b="1" dirty="0" err="1"/>
              <a:t>Layers</a:t>
            </a:r>
            <a:r>
              <a:rPr lang="de-DE" b="1" dirty="0"/>
              <a:t>, A Attention Layer </a:t>
            </a:r>
            <a:r>
              <a:rPr lang="de-DE" b="1" dirty="0" err="1"/>
              <a:t>and</a:t>
            </a:r>
            <a:r>
              <a:rPr lang="de-DE" b="1" dirty="0"/>
              <a:t> a final </a:t>
            </a:r>
            <a:r>
              <a:rPr lang="de-DE" b="1" dirty="0" err="1"/>
              <a:t>classifying</a:t>
            </a:r>
            <a:r>
              <a:rPr lang="de-DE" b="1" dirty="0"/>
              <a:t> </a:t>
            </a:r>
            <a:r>
              <a:rPr lang="de-DE" b="1" dirty="0" err="1"/>
              <a:t>layer</a:t>
            </a:r>
            <a:endParaRPr lang="de-DE" b="1" dirty="0"/>
          </a:p>
          <a:p>
            <a:pPr marL="342900" indent="-342900">
              <a:buAutoNum type="arabicPeriod"/>
            </a:pPr>
            <a:endParaRPr lang="de-DE" b="1" dirty="0"/>
          </a:p>
          <a:p>
            <a:pPr marL="342900" indent="-342900">
              <a:buAutoNum type="arabicPeriod"/>
            </a:pP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7020351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de-DE" b="1" dirty="0" err="1"/>
              <a:t>G,X,A,Y_output</a:t>
            </a:r>
            <a:r>
              <a:rPr lang="de-DE" b="1" dirty="0"/>
              <a:t> </a:t>
            </a:r>
            <a:r>
              <a:rPr lang="de-DE" b="1" dirty="0" err="1"/>
              <a:t>reading</a:t>
            </a:r>
            <a:endParaRPr lang="de-DE" b="1" dirty="0"/>
          </a:p>
          <a:p>
            <a:pPr marL="342900" indent="-342900">
              <a:buAutoNum type="arabicPeriod"/>
            </a:pPr>
            <a:r>
              <a:rPr lang="de-DE" b="1" dirty="0" err="1"/>
              <a:t>Tanh</a:t>
            </a:r>
            <a:r>
              <a:rPr lang="de-DE" b="1" dirty="0"/>
              <a:t> </a:t>
            </a:r>
            <a:r>
              <a:rPr lang="de-DE" b="1" dirty="0" err="1"/>
              <a:t>is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last non linear </a:t>
            </a:r>
            <a:r>
              <a:rPr lang="de-DE" b="1" dirty="0" err="1"/>
              <a:t>activation</a:t>
            </a:r>
            <a:r>
              <a:rPr lang="de-DE" b="1" dirty="0"/>
              <a:t>. </a:t>
            </a:r>
            <a:r>
              <a:rPr lang="de-DE" b="1" dirty="0" err="1"/>
              <a:t>Inbetween</a:t>
            </a:r>
            <a:r>
              <a:rPr lang="de-DE" b="1" dirty="0"/>
              <a:t> </a:t>
            </a:r>
            <a:r>
              <a:rPr lang="de-DE" b="1" dirty="0" err="1"/>
              <a:t>we</a:t>
            </a:r>
            <a:r>
              <a:rPr lang="de-DE" b="1" dirty="0"/>
              <a:t> </a:t>
            </a:r>
            <a:r>
              <a:rPr lang="de-DE" b="1" dirty="0" err="1"/>
              <a:t>have</a:t>
            </a:r>
            <a:r>
              <a:rPr lang="de-DE" b="1" dirty="0"/>
              <a:t> </a:t>
            </a:r>
            <a:r>
              <a:rPr lang="de-DE" b="1" dirty="0" err="1"/>
              <a:t>ReLUs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4058005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de-DE" b="1" dirty="0" err="1"/>
              <a:t>Tiles</a:t>
            </a:r>
            <a:r>
              <a:rPr lang="de-DE" b="1" dirty="0"/>
              <a:t> </a:t>
            </a:r>
            <a:r>
              <a:rPr lang="de-DE" b="1" dirty="0" err="1"/>
              <a:t>with</a:t>
            </a:r>
            <a:r>
              <a:rPr lang="de-DE" b="1" dirty="0"/>
              <a:t> high </a:t>
            </a:r>
            <a:r>
              <a:rPr lang="de-DE" b="1" dirty="0" err="1"/>
              <a:t>collagen</a:t>
            </a:r>
            <a:r>
              <a:rPr lang="de-DE" b="1" dirty="0"/>
              <a:t> </a:t>
            </a:r>
            <a:r>
              <a:rPr lang="de-DE" b="1" dirty="0" err="1"/>
              <a:t>should</a:t>
            </a:r>
            <a:r>
              <a:rPr lang="de-DE" b="1" dirty="0"/>
              <a:t> </a:t>
            </a:r>
            <a:r>
              <a:rPr lang="de-DE" b="1" dirty="0" err="1"/>
              <a:t>get</a:t>
            </a:r>
            <a:r>
              <a:rPr lang="de-DE" b="1" dirty="0"/>
              <a:t> </a:t>
            </a:r>
            <a:r>
              <a:rPr lang="de-DE" b="1" dirty="0" err="1"/>
              <a:t>more</a:t>
            </a:r>
            <a:r>
              <a:rPr lang="de-DE" b="1" dirty="0"/>
              <a:t> </a:t>
            </a:r>
            <a:r>
              <a:rPr lang="de-DE" b="1" dirty="0" err="1"/>
              <a:t>attention</a:t>
            </a:r>
            <a:r>
              <a:rPr lang="de-DE" b="1" dirty="0"/>
              <a:t>, </a:t>
            </a:r>
            <a:r>
              <a:rPr lang="de-DE" b="1" dirty="0" err="1"/>
              <a:t>because</a:t>
            </a:r>
            <a:r>
              <a:rPr lang="de-DE" b="1" dirty="0"/>
              <a:t> </a:t>
            </a:r>
            <a:r>
              <a:rPr lang="de-DE" b="1" dirty="0" err="1"/>
              <a:t>these</a:t>
            </a:r>
            <a:r>
              <a:rPr lang="de-DE" b="1" dirty="0"/>
              <a:t> </a:t>
            </a:r>
            <a:r>
              <a:rPr lang="de-DE" b="1" dirty="0" err="1"/>
              <a:t>tiles</a:t>
            </a:r>
            <a:r>
              <a:rPr lang="de-DE" b="1" dirty="0"/>
              <a:t> </a:t>
            </a:r>
            <a:r>
              <a:rPr lang="de-DE" b="1" dirty="0" err="1"/>
              <a:t>are</a:t>
            </a:r>
            <a:r>
              <a:rPr lang="de-DE" b="1" dirty="0"/>
              <a:t> </a:t>
            </a:r>
            <a:r>
              <a:rPr lang="de-DE" b="1" dirty="0" err="1"/>
              <a:t>more</a:t>
            </a:r>
            <a:r>
              <a:rPr lang="de-DE" b="1" dirty="0"/>
              <a:t> </a:t>
            </a:r>
            <a:r>
              <a:rPr lang="de-DE" b="1" dirty="0" err="1"/>
              <a:t>likely</a:t>
            </a:r>
            <a:r>
              <a:rPr lang="de-DE" b="1" dirty="0"/>
              <a:t> </a:t>
            </a:r>
            <a:r>
              <a:rPr lang="de-DE" b="1" dirty="0" err="1"/>
              <a:t>to</a:t>
            </a:r>
            <a:r>
              <a:rPr lang="de-DE" b="1" dirty="0"/>
              <a:t> </a:t>
            </a:r>
            <a:r>
              <a:rPr lang="de-DE" b="1" dirty="0" err="1"/>
              <a:t>determine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stage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fibrosis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its</a:t>
            </a:r>
            <a:r>
              <a:rPr lang="de-DE" b="1" dirty="0"/>
              <a:t> </a:t>
            </a:r>
            <a:r>
              <a:rPr lang="de-DE" b="1" dirty="0" err="1"/>
              <a:t>corresponding</a:t>
            </a:r>
            <a:r>
              <a:rPr lang="de-DE" b="1" dirty="0"/>
              <a:t> </a:t>
            </a:r>
            <a:r>
              <a:rPr lang="de-DE" b="1" dirty="0" err="1"/>
              <a:t>slide</a:t>
            </a:r>
            <a:r>
              <a:rPr lang="de-DE" b="1" dirty="0"/>
              <a:t> </a:t>
            </a:r>
          </a:p>
          <a:p>
            <a:pPr marL="342900" indent="-342900">
              <a:buAutoNum type="arabicPeriod"/>
            </a:pPr>
            <a:r>
              <a:rPr lang="de-DE" b="1" dirty="0"/>
              <a:t>First </a:t>
            </a:r>
            <a:r>
              <a:rPr lang="de-DE" b="1" dirty="0" err="1"/>
              <a:t>we</a:t>
            </a:r>
            <a:r>
              <a:rPr lang="de-DE" b="1" dirty="0"/>
              <a:t> </a:t>
            </a:r>
            <a:r>
              <a:rPr lang="de-DE" b="1" dirty="0" err="1"/>
              <a:t>get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attention</a:t>
            </a:r>
            <a:r>
              <a:rPr lang="de-DE" b="1" dirty="0"/>
              <a:t> </a:t>
            </a:r>
            <a:r>
              <a:rPr lang="de-DE" b="1" dirty="0" err="1"/>
              <a:t>scores</a:t>
            </a:r>
            <a:r>
              <a:rPr lang="de-DE" b="1" dirty="0"/>
              <a:t> </a:t>
            </a:r>
            <a:r>
              <a:rPr lang="de-DE" b="1" dirty="0" err="1"/>
              <a:t>by</a:t>
            </a:r>
            <a:r>
              <a:rPr lang="de-DE" b="1" dirty="0"/>
              <a:t> </a:t>
            </a:r>
            <a:r>
              <a:rPr lang="de-DE" b="1" dirty="0" err="1"/>
              <a:t>multiplying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query</a:t>
            </a:r>
            <a:r>
              <a:rPr lang="de-DE" b="1" dirty="0"/>
              <a:t> </a:t>
            </a:r>
            <a:r>
              <a:rPr lang="de-DE" b="1" dirty="0" err="1"/>
              <a:t>vector</a:t>
            </a:r>
            <a:r>
              <a:rPr lang="de-DE" b="1" dirty="0"/>
              <a:t> </a:t>
            </a:r>
            <a:r>
              <a:rPr lang="de-DE" b="1" dirty="0" err="1"/>
              <a:t>with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matrix</a:t>
            </a:r>
            <a:r>
              <a:rPr lang="de-DE" b="1" dirty="0"/>
              <a:t> </a:t>
            </a:r>
            <a:r>
              <a:rPr lang="de-DE" b="1" dirty="0" err="1"/>
              <a:t>which</a:t>
            </a:r>
            <a:r>
              <a:rPr lang="de-DE" b="1" dirty="0"/>
              <a:t> </a:t>
            </a:r>
            <a:r>
              <a:rPr lang="de-DE" b="1" dirty="0" err="1"/>
              <a:t>contains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input</a:t>
            </a:r>
            <a:r>
              <a:rPr lang="de-DE" b="1" dirty="0"/>
              <a:t> </a:t>
            </a:r>
            <a:r>
              <a:rPr lang="de-DE" b="1" dirty="0" err="1"/>
              <a:t>sequences</a:t>
            </a:r>
            <a:endParaRPr lang="de-DE" b="1" dirty="0"/>
          </a:p>
          <a:p>
            <a:pPr marL="342900" indent="-342900">
              <a:buAutoNum type="arabicPeriod"/>
            </a:pPr>
            <a:r>
              <a:rPr lang="de-DE" b="1" dirty="0"/>
              <a:t>After </a:t>
            </a:r>
            <a:r>
              <a:rPr lang="de-DE" b="1" dirty="0" err="1"/>
              <a:t>normalizing</a:t>
            </a:r>
            <a:r>
              <a:rPr lang="de-DE" b="1" dirty="0"/>
              <a:t> </a:t>
            </a:r>
            <a:r>
              <a:rPr lang="de-DE" b="1" dirty="0" err="1"/>
              <a:t>these</a:t>
            </a:r>
            <a:r>
              <a:rPr lang="de-DE" b="1" dirty="0"/>
              <a:t> </a:t>
            </a:r>
            <a:r>
              <a:rPr lang="de-DE" b="1" dirty="0" err="1"/>
              <a:t>scores</a:t>
            </a:r>
            <a:r>
              <a:rPr lang="de-DE" b="1" dirty="0"/>
              <a:t> </a:t>
            </a:r>
            <a:r>
              <a:rPr lang="de-DE" b="1" dirty="0" err="1"/>
              <a:t>we</a:t>
            </a:r>
            <a:r>
              <a:rPr lang="de-DE" b="1" dirty="0"/>
              <a:t> </a:t>
            </a:r>
            <a:r>
              <a:rPr lang="de-DE" b="1" dirty="0" err="1"/>
              <a:t>get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attention</a:t>
            </a:r>
            <a:r>
              <a:rPr lang="de-DE" b="1" dirty="0"/>
              <a:t> </a:t>
            </a:r>
            <a:r>
              <a:rPr lang="de-DE" b="1" dirty="0" err="1"/>
              <a:t>weights</a:t>
            </a:r>
            <a:endParaRPr lang="de-DE" b="1" dirty="0"/>
          </a:p>
          <a:p>
            <a:pPr marL="342900" indent="-342900">
              <a:buAutoNum type="arabicPeriod"/>
            </a:pPr>
            <a:r>
              <a:rPr lang="de-DE" b="1" dirty="0"/>
              <a:t>The final </a:t>
            </a:r>
            <a:r>
              <a:rPr lang="de-DE" b="1" dirty="0" err="1"/>
              <a:t>node</a:t>
            </a:r>
            <a:r>
              <a:rPr lang="de-DE" b="1" dirty="0"/>
              <a:t> </a:t>
            </a:r>
            <a:r>
              <a:rPr lang="de-DE" b="1" dirty="0" err="1"/>
              <a:t>representations</a:t>
            </a:r>
            <a:r>
              <a:rPr lang="de-DE" b="1" dirty="0"/>
              <a:t> </a:t>
            </a:r>
            <a:r>
              <a:rPr lang="de-DE" b="1" dirty="0" err="1"/>
              <a:t>are</a:t>
            </a:r>
            <a:r>
              <a:rPr lang="de-DE" b="1" dirty="0"/>
              <a:t> </a:t>
            </a:r>
            <a:r>
              <a:rPr lang="de-DE" b="1" dirty="0" err="1"/>
              <a:t>obtained</a:t>
            </a:r>
            <a:r>
              <a:rPr lang="de-DE" b="1" dirty="0"/>
              <a:t> </a:t>
            </a:r>
            <a:r>
              <a:rPr lang="de-DE" b="1" dirty="0" err="1"/>
              <a:t>through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multiplication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attention</a:t>
            </a:r>
            <a:r>
              <a:rPr lang="de-DE" b="1" dirty="0"/>
              <a:t> </a:t>
            </a:r>
            <a:r>
              <a:rPr lang="de-DE" b="1" dirty="0" err="1"/>
              <a:t>weights</a:t>
            </a:r>
            <a:r>
              <a:rPr lang="de-DE" b="1" dirty="0"/>
              <a:t> </a:t>
            </a:r>
            <a:r>
              <a:rPr lang="de-DE" b="1" dirty="0" err="1"/>
              <a:t>with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input</a:t>
            </a:r>
            <a:r>
              <a:rPr lang="de-DE" b="1" dirty="0"/>
              <a:t> </a:t>
            </a:r>
            <a:r>
              <a:rPr lang="de-DE" b="1" dirty="0" err="1"/>
              <a:t>matrix</a:t>
            </a:r>
            <a:endParaRPr lang="de-DE" b="1" dirty="0"/>
          </a:p>
          <a:p>
            <a:pPr marL="342900" indent="-342900">
              <a:buAutoNum type="arabicPeriod"/>
            </a:pPr>
            <a:r>
              <a:rPr lang="de-DE" b="1" dirty="0"/>
              <a:t>Final </a:t>
            </a:r>
            <a:r>
              <a:rPr lang="de-DE" b="1" dirty="0" err="1"/>
              <a:t>classification</a:t>
            </a:r>
            <a:r>
              <a:rPr lang="de-DE" b="1" dirty="0"/>
              <a:t> </a:t>
            </a:r>
            <a:r>
              <a:rPr lang="de-DE" b="1" dirty="0" err="1"/>
              <a:t>is</a:t>
            </a:r>
            <a:r>
              <a:rPr lang="de-DE" b="1" dirty="0"/>
              <a:t> </a:t>
            </a:r>
            <a:r>
              <a:rPr lang="de-DE" b="1" dirty="0" err="1"/>
              <a:t>achieved</a:t>
            </a:r>
            <a:r>
              <a:rPr lang="de-DE" b="1" dirty="0"/>
              <a:t> </a:t>
            </a:r>
            <a:r>
              <a:rPr lang="de-DE" b="1" dirty="0" err="1"/>
              <a:t>by</a:t>
            </a:r>
            <a:r>
              <a:rPr lang="de-DE" b="1" dirty="0"/>
              <a:t> </a:t>
            </a:r>
            <a:r>
              <a:rPr lang="de-DE" b="1" dirty="0" err="1"/>
              <a:t>using</a:t>
            </a:r>
            <a:r>
              <a:rPr lang="de-DE" b="1" dirty="0"/>
              <a:t> </a:t>
            </a:r>
            <a:r>
              <a:rPr lang="de-DE" b="1" dirty="0" err="1"/>
              <a:t>this</a:t>
            </a:r>
            <a:r>
              <a:rPr lang="de-DE" b="1" dirty="0"/>
              <a:t> </a:t>
            </a:r>
            <a:r>
              <a:rPr lang="de-DE" b="1" dirty="0" err="1"/>
              <a:t>node</a:t>
            </a:r>
            <a:r>
              <a:rPr lang="de-DE" b="1" dirty="0"/>
              <a:t> </a:t>
            </a:r>
            <a:r>
              <a:rPr lang="de-DE" b="1" dirty="0" err="1"/>
              <a:t>representation</a:t>
            </a:r>
            <a:r>
              <a:rPr lang="de-DE" b="1" dirty="0"/>
              <a:t> in a linear </a:t>
            </a:r>
            <a:r>
              <a:rPr lang="de-DE" b="1" dirty="0" err="1"/>
              <a:t>transformation</a:t>
            </a:r>
            <a:r>
              <a:rPr lang="de-DE" b="1" dirty="0"/>
              <a:t> </a:t>
            </a:r>
            <a:r>
              <a:rPr lang="de-DE" b="1" dirty="0" err="1"/>
              <a:t>and</a:t>
            </a:r>
            <a:r>
              <a:rPr lang="de-DE" b="1" dirty="0"/>
              <a:t> </a:t>
            </a:r>
            <a:r>
              <a:rPr lang="de-DE" b="1" dirty="0" err="1"/>
              <a:t>applying</a:t>
            </a:r>
            <a:r>
              <a:rPr lang="de-DE" b="1" dirty="0"/>
              <a:t> a softmax </a:t>
            </a:r>
            <a:r>
              <a:rPr lang="de-DE" b="1" dirty="0" err="1"/>
              <a:t>over</a:t>
            </a:r>
            <a:r>
              <a:rPr lang="de-DE" b="1" dirty="0"/>
              <a:t> all </a:t>
            </a:r>
            <a:r>
              <a:rPr lang="de-DE" b="1" dirty="0" err="1"/>
              <a:t>outputs</a:t>
            </a:r>
            <a:endParaRPr lang="de-DE" b="1" dirty="0"/>
          </a:p>
          <a:p>
            <a:pPr marL="342900" indent="-342900">
              <a:buAutoNum type="arabicPeriod"/>
            </a:pPr>
            <a:r>
              <a:rPr lang="de-DE" b="1" dirty="0" err="1"/>
              <a:t>We‘ll</a:t>
            </a:r>
            <a:r>
              <a:rPr lang="de-DE" b="1" dirty="0"/>
              <a:t> </a:t>
            </a:r>
            <a:r>
              <a:rPr lang="de-DE" b="1" dirty="0" err="1"/>
              <a:t>get</a:t>
            </a:r>
            <a:r>
              <a:rPr lang="de-DE" b="1" dirty="0"/>
              <a:t> a </a:t>
            </a:r>
            <a:r>
              <a:rPr lang="de-DE" b="1" dirty="0" err="1"/>
              <a:t>probability</a:t>
            </a:r>
            <a:r>
              <a:rPr lang="de-DE" b="1" dirty="0"/>
              <a:t> </a:t>
            </a:r>
            <a:r>
              <a:rPr lang="de-DE" b="1" dirty="0" err="1"/>
              <a:t>distribution</a:t>
            </a:r>
            <a:r>
              <a:rPr lang="de-DE" b="1" dirty="0"/>
              <a:t> </a:t>
            </a:r>
            <a:r>
              <a:rPr lang="de-DE" b="1" dirty="0" err="1"/>
              <a:t>which</a:t>
            </a:r>
            <a:r>
              <a:rPr lang="de-DE" b="1" dirty="0"/>
              <a:t> </a:t>
            </a:r>
            <a:r>
              <a:rPr lang="de-DE" b="1" dirty="0" err="1"/>
              <a:t>tells</a:t>
            </a:r>
            <a:r>
              <a:rPr lang="de-DE" b="1" dirty="0"/>
              <a:t> </a:t>
            </a:r>
            <a:r>
              <a:rPr lang="de-DE" b="1" dirty="0" err="1"/>
              <a:t>us</a:t>
            </a:r>
            <a:r>
              <a:rPr lang="de-DE" b="1" dirty="0"/>
              <a:t> </a:t>
            </a:r>
            <a:r>
              <a:rPr lang="de-DE" b="1" dirty="0" err="1"/>
              <a:t>how</a:t>
            </a:r>
            <a:r>
              <a:rPr lang="de-DE" b="1" dirty="0"/>
              <a:t> </a:t>
            </a:r>
            <a:r>
              <a:rPr lang="de-DE" b="1" dirty="0" err="1"/>
              <a:t>likely</a:t>
            </a:r>
            <a:r>
              <a:rPr lang="de-DE" b="1" dirty="0"/>
              <a:t> </a:t>
            </a:r>
            <a:r>
              <a:rPr lang="de-DE" b="1" dirty="0" err="1"/>
              <a:t>it</a:t>
            </a:r>
            <a:r>
              <a:rPr lang="de-DE" b="1" dirty="0"/>
              <a:t> </a:t>
            </a:r>
            <a:r>
              <a:rPr lang="de-DE" b="1" dirty="0" err="1"/>
              <a:t>is</a:t>
            </a:r>
            <a:r>
              <a:rPr lang="de-DE" b="1" dirty="0"/>
              <a:t> </a:t>
            </a:r>
            <a:r>
              <a:rPr lang="de-DE" b="1" dirty="0" err="1"/>
              <a:t>that</a:t>
            </a:r>
            <a:r>
              <a:rPr lang="de-DE" b="1" dirty="0"/>
              <a:t> a </a:t>
            </a:r>
            <a:r>
              <a:rPr lang="de-DE" b="1" dirty="0" err="1"/>
              <a:t>certain</a:t>
            </a:r>
            <a:r>
              <a:rPr lang="de-DE" b="1" dirty="0"/>
              <a:t> </a:t>
            </a:r>
            <a:r>
              <a:rPr lang="de-DE" b="1" dirty="0" err="1"/>
              <a:t>slide</a:t>
            </a:r>
            <a:r>
              <a:rPr lang="de-DE" b="1" dirty="0"/>
              <a:t> </a:t>
            </a:r>
            <a:r>
              <a:rPr lang="de-DE" b="1" dirty="0" err="1"/>
              <a:t>is</a:t>
            </a:r>
            <a:r>
              <a:rPr lang="de-DE" b="1" dirty="0"/>
              <a:t> a </a:t>
            </a:r>
            <a:r>
              <a:rPr lang="de-DE" b="1" dirty="0" err="1"/>
              <a:t>specific</a:t>
            </a:r>
            <a:r>
              <a:rPr lang="de-DE" b="1" dirty="0"/>
              <a:t> </a:t>
            </a:r>
            <a:r>
              <a:rPr lang="de-DE" b="1" dirty="0" err="1"/>
              <a:t>class</a:t>
            </a:r>
            <a:r>
              <a:rPr lang="de-DE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533868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de-DE" dirty="0" err="1"/>
              <a:t>Two</a:t>
            </a:r>
            <a:r>
              <a:rPr lang="de-DE" dirty="0"/>
              <a:t> Goals: First: </a:t>
            </a:r>
            <a:r>
              <a:rPr lang="de-DE" dirty="0" err="1"/>
              <a:t>classifying</a:t>
            </a:r>
            <a:r>
              <a:rPr lang="de-DE" dirty="0"/>
              <a:t> a </a:t>
            </a:r>
            <a:r>
              <a:rPr lang="de-DE" dirty="0" err="1"/>
              <a:t>psr</a:t>
            </a:r>
            <a:r>
              <a:rPr lang="de-DE" dirty="0"/>
              <a:t> 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those</a:t>
            </a:r>
            <a:r>
              <a:rPr lang="de-DE" dirty="0"/>
              <a:t> </a:t>
            </a:r>
            <a:r>
              <a:rPr lang="de-DE" dirty="0" err="1"/>
              <a:t>stages</a:t>
            </a:r>
            <a:r>
              <a:rPr lang="de-DE" dirty="0"/>
              <a:t>. Second: </a:t>
            </a:r>
            <a:r>
              <a:rPr lang="de-DE" dirty="0" err="1"/>
              <a:t>Studying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tiles</a:t>
            </a:r>
            <a:r>
              <a:rPr lang="de-DE" dirty="0"/>
              <a:t>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labelled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stage</a:t>
            </a:r>
            <a:endParaRPr lang="de-DE" dirty="0"/>
          </a:p>
          <a:p>
            <a:pPr marL="342900" indent="-342900">
              <a:buAutoNum type="arabicPeriod"/>
            </a:pPr>
            <a:r>
              <a:rPr lang="de-DE" dirty="0"/>
              <a:t>Evaluation: WFS: </a:t>
            </a:r>
            <a:r>
              <a:rPr lang="de-DE" b="1" dirty="0" err="1"/>
              <a:t>Weighted</a:t>
            </a:r>
            <a:r>
              <a:rPr lang="de-DE" b="1" dirty="0"/>
              <a:t> </a:t>
            </a:r>
            <a:r>
              <a:rPr lang="de-DE" b="1" dirty="0" err="1"/>
              <a:t>fibrosis</a:t>
            </a:r>
            <a:r>
              <a:rPr lang="de-DE" b="1" dirty="0"/>
              <a:t> score WFS . </a:t>
            </a:r>
            <a:r>
              <a:rPr lang="de-DE" b="1" dirty="0" err="1"/>
              <a:t>P_i</a:t>
            </a:r>
            <a:r>
              <a:rPr lang="de-DE" b="1" dirty="0"/>
              <a:t>: </a:t>
            </a:r>
            <a:r>
              <a:rPr lang="de-DE" b="1" dirty="0" err="1"/>
              <a:t>number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tiles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class</a:t>
            </a:r>
            <a:r>
              <a:rPr lang="de-DE" b="1" dirty="0"/>
              <a:t> i/</a:t>
            </a:r>
            <a:r>
              <a:rPr lang="de-DE" b="1" dirty="0" err="1"/>
              <a:t>number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all </a:t>
            </a:r>
            <a:r>
              <a:rPr lang="de-DE" b="1" dirty="0" err="1"/>
              <a:t>tiles</a:t>
            </a:r>
            <a:r>
              <a:rPr lang="de-DE" b="1" dirty="0"/>
              <a:t>. i </a:t>
            </a:r>
            <a:r>
              <a:rPr lang="de-DE" b="1" dirty="0" err="1"/>
              <a:t>is</a:t>
            </a:r>
            <a:r>
              <a:rPr lang="de-DE" b="1" dirty="0"/>
              <a:t> a </a:t>
            </a:r>
            <a:r>
              <a:rPr lang="de-DE" b="1" dirty="0" err="1"/>
              <a:t>specific</a:t>
            </a:r>
            <a:r>
              <a:rPr lang="de-DE" b="1" dirty="0"/>
              <a:t> </a:t>
            </a:r>
            <a:r>
              <a:rPr lang="de-DE" b="1" dirty="0" err="1"/>
              <a:t>class</a:t>
            </a:r>
            <a:r>
              <a:rPr lang="de-DE" b="1" dirty="0"/>
              <a:t>. So </a:t>
            </a:r>
            <a:r>
              <a:rPr lang="de-DE" b="1" dirty="0" err="1"/>
              <a:t>its</a:t>
            </a:r>
            <a:r>
              <a:rPr lang="de-DE" b="1" dirty="0"/>
              <a:t> just </a:t>
            </a:r>
            <a:r>
              <a:rPr lang="de-DE" b="1" dirty="0" err="1"/>
              <a:t>weighting</a:t>
            </a:r>
            <a:r>
              <a:rPr lang="de-DE" b="1" dirty="0"/>
              <a:t> </a:t>
            </a:r>
            <a:r>
              <a:rPr lang="de-DE" b="1" dirty="0" err="1"/>
              <a:t>each</a:t>
            </a:r>
            <a:r>
              <a:rPr lang="de-DE" b="1" dirty="0"/>
              <a:t> </a:t>
            </a:r>
            <a:r>
              <a:rPr lang="de-DE" b="1" dirty="0" err="1"/>
              <a:t>class</a:t>
            </a:r>
            <a:r>
              <a:rPr lang="de-DE" b="1" dirty="0"/>
              <a:t> </a:t>
            </a:r>
            <a:r>
              <a:rPr lang="de-DE" b="1" dirty="0" err="1"/>
              <a:t>with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fraction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tiles</a:t>
            </a:r>
            <a:r>
              <a:rPr lang="de-DE" b="1" dirty="0"/>
              <a:t> </a:t>
            </a:r>
            <a:r>
              <a:rPr lang="de-DE" b="1" dirty="0" err="1"/>
              <a:t>given</a:t>
            </a:r>
            <a:r>
              <a:rPr lang="de-DE" b="1" dirty="0"/>
              <a:t> in </a:t>
            </a:r>
            <a:r>
              <a:rPr lang="de-DE" b="1" dirty="0" err="1"/>
              <a:t>that</a:t>
            </a:r>
            <a:r>
              <a:rPr lang="de-DE" b="1" dirty="0"/>
              <a:t> </a:t>
            </a:r>
            <a:r>
              <a:rPr lang="de-DE" b="1" dirty="0" err="1"/>
              <a:t>class</a:t>
            </a:r>
            <a:r>
              <a:rPr lang="de-DE" b="1" dirty="0"/>
              <a:t>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003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17;p2" descr="Google Shape;17;p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358775" y="1827213"/>
            <a:ext cx="8424865" cy="1295403"/>
          </a:xfrm>
          <a:prstGeom prst="rect">
            <a:avLst/>
          </a:prstGeom>
        </p:spPr>
        <p:txBody>
          <a:bodyPr anchor="t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t>Текст заголовка</a:t>
            </a:r>
          </a:p>
        </p:txBody>
      </p:sp>
      <p:sp>
        <p:nvSpPr>
          <p:cNvPr id="14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358775" y="1143000"/>
            <a:ext cx="8424865" cy="685800"/>
          </a:xfrm>
          <a:prstGeom prst="rect">
            <a:avLst/>
          </a:prstGeom>
        </p:spPr>
        <p:txBody>
          <a:bodyPr anchor="b"/>
          <a:lstStyle>
            <a:lvl1pPr marL="114300" indent="0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1pPr>
            <a:lvl2pPr marL="1005114" indent="-408213">
              <a:buClrTx/>
              <a:buFontTx/>
              <a:defRPr>
                <a:solidFill>
                  <a:srgbClr val="FFFFFF"/>
                </a:solidFill>
              </a:defRPr>
            </a:lvl2pPr>
            <a:lvl3pPr marL="1462314" indent="-408214">
              <a:buClrTx/>
              <a:buFontTx/>
              <a:defRPr>
                <a:solidFill>
                  <a:srgbClr val="FFFFFF"/>
                </a:solidFill>
              </a:defRPr>
            </a:lvl3pPr>
            <a:lvl4pPr marL="1919514" indent="-408214">
              <a:buClrTx/>
              <a:buFontTx/>
              <a:defRPr>
                <a:solidFill>
                  <a:srgbClr val="FFFFFF"/>
                </a:solidFill>
              </a:defRPr>
            </a:lvl4pPr>
            <a:lvl5pPr marL="2376714" indent="-408214">
              <a:buClrTx/>
              <a:buFontTx/>
              <a:defRPr>
                <a:solidFill>
                  <a:srgbClr val="FFFFFF"/>
                </a:solidFill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5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6553200" y="6223884"/>
            <a:ext cx="273567" cy="26493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ERTICAL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;p1" descr="Google Shape;10;p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05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106" name="Уровень текста 1…"/>
          <p:cNvSpPr txBox="1">
            <a:spLocks noGrp="1"/>
          </p:cNvSpPr>
          <p:nvPr>
            <p:ph type="body" idx="1"/>
          </p:nvPr>
        </p:nvSpPr>
        <p:spPr>
          <a:xfrm rot="5400000">
            <a:off x="2018507" y="-592932"/>
            <a:ext cx="5105402" cy="8424865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0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ERTICAL_TITLE_AND_VERTICAL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0;p1" descr="Google Shape;10;p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15" name="Текст заголовка"/>
          <p:cNvSpPr txBox="1">
            <a:spLocks noGrp="1"/>
          </p:cNvSpPr>
          <p:nvPr>
            <p:ph type="title"/>
          </p:nvPr>
        </p:nvSpPr>
        <p:spPr>
          <a:xfrm rot="5400000">
            <a:off x="5102226" y="2490784"/>
            <a:ext cx="5257803" cy="2105028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116" name="Уровень текста 1…"/>
          <p:cNvSpPr txBox="1">
            <a:spLocks noGrp="1"/>
          </p:cNvSpPr>
          <p:nvPr>
            <p:ph type="body" idx="1"/>
          </p:nvPr>
        </p:nvSpPr>
        <p:spPr>
          <a:xfrm rot="5400000">
            <a:off x="813594" y="459581"/>
            <a:ext cx="5257802" cy="6167438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1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1;p3" descr="Google Shape;21;p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358775" y="1143000"/>
            <a:ext cx="8424865" cy="685800"/>
          </a:xfrm>
          <a:prstGeom prst="rect">
            <a:avLst/>
          </a:prstGeom>
        </p:spPr>
        <p:txBody>
          <a:bodyPr anchor="b"/>
          <a:lstStyle>
            <a:lvl1pPr marL="114300" indent="0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1pPr>
            <a:lvl2pPr marL="1005114" indent="-408213">
              <a:buClrTx/>
              <a:buFontTx/>
              <a:defRPr>
                <a:solidFill>
                  <a:srgbClr val="FFFFFF"/>
                </a:solidFill>
              </a:defRPr>
            </a:lvl2pPr>
            <a:lvl3pPr marL="1462314" indent="-408214">
              <a:buClrTx/>
              <a:buFontTx/>
              <a:defRPr>
                <a:solidFill>
                  <a:srgbClr val="FFFFFF"/>
                </a:solidFill>
              </a:defRPr>
            </a:lvl3pPr>
            <a:lvl4pPr marL="1919514" indent="-408214">
              <a:buClrTx/>
              <a:buFontTx/>
              <a:defRPr>
                <a:solidFill>
                  <a:srgbClr val="FFFFFF"/>
                </a:solidFill>
              </a:defRPr>
            </a:lvl4pPr>
            <a:lvl5pPr marL="2376714" indent="-408214">
              <a:buClrTx/>
              <a:buFontTx/>
              <a:defRPr>
                <a:solidFill>
                  <a:srgbClr val="FFFFFF"/>
                </a:solidFill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4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358775" y="1828800"/>
            <a:ext cx="8424865" cy="1295400"/>
          </a:xfrm>
          <a:prstGeom prst="rect">
            <a:avLst/>
          </a:prstGeom>
        </p:spPr>
        <p:txBody>
          <a:bodyPr anchor="t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t>Текст заголовка</a:t>
            </a:r>
          </a:p>
        </p:txBody>
      </p:sp>
      <p:sp>
        <p:nvSpPr>
          <p:cNvPr id="25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6553200" y="6223884"/>
            <a:ext cx="273567" cy="26493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33" name="Уровень текста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34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_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10;p1" descr="Google Shape;10;p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42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43" name="Уровень текста 1…"/>
          <p:cNvSpPr txBox="1">
            <a:spLocks noGrp="1"/>
          </p:cNvSpPr>
          <p:nvPr>
            <p:ph type="body" sz="half" idx="1"/>
          </p:nvPr>
        </p:nvSpPr>
        <p:spPr>
          <a:xfrm>
            <a:off x="358775" y="1828800"/>
            <a:ext cx="4135438" cy="4343400"/>
          </a:xfrm>
          <a:prstGeom prst="rect">
            <a:avLst/>
          </a:prstGeom>
        </p:spPr>
        <p:txBody>
          <a:bodyPr/>
          <a:lstStyle>
            <a:lvl1pPr indent="-406400">
              <a:spcBef>
                <a:spcPts val="500"/>
              </a:spcBef>
              <a:buSzPts val="2800"/>
              <a:defRPr sz="2800"/>
            </a:lvl1pPr>
            <a:lvl2pPr marL="977900" indent="-444500">
              <a:spcBef>
                <a:spcPts val="500"/>
              </a:spcBef>
              <a:buSzPts val="2800"/>
              <a:defRPr sz="2800"/>
            </a:lvl2pPr>
            <a:lvl3pPr marL="1513838" indent="-497838">
              <a:spcBef>
                <a:spcPts val="500"/>
              </a:spcBef>
              <a:buSzPts val="2800"/>
              <a:defRPr sz="2800"/>
            </a:lvl3pPr>
            <a:lvl4pPr marL="2019300" indent="-533400">
              <a:spcBef>
                <a:spcPts val="500"/>
              </a:spcBef>
              <a:buSzPts val="2800"/>
              <a:defRPr sz="2800"/>
            </a:lvl4pPr>
            <a:lvl5pPr marL="2476500" indent="-533400">
              <a:spcBef>
                <a:spcPts val="500"/>
              </a:spcBef>
              <a:buSzPts val="2800"/>
              <a:defRPr sz="28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4" name="Google Shape;33;p5"/>
          <p:cNvSpPr txBox="1">
            <a:spLocks noGrp="1"/>
          </p:cNvSpPr>
          <p:nvPr>
            <p:ph type="body" sz="half" idx="13"/>
          </p:nvPr>
        </p:nvSpPr>
        <p:spPr>
          <a:xfrm>
            <a:off x="4646612" y="1828800"/>
            <a:ext cx="4137028" cy="43434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_OBJECTS_WITH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10;p1" descr="Google Shape;10;p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54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228600">
              <a:spcBef>
                <a:spcPts val="400"/>
              </a:spcBef>
              <a:buClrTx/>
              <a:buSzTx/>
              <a:buFontTx/>
              <a:buNone/>
              <a:defRPr sz="2400" b="1"/>
            </a:lvl1pPr>
            <a:lvl2pPr marL="0" indent="228600">
              <a:spcBef>
                <a:spcPts val="400"/>
              </a:spcBef>
              <a:buClrTx/>
              <a:buSzTx/>
              <a:buFontTx/>
              <a:buNone/>
              <a:defRPr sz="2400" b="1"/>
            </a:lvl2pPr>
            <a:lvl3pPr marL="0" indent="228600">
              <a:spcBef>
                <a:spcPts val="400"/>
              </a:spcBef>
              <a:buClrTx/>
              <a:buSzTx/>
              <a:buFontTx/>
              <a:buNone/>
              <a:defRPr sz="2400" b="1"/>
            </a:lvl3pPr>
            <a:lvl4pPr marL="0" indent="228600">
              <a:spcBef>
                <a:spcPts val="400"/>
              </a:spcBef>
              <a:buClrTx/>
              <a:buSzTx/>
              <a:buFontTx/>
              <a:buNone/>
              <a:defRPr sz="2400" b="1"/>
            </a:lvl4pPr>
            <a:lvl5pPr marL="0" indent="228600">
              <a:spcBef>
                <a:spcPts val="400"/>
              </a:spcBef>
              <a:buClrTx/>
              <a:buSzTx/>
              <a:buFontTx/>
              <a:buNone/>
              <a:defRPr sz="2400" b="1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5" name="Google Shape;40;p6"/>
          <p:cNvSpPr txBox="1">
            <a:spLocks noGrp="1"/>
          </p:cNvSpPr>
          <p:nvPr>
            <p:ph type="body" sz="half" idx="13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6" name="Google Shape;41;p6"/>
          <p:cNvSpPr txBox="1">
            <a:spLocks noGrp="1"/>
          </p:cNvSpPr>
          <p:nvPr>
            <p:ph type="body" sz="quarter" idx="14"/>
          </p:nvPr>
        </p:nvSpPr>
        <p:spPr>
          <a:xfrm>
            <a:off x="4645025" y="1535111"/>
            <a:ext cx="4041775" cy="639766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7" name="Google Shape;42;p6"/>
          <p:cNvSpPr txBox="1">
            <a:spLocks noGrp="1"/>
          </p:cNvSpPr>
          <p:nvPr>
            <p:ph type="body" sz="half" idx="15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8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10;p1" descr="Google Shape;10;p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66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6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10;p1" descr="Google Shape;10;p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7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BJECT_WITH_CAPTIO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10;p1" descr="Google Shape;10;p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83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6" cy="116205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t>Текст заголовка</a:t>
            </a:r>
          </a:p>
        </p:txBody>
      </p:sp>
      <p:sp>
        <p:nvSpPr>
          <p:cNvPr id="84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 indent="-431800">
              <a:spcBef>
                <a:spcPts val="600"/>
              </a:spcBef>
              <a:buSzPts val="3200"/>
              <a:defRPr sz="3200"/>
            </a:lvl1pPr>
            <a:lvl2pPr marL="972457" indent="-464457">
              <a:spcBef>
                <a:spcPts val="600"/>
              </a:spcBef>
              <a:buSzPts val="3200"/>
              <a:defRPr sz="3200"/>
            </a:lvl2pPr>
            <a:lvl3pPr marL="1498600" indent="-508000">
              <a:spcBef>
                <a:spcPts val="600"/>
              </a:spcBef>
              <a:buSzPts val="3200"/>
              <a:defRPr sz="3200"/>
            </a:lvl3pPr>
            <a:lvl4pPr marL="2042160" indent="-568960">
              <a:spcBef>
                <a:spcPts val="600"/>
              </a:spcBef>
              <a:buSzPts val="3200"/>
              <a:defRPr sz="3200"/>
            </a:lvl4pPr>
            <a:lvl5pPr marL="2499360" indent="-568960">
              <a:spcBef>
                <a:spcPts val="600"/>
              </a:spcBef>
              <a:buSzPts val="3200"/>
              <a:defRPr sz="32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85" name="Google Shape;58;p9"/>
          <p:cNvSpPr txBox="1">
            <a:spLocks noGrp="1"/>
          </p:cNvSpPr>
          <p:nvPr>
            <p:ph type="body" sz="half" idx="13"/>
          </p:nvPr>
        </p:nvSpPr>
        <p:spPr>
          <a:xfrm>
            <a:off x="457198" y="1435100"/>
            <a:ext cx="3008317" cy="46910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6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_WITH_CAPTIO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10;p1" descr="Google Shape;10;p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94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3" cy="566738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t>Текст заголовка</a:t>
            </a:r>
          </a:p>
        </p:txBody>
      </p:sp>
      <p:sp>
        <p:nvSpPr>
          <p:cNvPr id="95" name="Google Shape;64;p10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3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6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3" cy="804865"/>
          </a:xfrm>
          <a:prstGeom prst="rect">
            <a:avLst/>
          </a:prstGeom>
        </p:spPr>
        <p:txBody>
          <a:bodyPr/>
          <a:lstStyle>
            <a:lvl1pPr marL="0" indent="228600">
              <a:spcBef>
                <a:spcPts val="200"/>
              </a:spcBef>
              <a:buClrTx/>
              <a:buSzTx/>
              <a:buFontTx/>
              <a:buNone/>
              <a:defRPr sz="1400"/>
            </a:lvl1pPr>
            <a:lvl2pPr marL="0" indent="228600">
              <a:spcBef>
                <a:spcPts val="200"/>
              </a:spcBef>
              <a:buClrTx/>
              <a:buSzTx/>
              <a:buFontTx/>
              <a:buNone/>
              <a:defRPr sz="1400"/>
            </a:lvl2pPr>
            <a:lvl3pPr marL="0" indent="228600">
              <a:spcBef>
                <a:spcPts val="200"/>
              </a:spcBef>
              <a:buClrTx/>
              <a:buSzTx/>
              <a:buFontTx/>
              <a:buNone/>
              <a:defRPr sz="1400"/>
            </a:lvl3pPr>
            <a:lvl4pPr marL="0" indent="228600">
              <a:spcBef>
                <a:spcPts val="200"/>
              </a:spcBef>
              <a:buClrTx/>
              <a:buSzTx/>
              <a:buFontTx/>
              <a:buNone/>
              <a:defRPr sz="1400"/>
            </a:lvl4pPr>
            <a:lvl5pPr marL="0" indent="228600">
              <a:spcBef>
                <a:spcPts val="200"/>
              </a:spcBef>
              <a:buClrTx/>
              <a:buSzTx/>
              <a:buFontTx/>
              <a:buNone/>
              <a:defRPr sz="14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9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0;p1" descr="Google Shape;10;p1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358775" y="228600"/>
            <a:ext cx="8404225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b">
            <a:normAutofit/>
          </a:bodyPr>
          <a:lstStyle/>
          <a:p>
            <a:r>
              <a:t>Текст заголовка</a:t>
            </a:r>
          </a:p>
        </p:txBody>
      </p:sp>
      <p:sp>
        <p:nvSpPr>
          <p:cNvPr id="4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358775" y="1066800"/>
            <a:ext cx="8424865" cy="5105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8077200" y="6458834"/>
            <a:ext cx="273567" cy="264932"/>
          </a:xfrm>
          <a:prstGeom prst="rect">
            <a:avLst/>
          </a:prstGeom>
          <a:ln w="12700">
            <a:miter lim="400000"/>
          </a:ln>
        </p:spPr>
        <p:txBody>
          <a:bodyPr wrap="none" lIns="45699" tIns="45699" rIns="45699" bIns="45699" anchor="ctr">
            <a:spAutoFit/>
          </a:bodyPr>
          <a:lstStyle>
            <a:lvl1pPr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hf hdr="0" ftr="0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333333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333333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333333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333333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333333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333333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333333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333333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333333"/>
          </a:solidFill>
          <a:uFillTx/>
          <a:latin typeface="Helvetica Neue"/>
          <a:ea typeface="Helvetica Neue"/>
          <a:cs typeface="Helvetica Neue"/>
          <a:sym typeface="Helvetica Neue"/>
        </a:defRPr>
      </a:lvl9pPr>
    </p:titleStyle>
    <p:bodyStyle>
      <a:lvl1pPr marL="457200" marR="0" indent="-342900" algn="l" defTabSz="914400" rtl="0" latinLnBrk="0">
        <a:lnSpc>
          <a:spcPct val="100000"/>
        </a:lnSpc>
        <a:spcBef>
          <a:spcPts val="300"/>
        </a:spcBef>
        <a:spcAft>
          <a:spcPts val="0"/>
        </a:spcAft>
        <a:buClr>
          <a:srgbClr val="333333"/>
        </a:buClr>
        <a:buSzPts val="1800"/>
        <a:buFont typeface="Helvetica Neue"/>
        <a:buChar char="•"/>
        <a:tabLst/>
        <a:defRPr sz="1800" b="0" i="0" u="none" strike="noStrike" cap="none" spc="0" baseline="0">
          <a:solidFill>
            <a:srgbClr val="333333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012369" marR="0" indent="-440871" algn="l" defTabSz="914400" rtl="0" latinLnBrk="0">
        <a:lnSpc>
          <a:spcPct val="100000"/>
        </a:lnSpc>
        <a:spcBef>
          <a:spcPts val="300"/>
        </a:spcBef>
        <a:spcAft>
          <a:spcPts val="0"/>
        </a:spcAft>
        <a:buClr>
          <a:srgbClr val="333333"/>
        </a:buClr>
        <a:buSzPts val="1800"/>
        <a:buFont typeface="Helvetica Neue"/>
        <a:buChar char="–"/>
        <a:tabLst/>
        <a:defRPr sz="1800" b="0" i="0" u="none" strike="noStrike" cap="none" spc="0" baseline="0">
          <a:solidFill>
            <a:srgbClr val="333333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469569" marR="0" indent="-440869" algn="l" defTabSz="914400" rtl="0" latinLnBrk="0">
        <a:lnSpc>
          <a:spcPct val="100000"/>
        </a:lnSpc>
        <a:spcBef>
          <a:spcPts val="300"/>
        </a:spcBef>
        <a:spcAft>
          <a:spcPts val="0"/>
        </a:spcAft>
        <a:buClr>
          <a:srgbClr val="333333"/>
        </a:buClr>
        <a:buSzPts val="1800"/>
        <a:buFont typeface="Helvetica Neue"/>
        <a:buChar char="•"/>
        <a:tabLst/>
        <a:defRPr sz="1800" b="0" i="0" u="none" strike="noStrike" cap="none" spc="0" baseline="0">
          <a:solidFill>
            <a:srgbClr val="333333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926769" marR="0" indent="-440869" algn="l" defTabSz="914400" rtl="0" latinLnBrk="0">
        <a:lnSpc>
          <a:spcPct val="100000"/>
        </a:lnSpc>
        <a:spcBef>
          <a:spcPts val="300"/>
        </a:spcBef>
        <a:spcAft>
          <a:spcPts val="0"/>
        </a:spcAft>
        <a:buClr>
          <a:srgbClr val="333333"/>
        </a:buClr>
        <a:buSzPts val="1800"/>
        <a:buFont typeface="Helvetica Neue"/>
        <a:buChar char="–"/>
        <a:tabLst/>
        <a:defRPr sz="1800" b="0" i="0" u="none" strike="noStrike" cap="none" spc="0" baseline="0">
          <a:solidFill>
            <a:srgbClr val="333333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383969" marR="0" indent="-440869" algn="l" defTabSz="914400" rtl="0" latinLnBrk="0">
        <a:lnSpc>
          <a:spcPct val="100000"/>
        </a:lnSpc>
        <a:spcBef>
          <a:spcPts val="300"/>
        </a:spcBef>
        <a:spcAft>
          <a:spcPts val="0"/>
        </a:spcAft>
        <a:buClr>
          <a:srgbClr val="333333"/>
        </a:buClr>
        <a:buSzPts val="1800"/>
        <a:buFont typeface="Helvetica Neue"/>
        <a:buChar char="»"/>
        <a:tabLst/>
        <a:defRPr sz="1800" b="0" i="0" u="none" strike="noStrike" cap="none" spc="0" baseline="0">
          <a:solidFill>
            <a:srgbClr val="333333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841169" marR="0" indent="-440869" algn="l" defTabSz="914400" rtl="0" latinLnBrk="0">
        <a:lnSpc>
          <a:spcPct val="100000"/>
        </a:lnSpc>
        <a:spcBef>
          <a:spcPts val="300"/>
        </a:spcBef>
        <a:spcAft>
          <a:spcPts val="0"/>
        </a:spcAft>
        <a:buClr>
          <a:srgbClr val="333333"/>
        </a:buClr>
        <a:buSzPts val="1800"/>
        <a:buFont typeface="Helvetica Neue"/>
        <a:buChar char="»"/>
        <a:tabLst/>
        <a:defRPr sz="1800" b="0" i="0" u="none" strike="noStrike" cap="none" spc="0" baseline="0">
          <a:solidFill>
            <a:srgbClr val="333333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298371" marR="0" indent="-440869" algn="l" defTabSz="914400" rtl="0" latinLnBrk="0">
        <a:lnSpc>
          <a:spcPct val="100000"/>
        </a:lnSpc>
        <a:spcBef>
          <a:spcPts val="300"/>
        </a:spcBef>
        <a:spcAft>
          <a:spcPts val="0"/>
        </a:spcAft>
        <a:buClr>
          <a:srgbClr val="333333"/>
        </a:buClr>
        <a:buSzPts val="1800"/>
        <a:buFont typeface="Helvetica Neue"/>
        <a:buChar char="»"/>
        <a:tabLst/>
        <a:defRPr sz="1800" b="0" i="0" u="none" strike="noStrike" cap="none" spc="0" baseline="0">
          <a:solidFill>
            <a:srgbClr val="333333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755571" marR="0" indent="-440871" algn="l" defTabSz="914400" rtl="0" latinLnBrk="0">
        <a:lnSpc>
          <a:spcPct val="100000"/>
        </a:lnSpc>
        <a:spcBef>
          <a:spcPts val="300"/>
        </a:spcBef>
        <a:spcAft>
          <a:spcPts val="0"/>
        </a:spcAft>
        <a:buClr>
          <a:srgbClr val="333333"/>
        </a:buClr>
        <a:buSzPts val="1800"/>
        <a:buFont typeface="Helvetica Neue"/>
        <a:buChar char="»"/>
        <a:tabLst/>
        <a:defRPr sz="1800" b="0" i="0" u="none" strike="noStrike" cap="none" spc="0" baseline="0">
          <a:solidFill>
            <a:srgbClr val="333333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212771" marR="0" indent="-440871" algn="l" defTabSz="914400" rtl="0" latinLnBrk="0">
        <a:lnSpc>
          <a:spcPct val="100000"/>
        </a:lnSpc>
        <a:spcBef>
          <a:spcPts val="300"/>
        </a:spcBef>
        <a:spcAft>
          <a:spcPts val="0"/>
        </a:spcAft>
        <a:buClr>
          <a:srgbClr val="333333"/>
        </a:buClr>
        <a:buSzPts val="1800"/>
        <a:buFont typeface="Helvetica Neue"/>
        <a:buChar char="»"/>
        <a:tabLst/>
        <a:defRPr sz="1800" b="0" i="0" u="none" strike="noStrike" cap="none" spc="0" baseline="0">
          <a:solidFill>
            <a:srgbClr val="333333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85;p13"/>
          <p:cNvSpPr txBox="1">
            <a:spLocks noGrp="1"/>
          </p:cNvSpPr>
          <p:nvPr>
            <p:ph type="title"/>
          </p:nvPr>
        </p:nvSpPr>
        <p:spPr>
          <a:xfrm>
            <a:off x="2143108" y="1916832"/>
            <a:ext cx="6029292" cy="1601703"/>
          </a:xfrm>
          <a:prstGeom prst="rect">
            <a:avLst/>
          </a:prstGeom>
        </p:spPr>
        <p:txBody>
          <a:bodyPr/>
          <a:lstStyle>
            <a:lvl1pPr defTabSz="713230">
              <a:defRPr sz="2400"/>
            </a:lvl1pPr>
          </a:lstStyle>
          <a:p>
            <a:r>
              <a:rPr lang="en-US" b="0" dirty="0"/>
              <a:t>Early Detection of Liver Fibrosis Using Graph Convolutional Networks</a:t>
            </a:r>
            <a:endParaRPr dirty="0"/>
          </a:p>
        </p:txBody>
      </p:sp>
      <p:sp>
        <p:nvSpPr>
          <p:cNvPr id="127" name="Google Shape;86;p13"/>
          <p:cNvSpPr txBox="1">
            <a:spLocks noGrp="1"/>
          </p:cNvSpPr>
          <p:nvPr>
            <p:ph type="body" sz="quarter" idx="1"/>
          </p:nvPr>
        </p:nvSpPr>
        <p:spPr>
          <a:xfrm>
            <a:off x="2143108" y="928670"/>
            <a:ext cx="6456605" cy="685803"/>
          </a:xfrm>
          <a:prstGeom prst="rect">
            <a:avLst/>
          </a:prstGeom>
        </p:spPr>
        <p:txBody>
          <a:bodyPr/>
          <a:lstStyle>
            <a:lvl1pPr marL="0"/>
          </a:lstStyle>
          <a:p>
            <a:r>
              <a:rPr dirty="0"/>
              <a:t>Master Seminar: </a:t>
            </a:r>
            <a:r>
              <a:rPr lang="en-US" dirty="0"/>
              <a:t>Graph Deep Learning in Medical Imaging </a:t>
            </a:r>
            <a:endParaRPr dirty="0"/>
          </a:p>
        </p:txBody>
      </p:sp>
      <p:sp>
        <p:nvSpPr>
          <p:cNvPr id="128" name="Google Shape;88;p13"/>
          <p:cNvSpPr txBox="1"/>
          <p:nvPr/>
        </p:nvSpPr>
        <p:spPr>
          <a:xfrm>
            <a:off x="230147" y="4144150"/>
            <a:ext cx="4510806" cy="16927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22" tIns="91422" rIns="91422" bIns="91422">
            <a:spAutoFit/>
          </a:bodyPr>
          <a:lstStyle/>
          <a:p>
            <a:pPr>
              <a:defRPr sz="16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/>
              <a:t>Presentation </a:t>
            </a:r>
            <a:r>
              <a:rPr b="0" dirty="0"/>
              <a:t> - </a:t>
            </a:r>
            <a:r>
              <a:rPr lang="de-DE" dirty="0"/>
              <a:t>25</a:t>
            </a:r>
            <a:r>
              <a:rPr dirty="0"/>
              <a:t>.</a:t>
            </a:r>
            <a:r>
              <a:rPr lang="en-US" dirty="0"/>
              <a:t>01</a:t>
            </a:r>
            <a:r>
              <a:rPr dirty="0"/>
              <a:t>.202</a:t>
            </a:r>
            <a:r>
              <a:rPr lang="en-US" dirty="0"/>
              <a:t>2</a:t>
            </a:r>
            <a:endParaRPr dirty="0"/>
          </a:p>
          <a:p>
            <a:pPr>
              <a:defRPr sz="16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1800" dirty="0">
              <a:latin typeface="+mj-lt"/>
            </a:endParaRPr>
          </a:p>
          <a:p>
            <a:pPr>
              <a:defRPr sz="1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fr-FR" b="1" dirty="0" err="1"/>
              <a:t>Tutor</a:t>
            </a:r>
            <a:r>
              <a:rPr lang="fr-FR" b="1" dirty="0"/>
              <a:t>: </a:t>
            </a:r>
            <a:r>
              <a:rPr lang="fr-FR" dirty="0" err="1"/>
              <a:t>Mahsa</a:t>
            </a:r>
            <a:r>
              <a:rPr lang="fr-FR" dirty="0"/>
              <a:t> </a:t>
            </a:r>
            <a:r>
              <a:rPr lang="fr-FR" dirty="0" err="1"/>
              <a:t>Ghorbani</a:t>
            </a:r>
            <a:endParaRPr lang="fr-FR" dirty="0"/>
          </a:p>
          <a:p>
            <a:pPr>
              <a:defRPr sz="1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 dirty="0"/>
          </a:p>
          <a:p>
            <a:pPr>
              <a:defRPr sz="16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/>
              <a:t>Presented by:</a:t>
            </a:r>
            <a:r>
              <a:rPr b="0" dirty="0"/>
              <a:t> </a:t>
            </a:r>
            <a:r>
              <a:rPr lang="de-DE" b="0" dirty="0" err="1"/>
              <a:t>Arda</a:t>
            </a:r>
            <a:r>
              <a:rPr lang="de-DE" b="0" dirty="0"/>
              <a:t> Sener</a:t>
            </a:r>
            <a:endParaRPr b="0" dirty="0"/>
          </a:p>
          <a:p>
            <a:pPr>
              <a:defRPr sz="1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de-DE" dirty="0" err="1"/>
              <a:t>arda.sener@tum.de</a:t>
            </a:r>
            <a:endParaRPr dirty="0"/>
          </a:p>
        </p:txBody>
      </p:sp>
      <p:sp>
        <p:nvSpPr>
          <p:cNvPr id="5" name="Google Shape;86;p13"/>
          <p:cNvSpPr txBox="1">
            <a:spLocks/>
          </p:cNvSpPr>
          <p:nvPr/>
        </p:nvSpPr>
        <p:spPr>
          <a:xfrm>
            <a:off x="2143108" y="3143249"/>
            <a:ext cx="6456605" cy="5000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b">
            <a:normAutofit fontScale="92500"/>
          </a:bodyPr>
          <a:lstStyle>
            <a:lvl1pPr marL="0"/>
          </a:lstStyle>
          <a:p>
            <a:pPr lvl="0" hangingPunct="1">
              <a:spcBef>
                <a:spcPts val="300"/>
              </a:spcBef>
            </a:pPr>
            <a:r>
              <a:rPr lang="fr-FR" sz="1600" dirty="0">
                <a:solidFill>
                  <a:schemeClr val="bg1"/>
                </a:solidFill>
              </a:rPr>
              <a:t>M. </a:t>
            </a:r>
            <a:r>
              <a:rPr lang="fr-FR" sz="1600" dirty="0" err="1">
                <a:solidFill>
                  <a:schemeClr val="bg1"/>
                </a:solidFill>
              </a:rPr>
              <a:t>Wojciechowska</a:t>
            </a:r>
            <a:r>
              <a:rPr lang="fr-FR" sz="1600" dirty="0">
                <a:solidFill>
                  <a:schemeClr val="bg1"/>
                </a:solidFill>
              </a:rPr>
              <a:t>, S. </a:t>
            </a:r>
            <a:r>
              <a:rPr lang="fr-FR" sz="1600" dirty="0" err="1">
                <a:solidFill>
                  <a:schemeClr val="bg1"/>
                </a:solidFill>
              </a:rPr>
              <a:t>Malacrino</a:t>
            </a:r>
            <a:r>
              <a:rPr lang="fr-FR" sz="1600" dirty="0">
                <a:solidFill>
                  <a:schemeClr val="bg1"/>
                </a:solidFill>
              </a:rPr>
              <a:t>, M. G. Martin, H. </a:t>
            </a:r>
            <a:r>
              <a:rPr lang="fr-FR" sz="1600" dirty="0" err="1">
                <a:solidFill>
                  <a:schemeClr val="bg1"/>
                </a:solidFill>
              </a:rPr>
              <a:t>Fehri</a:t>
            </a:r>
            <a:r>
              <a:rPr lang="fr-FR" sz="1600" dirty="0">
                <a:solidFill>
                  <a:schemeClr val="bg1"/>
                </a:solidFill>
              </a:rPr>
              <a:t> and J. </a:t>
            </a:r>
            <a:r>
              <a:rPr lang="fr-FR" sz="1600" dirty="0" err="1">
                <a:solidFill>
                  <a:schemeClr val="bg1"/>
                </a:solidFill>
              </a:rPr>
              <a:t>Rittscher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D778354-DDC0-A14F-B504-2B3785CE508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5FC99D-F555-7A48-B38A-2C320040D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/>
              <a:t>Graph </a:t>
            </a:r>
            <a:r>
              <a:rPr lang="de-DE" sz="2800" dirty="0" err="1"/>
              <a:t>Convolution</a:t>
            </a:r>
            <a:r>
              <a:rPr lang="de-DE" sz="2800" dirty="0"/>
              <a:t> Layer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89EA023-1BAE-9945-B8E3-EC49DFD6C8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331" y="4675187"/>
            <a:ext cx="6939112" cy="6480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platzhalter 2">
                <a:extLst>
                  <a:ext uri="{FF2B5EF4-FFF2-40B4-BE49-F238E27FC236}">
                    <a16:creationId xmlns:a16="http://schemas.microsoft.com/office/drawing/2014/main" id="{B5B1CDA7-6B09-084F-8A94-003DEAA0ED24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>
                  <a:lnSpc>
                    <a:spcPct val="150000"/>
                  </a:lnSpc>
                </a:pPr>
                <a:r>
                  <a:rPr lang="de-DE" sz="2000" dirty="0"/>
                  <a:t>G*: </a:t>
                </a:r>
                <a:r>
                  <a:rPr lang="de-DE" sz="2000" dirty="0" err="1"/>
                  <a:t>convolution</a:t>
                </a:r>
                <a:r>
                  <a:rPr lang="de-DE" sz="2000" dirty="0"/>
                  <a:t> </a:t>
                </a:r>
                <a:r>
                  <a:rPr lang="de-DE" sz="2000" dirty="0" err="1"/>
                  <a:t>layer</a:t>
                </a:r>
                <a:r>
                  <a:rPr lang="de-DE" sz="2000" dirty="0"/>
                  <a:t> </a:t>
                </a:r>
                <a:r>
                  <a:rPr lang="de-DE" sz="2000" dirty="0" err="1"/>
                  <a:t>for</a:t>
                </a:r>
                <a:r>
                  <a:rPr lang="de-DE" sz="2000" dirty="0"/>
                  <a:t> </a:t>
                </a:r>
                <a:r>
                  <a:rPr lang="de-DE" sz="2000" dirty="0" err="1"/>
                  <a:t>each</a:t>
                </a:r>
                <a:r>
                  <a:rPr lang="de-DE" sz="2000" dirty="0"/>
                  <a:t> </a:t>
                </a:r>
                <a:r>
                  <a:rPr lang="de-DE" sz="2000" dirty="0" err="1"/>
                  <a:t>layer</a:t>
                </a:r>
                <a:endParaRPr lang="de-DE" sz="2000" dirty="0"/>
              </a:p>
              <a:p>
                <a:pPr>
                  <a:lnSpc>
                    <a:spcPct val="150000"/>
                  </a:lnSpc>
                </a:pPr>
                <a:r>
                  <a:rPr lang="de-DE" sz="2000" dirty="0"/>
                  <a:t>X: </a:t>
                </a:r>
                <a:r>
                  <a:rPr lang="de-DE" sz="2000" dirty="0" err="1"/>
                  <a:t>feature</a:t>
                </a:r>
                <a:r>
                  <a:rPr lang="de-DE" sz="2000" dirty="0"/>
                  <a:t> </a:t>
                </a:r>
                <a:r>
                  <a:rPr lang="de-DE" sz="2000" dirty="0" err="1"/>
                  <a:t>vector</a:t>
                </a:r>
                <a:r>
                  <a:rPr lang="de-DE" sz="2000" dirty="0"/>
                  <a:t> </a:t>
                </a:r>
                <a:r>
                  <a:rPr lang="de-DE" sz="2000" dirty="0" err="1"/>
                  <a:t>of</a:t>
                </a:r>
                <a:r>
                  <a:rPr lang="de-DE" sz="2000" dirty="0"/>
                  <a:t> </a:t>
                </a:r>
                <a:r>
                  <a:rPr lang="de-DE" sz="2000" dirty="0" err="1"/>
                  <a:t>each</a:t>
                </a:r>
                <a:r>
                  <a:rPr lang="de-DE" sz="2000" dirty="0"/>
                  <a:t> </a:t>
                </a:r>
                <a:r>
                  <a:rPr lang="de-DE" sz="2000" dirty="0" err="1"/>
                  <a:t>node</a:t>
                </a:r>
                <a:r>
                  <a:rPr lang="de-DE" sz="2000" dirty="0"/>
                  <a:t> (512 </a:t>
                </a:r>
                <a:r>
                  <a:rPr lang="de-DE" sz="2000" dirty="0" err="1"/>
                  <a:t>features</a:t>
                </a:r>
                <a:r>
                  <a:rPr lang="de-DE" sz="2000" dirty="0"/>
                  <a:t> </a:t>
                </a:r>
                <a:r>
                  <a:rPr lang="de-DE" sz="2000" dirty="0" err="1"/>
                  <a:t>for</a:t>
                </a:r>
                <a:r>
                  <a:rPr lang="de-DE" sz="2000" dirty="0"/>
                  <a:t> </a:t>
                </a:r>
                <a:r>
                  <a:rPr lang="de-DE" sz="2000" dirty="0" err="1"/>
                  <a:t>each</a:t>
                </a:r>
                <a:r>
                  <a:rPr lang="de-DE" sz="2000" dirty="0"/>
                  <a:t> </a:t>
                </a:r>
                <a:r>
                  <a:rPr lang="de-DE" sz="2000" dirty="0" err="1"/>
                  <a:t>node</a:t>
                </a:r>
                <a:r>
                  <a:rPr lang="de-DE" sz="2000" dirty="0"/>
                  <a:t>)</a:t>
                </a:r>
              </a:p>
              <a:p>
                <a:pPr>
                  <a:lnSpc>
                    <a:spcPct val="150000"/>
                  </a:lnSpc>
                </a:pPr>
                <a:r>
                  <a:rPr lang="de-DE" sz="2000" dirty="0"/>
                  <a:t>A: </a:t>
                </a:r>
                <a:r>
                  <a:rPr lang="de-DE" sz="2000" dirty="0" err="1"/>
                  <a:t>adjacency</a:t>
                </a:r>
                <a:r>
                  <a:rPr lang="de-DE" sz="2000" dirty="0"/>
                  <a:t> </a:t>
                </a:r>
                <a:r>
                  <a:rPr lang="de-DE" sz="2000" dirty="0" err="1"/>
                  <a:t>matrix</a:t>
                </a:r>
                <a:endParaRPr lang="de-DE" sz="2000" dirty="0"/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𝑜𝑢𝑡𝑝𝑢𝑡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sz="2000" dirty="0"/>
                  <a:t>: final node features (64 for each node)</a:t>
                </a:r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3" name="Textplatzhalter 2">
                <a:extLst>
                  <a:ext uri="{FF2B5EF4-FFF2-40B4-BE49-F238E27FC236}">
                    <a16:creationId xmlns:a16="http://schemas.microsoft.com/office/drawing/2014/main" id="{B5B1CDA7-6B09-084F-8A94-003DEAA0ED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DD0B1AD-8820-B342-A53E-E6667F7A0C8F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pPr/>
              <a:t>10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58A22E1-432A-AC43-A806-D34C0E27EB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2" y="3826246"/>
            <a:ext cx="8784976" cy="490372"/>
          </a:xfrm>
          <a:prstGeom prst="rect">
            <a:avLst/>
          </a:prstGeom>
        </p:spPr>
      </p:pic>
      <p:sp>
        <p:nvSpPr>
          <p:cNvPr id="8" name="Pfeil nach rechts 7">
            <a:extLst>
              <a:ext uri="{FF2B5EF4-FFF2-40B4-BE49-F238E27FC236}">
                <a16:creationId xmlns:a16="http://schemas.microsoft.com/office/drawing/2014/main" id="{B5F26CCC-AEBB-DD48-B721-9C3C92B7690D}"/>
              </a:ext>
            </a:extLst>
          </p:cNvPr>
          <p:cNvSpPr/>
          <p:nvPr/>
        </p:nvSpPr>
        <p:spPr>
          <a:xfrm>
            <a:off x="367718" y="4907749"/>
            <a:ext cx="649780" cy="182948"/>
          </a:xfrm>
          <a:prstGeom prst="rightArrow">
            <a:avLst/>
          </a:prstGeom>
          <a:solidFill>
            <a:srgbClr val="073776"/>
          </a:solidFill>
          <a:ln w="25400" cap="flat">
            <a:solidFill>
              <a:srgbClr val="4C92CF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524905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C4ABA9-AFF9-F744-A959-14817F752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/>
              <a:t>Attention Layer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FCACF76-F626-E146-AE98-C881805089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2000" dirty="0"/>
              <a:t>More </a:t>
            </a:r>
            <a:r>
              <a:rPr lang="de-DE" sz="2000" dirty="0" err="1"/>
              <a:t>important</a:t>
            </a:r>
            <a:r>
              <a:rPr lang="de-DE" sz="2000" dirty="0"/>
              <a:t> </a:t>
            </a:r>
            <a:r>
              <a:rPr lang="de-DE" sz="2000" dirty="0" err="1"/>
              <a:t>tiles</a:t>
            </a:r>
            <a:r>
              <a:rPr lang="de-DE" sz="2000" dirty="0"/>
              <a:t> will </a:t>
            </a:r>
            <a:r>
              <a:rPr lang="de-DE" sz="2000" dirty="0" err="1"/>
              <a:t>get</a:t>
            </a:r>
            <a:r>
              <a:rPr lang="de-DE" sz="2000" dirty="0"/>
              <a:t> </a:t>
            </a:r>
            <a:r>
              <a:rPr lang="de-DE" sz="2000" dirty="0" err="1"/>
              <a:t>more</a:t>
            </a:r>
            <a:r>
              <a:rPr lang="de-DE" sz="2000" dirty="0"/>
              <a:t> </a:t>
            </a:r>
            <a:r>
              <a:rPr lang="de-DE" sz="2000" i="1" dirty="0" err="1"/>
              <a:t>attention</a:t>
            </a:r>
            <a:r>
              <a:rPr lang="de-DE" sz="2000" dirty="0"/>
              <a:t> in </a:t>
            </a:r>
            <a:r>
              <a:rPr lang="de-DE" sz="2000" dirty="0" err="1"/>
              <a:t>terms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collagen</a:t>
            </a:r>
            <a:r>
              <a:rPr lang="de-DE" sz="2000" dirty="0"/>
              <a:t> </a:t>
            </a:r>
            <a:r>
              <a:rPr lang="de-DE" sz="2000" dirty="0" err="1"/>
              <a:t>occurence</a:t>
            </a:r>
            <a:endParaRPr lang="de-DE" sz="2000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sz="2000" dirty="0"/>
              <a:t>Final </a:t>
            </a:r>
            <a:r>
              <a:rPr lang="de-DE" sz="2000" dirty="0" err="1"/>
              <a:t>classification</a:t>
            </a:r>
            <a:r>
              <a:rPr lang="de-DE" sz="2000" dirty="0"/>
              <a:t> </a:t>
            </a:r>
            <a:r>
              <a:rPr lang="de-DE" sz="2000" dirty="0" err="1"/>
              <a:t>is</a:t>
            </a:r>
            <a:r>
              <a:rPr lang="de-DE" sz="2000" dirty="0"/>
              <a:t> </a:t>
            </a:r>
            <a:r>
              <a:rPr lang="de-DE" sz="2000" dirty="0" err="1"/>
              <a:t>achieved</a:t>
            </a:r>
            <a:r>
              <a:rPr lang="de-DE" sz="2000" dirty="0"/>
              <a:t> </a:t>
            </a:r>
            <a:r>
              <a:rPr lang="de-DE" sz="2000" dirty="0" err="1"/>
              <a:t>by</a:t>
            </a:r>
            <a:r>
              <a:rPr lang="de-DE" sz="2000" dirty="0"/>
              <a:t> 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C078BE4-D5D9-3044-A44E-28A68606224E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pPr/>
              <a:t>11</a:t>
            </a:fld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71184F9-A2F4-E74D-B08A-3C5968E2E1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775" y="1952136"/>
            <a:ext cx="1531302" cy="478532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1F5ABABD-5CD6-5A48-A070-192185BF77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047" y="2658152"/>
            <a:ext cx="2247650" cy="47853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BC6D5C4-DC82-B141-A606-A5723A1D8B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775" y="3359600"/>
            <a:ext cx="2016224" cy="827554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3FFCC5EB-1337-6F4B-82E3-A84DE85EE7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8190" y="5091658"/>
            <a:ext cx="2080797" cy="497582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6E087DF-CFC0-1344-A19B-5E8C67778E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57582" y="5091658"/>
            <a:ext cx="3579380" cy="497582"/>
          </a:xfrm>
          <a:prstGeom prst="rect">
            <a:avLst/>
          </a:prstGeom>
        </p:spPr>
      </p:pic>
      <p:sp>
        <p:nvSpPr>
          <p:cNvPr id="11" name="Pfeil nach rechts 10">
            <a:extLst>
              <a:ext uri="{FF2B5EF4-FFF2-40B4-BE49-F238E27FC236}">
                <a16:creationId xmlns:a16="http://schemas.microsoft.com/office/drawing/2014/main" id="{20286997-1941-0548-A1FF-B1EB44A508A8}"/>
              </a:ext>
            </a:extLst>
          </p:cNvPr>
          <p:cNvSpPr/>
          <p:nvPr/>
        </p:nvSpPr>
        <p:spPr>
          <a:xfrm>
            <a:off x="3010189" y="5085184"/>
            <a:ext cx="966191" cy="504056"/>
          </a:xfrm>
          <a:prstGeom prst="rightArrow">
            <a:avLst/>
          </a:prstGeom>
          <a:solidFill>
            <a:srgbClr val="073776"/>
          </a:solidFill>
          <a:ln w="25400" cap="flat">
            <a:solidFill>
              <a:srgbClr val="4C92CF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1323334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18;p26"/>
          <p:cNvSpPr txBox="1">
            <a:spLocks noGrp="1"/>
          </p:cNvSpPr>
          <p:nvPr>
            <p:ph type="title"/>
          </p:nvPr>
        </p:nvSpPr>
        <p:spPr>
          <a:xfrm>
            <a:off x="358775" y="1828800"/>
            <a:ext cx="8424900" cy="1295400"/>
          </a:xfrm>
          <a:prstGeom prst="rect">
            <a:avLst/>
          </a:prstGeom>
        </p:spPr>
        <p:txBody>
          <a:bodyPr/>
          <a:lstStyle/>
          <a:p>
            <a:r>
              <a:rPr lang="de-DE" dirty="0" err="1"/>
              <a:t>Results</a:t>
            </a:r>
            <a:endParaRPr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A17CA94-EEB4-794F-AA33-104EAB59A4A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A15B05-FD67-B943-A707-AB3ED09B8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/>
              <a:t>Settings </a:t>
            </a:r>
            <a:r>
              <a:rPr lang="de-DE" sz="2800" dirty="0" err="1"/>
              <a:t>for</a:t>
            </a:r>
            <a:r>
              <a:rPr lang="de-DE" sz="2800" dirty="0"/>
              <a:t> Training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A90D5E0-1751-8642-970C-E7054BF03E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de-DE" sz="2000" dirty="0"/>
              <a:t>Framework: </a:t>
            </a:r>
            <a:r>
              <a:rPr lang="de-DE" sz="2000" dirty="0" err="1"/>
              <a:t>Pytorch</a:t>
            </a:r>
            <a:r>
              <a:rPr lang="de-DE" sz="2000" dirty="0"/>
              <a:t> </a:t>
            </a:r>
            <a:r>
              <a:rPr lang="de-DE" sz="2000" dirty="0" err="1"/>
              <a:t>and</a:t>
            </a:r>
            <a:r>
              <a:rPr lang="de-DE" sz="2000" dirty="0"/>
              <a:t> </a:t>
            </a:r>
            <a:r>
              <a:rPr lang="de-DE" sz="2000" dirty="0" err="1"/>
              <a:t>Pytorch</a:t>
            </a:r>
            <a:r>
              <a:rPr lang="de-DE" sz="2000" dirty="0"/>
              <a:t> </a:t>
            </a:r>
            <a:r>
              <a:rPr lang="de-DE" sz="2000" dirty="0" err="1"/>
              <a:t>geometric</a:t>
            </a:r>
            <a:endParaRPr lang="de-DE" sz="2000" dirty="0"/>
          </a:p>
          <a:p>
            <a:pPr>
              <a:lnSpc>
                <a:spcPct val="150000"/>
              </a:lnSpc>
            </a:pPr>
            <a:r>
              <a:rPr lang="de-DE" sz="2000" dirty="0" err="1"/>
              <a:t>Optimizer</a:t>
            </a:r>
            <a:r>
              <a:rPr lang="de-DE" sz="2000" dirty="0"/>
              <a:t>: Adam</a:t>
            </a:r>
          </a:p>
          <a:p>
            <a:pPr>
              <a:lnSpc>
                <a:spcPct val="150000"/>
              </a:lnSpc>
            </a:pPr>
            <a:r>
              <a:rPr lang="de-DE" sz="2000" dirty="0" err="1"/>
              <a:t>Weight</a:t>
            </a:r>
            <a:r>
              <a:rPr lang="de-DE" sz="2000" dirty="0"/>
              <a:t> </a:t>
            </a:r>
            <a:r>
              <a:rPr lang="de-DE" sz="2000" dirty="0" err="1"/>
              <a:t>decay</a:t>
            </a:r>
            <a:r>
              <a:rPr lang="de-DE" sz="2000" dirty="0"/>
              <a:t>: 1-e05</a:t>
            </a:r>
          </a:p>
          <a:p>
            <a:pPr>
              <a:lnSpc>
                <a:spcPct val="150000"/>
              </a:lnSpc>
            </a:pPr>
            <a:r>
              <a:rPr lang="de-DE" sz="2000" dirty="0" err="1"/>
              <a:t>Epochs</a:t>
            </a:r>
            <a:r>
              <a:rPr lang="de-DE" sz="2000" dirty="0"/>
              <a:t>: 300 (</a:t>
            </a:r>
            <a:r>
              <a:rPr lang="de-DE" sz="2000" dirty="0" err="1"/>
              <a:t>with</a:t>
            </a:r>
            <a:r>
              <a:rPr lang="de-DE" sz="2000" dirty="0"/>
              <a:t> </a:t>
            </a:r>
            <a:r>
              <a:rPr lang="de-DE" sz="2000" dirty="0" err="1"/>
              <a:t>early</a:t>
            </a:r>
            <a:r>
              <a:rPr lang="de-DE" sz="2000" dirty="0"/>
              <a:t> </a:t>
            </a:r>
            <a:r>
              <a:rPr lang="de-DE" sz="2000" dirty="0" err="1"/>
              <a:t>stopping</a:t>
            </a:r>
            <a:r>
              <a:rPr lang="de-DE" sz="2000" dirty="0"/>
              <a:t>)</a:t>
            </a:r>
          </a:p>
          <a:p>
            <a:pPr>
              <a:lnSpc>
                <a:spcPct val="150000"/>
              </a:lnSpc>
            </a:pPr>
            <a:r>
              <a:rPr lang="de-DE" sz="2000" dirty="0"/>
              <a:t>Dropout: 0.2</a:t>
            </a:r>
          </a:p>
          <a:p>
            <a:pPr>
              <a:lnSpc>
                <a:spcPct val="150000"/>
              </a:lnSpc>
            </a:pPr>
            <a:r>
              <a:rPr lang="de-DE" sz="2000" dirty="0"/>
              <a:t>Batchsize GCN/</a:t>
            </a:r>
            <a:r>
              <a:rPr lang="de-DE" sz="2000" dirty="0" err="1"/>
              <a:t>ResNet</a:t>
            </a:r>
            <a:r>
              <a:rPr lang="de-DE" sz="2000" dirty="0"/>
              <a:t>: 64/1</a:t>
            </a:r>
          </a:p>
          <a:p>
            <a:pPr>
              <a:lnSpc>
                <a:spcPct val="150000"/>
              </a:lnSpc>
            </a:pPr>
            <a:r>
              <a:rPr lang="de-DE" sz="2000" dirty="0"/>
              <a:t>Loss: Cross-</a:t>
            </a:r>
            <a:r>
              <a:rPr lang="de-DE" sz="2000" dirty="0" err="1"/>
              <a:t>Entropy</a:t>
            </a:r>
            <a:r>
              <a:rPr lang="de-DE" sz="2000"/>
              <a:t> Loss</a:t>
            </a:r>
            <a:endParaRPr lang="de-DE" sz="20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B6EB72E-D8DE-BF43-A6CE-EDE5D8A208E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6892807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FF0277-31BA-FD4E-8C1E-6847AC5A0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 err="1"/>
              <a:t>Results</a:t>
            </a:r>
            <a:endParaRPr lang="de-DE" sz="2800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9186C1C-5DA1-B146-97E1-3FEE387339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de-DE" sz="2000" dirty="0"/>
              <a:t>Goals: </a:t>
            </a:r>
          </a:p>
          <a:p>
            <a:pPr lvl="1">
              <a:lnSpc>
                <a:spcPct val="150000"/>
              </a:lnSpc>
              <a:buFont typeface="+mj-lt"/>
              <a:buAutoNum type="arabicPeriod"/>
            </a:pPr>
            <a:r>
              <a:rPr lang="de-DE" sz="2000" dirty="0" err="1"/>
              <a:t>Classify</a:t>
            </a:r>
            <a:r>
              <a:rPr lang="de-DE" sz="2000" dirty="0"/>
              <a:t> a PSR Slide </a:t>
            </a:r>
            <a:r>
              <a:rPr lang="de-DE" sz="2000" dirty="0" err="1"/>
              <a:t>as</a:t>
            </a:r>
            <a:r>
              <a:rPr lang="de-DE" sz="2000" dirty="0"/>
              <a:t> </a:t>
            </a:r>
            <a:r>
              <a:rPr lang="de-DE" sz="2000" dirty="0" err="1"/>
              <a:t>one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METAVIR </a:t>
            </a:r>
            <a:r>
              <a:rPr lang="de-DE" sz="2000" dirty="0" err="1"/>
              <a:t>stages</a:t>
            </a:r>
            <a:endParaRPr lang="de-DE" sz="2000" dirty="0"/>
          </a:p>
          <a:p>
            <a:pPr lvl="1">
              <a:lnSpc>
                <a:spcPct val="150000"/>
              </a:lnSpc>
              <a:buFont typeface="+mj-lt"/>
              <a:buAutoNum type="arabicPeriod"/>
            </a:pPr>
            <a:r>
              <a:rPr lang="de-DE" sz="2000" dirty="0" err="1"/>
              <a:t>Studying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distribution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tile</a:t>
            </a:r>
            <a:r>
              <a:rPr lang="de-DE" sz="2000" dirty="0"/>
              <a:t> </a:t>
            </a:r>
            <a:r>
              <a:rPr lang="de-DE" sz="2000" dirty="0" err="1"/>
              <a:t>subtypes</a:t>
            </a:r>
            <a:r>
              <a:rPr lang="de-DE" sz="2000" dirty="0"/>
              <a:t> in different </a:t>
            </a:r>
            <a:r>
              <a:rPr lang="de-DE" sz="2000" dirty="0" err="1"/>
              <a:t>stages</a:t>
            </a:r>
            <a:endParaRPr lang="de-DE" sz="2000" dirty="0"/>
          </a:p>
          <a:p>
            <a:pPr>
              <a:lnSpc>
                <a:spcPct val="150000"/>
              </a:lnSpc>
            </a:pPr>
            <a:r>
              <a:rPr lang="de-DE" sz="2000" dirty="0"/>
              <a:t>Evaluation </a:t>
            </a:r>
            <a:r>
              <a:rPr lang="de-DE" sz="2000" dirty="0" err="1"/>
              <a:t>metrics</a:t>
            </a:r>
            <a:r>
              <a:rPr lang="de-DE" sz="2000" dirty="0"/>
              <a:t>:</a:t>
            </a:r>
          </a:p>
          <a:p>
            <a:pPr lvl="1">
              <a:lnSpc>
                <a:spcPct val="150000"/>
              </a:lnSpc>
              <a:buFont typeface="+mj-lt"/>
              <a:buAutoNum type="arabicPeriod"/>
            </a:pPr>
            <a:r>
              <a:rPr lang="de-DE" sz="2000" dirty="0" err="1"/>
              <a:t>Weighted</a:t>
            </a:r>
            <a:r>
              <a:rPr lang="de-DE" sz="2000" dirty="0"/>
              <a:t> </a:t>
            </a:r>
            <a:r>
              <a:rPr lang="de-DE" sz="2000" dirty="0" err="1"/>
              <a:t>fibrosis</a:t>
            </a:r>
            <a:r>
              <a:rPr lang="de-DE" sz="2000" dirty="0"/>
              <a:t> score</a:t>
            </a:r>
          </a:p>
          <a:p>
            <a:pPr lvl="1">
              <a:lnSpc>
                <a:spcPct val="150000"/>
              </a:lnSpc>
              <a:buFont typeface="+mj-lt"/>
              <a:buAutoNum type="arabicPeriod"/>
            </a:pPr>
            <a:r>
              <a:rPr lang="de-DE" sz="2000" dirty="0"/>
              <a:t>F1-score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classification</a:t>
            </a:r>
            <a:endParaRPr lang="de-DE" sz="20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29A8F27-5F44-5F4E-B3E7-4CB4F61C5B2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pPr/>
              <a:t>14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1F744F7-658C-F242-8F95-28FF54245C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8996" y="2995855"/>
            <a:ext cx="2160240" cy="866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894412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DBCAFD-9029-DF40-8456-8D906177B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406510"/>
            <a:ext cx="8404225" cy="609600"/>
          </a:xfrm>
        </p:spPr>
        <p:txBody>
          <a:bodyPr>
            <a:noAutofit/>
          </a:bodyPr>
          <a:lstStyle/>
          <a:p>
            <a:r>
              <a:rPr lang="de-DE" sz="2800" dirty="0" err="1"/>
              <a:t>Weighted</a:t>
            </a:r>
            <a:r>
              <a:rPr lang="de-DE" sz="2800" dirty="0"/>
              <a:t> </a:t>
            </a:r>
            <a:r>
              <a:rPr lang="de-DE" sz="2800" dirty="0" err="1"/>
              <a:t>Fibrosis</a:t>
            </a:r>
            <a:r>
              <a:rPr lang="de-DE" sz="2800" dirty="0"/>
              <a:t> Score </a:t>
            </a:r>
            <a:r>
              <a:rPr lang="de-DE" sz="2800" dirty="0" err="1"/>
              <a:t>and</a:t>
            </a:r>
            <a:r>
              <a:rPr lang="de-DE" sz="2800" dirty="0"/>
              <a:t> Analysis </a:t>
            </a:r>
            <a:r>
              <a:rPr lang="de-DE" sz="2800" dirty="0" err="1"/>
              <a:t>of</a:t>
            </a:r>
            <a:r>
              <a:rPr lang="de-DE" sz="2800" dirty="0"/>
              <a:t> </a:t>
            </a:r>
            <a:r>
              <a:rPr lang="de-DE" sz="2800" dirty="0" err="1"/>
              <a:t>Tile</a:t>
            </a:r>
            <a:r>
              <a:rPr lang="de-DE" sz="2800" dirty="0"/>
              <a:t> </a:t>
            </a:r>
            <a:r>
              <a:rPr lang="de-DE" sz="2800" dirty="0" err="1"/>
              <a:t>Subtypes</a:t>
            </a:r>
            <a:endParaRPr lang="de-DE" sz="28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223A0BF-17B9-4149-91B3-F259E88A51A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E6F51D9-7864-0044-BFAD-7072EBA766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436" y="1702246"/>
            <a:ext cx="8725128" cy="3453507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83F8281F-FB19-4341-A762-7ECAEAF396B1}"/>
              </a:ext>
            </a:extLst>
          </p:cNvPr>
          <p:cNvSpPr txBox="1"/>
          <p:nvPr/>
        </p:nvSpPr>
        <p:spPr>
          <a:xfrm>
            <a:off x="358775" y="5516652"/>
            <a:ext cx="8404225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kumimoji="0" lang="de-DE" sz="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[1] </a:t>
            </a:r>
            <a:r>
              <a:rPr lang="de-DE" sz="800" dirty="0" err="1"/>
              <a:t>Wojciechowska</a:t>
            </a:r>
            <a:r>
              <a:rPr lang="de-DE" sz="800" dirty="0"/>
              <a:t> M., et. al. (2021) Early </a:t>
            </a:r>
            <a:r>
              <a:rPr lang="de-DE" sz="800" dirty="0" err="1"/>
              <a:t>Detection</a:t>
            </a:r>
            <a:r>
              <a:rPr lang="de-DE" sz="800" dirty="0"/>
              <a:t> </a:t>
            </a:r>
            <a:r>
              <a:rPr lang="de-DE" sz="800" dirty="0" err="1"/>
              <a:t>of</a:t>
            </a:r>
            <a:r>
              <a:rPr lang="de-DE" sz="800" dirty="0"/>
              <a:t> </a:t>
            </a:r>
            <a:r>
              <a:rPr lang="de-DE" sz="800" dirty="0" err="1"/>
              <a:t>Liver</a:t>
            </a:r>
            <a:r>
              <a:rPr lang="de-DE" sz="800" dirty="0"/>
              <a:t> </a:t>
            </a:r>
            <a:r>
              <a:rPr lang="de-DE" sz="800" dirty="0" err="1"/>
              <a:t>Fibrosis</a:t>
            </a:r>
            <a:r>
              <a:rPr lang="de-DE" sz="800" dirty="0"/>
              <a:t> </a:t>
            </a:r>
            <a:r>
              <a:rPr lang="de-DE" sz="800" dirty="0" err="1"/>
              <a:t>Using</a:t>
            </a:r>
            <a:r>
              <a:rPr lang="de-DE" sz="800" dirty="0"/>
              <a:t> Graph Convolutional Networks. In: de </a:t>
            </a:r>
            <a:r>
              <a:rPr lang="de-DE" sz="800" dirty="0" err="1"/>
              <a:t>Bruijne</a:t>
            </a:r>
            <a:r>
              <a:rPr lang="de-DE" sz="800" dirty="0"/>
              <a:t> M. et al. (</a:t>
            </a:r>
            <a:r>
              <a:rPr lang="de-DE" sz="800" dirty="0" err="1"/>
              <a:t>eds</a:t>
            </a:r>
            <a:r>
              <a:rPr lang="de-DE" sz="800" dirty="0"/>
              <a:t>) Medical Image Computing </a:t>
            </a:r>
            <a:r>
              <a:rPr lang="de-DE" sz="800" dirty="0" err="1"/>
              <a:t>and</a:t>
            </a:r>
            <a:r>
              <a:rPr lang="de-DE" sz="800" dirty="0"/>
              <a:t> Computer </a:t>
            </a:r>
            <a:r>
              <a:rPr lang="de-DE" sz="800" dirty="0" err="1"/>
              <a:t>Assisted</a:t>
            </a:r>
            <a:r>
              <a:rPr lang="de-DE" sz="800" dirty="0"/>
              <a:t> Intervention { MICCAI 2021. </a:t>
            </a:r>
            <a:r>
              <a:rPr lang="de-DE" sz="800" dirty="0" err="1"/>
              <a:t>Lecture</a:t>
            </a:r>
            <a:r>
              <a:rPr lang="de-DE" sz="800" dirty="0"/>
              <a:t> Notes in Computer Science, </a:t>
            </a:r>
            <a:r>
              <a:rPr lang="de-DE" sz="800" dirty="0" err="1"/>
              <a:t>vol</a:t>
            </a:r>
            <a:r>
              <a:rPr lang="de-DE" sz="800" dirty="0"/>
              <a:t> 12908.</a:t>
            </a:r>
            <a:endParaRPr lang="de-DE" sz="800" dirty="0">
              <a:solidFill>
                <a:srgbClr val="000000"/>
              </a:solidFill>
              <a:sym typeface="Arial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D8EDC5E-C684-9449-8679-2E2B11E920B3}"/>
              </a:ext>
            </a:extLst>
          </p:cNvPr>
          <p:cNvSpPr txBox="1"/>
          <p:nvPr/>
        </p:nvSpPr>
        <p:spPr>
          <a:xfrm>
            <a:off x="3353718" y="5155753"/>
            <a:ext cx="2436564" cy="1615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05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Figure</a:t>
            </a:r>
            <a:r>
              <a:rPr kumimoji="0" lang="de-DE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 5: Graph </a:t>
            </a:r>
            <a:r>
              <a:rPr kumimoji="0" lang="de-DE" sz="105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construction</a:t>
            </a:r>
            <a:r>
              <a:rPr kumimoji="0" lang="de-DE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 </a:t>
            </a:r>
            <a:r>
              <a:rPr kumimoji="0" lang="de-DE" sz="105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pipeline</a:t>
            </a:r>
            <a:r>
              <a:rPr kumimoji="0" lang="de-DE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. [1]</a:t>
            </a:r>
          </a:p>
        </p:txBody>
      </p:sp>
    </p:spTree>
    <p:extLst>
      <p:ext uri="{BB962C8B-B14F-4D97-AF65-F5344CB8AC3E}">
        <p14:creationId xmlns:p14="http://schemas.microsoft.com/office/powerpoint/2010/main" val="3740702837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84E1B2-797E-7541-A081-C38E0BC04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 err="1"/>
              <a:t>Classification</a:t>
            </a:r>
            <a:r>
              <a:rPr lang="de-DE" sz="2800" dirty="0"/>
              <a:t> Task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20D849F-B0F6-5844-918C-CE86C9CF722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pPr/>
              <a:t>16</a:t>
            </a:fld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6BCCAB3-9E9C-204E-9168-E1D6E573FF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1522" y="1070310"/>
            <a:ext cx="5080955" cy="5156414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9BE888B3-E9FD-6C4B-A8E5-BB75D2AD98B9}"/>
              </a:ext>
            </a:extLst>
          </p:cNvPr>
          <p:cNvSpPr txBox="1"/>
          <p:nvPr/>
        </p:nvSpPr>
        <p:spPr>
          <a:xfrm>
            <a:off x="3491880" y="989518"/>
            <a:ext cx="2454198" cy="1615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Table 1: F1-Score </a:t>
            </a:r>
            <a:r>
              <a:rPr kumimoji="0" lang="de-DE" sz="105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for</a:t>
            </a:r>
            <a:r>
              <a:rPr kumimoji="0" lang="de-DE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 different </a:t>
            </a:r>
            <a:r>
              <a:rPr kumimoji="0" lang="de-DE" sz="105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setups</a:t>
            </a:r>
            <a:r>
              <a:rPr kumimoji="0" lang="de-DE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. [1]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E2E3E7B-1528-4C41-99DB-685CB0322423}"/>
              </a:ext>
            </a:extLst>
          </p:cNvPr>
          <p:cNvSpPr txBox="1"/>
          <p:nvPr/>
        </p:nvSpPr>
        <p:spPr>
          <a:xfrm>
            <a:off x="107504" y="4941168"/>
            <a:ext cx="2197001" cy="9541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kumimoji="0" lang="de-DE" sz="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[1] </a:t>
            </a:r>
            <a:r>
              <a:rPr lang="de-DE" sz="800" dirty="0" err="1"/>
              <a:t>Wojciechowska</a:t>
            </a:r>
            <a:r>
              <a:rPr lang="de-DE" sz="800" dirty="0"/>
              <a:t> M., et. al. (2021) Early </a:t>
            </a:r>
            <a:r>
              <a:rPr lang="de-DE" sz="800" dirty="0" err="1"/>
              <a:t>Detection</a:t>
            </a:r>
            <a:r>
              <a:rPr lang="de-DE" sz="800" dirty="0"/>
              <a:t> </a:t>
            </a:r>
            <a:r>
              <a:rPr lang="de-DE" sz="800" dirty="0" err="1"/>
              <a:t>of</a:t>
            </a:r>
            <a:r>
              <a:rPr lang="de-DE" sz="800" dirty="0"/>
              <a:t> </a:t>
            </a:r>
            <a:r>
              <a:rPr lang="de-DE" sz="800" dirty="0" err="1"/>
              <a:t>Liver</a:t>
            </a:r>
            <a:r>
              <a:rPr lang="de-DE" sz="800" dirty="0"/>
              <a:t> </a:t>
            </a:r>
            <a:r>
              <a:rPr lang="de-DE" sz="800" dirty="0" err="1"/>
              <a:t>Fibrosis</a:t>
            </a:r>
            <a:r>
              <a:rPr lang="de-DE" sz="800" dirty="0"/>
              <a:t> </a:t>
            </a:r>
            <a:r>
              <a:rPr lang="de-DE" sz="800" dirty="0" err="1"/>
              <a:t>Using</a:t>
            </a:r>
            <a:r>
              <a:rPr lang="de-DE" sz="800" dirty="0"/>
              <a:t> Graph Convolutional Networks. In: de </a:t>
            </a:r>
            <a:r>
              <a:rPr lang="de-DE" sz="800" dirty="0" err="1"/>
              <a:t>Bruijne</a:t>
            </a:r>
            <a:r>
              <a:rPr lang="de-DE" sz="800" dirty="0"/>
              <a:t> M. et al. (</a:t>
            </a:r>
            <a:r>
              <a:rPr lang="de-DE" sz="800" dirty="0" err="1"/>
              <a:t>eds</a:t>
            </a:r>
            <a:r>
              <a:rPr lang="de-DE" sz="800" dirty="0"/>
              <a:t>) Medical Image Computing </a:t>
            </a:r>
            <a:r>
              <a:rPr lang="de-DE" sz="800" dirty="0" err="1"/>
              <a:t>and</a:t>
            </a:r>
            <a:r>
              <a:rPr lang="de-DE" sz="800" dirty="0"/>
              <a:t> Computer </a:t>
            </a:r>
            <a:r>
              <a:rPr lang="de-DE" sz="800" dirty="0" err="1"/>
              <a:t>Assisted</a:t>
            </a:r>
            <a:r>
              <a:rPr lang="de-DE" sz="800" dirty="0"/>
              <a:t> Intervention { MICCAI 2021. </a:t>
            </a:r>
            <a:r>
              <a:rPr lang="de-DE" sz="800" dirty="0" err="1"/>
              <a:t>Lecture</a:t>
            </a:r>
            <a:r>
              <a:rPr lang="de-DE" sz="800" dirty="0"/>
              <a:t> Notes in Computer Science, </a:t>
            </a:r>
            <a:r>
              <a:rPr lang="de-DE" sz="800" dirty="0" err="1"/>
              <a:t>vol</a:t>
            </a:r>
            <a:r>
              <a:rPr lang="de-DE" sz="800" dirty="0"/>
              <a:t> 12908.</a:t>
            </a:r>
            <a:endParaRPr lang="de-DE" sz="800" dirty="0">
              <a:solidFill>
                <a:srgbClr val="000000"/>
              </a:solidFill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12128416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52;p30"/>
          <p:cNvSpPr txBox="1">
            <a:spLocks noGrp="1"/>
          </p:cNvSpPr>
          <p:nvPr>
            <p:ph type="title"/>
          </p:nvPr>
        </p:nvSpPr>
        <p:spPr>
          <a:xfrm>
            <a:off x="358775" y="1828800"/>
            <a:ext cx="8424900" cy="12954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Take Home Message </a:t>
            </a:r>
            <a:endParaRPr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693BAA9-ADA9-3344-AF88-7EDD725D179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4E5310-0381-1D48-9253-5EF292217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/>
              <a:t>Take Home Message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B8B6F00-129A-9C4A-8DD6-41C3DF3AD6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DE" sz="2000" dirty="0"/>
              <a:t>Combination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deep</a:t>
            </a:r>
            <a:r>
              <a:rPr lang="de-DE" sz="2000" dirty="0"/>
              <a:t> </a:t>
            </a:r>
            <a:r>
              <a:rPr lang="de-DE" sz="2000" dirty="0" err="1"/>
              <a:t>learning</a:t>
            </a:r>
            <a:r>
              <a:rPr lang="de-DE" sz="2000" dirty="0"/>
              <a:t> </a:t>
            </a:r>
            <a:r>
              <a:rPr lang="de-DE" sz="2000" dirty="0" err="1"/>
              <a:t>algorithms</a:t>
            </a:r>
            <a:r>
              <a:rPr lang="de-DE" sz="2000" dirty="0"/>
              <a:t> </a:t>
            </a:r>
            <a:r>
              <a:rPr lang="de-DE" sz="2000" dirty="0" err="1"/>
              <a:t>and</a:t>
            </a:r>
            <a:r>
              <a:rPr lang="de-DE" sz="2000" dirty="0"/>
              <a:t> GCNs </a:t>
            </a:r>
            <a:r>
              <a:rPr lang="de-DE" sz="2000" dirty="0" err="1"/>
              <a:t>lead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powerful </a:t>
            </a:r>
            <a:r>
              <a:rPr lang="de-DE" sz="2000" dirty="0" err="1"/>
              <a:t>models</a:t>
            </a:r>
            <a:r>
              <a:rPr lang="de-DE" sz="2000" dirty="0"/>
              <a:t> </a:t>
            </a:r>
            <a:r>
              <a:rPr lang="de-DE" sz="2000" dirty="0" err="1"/>
              <a:t>which</a:t>
            </a:r>
            <a:r>
              <a:rPr lang="de-DE" sz="2000" dirty="0"/>
              <a:t> </a:t>
            </a:r>
            <a:r>
              <a:rPr lang="de-DE" sz="2000" dirty="0" err="1"/>
              <a:t>can</a:t>
            </a:r>
            <a:r>
              <a:rPr lang="de-DE" sz="2000" dirty="0"/>
              <a:t> </a:t>
            </a:r>
            <a:r>
              <a:rPr lang="de-DE" sz="2000" dirty="0" err="1"/>
              <a:t>be</a:t>
            </a:r>
            <a:r>
              <a:rPr lang="de-DE" sz="2000" dirty="0"/>
              <a:t> </a:t>
            </a:r>
            <a:r>
              <a:rPr lang="de-DE" sz="2000" dirty="0" err="1"/>
              <a:t>used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analyze</a:t>
            </a:r>
            <a:r>
              <a:rPr lang="de-DE" sz="2000" dirty="0"/>
              <a:t> </a:t>
            </a:r>
            <a:r>
              <a:rPr lang="de-DE" sz="2000" dirty="0" err="1"/>
              <a:t>complex</a:t>
            </a:r>
            <a:r>
              <a:rPr lang="de-DE" sz="2000" dirty="0"/>
              <a:t> </a:t>
            </a:r>
            <a:r>
              <a:rPr lang="de-DE" sz="2000" dirty="0" err="1"/>
              <a:t>structured</a:t>
            </a:r>
            <a:r>
              <a:rPr lang="de-DE" sz="2000" dirty="0"/>
              <a:t> </a:t>
            </a:r>
            <a:r>
              <a:rPr lang="de-DE" sz="2000" dirty="0" err="1"/>
              <a:t>data</a:t>
            </a:r>
            <a:endParaRPr lang="de-DE" sz="2000" dirty="0"/>
          </a:p>
          <a:p>
            <a:pPr>
              <a:lnSpc>
                <a:spcPct val="150000"/>
              </a:lnSpc>
            </a:pPr>
            <a:r>
              <a:rPr lang="de-DE" sz="2000" dirty="0"/>
              <a:t>GCNs </a:t>
            </a:r>
            <a:r>
              <a:rPr lang="de-DE" sz="2000" dirty="0" err="1"/>
              <a:t>can</a:t>
            </a:r>
            <a:r>
              <a:rPr lang="de-DE" sz="2000" dirty="0"/>
              <a:t> </a:t>
            </a:r>
            <a:r>
              <a:rPr lang="de-DE" sz="2000" dirty="0" err="1"/>
              <a:t>be</a:t>
            </a:r>
            <a:r>
              <a:rPr lang="de-DE" sz="2000" dirty="0"/>
              <a:t> </a:t>
            </a:r>
            <a:r>
              <a:rPr lang="de-DE" sz="2000" dirty="0" err="1"/>
              <a:t>used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help</a:t>
            </a:r>
            <a:r>
              <a:rPr lang="de-DE" sz="2000" dirty="0"/>
              <a:t> </a:t>
            </a:r>
            <a:r>
              <a:rPr lang="de-DE" sz="2000" dirty="0" err="1"/>
              <a:t>experts</a:t>
            </a:r>
            <a:r>
              <a:rPr lang="de-DE" sz="2000" dirty="0"/>
              <a:t> </a:t>
            </a:r>
            <a:r>
              <a:rPr lang="de-DE" sz="2000" dirty="0" err="1"/>
              <a:t>who</a:t>
            </a:r>
            <a:r>
              <a:rPr lang="de-DE" sz="2000" dirty="0"/>
              <a:t> </a:t>
            </a:r>
            <a:r>
              <a:rPr lang="de-DE" sz="2000" dirty="0" err="1"/>
              <a:t>have</a:t>
            </a:r>
            <a:r>
              <a:rPr lang="de-DE" sz="2000" dirty="0"/>
              <a:t> </a:t>
            </a:r>
            <a:r>
              <a:rPr lang="de-DE" sz="2000" dirty="0" err="1"/>
              <a:t>difficult</a:t>
            </a:r>
            <a:r>
              <a:rPr lang="de-DE" sz="2000" dirty="0"/>
              <a:t> </a:t>
            </a:r>
            <a:r>
              <a:rPr lang="de-DE" sz="2000" dirty="0" err="1"/>
              <a:t>tasks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solve</a:t>
            </a:r>
            <a:endParaRPr lang="de-DE" sz="2000" dirty="0"/>
          </a:p>
          <a:p>
            <a:pPr>
              <a:lnSpc>
                <a:spcPct val="150000"/>
              </a:lnSpc>
            </a:pPr>
            <a:r>
              <a:rPr lang="de-DE" sz="2000" dirty="0" err="1"/>
              <a:t>Foundation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analysis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other</a:t>
            </a:r>
            <a:r>
              <a:rPr lang="de-DE" sz="2000" dirty="0"/>
              <a:t> </a:t>
            </a:r>
            <a:r>
              <a:rPr lang="de-DE" sz="2000" dirty="0" err="1"/>
              <a:t>organs</a:t>
            </a:r>
            <a:r>
              <a:rPr lang="de-DE" sz="2000" dirty="0"/>
              <a:t> </a:t>
            </a:r>
            <a:r>
              <a:rPr lang="de-DE" sz="2000" dirty="0" err="1"/>
              <a:t>or</a:t>
            </a:r>
            <a:r>
              <a:rPr lang="de-DE" sz="2000" dirty="0"/>
              <a:t> </a:t>
            </a:r>
            <a:r>
              <a:rPr lang="de-DE" sz="2000" dirty="0" err="1"/>
              <a:t>diseases</a:t>
            </a:r>
            <a:endParaRPr lang="de-DE" sz="2000" dirty="0"/>
          </a:p>
          <a:p>
            <a:pPr marL="114300" indent="0"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9C9B573-30BB-084C-9235-E0552F2217B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4175212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A562483D-7131-894D-B90A-2B0BB5C70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Discussion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248697C-8AD6-5541-BA89-643969E691EF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3947817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93;p14"/>
          <p:cNvSpPr txBox="1">
            <a:spLocks noGrp="1"/>
          </p:cNvSpPr>
          <p:nvPr>
            <p:ph type="title"/>
          </p:nvPr>
        </p:nvSpPr>
        <p:spPr>
          <a:xfrm>
            <a:off x="358774" y="1828800"/>
            <a:ext cx="8424865" cy="1295400"/>
          </a:xfrm>
          <a:prstGeom prst="rect">
            <a:avLst/>
          </a:prstGeom>
        </p:spPr>
        <p:txBody>
          <a:bodyPr/>
          <a:lstStyle/>
          <a:p>
            <a:r>
              <a:rPr dirty="0"/>
              <a:t>Introduction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CE3D5B5-0B37-334A-ABA9-964E624CEE9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9A0B23-EF68-4242-BB12-767563F72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Disscussion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B705A69-A7ED-AE4F-93BD-1D4EACCBCE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19672" y="1314551"/>
            <a:ext cx="4464496" cy="1337624"/>
          </a:xfrm>
        </p:spPr>
        <p:txBody>
          <a:bodyPr>
            <a:normAutofit/>
          </a:bodyPr>
          <a:lstStyle/>
          <a:p>
            <a:r>
              <a:rPr lang="de-DE" dirty="0"/>
              <a:t>Well-</a:t>
            </a:r>
            <a:r>
              <a:rPr lang="de-DE" dirty="0" err="1"/>
              <a:t>written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understandable</a:t>
            </a:r>
            <a:endParaRPr lang="de-DE" dirty="0"/>
          </a:p>
          <a:p>
            <a:r>
              <a:rPr lang="de-DE" dirty="0"/>
              <a:t>Clear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definition</a:t>
            </a:r>
            <a:endParaRPr lang="de-DE" dirty="0"/>
          </a:p>
          <a:p>
            <a:r>
              <a:rPr lang="de-DE" dirty="0" err="1"/>
              <a:t>Self-explaining</a:t>
            </a:r>
            <a:r>
              <a:rPr lang="de-DE" dirty="0"/>
              <a:t> </a:t>
            </a:r>
            <a:r>
              <a:rPr lang="de-DE" dirty="0" err="1"/>
              <a:t>drawings</a:t>
            </a:r>
            <a:endParaRPr lang="de-DE" dirty="0"/>
          </a:p>
          <a:p>
            <a:r>
              <a:rPr lang="de-DE" dirty="0"/>
              <a:t>Source </a:t>
            </a:r>
            <a:r>
              <a:rPr lang="de-DE" dirty="0" err="1"/>
              <a:t>code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online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472F662-13B4-A046-876C-71809E08764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5" name="Kreuz 4">
            <a:extLst>
              <a:ext uri="{FF2B5EF4-FFF2-40B4-BE49-F238E27FC236}">
                <a16:creationId xmlns:a16="http://schemas.microsoft.com/office/drawing/2014/main" id="{412C3887-E563-E043-8DA8-DF3EDA196861}"/>
              </a:ext>
            </a:extLst>
          </p:cNvPr>
          <p:cNvSpPr/>
          <p:nvPr/>
        </p:nvSpPr>
        <p:spPr>
          <a:xfrm>
            <a:off x="539552" y="1551315"/>
            <a:ext cx="864096" cy="864096"/>
          </a:xfrm>
          <a:prstGeom prst="plus">
            <a:avLst>
              <a:gd name="adj" fmla="val 37269"/>
            </a:avLst>
          </a:prstGeom>
          <a:solidFill>
            <a:srgbClr val="FFFFFF"/>
          </a:solidFill>
          <a:ln w="25400" cap="flat">
            <a:solidFill>
              <a:srgbClr val="4C92CF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B7ED872B-A927-2749-937F-F3FC13F8AAB7}"/>
              </a:ext>
            </a:extLst>
          </p:cNvPr>
          <p:cNvSpPr/>
          <p:nvPr/>
        </p:nvSpPr>
        <p:spPr>
          <a:xfrm>
            <a:off x="539552" y="4334578"/>
            <a:ext cx="864096" cy="216024"/>
          </a:xfrm>
          <a:prstGeom prst="rect">
            <a:avLst/>
          </a:prstGeom>
          <a:solidFill>
            <a:srgbClr val="FFFFFF"/>
          </a:solidFill>
          <a:ln w="25400" cap="flat">
            <a:solidFill>
              <a:srgbClr val="4C92CF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Arial"/>
            </a:endParaRP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D8AE04C1-3F77-1A4D-BDF5-7737121F409A}"/>
              </a:ext>
            </a:extLst>
          </p:cNvPr>
          <p:cNvSpPr txBox="1">
            <a:spLocks/>
          </p:cNvSpPr>
          <p:nvPr/>
        </p:nvSpPr>
        <p:spPr>
          <a:xfrm>
            <a:off x="1763688" y="3969061"/>
            <a:ext cx="5472608" cy="11630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normAutofit/>
          </a:bodyPr>
          <a:lstStyle>
            <a:lvl1pPr marL="457200" marR="0" indent="-342900" algn="l" defTabSz="914400" rtl="0" latinLnBrk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•"/>
              <a:tabLst/>
              <a:defRPr sz="1800" b="0" i="0" u="none" strike="noStrike" cap="none" spc="0" baseline="0">
                <a:solidFill>
                  <a:srgbClr val="333333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012369" marR="0" indent="-440871" algn="l" defTabSz="914400" rtl="0" latinLnBrk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–"/>
              <a:tabLst/>
              <a:defRPr sz="1800" b="0" i="0" u="none" strike="noStrike" cap="none" spc="0" baseline="0">
                <a:solidFill>
                  <a:srgbClr val="333333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469569" marR="0" indent="-440869" algn="l" defTabSz="914400" rtl="0" latinLnBrk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•"/>
              <a:tabLst/>
              <a:defRPr sz="1800" b="0" i="0" u="none" strike="noStrike" cap="none" spc="0" baseline="0">
                <a:solidFill>
                  <a:srgbClr val="333333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926769" marR="0" indent="-440869" algn="l" defTabSz="914400" rtl="0" latinLnBrk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–"/>
              <a:tabLst/>
              <a:defRPr sz="1800" b="0" i="0" u="none" strike="noStrike" cap="none" spc="0" baseline="0">
                <a:solidFill>
                  <a:srgbClr val="333333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383969" marR="0" indent="-440869" algn="l" defTabSz="914400" rtl="0" latinLnBrk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tabLst/>
              <a:defRPr sz="1800" b="0" i="0" u="none" strike="noStrike" cap="none" spc="0" baseline="0">
                <a:solidFill>
                  <a:srgbClr val="333333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841169" marR="0" indent="-440869" algn="l" defTabSz="914400" rtl="0" latinLnBrk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tabLst/>
              <a:defRPr sz="1800" b="0" i="0" u="none" strike="noStrike" cap="none" spc="0" baseline="0">
                <a:solidFill>
                  <a:srgbClr val="333333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98371" marR="0" indent="-440869" algn="l" defTabSz="914400" rtl="0" latinLnBrk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tabLst/>
              <a:defRPr sz="1800" b="0" i="0" u="none" strike="noStrike" cap="none" spc="0" baseline="0">
                <a:solidFill>
                  <a:srgbClr val="333333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755571" marR="0" indent="-440871" algn="l" defTabSz="914400" rtl="0" latinLnBrk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tabLst/>
              <a:defRPr sz="1800" b="0" i="0" u="none" strike="noStrike" cap="none" spc="0" baseline="0">
                <a:solidFill>
                  <a:srgbClr val="333333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212771" marR="0" indent="-440871" algn="l" defTabSz="914400" rtl="0" latinLnBrk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tabLst/>
              <a:defRPr sz="1800" b="0" i="0" u="none" strike="noStrike" cap="none" spc="0" baseline="0">
                <a:solidFill>
                  <a:srgbClr val="333333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hangingPunct="1"/>
            <a:r>
              <a:rPr lang="de-DE" dirty="0" err="1"/>
              <a:t>Deeper</a:t>
            </a:r>
            <a:r>
              <a:rPr lang="de-DE" dirty="0"/>
              <a:t> </a:t>
            </a:r>
            <a:r>
              <a:rPr lang="de-DE" dirty="0" err="1"/>
              <a:t>details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approaches</a:t>
            </a:r>
            <a:endParaRPr lang="de-DE" dirty="0"/>
          </a:p>
          <a:p>
            <a:pPr hangingPunct="1"/>
            <a:r>
              <a:rPr lang="de-DE" dirty="0"/>
              <a:t>More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node</a:t>
            </a:r>
            <a:r>
              <a:rPr lang="de-DE" dirty="0"/>
              <a:t> </a:t>
            </a:r>
            <a:r>
              <a:rPr lang="de-DE" dirty="0" err="1"/>
              <a:t>representation</a:t>
            </a:r>
            <a:endParaRPr lang="de-DE" dirty="0"/>
          </a:p>
          <a:p>
            <a:pPr hangingPunct="1"/>
            <a:r>
              <a:rPr lang="de-DE" dirty="0"/>
              <a:t>Much </a:t>
            </a:r>
            <a:r>
              <a:rPr lang="de-DE" dirty="0" err="1"/>
              <a:t>prior</a:t>
            </a:r>
            <a:r>
              <a:rPr lang="de-DE" dirty="0"/>
              <a:t> </a:t>
            </a:r>
            <a:r>
              <a:rPr lang="de-DE" dirty="0" err="1"/>
              <a:t>knowledge</a:t>
            </a:r>
            <a:r>
              <a:rPr lang="de-DE" dirty="0"/>
              <a:t> </a:t>
            </a:r>
            <a:r>
              <a:rPr lang="de-DE" dirty="0" err="1"/>
              <a:t>needed</a:t>
            </a:r>
            <a:r>
              <a:rPr lang="de-DE" dirty="0"/>
              <a:t> </a:t>
            </a:r>
          </a:p>
          <a:p>
            <a:pPr hangingPunct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6829174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350;p40"/>
          <p:cNvSpPr txBox="1">
            <a:spLocks noGrp="1"/>
          </p:cNvSpPr>
          <p:nvPr>
            <p:ph type="title"/>
          </p:nvPr>
        </p:nvSpPr>
        <p:spPr>
          <a:xfrm>
            <a:off x="358775" y="1828800"/>
            <a:ext cx="8424900" cy="12954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References</a:t>
            </a:r>
            <a:endParaRPr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5301825-A65D-AE4B-827A-D42FDDD08E5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8731B6-D00A-744E-AF5D-6F0C7541A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References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33D1FA7-09CC-E94C-A776-DDD9E0BB164E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6A8D07F-E745-4341-A327-5A1C2BAD461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58775" y="1066800"/>
            <a:ext cx="8424865" cy="45781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kumimoji="0" lang="de-DE" sz="1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[1]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Wojciechowska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M., et. al. (2021) Early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Detection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of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Liver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Fibrosis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Using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Graph Convolutional Networks. In: de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Bruijne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M. et al. (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eds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) Medical Image Computing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and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Computer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Assisted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Intervention { MICCAI 2021.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Lecture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Notes in Computer Science,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vol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12908.</a:t>
            </a:r>
          </a:p>
          <a:p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[2] Sharma, H., Zerbe, N., Lohmann, S., Kayser, K.,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Hellwich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, O.,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Hufnagl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, P.: A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review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of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graph-based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methods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for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image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analysis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in digital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histopathology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.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Diagnost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.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Pathol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. 1(1), 1{51 (2015)</a:t>
            </a:r>
          </a:p>
          <a:p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[3] 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Zhou, Y., Graham, S.,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Alemi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Koohbanani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, N., Shaban, M.,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Heng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, P.A.,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Rajpoot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, N.: CGC-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net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: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cell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graph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convolutional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network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for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grading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of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colorectal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cancer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histology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images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. In: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Proceedings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- 2019 International Conference on Computer Vision Workshop, ICCVW 2019, pp. 388{398 (2019)</a:t>
            </a:r>
          </a:p>
          <a:p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[4]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Pati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, P., et al.: HACT-Net: a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hierarchical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cell-to-tissue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graph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neural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network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for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histopathological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image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classi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 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cation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. In: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Sudre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, C.H., et al. (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eds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.) UNSURE/GRAIL -2020. LNCS, vol. 12443, pp. 208{219. Springer, Cham (2020). https://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doi.org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/10.1007/978-3-030-60365-6 20</a:t>
            </a:r>
          </a:p>
          <a:p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[5] 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Zheng, Y., Jiang, B., Shi, J., Zhang, H., Xie, F.: Encoding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histopathological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WSIS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using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GNN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for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scalable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diagnostically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relevant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regions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retrieval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. In: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Shen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, D., et al. (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eds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.) MICCAI 2019. LNCS, vol. 11764, pp. 550{558. Springer, Cham (2019). https://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doi.org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/10.1007/978-3-030-32239-7 61</a:t>
            </a:r>
          </a:p>
          <a:p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[6]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Yu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, Y., et al.: Deep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learning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enables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automated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scoring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of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liver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fibrosis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stages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.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Sci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. Rep. 8(1), 1–10 (2018)</a:t>
            </a:r>
          </a:p>
          <a:p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[7]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Xu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, S., et al.: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QFibrosis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: a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fully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-quantitative innovative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method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incorporating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histological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features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to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facilitate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accurate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fibrosis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scoring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 in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animal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model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and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chronic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hepatitis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 B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patients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. J.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Hepatol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. 61(2), 260–269 (2014)</a:t>
            </a:r>
          </a:p>
          <a:p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[8] Heinemann, F., Birk, G.,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Stierstorfer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, B.: Deep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learning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enables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pathologist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-like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scoring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of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 NASH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models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. 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Sci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Arial"/>
              </a:rPr>
              <a:t>. Rep. 9(1), 1–10 (2019)</a:t>
            </a:r>
          </a:p>
          <a:p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[9] https://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www.mavyret.com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how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-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hep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-c-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affects</a:t>
            </a:r>
            <a:r>
              <a:rPr lang="de-DE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-</a:t>
            </a:r>
            <a:r>
              <a:rPr lang="de-DE" sz="12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liver</a:t>
            </a:r>
            <a:endParaRPr lang="de-DE" sz="1200" dirty="0">
              <a:solidFill>
                <a:schemeClr val="tx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Arial"/>
            </a:endParaRPr>
          </a:p>
          <a:p>
            <a:endParaRPr lang="de-DE" sz="800" dirty="0">
              <a:solidFill>
                <a:srgbClr val="000000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Arial"/>
            </a:endParaRPr>
          </a:p>
          <a:p>
            <a:endParaRPr lang="de-DE" sz="8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endParaRPr lang="de-DE" sz="800" dirty="0">
              <a:solidFill>
                <a:srgbClr val="000000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21797755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328;p37"/>
          <p:cNvSpPr txBox="1">
            <a:spLocks noGrp="1"/>
          </p:cNvSpPr>
          <p:nvPr>
            <p:ph type="title"/>
          </p:nvPr>
        </p:nvSpPr>
        <p:spPr>
          <a:xfrm>
            <a:off x="358775" y="1828800"/>
            <a:ext cx="8424900" cy="1295400"/>
          </a:xfrm>
          <a:prstGeom prst="rect">
            <a:avLst/>
          </a:prstGeom>
        </p:spPr>
        <p:txBody>
          <a:bodyPr/>
          <a:lstStyle/>
          <a:p>
            <a:r>
              <a:rPr dirty="0"/>
              <a:t>Thank you for your attention!</a:t>
            </a:r>
            <a:br>
              <a:rPr lang="en-US" dirty="0"/>
            </a:br>
            <a:r>
              <a:rPr lang="en-US" dirty="0"/>
              <a:t>Questions?</a:t>
            </a:r>
            <a:endParaRPr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91F1040-4C0A-0245-A138-A32B63AFD60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pPr/>
              <a:t>23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01;p15"/>
          <p:cNvSpPr txBox="1"/>
          <p:nvPr/>
        </p:nvSpPr>
        <p:spPr>
          <a:xfrm>
            <a:off x="1162897" y="6458832"/>
            <a:ext cx="3668179" cy="2649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Computer Aided Medical Procedures</a:t>
            </a:r>
          </a:p>
        </p:txBody>
      </p:sp>
      <p:sp>
        <p:nvSpPr>
          <p:cNvPr id="133" name="Google Shape;98;p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fr-FR" sz="2800" dirty="0"/>
              <a:t>Basics of </a:t>
            </a:r>
            <a:r>
              <a:rPr lang="fr-FR" sz="2800" dirty="0" err="1"/>
              <a:t>Liver</a:t>
            </a:r>
            <a:r>
              <a:rPr lang="fr-FR" sz="2800" dirty="0"/>
              <a:t> </a:t>
            </a:r>
            <a:r>
              <a:rPr lang="fr-FR" sz="2800" dirty="0" err="1"/>
              <a:t>Fibrosis</a:t>
            </a:r>
            <a:endParaRPr sz="280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F879AF9-ED64-B449-9861-30C0B8BCF8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DE" sz="2000" dirty="0"/>
              <a:t>High </a:t>
            </a:r>
            <a:r>
              <a:rPr lang="de-DE" sz="2000" dirty="0" err="1"/>
              <a:t>risk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liver</a:t>
            </a:r>
            <a:r>
              <a:rPr lang="de-DE" sz="2000" dirty="0"/>
              <a:t> </a:t>
            </a:r>
            <a:r>
              <a:rPr lang="de-DE" sz="2000" dirty="0" err="1"/>
              <a:t>fibrosis</a:t>
            </a:r>
            <a:r>
              <a:rPr lang="de-DE" sz="2000" dirty="0"/>
              <a:t> </a:t>
            </a:r>
            <a:r>
              <a:rPr lang="de-DE" sz="2000" dirty="0" err="1"/>
              <a:t>through</a:t>
            </a:r>
            <a:r>
              <a:rPr lang="de-DE" sz="2000" dirty="0"/>
              <a:t> </a:t>
            </a:r>
            <a:r>
              <a:rPr lang="de-DE" sz="2000" dirty="0" err="1"/>
              <a:t>occurence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collagen</a:t>
            </a:r>
            <a:endParaRPr lang="de-DE" sz="2000" dirty="0"/>
          </a:p>
          <a:p>
            <a:pPr>
              <a:lnSpc>
                <a:spcPct val="150000"/>
              </a:lnSpc>
            </a:pPr>
            <a:r>
              <a:rPr lang="de-DE" sz="2000" dirty="0" err="1"/>
              <a:t>Detection</a:t>
            </a:r>
            <a:r>
              <a:rPr lang="de-DE" sz="2000" dirty="0"/>
              <a:t> </a:t>
            </a:r>
            <a:r>
              <a:rPr lang="de-DE" sz="2000" dirty="0" err="1"/>
              <a:t>through</a:t>
            </a:r>
            <a:r>
              <a:rPr lang="de-DE" sz="2000" dirty="0"/>
              <a:t> </a:t>
            </a:r>
            <a:r>
              <a:rPr lang="de-DE" sz="2000" dirty="0" err="1"/>
              <a:t>observation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collagen</a:t>
            </a:r>
            <a:r>
              <a:rPr lang="de-DE" sz="2000" dirty="0"/>
              <a:t> in </a:t>
            </a:r>
            <a:r>
              <a:rPr lang="de-DE" sz="2000" dirty="0" err="1"/>
              <a:t>tissue</a:t>
            </a:r>
            <a:endParaRPr lang="de-DE" sz="2000" dirty="0"/>
          </a:p>
          <a:p>
            <a:pPr>
              <a:lnSpc>
                <a:spcPct val="150000"/>
              </a:lnSpc>
            </a:pPr>
            <a:r>
              <a:rPr lang="de-DE" sz="2000" dirty="0" err="1"/>
              <a:t>Classification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fibrosis</a:t>
            </a:r>
            <a:r>
              <a:rPr lang="de-DE" sz="2000" dirty="0"/>
              <a:t> </a:t>
            </a:r>
            <a:r>
              <a:rPr lang="de-DE" sz="2000" dirty="0" err="1"/>
              <a:t>level</a:t>
            </a:r>
            <a:r>
              <a:rPr lang="de-DE" sz="2000" dirty="0"/>
              <a:t> </a:t>
            </a:r>
            <a:r>
              <a:rPr lang="de-DE" sz="2000" dirty="0" err="1"/>
              <a:t>through</a:t>
            </a:r>
            <a:r>
              <a:rPr lang="de-DE" sz="2000" dirty="0"/>
              <a:t> METAVIR </a:t>
            </a:r>
            <a:r>
              <a:rPr lang="de-DE" sz="2000" dirty="0" err="1"/>
              <a:t>staging</a:t>
            </a:r>
            <a:r>
              <a:rPr lang="de-DE" sz="2000" dirty="0"/>
              <a:t> </a:t>
            </a:r>
            <a:r>
              <a:rPr lang="de-DE" sz="2000" dirty="0" err="1"/>
              <a:t>system</a:t>
            </a:r>
            <a:endParaRPr lang="de-DE" sz="2000" dirty="0"/>
          </a:p>
          <a:p>
            <a:endParaRPr lang="de-DE" dirty="0"/>
          </a:p>
        </p:txBody>
      </p:sp>
      <p:sp>
        <p:nvSpPr>
          <p:cNvPr id="136" name="Google Shape;102;p15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r>
              <a:rPr lang="de-DE" dirty="0"/>
              <a:t>3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0B4E109-C325-8B4F-89D0-886BD240E7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708920"/>
            <a:ext cx="4585640" cy="3096037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2D9026AA-12F8-4643-9542-A86F919E3F61}"/>
              </a:ext>
            </a:extLst>
          </p:cNvPr>
          <p:cNvSpPr txBox="1"/>
          <p:nvPr/>
        </p:nvSpPr>
        <p:spPr>
          <a:xfrm>
            <a:off x="1403648" y="6091408"/>
            <a:ext cx="3092193" cy="1615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r>
              <a:rPr lang="de-DE" sz="1050" dirty="0"/>
              <a:t>[9] https://</a:t>
            </a:r>
            <a:r>
              <a:rPr lang="de-DE" sz="1050" dirty="0" err="1"/>
              <a:t>www.mavyret.com</a:t>
            </a:r>
            <a:r>
              <a:rPr lang="de-DE" sz="1050" dirty="0"/>
              <a:t>/</a:t>
            </a:r>
            <a:r>
              <a:rPr lang="de-DE" sz="1050" dirty="0" err="1"/>
              <a:t>how</a:t>
            </a:r>
            <a:r>
              <a:rPr lang="de-DE" sz="1050" dirty="0"/>
              <a:t>-</a:t>
            </a:r>
            <a:r>
              <a:rPr lang="de-DE" sz="1050" dirty="0" err="1"/>
              <a:t>hep</a:t>
            </a:r>
            <a:r>
              <a:rPr lang="de-DE" sz="1050" dirty="0"/>
              <a:t>-c-</a:t>
            </a:r>
            <a:r>
              <a:rPr lang="de-DE" sz="1050" dirty="0" err="1"/>
              <a:t>affects</a:t>
            </a:r>
            <a:r>
              <a:rPr lang="de-DE" sz="1050" dirty="0"/>
              <a:t>-</a:t>
            </a:r>
            <a:r>
              <a:rPr lang="de-DE" sz="1050" dirty="0" err="1"/>
              <a:t>liver</a:t>
            </a:r>
            <a:endParaRPr kumimoji="0" lang="de-DE" sz="105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Arial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136A16D-8EEA-E547-A5D1-8C49133C448E}"/>
              </a:ext>
            </a:extLst>
          </p:cNvPr>
          <p:cNvSpPr txBox="1"/>
          <p:nvPr/>
        </p:nvSpPr>
        <p:spPr>
          <a:xfrm>
            <a:off x="5004048" y="5849215"/>
            <a:ext cx="2709075" cy="1615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r>
              <a:rPr kumimoji="0" lang="de-DE" sz="105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Figure</a:t>
            </a:r>
            <a:r>
              <a:rPr kumimoji="0" lang="de-DE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 </a:t>
            </a:r>
            <a:r>
              <a:rPr lang="de-DE" sz="1050" dirty="0"/>
              <a:t>1: Different Stages </a:t>
            </a:r>
            <a:r>
              <a:rPr lang="de-DE" sz="1050" dirty="0" err="1"/>
              <a:t>of</a:t>
            </a:r>
            <a:r>
              <a:rPr lang="de-DE" sz="1050" dirty="0"/>
              <a:t> </a:t>
            </a:r>
            <a:r>
              <a:rPr lang="de-DE" sz="1050" dirty="0" err="1"/>
              <a:t>Liver</a:t>
            </a:r>
            <a:r>
              <a:rPr lang="de-DE" sz="1050" dirty="0"/>
              <a:t> </a:t>
            </a:r>
            <a:r>
              <a:rPr lang="de-DE" sz="1050" dirty="0" err="1"/>
              <a:t>Fibrosis</a:t>
            </a:r>
            <a:r>
              <a:rPr lang="de-DE" sz="1050" dirty="0"/>
              <a:t> [9]</a:t>
            </a:r>
            <a:endParaRPr kumimoji="0" lang="de-DE" sz="105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15D24F-553E-B047-96CA-E6D2F6ED4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/>
              <a:t>Motivation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620098E-94E2-FB45-8A84-43889DB57C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DE" sz="2000" dirty="0"/>
              <a:t>Previous </a:t>
            </a:r>
            <a:r>
              <a:rPr lang="de-DE" sz="2000" dirty="0" err="1"/>
              <a:t>approaches</a:t>
            </a:r>
            <a:r>
              <a:rPr lang="de-DE" sz="2000" dirty="0"/>
              <a:t>:</a:t>
            </a:r>
          </a:p>
          <a:p>
            <a:pPr lvl="1">
              <a:lnSpc>
                <a:spcPct val="150000"/>
              </a:lnSpc>
            </a:pPr>
            <a:r>
              <a:rPr lang="de-DE" sz="2000" dirty="0" err="1"/>
              <a:t>did</a:t>
            </a:r>
            <a:r>
              <a:rPr lang="de-DE" sz="2000" dirty="0"/>
              <a:t> not </a:t>
            </a:r>
            <a:r>
              <a:rPr lang="de-DE" sz="2000" dirty="0" err="1"/>
              <a:t>consider</a:t>
            </a:r>
            <a:r>
              <a:rPr lang="de-DE" sz="2000" dirty="0"/>
              <a:t> </a:t>
            </a:r>
            <a:r>
              <a:rPr lang="de-DE" sz="2000" dirty="0" err="1"/>
              <a:t>topology</a:t>
            </a:r>
            <a:r>
              <a:rPr lang="de-DE" sz="2000" dirty="0"/>
              <a:t> at </a:t>
            </a:r>
            <a:r>
              <a:rPr lang="de-DE" sz="2000" dirty="0" err="1"/>
              <a:t>macroscopic</a:t>
            </a:r>
            <a:r>
              <a:rPr lang="de-DE" sz="2000" dirty="0"/>
              <a:t> </a:t>
            </a:r>
            <a:r>
              <a:rPr lang="de-DE" sz="2000" dirty="0" err="1"/>
              <a:t>level</a:t>
            </a:r>
            <a:endParaRPr lang="de-DE" sz="2000" dirty="0"/>
          </a:p>
          <a:p>
            <a:pPr lvl="1">
              <a:lnSpc>
                <a:spcPct val="150000"/>
              </a:lnSpc>
            </a:pPr>
            <a:r>
              <a:rPr lang="de-DE" sz="2000" dirty="0" err="1"/>
              <a:t>used</a:t>
            </a:r>
            <a:r>
              <a:rPr lang="de-DE" sz="2000" dirty="0"/>
              <a:t> large </a:t>
            </a:r>
            <a:r>
              <a:rPr lang="de-DE" sz="2000" dirty="0" err="1"/>
              <a:t>patches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tissue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biopsy</a:t>
            </a:r>
            <a:endParaRPr lang="de-DE" sz="2000" dirty="0"/>
          </a:p>
          <a:p>
            <a:pPr lvl="1">
              <a:lnSpc>
                <a:spcPct val="150000"/>
              </a:lnSpc>
            </a:pPr>
            <a:r>
              <a:rPr lang="de-DE" sz="2000" dirty="0" err="1"/>
              <a:t>downsampled</a:t>
            </a:r>
            <a:r>
              <a:rPr lang="de-DE" sz="2000" dirty="0"/>
              <a:t> </a:t>
            </a:r>
            <a:r>
              <a:rPr lang="de-DE" sz="2000" dirty="0" err="1"/>
              <a:t>Whole</a:t>
            </a:r>
            <a:r>
              <a:rPr lang="de-DE" sz="2000" dirty="0"/>
              <a:t> Slide Images (WSIs)</a:t>
            </a:r>
          </a:p>
          <a:p>
            <a:pPr>
              <a:lnSpc>
                <a:spcPct val="150000"/>
              </a:lnSpc>
            </a:pPr>
            <a:r>
              <a:rPr lang="de-DE" sz="2000" dirty="0"/>
              <a:t>The </a:t>
            </a:r>
            <a:r>
              <a:rPr lang="de-DE" sz="2000" dirty="0" err="1"/>
              <a:t>approach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Graph </a:t>
            </a:r>
            <a:r>
              <a:rPr lang="de-DE" sz="2000" dirty="0" err="1"/>
              <a:t>Convolution</a:t>
            </a:r>
            <a:r>
              <a:rPr lang="de-DE" sz="2000" dirty="0"/>
              <a:t> Network (GCNs) in </a:t>
            </a:r>
            <a:r>
              <a:rPr lang="de-DE" sz="2000" dirty="0" err="1"/>
              <a:t>combination</a:t>
            </a:r>
            <a:r>
              <a:rPr lang="de-DE" sz="2000" dirty="0"/>
              <a:t> </a:t>
            </a:r>
            <a:r>
              <a:rPr lang="de-DE" sz="2000" dirty="0" err="1"/>
              <a:t>with</a:t>
            </a:r>
            <a:r>
              <a:rPr lang="de-DE" sz="2000" dirty="0"/>
              <a:t> Deep Learning </a:t>
            </a:r>
            <a:r>
              <a:rPr lang="de-DE" sz="2000" dirty="0" err="1"/>
              <a:t>are</a:t>
            </a:r>
            <a:r>
              <a:rPr lang="de-DE" sz="2000" dirty="0"/>
              <a:t> </a:t>
            </a:r>
            <a:r>
              <a:rPr lang="de-DE" sz="2000" dirty="0" err="1"/>
              <a:t>suited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this</a:t>
            </a:r>
            <a:r>
              <a:rPr lang="de-DE" sz="2000" dirty="0"/>
              <a:t> </a:t>
            </a:r>
            <a:r>
              <a:rPr lang="de-DE" sz="2000" dirty="0" err="1"/>
              <a:t>problem</a:t>
            </a:r>
            <a:endParaRPr lang="de-DE" sz="2000" dirty="0"/>
          </a:p>
          <a:p>
            <a:pPr>
              <a:lnSpc>
                <a:spcPct val="150000"/>
              </a:lnSpc>
            </a:pPr>
            <a:r>
              <a:rPr lang="de-DE" sz="2000" dirty="0" err="1"/>
              <a:t>Two</a:t>
            </a:r>
            <a:r>
              <a:rPr lang="de-DE" sz="2000" dirty="0"/>
              <a:t> </a:t>
            </a:r>
            <a:r>
              <a:rPr lang="de-DE" sz="2000" dirty="0" err="1"/>
              <a:t>core</a:t>
            </a:r>
            <a:r>
              <a:rPr lang="de-DE" sz="2000" dirty="0"/>
              <a:t> </a:t>
            </a:r>
            <a:r>
              <a:rPr lang="de-DE" sz="2000" dirty="0" err="1"/>
              <a:t>pipelines</a:t>
            </a:r>
            <a:r>
              <a:rPr lang="de-DE" sz="2000" dirty="0"/>
              <a:t> </a:t>
            </a:r>
            <a:r>
              <a:rPr lang="de-DE" sz="2000" dirty="0" err="1"/>
              <a:t>which</a:t>
            </a:r>
            <a:r>
              <a:rPr lang="de-DE" sz="2000" dirty="0"/>
              <a:t> </a:t>
            </a:r>
            <a:r>
              <a:rPr lang="de-DE" sz="2000" dirty="0" err="1"/>
              <a:t>resolve</a:t>
            </a:r>
            <a:r>
              <a:rPr lang="de-DE" sz="2000" dirty="0"/>
              <a:t> </a:t>
            </a:r>
            <a:r>
              <a:rPr lang="de-DE" sz="2000" dirty="0" err="1"/>
              <a:t>this</a:t>
            </a:r>
            <a:r>
              <a:rPr lang="de-DE" sz="2000" dirty="0"/>
              <a:t> </a:t>
            </a:r>
            <a:r>
              <a:rPr lang="de-DE" sz="2000" dirty="0" err="1"/>
              <a:t>issue</a:t>
            </a:r>
            <a:endParaRPr lang="de-DE" sz="2000" dirty="0"/>
          </a:p>
          <a:p>
            <a:pPr>
              <a:lnSpc>
                <a:spcPct val="150000"/>
              </a:lnSpc>
            </a:pPr>
            <a:endParaRPr lang="de-DE" dirty="0"/>
          </a:p>
        </p:txBody>
      </p:sp>
      <p:sp>
        <p:nvSpPr>
          <p:cNvPr id="5" name="Google Shape;102;p15">
            <a:extLst>
              <a:ext uri="{FF2B5EF4-FFF2-40B4-BE49-F238E27FC236}">
                <a16:creationId xmlns:a16="http://schemas.microsoft.com/office/drawing/2014/main" id="{4CD6EAA5-D912-3144-AD1F-7439B5407AED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077200" y="6452822"/>
            <a:ext cx="177250" cy="27695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r>
              <a:rPr lang="de-DE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728677044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01;p15"/>
          <p:cNvSpPr txBox="1"/>
          <p:nvPr/>
        </p:nvSpPr>
        <p:spPr>
          <a:xfrm>
            <a:off x="1162897" y="6458832"/>
            <a:ext cx="3668179" cy="2649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699" tIns="45699" rIns="45699" bIns="45699" anchor="ctr">
            <a:spAutoFit/>
          </a:bodyPr>
          <a:lstStyle>
            <a:lvl1pPr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Computer Aided Medical Procedures</a:t>
            </a:r>
          </a:p>
        </p:txBody>
      </p:sp>
      <p:sp>
        <p:nvSpPr>
          <p:cNvPr id="133" name="Google Shape;98;p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fr-FR" sz="2800" dirty="0" err="1"/>
              <a:t>Related</a:t>
            </a:r>
            <a:r>
              <a:rPr lang="fr-FR" sz="2800" dirty="0"/>
              <a:t> </a:t>
            </a:r>
            <a:r>
              <a:rPr lang="fr-FR" sz="2800" dirty="0" err="1"/>
              <a:t>Work</a:t>
            </a:r>
            <a:endParaRPr sz="2800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8821E73-04F2-C846-90FC-654516A02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8775" y="1066800"/>
            <a:ext cx="8605713" cy="51054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sz="2000" dirty="0"/>
              <a:t>Spatial </a:t>
            </a:r>
            <a:r>
              <a:rPr lang="de-DE" sz="2000" dirty="0" err="1"/>
              <a:t>relationship</a:t>
            </a:r>
            <a:r>
              <a:rPr lang="de-DE" sz="2000" dirty="0"/>
              <a:t> in </a:t>
            </a:r>
            <a:r>
              <a:rPr lang="de-DE" sz="2000" dirty="0" err="1"/>
              <a:t>histopathological</a:t>
            </a:r>
            <a:r>
              <a:rPr lang="de-DE" sz="2000" dirty="0"/>
              <a:t> </a:t>
            </a:r>
            <a:r>
              <a:rPr lang="de-DE" sz="2000" dirty="0" err="1"/>
              <a:t>tasks</a:t>
            </a:r>
            <a:r>
              <a:rPr lang="de-DE" sz="2000" dirty="0"/>
              <a:t> [2]</a:t>
            </a:r>
          </a:p>
          <a:p>
            <a:pPr>
              <a:lnSpc>
                <a:spcPct val="150000"/>
              </a:lnSpc>
            </a:pPr>
            <a:r>
              <a:rPr lang="de-DE" sz="2000" dirty="0"/>
              <a:t>Nodes in GCNs </a:t>
            </a:r>
            <a:r>
              <a:rPr lang="de-DE" sz="2000" dirty="0" err="1"/>
              <a:t>describing</a:t>
            </a:r>
            <a:r>
              <a:rPr lang="de-DE" sz="2000" dirty="0"/>
              <a:t> </a:t>
            </a:r>
            <a:r>
              <a:rPr lang="de-DE" sz="2000" dirty="0" err="1"/>
              <a:t>important</a:t>
            </a:r>
            <a:r>
              <a:rPr lang="de-DE" sz="2000" dirty="0"/>
              <a:t> </a:t>
            </a:r>
            <a:r>
              <a:rPr lang="de-DE" sz="2000" dirty="0" err="1"/>
              <a:t>biological</a:t>
            </a:r>
            <a:r>
              <a:rPr lang="de-DE" sz="2000" dirty="0"/>
              <a:t> </a:t>
            </a:r>
            <a:r>
              <a:rPr lang="de-DE" sz="2000" dirty="0" err="1"/>
              <a:t>information</a:t>
            </a:r>
            <a:r>
              <a:rPr lang="de-DE" sz="2000" dirty="0"/>
              <a:t> [3],[4],[5]</a:t>
            </a:r>
          </a:p>
          <a:p>
            <a:pPr>
              <a:lnSpc>
                <a:spcPct val="150000"/>
              </a:lnSpc>
            </a:pPr>
            <a:r>
              <a:rPr lang="de-DE" sz="2000" dirty="0" err="1"/>
              <a:t>Downsampling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WSIs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obtain</a:t>
            </a:r>
            <a:r>
              <a:rPr lang="de-DE" sz="2000" dirty="0"/>
              <a:t> </a:t>
            </a:r>
            <a:r>
              <a:rPr lang="de-DE" sz="2000" dirty="0" err="1"/>
              <a:t>scoring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liver</a:t>
            </a:r>
            <a:r>
              <a:rPr lang="de-DE" sz="2000" dirty="0"/>
              <a:t> </a:t>
            </a:r>
            <a:r>
              <a:rPr lang="de-DE" sz="2000" dirty="0" err="1"/>
              <a:t>fibrosis</a:t>
            </a:r>
            <a:r>
              <a:rPr lang="de-DE" sz="2000" dirty="0"/>
              <a:t> [6]</a:t>
            </a:r>
          </a:p>
          <a:p>
            <a:pPr>
              <a:lnSpc>
                <a:spcPct val="150000"/>
              </a:lnSpc>
            </a:pPr>
            <a:r>
              <a:rPr lang="de-DE" sz="2000" dirty="0"/>
              <a:t>Patch-</a:t>
            </a:r>
            <a:r>
              <a:rPr lang="de-DE" sz="2000" dirty="0" err="1"/>
              <a:t>based</a:t>
            </a:r>
            <a:r>
              <a:rPr lang="de-DE" sz="2000" dirty="0"/>
              <a:t> </a:t>
            </a:r>
            <a:r>
              <a:rPr lang="de-DE" sz="2000" dirty="0" err="1"/>
              <a:t>methods</a:t>
            </a:r>
            <a:r>
              <a:rPr lang="de-DE" sz="2000" dirty="0"/>
              <a:t> </a:t>
            </a:r>
            <a:r>
              <a:rPr lang="de-DE" sz="2000" dirty="0" err="1"/>
              <a:t>without</a:t>
            </a:r>
            <a:r>
              <a:rPr lang="de-DE" sz="2000" dirty="0"/>
              <a:t> </a:t>
            </a:r>
            <a:r>
              <a:rPr lang="de-DE" sz="2000" dirty="0" err="1"/>
              <a:t>tissue</a:t>
            </a:r>
            <a:r>
              <a:rPr lang="de-DE" sz="2000" dirty="0"/>
              <a:t> </a:t>
            </a:r>
            <a:r>
              <a:rPr lang="de-DE" sz="2000" dirty="0" err="1"/>
              <a:t>topology</a:t>
            </a:r>
            <a:r>
              <a:rPr lang="de-DE" sz="2000" dirty="0"/>
              <a:t> in </a:t>
            </a:r>
            <a:r>
              <a:rPr lang="de-DE" sz="2000" dirty="0" err="1"/>
              <a:t>macroscopic</a:t>
            </a:r>
            <a:r>
              <a:rPr lang="de-DE" sz="2000" dirty="0"/>
              <a:t> </a:t>
            </a:r>
            <a:r>
              <a:rPr lang="de-DE" sz="2000" dirty="0" err="1"/>
              <a:t>scale</a:t>
            </a:r>
            <a:r>
              <a:rPr lang="de-DE" sz="2000" dirty="0"/>
              <a:t> [7]</a:t>
            </a:r>
          </a:p>
          <a:p>
            <a:pPr>
              <a:lnSpc>
                <a:spcPct val="150000"/>
              </a:lnSpc>
            </a:pPr>
            <a:r>
              <a:rPr lang="de-DE" sz="2000" dirty="0"/>
              <a:t>Deep </a:t>
            </a:r>
            <a:r>
              <a:rPr lang="de-DE" sz="2000" dirty="0" err="1"/>
              <a:t>learning</a:t>
            </a:r>
            <a:r>
              <a:rPr lang="de-DE" sz="2000" dirty="0"/>
              <a:t> </a:t>
            </a:r>
            <a:r>
              <a:rPr lang="de-DE" sz="2000" dirty="0" err="1"/>
              <a:t>enables</a:t>
            </a:r>
            <a:r>
              <a:rPr lang="de-DE" sz="2000" dirty="0"/>
              <a:t> </a:t>
            </a:r>
            <a:r>
              <a:rPr lang="de-DE" sz="2000" dirty="0" err="1"/>
              <a:t>pathologist</a:t>
            </a:r>
            <a:r>
              <a:rPr lang="de-DE" sz="2000" dirty="0"/>
              <a:t>-like </a:t>
            </a:r>
            <a:r>
              <a:rPr lang="de-DE" sz="2000" dirty="0" err="1"/>
              <a:t>scoring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NASH </a:t>
            </a:r>
            <a:r>
              <a:rPr lang="de-DE" sz="2000" dirty="0" err="1"/>
              <a:t>models</a:t>
            </a:r>
            <a:r>
              <a:rPr lang="de-DE" sz="2000" dirty="0"/>
              <a:t> [8]</a:t>
            </a:r>
          </a:p>
          <a:p>
            <a:endParaRPr lang="de-DE" dirty="0"/>
          </a:p>
        </p:txBody>
      </p:sp>
      <p:sp>
        <p:nvSpPr>
          <p:cNvPr id="136" name="Google Shape;102;p15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rPr lang="de-DE" dirty="0"/>
              <a:t>5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22173C5-75C4-6840-878F-05CB9F7D4473}"/>
              </a:ext>
            </a:extLst>
          </p:cNvPr>
          <p:cNvSpPr txBox="1"/>
          <p:nvPr/>
        </p:nvSpPr>
        <p:spPr>
          <a:xfrm>
            <a:off x="269143" y="4365104"/>
            <a:ext cx="8605713" cy="1569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de-DE" sz="800" dirty="0"/>
              <a:t>[2] Sharma, H., Zerbe, N., Lohmann, S., Kayser, K., </a:t>
            </a:r>
            <a:r>
              <a:rPr lang="de-DE" sz="800" dirty="0" err="1"/>
              <a:t>Hellwich</a:t>
            </a:r>
            <a:r>
              <a:rPr lang="de-DE" sz="800" dirty="0"/>
              <a:t>, O., </a:t>
            </a:r>
            <a:r>
              <a:rPr lang="de-DE" sz="800" dirty="0" err="1"/>
              <a:t>Hufnagl</a:t>
            </a:r>
            <a:r>
              <a:rPr lang="de-DE" sz="800" dirty="0"/>
              <a:t>, P.: A </a:t>
            </a:r>
            <a:r>
              <a:rPr lang="de-DE" sz="800" dirty="0" err="1"/>
              <a:t>review</a:t>
            </a:r>
            <a:r>
              <a:rPr lang="de-DE" sz="800" dirty="0"/>
              <a:t> </a:t>
            </a:r>
            <a:r>
              <a:rPr lang="de-DE" sz="800" dirty="0" err="1"/>
              <a:t>of</a:t>
            </a:r>
            <a:r>
              <a:rPr lang="de-DE" sz="800" dirty="0"/>
              <a:t> </a:t>
            </a:r>
            <a:r>
              <a:rPr lang="de-DE" sz="800" dirty="0" err="1"/>
              <a:t>graph-based</a:t>
            </a:r>
            <a:r>
              <a:rPr lang="de-DE" sz="800" dirty="0"/>
              <a:t> </a:t>
            </a:r>
            <a:r>
              <a:rPr lang="de-DE" sz="800" dirty="0" err="1"/>
              <a:t>methods</a:t>
            </a:r>
            <a:r>
              <a:rPr lang="de-DE" sz="800" dirty="0"/>
              <a:t> </a:t>
            </a:r>
            <a:r>
              <a:rPr lang="de-DE" sz="800" dirty="0" err="1"/>
              <a:t>for</a:t>
            </a:r>
            <a:r>
              <a:rPr lang="de-DE" sz="800" dirty="0"/>
              <a:t> </a:t>
            </a:r>
            <a:r>
              <a:rPr lang="de-DE" sz="800" dirty="0" err="1"/>
              <a:t>image</a:t>
            </a:r>
            <a:r>
              <a:rPr lang="de-DE" sz="800" dirty="0"/>
              <a:t> </a:t>
            </a:r>
            <a:r>
              <a:rPr lang="de-DE" sz="800" dirty="0" err="1"/>
              <a:t>analysis</a:t>
            </a:r>
            <a:r>
              <a:rPr lang="de-DE" sz="800" dirty="0"/>
              <a:t> in digital </a:t>
            </a:r>
            <a:r>
              <a:rPr lang="de-DE" sz="800" dirty="0" err="1"/>
              <a:t>histopathology</a:t>
            </a:r>
            <a:r>
              <a:rPr lang="de-DE" sz="800" dirty="0"/>
              <a:t>. </a:t>
            </a:r>
            <a:r>
              <a:rPr lang="de-DE" sz="800" dirty="0" err="1"/>
              <a:t>Diagnost</a:t>
            </a:r>
            <a:r>
              <a:rPr lang="de-DE" sz="800" dirty="0"/>
              <a:t>. </a:t>
            </a:r>
            <a:r>
              <a:rPr lang="de-DE" sz="800" dirty="0" err="1"/>
              <a:t>Pathol</a:t>
            </a:r>
            <a:r>
              <a:rPr lang="de-DE" sz="800" dirty="0"/>
              <a:t>. 1(1), 1{51 (2015)</a:t>
            </a:r>
          </a:p>
          <a:p>
            <a:r>
              <a:rPr lang="de-DE" sz="800" dirty="0">
                <a:solidFill>
                  <a:srgbClr val="000000"/>
                </a:solidFill>
                <a:sym typeface="Arial"/>
              </a:rPr>
              <a:t>[3] </a:t>
            </a:r>
            <a:r>
              <a:rPr lang="de-DE" sz="800" dirty="0"/>
              <a:t>Zhou, Y., Graham, S., </a:t>
            </a:r>
            <a:r>
              <a:rPr lang="de-DE" sz="800" dirty="0" err="1"/>
              <a:t>Alemi</a:t>
            </a:r>
            <a:r>
              <a:rPr lang="de-DE" sz="800" dirty="0"/>
              <a:t> </a:t>
            </a:r>
            <a:r>
              <a:rPr lang="de-DE" sz="800" dirty="0" err="1"/>
              <a:t>Koohbanani</a:t>
            </a:r>
            <a:r>
              <a:rPr lang="de-DE" sz="800" dirty="0"/>
              <a:t>, N., Shaban, M., </a:t>
            </a:r>
            <a:r>
              <a:rPr lang="de-DE" sz="800" dirty="0" err="1"/>
              <a:t>Heng</a:t>
            </a:r>
            <a:r>
              <a:rPr lang="de-DE" sz="800" dirty="0"/>
              <a:t>, P.A., </a:t>
            </a:r>
            <a:r>
              <a:rPr lang="de-DE" sz="800" dirty="0" err="1"/>
              <a:t>Rajpoot</a:t>
            </a:r>
            <a:r>
              <a:rPr lang="de-DE" sz="800" dirty="0"/>
              <a:t>, N.: CGC-</a:t>
            </a:r>
            <a:r>
              <a:rPr lang="de-DE" sz="800" dirty="0" err="1"/>
              <a:t>net</a:t>
            </a:r>
            <a:r>
              <a:rPr lang="de-DE" sz="800" dirty="0"/>
              <a:t>: </a:t>
            </a:r>
            <a:r>
              <a:rPr lang="de-DE" sz="800" dirty="0" err="1"/>
              <a:t>cell</a:t>
            </a:r>
            <a:r>
              <a:rPr lang="de-DE" sz="800" dirty="0"/>
              <a:t> </a:t>
            </a:r>
            <a:r>
              <a:rPr lang="de-DE" sz="800" dirty="0" err="1"/>
              <a:t>graph</a:t>
            </a:r>
            <a:r>
              <a:rPr lang="de-DE" sz="800" dirty="0"/>
              <a:t> </a:t>
            </a:r>
            <a:r>
              <a:rPr lang="de-DE" sz="800" dirty="0" err="1"/>
              <a:t>convolutional</a:t>
            </a:r>
            <a:r>
              <a:rPr lang="de-DE" sz="800" dirty="0"/>
              <a:t> </a:t>
            </a:r>
            <a:r>
              <a:rPr lang="de-DE" sz="800" dirty="0" err="1"/>
              <a:t>network</a:t>
            </a:r>
            <a:r>
              <a:rPr lang="de-DE" sz="800" dirty="0"/>
              <a:t> </a:t>
            </a:r>
            <a:r>
              <a:rPr lang="de-DE" sz="800" dirty="0" err="1"/>
              <a:t>for</a:t>
            </a:r>
            <a:r>
              <a:rPr lang="de-DE" sz="800" dirty="0"/>
              <a:t> </a:t>
            </a:r>
            <a:r>
              <a:rPr lang="de-DE" sz="800" dirty="0" err="1"/>
              <a:t>grading</a:t>
            </a:r>
            <a:r>
              <a:rPr lang="de-DE" sz="800" dirty="0"/>
              <a:t> </a:t>
            </a:r>
            <a:r>
              <a:rPr lang="de-DE" sz="800" dirty="0" err="1"/>
              <a:t>of</a:t>
            </a:r>
            <a:r>
              <a:rPr lang="de-DE" sz="800" dirty="0"/>
              <a:t> </a:t>
            </a:r>
            <a:r>
              <a:rPr lang="de-DE" sz="800" dirty="0" err="1"/>
              <a:t>colorectal</a:t>
            </a:r>
            <a:r>
              <a:rPr lang="de-DE" sz="800" dirty="0"/>
              <a:t> </a:t>
            </a:r>
            <a:r>
              <a:rPr lang="de-DE" sz="800" dirty="0" err="1"/>
              <a:t>cancer</a:t>
            </a:r>
            <a:r>
              <a:rPr lang="de-DE" sz="800" dirty="0"/>
              <a:t> </a:t>
            </a:r>
            <a:r>
              <a:rPr lang="de-DE" sz="800" dirty="0" err="1"/>
              <a:t>histology</a:t>
            </a:r>
            <a:r>
              <a:rPr lang="de-DE" sz="800" dirty="0"/>
              <a:t> </a:t>
            </a:r>
            <a:r>
              <a:rPr lang="de-DE" sz="800" dirty="0" err="1"/>
              <a:t>images</a:t>
            </a:r>
            <a:r>
              <a:rPr lang="de-DE" sz="800" dirty="0"/>
              <a:t>. In: </a:t>
            </a:r>
            <a:r>
              <a:rPr lang="de-DE" sz="800" dirty="0" err="1"/>
              <a:t>Proceedings</a:t>
            </a:r>
            <a:r>
              <a:rPr lang="de-DE" sz="800" dirty="0"/>
              <a:t> - 2019 International Conference on Computer Vision Workshop, ICCVW 2019, pp. 388{398 (2019)</a:t>
            </a:r>
          </a:p>
          <a:p>
            <a:r>
              <a:rPr lang="de-DE" sz="800" dirty="0">
                <a:solidFill>
                  <a:srgbClr val="000000"/>
                </a:solidFill>
                <a:sym typeface="Arial"/>
              </a:rPr>
              <a:t>[4] </a:t>
            </a:r>
            <a:r>
              <a:rPr lang="de-DE" sz="800" dirty="0" err="1"/>
              <a:t>Pati</a:t>
            </a:r>
            <a:r>
              <a:rPr lang="de-DE" sz="800" dirty="0"/>
              <a:t>, P., et al.: HACT-Net: a </a:t>
            </a:r>
            <a:r>
              <a:rPr lang="de-DE" sz="800" dirty="0" err="1"/>
              <a:t>hierarchical</a:t>
            </a:r>
            <a:r>
              <a:rPr lang="de-DE" sz="800" dirty="0"/>
              <a:t> </a:t>
            </a:r>
            <a:r>
              <a:rPr lang="de-DE" sz="800" dirty="0" err="1"/>
              <a:t>cell-to-tissue</a:t>
            </a:r>
            <a:r>
              <a:rPr lang="de-DE" sz="800" dirty="0"/>
              <a:t> </a:t>
            </a:r>
            <a:r>
              <a:rPr lang="de-DE" sz="800" dirty="0" err="1"/>
              <a:t>graph</a:t>
            </a:r>
            <a:r>
              <a:rPr lang="de-DE" sz="800" dirty="0"/>
              <a:t> </a:t>
            </a:r>
            <a:r>
              <a:rPr lang="de-DE" sz="800" dirty="0" err="1"/>
              <a:t>neural</a:t>
            </a:r>
            <a:r>
              <a:rPr lang="de-DE" sz="800" dirty="0"/>
              <a:t> </a:t>
            </a:r>
            <a:r>
              <a:rPr lang="de-DE" sz="800" dirty="0" err="1"/>
              <a:t>network</a:t>
            </a:r>
            <a:r>
              <a:rPr lang="de-DE" sz="800" dirty="0"/>
              <a:t> </a:t>
            </a:r>
            <a:r>
              <a:rPr lang="de-DE" sz="800" dirty="0" err="1"/>
              <a:t>for</a:t>
            </a:r>
            <a:r>
              <a:rPr lang="de-DE" sz="800" dirty="0"/>
              <a:t> </a:t>
            </a:r>
            <a:r>
              <a:rPr lang="de-DE" sz="800" dirty="0" err="1"/>
              <a:t>histopathological</a:t>
            </a:r>
            <a:r>
              <a:rPr lang="de-DE" sz="800" dirty="0"/>
              <a:t> </a:t>
            </a:r>
            <a:r>
              <a:rPr lang="de-DE" sz="800" dirty="0" err="1"/>
              <a:t>image</a:t>
            </a:r>
            <a:r>
              <a:rPr lang="de-DE" sz="800" dirty="0"/>
              <a:t> </a:t>
            </a:r>
            <a:r>
              <a:rPr lang="de-DE" sz="800" dirty="0" err="1"/>
              <a:t>classi</a:t>
            </a:r>
            <a:r>
              <a:rPr lang="de-DE" sz="800" dirty="0"/>
              <a:t> </a:t>
            </a:r>
            <a:r>
              <a:rPr lang="de-DE" sz="800" dirty="0" err="1"/>
              <a:t>cation</a:t>
            </a:r>
            <a:r>
              <a:rPr lang="de-DE" sz="800" dirty="0"/>
              <a:t>. In: </a:t>
            </a:r>
            <a:r>
              <a:rPr lang="de-DE" sz="800" dirty="0" err="1"/>
              <a:t>Sudre</a:t>
            </a:r>
            <a:r>
              <a:rPr lang="de-DE" sz="800" dirty="0"/>
              <a:t>, C.H., et al. (</a:t>
            </a:r>
            <a:r>
              <a:rPr lang="de-DE" sz="800" dirty="0" err="1"/>
              <a:t>eds</a:t>
            </a:r>
            <a:r>
              <a:rPr lang="de-DE" sz="800" dirty="0"/>
              <a:t>.) UNSURE/GRAIL -2020. LNCS, vol. 12443, pp. 208{219. Springer, Cham (2020). https://</a:t>
            </a:r>
            <a:r>
              <a:rPr lang="de-DE" sz="800" dirty="0" err="1"/>
              <a:t>doi.org</a:t>
            </a:r>
            <a:r>
              <a:rPr lang="de-DE" sz="800" dirty="0"/>
              <a:t>/10.1007/978-3-030-60365-6 20</a:t>
            </a:r>
          </a:p>
          <a:p>
            <a:r>
              <a:rPr lang="de-DE" sz="800" dirty="0">
                <a:solidFill>
                  <a:srgbClr val="000000"/>
                </a:solidFill>
                <a:sym typeface="Arial"/>
              </a:rPr>
              <a:t>[5] </a:t>
            </a:r>
            <a:r>
              <a:rPr lang="de-DE" sz="800" dirty="0"/>
              <a:t>Zheng, Y., Jiang, B., Shi, J., Zhang, H., Xie, F.: Encoding </a:t>
            </a:r>
            <a:r>
              <a:rPr lang="de-DE" sz="800" dirty="0" err="1"/>
              <a:t>histopathological</a:t>
            </a:r>
            <a:r>
              <a:rPr lang="de-DE" sz="800" dirty="0"/>
              <a:t> WSIS </a:t>
            </a:r>
            <a:r>
              <a:rPr lang="de-DE" sz="800" dirty="0" err="1"/>
              <a:t>using</a:t>
            </a:r>
            <a:r>
              <a:rPr lang="de-DE" sz="800" dirty="0"/>
              <a:t> GNN </a:t>
            </a:r>
            <a:r>
              <a:rPr lang="de-DE" sz="800" dirty="0" err="1"/>
              <a:t>for</a:t>
            </a:r>
            <a:r>
              <a:rPr lang="de-DE" sz="800" dirty="0"/>
              <a:t> </a:t>
            </a:r>
            <a:r>
              <a:rPr lang="de-DE" sz="800" dirty="0" err="1"/>
              <a:t>scalable</a:t>
            </a:r>
            <a:r>
              <a:rPr lang="de-DE" sz="800" dirty="0"/>
              <a:t> </a:t>
            </a:r>
            <a:r>
              <a:rPr lang="de-DE" sz="800" dirty="0" err="1"/>
              <a:t>diagnostically</a:t>
            </a:r>
            <a:r>
              <a:rPr lang="de-DE" sz="800" dirty="0"/>
              <a:t> relevant </a:t>
            </a:r>
            <a:r>
              <a:rPr lang="de-DE" sz="800" dirty="0" err="1"/>
              <a:t>regions</a:t>
            </a:r>
            <a:r>
              <a:rPr lang="de-DE" sz="800" dirty="0"/>
              <a:t> </a:t>
            </a:r>
            <a:r>
              <a:rPr lang="de-DE" sz="800" dirty="0" err="1"/>
              <a:t>retrieval</a:t>
            </a:r>
            <a:r>
              <a:rPr lang="de-DE" sz="800" dirty="0"/>
              <a:t>. In: </a:t>
            </a:r>
            <a:r>
              <a:rPr lang="de-DE" sz="800" dirty="0" err="1"/>
              <a:t>Shen</a:t>
            </a:r>
            <a:r>
              <a:rPr lang="de-DE" sz="800" dirty="0"/>
              <a:t>, D., et al. (</a:t>
            </a:r>
            <a:r>
              <a:rPr lang="de-DE" sz="800" dirty="0" err="1"/>
              <a:t>eds</a:t>
            </a:r>
            <a:r>
              <a:rPr lang="de-DE" sz="800" dirty="0"/>
              <a:t>.) MICCAI 2019. LNCS, vol. 11764, pp. 550{558. Springer, Cham (2019). https://</a:t>
            </a:r>
            <a:r>
              <a:rPr lang="de-DE" sz="800" dirty="0" err="1"/>
              <a:t>doi.org</a:t>
            </a:r>
            <a:r>
              <a:rPr lang="de-DE" sz="800" dirty="0"/>
              <a:t>/10.1007/978-3-030-32239-7 61</a:t>
            </a:r>
          </a:p>
          <a:p>
            <a:r>
              <a:rPr lang="de-DE" sz="800" dirty="0">
                <a:solidFill>
                  <a:srgbClr val="000000"/>
                </a:solidFill>
                <a:sym typeface="Arial"/>
              </a:rPr>
              <a:t>[6] </a:t>
            </a:r>
            <a:r>
              <a:rPr lang="de-DE" sz="800" dirty="0" err="1"/>
              <a:t>Yu</a:t>
            </a:r>
            <a:r>
              <a:rPr lang="de-DE" sz="800" dirty="0"/>
              <a:t>, Y., et al.: Deep </a:t>
            </a:r>
            <a:r>
              <a:rPr lang="de-DE" sz="800" dirty="0" err="1"/>
              <a:t>learning</a:t>
            </a:r>
            <a:r>
              <a:rPr lang="de-DE" sz="800" dirty="0"/>
              <a:t> </a:t>
            </a:r>
            <a:r>
              <a:rPr lang="de-DE" sz="800" dirty="0" err="1"/>
              <a:t>enables</a:t>
            </a:r>
            <a:r>
              <a:rPr lang="de-DE" sz="800" dirty="0"/>
              <a:t> </a:t>
            </a:r>
            <a:r>
              <a:rPr lang="de-DE" sz="800" dirty="0" err="1"/>
              <a:t>automated</a:t>
            </a:r>
            <a:r>
              <a:rPr lang="de-DE" sz="800" dirty="0"/>
              <a:t> </a:t>
            </a:r>
            <a:r>
              <a:rPr lang="de-DE" sz="800" dirty="0" err="1"/>
              <a:t>scoring</a:t>
            </a:r>
            <a:r>
              <a:rPr lang="de-DE" sz="800" dirty="0"/>
              <a:t> </a:t>
            </a:r>
            <a:r>
              <a:rPr lang="de-DE" sz="800" dirty="0" err="1"/>
              <a:t>of</a:t>
            </a:r>
            <a:r>
              <a:rPr lang="de-DE" sz="800" dirty="0"/>
              <a:t> </a:t>
            </a:r>
            <a:r>
              <a:rPr lang="de-DE" sz="800" dirty="0" err="1"/>
              <a:t>liver</a:t>
            </a:r>
            <a:r>
              <a:rPr lang="de-DE" sz="800" dirty="0"/>
              <a:t> </a:t>
            </a:r>
            <a:r>
              <a:rPr lang="de-DE" sz="800" dirty="0" err="1"/>
              <a:t>fibrosis</a:t>
            </a:r>
            <a:r>
              <a:rPr lang="de-DE" sz="800" dirty="0"/>
              <a:t> </a:t>
            </a:r>
            <a:r>
              <a:rPr lang="de-DE" sz="800" dirty="0" err="1"/>
              <a:t>stages</a:t>
            </a:r>
            <a:r>
              <a:rPr lang="de-DE" sz="800" dirty="0"/>
              <a:t>. </a:t>
            </a:r>
            <a:r>
              <a:rPr lang="de-DE" sz="800" dirty="0" err="1"/>
              <a:t>Sci</a:t>
            </a:r>
            <a:r>
              <a:rPr lang="de-DE" sz="800" dirty="0"/>
              <a:t>. Rep. 8(1), 1–10 (2018)</a:t>
            </a:r>
          </a:p>
          <a:p>
            <a:r>
              <a:rPr lang="de-DE" sz="800" dirty="0">
                <a:solidFill>
                  <a:srgbClr val="000000"/>
                </a:solidFill>
                <a:sym typeface="Arial"/>
              </a:rPr>
              <a:t>[7] </a:t>
            </a:r>
            <a:r>
              <a:rPr lang="de-DE" sz="800" dirty="0" err="1">
                <a:solidFill>
                  <a:srgbClr val="000000"/>
                </a:solidFill>
                <a:sym typeface="Arial"/>
              </a:rPr>
              <a:t>Xu</a:t>
            </a:r>
            <a:r>
              <a:rPr lang="de-DE" sz="800" dirty="0">
                <a:solidFill>
                  <a:srgbClr val="000000"/>
                </a:solidFill>
                <a:sym typeface="Arial"/>
              </a:rPr>
              <a:t>, S., et al.: </a:t>
            </a:r>
            <a:r>
              <a:rPr lang="de-DE" sz="800" dirty="0" err="1">
                <a:solidFill>
                  <a:srgbClr val="000000"/>
                </a:solidFill>
                <a:sym typeface="Arial"/>
              </a:rPr>
              <a:t>QFibrosis</a:t>
            </a:r>
            <a:r>
              <a:rPr lang="de-DE" sz="800" dirty="0">
                <a:solidFill>
                  <a:srgbClr val="000000"/>
                </a:solidFill>
                <a:sym typeface="Arial"/>
              </a:rPr>
              <a:t>: a </a:t>
            </a:r>
            <a:r>
              <a:rPr lang="de-DE" sz="800" dirty="0" err="1">
                <a:solidFill>
                  <a:srgbClr val="000000"/>
                </a:solidFill>
                <a:sym typeface="Arial"/>
              </a:rPr>
              <a:t>fully</a:t>
            </a:r>
            <a:r>
              <a:rPr lang="de-DE" sz="800" dirty="0">
                <a:solidFill>
                  <a:srgbClr val="000000"/>
                </a:solidFill>
                <a:sym typeface="Arial"/>
              </a:rPr>
              <a:t>-quantitative innovative </a:t>
            </a:r>
            <a:r>
              <a:rPr lang="de-DE" sz="800" dirty="0" err="1">
                <a:solidFill>
                  <a:srgbClr val="000000"/>
                </a:solidFill>
                <a:sym typeface="Arial"/>
              </a:rPr>
              <a:t>method</a:t>
            </a:r>
            <a:r>
              <a:rPr lang="de-DE" sz="800" dirty="0">
                <a:solidFill>
                  <a:srgbClr val="000000"/>
                </a:solidFill>
                <a:sym typeface="Arial"/>
              </a:rPr>
              <a:t> </a:t>
            </a:r>
            <a:r>
              <a:rPr lang="de-DE" sz="800" dirty="0" err="1">
                <a:solidFill>
                  <a:srgbClr val="000000"/>
                </a:solidFill>
                <a:sym typeface="Arial"/>
              </a:rPr>
              <a:t>incorporating</a:t>
            </a:r>
            <a:r>
              <a:rPr lang="de-DE" sz="800" dirty="0">
                <a:solidFill>
                  <a:srgbClr val="000000"/>
                </a:solidFill>
                <a:sym typeface="Arial"/>
              </a:rPr>
              <a:t> </a:t>
            </a:r>
            <a:r>
              <a:rPr lang="de-DE" sz="800" dirty="0" err="1">
                <a:solidFill>
                  <a:srgbClr val="000000"/>
                </a:solidFill>
                <a:sym typeface="Arial"/>
              </a:rPr>
              <a:t>histological</a:t>
            </a:r>
            <a:r>
              <a:rPr lang="de-DE" sz="800" dirty="0">
                <a:solidFill>
                  <a:srgbClr val="000000"/>
                </a:solidFill>
                <a:sym typeface="Arial"/>
              </a:rPr>
              <a:t> </a:t>
            </a:r>
            <a:r>
              <a:rPr lang="de-DE" sz="800" dirty="0" err="1">
                <a:solidFill>
                  <a:srgbClr val="000000"/>
                </a:solidFill>
                <a:sym typeface="Arial"/>
              </a:rPr>
              <a:t>features</a:t>
            </a:r>
            <a:r>
              <a:rPr lang="de-DE" sz="800" dirty="0">
                <a:solidFill>
                  <a:srgbClr val="000000"/>
                </a:solidFill>
                <a:sym typeface="Arial"/>
              </a:rPr>
              <a:t> </a:t>
            </a:r>
            <a:r>
              <a:rPr lang="de-DE" sz="800" dirty="0" err="1">
                <a:solidFill>
                  <a:srgbClr val="000000"/>
                </a:solidFill>
                <a:sym typeface="Arial"/>
              </a:rPr>
              <a:t>to</a:t>
            </a:r>
            <a:r>
              <a:rPr lang="de-DE" sz="800" dirty="0">
                <a:solidFill>
                  <a:srgbClr val="000000"/>
                </a:solidFill>
                <a:sym typeface="Arial"/>
              </a:rPr>
              <a:t> </a:t>
            </a:r>
            <a:r>
              <a:rPr lang="de-DE" sz="800" dirty="0" err="1">
                <a:solidFill>
                  <a:srgbClr val="000000"/>
                </a:solidFill>
                <a:sym typeface="Arial"/>
              </a:rPr>
              <a:t>facilitate</a:t>
            </a:r>
            <a:r>
              <a:rPr lang="de-DE" sz="800" dirty="0">
                <a:solidFill>
                  <a:srgbClr val="000000"/>
                </a:solidFill>
                <a:sym typeface="Arial"/>
              </a:rPr>
              <a:t> </a:t>
            </a:r>
            <a:r>
              <a:rPr lang="de-DE" sz="800" dirty="0" err="1">
                <a:solidFill>
                  <a:srgbClr val="000000"/>
                </a:solidFill>
                <a:sym typeface="Arial"/>
              </a:rPr>
              <a:t>accurate</a:t>
            </a:r>
            <a:r>
              <a:rPr lang="de-DE" sz="800" dirty="0">
                <a:solidFill>
                  <a:srgbClr val="000000"/>
                </a:solidFill>
                <a:sym typeface="Arial"/>
              </a:rPr>
              <a:t> </a:t>
            </a:r>
            <a:r>
              <a:rPr lang="de-DE" sz="800" dirty="0" err="1">
                <a:solidFill>
                  <a:srgbClr val="000000"/>
                </a:solidFill>
                <a:sym typeface="Arial"/>
              </a:rPr>
              <a:t>fibrosis</a:t>
            </a:r>
            <a:r>
              <a:rPr lang="de-DE" sz="800" dirty="0">
                <a:solidFill>
                  <a:srgbClr val="000000"/>
                </a:solidFill>
                <a:sym typeface="Arial"/>
              </a:rPr>
              <a:t> </a:t>
            </a:r>
            <a:r>
              <a:rPr lang="de-DE" sz="800" dirty="0" err="1">
                <a:solidFill>
                  <a:srgbClr val="000000"/>
                </a:solidFill>
                <a:sym typeface="Arial"/>
              </a:rPr>
              <a:t>scoring</a:t>
            </a:r>
            <a:r>
              <a:rPr lang="de-DE" sz="800" dirty="0">
                <a:solidFill>
                  <a:srgbClr val="000000"/>
                </a:solidFill>
                <a:sym typeface="Arial"/>
              </a:rPr>
              <a:t> in </a:t>
            </a:r>
            <a:r>
              <a:rPr lang="de-DE" sz="800" dirty="0" err="1">
                <a:solidFill>
                  <a:srgbClr val="000000"/>
                </a:solidFill>
                <a:sym typeface="Arial"/>
              </a:rPr>
              <a:t>animal</a:t>
            </a:r>
            <a:r>
              <a:rPr lang="de-DE" sz="800" dirty="0">
                <a:solidFill>
                  <a:srgbClr val="000000"/>
                </a:solidFill>
                <a:sym typeface="Arial"/>
              </a:rPr>
              <a:t> </a:t>
            </a:r>
            <a:r>
              <a:rPr lang="de-DE" sz="800" dirty="0" err="1">
                <a:solidFill>
                  <a:srgbClr val="000000"/>
                </a:solidFill>
                <a:sym typeface="Arial"/>
              </a:rPr>
              <a:t>model</a:t>
            </a:r>
            <a:r>
              <a:rPr lang="de-DE" sz="800" dirty="0">
                <a:solidFill>
                  <a:srgbClr val="000000"/>
                </a:solidFill>
                <a:sym typeface="Arial"/>
              </a:rPr>
              <a:t> </a:t>
            </a:r>
            <a:r>
              <a:rPr lang="de-DE" sz="800" dirty="0" err="1">
                <a:solidFill>
                  <a:srgbClr val="000000"/>
                </a:solidFill>
                <a:sym typeface="Arial"/>
              </a:rPr>
              <a:t>and</a:t>
            </a:r>
            <a:r>
              <a:rPr lang="de-DE" sz="800" dirty="0">
                <a:solidFill>
                  <a:srgbClr val="000000"/>
                </a:solidFill>
                <a:sym typeface="Arial"/>
              </a:rPr>
              <a:t> </a:t>
            </a:r>
            <a:r>
              <a:rPr lang="de-DE" sz="800" dirty="0" err="1">
                <a:solidFill>
                  <a:srgbClr val="000000"/>
                </a:solidFill>
                <a:sym typeface="Arial"/>
              </a:rPr>
              <a:t>chronic</a:t>
            </a:r>
            <a:r>
              <a:rPr lang="de-DE" sz="800" dirty="0">
                <a:solidFill>
                  <a:srgbClr val="000000"/>
                </a:solidFill>
                <a:sym typeface="Arial"/>
              </a:rPr>
              <a:t> </a:t>
            </a:r>
            <a:r>
              <a:rPr lang="de-DE" sz="800" dirty="0" err="1">
                <a:solidFill>
                  <a:srgbClr val="000000"/>
                </a:solidFill>
                <a:sym typeface="Arial"/>
              </a:rPr>
              <a:t>hepatitis</a:t>
            </a:r>
            <a:r>
              <a:rPr lang="de-DE" sz="800" dirty="0">
                <a:solidFill>
                  <a:srgbClr val="000000"/>
                </a:solidFill>
                <a:sym typeface="Arial"/>
              </a:rPr>
              <a:t> B </a:t>
            </a:r>
            <a:r>
              <a:rPr lang="de-DE" sz="800" dirty="0" err="1">
                <a:solidFill>
                  <a:srgbClr val="000000"/>
                </a:solidFill>
                <a:sym typeface="Arial"/>
              </a:rPr>
              <a:t>patients</a:t>
            </a:r>
            <a:r>
              <a:rPr lang="de-DE" sz="800" dirty="0">
                <a:solidFill>
                  <a:srgbClr val="000000"/>
                </a:solidFill>
                <a:sym typeface="Arial"/>
              </a:rPr>
              <a:t>. J. </a:t>
            </a:r>
            <a:r>
              <a:rPr lang="de-DE" sz="800" dirty="0" err="1">
                <a:solidFill>
                  <a:srgbClr val="000000"/>
                </a:solidFill>
                <a:sym typeface="Arial"/>
              </a:rPr>
              <a:t>Hepatol</a:t>
            </a:r>
            <a:r>
              <a:rPr lang="de-DE" sz="800" dirty="0">
                <a:solidFill>
                  <a:srgbClr val="000000"/>
                </a:solidFill>
                <a:sym typeface="Arial"/>
              </a:rPr>
              <a:t>. 61(2), 260–269 (2014)</a:t>
            </a:r>
          </a:p>
          <a:p>
            <a:r>
              <a:rPr lang="de-DE" sz="800" dirty="0">
                <a:solidFill>
                  <a:srgbClr val="000000"/>
                </a:solidFill>
                <a:sym typeface="Arial"/>
              </a:rPr>
              <a:t>[8] Heinemann, F., Birk, G., </a:t>
            </a:r>
            <a:r>
              <a:rPr lang="de-DE" sz="800" dirty="0" err="1">
                <a:solidFill>
                  <a:srgbClr val="000000"/>
                </a:solidFill>
                <a:sym typeface="Arial"/>
              </a:rPr>
              <a:t>Stierstorfer</a:t>
            </a:r>
            <a:r>
              <a:rPr lang="de-DE" sz="800" dirty="0">
                <a:solidFill>
                  <a:srgbClr val="000000"/>
                </a:solidFill>
                <a:sym typeface="Arial"/>
              </a:rPr>
              <a:t>, B.: Deep </a:t>
            </a:r>
            <a:r>
              <a:rPr lang="de-DE" sz="800" dirty="0" err="1">
                <a:solidFill>
                  <a:srgbClr val="000000"/>
                </a:solidFill>
                <a:sym typeface="Arial"/>
              </a:rPr>
              <a:t>learning</a:t>
            </a:r>
            <a:r>
              <a:rPr lang="de-DE" sz="800" dirty="0">
                <a:solidFill>
                  <a:srgbClr val="000000"/>
                </a:solidFill>
                <a:sym typeface="Arial"/>
              </a:rPr>
              <a:t> </a:t>
            </a:r>
            <a:r>
              <a:rPr lang="de-DE" sz="800" dirty="0" err="1">
                <a:solidFill>
                  <a:srgbClr val="000000"/>
                </a:solidFill>
                <a:sym typeface="Arial"/>
              </a:rPr>
              <a:t>enables</a:t>
            </a:r>
            <a:r>
              <a:rPr lang="de-DE" sz="800" dirty="0">
                <a:solidFill>
                  <a:srgbClr val="000000"/>
                </a:solidFill>
                <a:sym typeface="Arial"/>
              </a:rPr>
              <a:t> </a:t>
            </a:r>
            <a:r>
              <a:rPr lang="de-DE" sz="800" dirty="0" err="1">
                <a:solidFill>
                  <a:srgbClr val="000000"/>
                </a:solidFill>
                <a:sym typeface="Arial"/>
              </a:rPr>
              <a:t>pathologist</a:t>
            </a:r>
            <a:r>
              <a:rPr lang="de-DE" sz="800" dirty="0">
                <a:solidFill>
                  <a:srgbClr val="000000"/>
                </a:solidFill>
                <a:sym typeface="Arial"/>
              </a:rPr>
              <a:t>-like </a:t>
            </a:r>
            <a:r>
              <a:rPr lang="de-DE" sz="800" dirty="0" err="1">
                <a:solidFill>
                  <a:srgbClr val="000000"/>
                </a:solidFill>
                <a:sym typeface="Arial"/>
              </a:rPr>
              <a:t>scoring</a:t>
            </a:r>
            <a:r>
              <a:rPr lang="de-DE" sz="800" dirty="0">
                <a:solidFill>
                  <a:srgbClr val="000000"/>
                </a:solidFill>
                <a:sym typeface="Arial"/>
              </a:rPr>
              <a:t> </a:t>
            </a:r>
            <a:r>
              <a:rPr lang="de-DE" sz="800" dirty="0" err="1">
                <a:solidFill>
                  <a:srgbClr val="000000"/>
                </a:solidFill>
                <a:sym typeface="Arial"/>
              </a:rPr>
              <a:t>of</a:t>
            </a:r>
            <a:r>
              <a:rPr lang="de-DE" sz="800" dirty="0">
                <a:solidFill>
                  <a:srgbClr val="000000"/>
                </a:solidFill>
                <a:sym typeface="Arial"/>
              </a:rPr>
              <a:t> NASH </a:t>
            </a:r>
            <a:r>
              <a:rPr lang="de-DE" sz="800" dirty="0" err="1">
                <a:solidFill>
                  <a:srgbClr val="000000"/>
                </a:solidFill>
                <a:sym typeface="Arial"/>
              </a:rPr>
              <a:t>models</a:t>
            </a:r>
            <a:r>
              <a:rPr lang="de-DE" sz="800" dirty="0">
                <a:solidFill>
                  <a:srgbClr val="000000"/>
                </a:solidFill>
                <a:sym typeface="Arial"/>
              </a:rPr>
              <a:t>. </a:t>
            </a:r>
            <a:r>
              <a:rPr lang="de-DE" sz="800" dirty="0" err="1">
                <a:solidFill>
                  <a:srgbClr val="000000"/>
                </a:solidFill>
                <a:sym typeface="Arial"/>
              </a:rPr>
              <a:t>Sci</a:t>
            </a:r>
            <a:r>
              <a:rPr lang="de-DE" sz="800" dirty="0">
                <a:solidFill>
                  <a:srgbClr val="000000"/>
                </a:solidFill>
                <a:sym typeface="Arial"/>
              </a:rPr>
              <a:t>. Rep. 9(1), 1–10 (2019)</a:t>
            </a:r>
          </a:p>
        </p:txBody>
      </p:sp>
    </p:spTree>
    <p:extLst>
      <p:ext uri="{BB962C8B-B14F-4D97-AF65-F5344CB8AC3E}">
        <p14:creationId xmlns:p14="http://schemas.microsoft.com/office/powerpoint/2010/main" val="3459643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37;p19"/>
          <p:cNvSpPr txBox="1">
            <a:spLocks noGrp="1"/>
          </p:cNvSpPr>
          <p:nvPr>
            <p:ph type="title"/>
          </p:nvPr>
        </p:nvSpPr>
        <p:spPr>
          <a:xfrm>
            <a:off x="358775" y="1828800"/>
            <a:ext cx="8424900" cy="1295400"/>
          </a:xfrm>
          <a:prstGeom prst="rect">
            <a:avLst/>
          </a:prstGeom>
        </p:spPr>
        <p:txBody>
          <a:bodyPr/>
          <a:lstStyle/>
          <a:p>
            <a:r>
              <a:rPr dirty="0"/>
              <a:t>Methodology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70E4964-1EBC-8F4C-9660-14F8A882DEC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30CD82-A649-F641-93F1-CD2EC3BF4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/>
              <a:t>Data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E81722A-1EBD-7345-B85F-AC12B1E585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014" y="2982888"/>
            <a:ext cx="7827127" cy="2808312"/>
          </a:xfrm>
          <a:prstGeom prst="rect">
            <a:avLst/>
          </a:prstGeom>
        </p:spPr>
      </p:pic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1813FD4-5B08-B843-BB22-8C5D3C481D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8775" y="1066800"/>
            <a:ext cx="8404225" cy="229081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de-DE" sz="2000" dirty="0"/>
              <a:t>271 </a:t>
            </a:r>
            <a:r>
              <a:rPr lang="de-DE" sz="2000" dirty="0" err="1"/>
              <a:t>percutaneous</a:t>
            </a:r>
            <a:r>
              <a:rPr lang="de-DE" sz="2000" dirty="0"/>
              <a:t> </a:t>
            </a:r>
            <a:r>
              <a:rPr lang="de-DE" sz="2000" dirty="0" err="1"/>
              <a:t>liver</a:t>
            </a:r>
            <a:r>
              <a:rPr lang="de-DE" sz="2000" dirty="0"/>
              <a:t> </a:t>
            </a:r>
            <a:r>
              <a:rPr lang="de-DE" sz="2000" dirty="0" err="1"/>
              <a:t>biopsies</a:t>
            </a:r>
            <a:endParaRPr lang="de-DE" sz="2000" dirty="0"/>
          </a:p>
          <a:p>
            <a:pPr>
              <a:lnSpc>
                <a:spcPct val="150000"/>
              </a:lnSpc>
            </a:pPr>
            <a:r>
              <a:rPr lang="de-DE" sz="2000" dirty="0"/>
              <a:t>Collagen </a:t>
            </a:r>
            <a:r>
              <a:rPr lang="de-DE" sz="2000" dirty="0" err="1"/>
              <a:t>dyed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red</a:t>
            </a:r>
            <a:r>
              <a:rPr lang="de-DE" sz="2000" dirty="0"/>
              <a:t> </a:t>
            </a:r>
            <a:r>
              <a:rPr lang="de-DE" sz="2000" dirty="0" err="1"/>
              <a:t>color</a:t>
            </a:r>
            <a:r>
              <a:rPr lang="de-DE" sz="2000" dirty="0"/>
              <a:t> (</a:t>
            </a:r>
            <a:r>
              <a:rPr lang="de-DE" sz="2000" dirty="0" err="1"/>
              <a:t>Picrosirius</a:t>
            </a:r>
            <a:r>
              <a:rPr lang="de-DE" sz="2000" dirty="0"/>
              <a:t> </a:t>
            </a:r>
            <a:r>
              <a:rPr lang="de-DE" sz="2000" dirty="0" err="1"/>
              <a:t>Red</a:t>
            </a:r>
            <a:r>
              <a:rPr lang="de-DE" sz="2000" dirty="0"/>
              <a:t>)</a:t>
            </a:r>
          </a:p>
          <a:p>
            <a:pPr>
              <a:lnSpc>
                <a:spcPct val="150000"/>
              </a:lnSpc>
            </a:pPr>
            <a:r>
              <a:rPr lang="de-DE" sz="2000" dirty="0"/>
              <a:t>4 METAVIR </a:t>
            </a:r>
            <a:r>
              <a:rPr lang="de-DE" sz="2000" dirty="0" err="1"/>
              <a:t>stages</a:t>
            </a:r>
            <a:r>
              <a:rPr lang="de-DE" sz="2000" dirty="0"/>
              <a:t>: F0, F1, F2 </a:t>
            </a:r>
            <a:r>
              <a:rPr lang="de-DE" sz="2000" dirty="0" err="1"/>
              <a:t>and</a:t>
            </a:r>
            <a:r>
              <a:rPr lang="de-DE" sz="2000" dirty="0"/>
              <a:t> F3</a:t>
            </a:r>
          </a:p>
          <a:p>
            <a:pPr>
              <a:lnSpc>
                <a:spcPct val="150000"/>
              </a:lnSpc>
            </a:pPr>
            <a:r>
              <a:rPr lang="de-DE" sz="2000" dirty="0"/>
              <a:t>Training/Test </a:t>
            </a:r>
            <a:r>
              <a:rPr lang="de-DE" sz="2000" dirty="0" err="1"/>
              <a:t>ratio</a:t>
            </a:r>
            <a:r>
              <a:rPr lang="de-DE" sz="2000" dirty="0"/>
              <a:t>: 80/20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AF37925-24D7-F54C-9526-0DD96D62207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50C848E-2D57-824A-A923-E09E2E1E5978}"/>
              </a:ext>
            </a:extLst>
          </p:cNvPr>
          <p:cNvSpPr txBox="1"/>
          <p:nvPr/>
        </p:nvSpPr>
        <p:spPr>
          <a:xfrm>
            <a:off x="1742996" y="5787242"/>
            <a:ext cx="5466240" cy="1615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05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Figure</a:t>
            </a:r>
            <a:r>
              <a:rPr kumimoji="0" lang="de-DE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 2: </a:t>
            </a:r>
            <a:r>
              <a:rPr kumimoji="0" lang="de-DE" sz="105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Examples</a:t>
            </a:r>
            <a:r>
              <a:rPr kumimoji="0" lang="de-DE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 </a:t>
            </a:r>
            <a:r>
              <a:rPr kumimoji="0" lang="de-DE" sz="105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of</a:t>
            </a:r>
            <a:r>
              <a:rPr kumimoji="0" lang="de-DE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 </a:t>
            </a:r>
            <a:r>
              <a:rPr kumimoji="0" lang="de-DE" sz="105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each</a:t>
            </a:r>
            <a:r>
              <a:rPr kumimoji="0" lang="de-DE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 </a:t>
            </a:r>
            <a:r>
              <a:rPr lang="de-DE" sz="1050" dirty="0" err="1"/>
              <a:t>f</a:t>
            </a:r>
            <a:r>
              <a:rPr kumimoji="0" lang="de-DE" sz="105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ibrosis</a:t>
            </a:r>
            <a:r>
              <a:rPr kumimoji="0" lang="de-DE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 </a:t>
            </a:r>
            <a:r>
              <a:rPr kumimoji="0" lang="de-DE" sz="105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stages</a:t>
            </a:r>
            <a:r>
              <a:rPr kumimoji="0" lang="de-DE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 </a:t>
            </a:r>
            <a:r>
              <a:rPr kumimoji="0" lang="de-DE" sz="105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with</a:t>
            </a:r>
            <a:r>
              <a:rPr kumimoji="0" lang="de-DE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 </a:t>
            </a:r>
            <a:r>
              <a:rPr kumimoji="0" lang="de-DE" sz="105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their</a:t>
            </a:r>
            <a:r>
              <a:rPr kumimoji="0" lang="de-DE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 </a:t>
            </a:r>
            <a:r>
              <a:rPr kumimoji="0" lang="de-DE" sz="105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corresponding</a:t>
            </a:r>
            <a:r>
              <a:rPr kumimoji="0" lang="de-DE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 </a:t>
            </a:r>
            <a:r>
              <a:rPr kumimoji="0" lang="de-DE" sz="105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proportion</a:t>
            </a:r>
            <a:r>
              <a:rPr kumimoji="0" lang="de-DE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 in </a:t>
            </a:r>
            <a:r>
              <a:rPr kumimoji="0" lang="de-DE" sz="105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dataset</a:t>
            </a:r>
            <a:r>
              <a:rPr kumimoji="0" lang="de-DE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 [1]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63DD610-615D-9043-B6A4-5C966C140CA7}"/>
              </a:ext>
            </a:extLst>
          </p:cNvPr>
          <p:cNvSpPr txBox="1"/>
          <p:nvPr/>
        </p:nvSpPr>
        <p:spPr>
          <a:xfrm>
            <a:off x="358774" y="5955740"/>
            <a:ext cx="8404225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kumimoji="0" lang="de-DE" sz="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[1] </a:t>
            </a:r>
            <a:r>
              <a:rPr lang="de-DE" sz="800" dirty="0" err="1"/>
              <a:t>Wojciechowska</a:t>
            </a:r>
            <a:r>
              <a:rPr lang="de-DE" sz="800" dirty="0"/>
              <a:t> M., et. al. (2021) Early </a:t>
            </a:r>
            <a:r>
              <a:rPr lang="de-DE" sz="800" dirty="0" err="1"/>
              <a:t>Detection</a:t>
            </a:r>
            <a:r>
              <a:rPr lang="de-DE" sz="800" dirty="0"/>
              <a:t> </a:t>
            </a:r>
            <a:r>
              <a:rPr lang="de-DE" sz="800" dirty="0" err="1"/>
              <a:t>of</a:t>
            </a:r>
            <a:r>
              <a:rPr lang="de-DE" sz="800" dirty="0"/>
              <a:t> </a:t>
            </a:r>
            <a:r>
              <a:rPr lang="de-DE" sz="800" dirty="0" err="1"/>
              <a:t>Liver</a:t>
            </a:r>
            <a:r>
              <a:rPr lang="de-DE" sz="800" dirty="0"/>
              <a:t> </a:t>
            </a:r>
            <a:r>
              <a:rPr lang="de-DE" sz="800" dirty="0" err="1"/>
              <a:t>Fibrosis</a:t>
            </a:r>
            <a:r>
              <a:rPr lang="de-DE" sz="800" dirty="0"/>
              <a:t> </a:t>
            </a:r>
            <a:r>
              <a:rPr lang="de-DE" sz="800" dirty="0" err="1"/>
              <a:t>Using</a:t>
            </a:r>
            <a:r>
              <a:rPr lang="de-DE" sz="800" dirty="0"/>
              <a:t> Graph Convolutional Networks. In: de </a:t>
            </a:r>
            <a:r>
              <a:rPr lang="de-DE" sz="800" dirty="0" err="1"/>
              <a:t>Bruijne</a:t>
            </a:r>
            <a:r>
              <a:rPr lang="de-DE" sz="800" dirty="0"/>
              <a:t> M. et al. (</a:t>
            </a:r>
            <a:r>
              <a:rPr lang="de-DE" sz="800" dirty="0" err="1"/>
              <a:t>eds</a:t>
            </a:r>
            <a:r>
              <a:rPr lang="de-DE" sz="800" dirty="0"/>
              <a:t>) Medical Image Computing </a:t>
            </a:r>
            <a:r>
              <a:rPr lang="de-DE" sz="800" dirty="0" err="1"/>
              <a:t>and</a:t>
            </a:r>
            <a:r>
              <a:rPr lang="de-DE" sz="800" dirty="0"/>
              <a:t> Computer </a:t>
            </a:r>
            <a:r>
              <a:rPr lang="de-DE" sz="800" dirty="0" err="1"/>
              <a:t>Assisted</a:t>
            </a:r>
            <a:r>
              <a:rPr lang="de-DE" sz="800" dirty="0"/>
              <a:t> Intervention { MICCAI 2021. </a:t>
            </a:r>
            <a:r>
              <a:rPr lang="de-DE" sz="800" dirty="0" err="1"/>
              <a:t>Lecture</a:t>
            </a:r>
            <a:r>
              <a:rPr lang="de-DE" sz="800" dirty="0"/>
              <a:t> Notes in Computer Science, </a:t>
            </a:r>
            <a:r>
              <a:rPr lang="de-DE" sz="800" dirty="0" err="1"/>
              <a:t>vol</a:t>
            </a:r>
            <a:r>
              <a:rPr lang="de-DE" sz="800" dirty="0"/>
              <a:t> 12908.</a:t>
            </a:r>
            <a:endParaRPr lang="de-DE" sz="800" dirty="0">
              <a:solidFill>
                <a:srgbClr val="000000"/>
              </a:solidFill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3316411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3C4229-56A4-5343-BFDC-DF075478D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381000"/>
            <a:ext cx="8404225" cy="609600"/>
          </a:xfrm>
        </p:spPr>
        <p:txBody>
          <a:bodyPr>
            <a:normAutofit/>
          </a:bodyPr>
          <a:lstStyle/>
          <a:p>
            <a:r>
              <a:rPr lang="de-DE" sz="2800" dirty="0" err="1"/>
              <a:t>Tile</a:t>
            </a:r>
            <a:r>
              <a:rPr lang="de-DE" sz="2800" dirty="0"/>
              <a:t> </a:t>
            </a:r>
            <a:r>
              <a:rPr lang="de-DE" sz="2800" dirty="0" err="1"/>
              <a:t>Subtyping</a:t>
            </a:r>
            <a:r>
              <a:rPr lang="de-DE" sz="2800" dirty="0"/>
              <a:t> Pipeline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18A66E8-0D42-E54D-B405-19F93AACAC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400" y="1484784"/>
            <a:ext cx="7805200" cy="4149948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7CC74D6-DE28-8144-B03F-0FAE9695900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37BF145-082A-4740-A195-6D1BB8C0A760}"/>
              </a:ext>
            </a:extLst>
          </p:cNvPr>
          <p:cNvSpPr txBox="1"/>
          <p:nvPr/>
        </p:nvSpPr>
        <p:spPr>
          <a:xfrm>
            <a:off x="2456837" y="5628685"/>
            <a:ext cx="4416274" cy="1615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05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Figure</a:t>
            </a:r>
            <a:r>
              <a:rPr kumimoji="0" lang="de-DE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 3: </a:t>
            </a:r>
            <a:r>
              <a:rPr kumimoji="0" lang="de-DE" sz="105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Subtyping</a:t>
            </a:r>
            <a:r>
              <a:rPr kumimoji="0" lang="de-DE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 Pipeline. Outputs </a:t>
            </a:r>
            <a:r>
              <a:rPr kumimoji="0" lang="de-DE" sz="105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landmarks</a:t>
            </a:r>
            <a:r>
              <a:rPr kumimoji="0" lang="de-DE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 </a:t>
            </a:r>
            <a:r>
              <a:rPr kumimoji="0" lang="de-DE" sz="105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by</a:t>
            </a:r>
            <a:r>
              <a:rPr kumimoji="0" lang="de-DE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 </a:t>
            </a:r>
            <a:r>
              <a:rPr kumimoji="0" lang="de-DE" sz="105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clustering</a:t>
            </a:r>
            <a:r>
              <a:rPr kumimoji="0" lang="de-DE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 </a:t>
            </a:r>
            <a:r>
              <a:rPr kumimoji="0" lang="de-DE" sz="105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each</a:t>
            </a:r>
            <a:r>
              <a:rPr kumimoji="0" lang="de-DE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 </a:t>
            </a:r>
            <a:r>
              <a:rPr kumimoji="0" lang="de-DE" sz="105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tile</a:t>
            </a:r>
            <a:r>
              <a:rPr lang="de-DE" sz="1050" dirty="0"/>
              <a:t>. [1]</a:t>
            </a:r>
            <a:endParaRPr kumimoji="0" lang="de-DE" sz="105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Arial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78407BC-61B4-494B-AB99-53F4FAE1C59F}"/>
              </a:ext>
            </a:extLst>
          </p:cNvPr>
          <p:cNvSpPr txBox="1"/>
          <p:nvPr/>
        </p:nvSpPr>
        <p:spPr>
          <a:xfrm>
            <a:off x="358774" y="5959639"/>
            <a:ext cx="8404225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kumimoji="0" lang="de-DE" sz="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[1] </a:t>
            </a:r>
            <a:r>
              <a:rPr lang="de-DE" sz="800" dirty="0" err="1"/>
              <a:t>Wojciechowska</a:t>
            </a:r>
            <a:r>
              <a:rPr lang="de-DE" sz="800" dirty="0"/>
              <a:t> M., et. al. (2021) Early </a:t>
            </a:r>
            <a:r>
              <a:rPr lang="de-DE" sz="800" dirty="0" err="1"/>
              <a:t>Detection</a:t>
            </a:r>
            <a:r>
              <a:rPr lang="de-DE" sz="800" dirty="0"/>
              <a:t> </a:t>
            </a:r>
            <a:r>
              <a:rPr lang="de-DE" sz="800" dirty="0" err="1"/>
              <a:t>of</a:t>
            </a:r>
            <a:r>
              <a:rPr lang="de-DE" sz="800" dirty="0"/>
              <a:t> </a:t>
            </a:r>
            <a:r>
              <a:rPr lang="de-DE" sz="800" dirty="0" err="1"/>
              <a:t>Liver</a:t>
            </a:r>
            <a:r>
              <a:rPr lang="de-DE" sz="800" dirty="0"/>
              <a:t> </a:t>
            </a:r>
            <a:r>
              <a:rPr lang="de-DE" sz="800" dirty="0" err="1"/>
              <a:t>Fibrosis</a:t>
            </a:r>
            <a:r>
              <a:rPr lang="de-DE" sz="800" dirty="0"/>
              <a:t> </a:t>
            </a:r>
            <a:r>
              <a:rPr lang="de-DE" sz="800" dirty="0" err="1"/>
              <a:t>Using</a:t>
            </a:r>
            <a:r>
              <a:rPr lang="de-DE" sz="800" dirty="0"/>
              <a:t> Graph Convolutional Networks. In: de </a:t>
            </a:r>
            <a:r>
              <a:rPr lang="de-DE" sz="800" dirty="0" err="1"/>
              <a:t>Bruijne</a:t>
            </a:r>
            <a:r>
              <a:rPr lang="de-DE" sz="800" dirty="0"/>
              <a:t> M. et al. (</a:t>
            </a:r>
            <a:r>
              <a:rPr lang="de-DE" sz="800" dirty="0" err="1"/>
              <a:t>eds</a:t>
            </a:r>
            <a:r>
              <a:rPr lang="de-DE" sz="800" dirty="0"/>
              <a:t>) Medical Image Computing </a:t>
            </a:r>
            <a:r>
              <a:rPr lang="de-DE" sz="800" dirty="0" err="1"/>
              <a:t>and</a:t>
            </a:r>
            <a:r>
              <a:rPr lang="de-DE" sz="800" dirty="0"/>
              <a:t> Computer </a:t>
            </a:r>
            <a:r>
              <a:rPr lang="de-DE" sz="800" dirty="0" err="1"/>
              <a:t>Assisted</a:t>
            </a:r>
            <a:r>
              <a:rPr lang="de-DE" sz="800" dirty="0"/>
              <a:t> Intervention { MICCAI 2021. </a:t>
            </a:r>
            <a:r>
              <a:rPr lang="de-DE" sz="800" dirty="0" err="1"/>
              <a:t>Lecture</a:t>
            </a:r>
            <a:r>
              <a:rPr lang="de-DE" sz="800" dirty="0"/>
              <a:t> Notes in Computer Science, </a:t>
            </a:r>
            <a:r>
              <a:rPr lang="de-DE" sz="800" dirty="0" err="1"/>
              <a:t>vol</a:t>
            </a:r>
            <a:r>
              <a:rPr lang="de-DE" sz="800" dirty="0"/>
              <a:t> 12908.</a:t>
            </a:r>
            <a:endParaRPr lang="de-DE" sz="800" dirty="0">
              <a:solidFill>
                <a:srgbClr val="000000"/>
              </a:solidFill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30175573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D42097-5A69-384E-BCF7-2C66E6083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/>
              <a:t>Graph </a:t>
            </a:r>
            <a:r>
              <a:rPr lang="de-DE" sz="2800" dirty="0" err="1"/>
              <a:t>Construction</a:t>
            </a:r>
            <a:r>
              <a:rPr lang="de-DE" sz="2800" dirty="0"/>
              <a:t> Pipeline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2D03CDD-C728-844C-B42D-264F8000F5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119" y="1547310"/>
            <a:ext cx="8791761" cy="3763380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A3374A4-0583-5044-A102-7A152233B41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535C5B3-6855-494F-BD93-BF63ADEA57AE}"/>
              </a:ext>
            </a:extLst>
          </p:cNvPr>
          <p:cNvSpPr txBox="1"/>
          <p:nvPr/>
        </p:nvSpPr>
        <p:spPr>
          <a:xfrm>
            <a:off x="3465125" y="5013176"/>
            <a:ext cx="2436564" cy="1615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05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Figure</a:t>
            </a:r>
            <a:r>
              <a:rPr kumimoji="0" lang="de-DE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 4: Graph </a:t>
            </a:r>
            <a:r>
              <a:rPr kumimoji="0" lang="de-DE" sz="105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construction</a:t>
            </a:r>
            <a:r>
              <a:rPr kumimoji="0" lang="de-DE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 </a:t>
            </a:r>
            <a:r>
              <a:rPr kumimoji="0" lang="de-DE" sz="105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pipeline</a:t>
            </a:r>
            <a:r>
              <a:rPr kumimoji="0" lang="de-DE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. [1]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868B30E-A876-1840-A26A-4F43698560B5}"/>
              </a:ext>
            </a:extLst>
          </p:cNvPr>
          <p:cNvSpPr txBox="1"/>
          <p:nvPr/>
        </p:nvSpPr>
        <p:spPr>
          <a:xfrm>
            <a:off x="358775" y="5421749"/>
            <a:ext cx="8404225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kumimoji="0" lang="de-DE" sz="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[1] </a:t>
            </a:r>
            <a:r>
              <a:rPr lang="de-DE" sz="800" dirty="0" err="1"/>
              <a:t>Wojciechowska</a:t>
            </a:r>
            <a:r>
              <a:rPr lang="de-DE" sz="800" dirty="0"/>
              <a:t> M., et. al. (2021) Early </a:t>
            </a:r>
            <a:r>
              <a:rPr lang="de-DE" sz="800" dirty="0" err="1"/>
              <a:t>Detection</a:t>
            </a:r>
            <a:r>
              <a:rPr lang="de-DE" sz="800" dirty="0"/>
              <a:t> </a:t>
            </a:r>
            <a:r>
              <a:rPr lang="de-DE" sz="800" dirty="0" err="1"/>
              <a:t>of</a:t>
            </a:r>
            <a:r>
              <a:rPr lang="de-DE" sz="800" dirty="0"/>
              <a:t> </a:t>
            </a:r>
            <a:r>
              <a:rPr lang="de-DE" sz="800" dirty="0" err="1"/>
              <a:t>Liver</a:t>
            </a:r>
            <a:r>
              <a:rPr lang="de-DE" sz="800" dirty="0"/>
              <a:t> </a:t>
            </a:r>
            <a:r>
              <a:rPr lang="de-DE" sz="800" dirty="0" err="1"/>
              <a:t>Fibrosis</a:t>
            </a:r>
            <a:r>
              <a:rPr lang="de-DE" sz="800" dirty="0"/>
              <a:t> </a:t>
            </a:r>
            <a:r>
              <a:rPr lang="de-DE" sz="800" dirty="0" err="1"/>
              <a:t>Using</a:t>
            </a:r>
            <a:r>
              <a:rPr lang="de-DE" sz="800" dirty="0"/>
              <a:t> Graph Convolutional Networks. In: de </a:t>
            </a:r>
            <a:r>
              <a:rPr lang="de-DE" sz="800" dirty="0" err="1"/>
              <a:t>Bruijne</a:t>
            </a:r>
            <a:r>
              <a:rPr lang="de-DE" sz="800" dirty="0"/>
              <a:t> M. et al. (</a:t>
            </a:r>
            <a:r>
              <a:rPr lang="de-DE" sz="800" dirty="0" err="1"/>
              <a:t>eds</a:t>
            </a:r>
            <a:r>
              <a:rPr lang="de-DE" sz="800" dirty="0"/>
              <a:t>) Medical Image Computing </a:t>
            </a:r>
            <a:r>
              <a:rPr lang="de-DE" sz="800" dirty="0" err="1"/>
              <a:t>and</a:t>
            </a:r>
            <a:r>
              <a:rPr lang="de-DE" sz="800" dirty="0"/>
              <a:t> Computer </a:t>
            </a:r>
            <a:r>
              <a:rPr lang="de-DE" sz="800" dirty="0" err="1"/>
              <a:t>Assisted</a:t>
            </a:r>
            <a:r>
              <a:rPr lang="de-DE" sz="800" dirty="0"/>
              <a:t> Intervention { MICCAI 2021. </a:t>
            </a:r>
            <a:r>
              <a:rPr lang="de-DE" sz="800" dirty="0" err="1"/>
              <a:t>Lecture</a:t>
            </a:r>
            <a:r>
              <a:rPr lang="de-DE" sz="800" dirty="0"/>
              <a:t> Notes in Computer Science, </a:t>
            </a:r>
            <a:r>
              <a:rPr lang="de-DE" sz="800" dirty="0" err="1"/>
              <a:t>vol</a:t>
            </a:r>
            <a:r>
              <a:rPr lang="de-DE" sz="800" dirty="0"/>
              <a:t> 12908.</a:t>
            </a:r>
            <a:endParaRPr lang="de-DE" sz="800" dirty="0">
              <a:solidFill>
                <a:srgbClr val="000000"/>
              </a:solidFill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19887894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camp-tum-jhu">
  <a:themeElements>
    <a:clrScheme name="camp-tum-jhu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camp-tum-jhu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camp-tum-jh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camp-tum-jhu">
  <a:themeElements>
    <a:clrScheme name="camp-tum-jhu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camp-tum-jhu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camp-tum-jh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2409</Words>
  <Application>Microsoft Macintosh PowerPoint</Application>
  <PresentationFormat>Bildschirmpräsentation (4:3)</PresentationFormat>
  <Paragraphs>179</Paragraphs>
  <Slides>23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8" baseType="lpstr">
      <vt:lpstr>Arial</vt:lpstr>
      <vt:lpstr>Cambria Math</vt:lpstr>
      <vt:lpstr>Helvetica</vt:lpstr>
      <vt:lpstr>Helvetica Neue</vt:lpstr>
      <vt:lpstr>camp-tum-jhu</vt:lpstr>
      <vt:lpstr>Early Detection of Liver Fibrosis Using Graph Convolutional Networks</vt:lpstr>
      <vt:lpstr>Introduction</vt:lpstr>
      <vt:lpstr>Basics of Liver Fibrosis</vt:lpstr>
      <vt:lpstr>Motivation</vt:lpstr>
      <vt:lpstr>Related Work</vt:lpstr>
      <vt:lpstr>Methodology</vt:lpstr>
      <vt:lpstr>Data</vt:lpstr>
      <vt:lpstr>Tile Subtyping Pipeline</vt:lpstr>
      <vt:lpstr>Graph Construction Pipeline</vt:lpstr>
      <vt:lpstr>Graph Convolution Layer</vt:lpstr>
      <vt:lpstr>Attention Layer</vt:lpstr>
      <vt:lpstr>Results</vt:lpstr>
      <vt:lpstr>Settings for Training</vt:lpstr>
      <vt:lpstr>Results</vt:lpstr>
      <vt:lpstr>Weighted Fibrosis Score and Analysis of Tile Subtypes</vt:lpstr>
      <vt:lpstr>Classification Task</vt:lpstr>
      <vt:lpstr>Take Home Message </vt:lpstr>
      <vt:lpstr>Take Home Message</vt:lpstr>
      <vt:lpstr>Discussion</vt:lpstr>
      <vt:lpstr>Disscussion</vt:lpstr>
      <vt:lpstr>References</vt:lpstr>
      <vt:lpstr>References</vt:lpstr>
      <vt:lpstr>Thank you for your attention!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Image-to-Graph Convolutional Network for Deformable Shape Reconstruction from a Single Projection Image</dc:title>
  <cp:lastModifiedBy>senerar63241</cp:lastModifiedBy>
  <cp:revision>395</cp:revision>
  <dcterms:modified xsi:type="dcterms:W3CDTF">2022-01-25T11:14:06Z</dcterms:modified>
</cp:coreProperties>
</file>