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0" r:id="rId3"/>
    <p:sldId id="302" r:id="rId4"/>
    <p:sldId id="305" r:id="rId5"/>
    <p:sldId id="319" r:id="rId6"/>
    <p:sldId id="303" r:id="rId7"/>
    <p:sldId id="301" r:id="rId8"/>
    <p:sldId id="304" r:id="rId9"/>
    <p:sldId id="306" r:id="rId10"/>
    <p:sldId id="315" r:id="rId11"/>
    <p:sldId id="310" r:id="rId12"/>
    <p:sldId id="307" r:id="rId13"/>
    <p:sldId id="311" r:id="rId14"/>
    <p:sldId id="313" r:id="rId15"/>
    <p:sldId id="312" r:id="rId16"/>
    <p:sldId id="309" r:id="rId17"/>
    <p:sldId id="316" r:id="rId18"/>
    <p:sldId id="317" r:id="rId19"/>
    <p:sldId id="31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D9F4200E-C40B-4024-AD7E-5F49102776B2}">
          <p14:sldIdLst>
            <p14:sldId id="256"/>
            <p14:sldId id="300"/>
            <p14:sldId id="302"/>
            <p14:sldId id="305"/>
            <p14:sldId id="319"/>
            <p14:sldId id="303"/>
            <p14:sldId id="301"/>
            <p14:sldId id="304"/>
            <p14:sldId id="306"/>
            <p14:sldId id="315"/>
            <p14:sldId id="310"/>
            <p14:sldId id="307"/>
            <p14:sldId id="311"/>
            <p14:sldId id="313"/>
            <p14:sldId id="312"/>
            <p14:sldId id="309"/>
            <p14:sldId id="316"/>
            <p14:sldId id="317"/>
            <p14:sldId id="3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scal Herrmann" initials="PH" lastIdx="28" clrIdx="0">
    <p:extLst>
      <p:ext uri="{19B8F6BF-5375-455C-9EA6-DF929625EA0E}">
        <p15:presenceInfo xmlns:p15="http://schemas.microsoft.com/office/powerpoint/2012/main" userId="87652a3a1509808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31F"/>
    <a:srgbClr val="179658"/>
    <a:srgbClr val="002060"/>
    <a:srgbClr val="FFFFFF"/>
    <a:srgbClr val="72BFC5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56" autoAdjust="0"/>
    <p:restoredTop sz="83803" autoAdjust="0"/>
  </p:normalViewPr>
  <p:slideViewPr>
    <p:cSldViewPr snapToGrid="0" snapToObjects="1">
      <p:cViewPr varScale="1">
        <p:scale>
          <a:sx n="102" d="100"/>
          <a:sy n="102" d="100"/>
        </p:scale>
        <p:origin x="592" y="1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6937D-10D5-9A4E-8AE5-3BD40A349CB2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F51CD-B87E-504E-9940-0A8EC0898C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560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0FCC8-D1FC-D145-A009-25D2FF8D2EB2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46913-DBF3-5540-BABC-D9F21B354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461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39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24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6572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725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04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95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4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44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14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50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73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DE" sz="1200">
              <a:solidFill>
                <a:srgbClr val="F3931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3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7" name="Picture 518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13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478369" y="1827213"/>
            <a:ext cx="11233151" cy="12954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de-DE" noProof="0" dirty="0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8369" y="1143000"/>
            <a:ext cx="11233151" cy="6858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Computer Aided Medical Procedures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0709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502400" y="6324600"/>
            <a:ext cx="4368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0C239D90-B595-5D48-BAA1-D0EA0BEDDE62}" type="datetime4">
              <a:rPr lang="en-US" smtClean="0"/>
              <a:t>May 24, 2022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69600" y="6324600"/>
            <a:ext cx="14224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/>
              <a:t>Slide </a:t>
            </a:r>
            <a:fld id="{E27654B9-2CBC-E046-9B7E-70345D26D3A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89564" y="6324600"/>
            <a:ext cx="5012837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288750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04819" y="914400"/>
            <a:ext cx="2806700" cy="52578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8368" y="914400"/>
            <a:ext cx="8223251" cy="52578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502400" y="6324600"/>
            <a:ext cx="4368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BE0853B1-6B83-8641-967E-5D815622BD85}" type="datetime4">
              <a:rPr lang="en-US" smtClean="0"/>
              <a:t>May 24, 2022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69600" y="6324600"/>
            <a:ext cx="14224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/>
              <a:t>Slide </a:t>
            </a:r>
            <a:fld id="{E27654B9-2CBC-E046-9B7E-70345D26D3A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89564" y="6324600"/>
            <a:ext cx="5012837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115330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02400" y="6324600"/>
            <a:ext cx="4368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89564" y="6324600"/>
            <a:ext cx="5012837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Computer Aided Medical Procedures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69600" y="6324600"/>
            <a:ext cx="14224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/>
              <a:t>Slide </a:t>
            </a:r>
            <a:fld id="{E27654B9-2CBC-E046-9B7E-70345D26D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29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5"/>
          <p:cNvSpPr>
            <a:spLocks noGrp="1" noChangeArrowheads="1"/>
          </p:cNvSpPr>
          <p:nvPr>
            <p:ph type="subTitle" idx="12" hasCustomPrompt="1"/>
          </p:nvPr>
        </p:nvSpPr>
        <p:spPr>
          <a:xfrm>
            <a:off x="478369" y="1143000"/>
            <a:ext cx="11233151" cy="6858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Computer Aided Medical Procedures</a:t>
            </a:r>
            <a:endParaRPr lang="de-DE" noProof="0" dirty="0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478369" y="1828800"/>
            <a:ext cx="11233151" cy="12954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8381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368" y="1828800"/>
            <a:ext cx="5513917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6" y="1828800"/>
            <a:ext cx="5516033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502400" y="6324600"/>
            <a:ext cx="4368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42B6532A-7E98-454E-948A-0401BD295DE6}" type="datetime4">
              <a:rPr lang="en-US" smtClean="0"/>
              <a:t>May 24, 2022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69600" y="6324600"/>
            <a:ext cx="14224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/>
              <a:t>Slide </a:t>
            </a:r>
            <a:fld id="{E27654B9-2CBC-E046-9B7E-70345D26D3A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89564" y="6324600"/>
            <a:ext cx="5012837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366523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502400" y="6324600"/>
            <a:ext cx="4368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5D852E79-32C9-6248-B23F-9F291A86DBFF}" type="datetime4">
              <a:rPr lang="en-US" smtClean="0"/>
              <a:t>May 24, 2022</a:t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0769600" y="6324600"/>
            <a:ext cx="14224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/>
              <a:t>Slide </a:t>
            </a:r>
            <a:fld id="{E27654B9-2CBC-E046-9B7E-70345D26D3A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1489564" y="6324600"/>
            <a:ext cx="5012837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62165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502400" y="6324600"/>
            <a:ext cx="4368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79DECB52-E1A5-D648-8B52-D41A27A3687C}" type="datetime4">
              <a:rPr lang="en-US" smtClean="0"/>
              <a:t>May 24, 2022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69600" y="6324600"/>
            <a:ext cx="14224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/>
              <a:t>Slide </a:t>
            </a:r>
            <a:fld id="{E27654B9-2CBC-E046-9B7E-70345D26D3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89564" y="6324600"/>
            <a:ext cx="5012837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354950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502400" y="6324600"/>
            <a:ext cx="4368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C23862A7-D8FE-8B40-8B6F-7B9DEB3BEAA4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69600" y="6324600"/>
            <a:ext cx="14224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/>
              <a:t>Slide </a:t>
            </a:r>
            <a:fld id="{E27654B9-2CBC-E046-9B7E-70345D26D3A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89564" y="6324600"/>
            <a:ext cx="5012837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43937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502400" y="6324600"/>
            <a:ext cx="4368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B2AF2977-0DCA-594A-82AD-9177AB332C8C}" type="datetime4">
              <a:rPr lang="en-US" smtClean="0"/>
              <a:t>May 24, 2022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69600" y="6324600"/>
            <a:ext cx="14224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/>
              <a:t>Slide </a:t>
            </a:r>
            <a:fld id="{E27654B9-2CBC-E046-9B7E-70345D26D3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89564" y="6324600"/>
            <a:ext cx="5012837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166952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502400" y="6324600"/>
            <a:ext cx="4368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6E09D0C5-C17A-964D-9CE3-5C11F12B2415}" type="datetime4">
              <a:rPr lang="en-US" smtClean="0"/>
              <a:t>May 24, 2022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69600" y="6324600"/>
            <a:ext cx="14224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/>
              <a:t>Slide </a:t>
            </a:r>
            <a:fld id="{E27654B9-2CBC-E046-9B7E-70345D26D3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89564" y="6324600"/>
            <a:ext cx="5012837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21942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78369" y="228600"/>
            <a:ext cx="1120563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8369" y="1066800"/>
            <a:ext cx="11233151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02400" y="6324600"/>
            <a:ext cx="4368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/>
              <a:t>July 9, 2020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69600" y="6324600"/>
            <a:ext cx="14224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/>
              <a:t>Slide </a:t>
            </a:r>
            <a:fld id="{E27654B9-2CBC-E046-9B7E-70345D26D3A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89564" y="6324600"/>
            <a:ext cx="5012837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Computer Aided Medical Procedures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33333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333333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rgbClr val="333333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333333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505.0519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326" y="1845129"/>
            <a:ext cx="8585455" cy="1295400"/>
          </a:xfrm>
        </p:spPr>
        <p:txBody>
          <a:bodyPr/>
          <a:lstStyle/>
          <a:p>
            <a:r>
              <a:rPr lang="en-US" dirty="0"/>
              <a:t>Context Matters: Graph-based Self-supervised Representation Learning for Medical Images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11326" y="1159329"/>
            <a:ext cx="11233151" cy="685800"/>
          </a:xfrm>
        </p:spPr>
        <p:txBody>
          <a:bodyPr/>
          <a:lstStyle/>
          <a:p>
            <a:r>
              <a:rPr lang="en-US" dirty="0"/>
              <a:t> Graph Deep Learning for Medical Applications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0C5E04-94AF-ED44-AB54-2B18A45A0A8A}"/>
              </a:ext>
            </a:extLst>
          </p:cNvPr>
          <p:cNvSpPr txBox="1"/>
          <p:nvPr/>
        </p:nvSpPr>
        <p:spPr>
          <a:xfrm>
            <a:off x="659567" y="5066675"/>
            <a:ext cx="25635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24.05.2022</a:t>
            </a:r>
          </a:p>
          <a:p>
            <a:r>
              <a:rPr lang="en-US" dirty="0">
                <a:solidFill>
                  <a:schemeClr val="bg1"/>
                </a:solidFill>
              </a:rPr>
              <a:t>Presenter: Xinyue Zhang</a:t>
            </a:r>
          </a:p>
          <a:p>
            <a:r>
              <a:rPr lang="en-US" dirty="0">
                <a:solidFill>
                  <a:schemeClr val="bg1"/>
                </a:solidFill>
              </a:rPr>
              <a:t>Advisor: </a:t>
            </a:r>
            <a:r>
              <a:rPr lang="en-US" dirty="0" err="1">
                <a:solidFill>
                  <a:schemeClr val="bg1"/>
                </a:solidFill>
              </a:rPr>
              <a:t>Mahsa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Ghorbani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1F0260F9-31DC-9C62-0F3D-D4B611287270}"/>
              </a:ext>
            </a:extLst>
          </p:cNvPr>
          <p:cNvSpPr txBox="1">
            <a:spLocks/>
          </p:cNvSpPr>
          <p:nvPr/>
        </p:nvSpPr>
        <p:spPr bwMode="auto">
          <a:xfrm>
            <a:off x="2911326" y="3074902"/>
            <a:ext cx="11233151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defTabSz="914400"/>
            <a:r>
              <a:rPr lang="en-US" kern="0"/>
              <a:t>Li Sun, </a:t>
            </a:r>
            <a:r>
              <a:rPr lang="en-US" kern="0" err="1"/>
              <a:t>Ke</a:t>
            </a:r>
            <a:r>
              <a:rPr lang="en-US" kern="0"/>
              <a:t> Yu, and </a:t>
            </a:r>
            <a:r>
              <a:rPr lang="en-US" kern="0" err="1"/>
              <a:t>Kayhan</a:t>
            </a:r>
            <a:r>
              <a:rPr lang="en-US" kern="0"/>
              <a:t> </a:t>
            </a:r>
            <a:r>
              <a:rPr lang="en-US" kern="0" err="1"/>
              <a:t>Batmanghelich</a:t>
            </a:r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2354963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3412AB51-5BEE-4092-96C5-3910418A9F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63041" y="228600"/>
            <a:ext cx="6005113" cy="282712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476EA1-C86B-6050-FAFC-25765DF7B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083" y="270933"/>
            <a:ext cx="11205633" cy="609600"/>
          </a:xfrm>
        </p:spPr>
        <p:txBody>
          <a:bodyPr/>
          <a:lstStyle/>
          <a:p>
            <a:r>
              <a:rPr lang="en-DE"/>
              <a:t>Loss Function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BB0C5-ADF2-5C58-0E68-50A28C72D7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CDDE3-6DB0-0E2F-8194-FA38096ED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99474-DC49-C523-0B0A-0BFECEC1A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10</a:t>
            </a:fld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621EBEB-240F-7DE7-480F-F12B65E7AA6D}"/>
              </a:ext>
            </a:extLst>
          </p:cNvPr>
          <p:cNvSpPr/>
          <p:nvPr/>
        </p:nvSpPr>
        <p:spPr>
          <a:xfrm>
            <a:off x="5624472" y="1413918"/>
            <a:ext cx="1363134" cy="440266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265E7C7-C33A-384D-56FB-80A45100BF7A}"/>
              </a:ext>
            </a:extLst>
          </p:cNvPr>
          <p:cNvSpPr/>
          <p:nvPr/>
        </p:nvSpPr>
        <p:spPr>
          <a:xfrm>
            <a:off x="7913727" y="1413918"/>
            <a:ext cx="1363134" cy="440266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2" name="Picture 11" descr="Text&#10;&#10;Description automatically generated with medium confidence">
            <a:extLst>
              <a:ext uri="{FF2B5EF4-FFF2-40B4-BE49-F238E27FC236}">
                <a16:creationId xmlns:a16="http://schemas.microsoft.com/office/drawing/2014/main" id="{666728A2-8F66-85DE-8AF0-FE646BC5B7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62"/>
          <a:stretch/>
        </p:blipFill>
        <p:spPr>
          <a:xfrm>
            <a:off x="478083" y="3804000"/>
            <a:ext cx="4364849" cy="671720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A60C9775-FBEC-5E33-9947-57B640B1AD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5597" y="3711381"/>
            <a:ext cx="4466449" cy="70421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9A9D0BB-8D01-859C-E15B-18A3E66A4699}"/>
              </a:ext>
            </a:extLst>
          </p:cNvPr>
          <p:cNvSpPr/>
          <p:nvPr/>
        </p:nvSpPr>
        <p:spPr>
          <a:xfrm>
            <a:off x="478083" y="2681587"/>
            <a:ext cx="3776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err="1">
                <a:latin typeface="NimbusRomNo9L"/>
              </a:rPr>
              <a:t>InfoNCE</a:t>
            </a:r>
            <a:r>
              <a:rPr lang="en-GB">
                <a:latin typeface="NimbusRomNo9L"/>
              </a:rPr>
              <a:t> loss[1], </a:t>
            </a:r>
          </a:p>
          <a:p>
            <a:r>
              <a:rPr lang="en-GB">
                <a:latin typeface="NimbusRomNo9L"/>
              </a:rPr>
              <a:t>a loss function for contrastive training </a:t>
            </a:r>
            <a:endParaRPr lang="en-GB"/>
          </a:p>
        </p:txBody>
      </p:sp>
      <p:pic>
        <p:nvPicPr>
          <p:cNvPr id="17" name="Picture 1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0BF6913-B1C5-6FCA-DA14-B9D3B45AA5F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635"/>
          <a:stretch/>
        </p:blipFill>
        <p:spPr>
          <a:xfrm>
            <a:off x="478083" y="3346240"/>
            <a:ext cx="1867183" cy="51265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82934FA-3628-4F9B-C26A-6EE307E1CF84}"/>
              </a:ext>
            </a:extLst>
          </p:cNvPr>
          <p:cNvSpPr txBox="1"/>
          <p:nvPr/>
        </p:nvSpPr>
        <p:spPr>
          <a:xfrm>
            <a:off x="4072379" y="6329690"/>
            <a:ext cx="57126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>
                <a:solidFill>
                  <a:schemeClr val="bg1"/>
                </a:solidFill>
              </a:rPr>
              <a:t>[1] Oord, Aaron van den, </a:t>
            </a:r>
            <a:r>
              <a:rPr lang="en-GB" sz="1050" err="1">
                <a:solidFill>
                  <a:schemeClr val="bg1"/>
                </a:solidFill>
              </a:rPr>
              <a:t>Yazhe</a:t>
            </a:r>
            <a:r>
              <a:rPr lang="en-GB" sz="1050">
                <a:solidFill>
                  <a:schemeClr val="bg1"/>
                </a:solidFill>
              </a:rPr>
              <a:t> Li, and Oriol </a:t>
            </a:r>
            <a:r>
              <a:rPr lang="en-GB" sz="1050" err="1">
                <a:solidFill>
                  <a:schemeClr val="bg1"/>
                </a:solidFill>
              </a:rPr>
              <a:t>Vinyals</a:t>
            </a:r>
            <a:r>
              <a:rPr lang="en-GB" sz="1050">
                <a:solidFill>
                  <a:schemeClr val="bg1"/>
                </a:solidFill>
              </a:rPr>
              <a:t>. "Representation learning with contrastive predictive coding." </a:t>
            </a:r>
            <a:r>
              <a:rPr lang="en-GB" sz="1050" err="1">
                <a:solidFill>
                  <a:schemeClr val="bg1"/>
                </a:solidFill>
              </a:rPr>
              <a:t>arXiv</a:t>
            </a:r>
            <a:r>
              <a:rPr lang="en-GB" sz="1050">
                <a:solidFill>
                  <a:schemeClr val="bg1"/>
                </a:solidFill>
              </a:rPr>
              <a:t> preprint arXiv:1807.03748 (2018).</a:t>
            </a:r>
            <a:endParaRPr lang="en-DE" sz="1050">
              <a:solidFill>
                <a:schemeClr val="bg1"/>
              </a:solidFill>
            </a:endParaRPr>
          </a:p>
        </p:txBody>
      </p:sp>
      <p:pic>
        <p:nvPicPr>
          <p:cNvPr id="20" name="Picture 19" descr="Text, letter&#10;&#10;Description automatically generated">
            <a:extLst>
              <a:ext uri="{FF2B5EF4-FFF2-40B4-BE49-F238E27FC236}">
                <a16:creationId xmlns:a16="http://schemas.microsoft.com/office/drawing/2014/main" id="{87958F46-69E6-D452-2652-C5449F9727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696" y="4607165"/>
            <a:ext cx="3443286" cy="1183391"/>
          </a:xfrm>
          <a:prstGeom prst="rect">
            <a:avLst/>
          </a:prstGeom>
        </p:spPr>
      </p:pic>
      <p:pic>
        <p:nvPicPr>
          <p:cNvPr id="22" name="Picture 21" descr="Text, letter&#10;&#10;Description automatically generated">
            <a:extLst>
              <a:ext uri="{FF2B5EF4-FFF2-40B4-BE49-F238E27FC236}">
                <a16:creationId xmlns:a16="http://schemas.microsoft.com/office/drawing/2014/main" id="{D845B585-31F5-5C76-98FE-D2754AC1A8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0793" y="4593872"/>
            <a:ext cx="5122008" cy="1152122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8FE796-1704-D9D5-76D3-69D4958F4F92}"/>
              </a:ext>
            </a:extLst>
          </p:cNvPr>
          <p:cNvCxnSpPr/>
          <p:nvPr/>
        </p:nvCxnSpPr>
        <p:spPr>
          <a:xfrm flipH="1">
            <a:off x="3995982" y="1854184"/>
            <a:ext cx="1628490" cy="213752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64898CA-7A89-9E63-1960-4E599302FE61}"/>
              </a:ext>
            </a:extLst>
          </p:cNvPr>
          <p:cNvCxnSpPr>
            <a:cxnSpLocks/>
          </p:cNvCxnSpPr>
          <p:nvPr/>
        </p:nvCxnSpPr>
        <p:spPr>
          <a:xfrm>
            <a:off x="9175076" y="1854184"/>
            <a:ext cx="915743" cy="19894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0E97401-8080-E678-30B4-0F3953A39777}"/>
              </a:ext>
            </a:extLst>
          </p:cNvPr>
          <p:cNvCxnSpPr>
            <a:cxnSpLocks/>
            <a:endCxn id="29" idx="1"/>
          </p:cNvCxnSpPr>
          <p:nvPr/>
        </p:nvCxnSpPr>
        <p:spPr>
          <a:xfrm flipV="1">
            <a:off x="3305908" y="4994342"/>
            <a:ext cx="810700" cy="2296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656E422-04A8-7E09-95E2-C22C15F2EFE5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3235569" y="4813907"/>
            <a:ext cx="881039" cy="1804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FA0ED66-3431-B3EB-6D5B-FD2992BD6FA5}"/>
              </a:ext>
            </a:extLst>
          </p:cNvPr>
          <p:cNvSpPr txBox="1"/>
          <p:nvPr/>
        </p:nvSpPr>
        <p:spPr>
          <a:xfrm>
            <a:off x="4116608" y="4840453"/>
            <a:ext cx="1452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Positive Pair</a:t>
            </a:r>
            <a:endParaRPr lang="en-DE" sz="140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20B2578-80CF-A45D-88F3-FF668CCABB01}"/>
              </a:ext>
            </a:extLst>
          </p:cNvPr>
          <p:cNvCxnSpPr>
            <a:cxnSpLocks/>
          </p:cNvCxnSpPr>
          <p:nvPr/>
        </p:nvCxnSpPr>
        <p:spPr>
          <a:xfrm flipH="1">
            <a:off x="5081954" y="4819111"/>
            <a:ext cx="883643" cy="1998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C30046C-2FDD-6145-3F57-6829C250182E}"/>
              </a:ext>
            </a:extLst>
          </p:cNvPr>
          <p:cNvCxnSpPr>
            <a:cxnSpLocks/>
          </p:cNvCxnSpPr>
          <p:nvPr/>
        </p:nvCxnSpPr>
        <p:spPr>
          <a:xfrm>
            <a:off x="5081953" y="5018950"/>
            <a:ext cx="881039" cy="1804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5EBD5BF-3F7E-3F5E-0AA3-26503B7946E9}"/>
              </a:ext>
            </a:extLst>
          </p:cNvPr>
          <p:cNvSpPr txBox="1"/>
          <p:nvPr/>
        </p:nvSpPr>
        <p:spPr>
          <a:xfrm>
            <a:off x="4135027" y="5326727"/>
            <a:ext cx="1452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Negative Pair</a:t>
            </a:r>
            <a:endParaRPr lang="en-DE" sz="140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48EE6D8-24BF-A202-2B93-4CC58FCFC745}"/>
              </a:ext>
            </a:extLst>
          </p:cNvPr>
          <p:cNvCxnSpPr>
            <a:cxnSpLocks/>
            <a:endCxn id="40" idx="1"/>
          </p:cNvCxnSpPr>
          <p:nvPr/>
        </p:nvCxnSpPr>
        <p:spPr>
          <a:xfrm>
            <a:off x="3235568" y="4840453"/>
            <a:ext cx="899459" cy="6401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2503847-305F-DE5D-096A-1E5E4C32DB83}"/>
              </a:ext>
            </a:extLst>
          </p:cNvPr>
          <p:cNvCxnSpPr>
            <a:cxnSpLocks/>
            <a:endCxn id="40" idx="1"/>
          </p:cNvCxnSpPr>
          <p:nvPr/>
        </p:nvCxnSpPr>
        <p:spPr>
          <a:xfrm flipV="1">
            <a:off x="3797790" y="5480616"/>
            <a:ext cx="337237" cy="1252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CE8C0A8-2D40-F747-3F86-46F05E9858AD}"/>
              </a:ext>
            </a:extLst>
          </p:cNvPr>
          <p:cNvCxnSpPr>
            <a:cxnSpLocks/>
          </p:cNvCxnSpPr>
          <p:nvPr/>
        </p:nvCxnSpPr>
        <p:spPr>
          <a:xfrm>
            <a:off x="5231423" y="5512963"/>
            <a:ext cx="637789" cy="278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EBAAD01-2FFF-C2BD-BE14-E402314CF823}"/>
              </a:ext>
            </a:extLst>
          </p:cNvPr>
          <p:cNvCxnSpPr>
            <a:cxnSpLocks/>
          </p:cNvCxnSpPr>
          <p:nvPr/>
        </p:nvCxnSpPr>
        <p:spPr>
          <a:xfrm flipH="1">
            <a:off x="5231423" y="4858175"/>
            <a:ext cx="739996" cy="639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208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55BA5-93A5-D6E1-027F-8A3783427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Hyperparameter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BE2C5-8920-6829-032D-649CF51A1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369" y="1066800"/>
            <a:ext cx="11233151" cy="1332016"/>
          </a:xfrm>
        </p:spPr>
        <p:txBody>
          <a:bodyPr/>
          <a:lstStyle/>
          <a:p>
            <a:r>
              <a:rPr lang="en-US"/>
              <a:t>Patch size (</a:t>
            </a:r>
            <a:r>
              <a:rPr lang="en-DE"/>
              <a:t>32×32×32)</a:t>
            </a:r>
            <a:r>
              <a:rPr lang="en-US"/>
              <a:t>, Step size -&gt; control the number of patches</a:t>
            </a:r>
          </a:p>
          <a:p>
            <a:r>
              <a:rPr lang="en-US"/>
              <a:t>Number of negative samples (4096)</a:t>
            </a:r>
          </a:p>
          <a:p>
            <a:r>
              <a:rPr lang="en-US"/>
              <a:t>GCN: </a:t>
            </a:r>
            <a:r>
              <a:rPr lang="el-GR"/>
              <a:t>ρ </a:t>
            </a:r>
            <a:r>
              <a:rPr lang="en-GB"/>
              <a:t>is the threshold hyperparameter -&gt; controls the density of graph</a:t>
            </a:r>
          </a:p>
          <a:p>
            <a:r>
              <a:rPr lang="en-DE"/>
              <a:t>InfoNCE loss: </a:t>
            </a:r>
            <a:r>
              <a:rPr lang="el-GR"/>
              <a:t>τ </a:t>
            </a:r>
            <a:r>
              <a:rPr lang="en-GB"/>
              <a:t>denotes the temperature hyperparameter (0.2)</a:t>
            </a:r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DBC20D-9CD8-A2E0-2F7D-01F6F83B75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044AF-643F-97CF-AD0A-C724E80937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BE3B7-B13B-7F2A-E24F-51A69079F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9EFA97-7BC0-5DF6-59F5-F7D84017107F}"/>
              </a:ext>
            </a:extLst>
          </p:cNvPr>
          <p:cNvSpPr txBox="1">
            <a:spLocks/>
          </p:cNvSpPr>
          <p:nvPr/>
        </p:nvSpPr>
        <p:spPr bwMode="auto">
          <a:xfrm>
            <a:off x="479424" y="2590800"/>
            <a:ext cx="1120563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9pPr>
          </a:lstStyle>
          <a:p>
            <a:pPr defTabSz="914400"/>
            <a:r>
              <a:rPr lang="en-GB" kern="0"/>
              <a:t>Image Augmentation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EB57A04-40B7-4ABF-A5B6-88B3DE4DB190}"/>
              </a:ext>
            </a:extLst>
          </p:cNvPr>
          <p:cNvSpPr txBox="1">
            <a:spLocks/>
          </p:cNvSpPr>
          <p:nvPr/>
        </p:nvSpPr>
        <p:spPr bwMode="auto">
          <a:xfrm>
            <a:off x="479424" y="3429000"/>
            <a:ext cx="11233151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defTabSz="914400"/>
            <a:r>
              <a:rPr lang="en-US" kern="0"/>
              <a:t>Random elastic transformation</a:t>
            </a:r>
          </a:p>
          <a:p>
            <a:pPr defTabSz="914400"/>
            <a:r>
              <a:rPr lang="en-US" kern="0"/>
              <a:t>Random Gaussian blur</a:t>
            </a:r>
          </a:p>
          <a:p>
            <a:pPr defTabSz="914400"/>
            <a:r>
              <a:rPr lang="en-US" kern="0"/>
              <a:t>Random contrast adjustment</a:t>
            </a:r>
          </a:p>
          <a:p>
            <a:pPr defTabSz="914400"/>
            <a:endParaRPr lang="en-US" kern="0"/>
          </a:p>
          <a:p>
            <a:pPr defTabSz="914400"/>
            <a:endParaRPr lang="en-GB" kern="0"/>
          </a:p>
        </p:txBody>
      </p:sp>
    </p:spTree>
    <p:extLst>
      <p:ext uri="{BB962C8B-B14F-4D97-AF65-F5344CB8AC3E}">
        <p14:creationId xmlns:p14="http://schemas.microsoft.com/office/powerpoint/2010/main" val="4020649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07D1A20-DBE4-7FCA-DBA8-3B68767FB203}"/>
              </a:ext>
            </a:extLst>
          </p:cNvPr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9DD7AF-1E4C-AB08-F13A-3BEC6E756B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DE"/>
              <a:t>Experiments and Results</a:t>
            </a:r>
          </a:p>
        </p:txBody>
      </p:sp>
    </p:spTree>
    <p:extLst>
      <p:ext uri="{BB962C8B-B14F-4D97-AF65-F5344CB8AC3E}">
        <p14:creationId xmlns:p14="http://schemas.microsoft.com/office/powerpoint/2010/main" val="2084323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57D46-0966-9ED9-5C15-31031CFA9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Datasets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80EB9-F39A-6D9E-A6C2-9E0881ACB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err="1"/>
              <a:t>COPDGene</a:t>
            </a:r>
            <a:r>
              <a:rPr lang="en-GB"/>
              <a:t> dataset </a:t>
            </a:r>
          </a:p>
          <a:p>
            <a:pPr marL="0" indent="0">
              <a:buNone/>
            </a:pPr>
            <a:r>
              <a:rPr lang="en-GB"/>
              <a:t>COPD is a lung disease that makes it difficult to breathe.</a:t>
            </a:r>
          </a:p>
          <a:p>
            <a:pPr marL="0" indent="0">
              <a:buNone/>
            </a:pPr>
            <a:r>
              <a:rPr lang="en-GB"/>
              <a:t>Designed to identify the underlying genetic factors of COPD.</a:t>
            </a:r>
          </a:p>
          <a:p>
            <a:pPr marL="0" indent="0">
              <a:buNone/>
            </a:pPr>
            <a:r>
              <a:rPr lang="en-GB"/>
              <a:t>Use 3D thorax CT images of over 9k subjects from this dataset.</a:t>
            </a:r>
          </a:p>
          <a:p>
            <a:endParaRPr lang="en-GB"/>
          </a:p>
          <a:p>
            <a:r>
              <a:rPr lang="en-GB" err="1"/>
              <a:t>MosMed</a:t>
            </a:r>
            <a:r>
              <a:rPr lang="en-GB"/>
              <a:t> dataset </a:t>
            </a:r>
          </a:p>
          <a:p>
            <a:pPr marL="0" indent="0">
              <a:buNone/>
            </a:pPr>
            <a:r>
              <a:rPr lang="en-GB"/>
              <a:t>Use 3D CT scans of over 1k subjects from the </a:t>
            </a:r>
            <a:r>
              <a:rPr lang="en-GB" err="1"/>
              <a:t>MosMed</a:t>
            </a:r>
            <a:r>
              <a:rPr lang="en-GB"/>
              <a:t> dataset.</a:t>
            </a:r>
            <a:endParaRPr lang="en-DE"/>
          </a:p>
          <a:p>
            <a:pPr marL="0" indent="0">
              <a:buNone/>
            </a:pPr>
            <a:r>
              <a:rPr lang="en-GB"/>
              <a:t>Five-grade categorical variable based on the severity of lung tissues abnormalities related with COVID-19.</a:t>
            </a:r>
          </a:p>
          <a:p>
            <a:endParaRPr lang="en-DE"/>
          </a:p>
          <a:p>
            <a:r>
              <a:rPr lang="en-GB"/>
              <a:t>COVID-19 CT Dataset </a:t>
            </a:r>
          </a:p>
          <a:p>
            <a:pPr marL="0" indent="0">
              <a:buNone/>
            </a:pPr>
            <a:r>
              <a:rPr lang="en-GB"/>
              <a:t>Selected from multiple publicly available COVID-19 datasets.</a:t>
            </a:r>
          </a:p>
          <a:p>
            <a:pPr marL="0" indent="0">
              <a:buNone/>
            </a:pPr>
            <a:r>
              <a:rPr lang="en-GB"/>
              <a:t>Multi-hospital 3D thorax CT images of </a:t>
            </a:r>
            <a:r>
              <a:rPr lang="en-DE"/>
              <a:t>80 subjects.</a:t>
            </a:r>
            <a:endParaRPr lang="en-GB"/>
          </a:p>
          <a:p>
            <a:pPr marL="0" indent="0">
              <a:buNone/>
            </a:pP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9731C-523C-A083-5D90-1C8668BDC8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A55D83-8BD4-B866-C96A-84409B73C9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C80EC-C185-EC73-79EF-781C121655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40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E662A-C80D-C7B2-AC53-F93380E58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Quantitative Evaluation 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D726C-8F1E-35E6-B45A-FD8DBFDA3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4" y="838200"/>
            <a:ext cx="11233151" cy="5105400"/>
          </a:xfrm>
        </p:spPr>
        <p:txBody>
          <a:bodyPr/>
          <a:lstStyle/>
          <a:p>
            <a:pPr marL="0" indent="0">
              <a:buNone/>
            </a:pPr>
            <a:r>
              <a:rPr lang="en-GB" b="1" err="1"/>
              <a:t>COPDGene</a:t>
            </a:r>
            <a:r>
              <a:rPr lang="en-GB" b="1"/>
              <a:t> dataset</a:t>
            </a:r>
            <a:endParaRPr lang="en-DE" b="1"/>
          </a:p>
          <a:p>
            <a:pPr marL="0" indent="0">
              <a:buNone/>
            </a:pPr>
            <a:r>
              <a:rPr lang="en-DE"/>
              <a:t>Perform </a:t>
            </a:r>
            <a:r>
              <a:rPr lang="en-GB"/>
              <a:t>self-supervised pre-training, freeze the extracted subject-level features. </a:t>
            </a:r>
          </a:p>
          <a:p>
            <a:pPr marL="0" indent="0">
              <a:buNone/>
            </a:pPr>
            <a:r>
              <a:rPr lang="en-GB"/>
              <a:t>Train a linear regression model to predict two continuous clinical variables:</a:t>
            </a:r>
          </a:p>
          <a:p>
            <a:pPr marL="0" indent="0">
              <a:buNone/>
            </a:pPr>
            <a:r>
              <a:rPr lang="en-GB">
                <a:solidFill>
                  <a:srgbClr val="0070C0"/>
                </a:solidFill>
              </a:rPr>
              <a:t>FEV1pp, FEV1/FVC</a:t>
            </a:r>
            <a:endParaRPr lang="en-GB"/>
          </a:p>
          <a:p>
            <a:pPr marL="0" indent="0">
              <a:buNone/>
            </a:pPr>
            <a:r>
              <a:rPr lang="en-GB"/>
              <a:t>Train a logistic regression model for each of the six categorical variables:</a:t>
            </a:r>
          </a:p>
          <a:p>
            <a:pPr>
              <a:buFont typeface="+mj-lt"/>
              <a:buAutoNum type="arabicPeriod"/>
            </a:pPr>
            <a:r>
              <a:rPr lang="en-GB"/>
              <a:t>Global Initiative for Chronic Obstructive Lung Disease (</a:t>
            </a:r>
            <a:r>
              <a:rPr lang="en-GB">
                <a:solidFill>
                  <a:srgbClr val="0070C0"/>
                </a:solidFill>
              </a:rPr>
              <a:t>GOLD</a:t>
            </a:r>
            <a:r>
              <a:rPr lang="en-GB"/>
              <a:t>) score </a:t>
            </a:r>
          </a:p>
          <a:p>
            <a:pPr>
              <a:buFont typeface="+mj-lt"/>
              <a:buAutoNum type="arabicPeriod"/>
            </a:pPr>
            <a:r>
              <a:rPr lang="en-GB"/>
              <a:t>Centrilobular emphysema (</a:t>
            </a:r>
            <a:r>
              <a:rPr lang="en-GB">
                <a:solidFill>
                  <a:srgbClr val="0070C0"/>
                </a:solidFill>
              </a:rPr>
              <a:t>CLE</a:t>
            </a:r>
            <a:r>
              <a:rPr lang="en-GB"/>
              <a:t>) visual score</a:t>
            </a:r>
          </a:p>
          <a:p>
            <a:pPr>
              <a:buFont typeface="+mj-lt"/>
              <a:buAutoNum type="arabicPeriod"/>
            </a:pPr>
            <a:r>
              <a:rPr lang="en-GB" err="1"/>
              <a:t>Paraseptal</a:t>
            </a:r>
            <a:r>
              <a:rPr lang="en-GB"/>
              <a:t> emphysema (</a:t>
            </a:r>
            <a:r>
              <a:rPr lang="en-GB">
                <a:solidFill>
                  <a:srgbClr val="0070C0"/>
                </a:solidFill>
              </a:rPr>
              <a:t>Para-septal</a:t>
            </a:r>
            <a:r>
              <a:rPr lang="en-GB"/>
              <a:t>) visual score</a:t>
            </a:r>
          </a:p>
          <a:p>
            <a:pPr>
              <a:buFont typeface="+mj-lt"/>
              <a:buAutoNum type="arabicPeriod"/>
            </a:pPr>
            <a:r>
              <a:rPr lang="en-GB"/>
              <a:t>Acute Exacerbation history (</a:t>
            </a:r>
            <a:r>
              <a:rPr lang="en-GB">
                <a:solidFill>
                  <a:srgbClr val="0070C0"/>
                </a:solidFill>
              </a:rPr>
              <a:t>AE history</a:t>
            </a:r>
            <a:r>
              <a:rPr lang="en-GB"/>
              <a:t>)</a:t>
            </a:r>
          </a:p>
          <a:p>
            <a:pPr>
              <a:buFont typeface="+mj-lt"/>
              <a:buAutoNum type="arabicPeriod"/>
            </a:pPr>
            <a:r>
              <a:rPr lang="en-GB"/>
              <a:t>Future Acute Exacerbation (</a:t>
            </a:r>
            <a:r>
              <a:rPr lang="en-GB">
                <a:solidFill>
                  <a:srgbClr val="0070C0"/>
                </a:solidFill>
              </a:rPr>
              <a:t>Future AE</a:t>
            </a:r>
            <a:r>
              <a:rPr lang="en-GB"/>
              <a:t>)</a:t>
            </a:r>
          </a:p>
          <a:p>
            <a:pPr>
              <a:buFont typeface="+mj-lt"/>
              <a:buAutoNum type="arabicPeriod"/>
            </a:pPr>
            <a:r>
              <a:rPr lang="en-GB"/>
              <a:t>Medical Research Council </a:t>
            </a:r>
            <a:r>
              <a:rPr lang="en-GB" err="1"/>
              <a:t>Dyspnea</a:t>
            </a:r>
            <a:r>
              <a:rPr lang="en-GB"/>
              <a:t> Score (</a:t>
            </a:r>
            <a:r>
              <a:rPr lang="en-GB" err="1">
                <a:solidFill>
                  <a:srgbClr val="0070C0"/>
                </a:solidFill>
              </a:rPr>
              <a:t>mMRC</a:t>
            </a:r>
            <a:r>
              <a:rPr lang="en-GB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E03C11-9E61-0470-EF2C-C87D9D0029D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FD1B7-CA07-1EE5-A7A8-F376C11E5D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E3F0B-9D13-7FEB-A3ED-1FC4B65B20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14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1EEC6EE-961A-459E-18CC-4DDAE91231FA}"/>
              </a:ext>
            </a:extLst>
          </p:cNvPr>
          <p:cNvSpPr txBox="1">
            <a:spLocks/>
          </p:cNvSpPr>
          <p:nvPr/>
        </p:nvSpPr>
        <p:spPr bwMode="auto">
          <a:xfrm>
            <a:off x="571355" y="4875074"/>
            <a:ext cx="11233151" cy="114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 defTabSz="914400">
              <a:buFontTx/>
              <a:buNone/>
            </a:pPr>
            <a:r>
              <a:rPr lang="en-GB" b="1" kern="0" err="1"/>
              <a:t>MosMed</a:t>
            </a:r>
            <a:r>
              <a:rPr lang="en-GB" b="1" kern="0"/>
              <a:t> dataset</a:t>
            </a:r>
            <a:endParaRPr lang="en-DE" b="1" kern="0"/>
          </a:p>
          <a:p>
            <a:pPr marL="0" indent="0" defTabSz="914400">
              <a:buFontTx/>
              <a:buNone/>
            </a:pPr>
            <a:r>
              <a:rPr lang="en-US" kern="0"/>
              <a:t>Same procedure as training </a:t>
            </a:r>
            <a:r>
              <a:rPr lang="en-US" kern="0" err="1"/>
              <a:t>COPDGene</a:t>
            </a:r>
            <a:r>
              <a:rPr lang="en-US" kern="0"/>
              <a:t> dataset</a:t>
            </a:r>
            <a:endParaRPr lang="en-GB" kern="0"/>
          </a:p>
          <a:p>
            <a:pPr marL="0" indent="0" defTabSz="914400">
              <a:buFontTx/>
              <a:buNone/>
            </a:pPr>
            <a:r>
              <a:rPr lang="en-GB" kern="0"/>
              <a:t>Train a </a:t>
            </a:r>
            <a:r>
              <a:rPr lang="en-GB">
                <a:latin typeface="NimbusRomNo9L"/>
              </a:rPr>
              <a:t>logistic regression </a:t>
            </a:r>
            <a:r>
              <a:rPr lang="en-GB" kern="0"/>
              <a:t>model to predict five-grade categorical variable </a:t>
            </a:r>
          </a:p>
        </p:txBody>
      </p:sp>
    </p:spTree>
    <p:extLst>
      <p:ext uri="{BB962C8B-B14F-4D97-AF65-F5344CB8AC3E}">
        <p14:creationId xmlns:p14="http://schemas.microsoft.com/office/powerpoint/2010/main" val="2722649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AC307212-533D-C821-296E-9E1560BF7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98" y="700137"/>
            <a:ext cx="9385300" cy="31242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EDA258-27E4-8399-3EE1-D8C11A0DB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CB52-E1A5-D648-8B52-D41A27A3687C}" type="datetime4">
              <a:rPr lang="en-US" smtClean="0"/>
              <a:t>May 24, 2022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24CA82-0FFB-0398-7C4C-86BA2AB6FC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5157B-AAA2-C568-ED30-41527B8646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5DD93192-ED96-34A4-02DD-150E8AB655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591"/>
          <a:stretch/>
        </p:blipFill>
        <p:spPr>
          <a:xfrm>
            <a:off x="1489563" y="3921550"/>
            <a:ext cx="3746500" cy="2403049"/>
          </a:xfrm>
          <a:prstGeom prst="rect">
            <a:avLst/>
          </a:prstGeom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9B5D1ECC-4AD6-2F1D-9FC6-7430D0DF8B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637" y="3828851"/>
            <a:ext cx="5521563" cy="24957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4623CF-47CE-2756-B310-3A523FAE7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Result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25685C6-B41B-A41A-F7A8-D5FE50FE6F6D}"/>
              </a:ext>
            </a:extLst>
          </p:cNvPr>
          <p:cNvSpPr/>
          <p:nvPr/>
        </p:nvSpPr>
        <p:spPr>
          <a:xfrm>
            <a:off x="725363" y="3058625"/>
            <a:ext cx="8950569" cy="537429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03E16B5-BC77-9AFB-8E1D-C45B390818E4}"/>
              </a:ext>
            </a:extLst>
          </p:cNvPr>
          <p:cNvSpPr/>
          <p:nvPr/>
        </p:nvSpPr>
        <p:spPr>
          <a:xfrm>
            <a:off x="5414433" y="5737778"/>
            <a:ext cx="5153921" cy="440266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612EC15-54B1-FE15-3D64-974AE5DBF2F8}"/>
              </a:ext>
            </a:extLst>
          </p:cNvPr>
          <p:cNvSpPr/>
          <p:nvPr/>
        </p:nvSpPr>
        <p:spPr>
          <a:xfrm>
            <a:off x="1623646" y="5497463"/>
            <a:ext cx="3423143" cy="660399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667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9616F-B87D-3FFB-8DF5-DB898EC90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Model Explaination and Visualization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9148E0-957F-26F2-6BAE-FA860390A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CB52-E1A5-D648-8B52-D41A27A3687C}" type="datetime4">
              <a:rPr lang="en-US" smtClean="0"/>
              <a:t>May 24, 2022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CA3A3-1825-6FC1-F8CB-02C1833379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4B032-06BC-142E-1F45-9C4D074008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pic>
        <p:nvPicPr>
          <p:cNvPr id="7" name="Picture 6" descr="A picture containing text, fruit, different, posing&#10;&#10;Description automatically generated">
            <a:extLst>
              <a:ext uri="{FF2B5EF4-FFF2-40B4-BE49-F238E27FC236}">
                <a16:creationId xmlns:a16="http://schemas.microsoft.com/office/drawing/2014/main" id="{914C35A7-10A8-3411-B768-693585DF2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517529"/>
            <a:ext cx="6172200" cy="3327400"/>
          </a:xfrm>
          <a:prstGeom prst="rect">
            <a:avLst/>
          </a:prstGeom>
        </p:spPr>
      </p:pic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D5AE9F0-1299-25D8-434F-4CE360627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21" y="2409830"/>
            <a:ext cx="5346700" cy="11303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1C2AE47-0839-FAF5-6382-5E9E5F27E2CF}"/>
              </a:ext>
            </a:extLst>
          </p:cNvPr>
          <p:cNvSpPr/>
          <p:nvPr/>
        </p:nvSpPr>
        <p:spPr>
          <a:xfrm>
            <a:off x="6096000" y="465819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>
                <a:latin typeface="NimbusRomNo9L"/>
              </a:rPr>
              <a:t>An axial view of the activation heatmap on a COVID-19 positive subject in the COVID-19 CT dataset. </a:t>
            </a:r>
            <a:endParaRPr lang="en-GB">
              <a:effectLst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02B2A0A-CEF2-BF17-0DFD-28D3FD7183E7}"/>
              </a:ext>
            </a:extLst>
          </p:cNvPr>
          <p:cNvCxnSpPr>
            <a:cxnSpLocks/>
            <a:endCxn id="12" idx="0"/>
          </p:cNvCxnSpPr>
          <p:nvPr/>
        </p:nvCxnSpPr>
        <p:spPr>
          <a:xfrm flipH="1">
            <a:off x="2408028" y="2979303"/>
            <a:ext cx="978202" cy="899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79A71D5-1F02-1F8D-9816-0C84AA9C8042}"/>
              </a:ext>
            </a:extLst>
          </p:cNvPr>
          <p:cNvSpPr txBox="1"/>
          <p:nvPr/>
        </p:nvSpPr>
        <p:spPr>
          <a:xfrm>
            <a:off x="1305092" y="3878697"/>
            <a:ext cx="220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/>
              <a:t>Subject Level Feature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13E2CB-3C8D-2A48-B395-033956577107}"/>
              </a:ext>
            </a:extLst>
          </p:cNvPr>
          <p:cNvSpPr/>
          <p:nvPr/>
        </p:nvSpPr>
        <p:spPr>
          <a:xfrm>
            <a:off x="478369" y="996155"/>
            <a:ext cx="32501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>
                <a:latin typeface="NimbusRomNo9L"/>
              </a:rPr>
              <a:t>Class activation maps (CAM) </a:t>
            </a:r>
            <a:endParaRPr lang="en-GB" sz="2000" b="1"/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40036596-E806-1B61-57BC-F00EF70972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278" y="4180735"/>
            <a:ext cx="2603500" cy="5969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A2AE6D3-0744-3CAE-3575-7D9CA5D374CD}"/>
              </a:ext>
            </a:extLst>
          </p:cNvPr>
          <p:cNvSpPr txBox="1"/>
          <p:nvPr/>
        </p:nvSpPr>
        <p:spPr>
          <a:xfrm>
            <a:off x="478369" y="1533089"/>
            <a:ext cx="3967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/>
              <a:t>Fit a logistic regresssion model for binary classification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4444171-B084-24F1-5E95-6B183B9C0D51}"/>
              </a:ext>
            </a:extLst>
          </p:cNvPr>
          <p:cNvCxnSpPr>
            <a:cxnSpLocks/>
          </p:cNvCxnSpPr>
          <p:nvPr/>
        </p:nvCxnSpPr>
        <p:spPr>
          <a:xfrm flipH="1">
            <a:off x="4743515" y="3429000"/>
            <a:ext cx="610375" cy="1415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870C1BF-5212-4BAB-2B1A-28421DB7EE8F}"/>
              </a:ext>
            </a:extLst>
          </p:cNvPr>
          <p:cNvSpPr txBox="1"/>
          <p:nvPr/>
        </p:nvSpPr>
        <p:spPr>
          <a:xfrm>
            <a:off x="2397469" y="4763929"/>
            <a:ext cx="369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/>
              <a:t>Activation score of anatomical region j to the target classfication</a:t>
            </a:r>
          </a:p>
        </p:txBody>
      </p:sp>
    </p:spTree>
    <p:extLst>
      <p:ext uri="{BB962C8B-B14F-4D97-AF65-F5344CB8AC3E}">
        <p14:creationId xmlns:p14="http://schemas.microsoft.com/office/powerpoint/2010/main" val="227307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CC0B0-574B-C06D-6DD5-689B289C0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Take Home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04861-60BF-B03D-0B5E-B02BDD6DE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sz="2400" dirty="0"/>
              <a:t>Contrastive Learning </a:t>
            </a:r>
            <a:r>
              <a:rPr lang="en-GB" sz="2400" dirty="0"/>
              <a:t>is to learn such an embedding space in which similar sample pairs stay close to each other while dissimilar ones are far apart.</a:t>
            </a:r>
          </a:p>
          <a:p>
            <a:r>
              <a:rPr lang="en-GB" sz="2400" dirty="0"/>
              <a:t>Images can be viewed as a set of nodes where nodes corresponds to image patches.</a:t>
            </a:r>
          </a:p>
          <a:p>
            <a:r>
              <a:rPr lang="en-DE" sz="2400" dirty="0"/>
              <a:t>Sometimes big model is hard to training because of </a:t>
            </a:r>
            <a:r>
              <a:rPr lang="en-GB" sz="2400" dirty="0"/>
              <a:t>the excessive memory footprint. Using an interleaving algorithm that alternates the training between different model parts to solve this issue.</a:t>
            </a:r>
          </a:p>
          <a:p>
            <a:endParaRPr lang="en-DE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5FDC4-A75B-D729-AE97-EEECA82D5C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380AC-5211-783E-413B-FE379D1E3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EF814-1E46-7209-7F66-830716C29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568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CC0B0-574B-C06D-6DD5-689B289C0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04861-60BF-B03D-0B5E-B02BDD6DE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model incorporates richer context information -- anatomical context</a:t>
            </a:r>
          </a:p>
          <a:p>
            <a:r>
              <a:rPr lang="en-DE" dirty="0"/>
              <a:t>The model </a:t>
            </a:r>
            <a:r>
              <a:rPr lang="en-GB" dirty="0"/>
              <a:t>explanation</a:t>
            </a:r>
            <a:r>
              <a:rPr lang="en-DE" dirty="0"/>
              <a:t> and </a:t>
            </a:r>
            <a:r>
              <a:rPr lang="en-GB" dirty="0"/>
              <a:t>visualization</a:t>
            </a:r>
            <a:r>
              <a:rPr lang="en-DE" dirty="0"/>
              <a:t> could be used to show how the model made the decision. </a:t>
            </a:r>
            <a:endParaRPr lang="en-GB" dirty="0"/>
          </a:p>
          <a:p>
            <a:r>
              <a:rPr lang="en-DE" dirty="0"/>
              <a:t>The model supports images with </a:t>
            </a:r>
            <a:r>
              <a:rPr lang="en-GB" dirty="0"/>
              <a:t>arbitrary sizes in full resolution by design, which may prevent information loss and image distortion during pre-processing.</a:t>
            </a:r>
            <a:endParaRPr lang="en-DE" dirty="0"/>
          </a:p>
          <a:p>
            <a:endParaRPr lang="en-DE" dirty="0"/>
          </a:p>
          <a:p>
            <a:r>
              <a:rPr lang="en-DE" dirty="0"/>
              <a:t>Directly using Average Pooling to get subject-level </a:t>
            </a:r>
            <a:r>
              <a:rPr lang="en-GB" dirty="0"/>
              <a:t>representation</a:t>
            </a:r>
            <a:r>
              <a:rPr lang="en-DE" dirty="0"/>
              <a:t> might lose important information in specific nodes.</a:t>
            </a:r>
          </a:p>
          <a:p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5FDC4-A75B-D729-AE97-EEECA82D5C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380AC-5211-783E-413B-FE379D1E3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EF814-1E46-7209-7F66-830716C29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93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8E40B-5559-CE3B-B3AD-3A039F67A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Citation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E665C-ACD5-ECDE-21A6-4F49D8FF8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480" y="838200"/>
            <a:ext cx="11233151" cy="5105400"/>
          </a:xfrm>
        </p:spPr>
        <p:txBody>
          <a:bodyPr/>
          <a:lstStyle/>
          <a:p>
            <a:r>
              <a:rPr lang="en-GB" dirty="0"/>
              <a:t>[1] Sun, Li, </a:t>
            </a:r>
            <a:r>
              <a:rPr lang="en-GB" dirty="0" err="1"/>
              <a:t>Ke</a:t>
            </a:r>
            <a:r>
              <a:rPr lang="en-GB" dirty="0"/>
              <a:t> Yu, and </a:t>
            </a:r>
            <a:r>
              <a:rPr lang="en-GB" dirty="0" err="1"/>
              <a:t>Kayhan</a:t>
            </a:r>
            <a:r>
              <a:rPr lang="en-GB" dirty="0"/>
              <a:t> </a:t>
            </a:r>
            <a:r>
              <a:rPr lang="en-GB" dirty="0" err="1"/>
              <a:t>Batmanghelich</a:t>
            </a:r>
            <a:r>
              <a:rPr lang="en-GB" dirty="0"/>
              <a:t>. "Context matters: Graph-based self-supervised representation learning for medical images." Proceedings of the... AAAI Conference on Artificial Intelligence. AAAI Conference on Artificial Intelligence. Vol. 35. No. 6. NIH Public Access, 2021.</a:t>
            </a:r>
          </a:p>
          <a:p>
            <a:r>
              <a:rPr lang="en-GB" dirty="0"/>
              <a:t>[2] Pathak, D., </a:t>
            </a:r>
            <a:r>
              <a:rPr lang="en-GB" dirty="0" err="1"/>
              <a:t>Krahenbuhl</a:t>
            </a:r>
            <a:r>
              <a:rPr lang="en-GB" dirty="0"/>
              <a:t>, P., Donahue, J., Darrell, T., </a:t>
            </a:r>
            <a:r>
              <a:rPr lang="en-GB" dirty="0" err="1"/>
              <a:t>Efros</a:t>
            </a:r>
            <a:r>
              <a:rPr lang="en-GB" dirty="0"/>
              <a:t>, A. A., 2016. Context encoders: Feature learning by inpainting. In: Proceedings of the IEEE Conference on Computer Vision and Pattern Recognition. pp. 2536–2544. URL https://</a:t>
            </a:r>
            <a:r>
              <a:rPr lang="en-GB" dirty="0" err="1"/>
              <a:t>arxiv.org</a:t>
            </a:r>
            <a:r>
              <a:rPr lang="en-GB" dirty="0"/>
              <a:t>/abs/1604.07379.</a:t>
            </a:r>
          </a:p>
          <a:p>
            <a:r>
              <a:rPr lang="en-GB" dirty="0"/>
              <a:t>[3] Tian, </a:t>
            </a:r>
            <a:r>
              <a:rPr lang="en-GB" dirty="0" err="1"/>
              <a:t>Yonglong</a:t>
            </a:r>
            <a:r>
              <a:rPr lang="en-GB" dirty="0"/>
              <a:t>, </a:t>
            </a:r>
            <a:r>
              <a:rPr lang="en-GB" dirty="0" err="1"/>
              <a:t>Dilip</a:t>
            </a:r>
            <a:r>
              <a:rPr lang="en-GB" dirty="0"/>
              <a:t> Krishnan, and Phillip Isola. "Contrastive </a:t>
            </a:r>
            <a:r>
              <a:rPr lang="en-GB" dirty="0" err="1"/>
              <a:t>multiview</a:t>
            </a:r>
            <a:r>
              <a:rPr lang="en-GB" dirty="0"/>
              <a:t> coding." European conference on computer vision. Springer, Cham, 2020.</a:t>
            </a:r>
          </a:p>
          <a:p>
            <a:r>
              <a:rPr lang="en-GB" dirty="0"/>
              <a:t>[4] Chen, Ting, et al. "A simple framework for contrastive learning of visual representations." International conference on machine learning. PMLR, 2020.</a:t>
            </a:r>
          </a:p>
          <a:p>
            <a:r>
              <a:rPr lang="en-GB" dirty="0"/>
              <a:t>[5] He, </a:t>
            </a:r>
            <a:r>
              <a:rPr lang="en-GB" dirty="0" err="1"/>
              <a:t>Kaiming</a:t>
            </a:r>
            <a:r>
              <a:rPr lang="en-GB" dirty="0"/>
              <a:t>, et al. "Momentum contrast for unsupervised visual representation learning." Proceedings of the IEEE/CVF conference on computer vision and pattern recognition. 2020.</a:t>
            </a:r>
          </a:p>
          <a:p>
            <a:r>
              <a:rPr lang="en-GB" dirty="0"/>
              <a:t>[6] https://</a:t>
            </a:r>
            <a:r>
              <a:rPr lang="en-GB" dirty="0" err="1"/>
              <a:t>www.kenhub.com</a:t>
            </a:r>
            <a:r>
              <a:rPr lang="en-GB" dirty="0"/>
              <a:t>/</a:t>
            </a:r>
            <a:r>
              <a:rPr lang="en-GB" dirty="0" err="1"/>
              <a:t>en</a:t>
            </a:r>
            <a:r>
              <a:rPr lang="en-GB" dirty="0"/>
              <a:t>/library/anatomy/medical-imaging-and-radiological-anatomy</a:t>
            </a:r>
          </a:p>
          <a:p>
            <a:r>
              <a:rPr lang="en-GB" dirty="0"/>
              <a:t>[7] Oord, Aaron van den, </a:t>
            </a:r>
            <a:r>
              <a:rPr lang="en-GB" dirty="0" err="1"/>
              <a:t>Yazhe</a:t>
            </a:r>
            <a:r>
              <a:rPr lang="en-GB" dirty="0"/>
              <a:t> Li, and Oriol </a:t>
            </a:r>
            <a:r>
              <a:rPr lang="en-GB" dirty="0" err="1"/>
              <a:t>Vinyals</a:t>
            </a:r>
            <a:r>
              <a:rPr lang="en-GB" dirty="0"/>
              <a:t>. "Representation learning with contrastive predictive coding." </a:t>
            </a:r>
            <a:r>
              <a:rPr lang="en-GB" dirty="0" err="1"/>
              <a:t>arXiv</a:t>
            </a:r>
            <a:r>
              <a:rPr lang="en-GB" dirty="0"/>
              <a:t> preprint arXiv:1807.03748 (2018).</a:t>
            </a:r>
          </a:p>
          <a:p>
            <a:r>
              <a:rPr lang="en-GB" dirty="0"/>
              <a:t>[8] </a:t>
            </a:r>
            <a:r>
              <a:rPr lang="en-GB" dirty="0" err="1"/>
              <a:t>Doersch</a:t>
            </a:r>
            <a:r>
              <a:rPr lang="en-GB" dirty="0"/>
              <a:t>, C., Gupta, A., </a:t>
            </a:r>
            <a:r>
              <a:rPr lang="en-GB" dirty="0" err="1"/>
              <a:t>Efros</a:t>
            </a:r>
            <a:r>
              <a:rPr lang="en-GB" dirty="0"/>
              <a:t>, A. A., 2015. Unsupervised visual representation learning by context prediction. In: Proceedings of the IEEE International Conference on Computer Vision. pp. 1422–1430. URL https://</a:t>
            </a:r>
            <a:r>
              <a:rPr lang="en-GB" dirty="0" err="1"/>
              <a:t>arxiv.org</a:t>
            </a:r>
            <a:r>
              <a:rPr lang="en-GB" dirty="0"/>
              <a:t>/abs/1505.05192.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032A6-BEAC-D297-2321-19817605F5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777C9-B7E6-7EE5-5185-7AC6E68137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54AED-B927-3782-A9D6-A4BDCE0B22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938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26444-E515-0B58-CC46-EF72E623E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-471487"/>
            <a:ext cx="10972800" cy="1143000"/>
          </a:xfrm>
        </p:spPr>
        <p:txBody>
          <a:bodyPr/>
          <a:lstStyle/>
          <a:p>
            <a:r>
              <a:rPr lang="en-DE" sz="3200"/>
              <a:t>Problem Statement</a:t>
            </a:r>
            <a:endParaRPr lang="en-DE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EB3F35-271E-23ED-AE41-C5DA12DAF6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Labeled</a:t>
            </a:r>
            <a:endParaRPr lang="en-DE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53B3FBE-38A1-0284-14DB-C90DC7580E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DE"/>
              <a:t>Radiologist supervision</a:t>
            </a:r>
          </a:p>
          <a:p>
            <a:r>
              <a:rPr lang="en-DE"/>
              <a:t>Time-consuming, expensive</a:t>
            </a:r>
          </a:p>
          <a:p>
            <a:r>
              <a:rPr lang="en-DE"/>
              <a:t>Limited amount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CF4D6C1-12A5-7784-9738-5800ECA59E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DE"/>
              <a:t>Unlabeled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2EECBE0-836A-9895-941C-CD107B6099C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DE"/>
              <a:t>Easily accessible</a:t>
            </a:r>
          </a:p>
          <a:p>
            <a:r>
              <a:rPr lang="en-DE"/>
              <a:t>Large quantities</a:t>
            </a:r>
          </a:p>
          <a:p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0D29C-02DA-8017-D106-B2246AE1B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7FB3F-5A32-D0C6-D5B0-510025B673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A7262-10AE-807E-5C2F-6768FA315FE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A7C5B4-077B-4929-485A-63E357233022}"/>
              </a:ext>
            </a:extLst>
          </p:cNvPr>
          <p:cNvSpPr txBox="1"/>
          <p:nvPr/>
        </p:nvSpPr>
        <p:spPr>
          <a:xfrm>
            <a:off x="609600" y="984400"/>
            <a:ext cx="3553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400" b="1"/>
              <a:t>Medical Images</a:t>
            </a:r>
          </a:p>
        </p:txBody>
      </p:sp>
    </p:spTree>
    <p:extLst>
      <p:ext uri="{BB962C8B-B14F-4D97-AF65-F5344CB8AC3E}">
        <p14:creationId xmlns:p14="http://schemas.microsoft.com/office/powerpoint/2010/main" val="241175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170-71E0-BD09-8B5D-C255BB6CB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Self-supervised learning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26D44-BC64-5F8B-A22C-071828E2CE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08743-EDE1-984A-EB63-FFFA29E56F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2293D-E470-12ED-BE42-C5A99D8E5B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3058C0-CE52-E28D-FC33-D10D1927FEF1}"/>
              </a:ext>
            </a:extLst>
          </p:cNvPr>
          <p:cNvSpPr txBox="1"/>
          <p:nvPr/>
        </p:nvSpPr>
        <p:spPr>
          <a:xfrm>
            <a:off x="2080923" y="4154928"/>
            <a:ext cx="6459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Demonstration of the Relative Position(a) and Context Prediction(b) Methods. [1][2]</a:t>
            </a:r>
            <a:endParaRPr lang="en-DE" sz="1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A1237D-77A0-921D-B315-9E77E98B4538}"/>
              </a:ext>
            </a:extLst>
          </p:cNvPr>
          <p:cNvSpPr txBox="1"/>
          <p:nvPr/>
        </p:nvSpPr>
        <p:spPr>
          <a:xfrm>
            <a:off x="3902697" y="5260285"/>
            <a:ext cx="571264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/>
              <a:t>[1] </a:t>
            </a:r>
            <a:r>
              <a:rPr lang="en-GB" sz="1050" err="1"/>
              <a:t>Doersch</a:t>
            </a:r>
            <a:r>
              <a:rPr lang="en-GB" sz="1050"/>
              <a:t>, C., Gupta, A., </a:t>
            </a:r>
            <a:r>
              <a:rPr lang="en-GB" sz="1050" err="1"/>
              <a:t>Efros</a:t>
            </a:r>
            <a:r>
              <a:rPr lang="en-GB" sz="1050"/>
              <a:t>, A. A., 2015. Unsupervised visual representation learning by context prediction. In: Proceedings of the IEEE International Conference on Computer Vision. pp. 1422–1430. URL </a:t>
            </a:r>
            <a:r>
              <a:rPr lang="en-GB" sz="1050">
                <a:hlinkClick r:id="rId3"/>
              </a:rPr>
              <a:t>https://arxiv.org/abs/1505.05192</a:t>
            </a:r>
            <a:r>
              <a:rPr lang="en-GB" sz="1050"/>
              <a:t>.</a:t>
            </a:r>
          </a:p>
          <a:p>
            <a:r>
              <a:rPr lang="en-GB" sz="1050"/>
              <a:t>[2] Pathak, D., </a:t>
            </a:r>
            <a:r>
              <a:rPr lang="en-GB" sz="1050" err="1"/>
              <a:t>Krahenbuhl</a:t>
            </a:r>
            <a:r>
              <a:rPr lang="en-GB" sz="1050"/>
              <a:t>, P., Donahue, J., Darrell, T., </a:t>
            </a:r>
            <a:r>
              <a:rPr lang="en-GB" sz="1050" err="1"/>
              <a:t>Efros</a:t>
            </a:r>
            <a:r>
              <a:rPr lang="en-GB" sz="1050"/>
              <a:t>, A. A., 2016. Context encoders: Feature learning by inpainting. In: Proceedings of the IEEE Conference on Computer Vision and Pattern Recognition. pp. 2536–2544. URL https://</a:t>
            </a:r>
            <a:r>
              <a:rPr lang="en-GB" sz="1050" err="1"/>
              <a:t>arxiv.org</a:t>
            </a:r>
            <a:r>
              <a:rPr lang="en-GB" sz="1050"/>
              <a:t>/abs/1604.07379.</a:t>
            </a:r>
            <a:endParaRPr lang="en-DE" sz="105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5C056C8-1E11-3648-AE90-E28AB20C1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369" y="1066800"/>
            <a:ext cx="11233151" cy="368430"/>
          </a:xfrm>
        </p:spPr>
        <p:txBody>
          <a:bodyPr/>
          <a:lstStyle/>
          <a:p>
            <a:r>
              <a:rPr lang="en-DE"/>
              <a:t>Solving auxiliary tasks</a:t>
            </a:r>
          </a:p>
          <a:p>
            <a:endParaRPr lang="en-DE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2EB1AB6-2B69-ECA6-DA87-86D7A2261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453" y="1701930"/>
            <a:ext cx="7046450" cy="245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89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B1AA9-CD2D-63F0-BD86-813B749CD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Contrastive Learning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88B3D-E59B-E97C-0F11-650577379B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2B25F-E23A-99D8-7B5E-C90349E90A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2DC18A-80B1-A9AF-89F8-D7C1E9F53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01E1F05-80E1-BF64-0E7A-52F04FF02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5607" y="533400"/>
            <a:ext cx="2883493" cy="21987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76C386-F58B-BCE1-3336-59CC3F83C406}"/>
              </a:ext>
            </a:extLst>
          </p:cNvPr>
          <p:cNvSpPr txBox="1"/>
          <p:nvPr/>
        </p:nvSpPr>
        <p:spPr>
          <a:xfrm>
            <a:off x="7305607" y="2703092"/>
            <a:ext cx="361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A simple framework for contrastive learning of visual representations. (</a:t>
            </a:r>
            <a:r>
              <a:rPr lang="en-GB" sz="1400" err="1"/>
              <a:t>SimCLR</a:t>
            </a:r>
            <a:r>
              <a:rPr lang="en-GB" sz="1400"/>
              <a:t>) [2]</a:t>
            </a:r>
            <a:endParaRPr lang="en-DE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935A6F-D1F8-1158-EB70-331455E8608F}"/>
              </a:ext>
            </a:extLst>
          </p:cNvPr>
          <p:cNvSpPr txBox="1"/>
          <p:nvPr/>
        </p:nvSpPr>
        <p:spPr>
          <a:xfrm>
            <a:off x="1796984" y="4556345"/>
            <a:ext cx="3139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Contrastive Learning [1]</a:t>
            </a:r>
            <a:endParaRPr lang="en-DE" sz="1400"/>
          </a:p>
        </p:txBody>
      </p:sp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B9CE4215-E59F-2098-497E-7C79F64F51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993" y="966019"/>
            <a:ext cx="3492687" cy="289271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ED35B18-4799-1BA7-C529-E0679D4E1BE0}"/>
              </a:ext>
            </a:extLst>
          </p:cNvPr>
          <p:cNvSpPr txBox="1"/>
          <p:nvPr/>
        </p:nvSpPr>
        <p:spPr>
          <a:xfrm>
            <a:off x="1346231" y="5263646"/>
            <a:ext cx="57126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/>
              <a:t>[1] Tian, </a:t>
            </a:r>
            <a:r>
              <a:rPr lang="en-GB" sz="1050" err="1"/>
              <a:t>Yonglong</a:t>
            </a:r>
            <a:r>
              <a:rPr lang="en-GB" sz="1050"/>
              <a:t>, </a:t>
            </a:r>
            <a:r>
              <a:rPr lang="en-GB" sz="1050" err="1"/>
              <a:t>Dilip</a:t>
            </a:r>
            <a:r>
              <a:rPr lang="en-GB" sz="1050"/>
              <a:t> Krishnan, and Phillip Isola. "Contrastive </a:t>
            </a:r>
            <a:r>
              <a:rPr lang="en-GB" sz="1050" err="1"/>
              <a:t>multiview</a:t>
            </a:r>
            <a:r>
              <a:rPr lang="en-GB" sz="1050"/>
              <a:t> coding." European conference on computer vision. Springer, Cham, 2020.</a:t>
            </a:r>
          </a:p>
          <a:p>
            <a:r>
              <a:rPr lang="en-GB" sz="1050"/>
              <a:t>[2] Chen, Ting, et al. "A simple framework for contrastive learning of visual representations." International conference on machine learning. PMLR, 2020.</a:t>
            </a:r>
          </a:p>
          <a:p>
            <a:r>
              <a:rPr lang="en-GB" sz="1050"/>
              <a:t>[3] He, </a:t>
            </a:r>
            <a:r>
              <a:rPr lang="en-GB" sz="1050" err="1"/>
              <a:t>Kaiming</a:t>
            </a:r>
            <a:r>
              <a:rPr lang="en-GB" sz="1050"/>
              <a:t>, et al. "Momentum contrast for unsupervised visual representation learning." Proceedings of the IEEE/CVF conference on computer vision and pattern recognition. 2020.</a:t>
            </a:r>
          </a:p>
          <a:p>
            <a:endParaRPr lang="en-GB" sz="1050"/>
          </a:p>
          <a:p>
            <a:endParaRPr lang="en-DE" sz="105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6EDBF1-2D3B-A9CA-8225-F39F67C414F8}"/>
              </a:ext>
            </a:extLst>
          </p:cNvPr>
          <p:cNvCxnSpPr/>
          <p:nvPr/>
        </p:nvCxnSpPr>
        <p:spPr>
          <a:xfrm>
            <a:off x="1625207" y="3813758"/>
            <a:ext cx="490194" cy="4014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92487FD-7B6B-1F32-7B32-A80B1982DC2C}"/>
              </a:ext>
            </a:extLst>
          </p:cNvPr>
          <p:cNvCxnSpPr>
            <a:cxnSpLocks/>
          </p:cNvCxnSpPr>
          <p:nvPr/>
        </p:nvCxnSpPr>
        <p:spPr>
          <a:xfrm flipH="1">
            <a:off x="2115401" y="3813758"/>
            <a:ext cx="386499" cy="4014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0CFBFDC-5C22-FAA2-6A4B-F1C839EAA601}"/>
              </a:ext>
            </a:extLst>
          </p:cNvPr>
          <p:cNvCxnSpPr>
            <a:cxnSpLocks/>
          </p:cNvCxnSpPr>
          <p:nvPr/>
        </p:nvCxnSpPr>
        <p:spPr>
          <a:xfrm>
            <a:off x="1625207" y="3828805"/>
            <a:ext cx="2083324" cy="3864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E543BB0-20F1-3854-26BA-3181C6CA2256}"/>
              </a:ext>
            </a:extLst>
          </p:cNvPr>
          <p:cNvCxnSpPr>
            <a:cxnSpLocks/>
          </p:cNvCxnSpPr>
          <p:nvPr/>
        </p:nvCxnSpPr>
        <p:spPr>
          <a:xfrm flipH="1">
            <a:off x="3708531" y="3721940"/>
            <a:ext cx="152400" cy="4932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6E2268B-20DA-4FA7-8771-3CA797EB7653}"/>
              </a:ext>
            </a:extLst>
          </p:cNvPr>
          <p:cNvSpPr txBox="1"/>
          <p:nvPr/>
        </p:nvSpPr>
        <p:spPr>
          <a:xfrm>
            <a:off x="1502985" y="4194475"/>
            <a:ext cx="1452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Positive Pair</a:t>
            </a:r>
            <a:endParaRPr lang="en-DE" sz="1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B6BD5A2-AD6E-F8F8-F820-AFEA0D6FC80D}"/>
              </a:ext>
            </a:extLst>
          </p:cNvPr>
          <p:cNvSpPr txBox="1"/>
          <p:nvPr/>
        </p:nvSpPr>
        <p:spPr>
          <a:xfrm>
            <a:off x="3202364" y="4215215"/>
            <a:ext cx="1452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Negative Pair</a:t>
            </a:r>
            <a:endParaRPr lang="en-DE" sz="140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5121C1E-30D4-6E41-3F51-B871D1681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607" y="3336257"/>
            <a:ext cx="3810736" cy="237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9C196E49-32EC-3878-A718-CC8A1496527A}"/>
              </a:ext>
            </a:extLst>
          </p:cNvPr>
          <p:cNvSpPr txBox="1"/>
          <p:nvPr/>
        </p:nvSpPr>
        <p:spPr>
          <a:xfrm>
            <a:off x="7556821" y="5600390"/>
            <a:ext cx="34389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Momentum Contrast for Unsupervised Visual Representation Learning. (</a:t>
            </a:r>
            <a:r>
              <a:rPr lang="en-GB" sz="1400" err="1"/>
              <a:t>MoCo</a:t>
            </a:r>
            <a:r>
              <a:rPr lang="en-GB" sz="1400"/>
              <a:t>)[3]</a:t>
            </a:r>
            <a:endParaRPr lang="en-DE" sz="1400"/>
          </a:p>
        </p:txBody>
      </p:sp>
    </p:spTree>
    <p:extLst>
      <p:ext uri="{BB962C8B-B14F-4D97-AF65-F5344CB8AC3E}">
        <p14:creationId xmlns:p14="http://schemas.microsoft.com/office/powerpoint/2010/main" val="3270632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26D44-BC64-5F8B-A22C-071828E2CE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08743-EDE1-984A-EB63-FFFA29E56F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2293D-E470-12ED-BE42-C5A99D8E5B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494D92F-9E15-6106-88C5-270CEE49C0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5" t="5970" r="3204" b="8203"/>
          <a:stretch/>
        </p:blipFill>
        <p:spPr bwMode="auto">
          <a:xfrm>
            <a:off x="6502400" y="1274346"/>
            <a:ext cx="4355183" cy="403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3058C0-CE52-E28D-FC33-D10D1927FEF1}"/>
              </a:ext>
            </a:extLst>
          </p:cNvPr>
          <p:cNvSpPr txBox="1"/>
          <p:nvPr/>
        </p:nvSpPr>
        <p:spPr>
          <a:xfrm>
            <a:off x="7236308" y="5580676"/>
            <a:ext cx="3139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Chest X Ray Radiological anatomy. [1]</a:t>
            </a:r>
            <a:endParaRPr lang="en-DE" sz="1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A1237D-77A0-921D-B315-9E77E98B4538}"/>
              </a:ext>
            </a:extLst>
          </p:cNvPr>
          <p:cNvSpPr txBox="1"/>
          <p:nvPr/>
        </p:nvSpPr>
        <p:spPr>
          <a:xfrm>
            <a:off x="4072379" y="6329690"/>
            <a:ext cx="57126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>
                <a:solidFill>
                  <a:schemeClr val="bg1"/>
                </a:solidFill>
              </a:rPr>
              <a:t>[1] https://</a:t>
            </a:r>
            <a:r>
              <a:rPr lang="en-GB" sz="1050" err="1">
                <a:solidFill>
                  <a:schemeClr val="bg1"/>
                </a:solidFill>
              </a:rPr>
              <a:t>www.kenhub.com</a:t>
            </a:r>
            <a:r>
              <a:rPr lang="en-GB" sz="1050">
                <a:solidFill>
                  <a:schemeClr val="bg1"/>
                </a:solidFill>
              </a:rPr>
              <a:t>/</a:t>
            </a:r>
            <a:r>
              <a:rPr lang="en-GB" sz="1050" err="1">
                <a:solidFill>
                  <a:schemeClr val="bg1"/>
                </a:solidFill>
              </a:rPr>
              <a:t>en</a:t>
            </a:r>
            <a:r>
              <a:rPr lang="en-GB" sz="1050">
                <a:solidFill>
                  <a:schemeClr val="bg1"/>
                </a:solidFill>
              </a:rPr>
              <a:t>/library/anatomy/medical-imaging-and-radiological-anatomy</a:t>
            </a:r>
            <a:endParaRPr lang="en-DE" sz="105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4AC439C-F639-4BD6-CCAB-A794523E5E76}"/>
              </a:ext>
            </a:extLst>
          </p:cNvPr>
          <p:cNvSpPr txBox="1">
            <a:spLocks/>
          </p:cNvSpPr>
          <p:nvPr/>
        </p:nvSpPr>
        <p:spPr bwMode="auto">
          <a:xfrm>
            <a:off x="582083" y="970576"/>
            <a:ext cx="5513917" cy="161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defTabSz="914400"/>
            <a:r>
              <a:rPr lang="en-DE" sz="2400" kern="0"/>
              <a:t>Do not account for anatomical context</a:t>
            </a:r>
          </a:p>
          <a:p>
            <a:pPr defTabSz="914400"/>
            <a:r>
              <a:rPr lang="en-DE" sz="2400" kern="0"/>
              <a:t>Rely on fix-sized input, resize medical images may introduce undesired artifacts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4FD705-6FA0-D5F9-2781-151A398AB3A8}"/>
              </a:ext>
            </a:extLst>
          </p:cNvPr>
          <p:cNvSpPr txBox="1"/>
          <p:nvPr/>
        </p:nvSpPr>
        <p:spPr>
          <a:xfrm>
            <a:off x="582083" y="417247"/>
            <a:ext cx="29823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3000" b="1">
                <a:solidFill>
                  <a:srgbClr val="002060"/>
                </a:solidFill>
                <a:latin typeface="+mj-lt"/>
              </a:rPr>
              <a:t>CHALLANGES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027769-67A5-E08C-4216-31C7787FB485}"/>
              </a:ext>
            </a:extLst>
          </p:cNvPr>
          <p:cNvSpPr txBox="1"/>
          <p:nvPr/>
        </p:nvSpPr>
        <p:spPr>
          <a:xfrm>
            <a:off x="582082" y="2698721"/>
            <a:ext cx="29823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3000" b="1">
                <a:solidFill>
                  <a:srgbClr val="002060"/>
                </a:solidFill>
              </a:rPr>
              <a:t>TO OVERCOME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F80B61-DEC3-4ACB-D1D0-F246B9202DE5}"/>
              </a:ext>
            </a:extLst>
          </p:cNvPr>
          <p:cNvSpPr txBox="1"/>
          <p:nvPr/>
        </p:nvSpPr>
        <p:spPr>
          <a:xfrm>
            <a:off x="582083" y="3414905"/>
            <a:ext cx="55139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2400" kern="0">
                <a:solidFill>
                  <a:srgbClr val="333333"/>
                </a:solidFill>
                <a:ea typeface="ＭＳ Ｐゴシック" charset="0"/>
              </a:rPr>
              <a:t>Represent 3D image as a graph of patches centered at landmarks defined by an anatomical atlas.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2400" kern="0">
                <a:solidFill>
                  <a:srgbClr val="333333"/>
                </a:solidFill>
                <a:ea typeface="ＭＳ Ｐゴシック" charset="0"/>
              </a:rPr>
              <a:t>Propose a hierarchical model to learn representations at patch level and graph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22392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E857D3-C3EB-2B5D-9C45-3F042A940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62A7-D8FE-8B40-8B6F-7B9DEB3BEAA4}" type="datetime4">
              <a:rPr lang="en-US" smtClean="0"/>
              <a:t>May 24, 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85A1A1-514C-5C0E-2CC2-4B50EE738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54BF1F-30F0-1DC8-E37A-E73C2C7BD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33C506F-C81F-F647-A108-95167C9F2042}"/>
              </a:ext>
            </a:extLst>
          </p:cNvPr>
          <p:cNvSpPr txBox="1">
            <a:spLocks/>
          </p:cNvSpPr>
          <p:nvPr/>
        </p:nvSpPr>
        <p:spPr>
          <a:xfrm>
            <a:off x="478369" y="228600"/>
            <a:ext cx="11205633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9pPr>
          </a:lstStyle>
          <a:p>
            <a:pPr defTabSz="914400"/>
            <a:r>
              <a:rPr lang="en-DE" sz="3200" kern="0"/>
              <a:t>Methodology</a:t>
            </a:r>
            <a:endParaRPr lang="en-DE" kern="0"/>
          </a:p>
        </p:txBody>
      </p:sp>
      <p:pic>
        <p:nvPicPr>
          <p:cNvPr id="25" name="Picture 2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F3C59AB3-B639-C127-418E-DCE8504D2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768" y="920884"/>
            <a:ext cx="3344147" cy="3992016"/>
          </a:xfrm>
          <a:prstGeom prst="rect">
            <a:avLst/>
          </a:prstGeom>
        </p:spPr>
      </p:pic>
      <p:pic>
        <p:nvPicPr>
          <p:cNvPr id="27" name="Picture 26" descr="A picture containing diagram&#10;&#10;Description automatically generated">
            <a:extLst>
              <a:ext uri="{FF2B5EF4-FFF2-40B4-BE49-F238E27FC236}">
                <a16:creationId xmlns:a16="http://schemas.microsoft.com/office/drawing/2014/main" id="{4E6344DF-ED7B-4A59-E043-A2FBF8A7E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586" y="1037935"/>
            <a:ext cx="2110808" cy="3546929"/>
          </a:xfrm>
          <a:prstGeom prst="rect">
            <a:avLst/>
          </a:prstGeom>
        </p:spPr>
      </p:pic>
      <p:pic>
        <p:nvPicPr>
          <p:cNvPr id="29" name="Picture 2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E268694-5EB2-8944-B37C-403546A33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2400" y="838200"/>
            <a:ext cx="3754814" cy="421787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C28984E-ACA5-11D0-A33C-E335F8E7BC30}"/>
              </a:ext>
            </a:extLst>
          </p:cNvPr>
          <p:cNvSpPr txBox="1"/>
          <p:nvPr/>
        </p:nvSpPr>
        <p:spPr>
          <a:xfrm>
            <a:off x="3995982" y="5270066"/>
            <a:ext cx="318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>
                <a:solidFill>
                  <a:srgbClr val="F3931F"/>
                </a:solidFill>
              </a:rPr>
              <a:t>Patch-level Contrastive Learning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D0A07B4-8662-E81B-59B8-E507950275D8}"/>
              </a:ext>
            </a:extLst>
          </p:cNvPr>
          <p:cNvSpPr txBox="1"/>
          <p:nvPr/>
        </p:nvSpPr>
        <p:spPr>
          <a:xfrm>
            <a:off x="7449270" y="5277971"/>
            <a:ext cx="332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>
                <a:solidFill>
                  <a:srgbClr val="179658"/>
                </a:solidFill>
              </a:rPr>
              <a:t>Graph-level Contrastive Learning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2E519B-7BDD-EC97-2BF9-00478688D7AF}"/>
              </a:ext>
            </a:extLst>
          </p:cNvPr>
          <p:cNvSpPr txBox="1"/>
          <p:nvPr/>
        </p:nvSpPr>
        <p:spPr>
          <a:xfrm>
            <a:off x="1846178" y="5278453"/>
            <a:ext cx="318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>
                <a:solidFill>
                  <a:schemeClr val="accent2">
                    <a:lumMod val="60000"/>
                    <a:lumOff val="40000"/>
                  </a:schemeClr>
                </a:solidFill>
              </a:rPr>
              <a:t>Registration</a:t>
            </a:r>
          </a:p>
        </p:txBody>
      </p:sp>
    </p:spTree>
    <p:extLst>
      <p:ext uri="{BB962C8B-B14F-4D97-AF65-F5344CB8AC3E}">
        <p14:creationId xmlns:p14="http://schemas.microsoft.com/office/powerpoint/2010/main" val="364900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535B0-A200-5083-1A1B-E45E0A673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Image Registration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957F2-7AFA-04DB-8B3D-29413D237D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6AA5E-A14A-576B-A5F6-63E03C7CC2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AE5E0-342E-73D6-E7C6-6281DBC1C5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1D703005-BA02-5438-3311-A3ADBBD1E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07" y="777711"/>
            <a:ext cx="3344147" cy="3992016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57258B43-E1F6-3CA5-CFFF-9ECBE4D06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4383" y="3840903"/>
            <a:ext cx="3933268" cy="5804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2EE2E58-F8D0-79A3-A8E4-A4D079EBCD49}"/>
              </a:ext>
            </a:extLst>
          </p:cNvPr>
          <p:cNvSpPr txBox="1"/>
          <p:nvPr/>
        </p:nvSpPr>
        <p:spPr>
          <a:xfrm>
            <a:off x="4842662" y="3429000"/>
            <a:ext cx="383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>
                <a:solidFill>
                  <a:srgbClr val="0070C0"/>
                </a:solidFill>
              </a:rPr>
              <a:t>Fitting subject-specific transformation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979121-6F32-6B2F-7EAE-0157E6004CB3}"/>
              </a:ext>
            </a:extLst>
          </p:cNvPr>
          <p:cNvSpPr txBox="1"/>
          <p:nvPr/>
        </p:nvSpPr>
        <p:spPr>
          <a:xfrm>
            <a:off x="4794383" y="1792908"/>
            <a:ext cx="5357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/>
              <a:t>Divide the atlas image into a set of N equally spaced 3D patches with some overlap.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/>
              <a:t>Map all these patches to their corresponding location for each patient.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E15CF9C-DE8C-2566-DAA3-A5E6831013D2}"/>
              </a:ext>
            </a:extLst>
          </p:cNvPr>
          <p:cNvCxnSpPr>
            <a:cxnSpLocks/>
          </p:cNvCxnSpPr>
          <p:nvPr/>
        </p:nvCxnSpPr>
        <p:spPr>
          <a:xfrm flipH="1">
            <a:off x="6268825" y="4204355"/>
            <a:ext cx="150829" cy="329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6EF6C0F-E0DB-9DE5-77F6-586A487A353C}"/>
              </a:ext>
            </a:extLst>
          </p:cNvPr>
          <p:cNvSpPr txBox="1"/>
          <p:nvPr/>
        </p:nvSpPr>
        <p:spPr>
          <a:xfrm>
            <a:off x="5564906" y="4508819"/>
            <a:ext cx="220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I</a:t>
            </a:r>
            <a:r>
              <a:rPr lang="en-DE"/>
              <a:t>mage of patient i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AFDDF5-5C4C-2B35-7859-8CBA707DE334}"/>
              </a:ext>
            </a:extLst>
          </p:cNvPr>
          <p:cNvCxnSpPr>
            <a:cxnSpLocks/>
          </p:cNvCxnSpPr>
          <p:nvPr/>
        </p:nvCxnSpPr>
        <p:spPr>
          <a:xfrm>
            <a:off x="8202891" y="4268042"/>
            <a:ext cx="476480" cy="195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0FAC7C0-092C-A7A4-9431-2E57FFB35A2F}"/>
              </a:ext>
            </a:extLst>
          </p:cNvPr>
          <p:cNvSpPr txBox="1"/>
          <p:nvPr/>
        </p:nvSpPr>
        <p:spPr>
          <a:xfrm>
            <a:off x="7821840" y="4502855"/>
            <a:ext cx="352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Regularization, to make sure the transformation smooth enough</a:t>
            </a:r>
            <a:endParaRPr lang="en-DE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128B948-91B3-1692-94AA-466ACEAD06B2}"/>
              </a:ext>
            </a:extLst>
          </p:cNvPr>
          <p:cNvCxnSpPr>
            <a:cxnSpLocks/>
          </p:cNvCxnSpPr>
          <p:nvPr/>
        </p:nvCxnSpPr>
        <p:spPr>
          <a:xfrm flipH="1" flipV="1">
            <a:off x="5564906" y="3753430"/>
            <a:ext cx="516279" cy="194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586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A81B-675C-D7C2-DBF0-33FCE76EC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183" y="302558"/>
            <a:ext cx="11205633" cy="609600"/>
          </a:xfrm>
        </p:spPr>
        <p:txBody>
          <a:bodyPr/>
          <a:lstStyle/>
          <a:p>
            <a:r>
              <a:rPr lang="en-DE"/>
              <a:t>Learning Patch-level Representation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5B4C61-2C39-846B-F8D0-E89E5D78CA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May 24,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281AB-EC8B-C141-5ACD-0AD35CF7C8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CC2F1-FE33-97E8-040E-5BC11E683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F4988832-AA03-3A20-80EF-998427F8E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07" y="777711"/>
            <a:ext cx="3344147" cy="3992016"/>
          </a:xfrm>
          <a:prstGeom prst="rect">
            <a:avLst/>
          </a:prstGeom>
        </p:spPr>
      </p:pic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35B74BDF-C06F-7488-D059-CDA611C08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9125" y="894762"/>
            <a:ext cx="2110808" cy="35469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B7A543-9E41-185B-AF90-F7322283F644}"/>
              </a:ext>
            </a:extLst>
          </p:cNvPr>
          <p:cNvSpPr txBox="1"/>
          <p:nvPr/>
        </p:nvSpPr>
        <p:spPr>
          <a:xfrm>
            <a:off x="5241304" y="1133323"/>
            <a:ext cx="2205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/>
              <a:t>Patch-level Representations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846C43-D16E-684C-1957-679C4A185880}"/>
              </a:ext>
            </a:extLst>
          </p:cNvPr>
          <p:cNvSpPr txBox="1"/>
          <p:nvPr/>
        </p:nvSpPr>
        <p:spPr>
          <a:xfrm>
            <a:off x="5241304" y="3662563"/>
            <a:ext cx="2205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/>
              <a:t>Patch-level Representations</a:t>
            </a:r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6FA031C6-B315-1BA9-B423-E82053E1B3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193" y="1133323"/>
            <a:ext cx="4165665" cy="5602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D691E2-325B-FB80-1615-2EEC26C9F052}"/>
              </a:ext>
            </a:extLst>
          </p:cNvPr>
          <p:cNvSpPr txBox="1"/>
          <p:nvPr/>
        </p:nvSpPr>
        <p:spPr>
          <a:xfrm>
            <a:off x="7652943" y="777711"/>
            <a:ext cx="2384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/>
              <a:t>Conditional Encoder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26FF503-C817-0079-63C9-BAE836E8211F}"/>
              </a:ext>
            </a:extLst>
          </p:cNvPr>
          <p:cNvCxnSpPr>
            <a:cxnSpLocks/>
            <a:endCxn id="20" idx="0"/>
          </p:cNvCxnSpPr>
          <p:nvPr/>
        </p:nvCxnSpPr>
        <p:spPr>
          <a:xfrm flipH="1">
            <a:off x="7742498" y="1602557"/>
            <a:ext cx="468248" cy="831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B5CBD1-BF16-AF2B-1EF5-0EB52396E6A4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8607483" y="1594820"/>
            <a:ext cx="1059181" cy="850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59B0339-19E3-ED43-440C-97A187AC0D8E}"/>
              </a:ext>
            </a:extLst>
          </p:cNvPr>
          <p:cNvSpPr txBox="1"/>
          <p:nvPr/>
        </p:nvSpPr>
        <p:spPr>
          <a:xfrm>
            <a:off x="6639562" y="2434122"/>
            <a:ext cx="220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/>
              <a:t>Patch j of subject 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C5A3E3-4646-4D2F-525D-5277D92B8F65}"/>
              </a:ext>
            </a:extLst>
          </p:cNvPr>
          <p:cNvSpPr txBox="1"/>
          <p:nvPr/>
        </p:nvSpPr>
        <p:spPr>
          <a:xfrm>
            <a:off x="8563728" y="2445555"/>
            <a:ext cx="220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/>
              <a:t>Location of Patch j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A37CE1E-F528-1B59-2221-5318BA96855F}"/>
              </a:ext>
            </a:extLst>
          </p:cNvPr>
          <p:cNvSpPr txBox="1"/>
          <p:nvPr/>
        </p:nvSpPr>
        <p:spPr>
          <a:xfrm>
            <a:off x="3995982" y="5273747"/>
            <a:ext cx="318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>
                <a:solidFill>
                  <a:srgbClr val="F3931F"/>
                </a:solidFill>
              </a:rPr>
              <a:t>Patch-level Contrastive Learning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CF36813-C567-EE88-7867-F08CC1881CB4}"/>
              </a:ext>
            </a:extLst>
          </p:cNvPr>
          <p:cNvSpPr txBox="1"/>
          <p:nvPr/>
        </p:nvSpPr>
        <p:spPr>
          <a:xfrm>
            <a:off x="1846178" y="5278453"/>
            <a:ext cx="318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>
                <a:solidFill>
                  <a:schemeClr val="accent2">
                    <a:lumMod val="60000"/>
                    <a:lumOff val="40000"/>
                  </a:schemeClr>
                </a:solidFill>
              </a:rPr>
              <a:t>Registration</a:t>
            </a:r>
          </a:p>
        </p:txBody>
      </p:sp>
    </p:spTree>
    <p:extLst>
      <p:ext uri="{BB962C8B-B14F-4D97-AF65-F5344CB8AC3E}">
        <p14:creationId xmlns:p14="http://schemas.microsoft.com/office/powerpoint/2010/main" val="390388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DB838-7DBB-FA91-1A42-149467ECF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Learning Graph-level Representation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28722A-5E8C-A826-6BBA-F305E81F7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CB52-E1A5-D648-8B52-D41A27A3687C}" type="datetime4">
              <a:rPr lang="en-US" smtClean="0"/>
              <a:t>May 24, 2022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C61672-1E9A-4F18-7EFA-9394541FE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0CCA3-1C18-7750-972D-C380C9648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1602A8C-6EB3-11AB-6E4A-609059834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8575" y="1062672"/>
            <a:ext cx="3754814" cy="42178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D909EA6-4BED-9902-68A2-A931407AC311}"/>
                  </a:ext>
                </a:extLst>
              </p:cNvPr>
              <p:cNvSpPr txBox="1"/>
              <p:nvPr/>
            </p:nvSpPr>
            <p:spPr>
              <a:xfrm>
                <a:off x="181577" y="1323591"/>
                <a:ext cx="22058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/>
                  <a:t>Patch-level Representations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DE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D909EA6-4BED-9902-68A2-A931407AC3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77" y="1323591"/>
                <a:ext cx="2205872" cy="646331"/>
              </a:xfrm>
              <a:prstGeom prst="rect">
                <a:avLst/>
              </a:prstGeom>
              <a:blipFill>
                <a:blip r:embed="rId4"/>
                <a:stretch>
                  <a:fillRect l="-2286" t="-3846" b="-1538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8A07D8B-A12D-4803-5AEA-7D366DADEE9C}"/>
              </a:ext>
            </a:extLst>
          </p:cNvPr>
          <p:cNvCxnSpPr/>
          <p:nvPr/>
        </p:nvCxnSpPr>
        <p:spPr>
          <a:xfrm>
            <a:off x="386628" y="2036190"/>
            <a:ext cx="173194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2F9EE2-A445-7B92-C78B-6853DE395DED}"/>
              </a:ext>
            </a:extLst>
          </p:cNvPr>
          <p:cNvCxnSpPr/>
          <p:nvPr/>
        </p:nvCxnSpPr>
        <p:spPr>
          <a:xfrm>
            <a:off x="386628" y="4590413"/>
            <a:ext cx="173194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14" descr="Shape&#10;&#10;Description automatically generated with medium confidence">
            <a:extLst>
              <a:ext uri="{FF2B5EF4-FFF2-40B4-BE49-F238E27FC236}">
                <a16:creationId xmlns:a16="http://schemas.microsoft.com/office/drawing/2014/main" id="{4FC0D1C8-6CE3-F3B8-ED71-07B8F04C6E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5431" y="785845"/>
            <a:ext cx="1458994" cy="1412677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D67D97-ACDA-E17A-B84E-257AD15C81AC}"/>
              </a:ext>
            </a:extLst>
          </p:cNvPr>
          <p:cNvCxnSpPr/>
          <p:nvPr/>
        </p:nvCxnSpPr>
        <p:spPr>
          <a:xfrm>
            <a:off x="7849188" y="2015323"/>
            <a:ext cx="1587959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92F25E5B-99C2-6F21-E25D-F80BF9D40380}"/>
              </a:ext>
            </a:extLst>
          </p:cNvPr>
          <p:cNvSpPr/>
          <p:nvPr/>
        </p:nvSpPr>
        <p:spPr>
          <a:xfrm>
            <a:off x="6502400" y="533400"/>
            <a:ext cx="1632932" cy="1917569"/>
          </a:xfrm>
          <a:prstGeom prst="rect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2AED2D-F029-F12F-9725-778BAB21CAD0}"/>
              </a:ext>
            </a:extLst>
          </p:cNvPr>
          <p:cNvSpPr/>
          <p:nvPr/>
        </p:nvSpPr>
        <p:spPr>
          <a:xfrm>
            <a:off x="7452739" y="1741323"/>
            <a:ext cx="396449" cy="457199"/>
          </a:xfrm>
          <a:prstGeom prst="rect">
            <a:avLst/>
          </a:prstGeom>
          <a:noFill/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FD964E-EE6A-3E60-ED56-FB3383379833}"/>
              </a:ext>
            </a:extLst>
          </p:cNvPr>
          <p:cNvCxnSpPr/>
          <p:nvPr/>
        </p:nvCxnSpPr>
        <p:spPr>
          <a:xfrm>
            <a:off x="8135332" y="838200"/>
            <a:ext cx="1587959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9607F63-F678-D9AA-6887-9330F21D6B5D}"/>
              </a:ext>
            </a:extLst>
          </p:cNvPr>
          <p:cNvCxnSpPr>
            <a:cxnSpLocks/>
          </p:cNvCxnSpPr>
          <p:nvPr/>
        </p:nvCxnSpPr>
        <p:spPr>
          <a:xfrm>
            <a:off x="7144928" y="1579035"/>
            <a:ext cx="0" cy="1317092"/>
          </a:xfrm>
          <a:prstGeom prst="line">
            <a:avLst/>
          </a:prstGeom>
          <a:ln>
            <a:solidFill>
              <a:srgbClr val="F3931F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00E0289-4616-543B-F8AB-474C4B3AF9B7}"/>
              </a:ext>
            </a:extLst>
          </p:cNvPr>
          <p:cNvSpPr txBox="1"/>
          <p:nvPr/>
        </p:nvSpPr>
        <p:spPr>
          <a:xfrm>
            <a:off x="9437147" y="1798412"/>
            <a:ext cx="779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000">
                <a:solidFill>
                  <a:schemeClr val="accent1">
                    <a:lumMod val="50000"/>
                  </a:schemeClr>
                </a:solidFill>
              </a:rPr>
              <a:t>Patch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3429C4-9929-5420-87D5-4821C767FF30}"/>
              </a:ext>
            </a:extLst>
          </p:cNvPr>
          <p:cNvSpPr txBox="1"/>
          <p:nvPr/>
        </p:nvSpPr>
        <p:spPr>
          <a:xfrm>
            <a:off x="9723291" y="631405"/>
            <a:ext cx="93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000">
                <a:solidFill>
                  <a:schemeClr val="accent6">
                    <a:lumMod val="60000"/>
                    <a:lumOff val="40000"/>
                  </a:schemeClr>
                </a:solidFill>
              </a:rPr>
              <a:t>Image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F31ECF6-3DA6-6550-190E-087E4C5EE61A}"/>
              </a:ext>
            </a:extLst>
          </p:cNvPr>
          <p:cNvSpPr txBox="1"/>
          <p:nvPr/>
        </p:nvSpPr>
        <p:spPr>
          <a:xfrm>
            <a:off x="6502400" y="2859323"/>
            <a:ext cx="4090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000">
                <a:solidFill>
                  <a:srgbClr val="F3931F"/>
                </a:solidFill>
              </a:rPr>
              <a:t>Edge Connectivity between patches</a:t>
            </a:r>
          </a:p>
        </p:txBody>
      </p:sp>
      <p:pic>
        <p:nvPicPr>
          <p:cNvPr id="31" name="Picture 30" descr="A picture containing text&#10;&#10;Description automatically generated">
            <a:extLst>
              <a:ext uri="{FF2B5EF4-FFF2-40B4-BE49-F238E27FC236}">
                <a16:creationId xmlns:a16="http://schemas.microsoft.com/office/drawing/2014/main" id="{9DA0A312-67E9-E6F1-E13D-A11C4D0733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7124" y="3950725"/>
            <a:ext cx="3615914" cy="9608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F1045D8B-0C12-7CD1-9A42-AC93A55D5942}"/>
              </a:ext>
            </a:extLst>
          </p:cNvPr>
          <p:cNvSpPr txBox="1"/>
          <p:nvPr/>
        </p:nvSpPr>
        <p:spPr>
          <a:xfrm>
            <a:off x="6502400" y="3581106"/>
            <a:ext cx="4090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latin typeface="NimbusRomNo9L"/>
              </a:rPr>
              <a:t>Adjacency matrix </a:t>
            </a:r>
            <a:endParaRPr lang="en-GB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95F21C2-BB32-7A40-AC8A-284B3D50304B}"/>
                  </a:ext>
                </a:extLst>
              </p:cNvPr>
              <p:cNvSpPr txBox="1"/>
              <p:nvPr/>
            </p:nvSpPr>
            <p:spPr>
              <a:xfrm>
                <a:off x="181577" y="3859974"/>
                <a:ext cx="22058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/>
                  <a:t>Patch-level Representations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endParaRPr lang="en-DE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95F21C2-BB32-7A40-AC8A-284B3D5030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77" y="3859974"/>
                <a:ext cx="2205872" cy="646331"/>
              </a:xfrm>
              <a:prstGeom prst="rect">
                <a:avLst/>
              </a:prstGeom>
              <a:blipFill>
                <a:blip r:embed="rId7"/>
                <a:stretch>
                  <a:fillRect l="-2286" t="-3846" b="-1538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 descr="Logo&#10;&#10;Description automatically generated">
            <a:extLst>
              <a:ext uri="{FF2B5EF4-FFF2-40B4-BE49-F238E27FC236}">
                <a16:creationId xmlns:a16="http://schemas.microsoft.com/office/drawing/2014/main" id="{8B077217-CF0A-8BC2-9144-2D452B6F7A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7124" y="4881715"/>
            <a:ext cx="2603500" cy="596900"/>
          </a:xfrm>
          <a:prstGeom prst="rect">
            <a:avLst/>
          </a:prstGeom>
        </p:spPr>
      </p:pic>
      <p:pic>
        <p:nvPicPr>
          <p:cNvPr id="38" name="Picture 37" descr="A picture containing text&#10;&#10;Description automatically generated">
            <a:extLst>
              <a:ext uri="{FF2B5EF4-FFF2-40B4-BE49-F238E27FC236}">
                <a16:creationId xmlns:a16="http://schemas.microsoft.com/office/drawing/2014/main" id="{91246399-B202-8C53-96F9-41B2F29EEB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71802" y="621482"/>
            <a:ext cx="410640" cy="400111"/>
          </a:xfrm>
          <a:prstGeom prst="rect">
            <a:avLst/>
          </a:prstGeom>
        </p:spPr>
      </p:pic>
      <p:pic>
        <p:nvPicPr>
          <p:cNvPr id="40" name="Picture 39" descr="Shape, arrow&#10;&#10;Description automatically generated">
            <a:extLst>
              <a:ext uri="{FF2B5EF4-FFF2-40B4-BE49-F238E27FC236}">
                <a16:creationId xmlns:a16="http://schemas.microsoft.com/office/drawing/2014/main" id="{E6FFF49D-9D79-A7F1-D38D-227ADB432C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54752" y="2537650"/>
            <a:ext cx="1341159" cy="26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578994"/>
      </p:ext>
    </p:extLst>
  </p:cSld>
  <p:clrMapOvr>
    <a:masterClrMapping/>
  </p:clrMapOvr>
</p:sld>
</file>

<file path=ppt/theme/theme1.xml><?xml version="1.0" encoding="utf-8"?>
<a:theme xmlns:a="http://schemas.openxmlformats.org/drawingml/2006/main" name="camp-tum-jhu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"/>
        <a:cs typeface=""/>
      </a:majorFont>
      <a:minorFont>
        <a:latin typeface="TUM Neue Helvetica 55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4-04-21_2_TUM_JHU_template.potx" id="{A844F364-FC86-4F6B-B063-4CB3193CFD33}" vid="{02C20712-33D1-4C90-BE68-BFEAC6B84A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camp-tum-jhu</Template>
  <TotalTime>4288</TotalTime>
  <Words>1459</Words>
  <Application>Microsoft Macintosh PowerPoint</Application>
  <PresentationFormat>Widescreen</PresentationFormat>
  <Paragraphs>204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NimbusRomNo9L</vt:lpstr>
      <vt:lpstr>TUM Neue Helvetica 55 Regular</vt:lpstr>
      <vt:lpstr>Arial</vt:lpstr>
      <vt:lpstr>Calibri</vt:lpstr>
      <vt:lpstr>Cambria Math</vt:lpstr>
      <vt:lpstr>camp-tum-jhu</vt:lpstr>
      <vt:lpstr>Context Matters: Graph-based Self-supervised Representation Learning for Medical Images</vt:lpstr>
      <vt:lpstr>Problem Statement</vt:lpstr>
      <vt:lpstr>Self-supervised learning</vt:lpstr>
      <vt:lpstr>Contrastive Learning</vt:lpstr>
      <vt:lpstr>PowerPoint Presentation</vt:lpstr>
      <vt:lpstr>PowerPoint Presentation</vt:lpstr>
      <vt:lpstr>Image Registration</vt:lpstr>
      <vt:lpstr>Learning Patch-level Representation</vt:lpstr>
      <vt:lpstr>Learning Graph-level Representation</vt:lpstr>
      <vt:lpstr>Loss Function</vt:lpstr>
      <vt:lpstr>Hyperparameter</vt:lpstr>
      <vt:lpstr>Experiments and Results</vt:lpstr>
      <vt:lpstr>Datasets</vt:lpstr>
      <vt:lpstr>Quantitative Evaluation </vt:lpstr>
      <vt:lpstr>Result</vt:lpstr>
      <vt:lpstr>Model Explaination and Visualization</vt:lpstr>
      <vt:lpstr>Take Home Message</vt:lpstr>
      <vt:lpstr>Discussion</vt:lpstr>
      <vt:lpstr>Citation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Image-to-Images Translation for Multi-Task Organ Segmentation and Bone Suppression in Chest X-Ray Radiography</dc:title>
  <dc:creator>Pascal Herrmann</dc:creator>
  <cp:lastModifiedBy>ZhangXinyue</cp:lastModifiedBy>
  <cp:revision>293</cp:revision>
  <cp:lastPrinted>2020-06-28T15:31:51Z</cp:lastPrinted>
  <dcterms:created xsi:type="dcterms:W3CDTF">2020-06-26T15:30:47Z</dcterms:created>
  <dcterms:modified xsi:type="dcterms:W3CDTF">2022-05-24T20:32:45Z</dcterms:modified>
</cp:coreProperties>
</file>