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embeddedFontLst>
    <p:embeddedFont>
      <p:font typeface="Raleway"/>
      <p:regular r:id="rId15"/>
      <p:bold r:id="rId16"/>
      <p:italic r:id="rId17"/>
      <p:boldItalic r:id="rId18"/>
    </p:embeddedFont>
    <p:embeddedFont>
      <p:font typeface="Lato"/>
      <p:regular r:id="rId19"/>
      <p:bold r:id="rId20"/>
      <p:italic r:id="rId21"/>
      <p:boldItalic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Lato-bold.fntdata"/><Relationship Id="rId11" Type="http://schemas.openxmlformats.org/officeDocument/2006/relationships/slide" Target="slides/slide6.xml"/><Relationship Id="rId22" Type="http://schemas.openxmlformats.org/officeDocument/2006/relationships/font" Target="fonts/Lato-boldItalic.fntdata"/><Relationship Id="rId10" Type="http://schemas.openxmlformats.org/officeDocument/2006/relationships/slide" Target="slides/slide5.xml"/><Relationship Id="rId21" Type="http://schemas.openxmlformats.org/officeDocument/2006/relationships/font" Target="fonts/Lato-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Raleway-regular.fntdata"/><Relationship Id="rId14" Type="http://schemas.openxmlformats.org/officeDocument/2006/relationships/slide" Target="slides/slide9.xml"/><Relationship Id="rId17" Type="http://schemas.openxmlformats.org/officeDocument/2006/relationships/font" Target="fonts/Raleway-italic.fntdata"/><Relationship Id="rId16" Type="http://schemas.openxmlformats.org/officeDocument/2006/relationships/font" Target="fonts/Raleway-bold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Lato-regular.fntdata"/><Relationship Id="rId6" Type="http://schemas.openxmlformats.org/officeDocument/2006/relationships/slide" Target="slides/slide1.xml"/><Relationship Id="rId18" Type="http://schemas.openxmlformats.org/officeDocument/2006/relationships/font" Target="fonts/Raleway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c6fa3c898_0_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c6fa3c89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c6fa3c898_0_5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c6fa3c898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c6fa3c898_0_1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c6fa3c898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5cc09f21e2_1_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5cc09f21e2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c6fa3c898_0_16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c6fa3c898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58b265fa21_0_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58b265fa2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5d9760412e_0_1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5d9760412e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5b4c9c4aa3_1_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5b4c9c4aa3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c6fa3c898_0_7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c6fa3c898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" name="Google Shape;11;p2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" name="Google Shape;12;p2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" name="Google Shape;13;p2"/>
          <p:cNvSpPr txBox="1"/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2390267" y="3238450"/>
            <a:ext cx="6331500" cy="124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Google Shape;61;p11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2" name="Google Shape;62;p11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3" name="Google Shape;63;p11"/>
          <p:cNvSpPr txBox="1"/>
          <p:nvPr>
            <p:ph hasCustomPrompt="1" type="title"/>
          </p:nvPr>
        </p:nvSpPr>
        <p:spPr>
          <a:xfrm>
            <a:off x="853950" y="1304850"/>
            <a:ext cx="74361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r>
              <a:t>xx%</a:t>
            </a:r>
          </a:p>
        </p:txBody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853950" y="2919450"/>
            <a:ext cx="74361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5" name="Google Shape;65;p1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dk1"/>
        </a:solidFill>
      </p:bgPr>
    </p:bg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8" name="Google Shape;18;p3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9" name="Google Shape;19;p3"/>
          <p:cNvSpPr txBox="1"/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Google Shape;22;p4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3" name="Google Shape;23;p4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4" name="Google Shape;24;p4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5" name="Google Shape;25;p4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Google Shape;29;p5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0" name="Google Shape;30;p5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1" name="Google Shape;31;p5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2" name="Google Shape;32;p5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" type="body"/>
          </p:nvPr>
        </p:nvSpPr>
        <p:spPr>
          <a:xfrm>
            <a:off x="2400303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idx="2" type="body"/>
          </p:nvPr>
        </p:nvSpPr>
        <p:spPr>
          <a:xfrm>
            <a:off x="5650572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Google Shape;40;p7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7"/>
          <p:cNvSpPr txBox="1"/>
          <p:nvPr>
            <p:ph type="title"/>
          </p:nvPr>
        </p:nvSpPr>
        <p:spPr>
          <a:xfrm>
            <a:off x="319500" y="936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319500" y="1846804"/>
            <a:ext cx="2808000" cy="280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3" name="Google Shape;43;p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lt2"/>
        </a:solid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Google Shape;45;p8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6" name="Google Shape;46;p8"/>
          <p:cNvSpPr txBox="1"/>
          <p:nvPr>
            <p:ph type="title"/>
          </p:nvPr>
        </p:nvSpPr>
        <p:spPr>
          <a:xfrm>
            <a:off x="283103" y="712141"/>
            <a:ext cx="6244200" cy="3835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8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"/>
          <p:cNvSpPr/>
          <p:nvPr/>
        </p:nvSpPr>
        <p:spPr>
          <a:xfrm>
            <a:off x="4572000" y="1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0" name="Google Shape;5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1" name="Google Shape;51;p9"/>
          <p:cNvSpPr txBox="1"/>
          <p:nvPr>
            <p:ph type="title"/>
          </p:nvPr>
        </p:nvSpPr>
        <p:spPr>
          <a:xfrm>
            <a:off x="265500" y="1397350"/>
            <a:ext cx="4045200" cy="1318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9"/>
          <p:cNvSpPr txBox="1"/>
          <p:nvPr>
            <p:ph idx="1" type="subTitle"/>
          </p:nvPr>
        </p:nvSpPr>
        <p:spPr>
          <a:xfrm>
            <a:off x="265500" y="273537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3" name="Google Shape;5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4" name="Google Shape;54;p9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Google Shape;56;p10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7" name="Google Shape;57;p10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8" name="Google Shape;58;p10"/>
          <p:cNvSpPr txBox="1"/>
          <p:nvPr>
            <p:ph idx="1" type="body"/>
          </p:nvPr>
        </p:nvSpPr>
        <p:spPr>
          <a:xfrm>
            <a:off x="328017" y="4226025"/>
            <a:ext cx="8388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9" name="Google Shape;59;p10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wiss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3"/>
          <p:cNvSpPr txBox="1"/>
          <p:nvPr>
            <p:ph type="ctrTitle"/>
          </p:nvPr>
        </p:nvSpPr>
        <p:spPr>
          <a:xfrm>
            <a:off x="2371725" y="630225"/>
            <a:ext cx="6331500" cy="236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8th Sense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Final Release</a:t>
            </a:r>
            <a:endParaRPr/>
          </a:p>
        </p:txBody>
      </p:sp>
      <p:sp>
        <p:nvSpPr>
          <p:cNvPr id="73" name="Google Shape;73;p13"/>
          <p:cNvSpPr txBox="1"/>
          <p:nvPr>
            <p:ph idx="1" type="subTitle"/>
          </p:nvPr>
        </p:nvSpPr>
        <p:spPr>
          <a:xfrm>
            <a:off x="2390267" y="3238450"/>
            <a:ext cx="6331500" cy="124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Daniel Hook, Marian Ludwig, Felix Neumeyer, Jakob Raith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4"/>
          <p:cNvSpPr txBox="1"/>
          <p:nvPr>
            <p:ph type="title"/>
          </p:nvPr>
        </p:nvSpPr>
        <p:spPr>
          <a:xfrm>
            <a:off x="265500" y="1912650"/>
            <a:ext cx="4045200" cy="1318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Overview</a:t>
            </a:r>
            <a:endParaRPr/>
          </a:p>
        </p:txBody>
      </p:sp>
      <p:sp>
        <p:nvSpPr>
          <p:cNvPr id="79" name="Google Shape;79;p14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de" sz="1500"/>
              <a:t>Timeline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de" sz="1500"/>
              <a:t>Achievements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de" sz="1500"/>
              <a:t>Setbacks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de" sz="1500"/>
              <a:t>Final result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de" sz="1500"/>
              <a:t>Demo</a:t>
            </a:r>
            <a:endParaRPr sz="15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5"/>
          <p:cNvSpPr txBox="1"/>
          <p:nvPr>
            <p:ph type="title"/>
          </p:nvPr>
        </p:nvSpPr>
        <p:spPr>
          <a:xfrm>
            <a:off x="2417500" y="22540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Timeline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6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Achievements</a:t>
            </a:r>
            <a:endParaRPr/>
          </a:p>
        </p:txBody>
      </p:sp>
      <p:sp>
        <p:nvSpPr>
          <p:cNvPr id="90" name="Google Shape;90;p16"/>
          <p:cNvSpPr txBox="1"/>
          <p:nvPr>
            <p:ph idx="1" type="body"/>
          </p:nvPr>
        </p:nvSpPr>
        <p:spPr>
          <a:xfrm>
            <a:off x="2400303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de" sz="1600"/>
              <a:t>Shaders</a:t>
            </a:r>
            <a:endParaRPr sz="1600"/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de" sz="1600"/>
              <a:t>Performance improvements</a:t>
            </a:r>
            <a:endParaRPr sz="1600"/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de" sz="1600"/>
              <a:t>Functional Enemy AI</a:t>
            </a:r>
            <a:endParaRPr sz="1600"/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de" sz="1600"/>
              <a:t>Core mechanics</a:t>
            </a:r>
            <a:endParaRPr sz="1600"/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de" sz="1600"/>
              <a:t>Story</a:t>
            </a:r>
            <a:endParaRPr sz="1600"/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de" sz="1600"/>
              <a:t>Polished levels</a:t>
            </a:r>
            <a:endParaRPr sz="1600"/>
          </a:p>
        </p:txBody>
      </p:sp>
      <p:pic>
        <p:nvPicPr>
          <p:cNvPr id="91" name="Google Shape;91;p16"/>
          <p:cNvPicPr preferRelativeResize="0"/>
          <p:nvPr/>
        </p:nvPicPr>
        <p:blipFill rotWithShape="1">
          <a:blip r:embed="rId3">
            <a:alphaModFix/>
          </a:blip>
          <a:srcRect b="4616" l="38976" r="0" t="23924"/>
          <a:stretch/>
        </p:blipFill>
        <p:spPr>
          <a:xfrm>
            <a:off x="6148100" y="1758500"/>
            <a:ext cx="2573750" cy="1437513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6"/>
          <p:cNvPicPr preferRelativeResize="0"/>
          <p:nvPr/>
        </p:nvPicPr>
        <p:blipFill rotWithShape="1">
          <a:blip r:embed="rId4">
            <a:alphaModFix/>
          </a:blip>
          <a:srcRect b="0" l="24732" r="0" t="16957"/>
          <a:stretch/>
        </p:blipFill>
        <p:spPr>
          <a:xfrm>
            <a:off x="6148100" y="3298424"/>
            <a:ext cx="2573750" cy="1348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6"/>
          <p:cNvPicPr preferRelativeResize="0"/>
          <p:nvPr/>
        </p:nvPicPr>
        <p:blipFill rotWithShape="1">
          <a:blip r:embed="rId5">
            <a:alphaModFix/>
          </a:blip>
          <a:srcRect b="18283" l="22348" r="0" t="19146"/>
          <a:stretch/>
        </p:blipFill>
        <p:spPr>
          <a:xfrm>
            <a:off x="6148100" y="487692"/>
            <a:ext cx="2573750" cy="11684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7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Setbacks</a:t>
            </a:r>
            <a:endParaRPr/>
          </a:p>
        </p:txBody>
      </p:sp>
      <p:sp>
        <p:nvSpPr>
          <p:cNvPr id="99" name="Google Shape;99;p17"/>
          <p:cNvSpPr txBox="1"/>
          <p:nvPr>
            <p:ph idx="1" type="body"/>
          </p:nvPr>
        </p:nvSpPr>
        <p:spPr>
          <a:xfrm>
            <a:off x="2400300" y="1602675"/>
            <a:ext cx="62850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de" sz="1600"/>
              <a:t>Level design difficult</a:t>
            </a:r>
            <a:endParaRPr sz="1600"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de" sz="1600"/>
              <a:t>Need for more/better tutorials</a:t>
            </a:r>
            <a:endParaRPr sz="1600"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de" sz="1600"/>
              <a:t>Performance problems</a:t>
            </a:r>
            <a:endParaRPr sz="1600"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de" sz="1600"/>
              <a:t>Putting everything together</a:t>
            </a:r>
            <a:endParaRPr sz="1600"/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b="1" sz="21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8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Final result</a:t>
            </a:r>
            <a:endParaRPr/>
          </a:p>
        </p:txBody>
      </p:sp>
      <p:sp>
        <p:nvSpPr>
          <p:cNvPr id="105" name="Google Shape;105;p18"/>
          <p:cNvSpPr txBox="1"/>
          <p:nvPr>
            <p:ph idx="1" type="body"/>
          </p:nvPr>
        </p:nvSpPr>
        <p:spPr>
          <a:xfrm>
            <a:off x="2400297" y="1602675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de" sz="1600"/>
              <a:t>High target almost completely reached</a:t>
            </a:r>
            <a:endParaRPr sz="1600"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de" sz="1600"/>
              <a:t>15 almost fully polished levels</a:t>
            </a:r>
            <a:endParaRPr sz="1600"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de" sz="1600"/>
              <a:t>Story implemented</a:t>
            </a:r>
            <a:endParaRPr sz="1600"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de" sz="1600"/>
              <a:t>Added more tutorials and user friendly introduction into story and game</a:t>
            </a:r>
            <a:endParaRPr sz="1600"/>
          </a:p>
          <a:p>
            <a:pPr indent="-330200" lvl="0" marL="457200" rtl="0" algn="l">
              <a:spcBef>
                <a:spcPts val="1200"/>
              </a:spcBef>
              <a:spcAft>
                <a:spcPts val="1200"/>
              </a:spcAft>
              <a:buSzPts val="1600"/>
              <a:buChar char="●"/>
            </a:pPr>
            <a:r>
              <a:rPr lang="de" sz="1600"/>
              <a:t>Game runs pretty smoothly even on older hardware</a:t>
            </a:r>
            <a:endParaRPr sz="1600"/>
          </a:p>
        </p:txBody>
      </p:sp>
      <p:pic>
        <p:nvPicPr>
          <p:cNvPr id="106" name="Google Shape;106;p18"/>
          <p:cNvPicPr preferRelativeResize="0"/>
          <p:nvPr/>
        </p:nvPicPr>
        <p:blipFill rotWithShape="1">
          <a:blip r:embed="rId3">
            <a:alphaModFix/>
          </a:blip>
          <a:srcRect b="0" l="0" r="0" t="12510"/>
          <a:stretch/>
        </p:blipFill>
        <p:spPr>
          <a:xfrm>
            <a:off x="291325" y="1529276"/>
            <a:ext cx="2108926" cy="1548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1324" y="3165475"/>
            <a:ext cx="2108925" cy="11848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9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Final result - What could have been better?</a:t>
            </a:r>
            <a:endParaRPr/>
          </a:p>
        </p:txBody>
      </p:sp>
      <p:sp>
        <p:nvSpPr>
          <p:cNvPr id="113" name="Google Shape;113;p19"/>
          <p:cNvSpPr txBox="1"/>
          <p:nvPr>
            <p:ph idx="1" type="body"/>
          </p:nvPr>
        </p:nvSpPr>
        <p:spPr>
          <a:xfrm>
            <a:off x="2400297" y="1602675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de" sz="1600"/>
              <a:t>Even more polishing: Game design, Interior</a:t>
            </a:r>
            <a:endParaRPr sz="1600"/>
          </a:p>
          <a:p>
            <a:pPr indent="-330200" lvl="0" marL="457200" rtl="0" algn="l">
              <a:spcBef>
                <a:spcPts val="1200"/>
              </a:spcBef>
              <a:spcAft>
                <a:spcPts val="1200"/>
              </a:spcAft>
              <a:buSzPts val="1600"/>
              <a:buChar char="●"/>
            </a:pPr>
            <a:r>
              <a:rPr lang="de" sz="1600"/>
              <a:t>No voiceover, merely cinematic elements implemented</a:t>
            </a:r>
            <a:endParaRPr sz="1600"/>
          </a:p>
        </p:txBody>
      </p:sp>
      <p:pic>
        <p:nvPicPr>
          <p:cNvPr id="114" name="Google Shape;114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05750" y="3041842"/>
            <a:ext cx="2774723" cy="15632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52107" y="3043975"/>
            <a:ext cx="2464332" cy="1558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0"/>
          <p:cNvSpPr txBox="1"/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Demo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1"/>
          <p:cNvSpPr txBox="1"/>
          <p:nvPr>
            <p:ph type="title"/>
          </p:nvPr>
        </p:nvSpPr>
        <p:spPr>
          <a:xfrm>
            <a:off x="0" y="1912650"/>
            <a:ext cx="4569600" cy="1318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Thank you for your attention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wiss">
  <a:themeElements>
    <a:clrScheme name="Swiss">
      <a:dk1>
        <a:srgbClr val="F46524"/>
      </a:dk1>
      <a:lt1>
        <a:srgbClr val="FFFFFF"/>
      </a:lt1>
      <a:dk2>
        <a:srgbClr val="000000"/>
      </a:dk2>
      <a:lt2>
        <a:srgbClr val="757575"/>
      </a:lt2>
      <a:accent1>
        <a:srgbClr val="01579B"/>
      </a:accent1>
      <a:accent2>
        <a:srgbClr val="27C7BD"/>
      </a:accent2>
      <a:accent3>
        <a:srgbClr val="0099E8"/>
      </a:accent3>
      <a:accent4>
        <a:srgbClr val="51B9A3"/>
      </a:accent4>
      <a:accent5>
        <a:srgbClr val="FB8C00"/>
      </a:accent5>
      <a:accent6>
        <a:srgbClr val="FFAE88"/>
      </a:accent6>
      <a:hlink>
        <a:srgbClr val="0277BD"/>
      </a:hlink>
      <a:folHlink>
        <a:srgbClr val="0277B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