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ags/tag2.xml" ContentType="application/vnd.openxmlformats-officedocument.presentationml.tags+xml"/>
  <Override PartName="/ppt/slideLayouts/slideLayout2.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ags/tag4.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tags/tag5.xml" ContentType="application/vnd.openxmlformats-officedocument.presentationml.tags+xml"/>
  <Override PartName="/ppt/slideLayouts/slideLayout19.xml" ContentType="application/vnd.openxmlformats-officedocument.presentationml.slideLayout+xml"/>
  <Override PartName="/ppt/theme/theme5.xml" ContentType="application/vnd.openxmlformats-officedocument.theme+xml"/>
  <Override PartName="/ppt/tags/tag6.xml" ContentType="application/vnd.openxmlformats-officedocument.presentationml.tags+xml"/>
  <Override PartName="/ppt/slideLayouts/slideLayout20.xml" ContentType="application/vnd.openxmlformats-officedocument.presentationml.slideLayout+xml"/>
  <Override PartName="/ppt/theme/theme6.xml" ContentType="application/vnd.openxmlformats-officedocument.theme+xml"/>
  <Override PartName="/ppt/tags/tag7.xml" ContentType="application/vnd.openxmlformats-officedocument.presentationml.tags+xml"/>
  <Override PartName="/ppt/theme/theme7.xml" ContentType="application/vnd.openxmlformats-officedocument.theme+xml"/>
  <Override PartName="/ppt/theme/theme8.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notesSlides/notesSlide1.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2.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4.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5.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 id="2147483668" r:id="rId2"/>
    <p:sldMasterId id="2147483674" r:id="rId3"/>
    <p:sldMasterId id="2147483648" r:id="rId4"/>
    <p:sldMasterId id="2147483684" r:id="rId5"/>
    <p:sldMasterId id="2147483697" r:id="rId6"/>
  </p:sldMasterIdLst>
  <p:notesMasterIdLst>
    <p:notesMasterId r:id="rId13"/>
  </p:notesMasterIdLst>
  <p:handoutMasterIdLst>
    <p:handoutMasterId r:id="rId14"/>
  </p:handoutMasterIdLst>
  <p:sldIdLst>
    <p:sldId id="356" r:id="rId7"/>
    <p:sldId id="357" r:id="rId8"/>
    <p:sldId id="358" r:id="rId9"/>
    <p:sldId id="360" r:id="rId10"/>
    <p:sldId id="361" r:id="rId11"/>
    <p:sldId id="362" r:id="rId12"/>
  </p:sldIdLst>
  <p:sldSz cx="9144000" cy="6858000" type="screen4x3"/>
  <p:notesSz cx="9925050" cy="6665913"/>
  <p:custDataLst>
    <p:tags r:id="rId15"/>
  </p:custDataLst>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504" userDrawn="1">
          <p15:clr>
            <a:srgbClr val="A4A3A4"/>
          </p15:clr>
        </p15:guide>
        <p15:guide id="2" pos="181" userDrawn="1">
          <p15:clr>
            <a:srgbClr val="A4A3A4"/>
          </p15:clr>
        </p15:guide>
        <p15:guide id="3" orient="horz" pos="867" userDrawn="1">
          <p15:clr>
            <a:srgbClr val="A4A3A4"/>
          </p15:clr>
        </p15:guide>
      </p15:sldGuideLst>
    </p:ext>
    <p:ext uri="{2D200454-40CA-4A62-9FC3-DE9A4176ACB9}">
      <p15:notesGuideLst xmlns:p15="http://schemas.microsoft.com/office/powerpoint/2012/main">
        <p15:guide id="1" orient="horz" pos="2100">
          <p15:clr>
            <a:srgbClr val="A4A3A4"/>
          </p15:clr>
        </p15:guide>
        <p15:guide id="2" pos="31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37C08"/>
    <a:srgbClr val="98C6EA"/>
    <a:srgbClr val="005293"/>
    <a:srgbClr val="999999"/>
    <a:srgbClr val="10390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840" autoAdjust="0"/>
    <p:restoredTop sz="61922" autoAdjust="0"/>
  </p:normalViewPr>
  <p:slideViewPr>
    <p:cSldViewPr snapToGrid="0">
      <p:cViewPr varScale="1">
        <p:scale>
          <a:sx n="59" d="100"/>
          <a:sy n="59" d="100"/>
        </p:scale>
        <p:origin x="2140" y="64"/>
      </p:cViewPr>
      <p:guideLst>
        <p:guide orient="horz" pos="504"/>
        <p:guide pos="181"/>
        <p:guide orient="horz" pos="86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135" d="100"/>
          <a:sy n="135" d="100"/>
        </p:scale>
        <p:origin x="-1518" y="-90"/>
      </p:cViewPr>
      <p:guideLst>
        <p:guide orient="horz" pos="2100"/>
        <p:guide pos="312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tags" Target="tags/tag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sz="quarter"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Arial" pitchFamily="34" charset="0"/>
                <a:cs typeface="Arial" pitchFamily="34" charset="0"/>
              </a:defRPr>
            </a:lvl1pPr>
          </a:lstStyle>
          <a:p>
            <a:pPr>
              <a:defRPr/>
            </a:pPr>
            <a:fld id="{20751376-2EB8-4403-B858-305A8AAA6B01}" type="datetimeFigureOut">
              <a:rPr lang="en-GB"/>
              <a:pPr>
                <a:defRPr/>
              </a:pPr>
              <a:t>03/06/2020</a:t>
            </a:fld>
            <a:endParaRPr lang="en-GB" dirty="0"/>
          </a:p>
        </p:txBody>
      </p:sp>
      <p:sp>
        <p:nvSpPr>
          <p:cNvPr id="4" name="Fußzeilenplatzhalter 3"/>
          <p:cNvSpPr>
            <a:spLocks noGrp="1"/>
          </p:cNvSpPr>
          <p:nvPr>
            <p:ph type="ftr" sz="quarter" idx="2"/>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5" name="Foliennummernplatzhalter 4"/>
          <p:cNvSpPr>
            <a:spLocks noGrp="1"/>
          </p:cNvSpPr>
          <p:nvPr>
            <p:ph type="sldNum" sz="quarter" idx="3"/>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Arial" pitchFamily="34" charset="0"/>
                <a:cs typeface="Arial" pitchFamily="34" charset="0"/>
              </a:defRPr>
            </a:lvl1pPr>
          </a:lstStyle>
          <a:p>
            <a:pPr>
              <a:defRPr/>
            </a:pPr>
            <a:fld id="{62C15F7A-46C6-4AD2-BFEC-842DCCCC19C4}" type="slidenum">
              <a:rPr lang="en-GB"/>
              <a:pPr>
                <a:defRPr/>
              </a:pPr>
              <a:t>‹Nr.›</a:t>
            </a:fld>
            <a:endParaRPr lang="en-GB"/>
          </a:p>
        </p:txBody>
      </p:sp>
    </p:spTree>
    <p:extLst>
      <p:ext uri="{BB962C8B-B14F-4D97-AF65-F5344CB8AC3E}">
        <p14:creationId xmlns:p14="http://schemas.microsoft.com/office/powerpoint/2010/main" val="2829095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3" name="Datumsplatzhalter 2"/>
          <p:cNvSpPr>
            <a:spLocks noGrp="1"/>
          </p:cNvSpPr>
          <p:nvPr>
            <p:ph type="dt"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mn-lt"/>
                <a:cs typeface="+mn-cs"/>
              </a:defRPr>
            </a:lvl1pPr>
          </a:lstStyle>
          <a:p>
            <a:pPr>
              <a:defRPr/>
            </a:pPr>
            <a:fld id="{89C46BC9-2C9E-4670-A85A-6A588BA2D405}" type="datetimeFigureOut">
              <a:rPr lang="en-GB"/>
              <a:pPr>
                <a:defRPr/>
              </a:pPr>
              <a:t>03/06/2020</a:t>
            </a:fld>
            <a:endParaRPr lang="en-GB"/>
          </a:p>
        </p:txBody>
      </p:sp>
      <p:sp>
        <p:nvSpPr>
          <p:cNvPr id="4" name="Folienbildplatzhalter 3"/>
          <p:cNvSpPr>
            <a:spLocks noGrp="1" noRot="1" noChangeAspect="1"/>
          </p:cNvSpPr>
          <p:nvPr>
            <p:ph type="sldImg" idx="2"/>
          </p:nvPr>
        </p:nvSpPr>
        <p:spPr>
          <a:xfrm>
            <a:off x="3295650" y="500063"/>
            <a:ext cx="3333750" cy="2500312"/>
          </a:xfrm>
          <a:prstGeom prst="rect">
            <a:avLst/>
          </a:prstGeom>
          <a:noFill/>
          <a:ln w="12700">
            <a:solidFill>
              <a:prstClr val="black"/>
            </a:solidFill>
          </a:ln>
        </p:spPr>
        <p:txBody>
          <a:bodyPr vert="horz" lIns="90708" tIns="45354" rIns="90708" bIns="45354" rtlCol="0" anchor="ctr"/>
          <a:lstStyle/>
          <a:p>
            <a:pPr lvl="0"/>
            <a:endParaRPr lang="en-GB" noProof="0"/>
          </a:p>
        </p:txBody>
      </p:sp>
      <p:sp>
        <p:nvSpPr>
          <p:cNvPr id="5" name="Notizenplatzhalter 4"/>
          <p:cNvSpPr>
            <a:spLocks noGrp="1"/>
          </p:cNvSpPr>
          <p:nvPr>
            <p:ph type="body" sz="quarter" idx="3"/>
          </p:nvPr>
        </p:nvSpPr>
        <p:spPr>
          <a:xfrm>
            <a:off x="992506" y="3166309"/>
            <a:ext cx="7940040" cy="2999661"/>
          </a:xfrm>
          <a:prstGeom prst="rect">
            <a:avLst/>
          </a:prstGeom>
        </p:spPr>
        <p:txBody>
          <a:bodyPr vert="horz" wrap="square" lIns="90708" tIns="45354" rIns="90708" bIns="45354" numCol="1" anchor="t" anchorCtr="0" compatLnSpc="1">
            <a:prstTxWarp prst="textNoShape">
              <a:avLst/>
            </a:prstTxWarp>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6" name="Fußzeilenplatzhalter 5"/>
          <p:cNvSpPr>
            <a:spLocks noGrp="1"/>
          </p:cNvSpPr>
          <p:nvPr>
            <p:ph type="ftr" sz="quarter" idx="4"/>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7" name="Foliennummernplatzhalter 6"/>
          <p:cNvSpPr>
            <a:spLocks noGrp="1"/>
          </p:cNvSpPr>
          <p:nvPr>
            <p:ph type="sldNum" sz="quarter" idx="5"/>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mn-lt"/>
                <a:cs typeface="+mn-cs"/>
              </a:defRPr>
            </a:lvl1pPr>
          </a:lstStyle>
          <a:p>
            <a:pPr>
              <a:defRPr/>
            </a:pPr>
            <a:fld id="{00AFC6D0-44D5-4EB7-828F-6F464F83D79A}" type="slidenum">
              <a:rPr lang="en-GB"/>
              <a:pPr>
                <a:defRPr/>
              </a:pPr>
              <a:t>‹Nr.›</a:t>
            </a:fld>
            <a:endParaRPr lang="en-GB"/>
          </a:p>
        </p:txBody>
      </p:sp>
    </p:spTree>
    <p:extLst>
      <p:ext uri="{BB962C8B-B14F-4D97-AF65-F5344CB8AC3E}">
        <p14:creationId xmlns:p14="http://schemas.microsoft.com/office/powerpoint/2010/main" val="2297997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182563" indent="-182563" algn="l" rtl="0" fontAlgn="base">
      <a:spcBef>
        <a:spcPct val="30000"/>
      </a:spcBef>
      <a:spcAft>
        <a:spcPct val="0"/>
      </a:spcAft>
      <a:buFont typeface="Arial" charset="0"/>
      <a:buChar char="•"/>
      <a:defRPr sz="1200" kern="1200">
        <a:solidFill>
          <a:schemeClr val="tx1"/>
        </a:solidFill>
        <a:latin typeface="+mn-lt"/>
        <a:ea typeface="+mn-ea"/>
        <a:cs typeface="Arial" charset="0"/>
      </a:defRPr>
    </a:lvl2pPr>
    <a:lvl3pPr marL="355600" indent="-173038" algn="l" rtl="0" fontAlgn="base">
      <a:spcBef>
        <a:spcPct val="30000"/>
      </a:spcBef>
      <a:spcAft>
        <a:spcPct val="0"/>
      </a:spcAft>
      <a:buFont typeface="Symbol" pitchFamily="18" charset="2"/>
      <a:buChar char="-"/>
      <a:defRPr sz="1200" kern="1200">
        <a:solidFill>
          <a:schemeClr val="tx1"/>
        </a:solidFill>
        <a:latin typeface="+mn-lt"/>
        <a:ea typeface="+mn-ea"/>
        <a:cs typeface="Arial" charset="0"/>
      </a:defRPr>
    </a:lvl3pPr>
    <a:lvl4pPr marL="538163" indent="-182563" algn="l" rtl="0" fontAlgn="base">
      <a:spcBef>
        <a:spcPct val="30000"/>
      </a:spcBef>
      <a:spcAft>
        <a:spcPct val="0"/>
      </a:spcAft>
      <a:buFont typeface="Courier New" pitchFamily="49" charset="0"/>
      <a:buChar char="o"/>
      <a:defRPr sz="1200" kern="1200">
        <a:solidFill>
          <a:schemeClr val="tx1"/>
        </a:solidFill>
        <a:latin typeface="+mn-lt"/>
        <a:ea typeface="+mn-ea"/>
        <a:cs typeface="Arial" charset="0"/>
      </a:defRPr>
    </a:lvl4pPr>
    <a:lvl5pPr marL="720725" indent="-182563" algn="l" rtl="0" fontAlgn="base">
      <a:spcBef>
        <a:spcPct val="30000"/>
      </a:spcBef>
      <a:spcAft>
        <a:spcPct val="0"/>
      </a:spcAft>
      <a:buFont typeface="Wingdings" pitchFamily="2" charset="2"/>
      <a:buChar char="§"/>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noProof="0" dirty="0" smtClean="0"/>
              <a:t>Hi,</a:t>
            </a:r>
            <a:r>
              <a:rPr lang="en-US" baseline="0" noProof="0" dirty="0" smtClean="0"/>
              <a:t> I‘m Mandana Moshrefzadeh </a:t>
            </a:r>
            <a:r>
              <a:rPr lang="en-US" b="0" baseline="0" noProof="0" dirty="0" smtClean="0"/>
              <a:t>presenting „</a:t>
            </a:r>
            <a:r>
              <a:rPr lang="en-US" b="0" noProof="0" dirty="0" smtClean="0"/>
              <a:t>Towards a Distributed Digital Twin of the Agricultural Landscape</a:t>
            </a:r>
            <a:r>
              <a:rPr lang="en-US" b="0" noProof="0" dirty="0" smtClean="0"/>
              <a:t>”</a:t>
            </a:r>
            <a:endParaRPr lang="en-US" b="1" noProof="0" dirty="0" smtClean="0"/>
          </a:p>
          <a:p>
            <a:r>
              <a:rPr lang="en-US" b="1" noProof="0" dirty="0" smtClean="0"/>
              <a:t>This is a joined</a:t>
            </a:r>
            <a:r>
              <a:rPr lang="en-US" b="0" noProof="0" dirty="0" smtClean="0"/>
              <a:t> work with my colleagues, TM, DG, Dr. AD, Prof. TK.</a:t>
            </a:r>
            <a:endParaRPr lang="en-US" noProof="0"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1</a:t>
            </a:fld>
            <a:endParaRPr lang="en-GB"/>
          </a:p>
        </p:txBody>
      </p:sp>
    </p:spTree>
    <p:extLst>
      <p:ext uri="{BB962C8B-B14F-4D97-AF65-F5344CB8AC3E}">
        <p14:creationId xmlns:p14="http://schemas.microsoft.com/office/powerpoint/2010/main" val="3362300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Arial" panose="020B0604020202020204" pitchFamily="34" charset="0"/>
              <a:buChar char="•"/>
            </a:pPr>
            <a:r>
              <a:rPr lang="en-US" noProof="0" dirty="0" smtClean="0"/>
              <a:t>Agricultural landscapes, form a complex system of interacting and changing elements.</a:t>
            </a:r>
            <a:r>
              <a:rPr lang="en-US" baseline="0" noProof="0" dirty="0" smtClean="0"/>
              <a:t> </a:t>
            </a:r>
            <a:r>
              <a:rPr lang="en-US" sz="900" noProof="0" dirty="0" smtClean="0"/>
              <a:t>They involve stakeholders from varying disciplines each with their own resources, </a:t>
            </a:r>
            <a:r>
              <a:rPr lang="en-US" sz="900" strike="sngStrike" noProof="0" dirty="0" smtClean="0"/>
              <a:t>perspectives,</a:t>
            </a:r>
            <a:r>
              <a:rPr lang="en-US" sz="900" strike="sngStrike" baseline="0" noProof="0" dirty="0" smtClean="0"/>
              <a:t> </a:t>
            </a:r>
            <a:r>
              <a:rPr lang="en-US" sz="900" baseline="0" noProof="0" dirty="0" smtClean="0"/>
              <a:t>roles, </a:t>
            </a:r>
            <a:r>
              <a:rPr lang="en-US" sz="900" noProof="0" dirty="0" smtClean="0"/>
              <a:t>requirements, and</a:t>
            </a:r>
            <a:r>
              <a:rPr lang="en-US" sz="900" baseline="0" noProof="0" dirty="0" smtClean="0"/>
              <a:t> so on, who need to closely interact with each other.</a:t>
            </a:r>
            <a:endParaRPr lang="en-US" sz="900" noProof="0" dirty="0" smtClean="0"/>
          </a:p>
          <a:p>
            <a:pPr marL="285750" indent="-285750">
              <a:buFont typeface="Arial" panose="020B0604020202020204" pitchFamily="34" charset="0"/>
              <a:buChar char="•"/>
            </a:pPr>
            <a:r>
              <a:rPr lang="en-US" sz="900" noProof="0" dirty="0" smtClean="0"/>
              <a:t>To help stakeholders establish a common understanding of the landscape and its components </a:t>
            </a:r>
            <a:r>
              <a:rPr lang="en-US" sz="900" strike="sngStrike" noProof="0" dirty="0" smtClean="0"/>
              <a:t>in order to</a:t>
            </a:r>
            <a:r>
              <a:rPr lang="en-US" sz="900" strike="sngStrike" baseline="0" noProof="0" dirty="0" smtClean="0"/>
              <a:t> reach</a:t>
            </a:r>
            <a:r>
              <a:rPr lang="en-US" sz="900" strike="sngStrike" noProof="0" dirty="0" smtClean="0"/>
              <a:t> coordinated decision-making</a:t>
            </a:r>
            <a:r>
              <a:rPr lang="en-US" sz="900" noProof="0" dirty="0" smtClean="0"/>
              <a:t>,</a:t>
            </a:r>
            <a:r>
              <a:rPr lang="en-US" sz="900" baseline="0" noProof="0" dirty="0" smtClean="0"/>
              <a:t> we should make </a:t>
            </a:r>
            <a:r>
              <a:rPr lang="en-US" sz="900" b="0" baseline="0" noProof="0" dirty="0" smtClean="0"/>
              <a:t>the resources</a:t>
            </a:r>
            <a:r>
              <a:rPr lang="en-US" sz="900" b="0" noProof="0" dirty="0" smtClean="0"/>
              <a:t> available to them in a form that meets their needs.</a:t>
            </a:r>
          </a:p>
          <a:p>
            <a:pPr marL="285750" marR="0" lvl="1"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1200" b="0" i="0" u="none" strike="noStrike" kern="1200" baseline="0" noProof="0" dirty="0" smtClean="0">
                <a:solidFill>
                  <a:schemeClr val="tx1"/>
                </a:solidFill>
                <a:latin typeface="Arial" pitchFamily="34" charset="0"/>
                <a:ea typeface="+mn-ea"/>
                <a:cs typeface="Arial" pitchFamily="34" charset="0"/>
              </a:rPr>
              <a:t>This requires integration of scattered information from distributed sources. To do so, we often face two main challenges:</a:t>
            </a:r>
          </a:p>
          <a:p>
            <a:pPr marL="458787" marR="0" lvl="2"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900" b="0" i="0" u="none" strike="noStrike" kern="1200" baseline="0" noProof="0" dirty="0" smtClean="0">
                <a:solidFill>
                  <a:schemeClr val="tx1"/>
                </a:solidFill>
                <a:latin typeface="Arial" pitchFamily="34" charset="0"/>
                <a:ea typeface="+mn-ea"/>
                <a:cs typeface="Arial" pitchFamily="34" charset="0"/>
              </a:rPr>
              <a:t>The 1</a:t>
            </a:r>
            <a:r>
              <a:rPr lang="en-US" sz="900" b="0" i="0" u="none" strike="noStrike" kern="1200" baseline="30000" noProof="0" dirty="0" smtClean="0">
                <a:solidFill>
                  <a:schemeClr val="tx1"/>
                </a:solidFill>
                <a:latin typeface="Arial" pitchFamily="34" charset="0"/>
                <a:ea typeface="+mn-ea"/>
                <a:cs typeface="Arial" pitchFamily="34" charset="0"/>
              </a:rPr>
              <a:t>st</a:t>
            </a:r>
            <a:r>
              <a:rPr lang="en-US" sz="900" b="0" i="0" u="none" strike="noStrike" kern="1200" baseline="0" noProof="0" dirty="0" smtClean="0">
                <a:solidFill>
                  <a:schemeClr val="tx1"/>
                </a:solidFill>
                <a:latin typeface="Arial" pitchFamily="34" charset="0"/>
                <a:ea typeface="+mn-ea"/>
                <a:cs typeface="Arial" pitchFamily="34" charset="0"/>
              </a:rPr>
              <a:t> is Lack of transparency: Different stakeholders have different information about the same real-world objects. They typically do not know what data is available from others. </a:t>
            </a:r>
          </a:p>
          <a:p>
            <a:pPr marL="458787" marR="0" lvl="2"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z="900" b="0" noProof="0" dirty="0" smtClean="0"/>
              <a:t>The 2</a:t>
            </a:r>
            <a:r>
              <a:rPr lang="en-US" sz="900" b="0" baseline="30000" noProof="0" dirty="0" smtClean="0"/>
              <a:t>nd</a:t>
            </a:r>
            <a:r>
              <a:rPr lang="en-US" sz="900" b="0" noProof="0" dirty="0" smtClean="0"/>
              <a:t> challenge is the Data integration in a multidisciplinary</a:t>
            </a:r>
            <a:r>
              <a:rPr lang="en-US" sz="900" b="0" baseline="0" noProof="0" dirty="0" smtClean="0"/>
              <a:t> and</a:t>
            </a:r>
            <a:r>
              <a:rPr lang="en-US" sz="900" b="0" noProof="0" dirty="0" smtClean="0"/>
              <a:t> distributed environment: D</a:t>
            </a:r>
            <a:r>
              <a:rPr lang="en-US" sz="900" b="0" i="0" u="none" strike="noStrike" kern="1200" baseline="0" noProof="0" dirty="0" smtClean="0">
                <a:solidFill>
                  <a:schemeClr val="tx1"/>
                </a:solidFill>
                <a:latin typeface="Arial" pitchFamily="34" charset="0"/>
                <a:ea typeface="+mn-ea"/>
                <a:cs typeface="Arial" pitchFamily="34" charset="0"/>
              </a:rPr>
              <a:t>ifferent stakeholders do not always define and refer to a specific real-world object in the same way. This makes integration of information difficult and causes problems when linking the data of multiple actors.</a:t>
            </a:r>
            <a:endParaRPr lang="en-US" sz="900" b="0" noProof="0" dirty="0" smtClean="0"/>
          </a:p>
          <a:p>
            <a:pPr marL="285750" indent="-285750">
              <a:buFont typeface="Arial" panose="020B0604020202020204" pitchFamily="34" charset="0"/>
              <a:buChar char="•"/>
            </a:pPr>
            <a:r>
              <a:rPr lang="en-US" sz="900" noProof="0" dirty="0" smtClean="0"/>
              <a:t>To address these challenges, we introduce the notion of distributed Digital Twins of the cultural landscape,</a:t>
            </a:r>
            <a:r>
              <a:rPr lang="en-US" sz="900" baseline="0" noProof="0" dirty="0" smtClean="0"/>
              <a:t> which </a:t>
            </a:r>
            <a:r>
              <a:rPr lang="en-US" sz="900" noProof="0" dirty="0" smtClean="0"/>
              <a:t>aims at optimizing the data integration process as well as the whole process of stakeholder engagement required in any </a:t>
            </a:r>
            <a:r>
              <a:rPr lang="en-US" sz="900" noProof="0" dirty="0" err="1" smtClean="0"/>
              <a:t>Geodesign</a:t>
            </a:r>
            <a:r>
              <a:rPr lang="en-US" sz="900" noProof="0" dirty="0" smtClean="0"/>
              <a:t> </a:t>
            </a:r>
            <a:r>
              <a:rPr lang="en-US" sz="900" noProof="0" dirty="0" smtClean="0"/>
              <a:t>process</a:t>
            </a:r>
            <a:endParaRPr lang="en-US" sz="900" b="0" noProof="0" dirty="0" smtClean="0"/>
          </a:p>
          <a:p>
            <a:pPr marL="0" indent="0">
              <a:buFont typeface="Arial" panose="020B0604020202020204" pitchFamily="34" charset="0"/>
              <a:buNone/>
            </a:pPr>
            <a:endParaRPr lang="en-US" sz="900" noProof="0" dirty="0" smtClean="0"/>
          </a:p>
          <a:p>
            <a:pPr marL="285750" indent="-285750">
              <a:buFont typeface="Arial" panose="020B0604020202020204" pitchFamily="34" charset="0"/>
              <a:buChar char="•"/>
            </a:pPr>
            <a:endParaRPr lang="en-US" noProof="0"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2</a:t>
            </a:fld>
            <a:endParaRPr lang="en-GB"/>
          </a:p>
        </p:txBody>
      </p:sp>
    </p:spTree>
    <p:extLst>
      <p:ext uri="{BB962C8B-B14F-4D97-AF65-F5344CB8AC3E}">
        <p14:creationId xmlns:p14="http://schemas.microsoft.com/office/powerpoint/2010/main" val="2416651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176213" lvl="1" indent="0">
              <a:buFont typeface="Arial" panose="020B0604020202020204" pitchFamily="34" charset="0"/>
              <a:buNone/>
            </a:pPr>
            <a:r>
              <a:rPr lang="de-DE" sz="1200" b="0" i="0" u="none" strike="noStrike" kern="1200" baseline="0" dirty="0" smtClean="0">
                <a:solidFill>
                  <a:schemeClr val="tx1"/>
                </a:solidFill>
                <a:latin typeface="Arial" pitchFamily="34" charset="0"/>
                <a:ea typeface="+mn-ea"/>
                <a:cs typeface="Arial" pitchFamily="34" charset="0"/>
              </a:rPr>
              <a:t>This </a:t>
            </a:r>
            <a:r>
              <a:rPr lang="de-DE" sz="1200" b="0" i="0" u="none" strike="noStrike" kern="1200" baseline="0" dirty="0" err="1" smtClean="0">
                <a:solidFill>
                  <a:schemeClr val="tx1"/>
                </a:solidFill>
                <a:latin typeface="Arial" pitchFamily="34" charset="0"/>
                <a:ea typeface="+mn-ea"/>
                <a:cs typeface="Arial" pitchFamily="34" charset="0"/>
              </a:rPr>
              <a:t>is</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part</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of</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the</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concept</a:t>
            </a:r>
            <a:r>
              <a:rPr lang="de-DE" sz="1200" b="0" i="0" u="none" strike="noStrike" kern="1200" baseline="0" dirty="0" smtClean="0">
                <a:solidFill>
                  <a:schemeClr val="tx1"/>
                </a:solidFill>
                <a:latin typeface="Arial" pitchFamily="34" charset="0"/>
                <a:ea typeface="+mn-ea"/>
                <a:cs typeface="Arial" pitchFamily="34" charset="0"/>
              </a:rPr>
              <a:t> „</a:t>
            </a:r>
            <a:r>
              <a:rPr lang="en-GB" sz="1200" dirty="0" smtClean="0"/>
              <a:t>Smart Rural Area Data Infrastructure” (SRADI)</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that</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we</a:t>
            </a:r>
            <a:r>
              <a:rPr lang="de-DE" sz="1200" b="0" i="0" u="none" strike="noStrike" kern="1200" baseline="0" dirty="0" smtClean="0">
                <a:solidFill>
                  <a:schemeClr val="tx1"/>
                </a:solidFill>
                <a:latin typeface="Arial" pitchFamily="34" charset="0"/>
                <a:ea typeface="+mn-ea"/>
                <a:cs typeface="Arial" pitchFamily="34" charset="0"/>
              </a:rPr>
              <a:t> have </a:t>
            </a:r>
            <a:r>
              <a:rPr lang="de-DE" sz="1200" b="0" i="0" u="none" strike="noStrike" kern="1200" baseline="0" dirty="0" err="1" smtClean="0">
                <a:solidFill>
                  <a:schemeClr val="tx1"/>
                </a:solidFill>
                <a:latin typeface="Arial" pitchFamily="34" charset="0"/>
                <a:ea typeface="+mn-ea"/>
                <a:cs typeface="Arial" pitchFamily="34" charset="0"/>
              </a:rPr>
              <a:t>developed</a:t>
            </a:r>
            <a:r>
              <a:rPr lang="de-DE" sz="1200" b="0" i="0" u="none" strike="noStrike" kern="1200" baseline="0" dirty="0" smtClean="0">
                <a:solidFill>
                  <a:schemeClr val="tx1"/>
                </a:solidFill>
                <a:latin typeface="Arial" pitchFamily="34" charset="0"/>
                <a:ea typeface="+mn-ea"/>
                <a:cs typeface="Arial" pitchFamily="34" charset="0"/>
              </a:rPr>
              <a:t>. SRADI </a:t>
            </a:r>
            <a:r>
              <a:rPr lang="de-DE" sz="1200" b="0" i="0" u="none" strike="noStrike" kern="1200" baseline="0" dirty="0" err="1" smtClean="0">
                <a:solidFill>
                  <a:schemeClr val="tx1"/>
                </a:solidFill>
                <a:latin typeface="Arial" pitchFamily="34" charset="0"/>
                <a:ea typeface="+mn-ea"/>
                <a:cs typeface="Arial" pitchFamily="34" charset="0"/>
              </a:rPr>
              <a:t>is</a:t>
            </a:r>
            <a:r>
              <a:rPr lang="de-DE" sz="1200" b="0" i="0" u="none" strike="noStrike" kern="1200" baseline="0" dirty="0" smtClean="0">
                <a:solidFill>
                  <a:schemeClr val="tx1"/>
                </a:solidFill>
                <a:latin typeface="Arial" pitchFamily="34" charset="0"/>
                <a:ea typeface="+mn-ea"/>
                <a:cs typeface="Arial" pitchFamily="34" charset="0"/>
              </a:rPr>
              <a:t> a </a:t>
            </a:r>
            <a:r>
              <a:rPr lang="de-DE" sz="1200" b="0" i="0" u="none" strike="noStrike" kern="1200" baseline="0" dirty="0" err="1" smtClean="0">
                <a:solidFill>
                  <a:schemeClr val="tx1"/>
                </a:solidFill>
                <a:latin typeface="Arial" pitchFamily="34" charset="0"/>
                <a:ea typeface="+mn-ea"/>
                <a:cs typeface="Arial" pitchFamily="34" charset="0"/>
              </a:rPr>
              <a:t>multidisciplinary</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information</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infrastructure</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which</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handles</a:t>
            </a:r>
            <a:r>
              <a:rPr lang="de-DE" sz="1200" b="0" i="0" u="none" strike="noStrike" kern="1200" baseline="0" dirty="0" smtClean="0">
                <a:solidFill>
                  <a:schemeClr val="tx1"/>
                </a:solidFill>
                <a:latin typeface="Arial" pitchFamily="34" charset="0"/>
                <a:ea typeface="+mn-ea"/>
                <a:cs typeface="Arial" pitchFamily="34" charset="0"/>
              </a:rPr>
              <a:t> </a:t>
            </a:r>
            <a:r>
              <a:rPr lang="en-GB" sz="1400" b="0" i="0" u="none" strike="noStrike" kern="1200" baseline="0" dirty="0" smtClean="0">
                <a:solidFill>
                  <a:schemeClr val="tx1"/>
                </a:solidFill>
                <a:latin typeface="+mn-lt"/>
                <a:ea typeface="+mn-ea"/>
                <a:cs typeface="Arial" charset="0"/>
              </a:rPr>
              <a:t>various stakeholders</a:t>
            </a:r>
            <a:r>
              <a:rPr lang="en-GB" sz="1400" dirty="0" smtClean="0"/>
              <a:t>, multiple applications and distributed information resources. </a:t>
            </a:r>
          </a:p>
          <a:p>
            <a:pPr marL="176213" lvl="1" indent="0">
              <a:buFont typeface="Arial" panose="020B0604020202020204" pitchFamily="34" charset="0"/>
              <a:buNone/>
            </a:pPr>
            <a:endParaRPr lang="en-GB" sz="1400" dirty="0" smtClean="0"/>
          </a:p>
          <a:p>
            <a:pPr marL="176213" lvl="1" indent="0">
              <a:buFont typeface="Arial" panose="020B0604020202020204" pitchFamily="34" charset="0"/>
              <a:buNone/>
            </a:pPr>
            <a:r>
              <a:rPr lang="en-GB" dirty="0" smtClean="0"/>
              <a:t>Interoperability, is an important aspect of SRADI</a:t>
            </a:r>
            <a:r>
              <a:rPr lang="en-GB" baseline="0" dirty="0" smtClean="0"/>
              <a:t> achieved by using international standards such as the ones from OGC</a:t>
            </a:r>
            <a:r>
              <a:rPr lang="en-GB" dirty="0" smtClean="0"/>
              <a:t>. More importantly, SRADI is not a single platform,</a:t>
            </a:r>
            <a:r>
              <a:rPr lang="en-GB" baseline="0" dirty="0" smtClean="0"/>
              <a:t> but rather an infrastructure of various platforms and resources.</a:t>
            </a:r>
            <a:r>
              <a:rPr lang="en-GB" dirty="0" smtClean="0"/>
              <a:t> </a:t>
            </a:r>
            <a:endParaRPr lang="en-GB" sz="1200" dirty="0"/>
          </a:p>
          <a:p>
            <a:pPr marL="176213" lvl="1" indent="0">
              <a:buFont typeface="Arial" panose="020B0604020202020204" pitchFamily="34" charset="0"/>
              <a:buNone/>
            </a:pPr>
            <a:endParaRPr lang="de-DE" sz="1200" dirty="0" smtClean="0"/>
          </a:p>
          <a:p>
            <a:pPr marL="176213" lvl="1" indent="0">
              <a:buFont typeface="Arial" panose="020B0604020202020204" pitchFamily="34" charset="0"/>
              <a:buNone/>
            </a:pPr>
            <a:r>
              <a:rPr lang="de-DE" sz="1200" dirty="0" smtClean="0"/>
              <a:t>T</a:t>
            </a:r>
            <a:r>
              <a:rPr lang="de-DE" sz="1200" baseline="0" dirty="0" smtClean="0"/>
              <a:t>he SRADI </a:t>
            </a:r>
            <a:r>
              <a:rPr lang="de-DE" sz="1200" baseline="0" dirty="0" err="1" smtClean="0"/>
              <a:t>concept</a:t>
            </a:r>
            <a:r>
              <a:rPr lang="de-DE" sz="1200" baseline="0" dirty="0" smtClean="0"/>
              <a:t> </a:t>
            </a:r>
            <a:r>
              <a:rPr lang="de-DE" sz="1200" baseline="0" dirty="0" err="1" smtClean="0"/>
              <a:t>consists</a:t>
            </a:r>
            <a:r>
              <a:rPr lang="de-DE" sz="1200" baseline="0" dirty="0" smtClean="0"/>
              <a:t> </a:t>
            </a:r>
            <a:r>
              <a:rPr lang="de-DE" sz="1200" baseline="0" dirty="0" err="1" smtClean="0"/>
              <a:t>of</a:t>
            </a:r>
            <a:r>
              <a:rPr lang="de-DE" sz="1200" baseline="0" dirty="0" smtClean="0"/>
              <a:t> 3 </a:t>
            </a:r>
            <a:r>
              <a:rPr lang="de-DE" sz="1200" baseline="0" dirty="0" err="1" smtClean="0"/>
              <a:t>main</a:t>
            </a:r>
            <a:r>
              <a:rPr lang="de-DE" sz="1200" baseline="0" dirty="0" smtClean="0"/>
              <a:t> </a:t>
            </a:r>
            <a:r>
              <a:rPr lang="de-DE" sz="1200" baseline="0" dirty="0" err="1" smtClean="0"/>
              <a:t>pillars</a:t>
            </a:r>
            <a:r>
              <a:rPr lang="de-DE" sz="1200" baseline="0" dirty="0" smtClean="0"/>
              <a:t>. The </a:t>
            </a:r>
            <a:r>
              <a:rPr lang="de-DE" sz="1200" baseline="0" dirty="0" err="1" smtClean="0"/>
              <a:t>actors</a:t>
            </a:r>
            <a:r>
              <a:rPr lang="de-DE" sz="1200" baseline="0" dirty="0" smtClean="0"/>
              <a:t> </a:t>
            </a:r>
            <a:r>
              <a:rPr lang="de-DE" sz="1200" baseline="0" dirty="0" err="1" smtClean="0"/>
              <a:t>or</a:t>
            </a:r>
            <a:r>
              <a:rPr lang="de-DE" sz="1200" baseline="0" dirty="0" smtClean="0"/>
              <a:t> </a:t>
            </a:r>
            <a:r>
              <a:rPr lang="de-DE" sz="1200" baseline="0" dirty="0" err="1" smtClean="0"/>
              <a:t>stakeholders</a:t>
            </a:r>
            <a:r>
              <a:rPr lang="de-DE" sz="1200" baseline="0" dirty="0" smtClean="0"/>
              <a:t> </a:t>
            </a:r>
            <a:r>
              <a:rPr lang="de-DE" sz="1200" baseline="0" dirty="0" err="1" smtClean="0"/>
              <a:t>from</a:t>
            </a:r>
            <a:r>
              <a:rPr lang="de-DE" sz="1200" baseline="0" dirty="0" smtClean="0"/>
              <a:t> </a:t>
            </a:r>
            <a:r>
              <a:rPr lang="de-DE" sz="1200" baseline="0" dirty="0" err="1" smtClean="0"/>
              <a:t>various</a:t>
            </a:r>
            <a:r>
              <a:rPr lang="de-DE" sz="1200" baseline="0" dirty="0" smtClean="0"/>
              <a:t> </a:t>
            </a:r>
            <a:r>
              <a:rPr lang="de-DE" sz="1200" baseline="0" dirty="0" err="1" smtClean="0"/>
              <a:t>disciplines</a:t>
            </a:r>
            <a:r>
              <a:rPr lang="de-DE" sz="1200" baseline="0" dirty="0" smtClean="0"/>
              <a:t>, </a:t>
            </a:r>
            <a:r>
              <a:rPr lang="de-DE" sz="1200" baseline="0" dirty="0" err="1" smtClean="0"/>
              <a:t>the</a:t>
            </a:r>
            <a:r>
              <a:rPr lang="de-DE" sz="1200" baseline="0" dirty="0" smtClean="0"/>
              <a:t> </a:t>
            </a:r>
            <a:r>
              <a:rPr lang="de-DE" sz="1200" baseline="0" dirty="0" err="1" smtClean="0"/>
              <a:t>applications</a:t>
            </a:r>
            <a:r>
              <a:rPr lang="de-DE" sz="1200" baseline="0" dirty="0" smtClean="0"/>
              <a:t> </a:t>
            </a:r>
            <a:r>
              <a:rPr lang="de-DE" sz="1200" baseline="0" dirty="0" err="1" smtClean="0"/>
              <a:t>which</a:t>
            </a:r>
            <a:r>
              <a:rPr lang="de-DE" sz="1200" baseline="0" dirty="0" smtClean="0"/>
              <a:t> form an </a:t>
            </a:r>
            <a:r>
              <a:rPr lang="de-DE" sz="1200" baseline="0" dirty="0" err="1" smtClean="0"/>
              <a:t>interface</a:t>
            </a:r>
            <a:r>
              <a:rPr lang="de-DE" sz="1200" baseline="0" dirty="0" smtClean="0"/>
              <a:t> </a:t>
            </a:r>
            <a:r>
              <a:rPr lang="de-DE" sz="1200" baseline="0" dirty="0" err="1" smtClean="0"/>
              <a:t>between</a:t>
            </a:r>
            <a:r>
              <a:rPr lang="de-DE" sz="1200" baseline="0" dirty="0" smtClean="0"/>
              <a:t> </a:t>
            </a:r>
            <a:r>
              <a:rPr lang="de-DE" sz="1200" baseline="0" dirty="0" err="1" smtClean="0"/>
              <a:t>actors</a:t>
            </a:r>
            <a:r>
              <a:rPr lang="de-DE" sz="1200" baseline="0" dirty="0" smtClean="0"/>
              <a:t> </a:t>
            </a:r>
            <a:r>
              <a:rPr lang="de-DE" sz="1200" baseline="0" dirty="0" err="1" smtClean="0"/>
              <a:t>and</a:t>
            </a:r>
            <a:r>
              <a:rPr lang="de-DE" sz="1200" baseline="0" dirty="0" smtClean="0"/>
              <a:t> </a:t>
            </a:r>
            <a:r>
              <a:rPr lang="de-DE" sz="1200" baseline="0" dirty="0" err="1" smtClean="0"/>
              <a:t>the</a:t>
            </a:r>
            <a:r>
              <a:rPr lang="de-DE" sz="1200" baseline="0" dirty="0" smtClean="0"/>
              <a:t> </a:t>
            </a:r>
            <a:r>
              <a:rPr lang="de-DE" sz="1200" baseline="0" dirty="0" err="1" smtClean="0"/>
              <a:t>other</a:t>
            </a:r>
            <a:r>
              <a:rPr lang="de-DE" sz="1200" baseline="0" dirty="0" smtClean="0"/>
              <a:t> </a:t>
            </a:r>
            <a:r>
              <a:rPr lang="de-DE" sz="1200" baseline="0" dirty="0" err="1" smtClean="0"/>
              <a:t>components</a:t>
            </a:r>
            <a:r>
              <a:rPr lang="de-DE" sz="1200" baseline="0" dirty="0" smtClean="0"/>
              <a:t> </a:t>
            </a:r>
            <a:r>
              <a:rPr lang="de-DE" sz="1200" baseline="0" dirty="0" err="1" smtClean="0"/>
              <a:t>and</a:t>
            </a:r>
            <a:r>
              <a:rPr lang="de-DE" sz="1200" baseline="0" dirty="0" smtClean="0"/>
              <a:t> </a:t>
            </a:r>
            <a:r>
              <a:rPr lang="de-DE" sz="1200" baseline="0" dirty="0" err="1" smtClean="0"/>
              <a:t>the</a:t>
            </a:r>
            <a:r>
              <a:rPr lang="de-DE" sz="1200" baseline="0" dirty="0" smtClean="0"/>
              <a:t> </a:t>
            </a:r>
            <a:r>
              <a:rPr lang="de-DE" sz="1200" baseline="0" dirty="0" err="1" smtClean="0"/>
              <a:t>other</a:t>
            </a:r>
            <a:r>
              <a:rPr lang="de-DE" sz="1200" baseline="0" dirty="0" smtClean="0"/>
              <a:t> </a:t>
            </a:r>
            <a:r>
              <a:rPr lang="de-DE" sz="1200" baseline="0" dirty="0" err="1" smtClean="0"/>
              <a:t>components</a:t>
            </a:r>
            <a:r>
              <a:rPr lang="de-DE" sz="1200" baseline="0" dirty="0" smtClean="0"/>
              <a:t> </a:t>
            </a:r>
            <a:r>
              <a:rPr lang="de-DE" sz="1200" baseline="0" dirty="0" err="1" smtClean="0"/>
              <a:t>put</a:t>
            </a:r>
            <a:r>
              <a:rPr lang="de-DE" sz="1200" baseline="0" dirty="0" smtClean="0"/>
              <a:t> </a:t>
            </a:r>
            <a:r>
              <a:rPr lang="de-DE" sz="1200" baseline="0" dirty="0" err="1" smtClean="0"/>
              <a:t>together</a:t>
            </a:r>
            <a:r>
              <a:rPr lang="de-DE" sz="1200" baseline="0" dirty="0" smtClean="0"/>
              <a:t> </a:t>
            </a:r>
            <a:r>
              <a:rPr lang="de-DE" sz="1200" baseline="0" dirty="0" err="1" smtClean="0"/>
              <a:t>which</a:t>
            </a:r>
            <a:r>
              <a:rPr lang="de-DE" sz="1200" baseline="0" dirty="0" smtClean="0"/>
              <a:t> </a:t>
            </a:r>
            <a:r>
              <a:rPr lang="de-DE" sz="1200" baseline="0" dirty="0" err="1" smtClean="0"/>
              <a:t>make</a:t>
            </a:r>
            <a:r>
              <a:rPr lang="de-DE" sz="1200" baseline="0" dirty="0" smtClean="0"/>
              <a:t> </a:t>
            </a:r>
            <a:r>
              <a:rPr lang="de-DE" sz="1200" baseline="0" dirty="0" err="1" smtClean="0"/>
              <a:t>the</a:t>
            </a:r>
            <a:r>
              <a:rPr lang="de-DE" sz="1200" baseline="0" dirty="0" smtClean="0"/>
              <a:t> </a:t>
            </a:r>
            <a:r>
              <a:rPr lang="de-DE" sz="1200" baseline="0" dirty="0" err="1" smtClean="0"/>
              <a:t>distributed</a:t>
            </a:r>
            <a:r>
              <a:rPr lang="de-DE" sz="1200" baseline="0" dirty="0" smtClean="0"/>
              <a:t> digital </a:t>
            </a:r>
            <a:r>
              <a:rPr lang="de-DE" sz="1200" baseline="0" dirty="0" err="1" smtClean="0"/>
              <a:t>twin</a:t>
            </a:r>
            <a:r>
              <a:rPr lang="de-DE" sz="1200" baseline="0" dirty="0" smtClean="0"/>
              <a:t>.</a:t>
            </a:r>
          </a:p>
          <a:p>
            <a:pPr marL="285750" indent="-285750">
              <a:lnSpc>
                <a:spcPct val="100000"/>
              </a:lnSpc>
              <a:spcAft>
                <a:spcPts val="600"/>
              </a:spcAft>
              <a:buFont typeface="Arial" panose="020B0604020202020204" pitchFamily="34" charset="0"/>
              <a:buChar char="•"/>
            </a:pPr>
            <a:r>
              <a:rPr lang="de-DE" sz="1200" baseline="0" dirty="0" err="1" smtClean="0"/>
              <a:t>Here</a:t>
            </a:r>
            <a:r>
              <a:rPr lang="de-DE" sz="1200" baseline="0" dirty="0" smtClean="0"/>
              <a:t> I </a:t>
            </a:r>
            <a:r>
              <a:rPr lang="de-DE" sz="1200" baseline="0" dirty="0" err="1" smtClean="0"/>
              <a:t>focus</a:t>
            </a:r>
            <a:r>
              <a:rPr lang="de-DE" sz="1200" baseline="0" dirty="0" smtClean="0"/>
              <a:t> on </a:t>
            </a:r>
            <a:r>
              <a:rPr lang="de-DE" sz="1200" baseline="0" dirty="0" err="1" smtClean="0"/>
              <a:t>the</a:t>
            </a:r>
            <a:r>
              <a:rPr lang="de-DE" sz="1200" baseline="0" dirty="0" smtClean="0"/>
              <a:t> </a:t>
            </a:r>
            <a:r>
              <a:rPr lang="de-DE" sz="1200" baseline="0" dirty="0" err="1" smtClean="0"/>
              <a:t>Catalog</a:t>
            </a:r>
            <a:r>
              <a:rPr lang="de-DE" sz="1200" baseline="0" dirty="0" smtClean="0"/>
              <a:t> </a:t>
            </a:r>
            <a:r>
              <a:rPr lang="de-DE" sz="1200" baseline="0" dirty="0" err="1" smtClean="0"/>
              <a:t>component</a:t>
            </a:r>
            <a:r>
              <a:rPr lang="de-DE" sz="1200" baseline="0" dirty="0" smtClean="0"/>
              <a:t> </a:t>
            </a:r>
            <a:r>
              <a:rPr lang="de-DE" sz="1200" baseline="0" dirty="0" err="1" smtClean="0"/>
              <a:t>which</a:t>
            </a:r>
            <a:r>
              <a:rPr lang="de-DE" sz="1200" baseline="0" dirty="0" smtClean="0"/>
              <a:t> </a:t>
            </a:r>
            <a:r>
              <a:rPr lang="de-DE" sz="1200" baseline="0" dirty="0" err="1" smtClean="0"/>
              <a:t>is</a:t>
            </a:r>
            <a:r>
              <a:rPr lang="de-DE" sz="1200" baseline="0" dirty="0" smtClean="0"/>
              <a:t> </a:t>
            </a:r>
            <a:r>
              <a:rPr lang="de-DE" sz="1200" baseline="0" dirty="0" err="1" smtClean="0"/>
              <a:t>the</a:t>
            </a:r>
            <a:r>
              <a:rPr lang="de-DE" sz="1200" baseline="0" dirty="0" smtClean="0"/>
              <a:t> </a:t>
            </a:r>
            <a:r>
              <a:rPr lang="en-GB" sz="1200" baseline="0" dirty="0" smtClean="0"/>
              <a:t>c</a:t>
            </a:r>
            <a:r>
              <a:rPr lang="en-GB" dirty="0" smtClean="0"/>
              <a:t>ore component of the distributed DT.</a:t>
            </a:r>
          </a:p>
          <a:p>
            <a:pPr marL="285750" indent="-285750">
              <a:lnSpc>
                <a:spcPct val="100000"/>
              </a:lnSpc>
              <a:spcAft>
                <a:spcPts val="600"/>
              </a:spcAft>
              <a:buFont typeface="Arial" panose="020B0604020202020204" pitchFamily="34" charset="0"/>
              <a:buChar char="•"/>
            </a:pPr>
            <a:r>
              <a:rPr lang="en-GB" dirty="0" smtClean="0"/>
              <a:t>It</a:t>
            </a:r>
            <a:r>
              <a:rPr lang="en-GB" baseline="0" dirty="0" smtClean="0"/>
              <a:t> e</a:t>
            </a:r>
            <a:r>
              <a:rPr lang="en-GB" dirty="0" smtClean="0"/>
              <a:t>stablishes semantic relations between diverse distributed resources </a:t>
            </a:r>
          </a:p>
          <a:p>
            <a:pPr marL="285750" indent="-285750">
              <a:lnSpc>
                <a:spcPct val="100000"/>
              </a:lnSpc>
              <a:spcAft>
                <a:spcPts val="600"/>
              </a:spcAft>
              <a:buFont typeface="Arial" panose="020B0604020202020204" pitchFamily="34" charset="0"/>
              <a:buChar char="•"/>
            </a:pPr>
            <a:r>
              <a:rPr lang="de-DE" dirty="0" err="1" smtClean="0"/>
              <a:t>Unlike</a:t>
            </a:r>
            <a:r>
              <a:rPr lang="de-DE" dirty="0" smtClean="0"/>
              <a:t> </a:t>
            </a:r>
            <a:r>
              <a:rPr lang="de-DE" dirty="0" err="1" smtClean="0"/>
              <a:t>typical</a:t>
            </a:r>
            <a:r>
              <a:rPr lang="de-DE" dirty="0" smtClean="0"/>
              <a:t> </a:t>
            </a:r>
            <a:r>
              <a:rPr lang="de-DE" dirty="0" err="1" smtClean="0"/>
              <a:t>catalogs</a:t>
            </a:r>
            <a:r>
              <a:rPr lang="de-DE" dirty="0" smtClean="0"/>
              <a:t>, in for </a:t>
            </a:r>
            <a:r>
              <a:rPr lang="de-DE" dirty="0" err="1" smtClean="0"/>
              <a:t>example</a:t>
            </a:r>
            <a:r>
              <a:rPr lang="de-DE" baseline="0" dirty="0" smtClean="0"/>
              <a:t> </a:t>
            </a:r>
            <a:r>
              <a:rPr lang="de-DE" baseline="0" dirty="0" err="1" smtClean="0"/>
              <a:t>spatial</a:t>
            </a:r>
            <a:r>
              <a:rPr lang="de-DE" baseline="0" dirty="0" smtClean="0"/>
              <a:t> </a:t>
            </a:r>
            <a:r>
              <a:rPr lang="de-DE" baseline="0" dirty="0" err="1" smtClean="0"/>
              <a:t>data</a:t>
            </a:r>
            <a:r>
              <a:rPr lang="de-DE" baseline="0" dirty="0" smtClean="0"/>
              <a:t> </a:t>
            </a:r>
            <a:r>
              <a:rPr lang="de-DE" baseline="0" dirty="0" err="1" smtClean="0"/>
              <a:t>infrastructures</a:t>
            </a:r>
            <a:r>
              <a:rPr lang="de-DE" baseline="0" dirty="0" smtClean="0"/>
              <a:t>, </a:t>
            </a:r>
            <a:r>
              <a:rPr lang="de-DE" baseline="0" dirty="0" err="1" smtClean="0"/>
              <a:t>it</a:t>
            </a:r>
            <a:r>
              <a:rPr lang="de-DE" baseline="0" dirty="0" smtClean="0"/>
              <a:t> m</a:t>
            </a:r>
            <a:r>
              <a:rPr lang="en-GB" dirty="0" err="1" smtClean="0"/>
              <a:t>anages</a:t>
            </a:r>
            <a:r>
              <a:rPr lang="en-GB" dirty="0" smtClean="0"/>
              <a:t> not only datasets and services but also “individual physical things”.</a:t>
            </a:r>
          </a:p>
          <a:p>
            <a:pPr marL="285750" indent="-285750">
              <a:lnSpc>
                <a:spcPct val="100000"/>
              </a:lnSpc>
              <a:spcAft>
                <a:spcPts val="600"/>
              </a:spcAft>
              <a:buFont typeface="Arial" panose="020B0604020202020204" pitchFamily="34" charset="0"/>
              <a:buChar char="•"/>
            </a:pPr>
            <a:r>
              <a:rPr lang="en-GB" dirty="0" smtClean="0"/>
              <a:t>It also manages stakeholders and </a:t>
            </a:r>
            <a:r>
              <a:rPr lang="en-GB" dirty="0" smtClean="0"/>
              <a:t>organizations</a:t>
            </a:r>
            <a:endParaRPr lang="en-GB" b="1" dirty="0" smtClean="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3</a:t>
            </a:fld>
            <a:endParaRPr lang="en-GB"/>
          </a:p>
        </p:txBody>
      </p:sp>
    </p:spTree>
    <p:extLst>
      <p:ext uri="{BB962C8B-B14F-4D97-AF65-F5344CB8AC3E}">
        <p14:creationId xmlns:p14="http://schemas.microsoft.com/office/powerpoint/2010/main" val="8705508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marL="285750" indent="-285750">
              <a:buFont typeface="Arial" panose="020B0604020202020204" pitchFamily="34" charset="0"/>
              <a:buChar char="•"/>
            </a:pPr>
            <a:r>
              <a:rPr lang="en-US" noProof="0" dirty="0" smtClean="0"/>
              <a:t>So, what is special about our</a:t>
            </a:r>
            <a:r>
              <a:rPr lang="en-US" baseline="0" noProof="0" dirty="0" smtClean="0"/>
              <a:t> catalog?</a:t>
            </a:r>
            <a:endParaRPr lang="en-US" noProof="0" dirty="0" smtClean="0"/>
          </a:p>
          <a:p>
            <a:pPr marL="285750" marR="0" lvl="0"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noProof="0" dirty="0" smtClean="0"/>
              <a:t>Information resource types are specialized. This means</a:t>
            </a:r>
            <a:r>
              <a:rPr lang="en-US" baseline="0" noProof="0" dirty="0" smtClean="0"/>
              <a:t> that o</a:t>
            </a:r>
            <a:r>
              <a:rPr lang="en-US" noProof="0" dirty="0" smtClean="0"/>
              <a:t>ur catalog assembles more diverse resources relevant to distributed DTs of agricultural landscapes such as </a:t>
            </a:r>
            <a:r>
              <a:rPr lang="en-US" baseline="0" noProof="0" dirty="0" smtClean="0"/>
              <a:t>online services and applications, datasets, software, projects, methods, and also </a:t>
            </a:r>
            <a:r>
              <a:rPr lang="en-US" noProof="0" dirty="0" smtClean="0"/>
              <a:t>physical things including</a:t>
            </a:r>
            <a:r>
              <a:rPr lang="en-US" baseline="0" noProof="0" dirty="0" smtClean="0"/>
              <a:t> landscape objects, devices, or even animals. </a:t>
            </a:r>
          </a:p>
          <a:p>
            <a:pPr marL="285750" marR="0" lvl="0"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noProof="0" dirty="0" smtClean="0"/>
              <a:t>By explicitly defining the type of a resource, we add specific semantics related to the DT of the agricultural landscape which improves the structuring and retrieval of information in the catalog.</a:t>
            </a:r>
          </a:p>
          <a:p>
            <a:pPr marL="285750" marR="0" lvl="0"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noProof="0" dirty="0" smtClean="0"/>
              <a:t>Another</a:t>
            </a:r>
            <a:r>
              <a:rPr lang="en-US" baseline="0" noProof="0" dirty="0" smtClean="0"/>
              <a:t> feature is the links between resources. </a:t>
            </a:r>
            <a:r>
              <a:rPr lang="en-US" noProof="0" dirty="0" smtClean="0"/>
              <a:t>Relationships between resources of the distributed DT and with external resources can be represented and specialized by three different types</a:t>
            </a:r>
            <a:r>
              <a:rPr lang="en-US" baseline="0" noProof="0" dirty="0" smtClean="0"/>
              <a:t>: </a:t>
            </a:r>
            <a:r>
              <a:rPr lang="en-US" baseline="0" noProof="0" dirty="0" err="1" smtClean="0"/>
              <a:t>child_of</a:t>
            </a:r>
            <a:r>
              <a:rPr lang="en-US" baseline="0" noProof="0" dirty="0" smtClean="0"/>
              <a:t>, </a:t>
            </a:r>
            <a:r>
              <a:rPr lang="en-US" baseline="0" noProof="0" dirty="0" err="1" smtClean="0"/>
              <a:t>depends_on</a:t>
            </a:r>
            <a:r>
              <a:rPr lang="en-US" baseline="0" noProof="0" dirty="0" smtClean="0"/>
              <a:t> and </a:t>
            </a:r>
            <a:r>
              <a:rPr lang="en-US" baseline="0" noProof="0" dirty="0" err="1" smtClean="0"/>
              <a:t>links_to</a:t>
            </a:r>
            <a:r>
              <a:rPr lang="en-US" baseline="0" noProof="0" dirty="0" smtClean="0"/>
              <a:t>.</a:t>
            </a:r>
          </a:p>
          <a:p>
            <a:pPr marL="285750" marR="0" lvl="0"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endParaRPr lang="en-US" baseline="0" noProof="0" dirty="0" smtClean="0"/>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endParaRPr lang="en-US" baseline="0" noProof="0" dirty="0" smtClean="0"/>
          </a:p>
          <a:p>
            <a:pPr marL="0" marR="0" lvl="0" indent="0" algn="l" defTabSz="914400" rtl="0" eaLnBrk="1" fontAlgn="base" latinLnBrk="0" hangingPunct="1">
              <a:lnSpc>
                <a:spcPct val="100000"/>
              </a:lnSpc>
              <a:spcBef>
                <a:spcPct val="30000"/>
              </a:spcBef>
              <a:spcAft>
                <a:spcPct val="0"/>
              </a:spcAft>
              <a:buClrTx/>
              <a:buSzTx/>
              <a:buFont typeface="Arial" panose="020B0604020202020204" pitchFamily="34" charset="0"/>
              <a:buNone/>
              <a:tabLst/>
              <a:defRPr/>
            </a:pPr>
            <a:r>
              <a:rPr lang="en-US" strike="sngStrike" baseline="0" noProof="0" dirty="0" smtClean="0"/>
              <a:t>Removed part due to the time shortage:</a:t>
            </a:r>
            <a:endParaRPr lang="en-US" strike="sngStrike" baseline="0" noProof="0" dirty="0" smtClean="0"/>
          </a:p>
          <a:p>
            <a:pPr marL="285750" marR="0" lvl="0"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trike="sngStrike" baseline="0" noProof="0" dirty="0" smtClean="0"/>
              <a:t>We can register individual physical objects. </a:t>
            </a:r>
            <a:endParaRPr lang="en-US" strike="sngStrike" noProof="0" dirty="0" smtClean="0"/>
          </a:p>
          <a:p>
            <a:pPr marL="285750" marR="0" lvl="0"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strike="sngStrike" noProof="0" dirty="0" smtClean="0"/>
              <a:t>For the landscape objects, we use data provided by the government (geo base data) where all objects have stable identifiers</a:t>
            </a:r>
            <a:r>
              <a:rPr lang="en-US" strike="sngStrike" baseline="0" noProof="0" dirty="0" smtClean="0"/>
              <a:t>. This helps for stable and sustainable linking of various resources to each other through the landscape objects</a:t>
            </a:r>
            <a:r>
              <a:rPr lang="en-US" strike="sngStrike" baseline="0" noProof="0" dirty="0" smtClean="0"/>
              <a:t>.</a:t>
            </a:r>
            <a:endParaRPr lang="en-US" noProof="0"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4</a:t>
            </a:fld>
            <a:endParaRPr lang="en-GB"/>
          </a:p>
        </p:txBody>
      </p:sp>
    </p:spTree>
    <p:extLst>
      <p:ext uri="{BB962C8B-B14F-4D97-AF65-F5344CB8AC3E}">
        <p14:creationId xmlns:p14="http://schemas.microsoft.com/office/powerpoint/2010/main" val="2461851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en-GB" dirty="0" smtClean="0"/>
              <a:t>Here is an example</a:t>
            </a:r>
            <a:r>
              <a:rPr lang="en-GB" baseline="0" dirty="0" smtClean="0"/>
              <a:t>.</a:t>
            </a:r>
          </a:p>
          <a:p>
            <a:r>
              <a:rPr lang="en-GB" baseline="0" dirty="0" smtClean="0"/>
              <a:t>Imagine these are land parcels where some agricultural research experiments are carried out.</a:t>
            </a:r>
          </a:p>
          <a:p>
            <a:r>
              <a:rPr lang="en-GB" baseline="0" dirty="0" smtClean="0"/>
              <a:t>Let’s have a look at one of these parcels:</a:t>
            </a:r>
          </a:p>
          <a:p>
            <a:r>
              <a:rPr lang="en-GB" baseline="0" dirty="0" smtClean="0"/>
              <a:t>In the </a:t>
            </a:r>
            <a:r>
              <a:rPr lang="en-GB" baseline="0" dirty="0" err="1" smtClean="0"/>
              <a:t>catalog</a:t>
            </a:r>
            <a:r>
              <a:rPr lang="en-GB" baseline="0" dirty="0" smtClean="0"/>
              <a:t> this parcel is registered as an individual entry with the</a:t>
            </a:r>
            <a:r>
              <a:rPr lang="en-GB" sz="1200" b="0" i="0" u="none" strike="noStrike" kern="1200" baseline="0" dirty="0" smtClean="0">
                <a:solidFill>
                  <a:schemeClr val="tx1"/>
                </a:solidFill>
                <a:latin typeface="Arial" pitchFamily="34" charset="0"/>
                <a:ea typeface="+mn-ea"/>
                <a:cs typeface="Arial" pitchFamily="34" charset="0"/>
              </a:rPr>
              <a:t> resource type “</a:t>
            </a:r>
            <a:r>
              <a:rPr lang="en-GB" sz="1200" b="0" i="0" u="none" strike="noStrike" kern="1200" baseline="0" dirty="0" err="1" smtClean="0">
                <a:solidFill>
                  <a:schemeClr val="tx1"/>
                </a:solidFill>
                <a:latin typeface="Arial" pitchFamily="34" charset="0"/>
                <a:ea typeface="+mn-ea"/>
                <a:cs typeface="Arial" pitchFamily="34" charset="0"/>
              </a:rPr>
              <a:t>LandscapeObject</a:t>
            </a:r>
            <a:r>
              <a:rPr lang="en-GB" sz="1200" b="0" i="0" u="none" strike="noStrike" kern="1200" baseline="0" dirty="0" smtClean="0">
                <a:solidFill>
                  <a:schemeClr val="tx1"/>
                </a:solidFill>
                <a:latin typeface="Arial" pitchFamily="34" charset="0"/>
                <a:ea typeface="+mn-ea"/>
                <a:cs typeface="Arial" pitchFamily="34" charset="0"/>
              </a:rPr>
              <a:t>” and it is owned by the faculty administration. Some additional information such as geometry is also given for this entry.</a:t>
            </a:r>
          </a:p>
          <a:p>
            <a:r>
              <a:rPr lang="en-GB" sz="1200" b="0" i="0" u="none" strike="noStrike" kern="1200" baseline="0" dirty="0" smtClean="0">
                <a:solidFill>
                  <a:schemeClr val="tx1"/>
                </a:solidFill>
                <a:latin typeface="Arial" pitchFamily="34" charset="0"/>
                <a:ea typeface="+mn-ea"/>
                <a:cs typeface="Arial" pitchFamily="34" charset="0"/>
              </a:rPr>
              <a:t>For the same parcel, two datasets owned by two different chairs exist. They are represented by two additional </a:t>
            </a:r>
            <a:r>
              <a:rPr lang="en-GB" sz="1200" b="0" i="0" u="none" strike="noStrike" kern="1200" baseline="0" dirty="0" err="1" smtClean="0">
                <a:solidFill>
                  <a:schemeClr val="tx1"/>
                </a:solidFill>
                <a:latin typeface="Arial" pitchFamily="34" charset="0"/>
                <a:ea typeface="+mn-ea"/>
                <a:cs typeface="Arial" pitchFamily="34" charset="0"/>
              </a:rPr>
              <a:t>catalog</a:t>
            </a:r>
            <a:r>
              <a:rPr lang="en-GB" sz="1200" b="0" i="0" u="none" strike="noStrike" kern="1200" baseline="0" dirty="0" smtClean="0">
                <a:solidFill>
                  <a:schemeClr val="tx1"/>
                </a:solidFill>
                <a:latin typeface="Arial" pitchFamily="34" charset="0"/>
                <a:ea typeface="+mn-ea"/>
                <a:cs typeface="Arial" pitchFamily="34" charset="0"/>
              </a:rPr>
              <a:t> entries of type “Dataset” which have their own corresponding owners. Here comes the interesting part:</a:t>
            </a:r>
          </a:p>
          <a:p>
            <a:r>
              <a:rPr lang="en-GB" sz="1200" b="0" i="0" u="none" strike="noStrike" kern="1200" baseline="0" dirty="0" smtClean="0">
                <a:solidFill>
                  <a:schemeClr val="tx1"/>
                </a:solidFill>
                <a:latin typeface="Arial" pitchFamily="34" charset="0"/>
                <a:ea typeface="+mn-ea"/>
                <a:cs typeface="Arial" pitchFamily="34" charset="0"/>
              </a:rPr>
              <a:t>These are linked to the </a:t>
            </a:r>
            <a:r>
              <a:rPr lang="en-GB" sz="1200" b="0" i="0" u="none" strike="noStrike" kern="1200" baseline="0" dirty="0" err="1" smtClean="0">
                <a:solidFill>
                  <a:schemeClr val="tx1"/>
                </a:solidFill>
                <a:latin typeface="Arial" pitchFamily="34" charset="0"/>
                <a:ea typeface="+mn-ea"/>
                <a:cs typeface="Arial" pitchFamily="34" charset="0"/>
              </a:rPr>
              <a:t>catalog</a:t>
            </a:r>
            <a:r>
              <a:rPr lang="en-GB" sz="1200" b="0" i="0" u="none" strike="noStrike" kern="1200" baseline="0" dirty="0" smtClean="0">
                <a:solidFill>
                  <a:schemeClr val="tx1"/>
                </a:solidFill>
                <a:latin typeface="Arial" pitchFamily="34" charset="0"/>
                <a:ea typeface="+mn-ea"/>
                <a:cs typeface="Arial" pitchFamily="34" charset="0"/>
              </a:rPr>
              <a:t> entry of the land parcel using outgoing relationships of type “</a:t>
            </a:r>
            <a:r>
              <a:rPr lang="en-GB" sz="1200" b="0" i="0" u="none" strike="noStrike" kern="1200" baseline="0" dirty="0" err="1" smtClean="0">
                <a:solidFill>
                  <a:schemeClr val="tx1"/>
                </a:solidFill>
                <a:latin typeface="Arial" pitchFamily="34" charset="0"/>
                <a:ea typeface="+mn-ea"/>
                <a:cs typeface="Arial" pitchFamily="34" charset="0"/>
              </a:rPr>
              <a:t>Depends_on</a:t>
            </a:r>
            <a:r>
              <a:rPr lang="en-GB" sz="1200" b="0" i="0" u="none" strike="noStrike" kern="1200" baseline="0" dirty="0" smtClean="0">
                <a:solidFill>
                  <a:schemeClr val="tx1"/>
                </a:solidFill>
                <a:latin typeface="Arial" pitchFamily="34" charset="0"/>
                <a:ea typeface="+mn-ea"/>
                <a:cs typeface="Arial" pitchFamily="34" charset="0"/>
              </a:rPr>
              <a:t>” which means these two resources are dependent on this particular land parcel. </a:t>
            </a:r>
          </a:p>
          <a:p>
            <a:r>
              <a:rPr lang="en-GB" sz="1200" b="0" i="0" u="none" strike="noStrike" kern="1200" baseline="0" dirty="0" smtClean="0">
                <a:solidFill>
                  <a:schemeClr val="tx1"/>
                </a:solidFill>
                <a:latin typeface="Arial" pitchFamily="34" charset="0"/>
                <a:ea typeface="+mn-ea"/>
                <a:cs typeface="Arial" pitchFamily="34" charset="0"/>
              </a:rPr>
              <a:t>In addition, there is a soil quality sensor installed on the land parcel that belongs to another chair. This resource has the type “Device”. </a:t>
            </a:r>
          </a:p>
          <a:p>
            <a:r>
              <a:rPr lang="en-GB" sz="1200" b="0" i="0" u="none" strike="noStrike" kern="1200" baseline="0" dirty="0" smtClean="0">
                <a:solidFill>
                  <a:schemeClr val="tx1"/>
                </a:solidFill>
                <a:latin typeface="Arial" pitchFamily="34" charset="0"/>
                <a:ea typeface="+mn-ea"/>
                <a:cs typeface="Arial" pitchFamily="34" charset="0"/>
              </a:rPr>
              <a:t>The sensor data from this device, are stored in a sensor data platform operated by the Agricultural Research </a:t>
            </a:r>
            <a:r>
              <a:rPr lang="en-GB" sz="1200" b="0" i="0" u="none" strike="noStrike" kern="1200" baseline="0" dirty="0" err="1" smtClean="0">
                <a:solidFill>
                  <a:schemeClr val="tx1"/>
                </a:solidFill>
                <a:latin typeface="Arial" pitchFamily="34" charset="0"/>
                <a:ea typeface="+mn-ea"/>
                <a:cs typeface="Arial" pitchFamily="34" charset="0"/>
              </a:rPr>
              <a:t>Center</a:t>
            </a:r>
            <a:r>
              <a:rPr lang="en-GB" sz="1200" b="0" i="0" u="none" strike="noStrike" kern="1200" baseline="0" dirty="0" smtClean="0">
                <a:solidFill>
                  <a:schemeClr val="tx1"/>
                </a:solidFill>
                <a:latin typeface="Arial" pitchFamily="34" charset="0"/>
                <a:ea typeface="+mn-ea"/>
                <a:cs typeface="Arial" pitchFamily="34" charset="0"/>
              </a:rPr>
              <a:t> with the group type “Online service”.</a:t>
            </a:r>
          </a:p>
          <a:p>
            <a:r>
              <a:rPr lang="en-GB" sz="1200" b="0" i="0" u="none" strike="noStrike" kern="1200" baseline="0" dirty="0" smtClean="0">
                <a:solidFill>
                  <a:schemeClr val="tx1"/>
                </a:solidFill>
                <a:latin typeface="Arial" pitchFamily="34" charset="0"/>
                <a:ea typeface="+mn-ea"/>
                <a:cs typeface="Arial" pitchFamily="34" charset="0"/>
              </a:rPr>
              <a:t>Now, the resource representing the sensor device is linked both to the land parcel and the sensor data platform which shows the linkage of independent resources. </a:t>
            </a:r>
          </a:p>
          <a:p>
            <a:r>
              <a:rPr lang="de-DE" sz="1200" b="0" i="0" u="none" strike="noStrike" kern="1200" baseline="0" dirty="0" err="1" smtClean="0">
                <a:solidFill>
                  <a:schemeClr val="tx1"/>
                </a:solidFill>
                <a:latin typeface="Arial" pitchFamily="34" charset="0"/>
                <a:ea typeface="+mn-ea"/>
                <a:cs typeface="Arial" pitchFamily="34" charset="0"/>
              </a:rPr>
              <a:t>Please</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note</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each</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organisation</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manages</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the</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access</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permission</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related</a:t>
            </a:r>
            <a:r>
              <a:rPr lang="de-DE" sz="1200" b="0" i="0" u="none" strike="noStrike" kern="1200" baseline="0" dirty="0" smtClean="0">
                <a:solidFill>
                  <a:schemeClr val="tx1"/>
                </a:solidFill>
                <a:latin typeface="Arial" pitchFamily="34" charset="0"/>
                <a:ea typeface="+mn-ea"/>
                <a:cs typeface="Arial" pitchFamily="34" charset="0"/>
              </a:rPr>
              <a:t> to </a:t>
            </a:r>
            <a:r>
              <a:rPr lang="de-DE" sz="1200" b="0" i="0" u="none" strike="noStrike" kern="1200" baseline="0" dirty="0" err="1" smtClean="0">
                <a:solidFill>
                  <a:schemeClr val="tx1"/>
                </a:solidFill>
                <a:latin typeface="Arial" pitchFamily="34" charset="0"/>
                <a:ea typeface="+mn-ea"/>
                <a:cs typeface="Arial" pitchFamily="34" charset="0"/>
              </a:rPr>
              <a:t>their</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own</a:t>
            </a:r>
            <a:r>
              <a:rPr lang="de-DE" sz="1200" b="0" i="0" u="none" strike="noStrike" kern="1200" baseline="0" dirty="0" smtClean="0">
                <a:solidFill>
                  <a:schemeClr val="tx1"/>
                </a:solidFill>
                <a:latin typeface="Arial" pitchFamily="34" charset="0"/>
                <a:ea typeface="+mn-ea"/>
                <a:cs typeface="Arial" pitchFamily="34" charset="0"/>
              </a:rPr>
              <a:t> </a:t>
            </a:r>
            <a:r>
              <a:rPr lang="de-DE" sz="1200" b="0" i="0" u="none" strike="noStrike" kern="1200" baseline="0" dirty="0" err="1" smtClean="0">
                <a:solidFill>
                  <a:schemeClr val="tx1"/>
                </a:solidFill>
                <a:latin typeface="Arial" pitchFamily="34" charset="0"/>
                <a:ea typeface="+mn-ea"/>
                <a:cs typeface="Arial" pitchFamily="34" charset="0"/>
              </a:rPr>
              <a:t>resources</a:t>
            </a:r>
            <a:r>
              <a:rPr lang="de-DE" sz="1200" b="0" i="0" u="none" strike="noStrike" kern="1200" baseline="0" dirty="0" smtClean="0">
                <a:solidFill>
                  <a:schemeClr val="tx1"/>
                </a:solidFill>
                <a:latin typeface="Arial" pitchFamily="34" charset="0"/>
                <a:ea typeface="+mn-ea"/>
                <a:cs typeface="Arial" pitchFamily="34" charset="0"/>
              </a:rPr>
              <a:t>.</a:t>
            </a:r>
            <a:endParaRPr lang="en-GB" dirty="0" smtClean="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5</a:t>
            </a:fld>
            <a:endParaRPr lang="en-GB"/>
          </a:p>
        </p:txBody>
      </p:sp>
    </p:spTree>
    <p:extLst>
      <p:ext uri="{BB962C8B-B14F-4D97-AF65-F5344CB8AC3E}">
        <p14:creationId xmlns:p14="http://schemas.microsoft.com/office/powerpoint/2010/main" val="50375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marL="0" indent="0">
              <a:buFont typeface="Arial" panose="020B0604020202020204" pitchFamily="34" charset="0"/>
              <a:buNone/>
            </a:pPr>
            <a:r>
              <a:rPr lang="en-US" noProof="0" dirty="0" smtClean="0"/>
              <a:t>A</a:t>
            </a:r>
            <a:r>
              <a:rPr lang="en-US" baseline="0" noProof="0" dirty="0" smtClean="0"/>
              <a:t> short wrap-up</a:t>
            </a:r>
            <a:endParaRPr lang="en-US" noProof="0" dirty="0" smtClean="0"/>
          </a:p>
          <a:p>
            <a:pPr marL="285750" marR="0" lvl="0" indent="-285750" algn="l" defTabSz="914400" rtl="0" eaLnBrk="1" fontAlgn="base" latinLnBrk="0" hangingPunct="1">
              <a:lnSpc>
                <a:spcPct val="100000"/>
              </a:lnSpc>
              <a:spcBef>
                <a:spcPct val="30000"/>
              </a:spcBef>
              <a:spcAft>
                <a:spcPct val="0"/>
              </a:spcAft>
              <a:buClrTx/>
              <a:buSzTx/>
              <a:buFont typeface="Arial" panose="020B0604020202020204" pitchFamily="34" charset="0"/>
              <a:buChar char="•"/>
              <a:tabLst/>
              <a:defRPr/>
            </a:pPr>
            <a:r>
              <a:rPr lang="en-US" noProof="0" dirty="0" smtClean="0"/>
              <a:t>Information on real world objects in agriculture is distributed among various stakeholders and systems.</a:t>
            </a:r>
          </a:p>
          <a:p>
            <a:pPr marL="285750" indent="-285750">
              <a:buFont typeface="Arial" panose="020B0604020202020204" pitchFamily="34" charset="0"/>
              <a:buChar char="•"/>
            </a:pPr>
            <a:r>
              <a:rPr lang="en-US" noProof="0" dirty="0" smtClean="0"/>
              <a:t>SRADI</a:t>
            </a:r>
            <a:r>
              <a:rPr lang="en-US" baseline="0" noProof="0" dirty="0" smtClean="0"/>
              <a:t> manages this distributed information by providing a </a:t>
            </a:r>
            <a:r>
              <a:rPr lang="en-US" noProof="0" dirty="0" smtClean="0"/>
              <a:t>Distributed Digital Twin of the agricultural landscape.</a:t>
            </a:r>
          </a:p>
          <a:p>
            <a:pPr marL="285750" indent="-285750">
              <a:buFont typeface="Arial" panose="020B0604020202020204" pitchFamily="34" charset="0"/>
              <a:buChar char="•"/>
            </a:pPr>
            <a:r>
              <a:rPr lang="en-US" noProof="0" dirty="0" smtClean="0"/>
              <a:t>We developed a metadata model supporting management of distributed information resources with different kinds of data, format, ownership, privacy level, etc.</a:t>
            </a:r>
          </a:p>
          <a:p>
            <a:pPr marL="285750" indent="-285750">
              <a:buFont typeface="Arial" panose="020B0604020202020204" pitchFamily="34" charset="0"/>
              <a:buChar char="•"/>
            </a:pPr>
            <a:r>
              <a:rPr lang="en-US" strike="sngStrike" noProof="0" dirty="0" smtClean="0"/>
              <a:t>This metadata model as the basis of a catalog, promotes transparency and information integration.</a:t>
            </a:r>
          </a:p>
          <a:p>
            <a:pPr marL="285750" indent="-285750">
              <a:buFont typeface="Arial" panose="020B0604020202020204" pitchFamily="34" charset="0"/>
              <a:buChar char="•"/>
            </a:pPr>
            <a:r>
              <a:rPr lang="en-US" noProof="0" dirty="0" smtClean="0"/>
              <a:t>Due to its unique ability to link landscape objects and owners of information on these objects, the DT of the agricultural landscape can also improve data preparation and stakeholder engagement within </a:t>
            </a:r>
            <a:r>
              <a:rPr lang="en-US" noProof="0" dirty="0" err="1" smtClean="0"/>
              <a:t>Geodesign</a:t>
            </a:r>
            <a:r>
              <a:rPr lang="en-US" noProof="0" dirty="0" smtClean="0"/>
              <a:t> processes.</a:t>
            </a:r>
          </a:p>
          <a:p>
            <a:pPr marL="285750" indent="-285750">
              <a:buFont typeface="Arial" panose="020B0604020202020204" pitchFamily="34" charset="0"/>
              <a:buChar char="•"/>
            </a:pPr>
            <a:r>
              <a:rPr lang="en-US" noProof="0" dirty="0" smtClean="0"/>
              <a:t>A DT can only be created if the components are able to interoperate. Communication and data modeling is therefore based on open standards such as the ones from ISO, OGC and W3C </a:t>
            </a:r>
            <a:r>
              <a:rPr lang="en-US" strike="sngStrike" noProof="0" dirty="0" smtClean="0"/>
              <a:t>such</a:t>
            </a:r>
            <a:r>
              <a:rPr lang="en-US" strike="sngStrike" baseline="0" noProof="0" dirty="0" smtClean="0"/>
              <a:t> as DCAT2 which we specifically took into account while designing our metadata model.</a:t>
            </a:r>
          </a:p>
          <a:p>
            <a:pPr marL="0" indent="0">
              <a:buFont typeface="Arial" panose="020B0604020202020204" pitchFamily="34" charset="0"/>
              <a:buNone/>
            </a:pPr>
            <a:endParaRPr lang="en-US" baseline="0" noProof="0" dirty="0" smtClean="0"/>
          </a:p>
          <a:p>
            <a:pPr marL="0" indent="0">
              <a:buFont typeface="Arial" panose="020B0604020202020204" pitchFamily="34" charset="0"/>
              <a:buNone/>
            </a:pPr>
            <a:r>
              <a:rPr lang="en-US" baseline="0" noProof="0" dirty="0" smtClean="0"/>
              <a:t>If you would like to see more, I prepared a short demo video of our catalog instance so that you can see how it functions. </a:t>
            </a:r>
            <a:endParaRPr lang="en-US" baseline="0" noProof="0" dirty="0" smtClean="0"/>
          </a:p>
          <a:p>
            <a:pPr marL="0" indent="0">
              <a:buFont typeface="Arial" panose="020B0604020202020204" pitchFamily="34" charset="0"/>
              <a:buNone/>
            </a:pPr>
            <a:r>
              <a:rPr lang="en-US" baseline="0" noProof="0" dirty="0" smtClean="0"/>
              <a:t>Thank </a:t>
            </a:r>
            <a:r>
              <a:rPr lang="en-US" baseline="0" noProof="0" dirty="0" smtClean="0"/>
              <a:t>you all for your attention. </a:t>
            </a:r>
            <a:r>
              <a:rPr lang="en-US" b="1" baseline="0" noProof="0" dirty="0" smtClean="0"/>
              <a:t>[1 min, 20 sec]</a:t>
            </a:r>
            <a:endParaRPr lang="en-US" b="1" noProof="0"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6</a:t>
            </a:fld>
            <a:endParaRPr lang="en-GB"/>
          </a:p>
        </p:txBody>
      </p:sp>
    </p:spTree>
    <p:extLst>
      <p:ext uri="{BB962C8B-B14F-4D97-AF65-F5344CB8AC3E}">
        <p14:creationId xmlns:p14="http://schemas.microsoft.com/office/powerpoint/2010/main" val="23208180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p:txBody>
          <a:bodyPr/>
          <a:lstStyle/>
          <a:p>
            <a:r>
              <a:rPr lang="en-GB" smtClean="0"/>
              <a:t>Mandana Moshrefzadeh (TUM) | Towards a Distributed Digital Twin of the Agricultural Landscape | DLA 2020</a:t>
            </a:r>
            <a:endParaRPr lang="en-US" dirty="0"/>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1855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477139"/>
            <a:ext cx="9144000" cy="4380861"/>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en-GB" noProof="0" smtClean="0"/>
              <a:t>Mandana Moshrefzadeh (TUM) | Towards a Distributed Digital Twin of the Agricultural Landscape | DLA 2020</a:t>
            </a:r>
            <a:endParaRPr lang="de-DE" noProof="0"/>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baseline="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906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8" name="Foliennummernplatzhalter 7"/>
          <p:cNvSpPr>
            <a:spLocks noGrp="1"/>
          </p:cNvSpPr>
          <p:nvPr>
            <p:ph type="sldNum" sz="quarter" idx="12"/>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3"/>
          </p:nvPr>
        </p:nvSpPr>
        <p:spPr/>
        <p:txBody>
          <a:bodyPr/>
          <a:lstStyle/>
          <a:p>
            <a:r>
              <a:rPr lang="en-GB" smtClean="0"/>
              <a:t>Mandana Moshrefzadeh (TUM) | Towards a Distributed Digital Twin of the Agricultural Landscape | DLA 2020</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18550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762188"/>
            <a:ext cx="8508999" cy="46995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p:nvSpPr>
          <p:cNvPr id="6"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21839487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499360"/>
            <a:ext cx="8508999" cy="3962400"/>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useBgFill="1">
        <p:nvSpPr>
          <p:cNvPr id="7" name="Fußzeilenplatzhalter 6"/>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useBgFill="1">
        <p:nvSpPr>
          <p:cNvPr id="6" name="Textplatzhalter 7"/>
          <p:cNvSpPr>
            <a:spLocks noGrp="1"/>
          </p:cNvSpPr>
          <p:nvPr>
            <p:ph type="body" sz="quarter" idx="13" hasCustomPrompt="1"/>
          </p:nvPr>
        </p:nvSpPr>
        <p:spPr>
          <a:xfrm>
            <a:off x="319089" y="1762188"/>
            <a:ext cx="8508999" cy="714951"/>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21839487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baseline="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13" name="Inhaltsplatzhalter 2"/>
          <p:cNvSpPr>
            <a:spLocks noGrp="1"/>
          </p:cNvSpPr>
          <p:nvPr>
            <p:ph idx="15" hasCustomPrompt="1"/>
          </p:nvPr>
        </p:nvSpPr>
        <p:spPr>
          <a:xfrm>
            <a:off x="4647179"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6" name="Foliennummernplatzhalter 5"/>
          <p:cNvSpPr>
            <a:spLocks noGrp="1"/>
          </p:cNvSpPr>
          <p:nvPr>
            <p:ph type="sldNum" sz="quarter" idx="16"/>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7"/>
          </p:nvPr>
        </p:nvSpPr>
        <p:spPr/>
        <p:txBody>
          <a:bodyPr/>
          <a:lstStyle/>
          <a:p>
            <a:r>
              <a:rPr lang="en-GB" smtClean="0"/>
              <a:t>Mandana Moshrefzadeh (TUM) | Towards a Distributed Digital Twin of the Agricultural Landscape | DLA 2020</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34629014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en-GB" noProof="0" smtClean="0"/>
              <a:t>Mandana Moshrefzadeh (TUM) | Towards a Distributed Digital Twin of the Agricultural Landscape | DLA 2020</a:t>
            </a:r>
            <a:endParaRPr lang="de-DE" noProof="0"/>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477139"/>
            <a:ext cx="9144000" cy="4380861"/>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en-GB" noProof="0" smtClean="0"/>
              <a:t>Mandana Moshrefzadeh (TUM) | Towards a Distributed Digital Twin of the Agricultural Landscape | DLA 2020</a:t>
            </a:r>
            <a:endParaRPr lang="de-DE" noProof="0"/>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baseline="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en-GB" noProof="0" smtClean="0"/>
              <a:t>Mandana Moshrefzadeh (TUM) | Towards a Distributed Digital Twin of the Agricultural Landscape | DLA 2020</a:t>
            </a:r>
            <a:endParaRPr lang="de-DE" noProof="0"/>
          </a:p>
        </p:txBody>
      </p:sp>
      <p:sp>
        <p:nvSpPr>
          <p:cNvPr id="9" name="Bildplatzhalter 8"/>
          <p:cNvSpPr>
            <a:spLocks noGrp="1"/>
          </p:cNvSpPr>
          <p:nvPr>
            <p:ph type="pic" sz="quarter" idx="17"/>
          </p:nvPr>
        </p:nvSpPr>
        <p:spPr>
          <a:xfrm>
            <a:off x="0" y="2476500"/>
            <a:ext cx="9144000" cy="4381500"/>
          </a:xfrm>
          <a:prstGeom prst="rect">
            <a:avLst/>
          </a:prstGeom>
        </p:spPr>
        <p:txBody>
          <a:bodyPr/>
          <a:lstStyle/>
          <a:p>
            <a:endParaRPr lang="de-DE"/>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91640"/>
            <a:ext cx="9144000" cy="5166360"/>
          </a:xfrm>
          <a:prstGeom prst="rect">
            <a:avLst/>
          </a:prstGeom>
        </p:spPr>
        <p:txBody>
          <a:bodyPr/>
          <a:lstStyle>
            <a:lvl1pPr>
              <a:lnSpc>
                <a:spcPct val="114000"/>
              </a:lnSpc>
              <a:defRPr/>
            </a:lvl1pPr>
          </a:lstStyle>
          <a:p>
            <a:endParaRPr lang="de-DE" dirty="0"/>
          </a:p>
        </p:txBody>
      </p:sp>
      <p:sp>
        <p:nvSpPr>
          <p:cNvPr id="6" name="Foliennummernplatzhalter 5"/>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6"/>
          </p:nvPr>
        </p:nvSpPr>
        <p:spPr/>
        <p:txBody>
          <a:bodyPr/>
          <a:lstStyle/>
          <a:p>
            <a:r>
              <a:rPr lang="en-GB" smtClean="0"/>
              <a:t>Mandana Moshrefzadeh (TUM) | Towards a Distributed Digital Twin of the Agricultural Landscape | DLA 2020</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425798737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94334"/>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baseline="0" noProof="0" dirty="0">
                <a:solidFill>
                  <a:schemeClr val="bg1"/>
                </a:solidFill>
              </a:defRPr>
            </a:lvl1pPr>
          </a:lstStyle>
          <a:p>
            <a:pPr lvl="0"/>
            <a:r>
              <a:rPr lang="de-DE" noProof="0" dirty="0"/>
              <a:t>Präsentationsmuster</a:t>
            </a:r>
            <a:br>
              <a:rPr lang="de-DE" noProof="0" dirty="0"/>
            </a:br>
            <a:r>
              <a:rPr lang="de-DE" noProof="0" dirty="0"/>
              <a:t/>
            </a:r>
            <a:br>
              <a:rPr lang="de-DE" noProof="0" dirty="0"/>
            </a:br>
            <a:r>
              <a:rPr lang="de-DE" noProof="0" dirty="0"/>
              <a:t>kann auch als </a:t>
            </a:r>
            <a:r>
              <a:rPr lang="de-DE" noProof="0" dirty="0" err="1"/>
              <a:t>Kapiteltrenner</a:t>
            </a:r>
            <a:r>
              <a:rPr lang="de-DE" noProof="0" dirty="0"/>
              <a:t> verwendet werden</a:t>
            </a:r>
          </a:p>
        </p:txBody>
      </p:sp>
      <p:sp>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94334"/>
            <a:ext cx="8508999" cy="50165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3000"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a:xfrm>
            <a:off x="7721600" y="6473313"/>
            <a:ext cx="1105334" cy="365125"/>
          </a:xfrm>
        </p:spPr>
        <p:txBody>
          <a:bodyPr/>
          <a:lstStyle>
            <a:lvl1pPr>
              <a:defRPr>
                <a:solidFill>
                  <a:schemeClr val="bg1"/>
                </a:solidFill>
              </a:defRPr>
            </a:lvl1pPr>
          </a:lstStyle>
          <a:p>
            <a:fld id="{CE58CB1E-F828-4F11-99E0-327109AF9DA4}" type="slidenum">
              <a:rPr lang="de-DE" smtClean="0"/>
              <a:pPr/>
              <a:t>‹Nr.›</a:t>
            </a:fld>
            <a:endParaRPr lang="de-DE" dirty="0"/>
          </a:p>
        </p:txBody>
      </p:sp>
      <p:sp>
        <p:nvSpPr>
          <p:cNvPr id="7" name="Fußzeilenplatzhalter 6"/>
          <p:cNvSpPr>
            <a:spLocks noGrp="1"/>
          </p:cNvSpPr>
          <p:nvPr>
            <p:ph type="ftr" sz="quarter" idx="13"/>
          </p:nvPr>
        </p:nvSpPr>
        <p:spPr>
          <a:xfrm>
            <a:off x="311162" y="6473313"/>
            <a:ext cx="7410438" cy="365125"/>
          </a:xfrm>
        </p:spPr>
        <p:txBody>
          <a:bodyPr/>
          <a:lstStyle>
            <a:lvl1pPr>
              <a:defRPr>
                <a:solidFill>
                  <a:schemeClr val="bg1"/>
                </a:solidFill>
              </a:defRPr>
            </a:lvl1pPr>
          </a:lstStyle>
          <a:p>
            <a:r>
              <a:rPr lang="en-GB" dirty="0" smtClean="0"/>
              <a:t>Mandana Moshrefzadeh (TUM) | Towards a Distributed Digital Twin of the Agricultural Landscape | DLA 2020</a:t>
            </a:r>
            <a:endParaRPr lang="en-US" dirty="0"/>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6" name="Foliennummernplatzhalter 5"/>
          <p:cNvSpPr>
            <a:spLocks noGrp="1"/>
          </p:cNvSpPr>
          <p:nvPr>
            <p:ph type="sldNum" sz="quarter" idx="11"/>
          </p:nvPr>
        </p:nvSpPr>
        <p:spPr/>
        <p:txBody>
          <a:bodyPr/>
          <a:lstStyle>
            <a:lvl1pPr>
              <a:defRPr>
                <a:solidFill>
                  <a:schemeClr val="bg1"/>
                </a:solidFill>
              </a:defRPr>
            </a:lvl1p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lvl1pPr>
              <a:defRPr>
                <a:solidFill>
                  <a:schemeClr val="bg1"/>
                </a:solidFill>
              </a:defRPr>
            </a:lvl1pPr>
          </a:lstStyle>
          <a:p>
            <a:r>
              <a:rPr lang="en-GB" smtClean="0"/>
              <a:t>Mandana Moshrefzadeh (TUM) | Towards a Distributed Digital Twin of the Agricultural Landscape | DLA 2020</a:t>
            </a:r>
            <a:endParaRPr lang="en-US" dirty="0"/>
          </a:p>
        </p:txBody>
      </p:sp>
      <p:sp>
        <p:nvSpPr>
          <p:cNvPr id="5" name="Titel 1"/>
          <p:cNvSpPr>
            <a:spLocks noGrp="1"/>
          </p:cNvSpPr>
          <p:nvPr>
            <p:ph type="title" hasCustomPrompt="1"/>
          </p:nvPr>
        </p:nvSpPr>
        <p:spPr>
          <a:xfrm>
            <a:off x="319090" y="994334"/>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baseline="0" noProof="0" dirty="0">
                <a:solidFill>
                  <a:schemeClr val="bg1"/>
                </a:solidFill>
              </a:defRPr>
            </a:lvl1pPr>
          </a:lstStyle>
          <a:p>
            <a:pPr lvl="0"/>
            <a:r>
              <a:rPr lang="de-DE" noProof="0" dirty="0"/>
              <a:t>Präsentationsmuster</a:t>
            </a:r>
            <a:br>
              <a:rPr lang="de-DE" noProof="0" dirty="0"/>
            </a:br>
            <a:r>
              <a:rPr lang="de-DE" noProof="0" dirty="0"/>
              <a:t/>
            </a:r>
            <a:br>
              <a:rPr lang="de-DE" noProof="0" dirty="0"/>
            </a:br>
            <a:r>
              <a:rPr lang="de-DE" noProof="0" dirty="0"/>
              <a:t>kann auch als </a:t>
            </a:r>
            <a:r>
              <a:rPr lang="de-DE" noProof="0" dirty="0" err="1"/>
              <a:t>Kapiteltrenner</a:t>
            </a:r>
            <a:r>
              <a:rPr lang="de-DE" noProof="0" dirty="0"/>
              <a:t> verwendet werden</a:t>
            </a:r>
          </a:p>
        </p:txBody>
      </p:sp>
    </p:spTree>
    <p:extLst>
      <p:ext uri="{BB962C8B-B14F-4D97-AF65-F5344CB8AC3E}">
        <p14:creationId xmlns:p14="http://schemas.microsoft.com/office/powerpoint/2010/main" val="171855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6" name="Inhaltsplatzhalter 2"/>
          <p:cNvSpPr>
            <a:spLocks noGrp="1"/>
          </p:cNvSpPr>
          <p:nvPr>
            <p:ph idx="10" hasCustomPrompt="1"/>
          </p:nvPr>
        </p:nvSpPr>
        <p:spPr>
          <a:xfrm>
            <a:off x="319088" y="1978720"/>
            <a:ext cx="8508999" cy="12741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rgbClr val="000000"/>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6408271"/>
            <a:ext cx="575236" cy="3585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1"/>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718550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762188"/>
            <a:ext cx="8508999" cy="4699572"/>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‹Nr.›</a:t>
            </a:fld>
            <a:endParaRPr lang="de-DE" dirty="0"/>
          </a:p>
        </p:txBody>
      </p:sp>
      <p:sp>
        <p:nvSpPr>
          <p:cNvPr id="7" name="Fußzeilenplatzhalter 6"/>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p:nvSpPr>
          <p:cNvPr id="6"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6758935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en-GB" noProof="0" smtClean="0"/>
              <a:t>Mandana Moshrefzadeh (TUM) | Towards a Distributed Digital Twin of the Agricultural Landscape | DLA 2020</a:t>
            </a:r>
            <a:endParaRPr lang="de-DE" noProof="0"/>
          </a:p>
        </p:txBody>
      </p:sp>
      <p:sp>
        <p:nvSpPr>
          <p:cNvPr id="8" name="Inhaltsplatzhalter 9"/>
          <p:cNvSpPr>
            <a:spLocks noGrp="1"/>
          </p:cNvSpPr>
          <p:nvPr>
            <p:ph sz="quarter" idx="18"/>
          </p:nvPr>
        </p:nvSpPr>
        <p:spPr>
          <a:xfrm>
            <a:off x="316992" y="2484000"/>
            <a:ext cx="4242816" cy="3974655"/>
          </a:xfrm>
          <a:prstGeom prst="rect">
            <a:avLst/>
          </a:prstGeom>
        </p:spPr>
        <p:txBody>
          <a:bodyPr lIns="0" rIns="0"/>
          <a:lstStyle>
            <a:lvl1pPr>
              <a:defRPr lang="de-DE" sz="1600" kern="1200" noProof="0" dirty="0" smtClean="0">
                <a:solidFill>
                  <a:schemeClr val="tx1"/>
                </a:solidFill>
                <a:latin typeface="+mn-lt"/>
                <a:ea typeface="+mn-ea"/>
                <a:cs typeface="+mn-cs"/>
              </a:defRPr>
            </a:lvl1pPr>
            <a:lvl2pPr>
              <a:defRPr/>
            </a:lvl2pPr>
            <a:lvl3pPr>
              <a:defRPr sz="1600"/>
            </a:lvl3pPr>
          </a:lstStyle>
          <a:p>
            <a:pPr lvl="0"/>
            <a:r>
              <a:rPr lang="de-DE" dirty="0"/>
              <a:t>Textmasterformate durch Klicken bearbeiten</a:t>
            </a:r>
          </a:p>
          <a:p>
            <a:pPr lvl="1"/>
            <a:r>
              <a:rPr lang="de-DE" dirty="0"/>
              <a:t>Zweite Ebene</a:t>
            </a:r>
          </a:p>
          <a:p>
            <a:pPr lvl="2"/>
            <a:r>
              <a:rPr lang="de-DE" sz="1600" dirty="0"/>
              <a:t>Dritte Ebene</a:t>
            </a:r>
            <a:endParaRPr lang="de-DE" dirty="0"/>
          </a:p>
        </p:txBody>
      </p:sp>
      <p:sp>
        <p:nvSpPr>
          <p:cNvPr id="11" name="Bildplatzhalter 2"/>
          <p:cNvSpPr>
            <a:spLocks noGrp="1"/>
          </p:cNvSpPr>
          <p:nvPr>
            <p:ph type="pic" sz="quarter" idx="14" hasCustomPrompt="1"/>
          </p:nvPr>
        </p:nvSpPr>
        <p:spPr>
          <a:xfrm>
            <a:off x="4584192" y="2484120"/>
            <a:ext cx="4244400" cy="3974400"/>
          </a:xfrm>
          <a:prstGeom prst="rect">
            <a:avLst/>
          </a:prstGeom>
        </p:spPr>
        <p:txBody>
          <a:bodyPr/>
          <a:lstStyle>
            <a:lvl1pPr>
              <a:lnSpc>
                <a:spcPct val="114000"/>
              </a:lnSpc>
              <a:defRPr/>
            </a:lvl1pPr>
          </a:lstStyle>
          <a:p>
            <a:endParaRPr lang="de-DE" dirty="0"/>
          </a:p>
        </p:txBody>
      </p:sp>
      <p:sp>
        <p:nvSpPr>
          <p:cNvPr id="10"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3747977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baseline="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13" name="Inhaltsplatzhalter 2"/>
          <p:cNvSpPr>
            <a:spLocks noGrp="1"/>
          </p:cNvSpPr>
          <p:nvPr>
            <p:ph idx="15" hasCustomPrompt="1"/>
          </p:nvPr>
        </p:nvSpPr>
        <p:spPr>
          <a:xfrm>
            <a:off x="4647179" y="1762188"/>
            <a:ext cx="4180910" cy="46873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p:nvSpPr>
          <p:cNvPr id="6" name="Foliennummernplatzhalter 5"/>
          <p:cNvSpPr>
            <a:spLocks noGrp="1"/>
          </p:cNvSpPr>
          <p:nvPr>
            <p:ph type="sldNum" sz="quarter" idx="16"/>
          </p:nvPr>
        </p:nvSpPr>
        <p:spPr/>
        <p:txBody>
          <a:bodyPr/>
          <a:lstStyle/>
          <a:p>
            <a:fld id="{CE58CB1E-F828-4F11-99E0-327109AF9DA4}" type="slidenum">
              <a:rPr lang="de-DE" smtClean="0"/>
              <a:pPr/>
              <a:t>‹Nr.›</a:t>
            </a:fld>
            <a:endParaRPr lang="de-DE" dirty="0"/>
          </a:p>
        </p:txBody>
      </p:sp>
      <p:sp>
        <p:nvSpPr>
          <p:cNvPr id="8" name="Fußzeilenplatzhalter 7"/>
          <p:cNvSpPr>
            <a:spLocks noGrp="1"/>
          </p:cNvSpPr>
          <p:nvPr>
            <p:ph type="ftr" sz="quarter" idx="17"/>
          </p:nvPr>
        </p:nvSpPr>
        <p:spPr/>
        <p:txBody>
          <a:bodyPr/>
          <a:lstStyle/>
          <a:p>
            <a:r>
              <a:rPr lang="en-GB" smtClean="0"/>
              <a:t>Mandana Moshrefzadeh (TUM) | Towards a Distributed Digital Twin of the Agricultural Landscape | DLA 2020</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1494489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499360"/>
            <a:ext cx="8508999" cy="3962400"/>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vl2pPr>
              <a:lnSpc>
                <a:spcPct val="114000"/>
              </a:lnSpc>
              <a:defRPr lang="de-DE" noProof="0" dirty="0" smtClean="0"/>
            </a:lvl2pPr>
            <a:lvl3pPr>
              <a:defRPr sz="1600"/>
            </a:lvl3pPr>
          </a:lstStyle>
          <a:p>
            <a:pPr lvl="0"/>
            <a:r>
              <a:rPr lang="de-DE" noProof="0" dirty="0"/>
              <a:t>Inhalt durch Klicken bearbeiten</a:t>
            </a:r>
          </a:p>
          <a:p>
            <a:pPr lvl="1"/>
            <a:r>
              <a:rPr lang="de-DE" noProof="0" dirty="0"/>
              <a:t>Zweite Ebene</a:t>
            </a:r>
          </a:p>
          <a:p>
            <a:pPr lvl="2"/>
            <a:r>
              <a:rPr lang="de-DE" sz="1600" noProof="0" dirty="0"/>
              <a:t>Dritte Ebene</a:t>
            </a:r>
            <a:endParaRPr lang="de-DE" noProof="0" dirty="0"/>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‹Nr.›</a:t>
            </a:fld>
            <a:endParaRPr lang="de-DE" dirty="0"/>
          </a:p>
        </p:txBody>
      </p:sp>
      <p:sp useBgFill="1">
        <p:nvSpPr>
          <p:cNvPr id="7" name="Fußzeilenplatzhalter 6"/>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useBgFill="1">
        <p:nvSpPr>
          <p:cNvPr id="6" name="Textplatzhalter 7"/>
          <p:cNvSpPr>
            <a:spLocks noGrp="1"/>
          </p:cNvSpPr>
          <p:nvPr>
            <p:ph type="body" sz="quarter" idx="13" hasCustomPrompt="1"/>
          </p:nvPr>
        </p:nvSpPr>
        <p:spPr>
          <a:xfrm>
            <a:off x="319089" y="1762188"/>
            <a:ext cx="8508999" cy="714951"/>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dirty="0"/>
              <a:t>Inhalt durch Klicken bearbeiten</a:t>
            </a:r>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2364260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große Bilder">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89" y="1762188"/>
            <a:ext cx="8508999" cy="71495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noProof="0" dirty="0" smtClean="0"/>
            </a:lvl1pPr>
          </a:lstStyle>
          <a:p>
            <a:pPr lvl="0"/>
            <a:r>
              <a:rPr lang="de-DE" noProof="0"/>
              <a:t>Inhalt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2" name="Fußzeilenplatzhalter 11"/>
          <p:cNvSpPr>
            <a:spLocks noGrp="1"/>
          </p:cNvSpPr>
          <p:nvPr>
            <p:ph type="ftr" sz="quarter" idx="16"/>
          </p:nvPr>
        </p:nvSpPr>
        <p:spPr/>
        <p:txBody>
          <a:bodyPr/>
          <a:lstStyle/>
          <a:p>
            <a:r>
              <a:rPr lang="en-GB" noProof="0" smtClean="0"/>
              <a:t>Mandana Moshrefzadeh (TUM) | Towards a Distributed Digital Twin of the Agricultural Landscape | DLA 2020</a:t>
            </a:r>
            <a:endParaRPr lang="de-DE" noProof="0"/>
          </a:p>
        </p:txBody>
      </p:sp>
      <p:sp>
        <p:nvSpPr>
          <p:cNvPr id="9" name="Bildplatzhalter 8"/>
          <p:cNvSpPr>
            <a:spLocks noGrp="1"/>
          </p:cNvSpPr>
          <p:nvPr>
            <p:ph type="pic" sz="quarter" idx="17"/>
          </p:nvPr>
        </p:nvSpPr>
        <p:spPr>
          <a:xfrm>
            <a:off x="0" y="2476500"/>
            <a:ext cx="9144000" cy="4381500"/>
          </a:xfrm>
          <a:prstGeom prst="rect">
            <a:avLst/>
          </a:prstGeom>
        </p:spPr>
        <p:txBody>
          <a:bodyPr/>
          <a:lstStyle/>
          <a:p>
            <a:endParaRPr lang="de-DE"/>
          </a:p>
        </p:txBody>
      </p:sp>
      <p:sp>
        <p:nvSpPr>
          <p:cNvPr id="8"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4123532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91640"/>
            <a:ext cx="9144000" cy="5166360"/>
          </a:xfrm>
          <a:prstGeom prst="rect">
            <a:avLst/>
          </a:prstGeom>
        </p:spPr>
        <p:txBody>
          <a:bodyPr/>
          <a:lstStyle>
            <a:lvl1pPr>
              <a:lnSpc>
                <a:spcPct val="114000"/>
              </a:lnSpc>
              <a:defRPr/>
            </a:lvl1pPr>
          </a:lstStyle>
          <a:p>
            <a:endParaRPr lang="de-DE" dirty="0"/>
          </a:p>
        </p:txBody>
      </p:sp>
      <p:sp>
        <p:nvSpPr>
          <p:cNvPr id="6" name="Foliennummernplatzhalter 5"/>
          <p:cNvSpPr>
            <a:spLocks noGrp="1"/>
          </p:cNvSpPr>
          <p:nvPr>
            <p:ph type="sldNum" sz="quarter" idx="15"/>
          </p:nvPr>
        </p:nvSpPr>
        <p:spPr/>
        <p:txBody>
          <a:bodyPr/>
          <a:lstStyle/>
          <a:p>
            <a:fld id="{CE58CB1E-F828-4F11-99E0-327109AF9DA4}" type="slidenum">
              <a:rPr lang="de-DE" smtClean="0"/>
              <a:pPr/>
              <a:t>‹Nr.›</a:t>
            </a:fld>
            <a:endParaRPr lang="de-DE" dirty="0"/>
          </a:p>
        </p:txBody>
      </p:sp>
      <p:sp>
        <p:nvSpPr>
          <p:cNvPr id="10" name="Fußzeilenplatzhalter 9"/>
          <p:cNvSpPr>
            <a:spLocks noGrp="1"/>
          </p:cNvSpPr>
          <p:nvPr>
            <p:ph type="ftr" sz="quarter" idx="16"/>
          </p:nvPr>
        </p:nvSpPr>
        <p:spPr/>
        <p:txBody>
          <a:bodyPr/>
          <a:lstStyle/>
          <a:p>
            <a:r>
              <a:rPr lang="en-GB" smtClean="0"/>
              <a:t>Mandana Moshrefzadeh (TUM) | Towards a Distributed Digital Twin of the Agricultural Landscape | DLA 2020</a:t>
            </a:r>
            <a:endParaRPr lang="en-US" dirty="0"/>
          </a:p>
        </p:txBody>
      </p:sp>
      <p:sp>
        <p:nvSpPr>
          <p:cNvPr id="7" name="Titel 1"/>
          <p:cNvSpPr>
            <a:spLocks noGrp="1"/>
          </p:cNvSpPr>
          <p:nvPr>
            <p:ph type="title" hasCustomPrompt="1"/>
          </p:nvPr>
        </p:nvSpPr>
        <p:spPr>
          <a:xfrm>
            <a:off x="319090" y="994334"/>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3000" noProof="0" dirty="0"/>
            </a:lvl1pPr>
          </a:lstStyle>
          <a:p>
            <a:pPr lvl="0"/>
            <a:r>
              <a:rPr lang="de-DE" noProof="0" dirty="0"/>
              <a:t>Titel durch Klicken bearbeiten</a:t>
            </a:r>
          </a:p>
        </p:txBody>
      </p:sp>
    </p:spTree>
    <p:extLst>
      <p:ext uri="{BB962C8B-B14F-4D97-AF65-F5344CB8AC3E}">
        <p14:creationId xmlns:p14="http://schemas.microsoft.com/office/powerpoint/2010/main" val="24352564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vmlDrawing" Target="../drawings/vmlDrawing1.vml"/><Relationship Id="rId7" Type="http://schemas.openxmlformats.org/officeDocument/2006/relationships/image" Target="../media/image2.wmf"/><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oleObject" Target="../embeddings/oleObject1.bin"/><Relationship Id="rId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vmlDrawing" Target="../drawings/vmlDrawing2.vml"/><Relationship Id="rId7" Type="http://schemas.openxmlformats.org/officeDocument/2006/relationships/image" Target="../media/image3.jpeg"/><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tags" Target="../tags/tag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image" Target="../media/image1.emf"/><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oleObject" Target="../embeddings/oleObject3.bin"/><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ags" Target="../tags/tag4.xml"/><Relationship Id="rId5" Type="http://schemas.openxmlformats.org/officeDocument/2006/relationships/slideLayout" Target="../slideLayouts/slideLayout7.xml"/><Relationship Id="rId10" Type="http://schemas.openxmlformats.org/officeDocument/2006/relationships/vmlDrawing" Target="../drawings/vmlDrawing3.vml"/><Relationship Id="rId4" Type="http://schemas.openxmlformats.org/officeDocument/2006/relationships/slideLayout" Target="../slideLayouts/slideLayout6.xml"/><Relationship Id="rId9" Type="http://schemas.openxmlformats.org/officeDocument/2006/relationships/theme" Target="../theme/theme3.xml"/><Relationship Id="rId14" Type="http://schemas.openxmlformats.org/officeDocument/2006/relationships/image" Target="../media/image2.wmf"/></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emf"/><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oleObject" Target="../embeddings/oleObject4.bin"/><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tags" Target="../tags/tag5.xml"/><Relationship Id="rId5" Type="http://schemas.openxmlformats.org/officeDocument/2006/relationships/slideLayout" Target="../slideLayouts/slideLayout15.xml"/><Relationship Id="rId10" Type="http://schemas.openxmlformats.org/officeDocument/2006/relationships/vmlDrawing" Target="../drawings/vmlDrawing4.vml"/><Relationship Id="rId4" Type="http://schemas.openxmlformats.org/officeDocument/2006/relationships/slideLayout" Target="../slideLayouts/slideLayout14.xml"/><Relationship Id="rId9" Type="http://schemas.openxmlformats.org/officeDocument/2006/relationships/theme" Target="../theme/theme4.xml"/><Relationship Id="rId14" Type="http://schemas.openxmlformats.org/officeDocument/2006/relationships/image" Target="../media/image2.wmf"/></Relationships>
</file>

<file path=ppt/slideMasters/_rels/slideMaster5.xml.rels><?xml version="1.0" encoding="UTF-8" standalone="yes"?>
<Relationships xmlns="http://schemas.openxmlformats.org/package/2006/relationships"><Relationship Id="rId3" Type="http://schemas.openxmlformats.org/officeDocument/2006/relationships/vmlDrawing" Target="../drawings/vmlDrawing5.vml"/><Relationship Id="rId7" Type="http://schemas.openxmlformats.org/officeDocument/2006/relationships/image" Target="../media/image4.emf"/><Relationship Id="rId2" Type="http://schemas.openxmlformats.org/officeDocument/2006/relationships/theme" Target="../theme/theme5.xml"/><Relationship Id="rId1" Type="http://schemas.openxmlformats.org/officeDocument/2006/relationships/slideLayout" Target="../slideLayouts/slideLayout19.xml"/><Relationship Id="rId6" Type="http://schemas.openxmlformats.org/officeDocument/2006/relationships/image" Target="../media/image1.emf"/><Relationship Id="rId5" Type="http://schemas.openxmlformats.org/officeDocument/2006/relationships/oleObject" Target="../embeddings/oleObject5.bin"/><Relationship Id="rId4" Type="http://schemas.openxmlformats.org/officeDocument/2006/relationships/tags" Target="../tags/tag6.xml"/></Relationships>
</file>

<file path=ppt/slideMasters/_rels/slideMaster6.xml.rels><?xml version="1.0" encoding="UTF-8" standalone="yes"?>
<Relationships xmlns="http://schemas.openxmlformats.org/package/2006/relationships"><Relationship Id="rId3" Type="http://schemas.openxmlformats.org/officeDocument/2006/relationships/vmlDrawing" Target="../drawings/vmlDrawing6.vml"/><Relationship Id="rId7" Type="http://schemas.openxmlformats.org/officeDocument/2006/relationships/image" Target="../media/image4.emf"/><Relationship Id="rId2" Type="http://schemas.openxmlformats.org/officeDocument/2006/relationships/theme" Target="../theme/theme6.xml"/><Relationship Id="rId1" Type="http://schemas.openxmlformats.org/officeDocument/2006/relationships/slideLayout" Target="../slideLayouts/slideLayout20.x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tags" Target="../tags/tag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4"/>
            </p:custDataLst>
            <p:extLst>
              <p:ext uri="{D42A27DB-BD31-4B8C-83A1-F6EECF244321}">
                <p14:modId xmlns:p14="http://schemas.microsoft.com/office/powerpoint/2010/main" val="37950243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099" name="think-cell Folie" r:id="rId5" imgW="526" imgH="526" progId="TCLayout.ActiveDocument.1">
                  <p:embed/>
                </p:oleObj>
              </mc:Choice>
              <mc:Fallback>
                <p:oleObj name="think-cell Folie" r:id="rId5" imgW="526" imgH="52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pic>
        <p:nvPicPr>
          <p:cNvPr id="9" name="Bild 8" descr="20150416 tum logo blau png final.png"/>
          <p:cNvPicPr>
            <a:picLocks noChangeAspect="1"/>
          </p:cNvPicPr>
          <p:nvPr/>
        </p:nvPicPr>
        <p:blipFill>
          <a:blip r:embed="rId7"/>
          <a:stretch>
            <a:fillRect/>
          </a:stretch>
        </p:blipFill>
        <p:spPr>
          <a:xfrm>
            <a:off x="8218411" y="324685"/>
            <a:ext cx="608352" cy="320400"/>
          </a:xfrm>
          <a:prstGeom prst="rect">
            <a:avLst/>
          </a:prstGeom>
        </p:spPr>
      </p:pic>
      <p:sp>
        <p:nvSpPr>
          <p:cNvPr id="10" name="Fußzeilenplatzhalter 3"/>
          <p:cNvSpPr>
            <a:spLocks noGrp="1"/>
          </p:cNvSpPr>
          <p:nvPr>
            <p:ph type="ftr" sz="quarter" idx="3"/>
          </p:nvPr>
        </p:nvSpPr>
        <p:spPr>
          <a:xfrm>
            <a:off x="311162" y="6473313"/>
            <a:ext cx="7829538" cy="384687"/>
          </a:xfrm>
          <a:prstGeom prst="rect">
            <a:avLst/>
          </a:prstGeom>
        </p:spPr>
        <p:txBody>
          <a:bodyPr vert="horz" lIns="0" tIns="45720" rIns="0" bIns="45720" rtlCol="0" anchor="ctr"/>
          <a:lstStyle>
            <a:lvl1pPr algn="l">
              <a:defRPr sz="1200">
                <a:solidFill>
                  <a:schemeClr val="tx1"/>
                </a:solidFill>
              </a:defRPr>
            </a:lvl1pPr>
          </a:lstStyle>
          <a:p>
            <a:r>
              <a:rPr lang="en-GB" smtClean="0"/>
              <a:t>Mandana Moshrefzadeh (TUM) | Towards a Distributed Digital Twin of the Agricultural Landscape | DLA 2020</a:t>
            </a:r>
            <a:endParaRPr lang="en-US" dirty="0"/>
          </a:p>
        </p:txBody>
      </p:sp>
      <p:sp>
        <p:nvSpPr>
          <p:cNvPr id="11"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Tree>
  </p:cSld>
  <p:clrMap bg1="lt1" tx1="dk1" bg2="lt2" tx2="dk2" accent1="accent1" accent2="accent2" accent3="accent3" accent4="accent4" accent5="accent5" accent6="accent6" hlink="hlink" folHlink="folHlink"/>
  <p:sldLayoutIdLst>
    <p:sldLayoutId id="2147483664" r:id="rId1"/>
  </p:sldLayoutIdLst>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4"/>
            </p:custDataLst>
            <p:extLst>
              <p:ext uri="{D42A27DB-BD31-4B8C-83A1-F6EECF244321}">
                <p14:modId xmlns:p14="http://schemas.microsoft.com/office/powerpoint/2010/main" val="27506990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2123" name="think-cell Folie" r:id="rId5" imgW="526" imgH="526" progId="TCLayout.ActiveDocument.1">
                  <p:embed/>
                </p:oleObj>
              </mc:Choice>
              <mc:Fallback>
                <p:oleObj name="think-cell Folie" r:id="rId5" imgW="526" imgH="52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3" name="Textfeld 22"/>
          <p:cNvSpPr txBox="1"/>
          <p:nvPr/>
        </p:nvSpPr>
        <p:spPr>
          <a:xfrm>
            <a:off x="7713330" y="6563283"/>
            <a:ext cx="1115376" cy="193002"/>
          </a:xfrm>
          <a:prstGeom prst="rect">
            <a:avLst/>
          </a:prstGeom>
        </p:spPr>
        <p:txBody>
          <a:bodyPr wrap="square" lIns="0" tIns="0" rIns="0" bIns="0" rtlCol="0" anchor="b" anchorCtr="0">
            <a:spAutoFit/>
          </a:bodyPr>
          <a:lstStyle/>
          <a:p>
            <a:pPr algn="r">
              <a:lnSpc>
                <a:spcPct val="114000"/>
              </a:lnSpc>
            </a:pPr>
            <a:fld id="{C51078C5-4710-4254-8001-F1C0900803FD}" type="slidenum">
              <a:rPr lang="de-DE" sz="1200" smtClean="0">
                <a:latin typeface="+mn-lt"/>
                <a:cs typeface="Arial" pitchFamily="34" charset="0"/>
              </a:rPr>
              <a:pPr algn="r">
                <a:lnSpc>
                  <a:spcPct val="114000"/>
                </a:lnSpc>
              </a:pPr>
              <a:t>‹Nr.›</a:t>
            </a:fld>
            <a:endParaRPr lang="de-DE" sz="1200" dirty="0">
              <a:latin typeface="+mn-lt"/>
              <a:cs typeface="Arial" pitchFamily="34" charset="0"/>
            </a:endParaRPr>
          </a:p>
        </p:txBody>
      </p:sp>
      <p:pic>
        <p:nvPicPr>
          <p:cNvPr id="5" name="Bild 4" descr="Fahnen_HG.jpg"/>
          <p:cNvPicPr>
            <a:picLocks noChangeAspect="1"/>
          </p:cNvPicPr>
          <p:nvPr/>
        </p:nvPicPr>
        <p:blipFill>
          <a:blip r:embed="rId7" cstate="screen"/>
          <a:srcRect/>
          <a:stretch>
            <a:fillRect/>
          </a:stretch>
        </p:blipFill>
        <p:spPr>
          <a:xfrm>
            <a:off x="-42532" y="0"/>
            <a:ext cx="9185031" cy="6858000"/>
          </a:xfrm>
          <a:prstGeom prst="rect">
            <a:avLst/>
          </a:prstGeom>
        </p:spPr>
      </p:pic>
      <p:pic>
        <p:nvPicPr>
          <p:cNvPr id="7" name="Bild 6" descr="20150416 tum logo blau png final.png"/>
          <p:cNvPicPr>
            <a:picLocks noChangeAspect="1"/>
          </p:cNvPicPr>
          <p:nvPr/>
        </p:nvPicPr>
        <p:blipFill>
          <a:blip r:embed="rId8"/>
          <a:stretch>
            <a:fillRect/>
          </a:stretch>
        </p:blipFill>
        <p:spPr>
          <a:xfrm>
            <a:off x="8222627" y="324650"/>
            <a:ext cx="599722" cy="320400"/>
          </a:xfrm>
          <a:prstGeom prst="rect">
            <a:avLst/>
          </a:prstGeom>
        </p:spPr>
      </p:pic>
      <p:sp>
        <p:nvSpPr>
          <p:cNvPr id="8"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noProof="0" smtClean="0"/>
              <a:pPr/>
              <a:t>‹Nr.›</a:t>
            </a:fld>
            <a:endParaRPr lang="de-DE" noProof="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en-GB" smtClean="0"/>
              <a:t>Mandana Moshrefzadeh (TUM) | Towards a Distributed Digital Twin of the Agricultural Landscape | DLA 2020</a:t>
            </a:r>
            <a:endParaRPr lang="en-US" dirty="0"/>
          </a:p>
        </p:txBody>
      </p:sp>
    </p:spTree>
  </p:cSld>
  <p:clrMap bg1="lt1" tx1="dk1" bg2="lt2" tx2="dk2" accent1="accent1" accent2="accent2" accent3="accent3" accent4="accent4" accent5="accent5" accent6="accent6" hlink="hlink" folHlink="folHlink"/>
  <p:sldLayoutIdLst>
    <p:sldLayoutId id="2147483669" r:id="rId1"/>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11"/>
            </p:custDataLst>
            <p:extLst>
              <p:ext uri="{D42A27DB-BD31-4B8C-83A1-F6EECF244321}">
                <p14:modId xmlns:p14="http://schemas.microsoft.com/office/powerpoint/2010/main" val="420276863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148" name="think-cell Folie" r:id="rId12" imgW="526" imgH="526" progId="TCLayout.ActiveDocument.1">
                  <p:embed/>
                </p:oleObj>
              </mc:Choice>
              <mc:Fallback>
                <p:oleObj name="think-cell Folie" r:id="rId12" imgW="526" imgH="526" progId="TCLayout.ActiveDocument.1">
                  <p:embed/>
                  <p:pic>
                    <p:nvPicPr>
                      <p:cNvPr id="0" name=""/>
                      <p:cNvPicPr/>
                      <p:nvPr/>
                    </p:nvPicPr>
                    <p:blipFill>
                      <a:blip r:embed="rId13"/>
                      <a:stretch>
                        <a:fillRect/>
                      </a:stretch>
                    </p:blipFill>
                    <p:spPr>
                      <a:xfrm>
                        <a:off x="1588" y="1588"/>
                        <a:ext cx="1588" cy="1588"/>
                      </a:xfrm>
                      <a:prstGeom prst="rect">
                        <a:avLst/>
                      </a:prstGeom>
                    </p:spPr>
                  </p:pic>
                </p:oleObj>
              </mc:Fallback>
            </mc:AlternateContent>
          </a:graphicData>
        </a:graphic>
      </p:graphicFrame>
      <p:sp>
        <p:nvSpPr>
          <p:cNvPr id="9" name="Foliennummernplatzhalter 4"/>
          <p:cNvSpPr>
            <a:spLocks noGrp="1"/>
          </p:cNvSpPr>
          <p:nvPr>
            <p:ph type="sldNum" sz="quarter" idx="4"/>
          </p:nvPr>
        </p:nvSpPr>
        <p:spPr>
          <a:xfrm>
            <a:off x="7680960" y="6473313"/>
            <a:ext cx="1145974"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6473313"/>
            <a:ext cx="7369798" cy="365125"/>
          </a:xfrm>
          <a:prstGeom prst="rect">
            <a:avLst/>
          </a:prstGeom>
        </p:spPr>
        <p:txBody>
          <a:bodyPr vert="horz" lIns="0" tIns="45720" rIns="0" bIns="45720" rtlCol="0" anchor="ctr"/>
          <a:lstStyle>
            <a:lvl1pPr algn="l">
              <a:defRPr sz="1200">
                <a:solidFill>
                  <a:schemeClr val="tx1"/>
                </a:solidFill>
              </a:defRPr>
            </a:lvl1pPr>
          </a:lstStyle>
          <a:p>
            <a:r>
              <a:rPr lang="en-GB" smtClean="0"/>
              <a:t>Mandana Moshrefzadeh (TUM) | Towards a Distributed Digital Twin of the Agricultural Landscape | DLA 2020</a:t>
            </a:r>
            <a:endParaRPr lang="en-US" dirty="0"/>
          </a:p>
        </p:txBody>
      </p:sp>
      <p:pic>
        <p:nvPicPr>
          <p:cNvPr id="7" name="Bild 6" descr="20150416 tum logo blau png final.png"/>
          <p:cNvPicPr>
            <a:picLocks noChangeAspect="1"/>
          </p:cNvPicPr>
          <p:nvPr/>
        </p:nvPicPr>
        <p:blipFill>
          <a:blip r:embed="rId14"/>
          <a:stretch>
            <a:fillRect/>
          </a:stretch>
        </p:blipFill>
        <p:spPr>
          <a:xfrm>
            <a:off x="8218411" y="324685"/>
            <a:ext cx="608352" cy="320400"/>
          </a:xfrm>
          <a:prstGeom prst="rect">
            <a:avLst/>
          </a:prstGeom>
        </p:spPr>
      </p:pic>
      <p:sp>
        <p:nvSpPr>
          <p:cNvPr id="11" name="Textfeld 10"/>
          <p:cNvSpPr txBox="1"/>
          <p:nvPr userDrawn="1"/>
        </p:nvSpPr>
        <p:spPr>
          <a:xfrm>
            <a:off x="320401" y="314325"/>
            <a:ext cx="7699650" cy="348403"/>
          </a:xfrm>
          <a:prstGeom prst="rect">
            <a:avLst/>
          </a:prstGeom>
          <a:noFill/>
        </p:spPr>
        <p:txBody>
          <a:bodyPr wrap="square" lIns="0" tIns="0" rIns="0" bIns="0" rtlCol="0">
            <a:spAutoFit/>
          </a:bodyPr>
          <a:lstStyle/>
          <a:p>
            <a:pPr>
              <a:lnSpc>
                <a:spcPct val="94000"/>
              </a:lnSpc>
              <a:defRPr/>
            </a:pPr>
            <a:r>
              <a:rPr lang="de-DE" sz="800" kern="1200" dirty="0" smtClean="0">
                <a:solidFill>
                  <a:schemeClr val="tx2"/>
                </a:solidFill>
                <a:latin typeface="Arial" charset="0"/>
                <a:ea typeface="+mn-ea"/>
                <a:cs typeface="Arial" charset="0"/>
              </a:rPr>
              <a:t>World </a:t>
            </a:r>
            <a:r>
              <a:rPr lang="de-DE" sz="800" kern="1200" dirty="0" err="1" smtClean="0">
                <a:solidFill>
                  <a:schemeClr val="tx2"/>
                </a:solidFill>
                <a:latin typeface="Arial" charset="0"/>
                <a:ea typeface="+mn-ea"/>
                <a:cs typeface="Arial" charset="0"/>
              </a:rPr>
              <a:t>Agricultural</a:t>
            </a:r>
            <a:r>
              <a:rPr lang="de-DE" sz="800" kern="1200" dirty="0" smtClean="0">
                <a:solidFill>
                  <a:schemeClr val="tx2"/>
                </a:solidFill>
                <a:latin typeface="Arial" charset="0"/>
                <a:ea typeface="+mn-ea"/>
                <a:cs typeface="Arial" charset="0"/>
              </a:rPr>
              <a:t> Systems Center </a:t>
            </a:r>
            <a:endParaRPr lang="de-DE" sz="800" dirty="0" smtClean="0"/>
          </a:p>
          <a:p>
            <a:pPr>
              <a:lnSpc>
                <a:spcPct val="94000"/>
              </a:lnSpc>
              <a:defRPr/>
            </a:pPr>
            <a:r>
              <a:rPr lang="de-DE" sz="800" kern="1200" dirty="0" smtClean="0">
                <a:solidFill>
                  <a:schemeClr val="tx2"/>
                </a:solidFill>
                <a:latin typeface="Arial" charset="0"/>
                <a:ea typeface="+mn-ea"/>
                <a:cs typeface="Arial" charset="0"/>
              </a:rPr>
              <a:t>Hans Eisenmann-Forum für Agrarwissenschaften</a:t>
            </a:r>
            <a:endParaRPr lang="de-DE" sz="800" dirty="0" smtClean="0"/>
          </a:p>
          <a:p>
            <a:pPr>
              <a:lnSpc>
                <a:spcPct val="94000"/>
              </a:lnSpc>
              <a:defRPr/>
            </a:pPr>
            <a:r>
              <a:rPr lang="de-DE" sz="800" kern="1200" dirty="0" smtClean="0">
                <a:solidFill>
                  <a:schemeClr val="tx2"/>
                </a:solidFill>
                <a:latin typeface="Arial" charset="0"/>
                <a:ea typeface="+mn-ea"/>
                <a:cs typeface="Arial" charset="0"/>
              </a:rPr>
              <a:t>Technische Universität München</a:t>
            </a:r>
            <a:endParaRPr lang="de-DE" sz="800" dirty="0"/>
          </a:p>
        </p:txBody>
      </p:sp>
    </p:spTree>
  </p:cSld>
  <p:clrMap bg1="lt1" tx1="dk1" bg2="lt2" tx2="dk2" accent1="accent1" accent2="accent2" accent3="accent3" accent4="accent4" accent5="accent5" accent6="accent6" hlink="hlink" folHlink="folHlink"/>
  <p:sldLayoutIdLst>
    <p:sldLayoutId id="2147483675" r:id="rId1"/>
    <p:sldLayoutId id="2147483712" r:id="rId2"/>
    <p:sldLayoutId id="2147483713" r:id="rId3"/>
    <p:sldLayoutId id="2147483714" r:id="rId4"/>
    <p:sldLayoutId id="2147483715" r:id="rId5"/>
    <p:sldLayoutId id="2147483716" r:id="rId6"/>
    <p:sldLayoutId id="2147483717" r:id="rId7"/>
    <p:sldLayoutId id="2147483718" r:id="rId8"/>
  </p:sldLayoutIdLst>
  <p:timing>
    <p:tnLst>
      <p:par>
        <p:cTn id="1" dur="indefinite" restart="never" nodeType="tmRoot"/>
      </p:par>
    </p:tnLst>
  </p:timing>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11"/>
            </p:custDataLst>
            <p:extLst>
              <p:ext uri="{D42A27DB-BD31-4B8C-83A1-F6EECF244321}">
                <p14:modId xmlns:p14="http://schemas.microsoft.com/office/powerpoint/2010/main" val="3550377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4171" name="think-cell Folie" r:id="rId12" imgW="526" imgH="526" progId="TCLayout.ActiveDocument.1">
                  <p:embed/>
                </p:oleObj>
              </mc:Choice>
              <mc:Fallback>
                <p:oleObj name="think-cell Folie" r:id="rId12" imgW="526" imgH="526" progId="TCLayout.ActiveDocument.1">
                  <p:embed/>
                  <p:pic>
                    <p:nvPicPr>
                      <p:cNvPr id="0" name=""/>
                      <p:cNvPicPr/>
                      <p:nvPr/>
                    </p:nvPicPr>
                    <p:blipFill>
                      <a:blip r:embed="rId13"/>
                      <a:stretch>
                        <a:fillRect/>
                      </a:stretch>
                    </p:blipFill>
                    <p:spPr>
                      <a:xfrm>
                        <a:off x="1588" y="1588"/>
                        <a:ext cx="1588" cy="1588"/>
                      </a:xfrm>
                      <a:prstGeom prst="rect">
                        <a:avLst/>
                      </a:prstGeom>
                    </p:spPr>
                  </p:pic>
                </p:oleObj>
              </mc:Fallback>
            </mc:AlternateContent>
          </a:graphicData>
        </a:graphic>
      </p:graphicFrame>
      <p:pic>
        <p:nvPicPr>
          <p:cNvPr id="3" name="Bild 2" descr="20150416 tum logo blau png final.png"/>
          <p:cNvPicPr>
            <a:picLocks noChangeAspect="1"/>
          </p:cNvPicPr>
          <p:nvPr/>
        </p:nvPicPr>
        <p:blipFill>
          <a:blip r:embed="rId14"/>
          <a:stretch>
            <a:fillRect/>
          </a:stretch>
        </p:blipFill>
        <p:spPr>
          <a:xfrm>
            <a:off x="8218411" y="324685"/>
            <a:ext cx="608352" cy="320400"/>
          </a:xfrm>
          <a:prstGeom prst="rect">
            <a:avLst/>
          </a:prstGeom>
        </p:spPr>
      </p:pic>
      <p:sp>
        <p:nvSpPr>
          <p:cNvPr id="5" name="Foliennummernplatzhalter 4"/>
          <p:cNvSpPr>
            <a:spLocks noGrp="1"/>
          </p:cNvSpPr>
          <p:nvPr>
            <p:ph type="sldNum" sz="quarter" idx="4"/>
          </p:nvPr>
        </p:nvSpPr>
        <p:spPr>
          <a:xfrm>
            <a:off x="6774934" y="6473313"/>
            <a:ext cx="2052074" cy="365125"/>
          </a:xfrm>
          <a:prstGeom prst="rect">
            <a:avLst/>
          </a:prstGeom>
        </p:spPr>
        <p:txBody>
          <a:bodyPr vert="horz" lIns="0" tIns="45720" rIns="0" bIns="45720" rtlCol="0" anchor="ctr"/>
          <a:lstStyle>
            <a:lvl1pPr algn="r">
              <a:defRPr sz="1200">
                <a:solidFill>
                  <a:schemeClr val="tx1"/>
                </a:solidFill>
              </a:defRPr>
            </a:lvl1pPr>
          </a:lstStyle>
          <a:p>
            <a:fld id="{CE58CB1E-F828-4F11-99E0-327109AF9DA4}" type="slidenum">
              <a:rPr lang="de-DE" smtClean="0"/>
              <a:pPr/>
              <a:t>‹Nr.›</a:t>
            </a:fld>
            <a:endParaRPr lang="de-DE" dirty="0"/>
          </a:p>
        </p:txBody>
      </p:sp>
      <p:sp>
        <p:nvSpPr>
          <p:cNvPr id="6"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tx1"/>
                </a:solidFill>
              </a:defRPr>
            </a:lvl1pPr>
          </a:lstStyle>
          <a:p>
            <a:r>
              <a:rPr lang="en-GB" smtClean="0"/>
              <a:t>Mandana Moshrefzadeh (TUM) | Towards a Distributed Digital Twin of the Agricultural Landscape | DLA 2020</a:t>
            </a:r>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54" r:id="rId2"/>
    <p:sldLayoutId id="2147483704" r:id="rId3"/>
    <p:sldLayoutId id="2147483657" r:id="rId4"/>
    <p:sldLayoutId id="2147483711" r:id="rId5"/>
    <p:sldLayoutId id="2147483703" r:id="rId6"/>
    <p:sldLayoutId id="2147483653" r:id="rId7"/>
    <p:sldLayoutId id="2147483656" r:id="rId8"/>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4"/>
            </p:custDataLst>
            <p:extLst>
              <p:ext uri="{D42A27DB-BD31-4B8C-83A1-F6EECF244321}">
                <p14:modId xmlns:p14="http://schemas.microsoft.com/office/powerpoint/2010/main" val="27128451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5195" name="think-cell Folie" r:id="rId5" imgW="526" imgH="526" progId="TCLayout.ActiveDocument.1">
                  <p:embed/>
                </p:oleObj>
              </mc:Choice>
              <mc:Fallback>
                <p:oleObj name="think-cell Folie" r:id="rId5" imgW="526" imgH="52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 name="Rechteck 5"/>
          <p:cNvSpPr/>
          <p:nvPr/>
        </p:nvSpPr>
        <p:spPr bwMode="hidden">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pic>
        <p:nvPicPr>
          <p:cNvPr id="4" name="Bild 3" descr="20150416 tum logo blau png final.png"/>
          <p:cNvPicPr>
            <a:picLocks noChangeAspect="1"/>
          </p:cNvPicPr>
          <p:nvPr/>
        </p:nvPicPr>
        <p:blipFill>
          <a:blip r:embed="rId7"/>
          <a:stretch>
            <a:fillRect/>
          </a:stretch>
        </p:blipFill>
        <p:spPr bwMode="black">
          <a:xfrm>
            <a:off x="8222628" y="324650"/>
            <a:ext cx="599723" cy="320400"/>
          </a:xfrm>
          <a:prstGeom prst="rect">
            <a:avLst/>
          </a:prstGeom>
        </p:spPr>
      </p:pic>
      <p:sp>
        <p:nvSpPr>
          <p:cNvPr id="7"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bg1"/>
                </a:solidFill>
              </a:defRPr>
            </a:lvl1pPr>
          </a:lstStyle>
          <a:p>
            <a:fld id="{CE58CB1E-F828-4F11-99E0-327109AF9DA4}" type="slidenum">
              <a:rPr lang="de-DE" smtClean="0"/>
              <a:pPr/>
              <a:t>‹Nr.›</a:t>
            </a:fld>
            <a:endParaRPr lang="de-DE" dirty="0"/>
          </a:p>
        </p:txBody>
      </p:sp>
      <p:sp>
        <p:nvSpPr>
          <p:cNvPr id="8"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en-GB" smtClean="0"/>
              <a:t>Mandana Moshrefzadeh (TUM) | Towards a Distributed Digital Twin of the Agricultural Landscape | DLA 2020</a:t>
            </a:r>
            <a:endParaRPr lang="en-US" dirty="0"/>
          </a:p>
        </p:txBody>
      </p:sp>
    </p:spTree>
  </p:cSld>
  <p:clrMap bg1="lt1" tx1="dk1" bg2="lt2" tx2="dk2" accent1="accent1" accent2="accent2" accent3="accent3" accent4="accent4" accent5="accent5" accent6="accent6" hlink="hlink" folHlink="folHlink"/>
  <p:sldLayoutIdLst>
    <p:sldLayoutId id="2147483685"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2" name="Objekt 1" hidden="1"/>
          <p:cNvGraphicFramePr>
            <a:graphicFrameLocks noChangeAspect="1"/>
          </p:cNvGraphicFramePr>
          <p:nvPr userDrawn="1">
            <p:custDataLst>
              <p:tags r:id="rId4"/>
            </p:custDataLst>
            <p:extLst>
              <p:ext uri="{D42A27DB-BD31-4B8C-83A1-F6EECF244321}">
                <p14:modId xmlns:p14="http://schemas.microsoft.com/office/powerpoint/2010/main" val="385227453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6219" name="think-cell Folie" r:id="rId5" imgW="526" imgH="526" progId="TCLayout.ActiveDocument.1">
                  <p:embed/>
                </p:oleObj>
              </mc:Choice>
              <mc:Fallback>
                <p:oleObj name="think-cell Folie" r:id="rId5" imgW="526" imgH="526"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Rechteck 6"/>
          <p:cNvSpPr/>
          <p:nvPr/>
        </p:nvSpPr>
        <p:spPr bwMode="hidden">
          <a:xfrm>
            <a:off x="0" y="0"/>
            <a:ext cx="9144000"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bg1"/>
              </a:solidFill>
            </a:endParaRPr>
          </a:p>
        </p:txBody>
      </p:sp>
      <p:pic>
        <p:nvPicPr>
          <p:cNvPr id="4" name="Bild 3" descr="20150416 tum logo blau png final.png"/>
          <p:cNvPicPr>
            <a:picLocks noChangeAspect="1"/>
          </p:cNvPicPr>
          <p:nvPr/>
        </p:nvPicPr>
        <p:blipFill>
          <a:blip r:embed="rId7"/>
          <a:stretch>
            <a:fillRect/>
          </a:stretch>
        </p:blipFill>
        <p:spPr bwMode="black">
          <a:xfrm>
            <a:off x="8222627" y="324650"/>
            <a:ext cx="599722" cy="320400"/>
          </a:xfrm>
          <a:prstGeom prst="rect">
            <a:avLst/>
          </a:prstGeom>
        </p:spPr>
      </p:pic>
      <p:sp>
        <p:nvSpPr>
          <p:cNvPr id="9" name="Foliennummernplatzhalter 4"/>
          <p:cNvSpPr>
            <a:spLocks noGrp="1"/>
          </p:cNvSpPr>
          <p:nvPr>
            <p:ph type="sldNum" sz="quarter" idx="4"/>
          </p:nvPr>
        </p:nvSpPr>
        <p:spPr>
          <a:xfrm>
            <a:off x="6774934" y="6473313"/>
            <a:ext cx="2052000" cy="365125"/>
          </a:xfrm>
          <a:prstGeom prst="rect">
            <a:avLst/>
          </a:prstGeom>
        </p:spPr>
        <p:txBody>
          <a:bodyPr vert="horz" lIns="0" tIns="45720" rIns="0" bIns="45720" rtlCol="0" anchor="ctr"/>
          <a:lstStyle>
            <a:lvl1pPr algn="r">
              <a:defRPr sz="1200">
                <a:solidFill>
                  <a:schemeClr val="bg1"/>
                </a:solidFill>
              </a:defRPr>
            </a:lvl1pPr>
          </a:lstStyle>
          <a:p>
            <a:fld id="{CE58CB1E-F828-4F11-99E0-327109AF9DA4}" type="slidenum">
              <a:rPr lang="de-DE" smtClean="0"/>
              <a:pPr/>
              <a:t>‹Nr.›</a:t>
            </a:fld>
            <a:endParaRPr lang="de-DE" dirty="0"/>
          </a:p>
        </p:txBody>
      </p:sp>
      <p:sp>
        <p:nvSpPr>
          <p:cNvPr id="10" name="Fußzeilenplatzhalter 3"/>
          <p:cNvSpPr>
            <a:spLocks noGrp="1"/>
          </p:cNvSpPr>
          <p:nvPr>
            <p:ph type="ftr" sz="quarter" idx="3"/>
          </p:nvPr>
        </p:nvSpPr>
        <p:spPr>
          <a:xfrm>
            <a:off x="311162" y="6473313"/>
            <a:ext cx="6464280" cy="365125"/>
          </a:xfrm>
          <a:prstGeom prst="rect">
            <a:avLst/>
          </a:prstGeom>
        </p:spPr>
        <p:txBody>
          <a:bodyPr vert="horz" lIns="0" tIns="45720" rIns="0" bIns="45720" rtlCol="0" anchor="ctr"/>
          <a:lstStyle>
            <a:lvl1pPr algn="l">
              <a:defRPr sz="1200">
                <a:solidFill>
                  <a:schemeClr val="bg1"/>
                </a:solidFill>
              </a:defRPr>
            </a:lvl1pPr>
          </a:lstStyle>
          <a:p>
            <a:r>
              <a:rPr lang="en-GB" smtClean="0"/>
              <a:t>Mandana Moshrefzadeh (TUM) | Towards a Distributed Digital Twin of the Agricultural Landscape | DLA 2020</a:t>
            </a:r>
            <a:endParaRPr lang="en-US" dirty="0"/>
          </a:p>
        </p:txBody>
      </p:sp>
    </p:spTree>
  </p:cSld>
  <p:clrMap bg1="lt1" tx1="dk1" bg2="lt2" tx2="dk2" accent1="accent1" accent2="accent2" accent3="accent3" accent4="accent4" accent5="accent5" accent6="accent6" hlink="hlink" folHlink="folHlink"/>
  <p:sldLayoutIdLst>
    <p:sldLayoutId id="2147483698"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tags" Target="../tags/tag9.xml"/><Relationship Id="rId7" Type="http://schemas.openxmlformats.org/officeDocument/2006/relationships/image" Target="../media/image1.emf"/><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oleObject" Target="../embeddings/oleObject7.bin"/><Relationship Id="rId5" Type="http://schemas.openxmlformats.org/officeDocument/2006/relationships/notesSlide" Target="../notesSlides/notesSlide1.xml"/><Relationship Id="rId4"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5.jpeg"/><Relationship Id="rId13" Type="http://schemas.openxmlformats.org/officeDocument/2006/relationships/image" Target="../media/image10.jpeg"/><Relationship Id="rId18" Type="http://schemas.openxmlformats.org/officeDocument/2006/relationships/image" Target="../media/image15.emf"/><Relationship Id="rId3" Type="http://schemas.openxmlformats.org/officeDocument/2006/relationships/tags" Target="../tags/tag11.xml"/><Relationship Id="rId7" Type="http://schemas.openxmlformats.org/officeDocument/2006/relationships/image" Target="../media/image1.emf"/><Relationship Id="rId12" Type="http://schemas.openxmlformats.org/officeDocument/2006/relationships/image" Target="../media/image9.jpeg"/><Relationship Id="rId17" Type="http://schemas.openxmlformats.org/officeDocument/2006/relationships/image" Target="../media/image14.emf"/><Relationship Id="rId2" Type="http://schemas.openxmlformats.org/officeDocument/2006/relationships/tags" Target="../tags/tag10.xml"/><Relationship Id="rId16" Type="http://schemas.openxmlformats.org/officeDocument/2006/relationships/image" Target="../media/image13.emf"/><Relationship Id="rId1" Type="http://schemas.openxmlformats.org/officeDocument/2006/relationships/vmlDrawing" Target="../drawings/vmlDrawing8.vml"/><Relationship Id="rId6" Type="http://schemas.openxmlformats.org/officeDocument/2006/relationships/oleObject" Target="../embeddings/oleObject8.bin"/><Relationship Id="rId11" Type="http://schemas.openxmlformats.org/officeDocument/2006/relationships/image" Target="../media/image8.jpeg"/><Relationship Id="rId5" Type="http://schemas.openxmlformats.org/officeDocument/2006/relationships/notesSlide" Target="../notesSlides/notesSlide2.xml"/><Relationship Id="rId15" Type="http://schemas.openxmlformats.org/officeDocument/2006/relationships/image" Target="../media/image12.emf"/><Relationship Id="rId10" Type="http://schemas.openxmlformats.org/officeDocument/2006/relationships/image" Target="../media/image7.jpeg"/><Relationship Id="rId4" Type="http://schemas.openxmlformats.org/officeDocument/2006/relationships/slideLayout" Target="../slideLayouts/slideLayout4.xml"/><Relationship Id="rId9" Type="http://schemas.openxmlformats.org/officeDocument/2006/relationships/image" Target="../media/image6.jpeg"/><Relationship Id="rId14" Type="http://schemas.openxmlformats.org/officeDocument/2006/relationships/image" Target="../media/image11.jpe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tags" Target="../tags/tag13.xml"/><Relationship Id="rId7" Type="http://schemas.openxmlformats.org/officeDocument/2006/relationships/image" Target="../media/image1.emf"/><Relationship Id="rId2" Type="http://schemas.openxmlformats.org/officeDocument/2006/relationships/tags" Target="../tags/tag12.xml"/><Relationship Id="rId1" Type="http://schemas.openxmlformats.org/officeDocument/2006/relationships/vmlDrawing" Target="../drawings/vmlDrawing9.vml"/><Relationship Id="rId6" Type="http://schemas.openxmlformats.org/officeDocument/2006/relationships/oleObject" Target="../embeddings/oleObject9.bin"/><Relationship Id="rId5" Type="http://schemas.openxmlformats.org/officeDocument/2006/relationships/notesSlide" Target="../notesSlides/notesSlide3.xml"/><Relationship Id="rId4"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tags" Target="../tags/tag15.xml"/><Relationship Id="rId7" Type="http://schemas.openxmlformats.org/officeDocument/2006/relationships/image" Target="../media/image1.emf"/><Relationship Id="rId2" Type="http://schemas.openxmlformats.org/officeDocument/2006/relationships/tags" Target="../tags/tag14.xml"/><Relationship Id="rId1" Type="http://schemas.openxmlformats.org/officeDocument/2006/relationships/vmlDrawing" Target="../drawings/vmlDrawing10.vml"/><Relationship Id="rId6" Type="http://schemas.openxmlformats.org/officeDocument/2006/relationships/oleObject" Target="../embeddings/oleObject10.bin"/><Relationship Id="rId5" Type="http://schemas.openxmlformats.org/officeDocument/2006/relationships/notesSlide" Target="../notesSlides/notesSlide4.xml"/><Relationship Id="rId4"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tags" Target="../tags/tag17.xml"/><Relationship Id="rId7" Type="http://schemas.openxmlformats.org/officeDocument/2006/relationships/image" Target="../media/image1.emf"/><Relationship Id="rId2" Type="http://schemas.openxmlformats.org/officeDocument/2006/relationships/tags" Target="../tags/tag16.xml"/><Relationship Id="rId1" Type="http://schemas.openxmlformats.org/officeDocument/2006/relationships/vmlDrawing" Target="../drawings/vmlDrawing11.vml"/><Relationship Id="rId6" Type="http://schemas.openxmlformats.org/officeDocument/2006/relationships/oleObject" Target="../embeddings/oleObject11.bin"/><Relationship Id="rId5" Type="http://schemas.openxmlformats.org/officeDocument/2006/relationships/notesSlide" Target="../notesSlides/notesSlide5.xml"/><Relationship Id="rId4" Type="http://schemas.openxmlformats.org/officeDocument/2006/relationships/slideLayout" Target="../slideLayouts/slideLayout4.xml"/><Relationship Id="rId9" Type="http://schemas.openxmlformats.org/officeDocument/2006/relationships/image" Target="../media/image19.png"/></Relationships>
</file>

<file path=ppt/slides/_rels/slide6.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tags" Target="../tags/tag19.xml"/><Relationship Id="rId7" Type="http://schemas.openxmlformats.org/officeDocument/2006/relationships/image" Target="../media/image1.emf"/><Relationship Id="rId2" Type="http://schemas.openxmlformats.org/officeDocument/2006/relationships/tags" Target="../tags/tag18.xml"/><Relationship Id="rId1" Type="http://schemas.openxmlformats.org/officeDocument/2006/relationships/vmlDrawing" Target="../drawings/vmlDrawing12.vml"/><Relationship Id="rId6" Type="http://schemas.openxmlformats.org/officeDocument/2006/relationships/oleObject" Target="../embeddings/oleObject12.bin"/><Relationship Id="rId5" Type="http://schemas.openxmlformats.org/officeDocument/2006/relationships/notesSlide" Target="../notesSlides/notesSlide6.xml"/><Relationship Id="rId4"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kt 3" hidden="1"/>
          <p:cNvGraphicFramePr>
            <a:graphicFrameLocks noChangeAspect="1"/>
          </p:cNvGraphicFramePr>
          <p:nvPr>
            <p:custDataLst>
              <p:tags r:id="rId2"/>
            </p:custDataLst>
            <p:extLst>
              <p:ext uri="{D42A27DB-BD31-4B8C-83A1-F6EECF244321}">
                <p14:modId xmlns:p14="http://schemas.microsoft.com/office/powerpoint/2010/main" val="343623847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7248" name="think-cell Folie" r:id="rId6" imgW="526" imgH="526" progId="TCLayout.ActiveDocument.1">
                  <p:embed/>
                </p:oleObj>
              </mc:Choice>
              <mc:Fallback>
                <p:oleObj name="think-cell Folie" r:id="rId6" imgW="526" imgH="52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2" name="Rechteck 1" hidden="1"/>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14000"/>
              </a:lnSpc>
            </a:pPr>
            <a:endParaRPr lang="en-GB" sz="3000" b="1" dirty="0" smtClean="0">
              <a:latin typeface="Arial" panose="020B0604020202020204" pitchFamily="34" charset="0"/>
              <a:ea typeface="+mj-ea"/>
              <a:cs typeface="+mj-cs"/>
              <a:sym typeface="Arial" panose="020B0604020202020204" pitchFamily="34" charset="0"/>
            </a:endParaRPr>
          </a:p>
        </p:txBody>
      </p:sp>
      <p:sp>
        <p:nvSpPr>
          <p:cNvPr id="5" name="Titel 4"/>
          <p:cNvSpPr>
            <a:spLocks noGrp="1"/>
          </p:cNvSpPr>
          <p:nvPr>
            <p:ph type="title"/>
          </p:nvPr>
        </p:nvSpPr>
        <p:spPr>
          <a:xfrm>
            <a:off x="319090" y="920885"/>
            <a:ext cx="8508999" cy="875489"/>
          </a:xfrm>
        </p:spPr>
        <p:txBody>
          <a:bodyPr/>
          <a:lstStyle/>
          <a:p>
            <a:r>
              <a:rPr lang="en-GB" b="1" dirty="0"/>
              <a:t>Towards a Distributed Digital Twin of the</a:t>
            </a:r>
            <a:br>
              <a:rPr lang="en-GB" b="1" dirty="0"/>
            </a:br>
            <a:r>
              <a:rPr lang="en-GB" b="1" dirty="0"/>
              <a:t>Agricultural Landscape</a:t>
            </a:r>
            <a:endParaRPr lang="de-DE" dirty="0"/>
          </a:p>
        </p:txBody>
      </p:sp>
      <p:sp>
        <p:nvSpPr>
          <p:cNvPr id="3" name="Inhaltsplatzhalter 2"/>
          <p:cNvSpPr>
            <a:spLocks noGrp="1"/>
          </p:cNvSpPr>
          <p:nvPr>
            <p:ph idx="10"/>
          </p:nvPr>
        </p:nvSpPr>
        <p:spPr>
          <a:xfrm>
            <a:off x="319090" y="2335399"/>
            <a:ext cx="8508999" cy="2794321"/>
          </a:xfrm>
        </p:spPr>
        <p:txBody>
          <a:bodyPr/>
          <a:lstStyle/>
          <a:p>
            <a:r>
              <a:rPr lang="de-DE" dirty="0" smtClean="0"/>
              <a:t>Mandana </a:t>
            </a:r>
            <a:r>
              <a:rPr lang="de-DE" dirty="0" err="1" smtClean="0"/>
              <a:t>Moshrefzadeh</a:t>
            </a:r>
            <a:r>
              <a:rPr lang="de-DE" dirty="0" smtClean="0"/>
              <a:t> </a:t>
            </a:r>
            <a:r>
              <a:rPr lang="de-DE" baseline="30000" dirty="0" smtClean="0"/>
              <a:t>1,2</a:t>
            </a:r>
          </a:p>
          <a:p>
            <a:r>
              <a:rPr lang="de-DE" dirty="0" err="1" smtClean="0"/>
              <a:t>Munich</a:t>
            </a:r>
            <a:r>
              <a:rPr lang="de-DE" dirty="0" smtClean="0"/>
              <a:t>, 3. June 2020</a:t>
            </a:r>
          </a:p>
          <a:p>
            <a:endParaRPr lang="de-DE" dirty="0" smtClean="0"/>
          </a:p>
          <a:p>
            <a:r>
              <a:rPr lang="de-DE" dirty="0" smtClean="0"/>
              <a:t>Co-</a:t>
            </a:r>
            <a:r>
              <a:rPr lang="de-DE" dirty="0" err="1" smtClean="0"/>
              <a:t>authors</a:t>
            </a:r>
            <a:r>
              <a:rPr lang="de-DE" dirty="0" smtClean="0"/>
              <a:t>:</a:t>
            </a:r>
          </a:p>
          <a:p>
            <a:pPr>
              <a:lnSpc>
                <a:spcPct val="100000"/>
              </a:lnSpc>
            </a:pPr>
            <a:r>
              <a:rPr lang="en-GB" dirty="0" smtClean="0"/>
              <a:t>Thomas Machl </a:t>
            </a:r>
            <a:r>
              <a:rPr lang="de-DE" baseline="30000" dirty="0" smtClean="0"/>
              <a:t>1</a:t>
            </a:r>
            <a:endParaRPr lang="en-GB" dirty="0" smtClean="0"/>
          </a:p>
          <a:p>
            <a:pPr>
              <a:lnSpc>
                <a:spcPct val="100000"/>
              </a:lnSpc>
            </a:pPr>
            <a:r>
              <a:rPr lang="en-GB" dirty="0" smtClean="0"/>
              <a:t>David Gackstetter </a:t>
            </a:r>
            <a:r>
              <a:rPr lang="de-DE" baseline="30000" dirty="0" smtClean="0"/>
              <a:t>1</a:t>
            </a:r>
            <a:endParaRPr lang="en-GB" dirty="0" smtClean="0"/>
          </a:p>
          <a:p>
            <a:pPr>
              <a:lnSpc>
                <a:spcPct val="100000"/>
              </a:lnSpc>
            </a:pPr>
            <a:r>
              <a:rPr lang="en-GB" dirty="0" smtClean="0"/>
              <a:t>Andreas Donaubauer </a:t>
            </a:r>
            <a:r>
              <a:rPr lang="de-DE" baseline="30000" dirty="0" smtClean="0"/>
              <a:t>2</a:t>
            </a:r>
            <a:endParaRPr lang="en-GB" dirty="0" smtClean="0"/>
          </a:p>
          <a:p>
            <a:pPr>
              <a:lnSpc>
                <a:spcPct val="100000"/>
              </a:lnSpc>
            </a:pPr>
            <a:r>
              <a:rPr lang="en-GB" dirty="0" smtClean="0"/>
              <a:t>Thomas H. Kolbe </a:t>
            </a:r>
            <a:r>
              <a:rPr lang="de-DE" baseline="30000" dirty="0" smtClean="0"/>
              <a:t>1,2</a:t>
            </a:r>
            <a:endParaRPr lang="en-GB" dirty="0" smtClean="0"/>
          </a:p>
          <a:p>
            <a:pPr>
              <a:lnSpc>
                <a:spcPct val="100000"/>
              </a:lnSpc>
            </a:pPr>
            <a:endParaRPr lang="de-DE" dirty="0" smtClean="0"/>
          </a:p>
          <a:p>
            <a:pPr>
              <a:lnSpc>
                <a:spcPct val="100000"/>
              </a:lnSpc>
            </a:pPr>
            <a:endParaRPr lang="de-DE" dirty="0"/>
          </a:p>
          <a:p>
            <a:pPr>
              <a:lnSpc>
                <a:spcPct val="100000"/>
              </a:lnSpc>
            </a:pPr>
            <a:r>
              <a:rPr lang="en-GB" dirty="0" smtClean="0"/>
              <a:t>1 TU Munich, Hans </a:t>
            </a:r>
            <a:r>
              <a:rPr lang="en-GB" dirty="0" err="1" smtClean="0"/>
              <a:t>Eisenmann</a:t>
            </a:r>
            <a:r>
              <a:rPr lang="en-GB" dirty="0" smtClean="0"/>
              <a:t>-Forum</a:t>
            </a:r>
          </a:p>
          <a:p>
            <a:pPr>
              <a:lnSpc>
                <a:spcPct val="100000"/>
              </a:lnSpc>
            </a:pPr>
            <a:r>
              <a:rPr lang="en-GB" dirty="0" smtClean="0"/>
              <a:t>2 TU </a:t>
            </a:r>
            <a:r>
              <a:rPr lang="en-GB" dirty="0"/>
              <a:t>Munich, Chair of </a:t>
            </a:r>
            <a:r>
              <a:rPr lang="en-GB" dirty="0" err="1" smtClean="0"/>
              <a:t>Geoinformatics</a:t>
            </a:r>
            <a:endParaRPr lang="de-DE" dirty="0"/>
          </a:p>
        </p:txBody>
      </p:sp>
      <p:sp>
        <p:nvSpPr>
          <p:cNvPr id="6" name="Rechteck 5"/>
          <p:cNvSpPr/>
          <p:nvPr/>
        </p:nvSpPr>
        <p:spPr>
          <a:xfrm>
            <a:off x="178181" y="6202868"/>
            <a:ext cx="4296383" cy="523220"/>
          </a:xfrm>
          <a:prstGeom prst="rect">
            <a:avLst/>
          </a:prstGeom>
        </p:spPr>
        <p:txBody>
          <a:bodyPr wrap="square">
            <a:spAutoFit/>
          </a:bodyPr>
          <a:lstStyle/>
          <a:p>
            <a:r>
              <a:rPr lang="en-GB" sz="1400" b="1" dirty="0"/>
              <a:t>21st Annual International Digital Landscape Architecture </a:t>
            </a:r>
            <a:r>
              <a:rPr lang="en-GB" sz="1400" b="1" dirty="0" smtClean="0"/>
              <a:t>Online Conference</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kt 5" hidden="1"/>
          <p:cNvGraphicFramePr>
            <a:graphicFrameLocks noChangeAspect="1"/>
          </p:cNvGraphicFramePr>
          <p:nvPr>
            <p:custDataLst>
              <p:tags r:id="rId2"/>
            </p:custDataLst>
            <p:extLst>
              <p:ext uri="{D42A27DB-BD31-4B8C-83A1-F6EECF244321}">
                <p14:modId xmlns:p14="http://schemas.microsoft.com/office/powerpoint/2010/main" val="12745027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8313" name="think-cell Folie" r:id="rId6" imgW="526" imgH="526" progId="TCLayout.ActiveDocument.1">
                  <p:embed/>
                </p:oleObj>
              </mc:Choice>
              <mc:Fallback>
                <p:oleObj name="think-cell Folie" r:id="rId6" imgW="526" imgH="52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7" name="Rechteck 6" hidden="1"/>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14000"/>
              </a:lnSpc>
            </a:pPr>
            <a:endParaRPr lang="de-DE" sz="2800" dirty="0" smtClean="0">
              <a:latin typeface="Arial" panose="020B0604020202020204" pitchFamily="34" charset="0"/>
              <a:ea typeface="+mj-ea"/>
              <a:cs typeface="+mj-cs"/>
              <a:sym typeface="Arial" panose="020B0604020202020204" pitchFamily="34" charset="0"/>
            </a:endParaRPr>
          </a:p>
        </p:txBody>
      </p:sp>
      <p:sp>
        <p:nvSpPr>
          <p:cNvPr id="3" name="Foliennummernplatzhalter 2"/>
          <p:cNvSpPr>
            <a:spLocks noGrp="1"/>
          </p:cNvSpPr>
          <p:nvPr>
            <p:ph type="sldNum" sz="quarter" idx="11"/>
          </p:nvPr>
        </p:nvSpPr>
        <p:spPr/>
        <p:txBody>
          <a:bodyPr/>
          <a:lstStyle/>
          <a:p>
            <a:fld id="{CE58CB1E-F828-4F11-99E0-327109AF9DA4}" type="slidenum">
              <a:rPr lang="de-DE" smtClean="0"/>
              <a:pPr/>
              <a:t>2</a:t>
            </a:fld>
            <a:endParaRPr lang="de-DE" dirty="0"/>
          </a:p>
        </p:txBody>
      </p:sp>
      <p:sp>
        <p:nvSpPr>
          <p:cNvPr id="4" name="Fußzeilenplatzhalter 3"/>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p:nvSpPr>
          <p:cNvPr id="5" name="Titel 4"/>
          <p:cNvSpPr>
            <a:spLocks noGrp="1"/>
          </p:cNvSpPr>
          <p:nvPr>
            <p:ph type="title"/>
          </p:nvPr>
        </p:nvSpPr>
        <p:spPr>
          <a:xfrm>
            <a:off x="311162" y="810807"/>
            <a:ext cx="8719822" cy="410369"/>
          </a:xfrm>
        </p:spPr>
        <p:txBody>
          <a:bodyPr/>
          <a:lstStyle/>
          <a:p>
            <a:r>
              <a:rPr lang="en-US" sz="2800" dirty="0" smtClean="0"/>
              <a:t>Resource Management in the Agricultural Landscape</a:t>
            </a:r>
            <a:endParaRPr lang="en-US" sz="2800" dirty="0"/>
          </a:p>
        </p:txBody>
      </p:sp>
      <p:pic>
        <p:nvPicPr>
          <p:cNvPr id="182" name="Picture 41" descr="Tractor | Lego tractor, Lego design, Lego cars"/>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442658" y="3931597"/>
            <a:ext cx="1118181" cy="1118181"/>
          </a:xfrm>
          <a:prstGeom prst="rect">
            <a:avLst/>
          </a:prstGeom>
          <a:noFill/>
          <a:extLst>
            <a:ext uri="{909E8E84-426E-40DD-AFC4-6F175D3DCCD1}">
              <a14:hiddenFill xmlns:a14="http://schemas.microsoft.com/office/drawing/2010/main">
                <a:solidFill>
                  <a:srgbClr val="FFFFFF"/>
                </a:solidFill>
              </a14:hiddenFill>
            </a:ext>
          </a:extLst>
        </p:spPr>
      </p:pic>
      <p:pic>
        <p:nvPicPr>
          <p:cNvPr id="180" name="Picture 43" descr="https://www.steinpalast.eu/media/image/2f/01/13/7845_1.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136240" y="2362861"/>
            <a:ext cx="1009724" cy="1009724"/>
          </a:xfrm>
          <a:prstGeom prst="rect">
            <a:avLst/>
          </a:prstGeom>
          <a:noFill/>
          <a:extLst>
            <a:ext uri="{909E8E84-426E-40DD-AFC4-6F175D3DCCD1}">
              <a14:hiddenFill xmlns:a14="http://schemas.microsoft.com/office/drawing/2010/main">
                <a:solidFill>
                  <a:srgbClr val="FFFFFF"/>
                </a:solidFill>
              </a14:hiddenFill>
            </a:ext>
          </a:extLst>
        </p:spPr>
      </p:pic>
      <p:pic>
        <p:nvPicPr>
          <p:cNvPr id="181" name="Picture 45" descr="43139a1 Britains Farm Gebäude Set inkl. Tiere &amp; Farmer 1:32 ..."/>
          <p:cNvPicPr>
            <a:picLocks noChangeAspect="1" noChangeArrowheads="1"/>
          </p:cNvPicPr>
          <p:nvPr/>
        </p:nvPicPr>
        <p:blipFill rotWithShape="1">
          <a:blip r:embed="rId10">
            <a:extLst>
              <a:ext uri="{28A0092B-C50C-407E-A947-70E740481C1C}">
                <a14:useLocalDpi xmlns:a14="http://schemas.microsoft.com/office/drawing/2010/main" val="0"/>
              </a:ext>
            </a:extLst>
          </a:blip>
          <a:srcRect l="8634" t="22533" r="7500" b="23466"/>
          <a:stretch/>
        </p:blipFill>
        <p:spPr bwMode="auto">
          <a:xfrm>
            <a:off x="3669994" y="1318532"/>
            <a:ext cx="1961767" cy="1263141"/>
          </a:xfrm>
          <a:prstGeom prst="rect">
            <a:avLst/>
          </a:prstGeom>
          <a:noFill/>
          <a:extLst>
            <a:ext uri="{909E8E84-426E-40DD-AFC4-6F175D3DCCD1}">
              <a14:hiddenFill xmlns:a14="http://schemas.microsoft.com/office/drawing/2010/main">
                <a:solidFill>
                  <a:srgbClr val="FFFFFF"/>
                </a:solidFill>
              </a14:hiddenFill>
            </a:ext>
          </a:extLst>
        </p:spPr>
      </p:pic>
      <p:cxnSp>
        <p:nvCxnSpPr>
          <p:cNvPr id="183" name="Gerader Verbinder 182"/>
          <p:cNvCxnSpPr/>
          <p:nvPr/>
        </p:nvCxnSpPr>
        <p:spPr>
          <a:xfrm flipV="1">
            <a:off x="4199387" y="3834611"/>
            <a:ext cx="629427" cy="414432"/>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84" name="Gerader Verbinder 183"/>
          <p:cNvCxnSpPr>
            <a:stCxn id="200" idx="2"/>
            <a:endCxn id="195" idx="0"/>
          </p:cNvCxnSpPr>
          <p:nvPr/>
        </p:nvCxnSpPr>
        <p:spPr>
          <a:xfrm flipH="1">
            <a:off x="6592562" y="2182349"/>
            <a:ext cx="47303" cy="379591"/>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grpSp>
        <p:nvGrpSpPr>
          <p:cNvPr id="185" name="Gruppieren 184"/>
          <p:cNvGrpSpPr/>
          <p:nvPr/>
        </p:nvGrpSpPr>
        <p:grpSpPr>
          <a:xfrm>
            <a:off x="5551430" y="3507347"/>
            <a:ext cx="948457" cy="1297018"/>
            <a:chOff x="4119703" y="3715046"/>
            <a:chExt cx="948457" cy="1297018"/>
          </a:xfrm>
        </p:grpSpPr>
        <p:pic>
          <p:nvPicPr>
            <p:cNvPr id="186" name="Picture 2" descr="LEGO CITY BUSINESSWOMAN Dark Blue Suit Brown Briefcase Glasses ..."/>
            <p:cNvPicPr>
              <a:picLocks noChangeAspect="1" noChangeArrowheads="1"/>
            </p:cNvPicPr>
            <p:nvPr/>
          </p:nvPicPr>
          <p:blipFill rotWithShape="1">
            <a:blip r:embed="rId11">
              <a:extLst>
                <a:ext uri="{28A0092B-C50C-407E-A947-70E740481C1C}">
                  <a14:useLocalDpi xmlns:a14="http://schemas.microsoft.com/office/drawing/2010/main" val="0"/>
                </a:ext>
              </a:extLst>
            </a:blip>
            <a:srcRect l="21668" t="7512" r="23480" b="7281"/>
            <a:stretch/>
          </p:blipFill>
          <p:spPr bwMode="auto">
            <a:xfrm>
              <a:off x="4182263" y="3715046"/>
              <a:ext cx="779473" cy="1103319"/>
            </a:xfrm>
            <a:prstGeom prst="rect">
              <a:avLst/>
            </a:prstGeom>
            <a:noFill/>
            <a:extLst>
              <a:ext uri="{909E8E84-426E-40DD-AFC4-6F175D3DCCD1}">
                <a14:hiddenFill xmlns:a14="http://schemas.microsoft.com/office/drawing/2010/main">
                  <a:solidFill>
                    <a:srgbClr val="FFFFFF"/>
                  </a:solidFill>
                </a14:hiddenFill>
              </a:ext>
            </a:extLst>
          </p:spPr>
        </p:pic>
        <p:sp>
          <p:nvSpPr>
            <p:cNvPr id="187" name="Abgerundetes Rechteck 186"/>
            <p:cNvSpPr/>
            <p:nvPr/>
          </p:nvSpPr>
          <p:spPr>
            <a:xfrm>
              <a:off x="4119703" y="4814292"/>
              <a:ext cx="948457" cy="197772"/>
            </a:xfrm>
            <a:prstGeom prst="round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de-DE" sz="900" dirty="0" smtClean="0"/>
                <a:t>Stakeholder 2</a:t>
              </a:r>
              <a:endParaRPr lang="en-GB" sz="900" dirty="0" smtClean="0"/>
            </a:p>
          </p:txBody>
        </p:sp>
      </p:grpSp>
      <p:grpSp>
        <p:nvGrpSpPr>
          <p:cNvPr id="188" name="Gruppieren 187"/>
          <p:cNvGrpSpPr/>
          <p:nvPr/>
        </p:nvGrpSpPr>
        <p:grpSpPr>
          <a:xfrm>
            <a:off x="4739659" y="2743907"/>
            <a:ext cx="1085977" cy="1220529"/>
            <a:chOff x="3245351" y="2728906"/>
            <a:chExt cx="1085977" cy="1220529"/>
          </a:xfrm>
        </p:grpSpPr>
        <p:pic>
          <p:nvPicPr>
            <p:cNvPr id="189" name="Picture 47" descr="Amazon.com: LEGO Series 15 Collectible Minifigure 71011 - Farmer ..."/>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352756" y="2728906"/>
              <a:ext cx="978572" cy="1001672"/>
            </a:xfrm>
            <a:prstGeom prst="rect">
              <a:avLst/>
            </a:prstGeom>
            <a:noFill/>
            <a:extLst>
              <a:ext uri="{909E8E84-426E-40DD-AFC4-6F175D3DCCD1}">
                <a14:hiddenFill xmlns:a14="http://schemas.microsoft.com/office/drawing/2010/main">
                  <a:solidFill>
                    <a:srgbClr val="FFFFFF"/>
                  </a:solidFill>
                </a14:hiddenFill>
              </a:ext>
            </a:extLst>
          </p:spPr>
        </p:pic>
        <p:sp>
          <p:nvSpPr>
            <p:cNvPr id="190" name="Abgerundetes Rechteck 189"/>
            <p:cNvSpPr/>
            <p:nvPr/>
          </p:nvSpPr>
          <p:spPr>
            <a:xfrm>
              <a:off x="3245351" y="3751663"/>
              <a:ext cx="948457" cy="197772"/>
            </a:xfrm>
            <a:prstGeom prst="round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de-DE" sz="900" dirty="0" smtClean="0"/>
                <a:t>Stakeholder 1</a:t>
              </a:r>
              <a:endParaRPr lang="en-GB" sz="900" dirty="0" smtClean="0"/>
            </a:p>
          </p:txBody>
        </p:sp>
      </p:grpSp>
      <p:cxnSp>
        <p:nvCxnSpPr>
          <p:cNvPr id="191" name="Gerader Verbinder 190"/>
          <p:cNvCxnSpPr/>
          <p:nvPr/>
        </p:nvCxnSpPr>
        <p:spPr>
          <a:xfrm flipH="1" flipV="1">
            <a:off x="5128257" y="2459300"/>
            <a:ext cx="195260" cy="36137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192" name="Gerader Verbinder 191"/>
          <p:cNvCxnSpPr/>
          <p:nvPr/>
        </p:nvCxnSpPr>
        <p:spPr>
          <a:xfrm>
            <a:off x="4001813" y="2929500"/>
            <a:ext cx="1122723" cy="384426"/>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pic>
        <p:nvPicPr>
          <p:cNvPr id="193" name="Picture 8" descr="Satellite - Brickipedia, the LEGO Wiki"/>
          <p:cNvPicPr>
            <a:picLocks noChangeAspect="1" noChangeArrowheads="1"/>
          </p:cNvPicPr>
          <p:nvPr/>
        </p:nvPicPr>
        <p:blipFill rotWithShape="1">
          <a:blip r:embed="rId13">
            <a:extLst>
              <a:ext uri="{28A0092B-C50C-407E-A947-70E740481C1C}">
                <a14:useLocalDpi xmlns:a14="http://schemas.microsoft.com/office/drawing/2010/main" val="0"/>
              </a:ext>
            </a:extLst>
          </a:blip>
          <a:srcRect l="14069" r="7847"/>
          <a:stretch/>
        </p:blipFill>
        <p:spPr bwMode="auto">
          <a:xfrm rot="1942666">
            <a:off x="7365547" y="2450151"/>
            <a:ext cx="1333134" cy="960369"/>
          </a:xfrm>
          <a:prstGeom prst="rect">
            <a:avLst/>
          </a:prstGeom>
          <a:noFill/>
          <a:extLst>
            <a:ext uri="{909E8E84-426E-40DD-AFC4-6F175D3DCCD1}">
              <a14:hiddenFill xmlns:a14="http://schemas.microsoft.com/office/drawing/2010/main">
                <a:solidFill>
                  <a:srgbClr val="FFFFFF"/>
                </a:solidFill>
              </a14:hiddenFill>
            </a:ext>
          </a:extLst>
        </p:spPr>
      </p:pic>
      <p:grpSp>
        <p:nvGrpSpPr>
          <p:cNvPr id="194" name="Gruppieren 193"/>
          <p:cNvGrpSpPr/>
          <p:nvPr/>
        </p:nvGrpSpPr>
        <p:grpSpPr>
          <a:xfrm>
            <a:off x="6110320" y="2561940"/>
            <a:ext cx="1006750" cy="1144513"/>
            <a:chOff x="4621328" y="2586065"/>
            <a:chExt cx="1006750" cy="1144513"/>
          </a:xfrm>
        </p:grpSpPr>
        <p:pic>
          <p:nvPicPr>
            <p:cNvPr id="195" name="Picture 10" descr="LEGO Minifigure Series 11 Scientist - 71002 (La Petite Briqu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4621328" y="2586065"/>
              <a:ext cx="964483" cy="964483"/>
            </a:xfrm>
            <a:prstGeom prst="rect">
              <a:avLst/>
            </a:prstGeom>
            <a:noFill/>
            <a:extLst>
              <a:ext uri="{909E8E84-426E-40DD-AFC4-6F175D3DCCD1}">
                <a14:hiddenFill xmlns:a14="http://schemas.microsoft.com/office/drawing/2010/main">
                  <a:solidFill>
                    <a:srgbClr val="FFFFFF"/>
                  </a:solidFill>
                </a14:hiddenFill>
              </a:ext>
            </a:extLst>
          </p:spPr>
        </p:pic>
        <p:sp>
          <p:nvSpPr>
            <p:cNvPr id="196" name="Abgerundetes Rechteck 195"/>
            <p:cNvSpPr/>
            <p:nvPr/>
          </p:nvSpPr>
          <p:spPr>
            <a:xfrm>
              <a:off x="4679621" y="3550548"/>
              <a:ext cx="948457" cy="180030"/>
            </a:xfrm>
            <a:prstGeom prst="roundRect">
              <a:avLst/>
            </a:prstGeom>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de-DE" sz="900" dirty="0" smtClean="0"/>
                <a:t>Stakeholder 3</a:t>
              </a:r>
              <a:endParaRPr lang="en-GB" sz="900" dirty="0" smtClean="0"/>
            </a:p>
          </p:txBody>
        </p:sp>
      </p:grpSp>
      <p:cxnSp>
        <p:nvCxnSpPr>
          <p:cNvPr id="197" name="Gerader Verbinder 196"/>
          <p:cNvCxnSpPr>
            <a:stCxn id="195" idx="0"/>
          </p:cNvCxnSpPr>
          <p:nvPr/>
        </p:nvCxnSpPr>
        <p:spPr>
          <a:xfrm flipH="1" flipV="1">
            <a:off x="5460749" y="2174636"/>
            <a:ext cx="1131813" cy="387304"/>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8" name="Gerader Verbinder 197"/>
          <p:cNvCxnSpPr/>
          <p:nvPr/>
        </p:nvCxnSpPr>
        <p:spPr>
          <a:xfrm flipH="1">
            <a:off x="6817912" y="2891309"/>
            <a:ext cx="1005840" cy="53885"/>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199" name="Gerader Verbinder 198"/>
          <p:cNvCxnSpPr/>
          <p:nvPr/>
        </p:nvCxnSpPr>
        <p:spPr>
          <a:xfrm flipH="1">
            <a:off x="6281520" y="3470421"/>
            <a:ext cx="1928312" cy="747621"/>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01" name="Gerader Verbinder 200"/>
          <p:cNvCxnSpPr>
            <a:stCxn id="200" idx="1"/>
          </p:cNvCxnSpPr>
          <p:nvPr/>
        </p:nvCxnSpPr>
        <p:spPr>
          <a:xfrm flipH="1">
            <a:off x="5373318" y="1897114"/>
            <a:ext cx="1023569" cy="926953"/>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2" name="Gerader Verbinder 201"/>
          <p:cNvCxnSpPr>
            <a:stCxn id="186" idx="0"/>
            <a:endCxn id="200" idx="1"/>
          </p:cNvCxnSpPr>
          <p:nvPr/>
        </p:nvCxnSpPr>
        <p:spPr>
          <a:xfrm flipV="1">
            <a:off x="6003727" y="1897114"/>
            <a:ext cx="393160" cy="1610233"/>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8199" name="Gruppieren 8198"/>
          <p:cNvGrpSpPr/>
          <p:nvPr/>
        </p:nvGrpSpPr>
        <p:grpSpPr>
          <a:xfrm>
            <a:off x="6396887" y="1611879"/>
            <a:ext cx="731056" cy="778304"/>
            <a:chOff x="5261765" y="1596113"/>
            <a:chExt cx="731056" cy="778304"/>
          </a:xfrm>
        </p:grpSpPr>
        <p:pic>
          <p:nvPicPr>
            <p:cNvPr id="200" name="Grafik 199"/>
            <p:cNvPicPr>
              <a:picLocks noChangeAspect="1"/>
            </p:cNvPicPr>
            <p:nvPr/>
          </p:nvPicPr>
          <p:blipFill>
            <a:blip r:embed="rId15"/>
            <a:stretch>
              <a:fillRect/>
            </a:stretch>
          </p:blipFill>
          <p:spPr>
            <a:xfrm>
              <a:off x="5261765" y="1596113"/>
              <a:ext cx="485955" cy="570470"/>
            </a:xfrm>
            <a:prstGeom prst="rect">
              <a:avLst/>
            </a:prstGeom>
          </p:spPr>
        </p:pic>
        <p:pic>
          <p:nvPicPr>
            <p:cNvPr id="203" name="Grafik 202"/>
            <p:cNvPicPr>
              <a:picLocks noChangeAspect="1"/>
            </p:cNvPicPr>
            <p:nvPr/>
          </p:nvPicPr>
          <p:blipFill>
            <a:blip r:embed="rId16"/>
            <a:stretch>
              <a:fillRect/>
            </a:stretch>
          </p:blipFill>
          <p:spPr>
            <a:xfrm>
              <a:off x="5600150" y="1856806"/>
              <a:ext cx="392671" cy="517611"/>
            </a:xfrm>
            <a:prstGeom prst="rect">
              <a:avLst/>
            </a:prstGeom>
          </p:spPr>
        </p:pic>
      </p:grpSp>
      <p:pic>
        <p:nvPicPr>
          <p:cNvPr id="204" name="Grafik 203"/>
          <p:cNvPicPr>
            <a:picLocks noChangeAspect="1"/>
          </p:cNvPicPr>
          <p:nvPr/>
        </p:nvPicPr>
        <p:blipFill>
          <a:blip r:embed="rId17"/>
          <a:stretch>
            <a:fillRect/>
          </a:stretch>
        </p:blipFill>
        <p:spPr>
          <a:xfrm>
            <a:off x="7274171" y="3844231"/>
            <a:ext cx="427661" cy="585567"/>
          </a:xfrm>
          <a:prstGeom prst="rect">
            <a:avLst/>
          </a:prstGeom>
        </p:spPr>
      </p:pic>
      <p:cxnSp>
        <p:nvCxnSpPr>
          <p:cNvPr id="205" name="Gerader Verbinder 204"/>
          <p:cNvCxnSpPr>
            <a:stCxn id="204" idx="0"/>
          </p:cNvCxnSpPr>
          <p:nvPr/>
        </p:nvCxnSpPr>
        <p:spPr>
          <a:xfrm flipH="1" flipV="1">
            <a:off x="6854663" y="3011519"/>
            <a:ext cx="633339" cy="832712"/>
          </a:xfrm>
          <a:prstGeom prst="line">
            <a:avLst/>
          </a:prstGeom>
          <a:ln w="19050">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6" name="Gerader Verbinder 205"/>
          <p:cNvCxnSpPr>
            <a:stCxn id="204" idx="1"/>
          </p:cNvCxnSpPr>
          <p:nvPr/>
        </p:nvCxnSpPr>
        <p:spPr>
          <a:xfrm flipH="1">
            <a:off x="6281520" y="4137015"/>
            <a:ext cx="992651" cy="9576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207" name="Grafik 206"/>
          <p:cNvPicPr>
            <a:picLocks noChangeAspect="1"/>
          </p:cNvPicPr>
          <p:nvPr/>
        </p:nvPicPr>
        <p:blipFill>
          <a:blip r:embed="rId18"/>
          <a:stretch>
            <a:fillRect/>
          </a:stretch>
        </p:blipFill>
        <p:spPr>
          <a:xfrm>
            <a:off x="3056862" y="3281680"/>
            <a:ext cx="793750" cy="782003"/>
          </a:xfrm>
          <a:prstGeom prst="rect">
            <a:avLst/>
          </a:prstGeom>
        </p:spPr>
      </p:pic>
      <p:cxnSp>
        <p:nvCxnSpPr>
          <p:cNvPr id="208" name="Gerader Verbinder 207"/>
          <p:cNvCxnSpPr>
            <a:endCxn id="207" idx="3"/>
          </p:cNvCxnSpPr>
          <p:nvPr/>
        </p:nvCxnSpPr>
        <p:spPr>
          <a:xfrm flipH="1">
            <a:off x="3850612" y="3361578"/>
            <a:ext cx="1293198" cy="311104"/>
          </a:xfrm>
          <a:prstGeom prst="line">
            <a:avLst/>
          </a:prstGeom>
          <a:ln w="190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209" name="Gerader Verbinder 208"/>
          <p:cNvCxnSpPr/>
          <p:nvPr/>
        </p:nvCxnSpPr>
        <p:spPr>
          <a:xfrm flipV="1">
            <a:off x="4514100" y="4376700"/>
            <a:ext cx="1259420" cy="211679"/>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10" name="Gerader Verbinder 209"/>
          <p:cNvCxnSpPr>
            <a:stCxn id="207" idx="3"/>
          </p:cNvCxnSpPr>
          <p:nvPr/>
        </p:nvCxnSpPr>
        <p:spPr>
          <a:xfrm>
            <a:off x="3850612" y="3672682"/>
            <a:ext cx="1922908" cy="69684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8195" name="Abgerundetes Rechteck 8194"/>
          <p:cNvSpPr/>
          <p:nvPr/>
        </p:nvSpPr>
        <p:spPr>
          <a:xfrm>
            <a:off x="2900860" y="1318532"/>
            <a:ext cx="5644055" cy="3685794"/>
          </a:xfrm>
          <a:prstGeom prst="roundRect">
            <a:avLst/>
          </a:prstGeom>
          <a:noFill/>
          <a:ln/>
        </p:spPr>
        <p:style>
          <a:lnRef idx="2">
            <a:schemeClr val="accent2"/>
          </a:lnRef>
          <a:fillRef idx="1">
            <a:schemeClr val="lt1"/>
          </a:fillRef>
          <a:effectRef idx="0">
            <a:schemeClr val="accent2"/>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GB" dirty="0" smtClean="0"/>
          </a:p>
        </p:txBody>
      </p:sp>
      <p:sp>
        <p:nvSpPr>
          <p:cNvPr id="8198" name="Textfeld 8197"/>
          <p:cNvSpPr txBox="1"/>
          <p:nvPr/>
        </p:nvSpPr>
        <p:spPr>
          <a:xfrm rot="16200000">
            <a:off x="7568644" y="3069320"/>
            <a:ext cx="2245360" cy="184218"/>
          </a:xfrm>
          <a:prstGeom prst="rect">
            <a:avLst/>
          </a:prstGeom>
          <a:noFill/>
        </p:spPr>
        <p:txBody>
          <a:bodyPr wrap="square" lIns="0" tIns="0" rIns="0" bIns="0" rtlCol="0">
            <a:spAutoFit/>
          </a:bodyPr>
          <a:lstStyle/>
          <a:p>
            <a:pPr>
              <a:lnSpc>
                <a:spcPct val="114000"/>
              </a:lnSpc>
            </a:pPr>
            <a:r>
              <a:rPr lang="de-DE" sz="1050" dirty="0" smtClean="0">
                <a:solidFill>
                  <a:schemeClr val="bg1">
                    <a:lumMod val="50000"/>
                  </a:schemeClr>
                </a:solidFill>
                <a:latin typeface="+mn-lt"/>
              </a:rPr>
              <a:t>Source: </a:t>
            </a:r>
            <a:r>
              <a:rPr lang="de-DE" sz="1050" dirty="0" err="1" smtClean="0">
                <a:solidFill>
                  <a:schemeClr val="bg1">
                    <a:lumMod val="50000"/>
                  </a:schemeClr>
                </a:solidFill>
                <a:latin typeface="+mn-lt"/>
              </a:rPr>
              <a:t>shopping</a:t>
            </a:r>
            <a:r>
              <a:rPr lang="de-DE" sz="1050" dirty="0" smtClean="0">
                <a:solidFill>
                  <a:schemeClr val="bg1">
                    <a:lumMod val="50000"/>
                  </a:schemeClr>
                </a:solidFill>
                <a:latin typeface="+mn-lt"/>
              </a:rPr>
              <a:t> </a:t>
            </a:r>
            <a:r>
              <a:rPr lang="de-DE" sz="1050" dirty="0" err="1" smtClean="0">
                <a:solidFill>
                  <a:schemeClr val="bg1">
                    <a:lumMod val="50000"/>
                  </a:schemeClr>
                </a:solidFill>
                <a:latin typeface="+mn-lt"/>
              </a:rPr>
              <a:t>website</a:t>
            </a:r>
            <a:r>
              <a:rPr lang="de-DE" sz="1050" dirty="0" smtClean="0">
                <a:solidFill>
                  <a:schemeClr val="bg1">
                    <a:lumMod val="50000"/>
                  </a:schemeClr>
                </a:solidFill>
                <a:latin typeface="+mn-lt"/>
              </a:rPr>
              <a:t> </a:t>
            </a:r>
            <a:r>
              <a:rPr lang="de-DE" sz="1050" dirty="0" err="1" smtClean="0">
                <a:solidFill>
                  <a:schemeClr val="bg1">
                    <a:lumMod val="50000"/>
                  </a:schemeClr>
                </a:solidFill>
                <a:latin typeface="+mn-lt"/>
              </a:rPr>
              <a:t>of</a:t>
            </a:r>
            <a:r>
              <a:rPr lang="de-DE" sz="1050" dirty="0" smtClean="0">
                <a:solidFill>
                  <a:schemeClr val="bg1">
                    <a:lumMod val="50000"/>
                  </a:schemeClr>
                </a:solidFill>
                <a:latin typeface="+mn-lt"/>
              </a:rPr>
              <a:t> Lego</a:t>
            </a:r>
            <a:endParaRPr lang="en-GB" sz="1050" dirty="0" err="1" smtClean="0">
              <a:solidFill>
                <a:schemeClr val="bg1">
                  <a:lumMod val="50000"/>
                </a:schemeClr>
              </a:solidFill>
              <a:latin typeface="+mn-lt"/>
            </a:endParaRPr>
          </a:p>
        </p:txBody>
      </p:sp>
      <p:sp>
        <p:nvSpPr>
          <p:cNvPr id="45" name="Inhaltsplatzhalter 1"/>
          <p:cNvSpPr>
            <a:spLocks noGrp="1"/>
          </p:cNvSpPr>
          <p:nvPr>
            <p:ph idx="1"/>
          </p:nvPr>
        </p:nvSpPr>
        <p:spPr>
          <a:xfrm>
            <a:off x="275555" y="4802470"/>
            <a:ext cx="8508999" cy="1493477"/>
          </a:xfrm>
        </p:spPr>
        <p:txBody>
          <a:bodyPr/>
          <a:lstStyle/>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To </a:t>
            </a:r>
            <a:r>
              <a:rPr lang="en-GB" dirty="0"/>
              <a:t>address these challenges, we introduce the notion of </a:t>
            </a:r>
            <a:r>
              <a:rPr lang="en-GB" b="1" dirty="0"/>
              <a:t>distributed Digital Twins of the cultural landscape</a:t>
            </a:r>
            <a:r>
              <a:rPr lang="en-GB" dirty="0"/>
              <a:t>.</a:t>
            </a:r>
          </a:p>
          <a:p>
            <a:pPr marL="285750" indent="-285750">
              <a:buFont typeface="Arial" panose="020B0604020202020204" pitchFamily="34" charset="0"/>
              <a:buChar char="•"/>
            </a:pPr>
            <a:r>
              <a:rPr lang="en-GB" dirty="0" smtClean="0"/>
              <a:t>We aim </a:t>
            </a:r>
            <a:r>
              <a:rPr lang="en-GB" dirty="0"/>
              <a:t>at optimizing the data integration process as well as the whole process of stakeholder </a:t>
            </a:r>
            <a:r>
              <a:rPr lang="en-GB" dirty="0" smtClean="0"/>
              <a:t>engagement, for example, as required </a:t>
            </a:r>
            <a:r>
              <a:rPr lang="en-GB" dirty="0"/>
              <a:t>in </a:t>
            </a:r>
            <a:r>
              <a:rPr lang="en-GB" dirty="0" smtClean="0"/>
              <a:t>any </a:t>
            </a:r>
            <a:r>
              <a:rPr lang="en-GB" dirty="0" err="1"/>
              <a:t>Geodesign</a:t>
            </a:r>
            <a:r>
              <a:rPr lang="en-GB" dirty="0"/>
              <a:t> </a:t>
            </a:r>
            <a:r>
              <a:rPr lang="en-GB" dirty="0" smtClean="0"/>
              <a:t>process.</a:t>
            </a:r>
            <a:endParaRPr lang="en-GB" dirty="0"/>
          </a:p>
        </p:txBody>
      </p:sp>
      <p:sp>
        <p:nvSpPr>
          <p:cNvPr id="46" name="Inhaltsplatzhalter 1"/>
          <p:cNvSpPr txBox="1">
            <a:spLocks/>
          </p:cNvSpPr>
          <p:nvPr/>
        </p:nvSpPr>
        <p:spPr>
          <a:xfrm>
            <a:off x="273003" y="2380701"/>
            <a:ext cx="2503609" cy="229144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lnSpc>
                <a:spcPct val="114000"/>
              </a:lnSpc>
              <a:spcBef>
                <a:spcPct val="0"/>
              </a:spcBef>
              <a:spcAft>
                <a:spcPct val="0"/>
              </a:spcAft>
              <a:defRPr lang="de-DE" sz="1600" kern="1200" noProof="0" dirty="0" smtClean="0">
                <a:solidFill>
                  <a:schemeClr val="tx1"/>
                </a:solidFill>
                <a:latin typeface="+mn-lt"/>
                <a:ea typeface="+mn-ea"/>
                <a:cs typeface="+mn-cs"/>
              </a:defRPr>
            </a:lvl1pPr>
            <a:lvl2pPr marL="176213" indent="-176213" algn="l" rtl="0" eaLnBrk="0" fontAlgn="base" hangingPunct="0">
              <a:lnSpc>
                <a:spcPct val="114000"/>
              </a:lnSpc>
              <a:spcBef>
                <a:spcPct val="0"/>
              </a:spcBef>
              <a:spcAft>
                <a:spcPct val="0"/>
              </a:spcAft>
              <a:buFont typeface="Arial" charset="0"/>
              <a:buChar char="•"/>
              <a:defRPr lang="de-DE" sz="1600" kern="1200" noProof="0" dirty="0" smtClean="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6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spcAft>
                <a:spcPts val="600"/>
              </a:spcAft>
            </a:pPr>
            <a:r>
              <a:rPr lang="en-GB" b="1" dirty="0" smtClean="0"/>
              <a:t>Two key challenges:</a:t>
            </a:r>
          </a:p>
          <a:p>
            <a:pPr marL="285750" indent="-285750">
              <a:spcAft>
                <a:spcPts val="600"/>
              </a:spcAft>
              <a:buFont typeface="Arial" panose="020B0604020202020204" pitchFamily="34" charset="0"/>
              <a:buChar char="•"/>
            </a:pPr>
            <a:r>
              <a:rPr lang="en-GB" dirty="0" smtClean="0"/>
              <a:t>Lack of transparency</a:t>
            </a:r>
          </a:p>
          <a:p>
            <a:pPr marL="285750" indent="-285750">
              <a:spcAft>
                <a:spcPts val="600"/>
              </a:spcAft>
              <a:buFont typeface="Arial" panose="020B0604020202020204" pitchFamily="34" charset="0"/>
              <a:buChar char="•"/>
            </a:pPr>
            <a:r>
              <a:rPr lang="en-GB" dirty="0" smtClean="0"/>
              <a:t>Data integration in a multidisciplinary, distributed environment</a:t>
            </a:r>
          </a:p>
        </p:txBody>
      </p:sp>
    </p:spTree>
    <p:extLst>
      <p:ext uri="{BB962C8B-B14F-4D97-AF65-F5344CB8AC3E}">
        <p14:creationId xmlns:p14="http://schemas.microsoft.com/office/powerpoint/2010/main" val="4031913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8"/>
                                        </p:tgtEl>
                                        <p:attrNameLst>
                                          <p:attrName>style.visibility</p:attrName>
                                        </p:attrNameLst>
                                      </p:cBhvr>
                                      <p:to>
                                        <p:strVal val="visible"/>
                                      </p:to>
                                    </p:set>
                                    <p:animEffect transition="in" filter="fade">
                                      <p:cBhvr>
                                        <p:cTn id="7" dur="750"/>
                                        <p:tgtEl>
                                          <p:spTgt spid="188"/>
                                        </p:tgtEl>
                                      </p:cBhvr>
                                    </p:animEffect>
                                  </p:childTnLst>
                                </p:cTn>
                              </p:par>
                              <p:par>
                                <p:cTn id="8" presetID="10" presetClass="entr" presetSubtype="0" fill="hold" nodeType="withEffect">
                                  <p:stCondLst>
                                    <p:cond delay="0"/>
                                  </p:stCondLst>
                                  <p:childTnLst>
                                    <p:set>
                                      <p:cBhvr>
                                        <p:cTn id="9" dur="1" fill="hold">
                                          <p:stCondLst>
                                            <p:cond delay="0"/>
                                          </p:stCondLst>
                                        </p:cTn>
                                        <p:tgtEl>
                                          <p:spTgt spid="185"/>
                                        </p:tgtEl>
                                        <p:attrNameLst>
                                          <p:attrName>style.visibility</p:attrName>
                                        </p:attrNameLst>
                                      </p:cBhvr>
                                      <p:to>
                                        <p:strVal val="visible"/>
                                      </p:to>
                                    </p:set>
                                    <p:animEffect transition="in" filter="fade">
                                      <p:cBhvr>
                                        <p:cTn id="10" dur="750"/>
                                        <p:tgtEl>
                                          <p:spTgt spid="185"/>
                                        </p:tgtEl>
                                      </p:cBhvr>
                                    </p:animEffect>
                                  </p:childTnLst>
                                </p:cTn>
                              </p:par>
                              <p:par>
                                <p:cTn id="11" presetID="10" presetClass="entr" presetSubtype="0" fill="hold" nodeType="withEffect">
                                  <p:stCondLst>
                                    <p:cond delay="0"/>
                                  </p:stCondLst>
                                  <p:childTnLst>
                                    <p:set>
                                      <p:cBhvr>
                                        <p:cTn id="12" dur="1" fill="hold">
                                          <p:stCondLst>
                                            <p:cond delay="0"/>
                                          </p:stCondLst>
                                        </p:cTn>
                                        <p:tgtEl>
                                          <p:spTgt spid="194"/>
                                        </p:tgtEl>
                                        <p:attrNameLst>
                                          <p:attrName>style.visibility</p:attrName>
                                        </p:attrNameLst>
                                      </p:cBhvr>
                                      <p:to>
                                        <p:strVal val="visible"/>
                                      </p:to>
                                    </p:set>
                                    <p:animEffect transition="in" filter="fade">
                                      <p:cBhvr>
                                        <p:cTn id="13" dur="750"/>
                                        <p:tgtEl>
                                          <p:spTgt spid="194"/>
                                        </p:tgtEl>
                                      </p:cBhvr>
                                    </p:animEffect>
                                  </p:childTnLst>
                                </p:cTn>
                              </p:par>
                            </p:childTnLst>
                          </p:cTn>
                        </p:par>
                        <p:par>
                          <p:cTn id="14" fill="hold">
                            <p:stCondLst>
                              <p:cond delay="750"/>
                            </p:stCondLst>
                            <p:childTnLst>
                              <p:par>
                                <p:cTn id="15" presetID="10" presetClass="entr" presetSubtype="0" fill="hold" nodeType="afterEffect">
                                  <p:stCondLst>
                                    <p:cond delay="0"/>
                                  </p:stCondLst>
                                  <p:childTnLst>
                                    <p:set>
                                      <p:cBhvr>
                                        <p:cTn id="16" dur="1" fill="hold">
                                          <p:stCondLst>
                                            <p:cond delay="0"/>
                                          </p:stCondLst>
                                        </p:cTn>
                                        <p:tgtEl>
                                          <p:spTgt spid="206"/>
                                        </p:tgtEl>
                                        <p:attrNameLst>
                                          <p:attrName>style.visibility</p:attrName>
                                        </p:attrNameLst>
                                      </p:cBhvr>
                                      <p:to>
                                        <p:strVal val="visible"/>
                                      </p:to>
                                    </p:set>
                                    <p:animEffect transition="in" filter="fade">
                                      <p:cBhvr>
                                        <p:cTn id="17" dur="500"/>
                                        <p:tgtEl>
                                          <p:spTgt spid="206"/>
                                        </p:tgtEl>
                                      </p:cBhvr>
                                    </p:animEffect>
                                  </p:childTnLst>
                                </p:cTn>
                              </p:par>
                            </p:childTnLst>
                          </p:cTn>
                        </p:par>
                        <p:par>
                          <p:cTn id="18" fill="hold">
                            <p:stCondLst>
                              <p:cond delay="1250"/>
                            </p:stCondLst>
                            <p:childTnLst>
                              <p:par>
                                <p:cTn id="19" presetID="10" presetClass="entr" presetSubtype="0" fill="hold" nodeType="afterEffect">
                                  <p:stCondLst>
                                    <p:cond delay="0"/>
                                  </p:stCondLst>
                                  <p:childTnLst>
                                    <p:set>
                                      <p:cBhvr>
                                        <p:cTn id="20" dur="1" fill="hold">
                                          <p:stCondLst>
                                            <p:cond delay="0"/>
                                          </p:stCondLst>
                                        </p:cTn>
                                        <p:tgtEl>
                                          <p:spTgt spid="199"/>
                                        </p:tgtEl>
                                        <p:attrNameLst>
                                          <p:attrName>style.visibility</p:attrName>
                                        </p:attrNameLst>
                                      </p:cBhvr>
                                      <p:to>
                                        <p:strVal val="visible"/>
                                      </p:to>
                                    </p:set>
                                    <p:animEffect transition="in" filter="fade">
                                      <p:cBhvr>
                                        <p:cTn id="21" dur="500"/>
                                        <p:tgtEl>
                                          <p:spTgt spid="199"/>
                                        </p:tgtEl>
                                      </p:cBhvr>
                                    </p:animEffect>
                                  </p:childTnLst>
                                </p:cTn>
                              </p:par>
                            </p:childTnLst>
                          </p:cTn>
                        </p:par>
                        <p:par>
                          <p:cTn id="22" fill="hold">
                            <p:stCondLst>
                              <p:cond delay="1750"/>
                            </p:stCondLst>
                            <p:childTnLst>
                              <p:par>
                                <p:cTn id="23" presetID="10" presetClass="entr" presetSubtype="0" fill="hold" nodeType="afterEffect">
                                  <p:stCondLst>
                                    <p:cond delay="0"/>
                                  </p:stCondLst>
                                  <p:childTnLst>
                                    <p:set>
                                      <p:cBhvr>
                                        <p:cTn id="24" dur="1" fill="hold">
                                          <p:stCondLst>
                                            <p:cond delay="0"/>
                                          </p:stCondLst>
                                        </p:cTn>
                                        <p:tgtEl>
                                          <p:spTgt spid="205"/>
                                        </p:tgtEl>
                                        <p:attrNameLst>
                                          <p:attrName>style.visibility</p:attrName>
                                        </p:attrNameLst>
                                      </p:cBhvr>
                                      <p:to>
                                        <p:strVal val="visible"/>
                                      </p:to>
                                    </p:set>
                                    <p:animEffect transition="in" filter="fade">
                                      <p:cBhvr>
                                        <p:cTn id="25" dur="500"/>
                                        <p:tgtEl>
                                          <p:spTgt spid="205"/>
                                        </p:tgtEl>
                                      </p:cBhvr>
                                    </p:animEffect>
                                  </p:childTnLst>
                                </p:cTn>
                              </p:par>
                            </p:childTnLst>
                          </p:cTn>
                        </p:par>
                        <p:par>
                          <p:cTn id="26" fill="hold">
                            <p:stCondLst>
                              <p:cond delay="2250"/>
                            </p:stCondLst>
                            <p:childTnLst>
                              <p:par>
                                <p:cTn id="27" presetID="10" presetClass="entr" presetSubtype="0" fill="hold" nodeType="afterEffect">
                                  <p:stCondLst>
                                    <p:cond delay="0"/>
                                  </p:stCondLst>
                                  <p:childTnLst>
                                    <p:set>
                                      <p:cBhvr>
                                        <p:cTn id="28" dur="1" fill="hold">
                                          <p:stCondLst>
                                            <p:cond delay="0"/>
                                          </p:stCondLst>
                                        </p:cTn>
                                        <p:tgtEl>
                                          <p:spTgt spid="198"/>
                                        </p:tgtEl>
                                        <p:attrNameLst>
                                          <p:attrName>style.visibility</p:attrName>
                                        </p:attrNameLst>
                                      </p:cBhvr>
                                      <p:to>
                                        <p:strVal val="visible"/>
                                      </p:to>
                                    </p:set>
                                    <p:animEffect transition="in" filter="fade">
                                      <p:cBhvr>
                                        <p:cTn id="29" dur="500"/>
                                        <p:tgtEl>
                                          <p:spTgt spid="198"/>
                                        </p:tgtEl>
                                      </p:cBhvr>
                                    </p:animEffect>
                                  </p:childTnLst>
                                </p:cTn>
                              </p:par>
                            </p:childTnLst>
                          </p:cTn>
                        </p:par>
                        <p:par>
                          <p:cTn id="30" fill="hold">
                            <p:stCondLst>
                              <p:cond delay="2750"/>
                            </p:stCondLst>
                            <p:childTnLst>
                              <p:par>
                                <p:cTn id="31" presetID="10" presetClass="entr" presetSubtype="0" fill="hold" nodeType="afterEffect">
                                  <p:stCondLst>
                                    <p:cond delay="0"/>
                                  </p:stCondLst>
                                  <p:childTnLst>
                                    <p:set>
                                      <p:cBhvr>
                                        <p:cTn id="32" dur="1" fill="hold">
                                          <p:stCondLst>
                                            <p:cond delay="0"/>
                                          </p:stCondLst>
                                        </p:cTn>
                                        <p:tgtEl>
                                          <p:spTgt spid="184"/>
                                        </p:tgtEl>
                                        <p:attrNameLst>
                                          <p:attrName>style.visibility</p:attrName>
                                        </p:attrNameLst>
                                      </p:cBhvr>
                                      <p:to>
                                        <p:strVal val="visible"/>
                                      </p:to>
                                    </p:set>
                                    <p:animEffect transition="in" filter="fade">
                                      <p:cBhvr>
                                        <p:cTn id="33" dur="500"/>
                                        <p:tgtEl>
                                          <p:spTgt spid="184"/>
                                        </p:tgtEl>
                                      </p:cBhvr>
                                    </p:animEffect>
                                  </p:childTnLst>
                                </p:cTn>
                              </p:par>
                            </p:childTnLst>
                          </p:cTn>
                        </p:par>
                        <p:par>
                          <p:cTn id="34" fill="hold">
                            <p:stCondLst>
                              <p:cond delay="3250"/>
                            </p:stCondLst>
                            <p:childTnLst>
                              <p:par>
                                <p:cTn id="35" presetID="10" presetClass="entr" presetSubtype="0" fill="hold" nodeType="afterEffect">
                                  <p:stCondLst>
                                    <p:cond delay="0"/>
                                  </p:stCondLst>
                                  <p:childTnLst>
                                    <p:set>
                                      <p:cBhvr>
                                        <p:cTn id="36" dur="1" fill="hold">
                                          <p:stCondLst>
                                            <p:cond delay="0"/>
                                          </p:stCondLst>
                                        </p:cTn>
                                        <p:tgtEl>
                                          <p:spTgt spid="202"/>
                                        </p:tgtEl>
                                        <p:attrNameLst>
                                          <p:attrName>style.visibility</p:attrName>
                                        </p:attrNameLst>
                                      </p:cBhvr>
                                      <p:to>
                                        <p:strVal val="visible"/>
                                      </p:to>
                                    </p:set>
                                    <p:animEffect transition="in" filter="fade">
                                      <p:cBhvr>
                                        <p:cTn id="37" dur="500"/>
                                        <p:tgtEl>
                                          <p:spTgt spid="202"/>
                                        </p:tgtEl>
                                      </p:cBhvr>
                                    </p:animEffect>
                                  </p:childTnLst>
                                </p:cTn>
                              </p:par>
                            </p:childTnLst>
                          </p:cTn>
                        </p:par>
                        <p:par>
                          <p:cTn id="38" fill="hold">
                            <p:stCondLst>
                              <p:cond delay="3750"/>
                            </p:stCondLst>
                            <p:childTnLst>
                              <p:par>
                                <p:cTn id="39" presetID="10" presetClass="entr" presetSubtype="0" fill="hold" nodeType="afterEffect">
                                  <p:stCondLst>
                                    <p:cond delay="0"/>
                                  </p:stCondLst>
                                  <p:childTnLst>
                                    <p:set>
                                      <p:cBhvr>
                                        <p:cTn id="40" dur="1" fill="hold">
                                          <p:stCondLst>
                                            <p:cond delay="0"/>
                                          </p:stCondLst>
                                        </p:cTn>
                                        <p:tgtEl>
                                          <p:spTgt spid="201"/>
                                        </p:tgtEl>
                                        <p:attrNameLst>
                                          <p:attrName>style.visibility</p:attrName>
                                        </p:attrNameLst>
                                      </p:cBhvr>
                                      <p:to>
                                        <p:strVal val="visible"/>
                                      </p:to>
                                    </p:set>
                                    <p:animEffect transition="in" filter="fade">
                                      <p:cBhvr>
                                        <p:cTn id="41" dur="500"/>
                                        <p:tgtEl>
                                          <p:spTgt spid="201"/>
                                        </p:tgtEl>
                                      </p:cBhvr>
                                    </p:animEffect>
                                  </p:childTnLst>
                                </p:cTn>
                              </p:par>
                            </p:childTnLst>
                          </p:cTn>
                        </p:par>
                        <p:par>
                          <p:cTn id="42" fill="hold">
                            <p:stCondLst>
                              <p:cond delay="4250"/>
                            </p:stCondLst>
                            <p:childTnLst>
                              <p:par>
                                <p:cTn id="43" presetID="10" presetClass="entr" presetSubtype="0" fill="hold" nodeType="afterEffect">
                                  <p:stCondLst>
                                    <p:cond delay="0"/>
                                  </p:stCondLst>
                                  <p:childTnLst>
                                    <p:set>
                                      <p:cBhvr>
                                        <p:cTn id="44" dur="1" fill="hold">
                                          <p:stCondLst>
                                            <p:cond delay="0"/>
                                          </p:stCondLst>
                                        </p:cTn>
                                        <p:tgtEl>
                                          <p:spTgt spid="197"/>
                                        </p:tgtEl>
                                        <p:attrNameLst>
                                          <p:attrName>style.visibility</p:attrName>
                                        </p:attrNameLst>
                                      </p:cBhvr>
                                      <p:to>
                                        <p:strVal val="visible"/>
                                      </p:to>
                                    </p:set>
                                    <p:animEffect transition="in" filter="fade">
                                      <p:cBhvr>
                                        <p:cTn id="45" dur="500"/>
                                        <p:tgtEl>
                                          <p:spTgt spid="197"/>
                                        </p:tgtEl>
                                      </p:cBhvr>
                                    </p:animEffect>
                                  </p:childTnLst>
                                </p:cTn>
                              </p:par>
                            </p:childTnLst>
                          </p:cTn>
                        </p:par>
                        <p:par>
                          <p:cTn id="46" fill="hold">
                            <p:stCondLst>
                              <p:cond delay="4750"/>
                            </p:stCondLst>
                            <p:childTnLst>
                              <p:par>
                                <p:cTn id="47" presetID="10" presetClass="entr" presetSubtype="0" fill="hold" nodeType="afterEffect">
                                  <p:stCondLst>
                                    <p:cond delay="0"/>
                                  </p:stCondLst>
                                  <p:childTnLst>
                                    <p:set>
                                      <p:cBhvr>
                                        <p:cTn id="48" dur="1" fill="hold">
                                          <p:stCondLst>
                                            <p:cond delay="0"/>
                                          </p:stCondLst>
                                        </p:cTn>
                                        <p:tgtEl>
                                          <p:spTgt spid="191"/>
                                        </p:tgtEl>
                                        <p:attrNameLst>
                                          <p:attrName>style.visibility</p:attrName>
                                        </p:attrNameLst>
                                      </p:cBhvr>
                                      <p:to>
                                        <p:strVal val="visible"/>
                                      </p:to>
                                    </p:set>
                                    <p:animEffect transition="in" filter="fade">
                                      <p:cBhvr>
                                        <p:cTn id="49" dur="500"/>
                                        <p:tgtEl>
                                          <p:spTgt spid="191"/>
                                        </p:tgtEl>
                                      </p:cBhvr>
                                    </p:animEffect>
                                  </p:childTnLst>
                                </p:cTn>
                              </p:par>
                            </p:childTnLst>
                          </p:cTn>
                        </p:par>
                        <p:par>
                          <p:cTn id="50" fill="hold">
                            <p:stCondLst>
                              <p:cond delay="5250"/>
                            </p:stCondLst>
                            <p:childTnLst>
                              <p:par>
                                <p:cTn id="51" presetID="10" presetClass="entr" presetSubtype="0" fill="hold" nodeType="afterEffect">
                                  <p:stCondLst>
                                    <p:cond delay="0"/>
                                  </p:stCondLst>
                                  <p:childTnLst>
                                    <p:set>
                                      <p:cBhvr>
                                        <p:cTn id="52" dur="1" fill="hold">
                                          <p:stCondLst>
                                            <p:cond delay="0"/>
                                          </p:stCondLst>
                                        </p:cTn>
                                        <p:tgtEl>
                                          <p:spTgt spid="192"/>
                                        </p:tgtEl>
                                        <p:attrNameLst>
                                          <p:attrName>style.visibility</p:attrName>
                                        </p:attrNameLst>
                                      </p:cBhvr>
                                      <p:to>
                                        <p:strVal val="visible"/>
                                      </p:to>
                                    </p:set>
                                    <p:animEffect transition="in" filter="fade">
                                      <p:cBhvr>
                                        <p:cTn id="53" dur="500"/>
                                        <p:tgtEl>
                                          <p:spTgt spid="192"/>
                                        </p:tgtEl>
                                      </p:cBhvr>
                                    </p:animEffect>
                                  </p:childTnLst>
                                </p:cTn>
                              </p:par>
                            </p:childTnLst>
                          </p:cTn>
                        </p:par>
                        <p:par>
                          <p:cTn id="54" fill="hold">
                            <p:stCondLst>
                              <p:cond delay="5750"/>
                            </p:stCondLst>
                            <p:childTnLst>
                              <p:par>
                                <p:cTn id="55" presetID="10" presetClass="entr" presetSubtype="0" fill="hold" nodeType="afterEffect">
                                  <p:stCondLst>
                                    <p:cond delay="0"/>
                                  </p:stCondLst>
                                  <p:childTnLst>
                                    <p:set>
                                      <p:cBhvr>
                                        <p:cTn id="56" dur="1" fill="hold">
                                          <p:stCondLst>
                                            <p:cond delay="0"/>
                                          </p:stCondLst>
                                        </p:cTn>
                                        <p:tgtEl>
                                          <p:spTgt spid="208"/>
                                        </p:tgtEl>
                                        <p:attrNameLst>
                                          <p:attrName>style.visibility</p:attrName>
                                        </p:attrNameLst>
                                      </p:cBhvr>
                                      <p:to>
                                        <p:strVal val="visible"/>
                                      </p:to>
                                    </p:set>
                                    <p:animEffect transition="in" filter="fade">
                                      <p:cBhvr>
                                        <p:cTn id="57" dur="500"/>
                                        <p:tgtEl>
                                          <p:spTgt spid="208"/>
                                        </p:tgtEl>
                                      </p:cBhvr>
                                    </p:animEffect>
                                  </p:childTnLst>
                                </p:cTn>
                              </p:par>
                            </p:childTnLst>
                          </p:cTn>
                        </p:par>
                        <p:par>
                          <p:cTn id="58" fill="hold">
                            <p:stCondLst>
                              <p:cond delay="6250"/>
                            </p:stCondLst>
                            <p:childTnLst>
                              <p:par>
                                <p:cTn id="59" presetID="10" presetClass="entr" presetSubtype="0" fill="hold" nodeType="afterEffect">
                                  <p:stCondLst>
                                    <p:cond delay="0"/>
                                  </p:stCondLst>
                                  <p:childTnLst>
                                    <p:set>
                                      <p:cBhvr>
                                        <p:cTn id="60" dur="1" fill="hold">
                                          <p:stCondLst>
                                            <p:cond delay="0"/>
                                          </p:stCondLst>
                                        </p:cTn>
                                        <p:tgtEl>
                                          <p:spTgt spid="210"/>
                                        </p:tgtEl>
                                        <p:attrNameLst>
                                          <p:attrName>style.visibility</p:attrName>
                                        </p:attrNameLst>
                                      </p:cBhvr>
                                      <p:to>
                                        <p:strVal val="visible"/>
                                      </p:to>
                                    </p:set>
                                    <p:animEffect transition="in" filter="fade">
                                      <p:cBhvr>
                                        <p:cTn id="61" dur="500"/>
                                        <p:tgtEl>
                                          <p:spTgt spid="210"/>
                                        </p:tgtEl>
                                      </p:cBhvr>
                                    </p:animEffect>
                                  </p:childTnLst>
                                </p:cTn>
                              </p:par>
                            </p:childTnLst>
                          </p:cTn>
                        </p:par>
                        <p:par>
                          <p:cTn id="62" fill="hold">
                            <p:stCondLst>
                              <p:cond delay="6750"/>
                            </p:stCondLst>
                            <p:childTnLst>
                              <p:par>
                                <p:cTn id="63" presetID="10" presetClass="entr" presetSubtype="0" fill="hold" nodeType="afterEffect">
                                  <p:stCondLst>
                                    <p:cond delay="0"/>
                                  </p:stCondLst>
                                  <p:childTnLst>
                                    <p:set>
                                      <p:cBhvr>
                                        <p:cTn id="64" dur="1" fill="hold">
                                          <p:stCondLst>
                                            <p:cond delay="0"/>
                                          </p:stCondLst>
                                        </p:cTn>
                                        <p:tgtEl>
                                          <p:spTgt spid="183"/>
                                        </p:tgtEl>
                                        <p:attrNameLst>
                                          <p:attrName>style.visibility</p:attrName>
                                        </p:attrNameLst>
                                      </p:cBhvr>
                                      <p:to>
                                        <p:strVal val="visible"/>
                                      </p:to>
                                    </p:set>
                                    <p:animEffect transition="in" filter="fade">
                                      <p:cBhvr>
                                        <p:cTn id="65" dur="500"/>
                                        <p:tgtEl>
                                          <p:spTgt spid="183"/>
                                        </p:tgtEl>
                                      </p:cBhvr>
                                    </p:animEffect>
                                  </p:childTnLst>
                                </p:cTn>
                              </p:par>
                            </p:childTnLst>
                          </p:cTn>
                        </p:par>
                        <p:par>
                          <p:cTn id="66" fill="hold">
                            <p:stCondLst>
                              <p:cond delay="7250"/>
                            </p:stCondLst>
                            <p:childTnLst>
                              <p:par>
                                <p:cTn id="67" presetID="10" presetClass="entr" presetSubtype="0" fill="hold" nodeType="afterEffect">
                                  <p:stCondLst>
                                    <p:cond delay="0"/>
                                  </p:stCondLst>
                                  <p:childTnLst>
                                    <p:set>
                                      <p:cBhvr>
                                        <p:cTn id="68" dur="1" fill="hold">
                                          <p:stCondLst>
                                            <p:cond delay="0"/>
                                          </p:stCondLst>
                                        </p:cTn>
                                        <p:tgtEl>
                                          <p:spTgt spid="209"/>
                                        </p:tgtEl>
                                        <p:attrNameLst>
                                          <p:attrName>style.visibility</p:attrName>
                                        </p:attrNameLst>
                                      </p:cBhvr>
                                      <p:to>
                                        <p:strVal val="visible"/>
                                      </p:to>
                                    </p:set>
                                    <p:animEffect transition="in" filter="fade">
                                      <p:cBhvr>
                                        <p:cTn id="69" dur="500"/>
                                        <p:tgtEl>
                                          <p:spTgt spid="209"/>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46"/>
                                        </p:tgtEl>
                                        <p:attrNameLst>
                                          <p:attrName>style.visibility</p:attrName>
                                        </p:attrNameLst>
                                      </p:cBhvr>
                                      <p:to>
                                        <p:strVal val="visible"/>
                                      </p:to>
                                    </p:set>
                                    <p:animEffect transition="in" filter="fade">
                                      <p:cBhvr>
                                        <p:cTn id="74" dur="500"/>
                                        <p:tgtEl>
                                          <p:spTgt spid="46"/>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45">
                                            <p:txEl>
                                              <p:pRg st="1" end="1"/>
                                            </p:txEl>
                                          </p:spTgt>
                                        </p:tgtEl>
                                        <p:attrNameLst>
                                          <p:attrName>style.visibility</p:attrName>
                                        </p:attrNameLst>
                                      </p:cBhvr>
                                      <p:to>
                                        <p:strVal val="visible"/>
                                      </p:to>
                                    </p:set>
                                    <p:animEffect transition="in" filter="fade">
                                      <p:cBhvr>
                                        <p:cTn id="79" dur="500"/>
                                        <p:tgtEl>
                                          <p:spTgt spid="45">
                                            <p:txEl>
                                              <p:pRg st="1" end="1"/>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45">
                                            <p:txEl>
                                              <p:pRg st="2" end="2"/>
                                            </p:txEl>
                                          </p:spTgt>
                                        </p:tgtEl>
                                        <p:attrNameLst>
                                          <p:attrName>style.visibility</p:attrName>
                                        </p:attrNameLst>
                                      </p:cBhvr>
                                      <p:to>
                                        <p:strVal val="visible"/>
                                      </p:to>
                                    </p:set>
                                    <p:animEffect transition="in" filter="fade">
                                      <p:cBhvr>
                                        <p:cTn id="82" dur="500"/>
                                        <p:tgtEl>
                                          <p:spTgt spid="4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uiExpand="1" build="p"/>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2"/>
            </p:custDataLst>
            <p:extLst>
              <p:ext uri="{D42A27DB-BD31-4B8C-83A1-F6EECF244321}">
                <p14:modId xmlns:p14="http://schemas.microsoft.com/office/powerpoint/2010/main" val="4394726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9315" name="think-cell Folie" r:id="rId6" imgW="526" imgH="526" progId="TCLayout.ActiveDocument.1">
                  <p:embed/>
                </p:oleObj>
              </mc:Choice>
              <mc:Fallback>
                <p:oleObj name="think-cell Folie" r:id="rId6" imgW="526" imgH="52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hteck 5" hidden="1"/>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14000"/>
              </a:lnSpc>
            </a:pPr>
            <a:endParaRPr lang="en-GB" sz="2800" dirty="0" smtClean="0">
              <a:latin typeface="Arial" panose="020B0604020202020204" pitchFamily="34" charset="0"/>
              <a:ea typeface="+mj-ea"/>
              <a:cs typeface="+mj-cs"/>
              <a:sym typeface="Arial" panose="020B0604020202020204" pitchFamily="34" charset="0"/>
            </a:endParaRPr>
          </a:p>
        </p:txBody>
      </p:sp>
      <p:pic>
        <p:nvPicPr>
          <p:cNvPr id="10" name="Grafik 9"/>
          <p:cNvPicPr>
            <a:picLocks noChangeAspect="1"/>
          </p:cNvPicPr>
          <p:nvPr/>
        </p:nvPicPr>
        <p:blipFill rotWithShape="1">
          <a:blip r:embed="rId8">
            <a:extLst>
              <a:ext uri="{28A0092B-C50C-407E-A947-70E740481C1C}">
                <a14:useLocalDpi xmlns:a14="http://schemas.microsoft.com/office/drawing/2010/main" val="0"/>
              </a:ext>
            </a:extLst>
          </a:blip>
          <a:srcRect b="3717"/>
          <a:stretch/>
        </p:blipFill>
        <p:spPr>
          <a:xfrm>
            <a:off x="323733" y="2852288"/>
            <a:ext cx="6038644" cy="3490768"/>
          </a:xfrm>
          <a:prstGeom prst="rect">
            <a:avLst/>
          </a:prstGeom>
        </p:spPr>
      </p:pic>
      <p:sp>
        <p:nvSpPr>
          <p:cNvPr id="2" name="Inhaltsplatzhalter 1"/>
          <p:cNvSpPr>
            <a:spLocks noGrp="1"/>
          </p:cNvSpPr>
          <p:nvPr>
            <p:ph idx="1"/>
          </p:nvPr>
        </p:nvSpPr>
        <p:spPr>
          <a:xfrm>
            <a:off x="319090" y="1381492"/>
            <a:ext cx="7026932" cy="4904422"/>
          </a:xfrm>
        </p:spPr>
        <p:txBody>
          <a:bodyPr/>
          <a:lstStyle/>
          <a:p>
            <a:pPr marL="285750" indent="-285750">
              <a:spcAft>
                <a:spcPts val="300"/>
              </a:spcAft>
              <a:buFont typeface="Arial" panose="020B0604020202020204" pitchFamily="34" charset="0"/>
              <a:buChar char="•"/>
            </a:pPr>
            <a:r>
              <a:rPr lang="en-GB" dirty="0" smtClean="0"/>
              <a:t>Multidisciplinary </a:t>
            </a:r>
            <a:r>
              <a:rPr lang="en-GB" dirty="0"/>
              <a:t>information infrastructure </a:t>
            </a:r>
            <a:endParaRPr lang="en-GB" dirty="0" smtClean="0"/>
          </a:p>
          <a:p>
            <a:pPr marL="461963" lvl="1" indent="-285750">
              <a:buFont typeface="Arial" panose="020B0604020202020204" pitchFamily="34" charset="0"/>
              <a:buChar char="•"/>
            </a:pPr>
            <a:r>
              <a:rPr lang="en-GB" sz="1400" dirty="0" smtClean="0"/>
              <a:t>Multiple Stakeholders – Multiple Applications – Distributed Information Resources</a:t>
            </a:r>
          </a:p>
          <a:p>
            <a:pPr marL="461963" lvl="1" indent="-285750">
              <a:buFont typeface="Arial" panose="020B0604020202020204" pitchFamily="34" charset="0"/>
              <a:buChar char="•"/>
            </a:pPr>
            <a:r>
              <a:rPr lang="en-GB" sz="1400" dirty="0" smtClean="0"/>
              <a:t>Consequent usage of international standards of the Open Geospatial Consortium (and others) to facilitate interoperability</a:t>
            </a:r>
          </a:p>
          <a:p>
            <a:pPr marL="461963" lvl="1" indent="-285750">
              <a:buFont typeface="Arial" panose="020B0604020202020204" pitchFamily="34" charset="0"/>
              <a:buChar char="•"/>
            </a:pPr>
            <a:r>
              <a:rPr lang="en-GB" sz="1400" b="1" dirty="0" smtClean="0"/>
              <a:t>No single platform! </a:t>
            </a:r>
            <a:r>
              <a:rPr lang="en-GB" sz="1400" dirty="0" smtClean="0"/>
              <a:t>– rather an infrastructure of platforms / resources</a:t>
            </a:r>
            <a:endParaRPr lang="en-GB" sz="1400" dirty="0"/>
          </a:p>
        </p:txBody>
      </p:sp>
      <p:sp>
        <p:nvSpPr>
          <p:cNvPr id="3" name="Foliennummernplatzhalter 2"/>
          <p:cNvSpPr>
            <a:spLocks noGrp="1"/>
          </p:cNvSpPr>
          <p:nvPr>
            <p:ph type="sldNum" sz="quarter" idx="11"/>
          </p:nvPr>
        </p:nvSpPr>
        <p:spPr/>
        <p:txBody>
          <a:bodyPr/>
          <a:lstStyle/>
          <a:p>
            <a:fld id="{CE58CB1E-F828-4F11-99E0-327109AF9DA4}" type="slidenum">
              <a:rPr lang="de-DE" smtClean="0"/>
              <a:pPr/>
              <a:t>3</a:t>
            </a:fld>
            <a:endParaRPr lang="de-DE" dirty="0"/>
          </a:p>
        </p:txBody>
      </p:sp>
      <p:sp>
        <p:nvSpPr>
          <p:cNvPr id="4" name="Fußzeilenplatzhalter 3"/>
          <p:cNvSpPr>
            <a:spLocks noGrp="1"/>
          </p:cNvSpPr>
          <p:nvPr>
            <p:ph type="ftr" sz="quarter" idx="12"/>
          </p:nvPr>
        </p:nvSpPr>
        <p:spPr/>
        <p:txBody>
          <a:bodyPr/>
          <a:lstStyle/>
          <a:p>
            <a:r>
              <a:rPr lang="en-GB" dirty="0" smtClean="0"/>
              <a:t>Mandana Moshrefzadeh (TUM) | Towards a Distributed Digital Twin of the Agricultural Landscape | DLA 2020</a:t>
            </a:r>
            <a:endParaRPr lang="en-US" dirty="0"/>
          </a:p>
        </p:txBody>
      </p:sp>
      <p:sp>
        <p:nvSpPr>
          <p:cNvPr id="5" name="Titel 4"/>
          <p:cNvSpPr>
            <a:spLocks noGrp="1"/>
          </p:cNvSpPr>
          <p:nvPr>
            <p:ph type="title"/>
          </p:nvPr>
        </p:nvSpPr>
        <p:spPr>
          <a:xfrm>
            <a:off x="319090" y="808442"/>
            <a:ext cx="8708178" cy="410369"/>
          </a:xfrm>
        </p:spPr>
        <p:txBody>
          <a:bodyPr/>
          <a:lstStyle/>
          <a:p>
            <a:r>
              <a:rPr lang="en-GB" sz="2800" dirty="0" smtClean="0"/>
              <a:t>Smart Rural Area Data Infrastructure - SRADI</a:t>
            </a:r>
            <a:endParaRPr lang="en-GB" sz="2800" dirty="0"/>
          </a:p>
        </p:txBody>
      </p:sp>
      <p:sp>
        <p:nvSpPr>
          <p:cNvPr id="9" name="Abgerundetes Rechteck 8"/>
          <p:cNvSpPr/>
          <p:nvPr/>
        </p:nvSpPr>
        <p:spPr>
          <a:xfrm>
            <a:off x="2921041" y="2706205"/>
            <a:ext cx="3530001" cy="3609965"/>
          </a:xfrm>
          <a:prstGeom prst="roundRect">
            <a:avLst/>
          </a:prstGeom>
          <a:solidFill>
            <a:schemeClr val="accent6">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de-DE" sz="2000" b="1" dirty="0" smtClean="0">
                <a:solidFill>
                  <a:schemeClr val="accent6">
                    <a:lumMod val="75000"/>
                  </a:schemeClr>
                </a:solidFill>
              </a:rPr>
              <a:t>Distributed Digital </a:t>
            </a:r>
            <a:r>
              <a:rPr lang="de-DE" sz="2000" b="1" dirty="0" err="1" smtClean="0">
                <a:solidFill>
                  <a:schemeClr val="accent6">
                    <a:lumMod val="75000"/>
                  </a:schemeClr>
                </a:solidFill>
              </a:rPr>
              <a:t>Twin</a:t>
            </a:r>
            <a:endParaRPr lang="en-GB" sz="2000" b="1" dirty="0" smtClean="0">
              <a:solidFill>
                <a:schemeClr val="accent6">
                  <a:lumMod val="75000"/>
                </a:schemeClr>
              </a:solidFill>
            </a:endParaRPr>
          </a:p>
        </p:txBody>
      </p:sp>
      <p:sp>
        <p:nvSpPr>
          <p:cNvPr id="11" name="Abgerundetes Rechteck 10"/>
          <p:cNvSpPr/>
          <p:nvPr/>
        </p:nvSpPr>
        <p:spPr>
          <a:xfrm>
            <a:off x="1471961" y="2706205"/>
            <a:ext cx="1449080" cy="3609964"/>
          </a:xfrm>
          <a:prstGeom prst="roundRect">
            <a:avLst/>
          </a:prstGeom>
          <a:solidFill>
            <a:schemeClr val="accent4">
              <a:lumMod val="9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nSpc>
                <a:spcPct val="114000"/>
              </a:lnSpc>
            </a:pPr>
            <a:r>
              <a:rPr lang="de-DE" sz="2000" b="1" dirty="0" smtClean="0">
                <a:solidFill>
                  <a:srgbClr val="137C08"/>
                </a:solidFill>
              </a:rPr>
              <a:t>Value</a:t>
            </a:r>
            <a:br>
              <a:rPr lang="de-DE" sz="2000" b="1" dirty="0" smtClean="0">
                <a:solidFill>
                  <a:srgbClr val="137C08"/>
                </a:solidFill>
              </a:rPr>
            </a:br>
            <a:r>
              <a:rPr lang="de-DE" sz="2000" b="1" dirty="0" err="1" smtClean="0">
                <a:solidFill>
                  <a:srgbClr val="137C08"/>
                </a:solidFill>
              </a:rPr>
              <a:t>Adding</a:t>
            </a:r>
            <a:r>
              <a:rPr lang="de-DE" sz="2000" b="1" dirty="0" smtClean="0">
                <a:solidFill>
                  <a:srgbClr val="137C08"/>
                </a:solidFill>
              </a:rPr>
              <a:t/>
            </a:r>
            <a:br>
              <a:rPr lang="de-DE" sz="2000" b="1" dirty="0" smtClean="0">
                <a:solidFill>
                  <a:srgbClr val="137C08"/>
                </a:solidFill>
              </a:rPr>
            </a:br>
            <a:r>
              <a:rPr lang="de-DE" sz="2000" b="1" dirty="0" smtClean="0">
                <a:solidFill>
                  <a:srgbClr val="137C08"/>
                </a:solidFill>
              </a:rPr>
              <a:t>Services</a:t>
            </a:r>
            <a:endParaRPr lang="en-GB" sz="2000" b="1" dirty="0" smtClean="0">
              <a:solidFill>
                <a:srgbClr val="137C08"/>
              </a:solidFill>
            </a:endParaRPr>
          </a:p>
        </p:txBody>
      </p:sp>
      <p:sp>
        <p:nvSpPr>
          <p:cNvPr id="12" name="Abgerundetes Rechteck 11"/>
          <p:cNvSpPr/>
          <p:nvPr/>
        </p:nvSpPr>
        <p:spPr>
          <a:xfrm>
            <a:off x="193288" y="2706205"/>
            <a:ext cx="1278673" cy="3609964"/>
          </a:xfrm>
          <a:prstGeom prst="roundRect">
            <a:avLst/>
          </a:prstGeom>
          <a:solidFill>
            <a:schemeClr val="accent3">
              <a:lumMod val="40000"/>
              <a:lumOff val="6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lnSpc>
                <a:spcPct val="114000"/>
              </a:lnSpc>
            </a:pPr>
            <a:r>
              <a:rPr lang="de-DE" sz="2000" b="1" dirty="0" err="1" smtClean="0">
                <a:solidFill>
                  <a:srgbClr val="005293"/>
                </a:solidFill>
              </a:rPr>
              <a:t>Actors</a:t>
            </a:r>
            <a:endParaRPr lang="en-GB" sz="2000" b="1" dirty="0" smtClean="0">
              <a:solidFill>
                <a:srgbClr val="005293"/>
              </a:solidFill>
            </a:endParaRPr>
          </a:p>
        </p:txBody>
      </p:sp>
      <p:sp>
        <p:nvSpPr>
          <p:cNvPr id="13" name="Inhaltsplatzhalter 1"/>
          <p:cNvSpPr txBox="1">
            <a:spLocks/>
          </p:cNvSpPr>
          <p:nvPr/>
        </p:nvSpPr>
        <p:spPr>
          <a:xfrm>
            <a:off x="6530996" y="2799238"/>
            <a:ext cx="2428689" cy="360996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gn="l" rtl="0" eaLnBrk="0" fontAlgn="base" hangingPunct="0">
              <a:lnSpc>
                <a:spcPct val="114000"/>
              </a:lnSpc>
              <a:spcBef>
                <a:spcPct val="0"/>
              </a:spcBef>
              <a:spcAft>
                <a:spcPct val="0"/>
              </a:spcAft>
              <a:defRPr lang="de-DE" sz="1600" kern="1200" noProof="0" dirty="0" smtClean="0">
                <a:solidFill>
                  <a:schemeClr val="tx1"/>
                </a:solidFill>
                <a:latin typeface="+mn-lt"/>
                <a:ea typeface="+mn-ea"/>
                <a:cs typeface="+mn-cs"/>
              </a:defRPr>
            </a:lvl1pPr>
            <a:lvl2pPr marL="176213" indent="-176213" algn="l" rtl="0" eaLnBrk="0" fontAlgn="base" hangingPunct="0">
              <a:lnSpc>
                <a:spcPct val="114000"/>
              </a:lnSpc>
              <a:spcBef>
                <a:spcPct val="0"/>
              </a:spcBef>
              <a:spcAft>
                <a:spcPct val="0"/>
              </a:spcAft>
              <a:buFont typeface="Arial" charset="0"/>
              <a:buChar char="•"/>
              <a:defRPr lang="de-DE" sz="1600" kern="1200" noProof="0" dirty="0" smtClean="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6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spcAft>
                <a:spcPts val="600"/>
              </a:spcAft>
            </a:pPr>
            <a:r>
              <a:rPr lang="en-GB" b="1" dirty="0" err="1" smtClean="0"/>
              <a:t>Catalog</a:t>
            </a:r>
            <a:endParaRPr lang="en-GB" b="1" dirty="0" smtClean="0"/>
          </a:p>
          <a:p>
            <a:pPr marL="285750" indent="-285750">
              <a:lnSpc>
                <a:spcPct val="100000"/>
              </a:lnSpc>
              <a:spcAft>
                <a:spcPts val="600"/>
              </a:spcAft>
              <a:buFont typeface="Arial" panose="020B0604020202020204" pitchFamily="34" charset="0"/>
              <a:buChar char="•"/>
            </a:pPr>
            <a:r>
              <a:rPr lang="en-GB" dirty="0" smtClean="0"/>
              <a:t>Core </a:t>
            </a:r>
            <a:r>
              <a:rPr lang="en-GB" dirty="0"/>
              <a:t>component of the distributed </a:t>
            </a:r>
            <a:r>
              <a:rPr lang="en-GB" dirty="0" smtClean="0"/>
              <a:t>Digital Twin</a:t>
            </a:r>
          </a:p>
          <a:p>
            <a:pPr marL="285750" indent="-285750">
              <a:lnSpc>
                <a:spcPct val="100000"/>
              </a:lnSpc>
              <a:spcAft>
                <a:spcPts val="600"/>
              </a:spcAft>
              <a:buFont typeface="Arial" panose="020B0604020202020204" pitchFamily="34" charset="0"/>
              <a:buChar char="•"/>
            </a:pPr>
            <a:r>
              <a:rPr lang="en-GB" dirty="0" smtClean="0"/>
              <a:t>Establishes semantic </a:t>
            </a:r>
            <a:r>
              <a:rPr lang="en-GB" dirty="0"/>
              <a:t>relations between diverse </a:t>
            </a:r>
            <a:r>
              <a:rPr lang="en-GB" dirty="0" smtClean="0"/>
              <a:t>distributed resources </a:t>
            </a:r>
          </a:p>
          <a:p>
            <a:pPr marL="285750" indent="-285750">
              <a:lnSpc>
                <a:spcPct val="100000"/>
              </a:lnSpc>
              <a:spcAft>
                <a:spcPts val="600"/>
              </a:spcAft>
              <a:buFont typeface="Arial" panose="020B0604020202020204" pitchFamily="34" charset="0"/>
              <a:buChar char="•"/>
            </a:pPr>
            <a:r>
              <a:rPr lang="en-GB" dirty="0" smtClean="0"/>
              <a:t>Manages </a:t>
            </a:r>
            <a:r>
              <a:rPr lang="en-GB" dirty="0"/>
              <a:t>information on </a:t>
            </a:r>
            <a:r>
              <a:rPr lang="en-GB" dirty="0" smtClean="0"/>
              <a:t>“individual </a:t>
            </a:r>
            <a:r>
              <a:rPr lang="en-GB" dirty="0"/>
              <a:t>physical </a:t>
            </a:r>
            <a:r>
              <a:rPr lang="en-GB" dirty="0" smtClean="0"/>
              <a:t>things” level</a:t>
            </a:r>
          </a:p>
          <a:p>
            <a:pPr marL="285750" indent="-285750">
              <a:lnSpc>
                <a:spcPct val="100000"/>
              </a:lnSpc>
              <a:spcAft>
                <a:spcPts val="600"/>
              </a:spcAft>
              <a:buFont typeface="Arial" panose="020B0604020202020204" pitchFamily="34" charset="0"/>
              <a:buChar char="•"/>
            </a:pPr>
            <a:r>
              <a:rPr lang="en-GB" dirty="0"/>
              <a:t>M</a:t>
            </a:r>
            <a:r>
              <a:rPr lang="en-GB" dirty="0" smtClean="0"/>
              <a:t>anages stakeholders and organizations</a:t>
            </a:r>
            <a:endParaRPr lang="en-GB" dirty="0"/>
          </a:p>
        </p:txBody>
      </p:sp>
      <p:sp>
        <p:nvSpPr>
          <p:cNvPr id="16" name="Abgerundetes Rechteck 15"/>
          <p:cNvSpPr/>
          <p:nvPr/>
        </p:nvSpPr>
        <p:spPr>
          <a:xfrm>
            <a:off x="3025700" y="4219793"/>
            <a:ext cx="1497205" cy="1019907"/>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GB" dirty="0" smtClean="0"/>
          </a:p>
        </p:txBody>
      </p:sp>
    </p:spTree>
    <p:extLst>
      <p:ext uri="{BB962C8B-B14F-4D97-AF65-F5344CB8AC3E}">
        <p14:creationId xmlns:p14="http://schemas.microsoft.com/office/powerpoint/2010/main" val="2242723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par>
                                <p:cTn id="13" presetID="10"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11"/>
                                        </p:tgtEl>
                                      </p:cBhvr>
                                    </p:animEffect>
                                    <p:set>
                                      <p:cBhvr>
                                        <p:cTn id="20" dur="1" fill="hold">
                                          <p:stCondLst>
                                            <p:cond delay="499"/>
                                          </p:stCondLst>
                                        </p:cTn>
                                        <p:tgtEl>
                                          <p:spTgt spid="11"/>
                                        </p:tgtEl>
                                        <p:attrNameLst>
                                          <p:attrName>style.visibility</p:attrName>
                                        </p:attrNameLst>
                                      </p:cBhvr>
                                      <p:to>
                                        <p:strVal val="hidden"/>
                                      </p:to>
                                    </p:set>
                                  </p:childTnLst>
                                </p:cTn>
                              </p:par>
                              <p:par>
                                <p:cTn id="21" presetID="10"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xit" presetSubtype="0" fill="hold" grpId="1" nodeType="clickEffect">
                                  <p:stCondLst>
                                    <p:cond delay="0"/>
                                  </p:stCondLst>
                                  <p:childTnLst>
                                    <p:animEffect transition="out" filter="fade">
                                      <p:cBhvr>
                                        <p:cTn id="27" dur="500"/>
                                        <p:tgtEl>
                                          <p:spTgt spid="9"/>
                                        </p:tgtEl>
                                      </p:cBhvr>
                                    </p:animEffect>
                                    <p:set>
                                      <p:cBhvr>
                                        <p:cTn id="28" dur="1" fill="hold">
                                          <p:stCondLst>
                                            <p:cond delay="499"/>
                                          </p:stCondLst>
                                        </p:cTn>
                                        <p:tgtEl>
                                          <p:spTgt spid="9"/>
                                        </p:tgtEl>
                                        <p:attrNameLst>
                                          <p:attrName>style.visibility</p:attrName>
                                        </p:attrNameLst>
                                      </p:cBhvr>
                                      <p:to>
                                        <p:strVal val="hidden"/>
                                      </p:to>
                                    </p:se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500"/>
                            </p:stCondLst>
                            <p:childTnLst>
                              <p:par>
                                <p:cTn id="33" presetID="10" presetClass="entr" presetSubtype="0"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11" grpId="0" animBg="1"/>
      <p:bldP spid="11" grpId="1" animBg="1"/>
      <p:bldP spid="12" grpId="0" animBg="1"/>
      <p:bldP spid="12" grpId="1" animBg="1"/>
      <p:bldP spid="13" grpId="0"/>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2"/>
            </p:custDataLst>
            <p:extLst>
              <p:ext uri="{D42A27DB-BD31-4B8C-83A1-F6EECF244321}">
                <p14:modId xmlns:p14="http://schemas.microsoft.com/office/powerpoint/2010/main" val="404409678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1364" name="think-cell Folie" r:id="rId6" imgW="526" imgH="526" progId="TCLayout.ActiveDocument.1">
                  <p:embed/>
                </p:oleObj>
              </mc:Choice>
              <mc:Fallback>
                <p:oleObj name="think-cell Folie" r:id="rId6" imgW="526" imgH="52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hteck 5" hidden="1"/>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14000"/>
              </a:lnSpc>
            </a:pPr>
            <a:endParaRPr lang="en-GB" sz="2800" dirty="0" smtClean="0">
              <a:latin typeface="Arial" panose="020B0604020202020204" pitchFamily="34" charset="0"/>
              <a:ea typeface="+mj-ea"/>
              <a:cs typeface="+mj-cs"/>
              <a:sym typeface="Arial" panose="020B0604020202020204" pitchFamily="34" charset="0"/>
            </a:endParaRPr>
          </a:p>
        </p:txBody>
      </p:sp>
      <p:sp>
        <p:nvSpPr>
          <p:cNvPr id="2" name="Inhaltsplatzhalter 1"/>
          <p:cNvSpPr>
            <a:spLocks noGrp="1"/>
          </p:cNvSpPr>
          <p:nvPr>
            <p:ph idx="1"/>
          </p:nvPr>
        </p:nvSpPr>
        <p:spPr>
          <a:xfrm>
            <a:off x="319091" y="1376363"/>
            <a:ext cx="8507410" cy="5085397"/>
          </a:xfrm>
          <a:noFill/>
        </p:spPr>
        <p:txBody>
          <a:bodyPr/>
          <a:lstStyle/>
          <a:p>
            <a:pPr marL="285750" indent="-285750">
              <a:buFont typeface="Arial" panose="020B0604020202020204" pitchFamily="34" charset="0"/>
              <a:buChar char="•"/>
            </a:pPr>
            <a:r>
              <a:rPr lang="en-GB" dirty="0" smtClean="0"/>
              <a:t>Covers datasets, services, </a:t>
            </a:r>
            <a:r>
              <a:rPr lang="en-GB" b="1" dirty="0" smtClean="0"/>
              <a:t>all individual physical things</a:t>
            </a:r>
            <a:r>
              <a:rPr lang="en-GB" dirty="0" smtClean="0"/>
              <a:t>, </a:t>
            </a:r>
            <a:r>
              <a:rPr lang="en-GB" dirty="0"/>
              <a:t>organizations and </a:t>
            </a:r>
            <a:r>
              <a:rPr lang="en-GB" dirty="0" smtClean="0"/>
              <a:t>stakeholders</a:t>
            </a:r>
          </a:p>
          <a:p>
            <a:pPr marL="285750" indent="-285750">
              <a:buFont typeface="Arial" panose="020B0604020202020204" pitchFamily="34" charset="0"/>
              <a:buChar char="•"/>
            </a:pPr>
            <a:r>
              <a:rPr lang="en-GB" b="1" dirty="0" smtClean="0"/>
              <a:t>Specialized</a:t>
            </a:r>
            <a:r>
              <a:rPr lang="en-GB" dirty="0" smtClean="0"/>
              <a:t> information </a:t>
            </a:r>
            <a:r>
              <a:rPr lang="en-GB" dirty="0"/>
              <a:t>resource </a:t>
            </a:r>
            <a:r>
              <a:rPr lang="en-GB" dirty="0" smtClean="0"/>
              <a:t>types</a:t>
            </a:r>
          </a:p>
          <a:p>
            <a:pPr marL="285750" indent="-285750">
              <a:buFont typeface="Arial" panose="020B0604020202020204" pitchFamily="34" charset="0"/>
              <a:buChar char="•"/>
            </a:pPr>
            <a:r>
              <a:rPr lang="en-GB" b="1" dirty="0"/>
              <a:t>Improved</a:t>
            </a:r>
            <a:r>
              <a:rPr lang="en-GB" dirty="0"/>
              <a:t> structuring and retrieval of information in the </a:t>
            </a:r>
            <a:r>
              <a:rPr lang="en-GB" dirty="0" err="1" smtClean="0"/>
              <a:t>catalog</a:t>
            </a:r>
            <a:endParaRPr lang="en-GB" dirty="0" smtClean="0"/>
          </a:p>
          <a:p>
            <a:pPr marL="285750" indent="-285750">
              <a:buFont typeface="Arial" panose="020B0604020202020204" pitchFamily="34" charset="0"/>
              <a:buChar char="•"/>
            </a:pPr>
            <a:r>
              <a:rPr lang="en-GB" dirty="0"/>
              <a:t>Possibility to register </a:t>
            </a:r>
            <a:r>
              <a:rPr lang="en-GB" b="1" dirty="0"/>
              <a:t>physical </a:t>
            </a:r>
            <a:r>
              <a:rPr lang="en-GB" b="1" dirty="0" smtClean="0"/>
              <a:t>objects</a:t>
            </a:r>
          </a:p>
          <a:p>
            <a:pPr marL="285750" indent="-285750">
              <a:buFont typeface="Arial" panose="020B0604020202020204" pitchFamily="34" charset="0"/>
              <a:buChar char="•"/>
            </a:pPr>
            <a:r>
              <a:rPr lang="en-GB" dirty="0" smtClean="0"/>
              <a:t>All landscape objects </a:t>
            </a:r>
            <a:r>
              <a:rPr lang="en-GB" dirty="0"/>
              <a:t>have </a:t>
            </a:r>
            <a:r>
              <a:rPr lang="en-GB" b="1" dirty="0"/>
              <a:t>stable </a:t>
            </a:r>
            <a:r>
              <a:rPr lang="en-GB" b="1" dirty="0" smtClean="0"/>
              <a:t>identifiers</a:t>
            </a:r>
          </a:p>
          <a:p>
            <a:pPr marL="285750" indent="-285750">
              <a:buFont typeface="Arial" panose="020B0604020202020204" pitchFamily="34" charset="0"/>
              <a:buChar char="•"/>
            </a:pPr>
            <a:r>
              <a:rPr lang="en-GB" b="1" dirty="0" smtClean="0"/>
              <a:t>Relationships</a:t>
            </a:r>
            <a:r>
              <a:rPr lang="en-GB" dirty="0" smtClean="0"/>
              <a:t> </a:t>
            </a:r>
            <a:r>
              <a:rPr lang="en-GB" dirty="0"/>
              <a:t>between resources of the distributed </a:t>
            </a:r>
            <a:r>
              <a:rPr lang="en-GB" dirty="0" smtClean="0"/>
              <a:t>Digital Twin and with </a:t>
            </a:r>
            <a:r>
              <a:rPr lang="en-GB" dirty="0"/>
              <a:t>external </a:t>
            </a:r>
            <a:r>
              <a:rPr lang="en-GB" dirty="0" smtClean="0"/>
              <a:t>resources is </a:t>
            </a:r>
            <a:r>
              <a:rPr lang="en-GB" dirty="0"/>
              <a:t>represented </a:t>
            </a:r>
            <a:r>
              <a:rPr lang="en-GB" dirty="0" smtClean="0"/>
              <a:t>by three different types</a:t>
            </a:r>
          </a:p>
        </p:txBody>
      </p:sp>
      <p:sp>
        <p:nvSpPr>
          <p:cNvPr id="3" name="Foliennummernplatzhalter 2"/>
          <p:cNvSpPr>
            <a:spLocks noGrp="1"/>
          </p:cNvSpPr>
          <p:nvPr>
            <p:ph type="sldNum" sz="quarter" idx="11"/>
          </p:nvPr>
        </p:nvSpPr>
        <p:spPr/>
        <p:txBody>
          <a:bodyPr/>
          <a:lstStyle/>
          <a:p>
            <a:fld id="{CE58CB1E-F828-4F11-99E0-327109AF9DA4}" type="slidenum">
              <a:rPr lang="de-DE" smtClean="0"/>
              <a:pPr/>
              <a:t>4</a:t>
            </a:fld>
            <a:endParaRPr lang="de-DE" dirty="0"/>
          </a:p>
        </p:txBody>
      </p:sp>
      <p:sp>
        <p:nvSpPr>
          <p:cNvPr id="4" name="Fußzeilenplatzhalter 3"/>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p:nvSpPr>
          <p:cNvPr id="5" name="Titel 4"/>
          <p:cNvSpPr>
            <a:spLocks noGrp="1"/>
          </p:cNvSpPr>
          <p:nvPr>
            <p:ph type="title"/>
          </p:nvPr>
        </p:nvSpPr>
        <p:spPr>
          <a:xfrm>
            <a:off x="319090" y="816534"/>
            <a:ext cx="8508999" cy="410369"/>
          </a:xfrm>
        </p:spPr>
        <p:txBody>
          <a:bodyPr/>
          <a:lstStyle/>
          <a:p>
            <a:r>
              <a:rPr lang="en-GB" sz="2800" dirty="0" err="1" smtClean="0"/>
              <a:t>Catalog</a:t>
            </a:r>
            <a:r>
              <a:rPr lang="en-GB" sz="2800" dirty="0" smtClean="0"/>
              <a:t> of </a:t>
            </a:r>
            <a:r>
              <a:rPr lang="en-GB" sz="2800" dirty="0"/>
              <a:t>the Distributed Digital Twin</a:t>
            </a:r>
          </a:p>
        </p:txBody>
      </p:sp>
      <p:pic>
        <p:nvPicPr>
          <p:cNvPr id="8" name="Grafik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3935" y="3350869"/>
            <a:ext cx="8156130" cy="3159399"/>
          </a:xfrm>
          <a:prstGeom prst="rect">
            <a:avLst/>
          </a:prstGeom>
        </p:spPr>
      </p:pic>
      <p:sp>
        <p:nvSpPr>
          <p:cNvPr id="12" name="Abgerundetes Rechteck 11"/>
          <p:cNvSpPr/>
          <p:nvPr/>
        </p:nvSpPr>
        <p:spPr>
          <a:xfrm>
            <a:off x="6618958" y="3346227"/>
            <a:ext cx="2049675" cy="2095874"/>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GB" dirty="0" smtClean="0"/>
          </a:p>
        </p:txBody>
      </p:sp>
      <p:sp>
        <p:nvSpPr>
          <p:cNvPr id="13" name="Abgerundetes Rechteck 12"/>
          <p:cNvSpPr/>
          <p:nvPr/>
        </p:nvSpPr>
        <p:spPr>
          <a:xfrm>
            <a:off x="493935" y="5254319"/>
            <a:ext cx="6268911" cy="1255949"/>
          </a:xfrm>
          <a:prstGeom prst="round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GB" dirty="0" smtClean="0"/>
          </a:p>
        </p:txBody>
      </p:sp>
    </p:spTree>
    <p:extLst>
      <p:ext uri="{BB962C8B-B14F-4D97-AF65-F5344CB8AC3E}">
        <p14:creationId xmlns:p14="http://schemas.microsoft.com/office/powerpoint/2010/main" val="2087597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2"/>
            </p:custDataLst>
            <p:extLst>
              <p:ext uri="{D42A27DB-BD31-4B8C-83A1-F6EECF244321}">
                <p14:modId xmlns:p14="http://schemas.microsoft.com/office/powerpoint/2010/main" val="5673675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2375" name="think-cell Folie" r:id="rId6" imgW="526" imgH="526" progId="TCLayout.ActiveDocument.1">
                  <p:embed/>
                </p:oleObj>
              </mc:Choice>
              <mc:Fallback>
                <p:oleObj name="think-cell Folie" r:id="rId6" imgW="526" imgH="52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hteck 5" hidden="1"/>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14000"/>
              </a:lnSpc>
            </a:pPr>
            <a:endParaRPr lang="en-GB" sz="3000" dirty="0" smtClean="0">
              <a:latin typeface="Arial" panose="020B0604020202020204" pitchFamily="34" charset="0"/>
              <a:ea typeface="+mj-ea"/>
              <a:cs typeface="+mj-cs"/>
              <a:sym typeface="Arial" panose="020B0604020202020204" pitchFamily="34" charset="0"/>
            </a:endParaRPr>
          </a:p>
        </p:txBody>
      </p:sp>
      <p:sp>
        <p:nvSpPr>
          <p:cNvPr id="3" name="Foliennummernplatzhalter 2"/>
          <p:cNvSpPr>
            <a:spLocks noGrp="1"/>
          </p:cNvSpPr>
          <p:nvPr>
            <p:ph type="sldNum" sz="quarter" idx="11"/>
          </p:nvPr>
        </p:nvSpPr>
        <p:spPr/>
        <p:txBody>
          <a:bodyPr/>
          <a:lstStyle/>
          <a:p>
            <a:fld id="{CE58CB1E-F828-4F11-99E0-327109AF9DA4}" type="slidenum">
              <a:rPr lang="de-DE" smtClean="0"/>
              <a:pPr/>
              <a:t>5</a:t>
            </a:fld>
            <a:endParaRPr lang="de-DE" dirty="0"/>
          </a:p>
        </p:txBody>
      </p:sp>
      <p:sp>
        <p:nvSpPr>
          <p:cNvPr id="4" name="Fußzeilenplatzhalter 3"/>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grpSp>
        <p:nvGrpSpPr>
          <p:cNvPr id="10" name="Gruppieren 9"/>
          <p:cNvGrpSpPr/>
          <p:nvPr/>
        </p:nvGrpSpPr>
        <p:grpSpPr>
          <a:xfrm>
            <a:off x="3490783" y="882500"/>
            <a:ext cx="2196000" cy="2476500"/>
            <a:chOff x="3295650" y="452438"/>
            <a:chExt cx="2047875" cy="2476500"/>
          </a:xfrm>
        </p:grpSpPr>
        <p:sp>
          <p:nvSpPr>
            <p:cNvPr id="11" name="Rechteck 10"/>
            <p:cNvSpPr/>
            <p:nvPr/>
          </p:nvSpPr>
          <p:spPr>
            <a:xfrm>
              <a:off x="3295650" y="452438"/>
              <a:ext cx="2047875" cy="24765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2" name="Textfeld 11"/>
            <p:cNvSpPr txBox="1"/>
            <p:nvPr/>
          </p:nvSpPr>
          <p:spPr>
            <a:xfrm>
              <a:off x="3509963" y="576263"/>
              <a:ext cx="1604962" cy="276999"/>
            </a:xfrm>
            <a:prstGeom prst="rect">
              <a:avLst/>
            </a:prstGeom>
            <a:noFill/>
          </p:spPr>
          <p:txBody>
            <a:bodyPr wrap="square" rtlCol="0">
              <a:spAutoFit/>
            </a:bodyPr>
            <a:lstStyle/>
            <a:p>
              <a:r>
                <a:rPr lang="de-DE" sz="1200" b="1" dirty="0" smtClean="0"/>
                <a:t>ID Parcel_BY1234</a:t>
              </a:r>
              <a:endParaRPr lang="en-GB" sz="1200" b="1" dirty="0"/>
            </a:p>
          </p:txBody>
        </p:sp>
        <p:sp>
          <p:nvSpPr>
            <p:cNvPr id="13" name="Textfeld 12"/>
            <p:cNvSpPr txBox="1"/>
            <p:nvPr/>
          </p:nvSpPr>
          <p:spPr>
            <a:xfrm>
              <a:off x="3371850" y="860231"/>
              <a:ext cx="1743075" cy="482183"/>
            </a:xfrm>
            <a:prstGeom prst="rect">
              <a:avLst/>
            </a:prstGeom>
            <a:noFill/>
          </p:spPr>
          <p:txBody>
            <a:bodyPr wrap="square" rtlCol="0">
              <a:spAutoFit/>
            </a:bodyPr>
            <a:lstStyle/>
            <a:p>
              <a:pPr>
                <a:spcBef>
                  <a:spcPts val="400"/>
                </a:spcBef>
              </a:pPr>
              <a:r>
                <a:rPr lang="de-DE" sz="1100" dirty="0" smtClean="0"/>
                <a:t>Group: </a:t>
              </a:r>
              <a:r>
                <a:rPr lang="de-DE" sz="1100" dirty="0" err="1" smtClean="0"/>
                <a:t>Landscape</a:t>
              </a:r>
              <a:r>
                <a:rPr lang="de-DE" sz="1100" dirty="0" smtClean="0"/>
                <a:t> </a:t>
              </a:r>
              <a:r>
                <a:rPr lang="de-DE" sz="1100" dirty="0" err="1" smtClean="0"/>
                <a:t>Object</a:t>
              </a:r>
              <a:endParaRPr lang="de-DE" sz="1100" dirty="0" smtClean="0"/>
            </a:p>
            <a:p>
              <a:pPr>
                <a:spcBef>
                  <a:spcPts val="400"/>
                </a:spcBef>
              </a:pPr>
              <a:r>
                <a:rPr lang="de-DE" sz="1100" dirty="0" smtClean="0"/>
                <a:t>Land </a:t>
              </a:r>
              <a:r>
                <a:rPr lang="de-DE" sz="1100" dirty="0" err="1" smtClean="0"/>
                <a:t>parcel</a:t>
              </a:r>
              <a:r>
                <a:rPr lang="de-DE" sz="1100" dirty="0" smtClean="0"/>
                <a:t> BY1234</a:t>
              </a:r>
              <a:endParaRPr lang="en-GB" sz="1100" dirty="0"/>
            </a:p>
          </p:txBody>
        </p:sp>
        <p:cxnSp>
          <p:nvCxnSpPr>
            <p:cNvPr id="14" name="Gerader Verbinder 13"/>
            <p:cNvCxnSpPr/>
            <p:nvPr/>
          </p:nvCxnSpPr>
          <p:spPr>
            <a:xfrm>
              <a:off x="3295650" y="1495423"/>
              <a:ext cx="2047875" cy="0"/>
            </a:xfrm>
            <a:prstGeom prst="line">
              <a:avLst/>
            </a:prstGeom>
            <a:ln w="12700">
              <a:solidFill>
                <a:srgbClr val="9DC3E6"/>
              </a:solidFill>
            </a:ln>
          </p:spPr>
          <p:style>
            <a:lnRef idx="1">
              <a:schemeClr val="accent1"/>
            </a:lnRef>
            <a:fillRef idx="0">
              <a:schemeClr val="accent1"/>
            </a:fillRef>
            <a:effectRef idx="0">
              <a:schemeClr val="accent1"/>
            </a:effectRef>
            <a:fontRef idx="minor">
              <a:schemeClr val="tx1"/>
            </a:fontRef>
          </p:style>
        </p:cxnSp>
        <p:sp>
          <p:nvSpPr>
            <p:cNvPr id="15" name="Textfeld 14"/>
            <p:cNvSpPr txBox="1"/>
            <p:nvPr/>
          </p:nvSpPr>
          <p:spPr>
            <a:xfrm>
              <a:off x="3324224" y="1495873"/>
              <a:ext cx="1966914" cy="1377300"/>
            </a:xfrm>
            <a:prstGeom prst="rect">
              <a:avLst/>
            </a:prstGeom>
            <a:noFill/>
          </p:spPr>
          <p:txBody>
            <a:bodyPr wrap="square" rtlCol="0">
              <a:spAutoFit/>
            </a:bodyPr>
            <a:lstStyle/>
            <a:p>
              <a:pPr>
                <a:spcBef>
                  <a:spcPts val="400"/>
                </a:spcBef>
              </a:pPr>
              <a:r>
                <a:rPr lang="de-DE" sz="1050" dirty="0" err="1" smtClean="0"/>
                <a:t>Owner</a:t>
              </a:r>
              <a:r>
                <a:rPr lang="de-DE" sz="1050" dirty="0" smtClean="0"/>
                <a:t>: </a:t>
              </a:r>
              <a:r>
                <a:rPr lang="de-DE" sz="1050" dirty="0" err="1" smtClean="0"/>
                <a:t>Faculty</a:t>
              </a:r>
              <a:r>
                <a:rPr lang="de-DE" sz="1050" dirty="0" smtClean="0"/>
                <a:t> Administration</a:t>
              </a:r>
            </a:p>
            <a:p>
              <a:pPr>
                <a:spcBef>
                  <a:spcPts val="400"/>
                </a:spcBef>
              </a:pPr>
              <a:r>
                <a:rPr lang="de-DE" sz="1050" dirty="0" err="1" smtClean="0"/>
                <a:t>Geometry</a:t>
              </a:r>
              <a:r>
                <a:rPr lang="de-DE" sz="1050" dirty="0" smtClean="0"/>
                <a:t>: 0103000020797F00000100000005000000295C8FC2F5A842C0EC51…</a:t>
              </a:r>
            </a:p>
            <a:p>
              <a:pPr>
                <a:spcBef>
                  <a:spcPts val="400"/>
                </a:spcBef>
              </a:pPr>
              <a:r>
                <a:rPr lang="de-DE" sz="1050" dirty="0" smtClean="0"/>
                <a:t>Area: 0.76 ha</a:t>
              </a:r>
            </a:p>
            <a:p>
              <a:pPr>
                <a:spcBef>
                  <a:spcPts val="400"/>
                </a:spcBef>
              </a:pPr>
              <a:r>
                <a:rPr lang="de-DE" sz="1050" dirty="0" err="1" smtClean="0"/>
                <a:t>Morphology</a:t>
              </a:r>
              <a:r>
                <a:rPr lang="de-DE" sz="1050" dirty="0" smtClean="0"/>
                <a:t>: </a:t>
              </a:r>
              <a:r>
                <a:rPr lang="de-DE" sz="1050" dirty="0" err="1" smtClean="0"/>
                <a:t>Rectangular</a:t>
              </a:r>
              <a:endParaRPr lang="en-GB" sz="1050" dirty="0"/>
            </a:p>
          </p:txBody>
        </p:sp>
      </p:grpSp>
      <p:grpSp>
        <p:nvGrpSpPr>
          <p:cNvPr id="16" name="Gruppieren 15"/>
          <p:cNvGrpSpPr/>
          <p:nvPr/>
        </p:nvGrpSpPr>
        <p:grpSpPr>
          <a:xfrm>
            <a:off x="6722977" y="882500"/>
            <a:ext cx="2196001" cy="2476500"/>
            <a:chOff x="3295650" y="452438"/>
            <a:chExt cx="1931043" cy="2476500"/>
          </a:xfrm>
        </p:grpSpPr>
        <p:sp>
          <p:nvSpPr>
            <p:cNvPr id="17" name="Rechteck 16"/>
            <p:cNvSpPr/>
            <p:nvPr/>
          </p:nvSpPr>
          <p:spPr>
            <a:xfrm>
              <a:off x="3295650" y="452438"/>
              <a:ext cx="1931043" cy="24765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8" name="Textfeld 17"/>
            <p:cNvSpPr txBox="1"/>
            <p:nvPr/>
          </p:nvSpPr>
          <p:spPr>
            <a:xfrm>
              <a:off x="3509963" y="576263"/>
              <a:ext cx="1604962" cy="276999"/>
            </a:xfrm>
            <a:prstGeom prst="rect">
              <a:avLst/>
            </a:prstGeom>
            <a:noFill/>
          </p:spPr>
          <p:txBody>
            <a:bodyPr wrap="square" rtlCol="0">
              <a:spAutoFit/>
            </a:bodyPr>
            <a:lstStyle/>
            <a:p>
              <a:r>
                <a:rPr lang="de-DE" sz="1200" b="1" dirty="0" smtClean="0"/>
                <a:t>ID Sensor_SQ17</a:t>
              </a:r>
              <a:endParaRPr lang="en-GB" sz="1200" b="1" dirty="0"/>
            </a:p>
          </p:txBody>
        </p:sp>
        <p:sp>
          <p:nvSpPr>
            <p:cNvPr id="19" name="Textfeld 18"/>
            <p:cNvSpPr txBox="1"/>
            <p:nvPr/>
          </p:nvSpPr>
          <p:spPr>
            <a:xfrm>
              <a:off x="3371850" y="845942"/>
              <a:ext cx="1854612" cy="820738"/>
            </a:xfrm>
            <a:prstGeom prst="rect">
              <a:avLst/>
            </a:prstGeom>
            <a:noFill/>
          </p:spPr>
          <p:txBody>
            <a:bodyPr wrap="square" rtlCol="0">
              <a:spAutoFit/>
            </a:bodyPr>
            <a:lstStyle/>
            <a:p>
              <a:pPr>
                <a:spcBef>
                  <a:spcPts val="400"/>
                </a:spcBef>
              </a:pPr>
              <a:r>
                <a:rPr lang="de-DE" sz="1100" dirty="0" smtClean="0"/>
                <a:t>Group: Device</a:t>
              </a:r>
            </a:p>
            <a:p>
              <a:pPr>
                <a:spcBef>
                  <a:spcPts val="400"/>
                </a:spcBef>
              </a:pPr>
              <a:r>
                <a:rPr lang="de-DE" sz="1100" dirty="0" err="1" smtClean="0"/>
                <a:t>Soil</a:t>
              </a:r>
              <a:r>
                <a:rPr lang="de-DE" sz="1100" dirty="0" smtClean="0"/>
                <a:t> </a:t>
              </a:r>
              <a:r>
                <a:rPr lang="de-DE" sz="1100" dirty="0" err="1" smtClean="0"/>
                <a:t>quality</a:t>
              </a:r>
              <a:r>
                <a:rPr lang="de-DE" sz="1100" dirty="0" smtClean="0"/>
                <a:t>; Sensor_SQ17 </a:t>
              </a:r>
              <a:r>
                <a:rPr lang="de-DE" sz="1100" dirty="0" err="1" smtClean="0"/>
                <a:t>Placed</a:t>
              </a:r>
              <a:r>
                <a:rPr lang="de-DE" sz="1100" dirty="0" smtClean="0"/>
                <a:t> </a:t>
              </a:r>
              <a:r>
                <a:rPr lang="de-DE" sz="1100" dirty="0" err="1" smtClean="0"/>
                <a:t>within</a:t>
              </a:r>
              <a:r>
                <a:rPr lang="de-DE" sz="1100" dirty="0" smtClean="0"/>
                <a:t> </a:t>
              </a:r>
              <a:r>
                <a:rPr lang="de-DE" sz="1100" dirty="0" err="1" smtClean="0"/>
                <a:t>land</a:t>
              </a:r>
              <a:r>
                <a:rPr lang="de-DE" sz="1100" dirty="0" smtClean="0"/>
                <a:t> </a:t>
              </a:r>
              <a:r>
                <a:rPr lang="de-DE" sz="1100" dirty="0" err="1" smtClean="0"/>
                <a:t>parcel</a:t>
              </a:r>
              <a:r>
                <a:rPr lang="de-DE" sz="1100" dirty="0" smtClean="0"/>
                <a:t> BY1234</a:t>
              </a:r>
              <a:endParaRPr lang="en-GB" sz="1100" dirty="0"/>
            </a:p>
          </p:txBody>
        </p:sp>
        <p:cxnSp>
          <p:nvCxnSpPr>
            <p:cNvPr id="20" name="Gerader Verbinder 19"/>
            <p:cNvCxnSpPr/>
            <p:nvPr/>
          </p:nvCxnSpPr>
          <p:spPr>
            <a:xfrm flipV="1">
              <a:off x="3300068" y="1683147"/>
              <a:ext cx="1903506" cy="7541"/>
            </a:xfrm>
            <a:prstGeom prst="line">
              <a:avLst/>
            </a:prstGeom>
            <a:ln w="12700">
              <a:solidFill>
                <a:srgbClr val="9DC3E6"/>
              </a:solidFill>
            </a:ln>
          </p:spPr>
          <p:style>
            <a:lnRef idx="1">
              <a:schemeClr val="accent1"/>
            </a:lnRef>
            <a:fillRef idx="0">
              <a:schemeClr val="accent1"/>
            </a:fillRef>
            <a:effectRef idx="0">
              <a:schemeClr val="accent1"/>
            </a:effectRef>
            <a:fontRef idx="minor">
              <a:schemeClr val="tx1"/>
            </a:fontRef>
          </p:style>
        </p:cxnSp>
        <p:sp>
          <p:nvSpPr>
            <p:cNvPr id="21" name="Textfeld 20"/>
            <p:cNvSpPr txBox="1"/>
            <p:nvPr/>
          </p:nvSpPr>
          <p:spPr>
            <a:xfrm>
              <a:off x="3324225" y="1688171"/>
              <a:ext cx="1902237" cy="1089235"/>
            </a:xfrm>
            <a:prstGeom prst="rect">
              <a:avLst/>
            </a:prstGeom>
            <a:noFill/>
          </p:spPr>
          <p:txBody>
            <a:bodyPr wrap="square" rtlCol="0">
              <a:spAutoFit/>
            </a:bodyPr>
            <a:lstStyle/>
            <a:p>
              <a:pPr>
                <a:spcBef>
                  <a:spcPts val="400"/>
                </a:spcBef>
              </a:pPr>
              <a:r>
                <a:rPr lang="de-DE" sz="1050" dirty="0" err="1" smtClean="0"/>
                <a:t>Owner</a:t>
              </a:r>
              <a:r>
                <a:rPr lang="de-DE" sz="1050" dirty="0" smtClean="0"/>
                <a:t>: </a:t>
              </a:r>
              <a:r>
                <a:rPr lang="de-DE" sz="1050" dirty="0" err="1" smtClean="0"/>
                <a:t>Chair</a:t>
              </a:r>
              <a:r>
                <a:rPr lang="de-DE" sz="1050" dirty="0" smtClean="0"/>
                <a:t> </a:t>
              </a:r>
              <a:r>
                <a:rPr lang="de-DE" sz="1050" dirty="0" err="1" smtClean="0"/>
                <a:t>of</a:t>
              </a:r>
              <a:r>
                <a:rPr lang="de-DE" sz="1050" dirty="0" smtClean="0"/>
                <a:t> </a:t>
              </a:r>
              <a:r>
                <a:rPr lang="de-DE" sz="1050" dirty="0" err="1" smtClean="0"/>
                <a:t>Soil</a:t>
              </a:r>
              <a:r>
                <a:rPr lang="de-DE" sz="1050" dirty="0" smtClean="0"/>
                <a:t> Science</a:t>
              </a:r>
            </a:p>
            <a:p>
              <a:pPr>
                <a:spcBef>
                  <a:spcPts val="400"/>
                </a:spcBef>
              </a:pPr>
              <a:r>
                <a:rPr lang="de-DE" sz="1050" dirty="0" smtClean="0"/>
                <a:t>Brand: XXX</a:t>
              </a:r>
            </a:p>
            <a:p>
              <a:pPr>
                <a:spcBef>
                  <a:spcPts val="400"/>
                </a:spcBef>
              </a:pPr>
              <a:r>
                <a:rPr lang="de-DE" sz="1050" dirty="0" smtClean="0"/>
                <a:t>Model: XY019s</a:t>
              </a:r>
            </a:p>
            <a:p>
              <a:pPr>
                <a:spcBef>
                  <a:spcPts val="400"/>
                </a:spcBef>
              </a:pPr>
              <a:r>
                <a:rPr lang="de-DE" sz="1050" dirty="0" smtClean="0"/>
                <a:t>Location:</a:t>
              </a:r>
              <a:br>
                <a:rPr lang="de-DE" sz="1050" dirty="0" smtClean="0"/>
              </a:br>
              <a:r>
                <a:rPr lang="de-DE" sz="1050" dirty="0" smtClean="0"/>
                <a:t>&lt;</a:t>
              </a:r>
              <a:r>
                <a:rPr lang="de-DE" sz="1050" dirty="0"/>
                <a:t>49.643301, </a:t>
              </a:r>
              <a:r>
                <a:rPr lang="de-DE" sz="1050" dirty="0" smtClean="0"/>
                <a:t>11.976554, 418&gt;</a:t>
              </a:r>
              <a:endParaRPr lang="en-GB" sz="1050" dirty="0"/>
            </a:p>
          </p:txBody>
        </p:sp>
      </p:grpSp>
      <p:grpSp>
        <p:nvGrpSpPr>
          <p:cNvPr id="22" name="Gruppieren 21"/>
          <p:cNvGrpSpPr/>
          <p:nvPr/>
        </p:nvGrpSpPr>
        <p:grpSpPr>
          <a:xfrm>
            <a:off x="6722976" y="3996813"/>
            <a:ext cx="2195738" cy="2476500"/>
            <a:chOff x="3295650" y="452438"/>
            <a:chExt cx="2047875" cy="2476500"/>
          </a:xfrm>
        </p:grpSpPr>
        <p:sp>
          <p:nvSpPr>
            <p:cNvPr id="23" name="Rechteck 22"/>
            <p:cNvSpPr/>
            <p:nvPr/>
          </p:nvSpPr>
          <p:spPr>
            <a:xfrm>
              <a:off x="3295650" y="452438"/>
              <a:ext cx="2047875" cy="24765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4" name="Textfeld 23"/>
            <p:cNvSpPr txBox="1"/>
            <p:nvPr/>
          </p:nvSpPr>
          <p:spPr>
            <a:xfrm>
              <a:off x="3509963" y="576263"/>
              <a:ext cx="1604962" cy="276999"/>
            </a:xfrm>
            <a:prstGeom prst="rect">
              <a:avLst/>
            </a:prstGeom>
            <a:noFill/>
          </p:spPr>
          <p:txBody>
            <a:bodyPr wrap="square" rtlCol="0">
              <a:spAutoFit/>
            </a:bodyPr>
            <a:lstStyle/>
            <a:p>
              <a:r>
                <a:rPr lang="de-DE" sz="1200" b="1" dirty="0" smtClean="0"/>
                <a:t>ID SensorService_23</a:t>
              </a:r>
              <a:endParaRPr lang="en-GB" sz="1200" b="1" dirty="0"/>
            </a:p>
          </p:txBody>
        </p:sp>
        <p:sp>
          <p:nvSpPr>
            <p:cNvPr id="25" name="Textfeld 24"/>
            <p:cNvSpPr txBox="1"/>
            <p:nvPr/>
          </p:nvSpPr>
          <p:spPr>
            <a:xfrm>
              <a:off x="3371850" y="845942"/>
              <a:ext cx="1971675" cy="820738"/>
            </a:xfrm>
            <a:prstGeom prst="rect">
              <a:avLst/>
            </a:prstGeom>
            <a:noFill/>
          </p:spPr>
          <p:txBody>
            <a:bodyPr wrap="square" rtlCol="0">
              <a:spAutoFit/>
            </a:bodyPr>
            <a:lstStyle/>
            <a:p>
              <a:pPr>
                <a:spcBef>
                  <a:spcPts val="400"/>
                </a:spcBef>
              </a:pPr>
              <a:r>
                <a:rPr lang="de-DE" sz="1100" dirty="0" smtClean="0"/>
                <a:t>Group: Online Service</a:t>
              </a:r>
            </a:p>
            <a:p>
              <a:pPr>
                <a:spcBef>
                  <a:spcPts val="400"/>
                </a:spcBef>
              </a:pPr>
              <a:r>
                <a:rPr lang="de-DE" sz="1100" dirty="0" smtClean="0"/>
                <a:t>Sensor </a:t>
              </a:r>
              <a:r>
                <a:rPr lang="de-DE" sz="1100" dirty="0" err="1" smtClean="0"/>
                <a:t>data</a:t>
              </a:r>
              <a:r>
                <a:rPr lang="de-DE" sz="1100" dirty="0" smtClean="0"/>
                <a:t> </a:t>
              </a:r>
              <a:r>
                <a:rPr lang="de-DE" sz="1100" dirty="0" err="1" smtClean="0"/>
                <a:t>platform</a:t>
              </a:r>
              <a:r>
                <a:rPr lang="de-DE" sz="1100" dirty="0" smtClean="0"/>
                <a:t> </a:t>
              </a:r>
              <a:r>
                <a:rPr lang="de-DE" sz="1100" dirty="0" err="1" smtClean="0"/>
                <a:t>using</a:t>
              </a:r>
              <a:r>
                <a:rPr lang="de-DE" sz="1100" dirty="0" smtClean="0"/>
                <a:t> an OGC </a:t>
              </a:r>
              <a:r>
                <a:rPr lang="de-DE" sz="1100" dirty="0" err="1" smtClean="0"/>
                <a:t>sensorThings</a:t>
              </a:r>
              <a:r>
                <a:rPr lang="de-DE" sz="1100" dirty="0" smtClean="0"/>
                <a:t> API </a:t>
              </a:r>
              <a:r>
                <a:rPr lang="de-DE" sz="1100" dirty="0" err="1" smtClean="0"/>
                <a:t>compliant</a:t>
              </a:r>
              <a:r>
                <a:rPr lang="de-DE" sz="1100" dirty="0" smtClean="0"/>
                <a:t> </a:t>
              </a:r>
              <a:r>
                <a:rPr lang="de-DE" sz="1100" dirty="0" err="1" smtClean="0"/>
                <a:t>software</a:t>
              </a:r>
              <a:endParaRPr lang="en-GB" sz="1100" dirty="0"/>
            </a:p>
          </p:txBody>
        </p:sp>
        <p:cxnSp>
          <p:nvCxnSpPr>
            <p:cNvPr id="26" name="Gerader Verbinder 25"/>
            <p:cNvCxnSpPr/>
            <p:nvPr/>
          </p:nvCxnSpPr>
          <p:spPr>
            <a:xfrm>
              <a:off x="3295650" y="1747850"/>
              <a:ext cx="2047875" cy="0"/>
            </a:xfrm>
            <a:prstGeom prst="line">
              <a:avLst/>
            </a:prstGeom>
            <a:ln w="12700">
              <a:solidFill>
                <a:srgbClr val="9DC3E6"/>
              </a:solidFill>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3324224" y="1762192"/>
              <a:ext cx="1966914" cy="1041311"/>
            </a:xfrm>
            <a:prstGeom prst="rect">
              <a:avLst/>
            </a:prstGeom>
            <a:noFill/>
          </p:spPr>
          <p:txBody>
            <a:bodyPr wrap="square" rtlCol="0">
              <a:spAutoFit/>
            </a:bodyPr>
            <a:lstStyle/>
            <a:p>
              <a:pPr>
                <a:spcBef>
                  <a:spcPts val="400"/>
                </a:spcBef>
              </a:pPr>
              <a:r>
                <a:rPr lang="de-DE" sz="1050" dirty="0" err="1" smtClean="0"/>
                <a:t>Owner</a:t>
              </a:r>
              <a:r>
                <a:rPr lang="de-DE" sz="1050" dirty="0" smtClean="0"/>
                <a:t>: </a:t>
              </a:r>
              <a:r>
                <a:rPr lang="de-DE" sz="1050" dirty="0" err="1" smtClean="0"/>
                <a:t>Agricultural</a:t>
              </a:r>
              <a:r>
                <a:rPr lang="de-DE" sz="1050" dirty="0" smtClean="0"/>
                <a:t> Research Center</a:t>
              </a:r>
            </a:p>
            <a:p>
              <a:pPr>
                <a:spcBef>
                  <a:spcPts val="400"/>
                </a:spcBef>
              </a:pPr>
              <a:r>
                <a:rPr lang="de-DE" sz="1050" dirty="0" err="1" smtClean="0"/>
                <a:t>Base_URL</a:t>
              </a:r>
              <a:r>
                <a:rPr lang="de-DE" sz="1050" dirty="0" smtClean="0"/>
                <a:t>: http:// demo.com</a:t>
              </a:r>
            </a:p>
            <a:p>
              <a:pPr>
                <a:spcBef>
                  <a:spcPts val="400"/>
                </a:spcBef>
              </a:pPr>
              <a:r>
                <a:rPr lang="de-DE" sz="1050" dirty="0" smtClean="0"/>
                <a:t>List </a:t>
              </a:r>
              <a:r>
                <a:rPr lang="de-DE" sz="1050" dirty="0" err="1" smtClean="0"/>
                <a:t>of</a:t>
              </a:r>
              <a:r>
                <a:rPr lang="de-DE" sz="1050" dirty="0" smtClean="0"/>
                <a:t> registered </a:t>
              </a:r>
              <a:r>
                <a:rPr lang="de-DE" sz="1050" dirty="0" err="1" smtClean="0"/>
                <a:t>sensors</a:t>
              </a:r>
              <a:r>
                <a:rPr lang="de-DE" sz="1050" dirty="0" smtClean="0"/>
                <a:t>: http://demo.re.com</a:t>
              </a:r>
            </a:p>
          </p:txBody>
        </p:sp>
      </p:grpSp>
      <p:grpSp>
        <p:nvGrpSpPr>
          <p:cNvPr id="28" name="Gruppieren 27"/>
          <p:cNvGrpSpPr/>
          <p:nvPr/>
        </p:nvGrpSpPr>
        <p:grpSpPr>
          <a:xfrm>
            <a:off x="4020733" y="3996813"/>
            <a:ext cx="2196000" cy="2476500"/>
            <a:chOff x="3295650" y="452438"/>
            <a:chExt cx="2047875" cy="2476500"/>
          </a:xfrm>
        </p:grpSpPr>
        <p:sp>
          <p:nvSpPr>
            <p:cNvPr id="29" name="Rechteck 28"/>
            <p:cNvSpPr/>
            <p:nvPr/>
          </p:nvSpPr>
          <p:spPr>
            <a:xfrm>
              <a:off x="3295650" y="452438"/>
              <a:ext cx="2047875" cy="24765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0" name="Textfeld 29"/>
            <p:cNvSpPr txBox="1"/>
            <p:nvPr/>
          </p:nvSpPr>
          <p:spPr>
            <a:xfrm>
              <a:off x="3509963" y="576263"/>
              <a:ext cx="1604962" cy="276999"/>
            </a:xfrm>
            <a:prstGeom prst="rect">
              <a:avLst/>
            </a:prstGeom>
            <a:noFill/>
          </p:spPr>
          <p:txBody>
            <a:bodyPr wrap="square" rtlCol="0">
              <a:spAutoFit/>
            </a:bodyPr>
            <a:lstStyle/>
            <a:p>
              <a:r>
                <a:rPr lang="de-DE" sz="1200" b="1" dirty="0" smtClean="0"/>
                <a:t>ID Extension_4567</a:t>
              </a:r>
              <a:endParaRPr lang="en-GB" sz="1200" b="1" dirty="0"/>
            </a:p>
          </p:txBody>
        </p:sp>
        <p:sp>
          <p:nvSpPr>
            <p:cNvPr id="31" name="Textfeld 30"/>
            <p:cNvSpPr txBox="1"/>
            <p:nvPr/>
          </p:nvSpPr>
          <p:spPr>
            <a:xfrm>
              <a:off x="3371850" y="845942"/>
              <a:ext cx="1971675" cy="651460"/>
            </a:xfrm>
            <a:prstGeom prst="rect">
              <a:avLst/>
            </a:prstGeom>
            <a:noFill/>
          </p:spPr>
          <p:txBody>
            <a:bodyPr wrap="square" rtlCol="0">
              <a:spAutoFit/>
            </a:bodyPr>
            <a:lstStyle/>
            <a:p>
              <a:pPr>
                <a:spcBef>
                  <a:spcPts val="400"/>
                </a:spcBef>
              </a:pPr>
              <a:r>
                <a:rPr lang="de-DE" sz="1100" dirty="0" smtClean="0"/>
                <a:t>Group: Dataset</a:t>
              </a:r>
            </a:p>
            <a:p>
              <a:pPr>
                <a:spcBef>
                  <a:spcPts val="400"/>
                </a:spcBef>
              </a:pPr>
              <a:r>
                <a:rPr lang="de-DE" sz="1100" dirty="0" err="1" smtClean="0"/>
                <a:t>Economic</a:t>
              </a:r>
              <a:r>
                <a:rPr lang="de-DE" sz="1100" dirty="0" smtClean="0"/>
                <a:t> </a:t>
              </a:r>
              <a:r>
                <a:rPr lang="de-DE" sz="1100" dirty="0" err="1" smtClean="0"/>
                <a:t>data</a:t>
              </a:r>
              <a:r>
                <a:rPr lang="de-DE" sz="1100" dirty="0" smtClean="0"/>
                <a:t> </a:t>
              </a:r>
              <a:r>
                <a:rPr lang="de-DE" sz="1100" dirty="0" err="1" smtClean="0"/>
                <a:t>for</a:t>
              </a:r>
              <a:r>
                <a:rPr lang="de-DE" sz="1100" dirty="0" smtClean="0"/>
                <a:t> </a:t>
              </a:r>
              <a:r>
                <a:rPr lang="de-DE" sz="1100" dirty="0" err="1" smtClean="0"/>
                <a:t>land</a:t>
              </a:r>
              <a:r>
                <a:rPr lang="de-DE" sz="1100" dirty="0" smtClean="0"/>
                <a:t> </a:t>
              </a:r>
              <a:r>
                <a:rPr lang="de-DE" sz="1100" dirty="0" err="1" smtClean="0"/>
                <a:t>parcel</a:t>
              </a:r>
              <a:r>
                <a:rPr lang="de-DE" sz="1100" dirty="0" smtClean="0"/>
                <a:t> BY1234</a:t>
              </a:r>
              <a:endParaRPr lang="en-GB" sz="1100" dirty="0"/>
            </a:p>
          </p:txBody>
        </p:sp>
        <p:cxnSp>
          <p:nvCxnSpPr>
            <p:cNvPr id="32" name="Gerader Verbinder 31"/>
            <p:cNvCxnSpPr/>
            <p:nvPr/>
          </p:nvCxnSpPr>
          <p:spPr>
            <a:xfrm>
              <a:off x="3295650" y="1595442"/>
              <a:ext cx="2047875" cy="0"/>
            </a:xfrm>
            <a:prstGeom prst="line">
              <a:avLst/>
            </a:prstGeom>
            <a:ln w="12700">
              <a:solidFill>
                <a:srgbClr val="9DC3E6"/>
              </a:solidFill>
            </a:ln>
          </p:spPr>
          <p:style>
            <a:lnRef idx="1">
              <a:schemeClr val="accent1"/>
            </a:lnRef>
            <a:fillRef idx="0">
              <a:schemeClr val="accent1"/>
            </a:fillRef>
            <a:effectRef idx="0">
              <a:schemeClr val="accent1"/>
            </a:effectRef>
            <a:fontRef idx="minor">
              <a:schemeClr val="tx1"/>
            </a:fontRef>
          </p:style>
        </p:cxnSp>
        <p:sp>
          <p:nvSpPr>
            <p:cNvPr id="33" name="Textfeld 32"/>
            <p:cNvSpPr txBox="1"/>
            <p:nvPr/>
          </p:nvSpPr>
          <p:spPr>
            <a:xfrm>
              <a:off x="3324224" y="1584150"/>
              <a:ext cx="1966914" cy="1261884"/>
            </a:xfrm>
            <a:prstGeom prst="rect">
              <a:avLst/>
            </a:prstGeom>
            <a:noFill/>
          </p:spPr>
          <p:txBody>
            <a:bodyPr wrap="square" rtlCol="0">
              <a:spAutoFit/>
            </a:bodyPr>
            <a:lstStyle/>
            <a:p>
              <a:pPr>
                <a:spcBef>
                  <a:spcPts val="400"/>
                </a:spcBef>
              </a:pPr>
              <a:r>
                <a:rPr lang="de-DE" sz="1050" dirty="0" err="1" smtClean="0"/>
                <a:t>Owner</a:t>
              </a:r>
              <a:r>
                <a:rPr lang="de-DE" sz="1050" dirty="0" smtClean="0"/>
                <a:t>: </a:t>
              </a:r>
              <a:r>
                <a:rPr lang="de-DE" sz="1050" dirty="0" err="1" smtClean="0"/>
                <a:t>Chair</a:t>
              </a:r>
              <a:r>
                <a:rPr lang="de-DE" sz="1050" dirty="0" smtClean="0"/>
                <a:t> </a:t>
              </a:r>
              <a:r>
                <a:rPr lang="de-DE" sz="1050" dirty="0" err="1" smtClean="0"/>
                <a:t>of</a:t>
              </a:r>
              <a:r>
                <a:rPr lang="de-DE" sz="1050" dirty="0" smtClean="0"/>
                <a:t> </a:t>
              </a:r>
              <a:r>
                <a:rPr lang="de-DE" sz="1050" dirty="0" err="1" smtClean="0"/>
                <a:t>Agricultural</a:t>
              </a:r>
              <a:r>
                <a:rPr lang="de-DE" sz="1050" dirty="0" smtClean="0"/>
                <a:t> </a:t>
              </a:r>
              <a:r>
                <a:rPr lang="de-DE" sz="1050" dirty="0" err="1" smtClean="0"/>
                <a:t>Production</a:t>
              </a:r>
              <a:r>
                <a:rPr lang="de-DE" sz="1050" dirty="0" smtClean="0"/>
                <a:t> </a:t>
              </a:r>
              <a:r>
                <a:rPr lang="de-DE" sz="1050" dirty="0" err="1" smtClean="0"/>
                <a:t>and</a:t>
              </a:r>
              <a:r>
                <a:rPr lang="de-DE" sz="1050" dirty="0" smtClean="0"/>
                <a:t> </a:t>
              </a:r>
              <a:r>
                <a:rPr lang="de-DE" sz="1050" dirty="0" err="1" smtClean="0"/>
                <a:t>Resource</a:t>
              </a:r>
              <a:r>
                <a:rPr lang="de-DE" sz="1050" dirty="0" smtClean="0"/>
                <a:t> Economics</a:t>
              </a:r>
            </a:p>
            <a:p>
              <a:pPr>
                <a:spcBef>
                  <a:spcPts val="400"/>
                </a:spcBef>
              </a:pPr>
              <a:r>
                <a:rPr lang="de-DE" sz="1050" dirty="0" err="1" smtClean="0"/>
                <a:t>Distance_from_main_road</a:t>
              </a:r>
              <a:r>
                <a:rPr lang="de-DE" sz="1050" dirty="0" smtClean="0"/>
                <a:t>: 2.6 km</a:t>
              </a:r>
            </a:p>
            <a:p>
              <a:pPr>
                <a:spcBef>
                  <a:spcPts val="400"/>
                </a:spcBef>
              </a:pPr>
              <a:r>
                <a:rPr lang="de-DE" sz="1050" dirty="0" err="1" smtClean="0"/>
                <a:t>Appraised_value</a:t>
              </a:r>
              <a:r>
                <a:rPr lang="de-DE" sz="1050" dirty="0" smtClean="0"/>
                <a:t>: 36480 €</a:t>
              </a:r>
            </a:p>
            <a:p>
              <a:pPr>
                <a:spcBef>
                  <a:spcPts val="400"/>
                </a:spcBef>
              </a:pPr>
              <a:r>
                <a:rPr lang="de-DE" sz="1050" dirty="0" err="1" smtClean="0"/>
                <a:t>Crop_yield</a:t>
              </a:r>
              <a:r>
                <a:rPr lang="de-DE" sz="1050" dirty="0" smtClean="0"/>
                <a:t>: 8000 kg/ha</a:t>
              </a:r>
              <a:endParaRPr lang="en-GB" sz="1050" dirty="0"/>
            </a:p>
          </p:txBody>
        </p:sp>
      </p:grpSp>
      <p:pic>
        <p:nvPicPr>
          <p:cNvPr id="40" name="Bild 6"/>
          <p:cNvPicPr>
            <a:picLocks noChangeAspect="1"/>
          </p:cNvPicPr>
          <p:nvPr/>
        </p:nvPicPr>
        <p:blipFill rotWithShape="1">
          <a:blip r:embed="rId8">
            <a:extLst>
              <a:ext uri="{28A0092B-C50C-407E-A947-70E740481C1C}">
                <a14:useLocalDpi xmlns:a14="http://schemas.microsoft.com/office/drawing/2010/main" val="0"/>
              </a:ext>
            </a:extLst>
          </a:blip>
          <a:srcRect l="33901" t="56855" r="46145" b="12953"/>
          <a:stretch/>
        </p:blipFill>
        <p:spPr>
          <a:xfrm>
            <a:off x="234708" y="904890"/>
            <a:ext cx="2474425" cy="2376155"/>
          </a:xfrm>
          <a:prstGeom prst="rect">
            <a:avLst/>
          </a:prstGeom>
        </p:spPr>
      </p:pic>
      <p:grpSp>
        <p:nvGrpSpPr>
          <p:cNvPr id="8" name="Gruppieren 7"/>
          <p:cNvGrpSpPr/>
          <p:nvPr/>
        </p:nvGrpSpPr>
        <p:grpSpPr>
          <a:xfrm>
            <a:off x="498121" y="2107989"/>
            <a:ext cx="1696124" cy="704776"/>
            <a:chOff x="498121" y="2107989"/>
            <a:chExt cx="1696124" cy="704776"/>
          </a:xfrm>
        </p:grpSpPr>
        <p:sp>
          <p:nvSpPr>
            <p:cNvPr id="41" name="Freihandform 40"/>
            <p:cNvSpPr/>
            <p:nvPr/>
          </p:nvSpPr>
          <p:spPr bwMode="auto">
            <a:xfrm>
              <a:off x="498121" y="2107989"/>
              <a:ext cx="1696124" cy="704776"/>
            </a:xfrm>
            <a:custGeom>
              <a:avLst/>
              <a:gdLst>
                <a:gd name="connsiteX0" fmla="*/ 0 w 1108800"/>
                <a:gd name="connsiteY0" fmla="*/ 396000 h 439200"/>
                <a:gd name="connsiteX1" fmla="*/ 878400 w 1108800"/>
                <a:gd name="connsiteY1" fmla="*/ 0 h 439200"/>
                <a:gd name="connsiteX2" fmla="*/ 1108800 w 1108800"/>
                <a:gd name="connsiteY2" fmla="*/ 43200 h 439200"/>
                <a:gd name="connsiteX3" fmla="*/ 252000 w 1108800"/>
                <a:gd name="connsiteY3" fmla="*/ 439200 h 439200"/>
                <a:gd name="connsiteX4" fmla="*/ 0 w 1108800"/>
                <a:gd name="connsiteY4" fmla="*/ 396000 h 439200"/>
                <a:gd name="connsiteX0" fmla="*/ 23493 w 1132293"/>
                <a:gd name="connsiteY0" fmla="*/ 396000 h 439200"/>
                <a:gd name="connsiteX1" fmla="*/ 901893 w 1132293"/>
                <a:gd name="connsiteY1" fmla="*/ 0 h 439200"/>
                <a:gd name="connsiteX2" fmla="*/ 1132293 w 1132293"/>
                <a:gd name="connsiteY2" fmla="*/ 43200 h 439200"/>
                <a:gd name="connsiteX3" fmla="*/ 275493 w 1132293"/>
                <a:gd name="connsiteY3" fmla="*/ 439200 h 439200"/>
                <a:gd name="connsiteX4" fmla="*/ 0 w 1132293"/>
                <a:gd name="connsiteY4" fmla="*/ 417938 h 439200"/>
                <a:gd name="connsiteX5" fmla="*/ 23493 w 1132293"/>
                <a:gd name="connsiteY5" fmla="*/ 396000 h 439200"/>
                <a:gd name="connsiteX0" fmla="*/ 23493 w 1132293"/>
                <a:gd name="connsiteY0" fmla="*/ 444359 h 487559"/>
                <a:gd name="connsiteX1" fmla="*/ 797115 w 1132293"/>
                <a:gd name="connsiteY1" fmla="*/ 0 h 487559"/>
                <a:gd name="connsiteX2" fmla="*/ 1132293 w 1132293"/>
                <a:gd name="connsiteY2" fmla="*/ 91559 h 487559"/>
                <a:gd name="connsiteX3" fmla="*/ 275493 w 1132293"/>
                <a:gd name="connsiteY3" fmla="*/ 487559 h 487559"/>
                <a:gd name="connsiteX4" fmla="*/ 0 w 1132293"/>
                <a:gd name="connsiteY4" fmla="*/ 466297 h 487559"/>
                <a:gd name="connsiteX5" fmla="*/ 23493 w 1132293"/>
                <a:gd name="connsiteY5" fmla="*/ 444359 h 487559"/>
                <a:gd name="connsiteX0" fmla="*/ 23493 w 1132293"/>
                <a:gd name="connsiteY0" fmla="*/ 444359 h 487559"/>
                <a:gd name="connsiteX1" fmla="*/ 797115 w 1132293"/>
                <a:gd name="connsiteY1" fmla="*/ 0 h 487559"/>
                <a:gd name="connsiteX2" fmla="*/ 1132293 w 1132293"/>
                <a:gd name="connsiteY2" fmla="*/ 91559 h 487559"/>
                <a:gd name="connsiteX3" fmla="*/ 275493 w 1132293"/>
                <a:gd name="connsiteY3" fmla="*/ 487559 h 487559"/>
                <a:gd name="connsiteX4" fmla="*/ 0 w 1132293"/>
                <a:gd name="connsiteY4" fmla="*/ 466297 h 487559"/>
                <a:gd name="connsiteX5" fmla="*/ 23493 w 1132293"/>
                <a:gd name="connsiteY5" fmla="*/ 444359 h 487559"/>
                <a:gd name="connsiteX0" fmla="*/ 23493 w 1430508"/>
                <a:gd name="connsiteY0" fmla="*/ 444359 h 487559"/>
                <a:gd name="connsiteX1" fmla="*/ 797115 w 1430508"/>
                <a:gd name="connsiteY1" fmla="*/ 0 h 487559"/>
                <a:gd name="connsiteX2" fmla="*/ 1430508 w 1430508"/>
                <a:gd name="connsiteY2" fmla="*/ 23050 h 487559"/>
                <a:gd name="connsiteX3" fmla="*/ 275493 w 1430508"/>
                <a:gd name="connsiteY3" fmla="*/ 487559 h 487559"/>
                <a:gd name="connsiteX4" fmla="*/ 0 w 1430508"/>
                <a:gd name="connsiteY4" fmla="*/ 466297 h 487559"/>
                <a:gd name="connsiteX5" fmla="*/ 23493 w 1430508"/>
                <a:gd name="connsiteY5" fmla="*/ 444359 h 487559"/>
                <a:gd name="connsiteX0" fmla="*/ 23493 w 1430508"/>
                <a:gd name="connsiteY0" fmla="*/ 444359 h 487559"/>
                <a:gd name="connsiteX1" fmla="*/ 797115 w 1430508"/>
                <a:gd name="connsiteY1" fmla="*/ 0 h 487559"/>
                <a:gd name="connsiteX2" fmla="*/ 1430508 w 1430508"/>
                <a:gd name="connsiteY2" fmla="*/ 23050 h 487559"/>
                <a:gd name="connsiteX3" fmla="*/ 275493 w 1430508"/>
                <a:gd name="connsiteY3" fmla="*/ 487559 h 487559"/>
                <a:gd name="connsiteX4" fmla="*/ 0 w 1430508"/>
                <a:gd name="connsiteY4" fmla="*/ 466297 h 487559"/>
                <a:gd name="connsiteX5" fmla="*/ 23493 w 1430508"/>
                <a:gd name="connsiteY5" fmla="*/ 444359 h 487559"/>
                <a:gd name="connsiteX0" fmla="*/ 23493 w 1430508"/>
                <a:gd name="connsiteY0" fmla="*/ 444359 h 596367"/>
                <a:gd name="connsiteX1" fmla="*/ 797115 w 1430508"/>
                <a:gd name="connsiteY1" fmla="*/ 0 h 596367"/>
                <a:gd name="connsiteX2" fmla="*/ 1430508 w 1430508"/>
                <a:gd name="connsiteY2" fmla="*/ 23050 h 596367"/>
                <a:gd name="connsiteX3" fmla="*/ 593858 w 1430508"/>
                <a:gd name="connsiteY3" fmla="*/ 596367 h 596367"/>
                <a:gd name="connsiteX4" fmla="*/ 0 w 1430508"/>
                <a:gd name="connsiteY4" fmla="*/ 466297 h 596367"/>
                <a:gd name="connsiteX5" fmla="*/ 23493 w 1430508"/>
                <a:gd name="connsiteY5" fmla="*/ 444359 h 596367"/>
                <a:gd name="connsiteX0" fmla="*/ 71852 w 1430508"/>
                <a:gd name="connsiteY0" fmla="*/ 480628 h 596367"/>
                <a:gd name="connsiteX1" fmla="*/ 797115 w 1430508"/>
                <a:gd name="connsiteY1" fmla="*/ 0 h 596367"/>
                <a:gd name="connsiteX2" fmla="*/ 1430508 w 1430508"/>
                <a:gd name="connsiteY2" fmla="*/ 23050 h 596367"/>
                <a:gd name="connsiteX3" fmla="*/ 593858 w 1430508"/>
                <a:gd name="connsiteY3" fmla="*/ 596367 h 596367"/>
                <a:gd name="connsiteX4" fmla="*/ 0 w 1430508"/>
                <a:gd name="connsiteY4" fmla="*/ 466297 h 596367"/>
                <a:gd name="connsiteX5" fmla="*/ 71852 w 1430508"/>
                <a:gd name="connsiteY5" fmla="*/ 480628 h 596367"/>
                <a:gd name="connsiteX0" fmla="*/ 7373 w 1366029"/>
                <a:gd name="connsiteY0" fmla="*/ 480628 h 628509"/>
                <a:gd name="connsiteX1" fmla="*/ 732636 w 1366029"/>
                <a:gd name="connsiteY1" fmla="*/ 0 h 628509"/>
                <a:gd name="connsiteX2" fmla="*/ 1366029 w 1366029"/>
                <a:gd name="connsiteY2" fmla="*/ 23050 h 628509"/>
                <a:gd name="connsiteX3" fmla="*/ 529379 w 1366029"/>
                <a:gd name="connsiteY3" fmla="*/ 596367 h 628509"/>
                <a:gd name="connsiteX4" fmla="*/ 0 w 1366029"/>
                <a:gd name="connsiteY4" fmla="*/ 627495 h 628509"/>
                <a:gd name="connsiteX5" fmla="*/ 7373 w 1366029"/>
                <a:gd name="connsiteY5" fmla="*/ 480628 h 628509"/>
                <a:gd name="connsiteX0" fmla="*/ 0 w 1435225"/>
                <a:gd name="connsiteY0" fmla="*/ 464508 h 628509"/>
                <a:gd name="connsiteX1" fmla="*/ 801832 w 1435225"/>
                <a:gd name="connsiteY1" fmla="*/ 0 h 628509"/>
                <a:gd name="connsiteX2" fmla="*/ 1435225 w 1435225"/>
                <a:gd name="connsiteY2" fmla="*/ 23050 h 628509"/>
                <a:gd name="connsiteX3" fmla="*/ 598575 w 1435225"/>
                <a:gd name="connsiteY3" fmla="*/ 596367 h 628509"/>
                <a:gd name="connsiteX4" fmla="*/ 69196 w 1435225"/>
                <a:gd name="connsiteY4" fmla="*/ 627495 h 628509"/>
                <a:gd name="connsiteX5" fmla="*/ 0 w 1435225"/>
                <a:gd name="connsiteY5" fmla="*/ 464508 h 628509"/>
                <a:gd name="connsiteX0" fmla="*/ 0 w 1435225"/>
                <a:gd name="connsiteY0" fmla="*/ 464508 h 596367"/>
                <a:gd name="connsiteX1" fmla="*/ 801832 w 1435225"/>
                <a:gd name="connsiteY1" fmla="*/ 0 h 596367"/>
                <a:gd name="connsiteX2" fmla="*/ 1435225 w 1435225"/>
                <a:gd name="connsiteY2" fmla="*/ 23050 h 596367"/>
                <a:gd name="connsiteX3" fmla="*/ 598575 w 1435225"/>
                <a:gd name="connsiteY3" fmla="*/ 596367 h 596367"/>
                <a:gd name="connsiteX4" fmla="*/ 222334 w 1435225"/>
                <a:gd name="connsiteY4" fmla="*/ 534806 h 596367"/>
                <a:gd name="connsiteX5" fmla="*/ 0 w 1435225"/>
                <a:gd name="connsiteY5" fmla="*/ 464508 h 596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5225" h="596367">
                  <a:moveTo>
                    <a:pt x="0" y="464508"/>
                  </a:moveTo>
                  <a:lnTo>
                    <a:pt x="801832" y="0"/>
                  </a:lnTo>
                  <a:cubicBezTo>
                    <a:pt x="1002216" y="6340"/>
                    <a:pt x="1315439" y="28800"/>
                    <a:pt x="1435225" y="23050"/>
                  </a:cubicBezTo>
                  <a:lnTo>
                    <a:pt x="598575" y="596367"/>
                  </a:lnTo>
                  <a:cubicBezTo>
                    <a:pt x="555398" y="587849"/>
                    <a:pt x="265511" y="543324"/>
                    <a:pt x="222334" y="534806"/>
                  </a:cubicBezTo>
                  <a:lnTo>
                    <a:pt x="0" y="464508"/>
                  </a:lnTo>
                  <a:close/>
                </a:path>
              </a:pathLst>
            </a:custGeom>
            <a:solidFill>
              <a:srgbClr val="FF0000">
                <a:alpha val="48000"/>
              </a:srgbClr>
            </a:solidFill>
            <a:ln w="222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dirty="0">
                <a:ln>
                  <a:noFill/>
                </a:ln>
                <a:solidFill>
                  <a:schemeClr val="tx1"/>
                </a:solidFill>
                <a:effectLst/>
                <a:latin typeface="Arial" pitchFamily="34" charset="0"/>
              </a:endParaRPr>
            </a:p>
          </p:txBody>
        </p:sp>
        <p:sp>
          <p:nvSpPr>
            <p:cNvPr id="42" name="Textfeld 41"/>
            <p:cNvSpPr txBox="1"/>
            <p:nvPr/>
          </p:nvSpPr>
          <p:spPr>
            <a:xfrm rot="19556099">
              <a:off x="865531" y="2203593"/>
              <a:ext cx="1066800" cy="369332"/>
            </a:xfrm>
            <a:prstGeom prst="rect">
              <a:avLst/>
            </a:prstGeom>
            <a:noFill/>
          </p:spPr>
          <p:txBody>
            <a:bodyPr wrap="square" rtlCol="0">
              <a:spAutoFit/>
            </a:bodyPr>
            <a:lstStyle/>
            <a:p>
              <a:r>
                <a:rPr lang="de-DE" dirty="0" smtClean="0"/>
                <a:t>BY1234</a:t>
              </a:r>
              <a:endParaRPr lang="en-GB" dirty="0"/>
            </a:p>
          </p:txBody>
        </p:sp>
      </p:grpSp>
      <p:grpSp>
        <p:nvGrpSpPr>
          <p:cNvPr id="43" name="Gruppieren 42"/>
          <p:cNvGrpSpPr/>
          <p:nvPr/>
        </p:nvGrpSpPr>
        <p:grpSpPr>
          <a:xfrm>
            <a:off x="5686783" y="1842878"/>
            <a:ext cx="1036194" cy="292388"/>
            <a:chOff x="6285675" y="1550759"/>
            <a:chExt cx="1036194" cy="292388"/>
          </a:xfrm>
        </p:grpSpPr>
        <p:cxnSp>
          <p:nvCxnSpPr>
            <p:cNvPr id="44" name="Gerade Verbindung mit Pfeil 43"/>
            <p:cNvCxnSpPr>
              <a:stCxn id="17" idx="1"/>
              <a:endCxn id="11" idx="3"/>
            </p:cNvCxnSpPr>
            <p:nvPr/>
          </p:nvCxnSpPr>
          <p:spPr>
            <a:xfrm flipH="1">
              <a:off x="6285675" y="1828631"/>
              <a:ext cx="1036194" cy="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5" name="Textfeld 44"/>
            <p:cNvSpPr txBox="1"/>
            <p:nvPr/>
          </p:nvSpPr>
          <p:spPr>
            <a:xfrm>
              <a:off x="6438284" y="1550759"/>
              <a:ext cx="792480" cy="292388"/>
            </a:xfrm>
            <a:prstGeom prst="rect">
              <a:avLst/>
            </a:prstGeom>
            <a:noFill/>
          </p:spPr>
          <p:txBody>
            <a:bodyPr wrap="square" rtlCol="0">
              <a:spAutoFit/>
            </a:bodyPr>
            <a:lstStyle/>
            <a:p>
              <a:r>
                <a:rPr lang="de-DE" sz="1300" dirty="0" err="1">
                  <a:solidFill>
                    <a:schemeClr val="accent1">
                      <a:lumMod val="50000"/>
                    </a:schemeClr>
                  </a:solidFill>
                </a:rPr>
                <a:t>l</a:t>
              </a:r>
              <a:r>
                <a:rPr lang="de-DE" sz="1300" dirty="0" err="1" smtClean="0">
                  <a:solidFill>
                    <a:schemeClr val="accent1">
                      <a:lumMod val="50000"/>
                    </a:schemeClr>
                  </a:solidFill>
                </a:rPr>
                <a:t>inks_to</a:t>
              </a:r>
              <a:endParaRPr lang="en-GB" sz="1300" dirty="0">
                <a:solidFill>
                  <a:schemeClr val="accent1">
                    <a:lumMod val="50000"/>
                  </a:schemeClr>
                </a:solidFill>
              </a:endParaRPr>
            </a:p>
          </p:txBody>
        </p:sp>
      </p:grpSp>
      <p:grpSp>
        <p:nvGrpSpPr>
          <p:cNvPr id="46" name="Gruppieren 45"/>
          <p:cNvGrpSpPr/>
          <p:nvPr/>
        </p:nvGrpSpPr>
        <p:grpSpPr>
          <a:xfrm rot="16200000">
            <a:off x="7851874" y="3235362"/>
            <a:ext cx="624407" cy="898497"/>
            <a:chOff x="6157310" y="1515198"/>
            <a:chExt cx="624407" cy="898497"/>
          </a:xfrm>
        </p:grpSpPr>
        <p:cxnSp>
          <p:nvCxnSpPr>
            <p:cNvPr id="47" name="Gerade Verbindung mit Pfeil 46"/>
            <p:cNvCxnSpPr>
              <a:endCxn id="23" idx="0"/>
            </p:cNvCxnSpPr>
            <p:nvPr/>
          </p:nvCxnSpPr>
          <p:spPr>
            <a:xfrm rot="5400000">
              <a:off x="6469514" y="1202994"/>
              <a:ext cx="0" cy="624407"/>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48" name="Textfeld 47"/>
            <p:cNvSpPr txBox="1"/>
            <p:nvPr/>
          </p:nvSpPr>
          <p:spPr>
            <a:xfrm rot="5400000">
              <a:off x="6107701" y="1871261"/>
              <a:ext cx="792480" cy="292388"/>
            </a:xfrm>
            <a:prstGeom prst="rect">
              <a:avLst/>
            </a:prstGeom>
            <a:noFill/>
          </p:spPr>
          <p:txBody>
            <a:bodyPr wrap="square" rtlCol="0">
              <a:spAutoFit/>
            </a:bodyPr>
            <a:lstStyle/>
            <a:p>
              <a:r>
                <a:rPr lang="de-DE" sz="1300" dirty="0" err="1" smtClean="0">
                  <a:solidFill>
                    <a:schemeClr val="accent1">
                      <a:lumMod val="50000"/>
                    </a:schemeClr>
                  </a:solidFill>
                </a:rPr>
                <a:t>links_to</a:t>
              </a:r>
              <a:endParaRPr lang="en-GB" sz="1300" dirty="0">
                <a:solidFill>
                  <a:schemeClr val="accent1">
                    <a:lumMod val="50000"/>
                  </a:schemeClr>
                </a:solidFill>
              </a:endParaRPr>
            </a:p>
          </p:txBody>
        </p:sp>
      </p:grpSp>
      <p:grpSp>
        <p:nvGrpSpPr>
          <p:cNvPr id="49" name="Gruppieren 48"/>
          <p:cNvGrpSpPr/>
          <p:nvPr/>
        </p:nvGrpSpPr>
        <p:grpSpPr>
          <a:xfrm rot="5400000">
            <a:off x="4936285" y="2905481"/>
            <a:ext cx="637813" cy="1544852"/>
            <a:chOff x="6343978" y="894027"/>
            <a:chExt cx="772188" cy="1601387"/>
          </a:xfrm>
        </p:grpSpPr>
        <p:cxnSp>
          <p:nvCxnSpPr>
            <p:cNvPr id="50" name="Gerade Verbindung mit Pfeil 49"/>
            <p:cNvCxnSpPr>
              <a:stCxn id="29" idx="0"/>
              <a:endCxn id="11" idx="2"/>
            </p:cNvCxnSpPr>
            <p:nvPr/>
          </p:nvCxnSpPr>
          <p:spPr>
            <a:xfrm rot="16200000" flipH="1" flipV="1">
              <a:off x="6455400" y="1834648"/>
              <a:ext cx="549344" cy="772188"/>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51" name="Textfeld 50"/>
            <p:cNvSpPr txBox="1"/>
            <p:nvPr/>
          </p:nvSpPr>
          <p:spPr>
            <a:xfrm rot="16200000">
              <a:off x="6126826" y="1324108"/>
              <a:ext cx="1214151" cy="353989"/>
            </a:xfrm>
            <a:prstGeom prst="rect">
              <a:avLst/>
            </a:prstGeom>
            <a:noFill/>
          </p:spPr>
          <p:txBody>
            <a:bodyPr wrap="square" rtlCol="0">
              <a:spAutoFit/>
            </a:bodyPr>
            <a:lstStyle/>
            <a:p>
              <a:r>
                <a:rPr lang="de-DE" sz="1300" dirty="0" err="1" smtClean="0">
                  <a:solidFill>
                    <a:schemeClr val="accent1">
                      <a:lumMod val="50000"/>
                    </a:schemeClr>
                  </a:solidFill>
                </a:rPr>
                <a:t>Depends_on</a:t>
              </a:r>
              <a:endParaRPr lang="en-GB" sz="1300" dirty="0">
                <a:solidFill>
                  <a:schemeClr val="accent1">
                    <a:lumMod val="50000"/>
                  </a:schemeClr>
                </a:solidFill>
              </a:endParaRPr>
            </a:p>
          </p:txBody>
        </p:sp>
      </p:grpSp>
      <p:grpSp>
        <p:nvGrpSpPr>
          <p:cNvPr id="52" name="Gruppieren 51"/>
          <p:cNvGrpSpPr/>
          <p:nvPr/>
        </p:nvGrpSpPr>
        <p:grpSpPr>
          <a:xfrm rot="5400000">
            <a:off x="2828104" y="2737194"/>
            <a:ext cx="624834" cy="1894407"/>
            <a:chOff x="6338933" y="-50960"/>
            <a:chExt cx="624834" cy="1894407"/>
          </a:xfrm>
        </p:grpSpPr>
        <p:cxnSp>
          <p:nvCxnSpPr>
            <p:cNvPr id="53" name="Gerade Verbindung mit Pfeil 52"/>
            <p:cNvCxnSpPr>
              <a:stCxn id="35" idx="0"/>
            </p:cNvCxnSpPr>
            <p:nvPr/>
          </p:nvCxnSpPr>
          <p:spPr>
            <a:xfrm rot="16200000" flipV="1">
              <a:off x="5955275" y="834955"/>
              <a:ext cx="1392150" cy="624834"/>
            </a:xfrm>
            <a:prstGeom prst="straightConnector1">
              <a:avLst/>
            </a:prstGeom>
            <a:ln w="19050">
              <a:headEnd type="none"/>
              <a:tailEnd type="arrow"/>
            </a:ln>
          </p:spPr>
          <p:style>
            <a:lnRef idx="1">
              <a:schemeClr val="accent1"/>
            </a:lnRef>
            <a:fillRef idx="0">
              <a:schemeClr val="accent1"/>
            </a:fillRef>
            <a:effectRef idx="0">
              <a:schemeClr val="accent1"/>
            </a:effectRef>
            <a:fontRef idx="minor">
              <a:schemeClr val="tx1"/>
            </a:fontRef>
          </p:style>
        </p:cxnSp>
        <p:sp>
          <p:nvSpPr>
            <p:cNvPr id="54" name="Textfeld 53"/>
            <p:cNvSpPr txBox="1"/>
            <p:nvPr/>
          </p:nvSpPr>
          <p:spPr>
            <a:xfrm rot="16200000">
              <a:off x="6185515" y="375641"/>
              <a:ext cx="1145590" cy="292388"/>
            </a:xfrm>
            <a:prstGeom prst="rect">
              <a:avLst/>
            </a:prstGeom>
            <a:noFill/>
          </p:spPr>
          <p:txBody>
            <a:bodyPr wrap="square" rtlCol="0">
              <a:spAutoFit/>
            </a:bodyPr>
            <a:lstStyle/>
            <a:p>
              <a:r>
                <a:rPr lang="de-DE" sz="1300" dirty="0" err="1" smtClean="0">
                  <a:solidFill>
                    <a:schemeClr val="accent1">
                      <a:lumMod val="50000"/>
                    </a:schemeClr>
                  </a:solidFill>
                </a:rPr>
                <a:t>Depends_on</a:t>
              </a:r>
              <a:endParaRPr lang="en-GB" sz="1300" dirty="0">
                <a:solidFill>
                  <a:schemeClr val="accent1">
                    <a:lumMod val="50000"/>
                  </a:schemeClr>
                </a:solidFill>
              </a:endParaRPr>
            </a:p>
          </p:txBody>
        </p:sp>
      </p:grpSp>
      <p:grpSp>
        <p:nvGrpSpPr>
          <p:cNvPr id="5" name="Gruppieren 4"/>
          <p:cNvGrpSpPr/>
          <p:nvPr/>
        </p:nvGrpSpPr>
        <p:grpSpPr>
          <a:xfrm>
            <a:off x="1201333" y="3996813"/>
            <a:ext cx="2196000" cy="2476500"/>
            <a:chOff x="1201333" y="3996813"/>
            <a:chExt cx="2196000" cy="2476500"/>
          </a:xfrm>
        </p:grpSpPr>
        <p:grpSp>
          <p:nvGrpSpPr>
            <p:cNvPr id="34" name="Gruppieren 33"/>
            <p:cNvGrpSpPr/>
            <p:nvPr/>
          </p:nvGrpSpPr>
          <p:grpSpPr>
            <a:xfrm>
              <a:off x="1201333" y="3996813"/>
              <a:ext cx="2196000" cy="2476500"/>
              <a:chOff x="3295650" y="452438"/>
              <a:chExt cx="2047875" cy="2476500"/>
            </a:xfrm>
          </p:grpSpPr>
          <p:sp>
            <p:nvSpPr>
              <p:cNvPr id="35" name="Rechteck 34"/>
              <p:cNvSpPr/>
              <p:nvPr/>
            </p:nvSpPr>
            <p:spPr>
              <a:xfrm>
                <a:off x="3295650" y="452438"/>
                <a:ext cx="2047875" cy="2476500"/>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36" name="Textfeld 35"/>
              <p:cNvSpPr txBox="1"/>
              <p:nvPr/>
            </p:nvSpPr>
            <p:spPr>
              <a:xfrm>
                <a:off x="3509963" y="576263"/>
                <a:ext cx="1604962" cy="276999"/>
              </a:xfrm>
              <a:prstGeom prst="rect">
                <a:avLst/>
              </a:prstGeom>
              <a:noFill/>
            </p:spPr>
            <p:txBody>
              <a:bodyPr wrap="square" rtlCol="0">
                <a:spAutoFit/>
              </a:bodyPr>
              <a:lstStyle/>
              <a:p>
                <a:r>
                  <a:rPr lang="de-DE" sz="1200" b="1" dirty="0" smtClean="0"/>
                  <a:t>ID Extension_9876</a:t>
                </a:r>
                <a:endParaRPr lang="en-GB" sz="1200" b="1" dirty="0"/>
              </a:p>
            </p:txBody>
          </p:sp>
          <p:sp>
            <p:nvSpPr>
              <p:cNvPr id="37" name="Textfeld 36"/>
              <p:cNvSpPr txBox="1"/>
              <p:nvPr/>
            </p:nvSpPr>
            <p:spPr>
              <a:xfrm>
                <a:off x="3371850" y="845942"/>
                <a:ext cx="1971675" cy="872034"/>
              </a:xfrm>
              <a:prstGeom prst="rect">
                <a:avLst/>
              </a:prstGeom>
              <a:noFill/>
            </p:spPr>
            <p:txBody>
              <a:bodyPr wrap="square" rtlCol="0">
                <a:spAutoFit/>
              </a:bodyPr>
              <a:lstStyle/>
              <a:p>
                <a:pPr>
                  <a:spcBef>
                    <a:spcPts val="400"/>
                  </a:spcBef>
                </a:pPr>
                <a:r>
                  <a:rPr lang="de-DE" sz="1100" dirty="0" smtClean="0"/>
                  <a:t>Group: Dataset</a:t>
                </a:r>
              </a:p>
              <a:p>
                <a:pPr>
                  <a:spcBef>
                    <a:spcPts val="400"/>
                  </a:spcBef>
                </a:pPr>
                <a:r>
                  <a:rPr lang="de-DE" sz="1100" dirty="0" err="1" smtClean="0"/>
                  <a:t>Yield</a:t>
                </a:r>
                <a:r>
                  <a:rPr lang="de-DE" sz="1100" dirty="0" smtClean="0"/>
                  <a:t> </a:t>
                </a:r>
                <a:r>
                  <a:rPr lang="de-DE" sz="1100" dirty="0" err="1" smtClean="0"/>
                  <a:t>data</a:t>
                </a:r>
                <a:r>
                  <a:rPr lang="de-DE" sz="1100" dirty="0" smtClean="0"/>
                  <a:t> for </a:t>
                </a:r>
                <a:r>
                  <a:rPr lang="de-DE" sz="1100" dirty="0" err="1" smtClean="0"/>
                  <a:t>land</a:t>
                </a:r>
                <a:r>
                  <a:rPr lang="de-DE" sz="1100" dirty="0" smtClean="0"/>
                  <a:t> </a:t>
                </a:r>
                <a:r>
                  <a:rPr lang="de-DE" sz="1100" dirty="0" err="1" smtClean="0"/>
                  <a:t>parcel</a:t>
                </a:r>
                <a:r>
                  <a:rPr lang="de-DE" sz="1100" dirty="0" smtClean="0"/>
                  <a:t> BY123g</a:t>
                </a:r>
              </a:p>
              <a:p>
                <a:pPr>
                  <a:spcBef>
                    <a:spcPts val="400"/>
                  </a:spcBef>
                </a:pPr>
                <a:r>
                  <a:rPr lang="de-DE" sz="1100" dirty="0" smtClean="0"/>
                  <a:t>In </a:t>
                </a:r>
                <a:r>
                  <a:rPr lang="de-DE" sz="1100" dirty="0" err="1" smtClean="0"/>
                  <a:t>raster</a:t>
                </a:r>
                <a:r>
                  <a:rPr lang="de-DE" sz="1100" dirty="0" smtClean="0"/>
                  <a:t> </a:t>
                </a:r>
                <a:r>
                  <a:rPr lang="de-DE" sz="1100" dirty="0" err="1" smtClean="0"/>
                  <a:t>format</a:t>
                </a:r>
                <a:endParaRPr lang="en-GB" sz="1100" dirty="0"/>
              </a:p>
            </p:txBody>
          </p:sp>
          <p:cxnSp>
            <p:nvCxnSpPr>
              <p:cNvPr id="38" name="Gerader Verbinder 37"/>
              <p:cNvCxnSpPr/>
              <p:nvPr/>
            </p:nvCxnSpPr>
            <p:spPr>
              <a:xfrm>
                <a:off x="3295650" y="1747850"/>
                <a:ext cx="2047875" cy="0"/>
              </a:xfrm>
              <a:prstGeom prst="line">
                <a:avLst/>
              </a:prstGeom>
              <a:ln w="12700">
                <a:solidFill>
                  <a:srgbClr val="9DC3E6"/>
                </a:solidFill>
              </a:ln>
            </p:spPr>
            <p:style>
              <a:lnRef idx="1">
                <a:schemeClr val="accent1"/>
              </a:lnRef>
              <a:fillRef idx="0">
                <a:schemeClr val="accent1"/>
              </a:fillRef>
              <a:effectRef idx="0">
                <a:schemeClr val="accent1"/>
              </a:effectRef>
              <a:fontRef idx="minor">
                <a:schemeClr val="tx1"/>
              </a:fontRef>
            </p:style>
          </p:cxnSp>
          <p:sp>
            <p:nvSpPr>
              <p:cNvPr id="39" name="Textfeld 38"/>
              <p:cNvSpPr txBox="1"/>
              <p:nvPr/>
            </p:nvSpPr>
            <p:spPr>
              <a:xfrm>
                <a:off x="3324224" y="1809234"/>
                <a:ext cx="1966914" cy="702756"/>
              </a:xfrm>
              <a:prstGeom prst="rect">
                <a:avLst/>
              </a:prstGeom>
              <a:noFill/>
            </p:spPr>
            <p:txBody>
              <a:bodyPr wrap="square" rtlCol="0">
                <a:spAutoFit/>
              </a:bodyPr>
              <a:lstStyle/>
              <a:p>
                <a:pPr>
                  <a:spcBef>
                    <a:spcPts val="400"/>
                  </a:spcBef>
                </a:pPr>
                <a:r>
                  <a:rPr lang="de-DE" sz="1050" dirty="0" err="1" smtClean="0"/>
                  <a:t>Owner</a:t>
                </a:r>
                <a:r>
                  <a:rPr lang="de-DE" sz="1050" dirty="0" smtClean="0"/>
                  <a:t>: </a:t>
                </a:r>
                <a:r>
                  <a:rPr lang="de-DE" sz="1050" dirty="0" err="1" smtClean="0"/>
                  <a:t>Chair</a:t>
                </a:r>
                <a:r>
                  <a:rPr lang="de-DE" sz="1050" dirty="0" smtClean="0"/>
                  <a:t> </a:t>
                </a:r>
                <a:r>
                  <a:rPr lang="de-DE" sz="1050" dirty="0" err="1" smtClean="0"/>
                  <a:t>of</a:t>
                </a:r>
                <a:r>
                  <a:rPr lang="de-DE" sz="1050" dirty="0" smtClean="0"/>
                  <a:t> </a:t>
                </a:r>
                <a:r>
                  <a:rPr lang="de-DE" sz="1050" dirty="0" err="1" smtClean="0"/>
                  <a:t>Soil</a:t>
                </a:r>
                <a:r>
                  <a:rPr lang="de-DE" sz="1050" dirty="0" smtClean="0"/>
                  <a:t> Science</a:t>
                </a:r>
              </a:p>
              <a:p>
                <a:pPr>
                  <a:spcBef>
                    <a:spcPts val="400"/>
                  </a:spcBef>
                </a:pPr>
                <a:r>
                  <a:rPr lang="de-DE" sz="1050" dirty="0" err="1" smtClean="0"/>
                  <a:t>Yield</a:t>
                </a:r>
                <a:r>
                  <a:rPr lang="de-DE" sz="1050" dirty="0" smtClean="0"/>
                  <a:t>: </a:t>
                </a:r>
              </a:p>
              <a:p>
                <a:pPr>
                  <a:spcBef>
                    <a:spcPts val="400"/>
                  </a:spcBef>
                </a:pPr>
                <a:endParaRPr lang="en-GB" sz="1050" dirty="0"/>
              </a:p>
            </p:txBody>
          </p:sp>
        </p:grpSp>
        <p:pic>
          <p:nvPicPr>
            <p:cNvPr id="55" name="Grafik 54"/>
            <p:cNvPicPr>
              <a:picLocks noChangeAspect="1"/>
            </p:cNvPicPr>
            <p:nvPr/>
          </p:nvPicPr>
          <p:blipFill rotWithShape="1">
            <a:blip r:embed="rId9">
              <a:extLst>
                <a:ext uri="{28A0092B-C50C-407E-A947-70E740481C1C}">
                  <a14:useLocalDpi xmlns:a14="http://schemas.microsoft.com/office/drawing/2010/main" val="0"/>
                </a:ext>
              </a:extLst>
            </a:blip>
            <a:srcRect l="-1" t="5478" r="-2917" b="21286"/>
            <a:stretch/>
          </p:blipFill>
          <p:spPr>
            <a:xfrm>
              <a:off x="1257565" y="5731132"/>
              <a:ext cx="2057999" cy="714375"/>
            </a:xfrm>
            <a:prstGeom prst="rect">
              <a:avLst/>
            </a:prstGeom>
          </p:spPr>
        </p:pic>
      </p:grpSp>
    </p:spTree>
    <p:extLst>
      <p:ext uri="{BB962C8B-B14F-4D97-AF65-F5344CB8AC3E}">
        <p14:creationId xmlns:p14="http://schemas.microsoft.com/office/powerpoint/2010/main" val="34251538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52"/>
                                        </p:tgtEl>
                                        <p:attrNameLst>
                                          <p:attrName>style.visibility</p:attrName>
                                        </p:attrNameLst>
                                      </p:cBhvr>
                                      <p:to>
                                        <p:strVal val="visible"/>
                                      </p:to>
                                    </p:set>
                                    <p:animEffect transition="in" filter="fade">
                                      <p:cBhvr>
                                        <p:cTn id="23" dur="500"/>
                                        <p:tgtEl>
                                          <p:spTgt spid="52"/>
                                        </p:tgtEl>
                                      </p:cBhvr>
                                    </p:animEffect>
                                  </p:childTnLst>
                                </p:cTn>
                              </p:par>
                              <p:par>
                                <p:cTn id="24" presetID="10" presetClass="entr" presetSubtype="0" fill="hold" nodeType="withEffect">
                                  <p:stCondLst>
                                    <p:cond delay="0"/>
                                  </p:stCondLst>
                                  <p:childTnLst>
                                    <p:set>
                                      <p:cBhvr>
                                        <p:cTn id="25" dur="1" fill="hold">
                                          <p:stCondLst>
                                            <p:cond delay="0"/>
                                          </p:stCondLst>
                                        </p:cTn>
                                        <p:tgtEl>
                                          <p:spTgt spid="49"/>
                                        </p:tgtEl>
                                        <p:attrNameLst>
                                          <p:attrName>style.visibility</p:attrName>
                                        </p:attrNameLst>
                                      </p:cBhvr>
                                      <p:to>
                                        <p:strVal val="visible"/>
                                      </p:to>
                                    </p:set>
                                    <p:animEffect transition="in" filter="fade">
                                      <p:cBhvr>
                                        <p:cTn id="26" dur="500"/>
                                        <p:tgtEl>
                                          <p:spTgt spid="4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500"/>
                                        <p:tgtEl>
                                          <p:spTgt spid="2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500"/>
                                        <p:tgtEl>
                                          <p:spTgt spid="43"/>
                                        </p:tgtEl>
                                      </p:cBhvr>
                                    </p:animEffect>
                                  </p:childTnLst>
                                </p:cTn>
                              </p:par>
                              <p:par>
                                <p:cTn id="42" presetID="10" presetClass="entr" presetSubtype="0" fill="hold" nodeType="with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kt 6" hidden="1"/>
          <p:cNvGraphicFramePr>
            <a:graphicFrameLocks noChangeAspect="1"/>
          </p:cNvGraphicFramePr>
          <p:nvPr>
            <p:custDataLst>
              <p:tags r:id="rId2"/>
            </p:custDataLst>
            <p:extLst>
              <p:ext uri="{D42A27DB-BD31-4B8C-83A1-F6EECF244321}">
                <p14:modId xmlns:p14="http://schemas.microsoft.com/office/powerpoint/2010/main" val="9731114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13407" name="think-cell Folie" r:id="rId6" imgW="526" imgH="526" progId="TCLayout.ActiveDocument.1">
                  <p:embed/>
                </p:oleObj>
              </mc:Choice>
              <mc:Fallback>
                <p:oleObj name="think-cell Folie" r:id="rId6" imgW="526" imgH="526" progId="TCLayout.ActiveDocument.1">
                  <p:embed/>
                  <p:pic>
                    <p:nvPicPr>
                      <p:cNvPr id="0" name=""/>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6" name="Rechteck 5" hidden="1"/>
          <p:cNvSpPr/>
          <p:nvPr>
            <p:custDataLst>
              <p:tags r:id="rId3"/>
            </p:custDataLst>
          </p:nvPr>
        </p:nvSpPr>
        <p:spPr>
          <a:xfrm>
            <a:off x="0" y="0"/>
            <a:ext cx="158750" cy="15875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t" anchorCtr="0" forceAA="0" compatLnSpc="1">
            <a:prstTxWarp prst="textNoShape">
              <a:avLst/>
            </a:prstTxWarp>
            <a:noAutofit/>
          </a:bodyPr>
          <a:lstStyle/>
          <a:p>
            <a:pPr algn="ctr">
              <a:lnSpc>
                <a:spcPct val="114000"/>
              </a:lnSpc>
            </a:pPr>
            <a:endParaRPr lang="en-GB" sz="3000" dirty="0" smtClean="0">
              <a:latin typeface="Arial" panose="020B0604020202020204" pitchFamily="34" charset="0"/>
              <a:ea typeface="+mj-ea"/>
              <a:cs typeface="+mj-cs"/>
              <a:sym typeface="Arial" panose="020B0604020202020204" pitchFamily="34" charset="0"/>
            </a:endParaRPr>
          </a:p>
        </p:txBody>
      </p:sp>
      <p:sp>
        <p:nvSpPr>
          <p:cNvPr id="2" name="Inhaltsplatzhalter 1"/>
          <p:cNvSpPr>
            <a:spLocks noGrp="1"/>
          </p:cNvSpPr>
          <p:nvPr>
            <p:ph idx="1"/>
          </p:nvPr>
        </p:nvSpPr>
        <p:spPr>
          <a:xfrm>
            <a:off x="319090" y="1376363"/>
            <a:ext cx="8508999" cy="4912431"/>
          </a:xfrm>
        </p:spPr>
        <p:txBody>
          <a:bodyPr/>
          <a:lstStyle/>
          <a:p>
            <a:pPr marL="285750" indent="-285750">
              <a:spcAft>
                <a:spcPts val="600"/>
              </a:spcAft>
              <a:buFont typeface="Arial" panose="020B0604020202020204" pitchFamily="34" charset="0"/>
              <a:buChar char="•"/>
            </a:pPr>
            <a:r>
              <a:rPr lang="en-GB" dirty="0"/>
              <a:t>Information on real world objects in agriculture is distributed among various stakeholders and systems</a:t>
            </a:r>
          </a:p>
          <a:p>
            <a:pPr marL="285750" indent="-285750">
              <a:spcAft>
                <a:spcPts val="600"/>
              </a:spcAft>
              <a:buFont typeface="Arial" panose="020B0604020202020204" pitchFamily="34" charset="0"/>
              <a:buChar char="•"/>
            </a:pPr>
            <a:r>
              <a:rPr lang="en-GB" dirty="0"/>
              <a:t>SRADI </a:t>
            </a:r>
            <a:r>
              <a:rPr lang="en-GB" dirty="0" smtClean="0"/>
              <a:t>is a </a:t>
            </a:r>
            <a:r>
              <a:rPr lang="en-GB" dirty="0"/>
              <a:t>concept for setting up a Distributed Digital Twin of the agricultural landscape</a:t>
            </a:r>
          </a:p>
          <a:p>
            <a:pPr marL="285750" indent="-285750">
              <a:spcAft>
                <a:spcPts val="600"/>
              </a:spcAft>
              <a:buFont typeface="Arial" panose="020B0604020202020204" pitchFamily="34" charset="0"/>
              <a:buChar char="•"/>
            </a:pPr>
            <a:r>
              <a:rPr lang="en-GB" dirty="0" smtClean="0"/>
              <a:t>Core </a:t>
            </a:r>
            <a:r>
              <a:rPr lang="en-GB" dirty="0"/>
              <a:t>of </a:t>
            </a:r>
            <a:r>
              <a:rPr lang="en-GB" dirty="0" smtClean="0"/>
              <a:t>the Distributed </a:t>
            </a:r>
            <a:r>
              <a:rPr lang="en-GB" dirty="0"/>
              <a:t>Digital Twin is a resource </a:t>
            </a:r>
            <a:r>
              <a:rPr lang="en-GB" dirty="0" smtClean="0"/>
              <a:t>registry / </a:t>
            </a:r>
            <a:r>
              <a:rPr lang="en-GB" dirty="0" err="1" smtClean="0"/>
              <a:t>catalog</a:t>
            </a:r>
            <a:endParaRPr lang="en-GB" dirty="0"/>
          </a:p>
          <a:p>
            <a:pPr marL="285750" indent="-285750">
              <a:spcAft>
                <a:spcPts val="600"/>
              </a:spcAft>
              <a:buFont typeface="Arial" panose="020B0604020202020204" pitchFamily="34" charset="0"/>
              <a:buChar char="•"/>
            </a:pPr>
            <a:r>
              <a:rPr lang="en-GB" dirty="0" smtClean="0"/>
              <a:t>Developed </a:t>
            </a:r>
            <a:r>
              <a:rPr lang="en-GB" dirty="0"/>
              <a:t>a metadata model supporting management of distributed resources </a:t>
            </a:r>
          </a:p>
          <a:p>
            <a:pPr marL="285750" indent="-285750">
              <a:spcAft>
                <a:spcPts val="600"/>
              </a:spcAft>
              <a:buFont typeface="Arial" panose="020B0604020202020204" pitchFamily="34" charset="0"/>
              <a:buChar char="•"/>
            </a:pPr>
            <a:r>
              <a:rPr lang="en-GB" dirty="0"/>
              <a:t>Provided links between real-world objects and real time information from different sources</a:t>
            </a:r>
          </a:p>
          <a:p>
            <a:pPr marL="285750" indent="-285750">
              <a:spcAft>
                <a:spcPts val="600"/>
              </a:spcAft>
              <a:buFont typeface="Arial" panose="020B0604020202020204" pitchFamily="34" charset="0"/>
              <a:buChar char="•"/>
            </a:pPr>
            <a:r>
              <a:rPr lang="en-GB" dirty="0"/>
              <a:t>Communication and data modeling is based on open standards e.g. ISO, OGC and W3C (DCAT, DCAT2, RDF) resulting </a:t>
            </a:r>
            <a:r>
              <a:rPr lang="en-GB" dirty="0" smtClean="0"/>
              <a:t>in interoperability</a:t>
            </a:r>
            <a:endParaRPr lang="en-GB" dirty="0"/>
          </a:p>
        </p:txBody>
      </p:sp>
      <p:sp>
        <p:nvSpPr>
          <p:cNvPr id="3" name="Foliennummernplatzhalter 2"/>
          <p:cNvSpPr>
            <a:spLocks noGrp="1"/>
          </p:cNvSpPr>
          <p:nvPr>
            <p:ph type="sldNum" sz="quarter" idx="11"/>
          </p:nvPr>
        </p:nvSpPr>
        <p:spPr/>
        <p:txBody>
          <a:bodyPr/>
          <a:lstStyle/>
          <a:p>
            <a:fld id="{CE58CB1E-F828-4F11-99E0-327109AF9DA4}" type="slidenum">
              <a:rPr lang="de-DE" smtClean="0"/>
              <a:pPr/>
              <a:t>6</a:t>
            </a:fld>
            <a:endParaRPr lang="de-DE" dirty="0"/>
          </a:p>
        </p:txBody>
      </p:sp>
      <p:sp>
        <p:nvSpPr>
          <p:cNvPr id="4" name="Fußzeilenplatzhalter 3"/>
          <p:cNvSpPr>
            <a:spLocks noGrp="1"/>
          </p:cNvSpPr>
          <p:nvPr>
            <p:ph type="ftr" sz="quarter" idx="12"/>
          </p:nvPr>
        </p:nvSpPr>
        <p:spPr/>
        <p:txBody>
          <a:bodyPr/>
          <a:lstStyle/>
          <a:p>
            <a:r>
              <a:rPr lang="en-GB" smtClean="0"/>
              <a:t>Mandana Moshrefzadeh (TUM) | Towards a Distributed Digital Twin of the Agricultural Landscape | DLA 2020</a:t>
            </a:r>
            <a:endParaRPr lang="en-US" dirty="0"/>
          </a:p>
        </p:txBody>
      </p:sp>
      <p:sp>
        <p:nvSpPr>
          <p:cNvPr id="5" name="Titel 4"/>
          <p:cNvSpPr>
            <a:spLocks noGrp="1"/>
          </p:cNvSpPr>
          <p:nvPr>
            <p:ph type="title"/>
          </p:nvPr>
        </p:nvSpPr>
        <p:spPr>
          <a:xfrm>
            <a:off x="319090" y="800100"/>
            <a:ext cx="8508999" cy="410369"/>
          </a:xfrm>
        </p:spPr>
        <p:txBody>
          <a:bodyPr/>
          <a:lstStyle/>
          <a:p>
            <a:r>
              <a:rPr lang="en-GB" sz="2800" dirty="0" smtClean="0"/>
              <a:t>Conclusions</a:t>
            </a:r>
            <a:endParaRPr lang="en-GB" sz="2800" dirty="0"/>
          </a:p>
        </p:txBody>
      </p:sp>
      <p:sp>
        <p:nvSpPr>
          <p:cNvPr id="8" name="Rechteck 7"/>
          <p:cNvSpPr/>
          <p:nvPr/>
        </p:nvSpPr>
        <p:spPr>
          <a:xfrm>
            <a:off x="4346374" y="4363720"/>
            <a:ext cx="4480560" cy="192507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nSpc>
                <a:spcPct val="114000"/>
              </a:lnSpc>
            </a:pPr>
            <a:r>
              <a:rPr lang="de-DE" dirty="0" smtClean="0"/>
              <a:t>Demo </a:t>
            </a:r>
            <a:r>
              <a:rPr lang="de-DE" dirty="0" err="1" smtClean="0"/>
              <a:t>video</a:t>
            </a:r>
            <a:r>
              <a:rPr lang="de-DE" dirty="0" smtClean="0"/>
              <a:t> </a:t>
            </a:r>
            <a:r>
              <a:rPr lang="de-DE" dirty="0" err="1" smtClean="0"/>
              <a:t>of</a:t>
            </a:r>
            <a:r>
              <a:rPr lang="de-DE" dirty="0" smtClean="0"/>
              <a:t> </a:t>
            </a:r>
            <a:r>
              <a:rPr lang="de-DE" dirty="0" err="1" smtClean="0"/>
              <a:t>the</a:t>
            </a:r>
            <a:r>
              <a:rPr lang="de-DE" dirty="0" smtClean="0"/>
              <a:t/>
            </a:r>
            <a:br>
              <a:rPr lang="de-DE" dirty="0" smtClean="0"/>
            </a:br>
            <a:r>
              <a:rPr lang="de-DE" dirty="0" err="1" smtClean="0"/>
              <a:t>Catalog</a:t>
            </a:r>
            <a:r>
              <a:rPr lang="de-DE" dirty="0" smtClean="0"/>
              <a:t> </a:t>
            </a:r>
            <a:r>
              <a:rPr lang="de-DE" dirty="0" err="1" smtClean="0"/>
              <a:t>instance</a:t>
            </a:r>
            <a:r>
              <a:rPr lang="de-DE" dirty="0" smtClean="0"/>
              <a:t>:</a:t>
            </a:r>
            <a:endParaRPr lang="en-GB" dirty="0" smtClean="0"/>
          </a:p>
        </p:txBody>
      </p:sp>
      <p:sp>
        <p:nvSpPr>
          <p:cNvPr id="9" name="Textfeld 8"/>
          <p:cNvSpPr txBox="1"/>
          <p:nvPr/>
        </p:nvSpPr>
        <p:spPr>
          <a:xfrm>
            <a:off x="4729833" y="5921962"/>
            <a:ext cx="1981200" cy="257250"/>
          </a:xfrm>
          <a:prstGeom prst="rect">
            <a:avLst/>
          </a:prstGeom>
          <a:noFill/>
        </p:spPr>
        <p:txBody>
          <a:bodyPr wrap="square" lIns="0" tIns="0" rIns="0" bIns="0" rtlCol="0">
            <a:spAutoFit/>
          </a:bodyPr>
          <a:lstStyle/>
          <a:p>
            <a:pPr>
              <a:lnSpc>
                <a:spcPct val="114000"/>
              </a:lnSpc>
            </a:pPr>
            <a:r>
              <a:rPr lang="en-GB" sz="1600" dirty="0">
                <a:solidFill>
                  <a:schemeClr val="bg1"/>
                </a:solidFill>
                <a:latin typeface="+mn-lt"/>
              </a:rPr>
              <a:t>https://bit.ly/3eGgwA1</a:t>
            </a:r>
            <a:endParaRPr lang="en-GB" sz="1600" dirty="0" smtClean="0">
              <a:solidFill>
                <a:schemeClr val="bg1"/>
              </a:solidFill>
              <a:latin typeface="+mn-lt"/>
            </a:endParaRPr>
          </a:p>
        </p:txBody>
      </p:sp>
      <p:pic>
        <p:nvPicPr>
          <p:cNvPr id="13388" name="Picture 76" descr="generated QR Cod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96418" y="4462536"/>
            <a:ext cx="1716676" cy="1716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887578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KljUNa2MGZrTh0vUYLTMl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m49am0lTSmCMzDoqNG6Sg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5yUxx2_w8bNd7.JeMmLu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0JkYNpRL._zVBweN9a42z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rCFLghLBFKiafvWMC6c_g"/>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KHyYhZ1vBHGwhwgUaatbkQ"/>
</p:tagLst>
</file>

<file path=ppt/theme/theme1.xml><?xml version="1.0" encoding="utf-8"?>
<a:theme xmlns:a="http://schemas.openxmlformats.org/drawingml/2006/main" name="160104_TUM_Praesentation_p_v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D4FD95B4-ED9B-E343-B70F-8C404733D84C}"/>
    </a:ext>
  </a:extLst>
</a:theme>
</file>

<file path=ppt/theme/theme2.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E7490A93-BEAC-FC49-93F3-0CC1118C542C}"/>
    </a:ext>
  </a:extLst>
</a:theme>
</file>

<file path=ppt/theme/theme3.xml><?xml version="1.0" encoding="utf-8"?>
<a:theme xmlns:a="http://schemas.openxmlformats.org/drawingml/2006/main" name="Titel 3">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4DDB14AD-D1C4-854B-AC86-049FDE8761EC}"/>
    </a:ext>
  </a:extLst>
</a:theme>
</file>

<file path=ppt/theme/theme4.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4F4851FE-32D1-2D41-BECA-D90EB3BB8DB1}"/>
    </a:ext>
  </a:extLst>
</a:theme>
</file>

<file path=ppt/theme/theme5.xml><?xml version="1.0" encoding="utf-8"?>
<a:theme xmlns:a="http://schemas.openxmlformats.org/drawingml/2006/main" name="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13591B48-8E13-6247-8040-92522EC77656}"/>
    </a:ext>
  </a:extLst>
</a:theme>
</file>

<file path=ppt/theme/theme6.xml><?xml version="1.0" encoding="utf-8"?>
<a:theme xmlns:a="http://schemas.openxmlformats.org/drawingml/2006/main" name="Kapiteltrenner schwarz">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4" id="{B1B10406-6147-4A47-95F4-F5DBD10A3872}" vid="{BAD62DF3-579B-3B4C-BB35-887AD0E01A2D}"/>
    </a:ext>
  </a:ext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TUM_Praesentation_p_v1</Template>
  <TotalTime>0</TotalTime>
  <Words>1697</Words>
  <Application>Microsoft Office PowerPoint</Application>
  <PresentationFormat>Bildschirmpräsentation (4:3)</PresentationFormat>
  <Paragraphs>154</Paragraphs>
  <Slides>6</Slides>
  <Notes>6</Notes>
  <HiddenSlides>0</HiddenSlides>
  <MMClips>0</MMClips>
  <ScaleCrop>false</ScaleCrop>
  <HeadingPairs>
    <vt:vector size="8" baseType="variant">
      <vt:variant>
        <vt:lpstr>Verwendete Schriftarten</vt:lpstr>
      </vt:variant>
      <vt:variant>
        <vt:i4>5</vt:i4>
      </vt:variant>
      <vt:variant>
        <vt:lpstr>Design</vt:lpstr>
      </vt:variant>
      <vt:variant>
        <vt:i4>6</vt:i4>
      </vt:variant>
      <vt:variant>
        <vt:lpstr>Eingebettete OLE-Server</vt:lpstr>
      </vt:variant>
      <vt:variant>
        <vt:i4>1</vt:i4>
      </vt:variant>
      <vt:variant>
        <vt:lpstr>Folientitel</vt:lpstr>
      </vt:variant>
      <vt:variant>
        <vt:i4>6</vt:i4>
      </vt:variant>
    </vt:vector>
  </HeadingPairs>
  <TitlesOfParts>
    <vt:vector size="18" baseType="lpstr">
      <vt:lpstr>Arial</vt:lpstr>
      <vt:lpstr>Calibri</vt:lpstr>
      <vt:lpstr>Courier New</vt:lpstr>
      <vt:lpstr>Symbol</vt:lpstr>
      <vt:lpstr>Wingdings</vt:lpstr>
      <vt:lpstr>160104_TUM_Praesentation_p_v1</vt:lpstr>
      <vt:lpstr>Titel 2</vt:lpstr>
      <vt:lpstr>Titel 3</vt:lpstr>
      <vt:lpstr>Inhalt</vt:lpstr>
      <vt:lpstr>Kapiteltrenner blau</vt:lpstr>
      <vt:lpstr>Kapiteltrenner schwarz</vt:lpstr>
      <vt:lpstr>think-cell Folie</vt:lpstr>
      <vt:lpstr>Towards a Distributed Digital Twin of the Agricultural Landscape</vt:lpstr>
      <vt:lpstr>Resource Management in the Agricultural Landscape</vt:lpstr>
      <vt:lpstr>Smart Rural Area Data Infrastructure - SRADI</vt:lpstr>
      <vt:lpstr>Catalog of the Distributed Digital Twin</vt:lpstr>
      <vt:lpstr>PowerPoint-Präsentation</vt:lpstr>
      <vt:lpstr>Conclusions</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a Distributed Digital Twin of the Agricultural Landscape</dc:title>
  <dc:creator>mani mosh</dc:creator>
  <cp:lastModifiedBy>mani mosh</cp:lastModifiedBy>
  <cp:revision>143</cp:revision>
  <cp:lastPrinted>2015-07-30T14:04:45Z</cp:lastPrinted>
  <dcterms:created xsi:type="dcterms:W3CDTF">2020-05-28T08:59:52Z</dcterms:created>
  <dcterms:modified xsi:type="dcterms:W3CDTF">2020-06-03T00:25:12Z</dcterms:modified>
</cp:coreProperties>
</file>