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  <p:sldMasterId id="2147483683" r:id="rId5"/>
  </p:sldMasterIdLst>
  <p:notesMasterIdLst>
    <p:notesMasterId r:id="rId28"/>
  </p:notesMasterIdLst>
  <p:handoutMasterIdLst>
    <p:handoutMasterId r:id="rId29"/>
  </p:handoutMasterIdLst>
  <p:sldIdLst>
    <p:sldId id="282" r:id="rId6"/>
    <p:sldId id="259" r:id="rId7"/>
    <p:sldId id="284" r:id="rId8"/>
    <p:sldId id="285" r:id="rId9"/>
    <p:sldId id="273" r:id="rId10"/>
    <p:sldId id="289" r:id="rId11"/>
    <p:sldId id="290" r:id="rId12"/>
    <p:sldId id="283" r:id="rId13"/>
    <p:sldId id="286" r:id="rId14"/>
    <p:sldId id="268" r:id="rId15"/>
    <p:sldId id="265" r:id="rId16"/>
    <p:sldId id="287" r:id="rId17"/>
    <p:sldId id="292" r:id="rId18"/>
    <p:sldId id="278" r:id="rId19"/>
    <p:sldId id="304" r:id="rId20"/>
    <p:sldId id="294" r:id="rId21"/>
    <p:sldId id="295" r:id="rId22"/>
    <p:sldId id="296" r:id="rId23"/>
    <p:sldId id="297" r:id="rId24"/>
    <p:sldId id="298" r:id="rId25"/>
    <p:sldId id="299" r:id="rId26"/>
    <p:sldId id="30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26E179A-BF58-4D58-979C-42A52C8D5B46}">
          <p14:sldIdLst>
            <p14:sldId id="282"/>
            <p14:sldId id="259"/>
            <p14:sldId id="284"/>
            <p14:sldId id="285"/>
            <p14:sldId id="273"/>
            <p14:sldId id="289"/>
            <p14:sldId id="290"/>
            <p14:sldId id="283"/>
            <p14:sldId id="286"/>
            <p14:sldId id="268"/>
            <p14:sldId id="265"/>
            <p14:sldId id="287"/>
            <p14:sldId id="292"/>
            <p14:sldId id="278"/>
            <p14:sldId id="304"/>
            <p14:sldId id="294"/>
            <p14:sldId id="295"/>
            <p14:sldId id="296"/>
            <p14:sldId id="297"/>
            <p14:sldId id="298"/>
            <p14:sldId id="299"/>
            <p14:sldId id="300"/>
          </p14:sldIdLst>
        </p14:section>
        <p14:section name="Abschnitt ohne Titel" id="{EC7BA788-1303-4433-8C96-25D74DE5FED4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660B408-B3CF-4A94-85FC-2B1E0A45F4A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96" autoAdjust="0"/>
    <p:restoredTop sz="94607" autoAdjust="0"/>
  </p:normalViewPr>
  <p:slideViewPr>
    <p:cSldViewPr snapToGrid="0">
      <p:cViewPr varScale="1">
        <p:scale>
          <a:sx n="93" d="100"/>
          <a:sy n="93" d="100"/>
        </p:scale>
        <p:origin x="523" y="72"/>
      </p:cViewPr>
      <p:guideLst/>
    </p:cSldViewPr>
  </p:slideViewPr>
  <p:outlineViewPr>
    <p:cViewPr>
      <p:scale>
        <a:sx n="33" d="100"/>
        <a:sy n="33" d="100"/>
      </p:scale>
      <p:origin x="0" y="-213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664"/>
    </p:cViewPr>
  </p:sorterViewPr>
  <p:notesViewPr>
    <p:cSldViewPr snapToGrid="0">
      <p:cViewPr>
        <p:scale>
          <a:sx n="50" d="100"/>
          <a:sy n="50" d="100"/>
        </p:scale>
        <p:origin x="2640" y="3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4F2345-EC98-4DA1-BEDE-E955624755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33E638-B8D4-466B-AD53-47551EDA16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51EFA-6533-45C3-8394-23FFC04F750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889FA8-6777-4B9D-A1A9-C7DBF5FEA9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4C72C3-43D9-4379-9293-03F53C8488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E2DD4-2E30-4434-A427-2EC50491079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373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4C180-10CF-422C-B717-65F1B78C7EB7}" type="datetimeFigureOut">
              <a:rPr lang="en-US" noProof="0" smtClean="0"/>
              <a:t>4/12/2023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375C1-7C5C-42A2-80F2-05631BB3764E}" type="slidenum">
              <a:rPr lang="en-US" noProof="0" smtClean="0"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72554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9880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15760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8550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90642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375C1-7C5C-42A2-80F2-05631BB376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52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10965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49977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60975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34863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375C1-7C5C-42A2-80F2-05631BB3764E}" type="slidenum">
              <a:rPr lang="en-US" noProof="0" smtClean="0"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40694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wmf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977C32-6781-4E43-B083-CC319C1A2B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786563"/>
          </a:xfrm>
          <a:solidFill>
            <a:schemeClr val="tx1">
              <a:lumMod val="75000"/>
              <a:lumOff val="25000"/>
            </a:schemeClr>
          </a:solidFill>
        </p:spPr>
        <p:txBody>
          <a:bodyPr rIns="1044000" anchor="ctr"/>
          <a:lstStyle>
            <a:lvl1pPr marL="0" indent="0" algn="r">
              <a:buNone/>
              <a:defRPr sz="1100" i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433A2F-8949-4AAC-AE96-175254493AF4}"/>
              </a:ext>
            </a:extLst>
          </p:cNvPr>
          <p:cNvSpPr/>
          <p:nvPr userDrawn="1"/>
        </p:nvSpPr>
        <p:spPr>
          <a:xfrm>
            <a:off x="0" y="0"/>
            <a:ext cx="6336000" cy="6786563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2377000"/>
            <a:ext cx="5472000" cy="2387600"/>
          </a:xfrm>
        </p:spPr>
        <p:txBody>
          <a:bodyPr anchor="b"/>
          <a:lstStyle>
            <a:lvl1pPr algn="l">
              <a:defRPr sz="4200" spc="-3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4962525"/>
            <a:ext cx="5472000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8EA9D3-63E1-4170-B9FF-2F1AF08CCA45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AE9C85-4EEF-40CA-AA18-4DC9F703F4FD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8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  <p:pic>
        <p:nvPicPr>
          <p:cNvPr id="9" name="Bild 3" descr="20150416 tum logo blau png final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10953135" y="336941"/>
            <a:ext cx="818862" cy="4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70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Numbers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908609-0EC4-4718-AC46-A50BB2DA333E}"/>
              </a:ext>
            </a:extLst>
          </p:cNvPr>
          <p:cNvSpPr>
            <a:spLocks noGrp="1"/>
          </p:cNvSpPr>
          <p:nvPr>
            <p:ph sz="half" idx="29" hasCustomPrompt="1"/>
          </p:nvPr>
        </p:nvSpPr>
        <p:spPr>
          <a:xfrm>
            <a:off x="1790100" y="2701131"/>
            <a:ext cx="4113900" cy="28281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C61EBC7C-80CF-489F-86B3-5894908189E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658100" y="2701131"/>
            <a:ext cx="4113900" cy="28281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CF5069B8-93E6-456E-B02B-1FD5F3B8D72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793079" y="1728000"/>
            <a:ext cx="4122920" cy="735800"/>
          </a:xfrm>
          <a:noFill/>
        </p:spPr>
        <p:txBody>
          <a:bodyPr anchor="t"/>
          <a:lstStyle>
            <a:lvl1pPr marL="0" indent="0" algn="l">
              <a:buNone/>
              <a:defRPr sz="540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7F0EAC-0FF4-447C-8EE4-2B107165DF3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655762" y="1722438"/>
            <a:ext cx="4104437" cy="735749"/>
          </a:xfrm>
        </p:spPr>
        <p:txBody>
          <a:bodyPr anchor="t"/>
          <a:lstStyle>
            <a:lvl1pPr marL="0" indent="0">
              <a:buNone/>
              <a:defRPr sz="54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ED90C13-8D49-4652-B68A-A0B5084BB4D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3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95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Numbers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CF5069B8-93E6-456E-B02B-1FD5F3B8D72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706" y="1593150"/>
            <a:ext cx="4348065" cy="4348065"/>
          </a:xfrm>
          <a:prstGeom prst="ellipse">
            <a:avLst/>
          </a:prstGeom>
          <a:solidFill>
            <a:schemeClr val="tx1">
              <a:alpha val="1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Section Header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C15F42E2-EE95-4479-80E9-94A75E9D6E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9330" y="1767887"/>
            <a:ext cx="3998591" cy="3998591"/>
          </a:xfrm>
          <a:prstGeom prst="ellipse">
            <a:avLst/>
          </a:prstGeom>
          <a:solidFill>
            <a:schemeClr val="tx1">
              <a:alpha val="10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Section Header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059823C-F505-4D2A-854E-5144BD58A76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238481" y="2207063"/>
            <a:ext cx="3120238" cy="3120238"/>
          </a:xfrm>
          <a:prstGeom prst="ellipse">
            <a:avLst/>
          </a:prstGeom>
          <a:solidFill>
            <a:schemeClr val="tx1">
              <a:alpha val="10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Section Header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30FA196-A035-4908-BA51-B769293255A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58929" y="2205688"/>
            <a:ext cx="2811618" cy="1440000"/>
          </a:xfrm>
          <a:prstGeom prst="rect">
            <a:avLst/>
          </a:prstGeom>
          <a:noFill/>
        </p:spPr>
        <p:txBody>
          <a:bodyPr anchor="b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6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8F1EEC3-A74E-4124-95F3-D8A27EA3DDF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332816" y="2205688"/>
            <a:ext cx="2811618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marL="266700" lvl="0" indent="-266700" algn="ctr"/>
            <a:r>
              <a:rPr lang="en-US" noProof="0"/>
              <a:t>2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44F95B1-3E5D-46C4-846F-01E3035D1A7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547101" y="2205688"/>
            <a:ext cx="2597043" cy="1440000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lang="en-ZA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marL="266700" lvl="0" indent="-266700" algn="ctr"/>
            <a:r>
              <a:rPr lang="en-US" noProof="0"/>
              <a:t>3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CDA933-12B5-44CD-BD16-C9589DE755E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074738" y="4243333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751FCE0-5FA8-4E25-A4E7-8B2901F694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48625" y="4243333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0D97BC04-5B6C-4CFD-8184-7637C9A8F8E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08600" y="4243333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E7A8CB18-EF35-4644-9DDB-02D8B65EA55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20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170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rket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436FA5D-088F-4BDE-ABD2-A640A8610900}"/>
              </a:ext>
            </a:extLst>
          </p:cNvPr>
          <p:cNvCxnSpPr/>
          <p:nvPr userDrawn="1"/>
        </p:nvCxnSpPr>
        <p:spPr>
          <a:xfrm>
            <a:off x="6096000" y="1319756"/>
            <a:ext cx="0" cy="46101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EF5211B-014A-4E6E-98C7-FDAF78553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C6D2B-0FF5-4A5F-A062-480FFA6DA0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C2BCB80-6997-4274-AAFE-65C2CCFFFD10}"/>
              </a:ext>
            </a:extLst>
          </p:cNvPr>
          <p:cNvCxnSpPr>
            <a:cxnSpLocks/>
          </p:cNvCxnSpPr>
          <p:nvPr userDrawn="1"/>
        </p:nvCxnSpPr>
        <p:spPr>
          <a:xfrm flipH="1">
            <a:off x="432000" y="3624806"/>
            <a:ext cx="11340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9A1FC84B-8A06-4879-86ED-47E43AAC988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12000" y="951013"/>
            <a:ext cx="198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4B975678-3DFA-4D26-9CF6-01294F7259E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06000" y="6046600"/>
            <a:ext cx="1980000" cy="252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B55997C-0304-482F-A7C3-8E50C8ED55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260393"/>
            <a:ext cx="1980000" cy="252000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E26AB0A6-DA7A-4EA3-9528-68FDBA8BF35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92001" y="3260393"/>
            <a:ext cx="1980000" cy="252000"/>
          </a:xfr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Quadrant Title</a:t>
            </a: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7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920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0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11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51FED-0A73-4769-96A2-4C362E5D9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5B16D-31A1-4D28-ADC4-0BDEF4E07DF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728000"/>
            <a:ext cx="5472000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D4C6E-0D63-44CE-B0B4-BAA8F101EAF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00000" y="1728000"/>
            <a:ext cx="5472000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C0B96F-9D35-4001-9F9C-1A7004D61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C915CA-DB91-4B68-8DB8-2745ADA585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1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61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15908-D8D7-48AF-8B8F-21B88B87D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B617A5-FA6C-44C9-ABCB-DCA5D4615E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210852"/>
            <a:ext cx="5472000" cy="386848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122ACD-5C8B-4CDA-89C5-565C88865B5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300000" y="2210852"/>
            <a:ext cx="5472000" cy="3868486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3614A35-31E3-40DA-85DD-07B2076907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171800C-9F25-4694-879B-16A1F7BBAA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cxnSp>
        <p:nvCxnSpPr>
          <p:cNvPr id="12" name="Straight Connector 11" title="Divider Line">
            <a:extLst>
              <a:ext uri="{FF2B5EF4-FFF2-40B4-BE49-F238E27FC236}">
                <a16:creationId xmlns:a16="http://schemas.microsoft.com/office/drawing/2014/main" id="{03063CBE-E62B-44CB-9B45-D39B595FE2AF}"/>
              </a:ext>
            </a:extLst>
          </p:cNvPr>
          <p:cNvCxnSpPr>
            <a:cxnSpLocks/>
          </p:cNvCxnSpPr>
          <p:nvPr userDrawn="1"/>
        </p:nvCxnSpPr>
        <p:spPr>
          <a:xfrm>
            <a:off x="449349" y="2159999"/>
            <a:ext cx="42141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Divider Line">
            <a:extLst>
              <a:ext uri="{FF2B5EF4-FFF2-40B4-BE49-F238E27FC236}">
                <a16:creationId xmlns:a16="http://schemas.microsoft.com/office/drawing/2014/main" id="{0EA58CA1-D7A1-4089-B687-193C35202523}"/>
              </a:ext>
            </a:extLst>
          </p:cNvPr>
          <p:cNvCxnSpPr>
            <a:cxnSpLocks/>
          </p:cNvCxnSpPr>
          <p:nvPr userDrawn="1"/>
        </p:nvCxnSpPr>
        <p:spPr>
          <a:xfrm>
            <a:off x="6312700" y="2159999"/>
            <a:ext cx="4214100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1844C96-F6D4-4E32-8A11-B1815109D20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654025"/>
            <a:ext cx="5472000" cy="45512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EA0BCCC6-F846-426B-B421-41B835224F4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312700" y="1654025"/>
            <a:ext cx="5459300" cy="455122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8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97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 Bo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F5B2679-5029-4692-A1C7-099E7A58362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32000" y="2448000"/>
            <a:ext cx="3600000" cy="363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B5AA133-C824-4B4A-96F4-D48A58E222D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02000" y="2448000"/>
            <a:ext cx="3600000" cy="363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88A40C4-1887-4DBA-90FF-4CF89932DA57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172000" y="2448000"/>
            <a:ext cx="3600000" cy="363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728000"/>
            <a:ext cx="3600000" cy="720000"/>
          </a:xfrm>
          <a:solidFill>
            <a:schemeClr val="tx1">
              <a:lumMod val="75000"/>
              <a:lumOff val="25000"/>
            </a:schemeClr>
          </a:solidFill>
          <a:ln w="28575">
            <a:solidFill>
              <a:schemeClr val="accent1"/>
            </a:solidFill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1 Title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CF4B74-3202-48D6-B573-AA3882B039F4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02000" y="1728000"/>
            <a:ext cx="3600000" cy="720000"/>
          </a:xfrm>
          <a:solidFill>
            <a:schemeClr val="tx1">
              <a:lumMod val="75000"/>
              <a:lumOff val="25000"/>
            </a:schemeClr>
          </a:solidFill>
          <a:ln w="28575">
            <a:solidFill>
              <a:schemeClr val="accent2"/>
            </a:solidFill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2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BA6D519-EE14-4D3E-B15F-70C4423A398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72000" y="1728000"/>
            <a:ext cx="3600000" cy="720000"/>
          </a:xfrm>
          <a:solidFill>
            <a:schemeClr val="tx1">
              <a:lumMod val="75000"/>
              <a:lumOff val="25000"/>
            </a:schemeClr>
          </a:solidFill>
          <a:ln w="28575">
            <a:solidFill>
              <a:schemeClr val="accent3"/>
            </a:solidFill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3 Title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DA29CFB-3C73-4618-B2D9-70E396D1EBA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pic>
        <p:nvPicPr>
          <p:cNvPr id="14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38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5211B-014A-4E6E-98C7-FDAF78553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C6D2B-0FF5-4A5F-A062-480FFA6DA0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1612B32-057C-422E-8B4A-7B464DE04A7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66BE87F-A588-41BE-A251-8940FFF7BDB0}"/>
              </a:ext>
            </a:extLst>
          </p:cNvPr>
          <p:cNvCxnSpPr/>
          <p:nvPr userDrawn="1"/>
        </p:nvCxnSpPr>
        <p:spPr>
          <a:xfrm>
            <a:off x="431800" y="3866682"/>
            <a:ext cx="11339513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EE87B275-BCEB-48C5-BD58-39E2B9AB906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12908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Year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75FEF587-0930-42DA-AF85-54F9A14870D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79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7B00876-F334-4F19-ACB9-5A52E300C62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0381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5160FB-C621-4014-AF15-7C31EBF9463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7583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3D37E5E1-DD5A-4C77-849F-40C0D2AE3F7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847850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8164CA25-5B7F-4EDD-8B42-0D567DED179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077108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Year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15876039-3F56-4587-900E-4FCE60BCA50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31986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515FCEBD-9007-4B9D-AE69-7F8068A14B2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91884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8856F7F9-97EB-4612-BB5C-DDB9D90C9CD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26390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B0C577BC-AD44-4FF0-8F34-D7ABD44B100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67995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12E19F39-39CE-43A3-912F-3D8656DA5E7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735918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64F2C543-C785-4078-9811-96F28F1BF210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20793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022F0FFE-8538-47C2-9227-B4DE41186CE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15196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75D12B21-B498-4E00-B817-457BAED99A33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62398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A60F8F4D-F654-4555-BC21-7137D98E027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09599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0B633DEF-CDC6-4A75-A05B-0C875E2B8FF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56801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23A67F56-440C-4AE2-B52E-F6ECF3E31F8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4002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E8F5BF8F-8918-4E36-8AAF-45E994E46B2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51204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1A2F56E4-C780-42A2-BA54-B1EAB7CA219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8406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7405E86B-3690-4EBE-8353-7ABE76F10810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56080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DB54048B-A035-47F0-B54D-1B9676EE893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92809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12F6976C-DDBF-4808-9B45-2C78E0FC6AA7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344148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66103D17-8EEC-45BF-B909-8F6DB8575A35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400114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57F6EB7B-A4AE-4147-A94B-9C2860A158F4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7213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95673032-36DB-4772-82D8-46E21D810A5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081616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4" name="Text Placeholder 10">
            <a:extLst>
              <a:ext uri="{FF2B5EF4-FFF2-40B4-BE49-F238E27FC236}">
                <a16:creationId xmlns:a16="http://schemas.microsoft.com/office/drawing/2014/main" id="{CDE9935C-FEBD-421A-A63B-8A87A2D4A4D9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128818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42C672-1222-4C21-9E3D-F365D9665E1B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360988" y="2190750"/>
            <a:ext cx="1793875" cy="561975"/>
          </a:xfrm>
          <a:solidFill>
            <a:schemeClr val="bg1">
              <a:lumMod val="95000"/>
            </a:schemeClr>
          </a:solidFill>
        </p:spPr>
        <p:txBody>
          <a:bodyPr tIns="36000" anchor="t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Item Title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2F97A7E3-509A-417D-9818-EDDA3B539E4F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412717" y="2505005"/>
            <a:ext cx="1690417" cy="224670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Month, Year</a:t>
            </a:r>
          </a:p>
        </p:txBody>
      </p:sp>
      <p:sp>
        <p:nvSpPr>
          <p:cNvPr id="35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6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38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110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3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977821B-617D-47E4-AAA2-FADADD15EBC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1799" y="2319681"/>
            <a:ext cx="1352367" cy="1352367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dirty="0"/>
              <a:t>Insert or Drag and Drop Image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9551C8-D5B2-495A-97BB-0711CD8C67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74854" y="2485913"/>
            <a:ext cx="2124000" cy="701538"/>
          </a:xfrm>
        </p:spPr>
        <p:txBody>
          <a:bodyPr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3739758-B746-428A-A18B-3989DA89A8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74854" y="3904988"/>
            <a:ext cx="2124000" cy="180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Short Bio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09F9E9-0483-4A79-B997-B23DAC1644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B502D142-31B4-4BFF-A18F-9FB36E0F400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974854" y="3461032"/>
            <a:ext cx="2124000" cy="245885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41" name="Picture Placeholder 4">
            <a:extLst>
              <a:ext uri="{FF2B5EF4-FFF2-40B4-BE49-F238E27FC236}">
                <a16:creationId xmlns:a16="http://schemas.microsoft.com/office/drawing/2014/main" id="{ED382BE6-73A2-49C4-9284-7996310FE85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268028" y="2319681"/>
            <a:ext cx="1352367" cy="1352367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dirty="0"/>
              <a:t>Insert or Drag and Drop Image Here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id="{5E81FDE4-AA9D-42F8-BEAF-C710A81DC8A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811083" y="2485913"/>
            <a:ext cx="2124000" cy="701538"/>
          </a:xfrm>
        </p:spPr>
        <p:txBody>
          <a:bodyPr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9D6585E1-D051-4611-811C-C8101B0D2F0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811083" y="3904988"/>
            <a:ext cx="2124000" cy="180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44" name="Text Placeholder 8">
            <a:extLst>
              <a:ext uri="{FF2B5EF4-FFF2-40B4-BE49-F238E27FC236}">
                <a16:creationId xmlns:a16="http://schemas.microsoft.com/office/drawing/2014/main" id="{6C195A32-24CC-4109-9C00-31757D0A0A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811083" y="3461032"/>
            <a:ext cx="2124000" cy="245885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45" name="Picture Placeholder 4">
            <a:extLst>
              <a:ext uri="{FF2B5EF4-FFF2-40B4-BE49-F238E27FC236}">
                <a16:creationId xmlns:a16="http://schemas.microsoft.com/office/drawing/2014/main" id="{B318C64F-C963-4A3C-BB8F-999A7F7F5F8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112825" y="2319681"/>
            <a:ext cx="1352367" cy="1352367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dirty="0"/>
              <a:t>Insert or Drag and Drop Image Here</a:t>
            </a:r>
          </a:p>
        </p:txBody>
      </p:sp>
      <p:sp>
        <p:nvSpPr>
          <p:cNvPr id="46" name="Text Placeholder 8">
            <a:extLst>
              <a:ext uri="{FF2B5EF4-FFF2-40B4-BE49-F238E27FC236}">
                <a16:creationId xmlns:a16="http://schemas.microsoft.com/office/drawing/2014/main" id="{B8B9BC49-5937-4C0A-9AA6-7A7DA7F18CA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647313" y="2485913"/>
            <a:ext cx="2124000" cy="701538"/>
          </a:xfrm>
        </p:spPr>
        <p:txBody>
          <a:bodyPr anchor="b"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8020B4D6-002F-4FA9-BF1D-FC56D9A06F2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647313" y="3904988"/>
            <a:ext cx="2124000" cy="180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48" name="Text Placeholder 8">
            <a:extLst>
              <a:ext uri="{FF2B5EF4-FFF2-40B4-BE49-F238E27FC236}">
                <a16:creationId xmlns:a16="http://schemas.microsoft.com/office/drawing/2014/main" id="{93C1946C-7118-4BF3-8EE8-B0944465F49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647313" y="3461032"/>
            <a:ext cx="2124000" cy="245885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20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949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6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09F9E9-0483-4A79-B997-B23DAC1644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49" name="Text Placeholder 8">
            <a:extLst>
              <a:ext uri="{FF2B5EF4-FFF2-40B4-BE49-F238E27FC236}">
                <a16:creationId xmlns:a16="http://schemas.microsoft.com/office/drawing/2014/main" id="{305CEEFA-58BB-4AFA-AD31-BEE38B013E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id="{BEEE40C3-341F-4063-8D33-B1328863FB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1" name="Text Placeholder 8">
            <a:extLst>
              <a:ext uri="{FF2B5EF4-FFF2-40B4-BE49-F238E27FC236}">
                <a16:creationId xmlns:a16="http://schemas.microsoft.com/office/drawing/2014/main" id="{D09CE291-B951-4300-9D67-154E4BB557E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375703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2" name="Text Placeholder 10">
            <a:extLst>
              <a:ext uri="{FF2B5EF4-FFF2-40B4-BE49-F238E27FC236}">
                <a16:creationId xmlns:a16="http://schemas.microsoft.com/office/drawing/2014/main" id="{0D3A393C-4D8C-49BC-934D-B57BE1B2840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375703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3" name="Text Placeholder 8">
            <a:extLst>
              <a:ext uri="{FF2B5EF4-FFF2-40B4-BE49-F238E27FC236}">
                <a16:creationId xmlns:a16="http://schemas.microsoft.com/office/drawing/2014/main" id="{08906184-3520-4606-AF8B-59ECFFA6D75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319606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id="{8A64BEB9-7FB0-4DF9-BFE9-62016E83E89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19606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5" name="Text Placeholder 8">
            <a:extLst>
              <a:ext uri="{FF2B5EF4-FFF2-40B4-BE49-F238E27FC236}">
                <a16:creationId xmlns:a16="http://schemas.microsoft.com/office/drawing/2014/main" id="{4CCC1C98-37FD-4404-8383-72ED535FE57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263509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id="{B24BD1AE-AB0E-40FA-AEA8-8D687D84B56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63509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7" name="Text Placeholder 8">
            <a:extLst>
              <a:ext uri="{FF2B5EF4-FFF2-40B4-BE49-F238E27FC236}">
                <a16:creationId xmlns:a16="http://schemas.microsoft.com/office/drawing/2014/main" id="{CA2F0EA7-F3F7-443F-BA0D-4916B618C56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207412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id="{2BB6E6C3-1F6A-41B6-8EE0-6FDCBA34413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207412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2738624-9DAA-4152-9A77-80BBB71AD5F1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31800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9" name="Picture Placeholder 15">
            <a:extLst>
              <a:ext uri="{FF2B5EF4-FFF2-40B4-BE49-F238E27FC236}">
                <a16:creationId xmlns:a16="http://schemas.microsoft.com/office/drawing/2014/main" id="{522AE46C-0845-4BB0-9861-06071BCF56F6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375703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0" name="Picture Placeholder 15">
            <a:extLst>
              <a:ext uri="{FF2B5EF4-FFF2-40B4-BE49-F238E27FC236}">
                <a16:creationId xmlns:a16="http://schemas.microsoft.com/office/drawing/2014/main" id="{D791A6AF-478F-443B-A785-F82A8DBA9F3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319606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1" name="Picture Placeholder 15">
            <a:extLst>
              <a:ext uri="{FF2B5EF4-FFF2-40B4-BE49-F238E27FC236}">
                <a16:creationId xmlns:a16="http://schemas.microsoft.com/office/drawing/2014/main" id="{1A65AFE9-2875-44A5-BF13-6E843889266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6263509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2" name="Picture Placeholder 15">
            <a:extLst>
              <a:ext uri="{FF2B5EF4-FFF2-40B4-BE49-F238E27FC236}">
                <a16:creationId xmlns:a16="http://schemas.microsoft.com/office/drawing/2014/main" id="{069B9167-077F-4123-82C5-01EB62AFB3E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8207412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F9EF21D5-1862-4F5B-86BF-B76AF2A72B3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151313" y="4113808"/>
            <a:ext cx="1620000" cy="783544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/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80EC8DA4-EC6B-4362-949F-968E973A545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0151313" y="5258975"/>
            <a:ext cx="1620000" cy="72000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3" name="Picture Placeholder 15">
            <a:extLst>
              <a:ext uri="{FF2B5EF4-FFF2-40B4-BE49-F238E27FC236}">
                <a16:creationId xmlns:a16="http://schemas.microsoft.com/office/drawing/2014/main" id="{FC64B5FD-0E87-4FAB-AFEA-D10DFED9F653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0151313" y="2246681"/>
            <a:ext cx="1620000" cy="16200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26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05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8BA39708-26C4-4C58-AAF1-7DDBAAFACC9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786563"/>
          </a:xfrm>
          <a:solidFill>
            <a:schemeClr val="tx1">
              <a:lumMod val="75000"/>
              <a:lumOff val="25000"/>
            </a:schemeClr>
          </a:solidFill>
        </p:spPr>
        <p:txBody>
          <a:bodyPr lIns="1044000" rIns="0" anchor="ctr"/>
          <a:lstStyle>
            <a:lvl1pPr marL="0" indent="0" algn="l">
              <a:buNone/>
              <a:defRPr sz="1100" i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FEC1A-545F-4D58-B291-028B7D695567}"/>
              </a:ext>
            </a:extLst>
          </p:cNvPr>
          <p:cNvSpPr/>
          <p:nvPr userDrawn="1"/>
        </p:nvSpPr>
        <p:spPr>
          <a:xfrm>
            <a:off x="6336000" y="0"/>
            <a:ext cx="3979575" cy="6786563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39896" y="2377000"/>
            <a:ext cx="3571782" cy="2387600"/>
          </a:xfrm>
        </p:spPr>
        <p:txBody>
          <a:bodyPr anchor="b"/>
          <a:lstStyle>
            <a:lvl1pPr algn="l">
              <a:defRPr sz="3600" spc="-3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9896" y="4962525"/>
            <a:ext cx="3571782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8" name="Bild 3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953135" y="336941"/>
            <a:ext cx="818862" cy="4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861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5211B-014A-4E6E-98C7-FDAF78553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C6D2B-0FF5-4A5F-A062-480FFA6DA0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1612B32-057C-422E-8B4A-7B464DE04A7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0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26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9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284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A4E56-DEE9-4FB2-89FF-0F12DB08AD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525B7-4C8D-4482-98E3-A68789AAB0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8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381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FF978957-D101-43B4-A717-19B1820B4F1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786563"/>
          </a:xfrm>
          <a:solidFill>
            <a:schemeClr val="tx1">
              <a:lumMod val="75000"/>
              <a:lumOff val="25000"/>
            </a:schemeClr>
          </a:solidFill>
        </p:spPr>
        <p:txBody>
          <a:bodyPr lIns="1044000" rIns="0" anchor="ctr"/>
          <a:lstStyle>
            <a:lvl1pPr marL="0" indent="0" algn="l">
              <a:buNone/>
              <a:defRPr sz="1100" i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DD3616-4E40-4CE5-88C8-2AF6E47D2086}"/>
              </a:ext>
            </a:extLst>
          </p:cNvPr>
          <p:cNvSpPr/>
          <p:nvPr userDrawn="1"/>
        </p:nvSpPr>
        <p:spPr>
          <a:xfrm>
            <a:off x="6336000" y="0"/>
            <a:ext cx="3979575" cy="6786563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A3B184-0AF0-4DF5-B2BD-E6D1806BE1BF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FC9062-5711-4550-8470-F1324E804FFF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433A2F-8949-4AAC-AE96-175254493AF4}"/>
              </a:ext>
            </a:extLst>
          </p:cNvPr>
          <p:cNvSpPr/>
          <p:nvPr userDrawn="1"/>
        </p:nvSpPr>
        <p:spPr>
          <a:xfrm>
            <a:off x="6336000" y="0"/>
            <a:ext cx="3979575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5B1DD-2DBA-49BF-BF09-5B70713A4C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39896" y="2377000"/>
            <a:ext cx="3571782" cy="2387600"/>
          </a:xfrm>
        </p:spPr>
        <p:txBody>
          <a:bodyPr anchor="b"/>
          <a:lstStyle>
            <a:lvl1pPr algn="l">
              <a:defRPr sz="5400" spc="-3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A60831-AA5D-4359-AACC-37D7271F2B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05624" y="5057775"/>
            <a:ext cx="3206053" cy="247650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Full Name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EABB85-2AAF-4939-BDF4-E3CF2F31B3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05625" y="5400675"/>
            <a:ext cx="3206750" cy="247650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400" dirty="0" smtClean="0">
                <a:solidFill>
                  <a:schemeClr val="bg1"/>
                </a:solidFill>
              </a:defRPr>
            </a:lvl1pPr>
            <a:lvl2pPr>
              <a:defRPr lang="en-US" sz="2000" dirty="0" smtClean="0"/>
            </a:lvl2pPr>
            <a:lvl3pPr>
              <a:defRPr lang="en-US" sz="1800" dirty="0" smtClean="0"/>
            </a:lvl3pPr>
            <a:lvl4pPr>
              <a:defRPr lang="en-US" sz="1600" dirty="0" smtClean="0"/>
            </a:lvl4pPr>
            <a:lvl5pPr>
              <a:defRPr lang="en-ZA" sz="1600" dirty="0"/>
            </a:lvl5pPr>
          </a:lstStyle>
          <a:p>
            <a:pPr marL="266700" lvl="0" indent="-266700"/>
            <a:r>
              <a:rPr lang="en-US" noProof="0"/>
              <a:t>Contact Number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4E7DF27-55E9-4F17-91D3-29228A4020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05625" y="5751513"/>
            <a:ext cx="3206750" cy="247650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400" smtClean="0">
                <a:solidFill>
                  <a:schemeClr val="bg1"/>
                </a:solidFill>
              </a:defRPr>
            </a:lvl1pPr>
            <a:lvl2pPr>
              <a:defRPr lang="en-US" sz="2000" smtClean="0"/>
            </a:lvl2pPr>
            <a:lvl3pPr>
              <a:defRPr lang="en-US" sz="1800" smtClean="0"/>
            </a:lvl3pPr>
            <a:lvl4pPr>
              <a:defRPr lang="en-US" sz="1600" smtClean="0"/>
            </a:lvl4pPr>
            <a:lvl5pPr>
              <a:defRPr lang="en-ZA" sz="1600"/>
            </a:lvl5pPr>
          </a:lstStyle>
          <a:p>
            <a:pPr marL="266700" lvl="0" indent="-266700"/>
            <a:r>
              <a:rPr lang="en-US" noProof="0"/>
              <a:t>Email or Social Media Handle</a:t>
            </a:r>
          </a:p>
        </p:txBody>
      </p:sp>
      <p:pic>
        <p:nvPicPr>
          <p:cNvPr id="15" name="Bild 3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953135" y="336941"/>
            <a:ext cx="818862" cy="4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15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bile App Previe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of a cell phone&#10;&#10;Description generated with high confidence">
            <a:extLst>
              <a:ext uri="{FF2B5EF4-FFF2-40B4-BE49-F238E27FC236}">
                <a16:creationId xmlns:a16="http://schemas.microsoft.com/office/drawing/2014/main" id="{68055F11-596F-47BF-A832-A501EC346C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07" y="915497"/>
            <a:ext cx="4666142" cy="4684105"/>
          </a:xfrm>
          <a:prstGeom prst="rect">
            <a:avLst/>
          </a:prstGeom>
        </p:spPr>
      </p:pic>
      <p:pic>
        <p:nvPicPr>
          <p:cNvPr id="9" name="Picture 8" descr="Screen of a cell phone&#10;&#10;Description generated with high confidence">
            <a:extLst>
              <a:ext uri="{FF2B5EF4-FFF2-40B4-BE49-F238E27FC236}">
                <a16:creationId xmlns:a16="http://schemas.microsoft.com/office/drawing/2014/main" id="{80EBF765-2A5E-4BDA-B092-25691E4791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2929" y="915497"/>
            <a:ext cx="4666142" cy="4684105"/>
          </a:xfrm>
          <a:prstGeom prst="rect">
            <a:avLst/>
          </a:prstGeom>
        </p:spPr>
      </p:pic>
      <p:pic>
        <p:nvPicPr>
          <p:cNvPr id="10" name="Picture 9" descr="Screen of a cell phone&#10;&#10;Description generated with high confidence">
            <a:extLst>
              <a:ext uri="{FF2B5EF4-FFF2-40B4-BE49-F238E27FC236}">
                <a16:creationId xmlns:a16="http://schemas.microsoft.com/office/drawing/2014/main" id="{E97A6530-14B5-4A05-B7A3-7BA661FCD5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2551" y="915497"/>
            <a:ext cx="4666142" cy="46841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F5211B-014A-4E6E-98C7-FDAF78553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C6D2B-0FF5-4A5F-A062-480FFA6DA0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7EC9494-5A42-419D-AADF-96EF1EFD7B6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615505" y="5752808"/>
            <a:ext cx="1980000" cy="548945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Details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E2D3309-00A3-42D9-8706-6F2A6AD3BB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15505" y="5291099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Name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94E4C70C-AC1E-4EDE-B2C1-23A54123479F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5177148" y="5752808"/>
            <a:ext cx="1980000" cy="548945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Details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14B1BB7D-C6D3-4D9C-A235-6CBB5A13EEC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7148" y="5291099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Name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718515F4-6451-4FB7-ACE4-5D9C2CD207A4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8699878" y="5752808"/>
            <a:ext cx="1980000" cy="548945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Details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B362C889-34FC-4EB1-967B-DC98349082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99878" y="5291099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Mockup Name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4EB921-BD58-4C2E-BDD5-FC8D2629829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751679" y="1450182"/>
            <a:ext cx="1772571" cy="3183732"/>
          </a:xfrm>
          <a:solidFill>
            <a:schemeClr val="bg1">
              <a:lumMod val="95000"/>
              <a:alpha val="70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3CB44DE3-C599-4EA7-BFDA-4E39AE89FC0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281301" y="1450182"/>
            <a:ext cx="1772571" cy="3183732"/>
          </a:xfrm>
          <a:solidFill>
            <a:schemeClr val="bg1">
              <a:lumMod val="95000"/>
              <a:alpha val="70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A4392E45-2A0B-49BF-9952-79C42AF8DE9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810923" y="1450182"/>
            <a:ext cx="1772571" cy="3183732"/>
          </a:xfrm>
          <a:solidFill>
            <a:schemeClr val="bg1">
              <a:lumMod val="95000"/>
              <a:alpha val="70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21" name="Bild 6" descr="20150416 tum logo blau png final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1276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09F9E9-0483-4A79-B997-B23DAC1644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9CC2AE-E299-42B4-A2C4-357708A005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800" y="1836744"/>
            <a:ext cx="3541655" cy="222495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i="0"/>
            </a:lvl1pPr>
          </a:lstStyle>
          <a:p>
            <a:pPr lvl="0"/>
            <a:r>
              <a:rPr lang="en-US" noProof="0"/>
              <a:t>Testimonial goes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99551C8-D5B2-495A-97BB-0711CD8C67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2556" y="3693626"/>
            <a:ext cx="3251132" cy="231102"/>
          </a:xfrm>
        </p:spPr>
        <p:txBody>
          <a:bodyPr anchor="t"/>
          <a:lstStyle>
            <a:lvl1pPr marL="0" indent="0" algn="r"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Name and Title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3139A49-E537-4395-967A-08C99782070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325172" y="3591659"/>
            <a:ext cx="3541655" cy="222495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i="0"/>
            </a:lvl1pPr>
          </a:lstStyle>
          <a:p>
            <a:pPr lvl="0"/>
            <a:r>
              <a:rPr lang="en-US" noProof="0"/>
              <a:t>Testimonial goes here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3EE1C8A1-F171-46D2-A92F-1B0E9C52B1A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468052" y="5448541"/>
            <a:ext cx="3251132" cy="231102"/>
          </a:xfrm>
        </p:spPr>
        <p:txBody>
          <a:bodyPr anchor="t"/>
          <a:lstStyle>
            <a:lvl1pPr marL="0" indent="0" algn="r"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Name and 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E3E7FB48-98BE-4677-A80F-969F9F30720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218545" y="1836744"/>
            <a:ext cx="3541655" cy="2224950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i="0"/>
            </a:lvl1pPr>
          </a:lstStyle>
          <a:p>
            <a:pPr lvl="0"/>
            <a:r>
              <a:rPr lang="en-US" noProof="0"/>
              <a:t>Testimonial goes here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0146F28A-70F5-4E8B-8A3A-ADB1B6A080D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369301" y="3693626"/>
            <a:ext cx="3251132" cy="231102"/>
          </a:xfrm>
        </p:spPr>
        <p:txBody>
          <a:bodyPr anchor="t"/>
          <a:lstStyle>
            <a:lvl1pPr marL="0" indent="0" algn="r"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Name and Title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8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7155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C433A2F-8949-4AAC-AE96-175254493AF4}"/>
              </a:ext>
            </a:extLst>
          </p:cNvPr>
          <p:cNvSpPr/>
          <p:nvPr userDrawn="1"/>
        </p:nvSpPr>
        <p:spPr>
          <a:xfrm>
            <a:off x="0" y="0"/>
            <a:ext cx="6336000" cy="6786563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2000" y="2377000"/>
            <a:ext cx="5472000" cy="2387600"/>
          </a:xfrm>
        </p:spPr>
        <p:txBody>
          <a:bodyPr anchor="b"/>
          <a:lstStyle>
            <a:lvl1pPr algn="l">
              <a:defRPr sz="4200" spc="-3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4962525"/>
            <a:ext cx="5472000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8EA9D3-63E1-4170-B9FF-2F1AF08CCA45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AE9C85-4EEF-40CA-AA18-4DC9F703F4FD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8" name="Bild 3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953135" y="336941"/>
            <a:ext cx="818862" cy="4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02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805D700-F00E-4505-8483-501219FB8BD2}"/>
              </a:ext>
            </a:extLst>
          </p:cNvPr>
          <p:cNvSpPr/>
          <p:nvPr userDrawn="1"/>
        </p:nvSpPr>
        <p:spPr>
          <a:xfrm>
            <a:off x="0" y="0"/>
            <a:ext cx="12192000" cy="636536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433A2F-8949-4AAC-AE96-175254493AF4}"/>
              </a:ext>
            </a:extLst>
          </p:cNvPr>
          <p:cNvSpPr/>
          <p:nvPr userDrawn="1"/>
        </p:nvSpPr>
        <p:spPr>
          <a:xfrm>
            <a:off x="432000" y="1"/>
            <a:ext cx="11760000" cy="6365362"/>
          </a:xfrm>
          <a:prstGeom prst="rect">
            <a:avLst/>
          </a:prstGeom>
          <a:gradFill>
            <a:gsLst>
              <a:gs pos="36000">
                <a:schemeClr val="tx1">
                  <a:alpha val="60000"/>
                </a:schemeClr>
              </a:gs>
              <a:gs pos="100000">
                <a:schemeClr val="tx1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728" y="2377000"/>
            <a:ext cx="6299682" cy="2387600"/>
          </a:xfrm>
        </p:spPr>
        <p:txBody>
          <a:bodyPr anchor="b"/>
          <a:lstStyle>
            <a:lvl1pPr algn="l">
              <a:defRPr sz="4200" spc="-3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728" y="4962525"/>
            <a:ext cx="6299682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384471-818E-4B2E-BA19-852421944514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BA5E93-E4C5-4917-B92A-53FC468CFEBD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109B30-9CC9-4BE8-AB10-1BA398CA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7174B-114F-48DF-AFBF-1AA3416ACD4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pic>
        <p:nvPicPr>
          <p:cNvPr id="14" name="Bild 3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953135" y="336941"/>
            <a:ext cx="818862" cy="4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8349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428A921-D1FB-449F-8402-7C032AAABB1C}"/>
              </a:ext>
            </a:extLst>
          </p:cNvPr>
          <p:cNvSpPr/>
          <p:nvPr userDrawn="1"/>
        </p:nvSpPr>
        <p:spPr>
          <a:xfrm>
            <a:off x="5353050" y="1"/>
            <a:ext cx="6406950" cy="6857998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1EC63334-B325-4256-8AA0-6F5A11030DE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65363"/>
            <a:ext cx="4416225" cy="412431"/>
          </a:xfrm>
        </p:spPr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F80631D-0113-45B5-9716-6AED2430C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81AC65F5-382D-4CF6-95CF-DD3FC6D96F3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F554488-3F7D-4F3A-9AAF-73FB0977D7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05962" y="457200"/>
            <a:ext cx="5501126" cy="5411787"/>
          </a:xfrm>
        </p:spPr>
        <p:txBody>
          <a:bodyPr/>
          <a:lstStyle>
            <a:lvl1pPr>
              <a:buClr>
                <a:schemeClr val="bg1"/>
              </a:buCl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pic>
        <p:nvPicPr>
          <p:cNvPr id="9" name="Bild 3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953135" y="336941"/>
            <a:ext cx="818862" cy="4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6757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428A921-D1FB-449F-8402-7C032AAABB1C}"/>
              </a:ext>
            </a:extLst>
          </p:cNvPr>
          <p:cNvSpPr/>
          <p:nvPr userDrawn="1"/>
        </p:nvSpPr>
        <p:spPr>
          <a:xfrm>
            <a:off x="5353050" y="1"/>
            <a:ext cx="6406950" cy="6857998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1EC63334-B325-4256-8AA0-6F5A11030DE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65363"/>
            <a:ext cx="4416225" cy="412431"/>
          </a:xfrm>
        </p:spPr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F80631D-0113-45B5-9716-6AED2430C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81AC65F5-382D-4CF6-95CF-DD3FC6D96F3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6321125-B861-4CD5-8023-6E40351765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04181" y="457201"/>
            <a:ext cx="5504688" cy="540385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pic>
        <p:nvPicPr>
          <p:cNvPr id="10" name="Bild 3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953135" y="336941"/>
            <a:ext cx="818862" cy="4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18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with Imag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6FAD7B97-1B74-414B-B585-45E33908CB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365363"/>
          </a:xfrm>
          <a:solidFill>
            <a:schemeClr val="tx1">
              <a:lumMod val="75000"/>
              <a:lumOff val="25000"/>
            </a:schemeClr>
          </a:solidFill>
        </p:spPr>
        <p:txBody>
          <a:bodyPr vert="vert270" lIns="144000" tIns="0" rIns="0" anchor="t"/>
          <a:lstStyle>
            <a:lvl1pPr marL="0" indent="0" algn="ctr">
              <a:buNone/>
              <a:defRPr sz="1100" i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433A2F-8949-4AAC-AE96-175254493AF4}"/>
              </a:ext>
            </a:extLst>
          </p:cNvPr>
          <p:cNvSpPr/>
          <p:nvPr userDrawn="1"/>
        </p:nvSpPr>
        <p:spPr>
          <a:xfrm>
            <a:off x="432000" y="1"/>
            <a:ext cx="11760000" cy="6365362"/>
          </a:xfrm>
          <a:prstGeom prst="rect">
            <a:avLst/>
          </a:prstGeom>
          <a:gradFill>
            <a:gsLst>
              <a:gs pos="36000">
                <a:schemeClr val="tx1">
                  <a:alpha val="60000"/>
                </a:schemeClr>
              </a:gs>
              <a:gs pos="100000">
                <a:schemeClr val="tx1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5B1DD-2DBA-49BF-BF09-5B70713A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728" y="2377000"/>
            <a:ext cx="6299682" cy="2387600"/>
          </a:xfrm>
        </p:spPr>
        <p:txBody>
          <a:bodyPr anchor="b"/>
          <a:lstStyle>
            <a:lvl1pPr algn="l">
              <a:defRPr sz="4200" spc="-3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A60831-AA5D-4359-AACC-37D7271F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0728" y="4962525"/>
            <a:ext cx="6299682" cy="12192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384471-818E-4B2E-BA19-852421944514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BA5E93-E4C5-4917-B92A-53FC468CFEBD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109B30-9CC9-4BE8-AB10-1BA398CA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7174B-114F-48DF-AFBF-1AA3416ACD4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6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4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9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7475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2133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Dr. rer. nat. Erika Mustermann (TUM) | kann beliebig erweitert werden | Infos mit Strich trennen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803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0"/>
            <a:ext cx="11345332" cy="50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4267"/>
              </a:lnSpc>
              <a:defRPr lang="de-DE" sz="3333" noProof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dirty="0"/>
              <a:t>Titel der Präsentation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425451" y="1978720"/>
            <a:ext cx="11345332" cy="127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lang="de-DE" sz="2133" baseline="0" noProof="0" dirty="0" smtClean="0">
                <a:solidFill>
                  <a:schemeClr val="bg1"/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de-DE" noProof="0" dirty="0"/>
              <a:t>Referent</a:t>
            </a:r>
            <a:br>
              <a:rPr lang="de-DE" noProof="0" dirty="0"/>
            </a:br>
            <a:r>
              <a:rPr lang="de-DE" noProof="0" dirty="0"/>
              <a:t>Ort, Datum (Schreibweise: 00. Januar 2015)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58CB1E-F828-4F11-99E0-327109AF9DA4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>
                <a:solidFill>
                  <a:prstClr val="white"/>
                </a:solidFill>
              </a:rPr>
              <a:t>Dr. rer. nat. Erika Mustermann (TUM) | kann beliebig erweitert werden | Infos mit Strich trennen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5036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25454" y="2133601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25454" y="1296001"/>
            <a:ext cx="11345332" cy="54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>
                <a:solidFill>
                  <a:prstClr val="white"/>
                </a:solidFill>
              </a:rPr>
              <a:t>Dr. rer. nat. Erika Mustermann (TUM) | kann beliebig erweitert werden | Infos mit Strich trennen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71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,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428A921-D1FB-449F-8402-7C032AAABB1C}"/>
              </a:ext>
            </a:extLst>
          </p:cNvPr>
          <p:cNvSpPr/>
          <p:nvPr userDrawn="1"/>
        </p:nvSpPr>
        <p:spPr>
          <a:xfrm>
            <a:off x="5353050" y="3714749"/>
            <a:ext cx="6406950" cy="3143249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1999" y="3714746"/>
            <a:ext cx="4416225" cy="2364591"/>
          </a:xfrm>
        </p:spPr>
        <p:txBody>
          <a:bodyPr anchor="t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103" y="3981451"/>
            <a:ext cx="5749483" cy="1343026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8B6E3D-9C01-45EA-9E2B-711EC1B84F8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353050" y="0"/>
            <a:ext cx="6406950" cy="3714747"/>
          </a:xfr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ZA" sz="1100" i="1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algn="ctr"/>
            <a:r>
              <a:rPr lang="en-US" noProof="0" dirty="0"/>
              <a:t>Insert or Drag &amp; Drop your photo here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1EC63334-B325-4256-8AA0-6F5A11030DE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65363"/>
            <a:ext cx="4416225" cy="412431"/>
          </a:xfrm>
        </p:spPr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C8965A7-6363-464F-998B-64E00F4F49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58442" y="5657850"/>
            <a:ext cx="5749334" cy="111994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Subtitle, tagline or blurb can go here</a:t>
            </a:r>
          </a:p>
        </p:txBody>
      </p:sp>
      <p:pic>
        <p:nvPicPr>
          <p:cNvPr id="9" name="Bild 3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953135" y="336941"/>
            <a:ext cx="818862" cy="4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66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09F9E9-0483-4A79-B997-B23DAC1644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49" name="Text Placeholder 8">
            <a:extLst>
              <a:ext uri="{FF2B5EF4-FFF2-40B4-BE49-F238E27FC236}">
                <a16:creationId xmlns:a16="http://schemas.microsoft.com/office/drawing/2014/main" id="{305CEEFA-58BB-4AFA-AD31-BEE38B013E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80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id="{BEEE40C3-341F-4063-8D33-B1328863FB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180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1" name="Text Placeholder 8">
            <a:extLst>
              <a:ext uri="{FF2B5EF4-FFF2-40B4-BE49-F238E27FC236}">
                <a16:creationId xmlns:a16="http://schemas.microsoft.com/office/drawing/2014/main" id="{D09CE291-B951-4300-9D67-154E4BB557E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77185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2" name="Text Placeholder 10">
            <a:extLst>
              <a:ext uri="{FF2B5EF4-FFF2-40B4-BE49-F238E27FC236}">
                <a16:creationId xmlns:a16="http://schemas.microsoft.com/office/drawing/2014/main" id="{0D3A393C-4D8C-49BC-934D-B57BE1B2840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77185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3" name="Text Placeholder 8">
            <a:extLst>
              <a:ext uri="{FF2B5EF4-FFF2-40B4-BE49-F238E27FC236}">
                <a16:creationId xmlns:a16="http://schemas.microsoft.com/office/drawing/2014/main" id="{08906184-3520-4606-AF8B-59ECFFA6D75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11190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id="{8A64BEB9-7FB0-4DF9-BFE9-62016E83E89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11190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5" name="Text Placeholder 8">
            <a:extLst>
              <a:ext uri="{FF2B5EF4-FFF2-40B4-BE49-F238E27FC236}">
                <a16:creationId xmlns:a16="http://schemas.microsoft.com/office/drawing/2014/main" id="{4CCC1C98-37FD-4404-8383-72ED535FE57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45195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id="{B24BD1AE-AB0E-40FA-AEA8-8D687D84B56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45195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57" name="Text Placeholder 8">
            <a:extLst>
              <a:ext uri="{FF2B5EF4-FFF2-40B4-BE49-F238E27FC236}">
                <a16:creationId xmlns:a16="http://schemas.microsoft.com/office/drawing/2014/main" id="{CA2F0EA7-F3F7-443F-BA0D-4916B618C56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792000" y="3971432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id="{2BB6E6C3-1F6A-41B6-8EE0-6FDCBA34413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792000" y="4605832"/>
            <a:ext cx="198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2738624-9DAA-4152-9A77-80BBB71AD5F1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31800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9" name="Picture Placeholder 15">
            <a:extLst>
              <a:ext uri="{FF2B5EF4-FFF2-40B4-BE49-F238E27FC236}">
                <a16:creationId xmlns:a16="http://schemas.microsoft.com/office/drawing/2014/main" id="{522AE46C-0845-4BB0-9861-06071BCF56F6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2771850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0" name="Picture Placeholder 15">
            <a:extLst>
              <a:ext uri="{FF2B5EF4-FFF2-40B4-BE49-F238E27FC236}">
                <a16:creationId xmlns:a16="http://schemas.microsoft.com/office/drawing/2014/main" id="{D791A6AF-478F-443B-A785-F82A8DBA9F3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5112287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1" name="Picture Placeholder 15">
            <a:extLst>
              <a:ext uri="{FF2B5EF4-FFF2-40B4-BE49-F238E27FC236}">
                <a16:creationId xmlns:a16="http://schemas.microsoft.com/office/drawing/2014/main" id="{1A65AFE9-2875-44A5-BF13-6E843889266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451950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62" name="Picture Placeholder 15">
            <a:extLst>
              <a:ext uri="{FF2B5EF4-FFF2-40B4-BE49-F238E27FC236}">
                <a16:creationId xmlns:a16="http://schemas.microsoft.com/office/drawing/2014/main" id="{069B9167-077F-4123-82C5-01EB62AFB3E6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9780587" y="1735138"/>
            <a:ext cx="1979613" cy="1981200"/>
          </a:xfrm>
          <a:solidFill>
            <a:schemeClr val="bg1">
              <a:lumMod val="95000"/>
              <a:alpha val="70000"/>
            </a:schemeClr>
          </a:solidFill>
          <a:ln w="95250" cap="sq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24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83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EFA8C4C-FE50-44C1-8434-6C7BB898173F}"/>
              </a:ext>
            </a:extLst>
          </p:cNvPr>
          <p:cNvSpPr/>
          <p:nvPr userDrawn="1"/>
        </p:nvSpPr>
        <p:spPr>
          <a:xfrm>
            <a:off x="432000" y="0"/>
            <a:ext cx="5472000" cy="685800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0728" y="5657850"/>
            <a:ext cx="4974545" cy="70751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Subtitle, tagline or blurb can go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32000" y="6365363"/>
            <a:ext cx="5472000" cy="412431"/>
          </a:xfrm>
        </p:spPr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704BE0A1-F26A-4947-971D-055860FFC91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2000" y="0"/>
            <a:ext cx="5472000" cy="3714747"/>
          </a:xfr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ZA" sz="1100" i="1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algn="ctr"/>
            <a:r>
              <a:rPr lang="en-US" noProof="0" dirty="0"/>
              <a:t>Insert or Drag &amp; Drop 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728" y="3981450"/>
            <a:ext cx="4974545" cy="1343025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sz="36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B51A342D-6638-406F-A54B-59B56F36AD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8002" y="4130531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32169FB-F8BF-46FF-8BDE-E27C751C1C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88002" y="4764931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051BC42F-45BF-462B-A15F-54639A5DA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02527" y="4130531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2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8A990CD-AF1D-4FBE-B3FF-4BC5BE2BFD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02527" y="4764931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C595063C-F901-4E60-A714-6454F42F0D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117052" y="4130531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3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C7672B0A-0079-40F6-8B93-A5F1DB5882E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117052" y="4764931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22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Ico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EFA8C4C-FE50-44C1-8434-6C7BB898173F}"/>
              </a:ext>
            </a:extLst>
          </p:cNvPr>
          <p:cNvSpPr/>
          <p:nvPr userDrawn="1"/>
        </p:nvSpPr>
        <p:spPr>
          <a:xfrm>
            <a:off x="432000" y="0"/>
            <a:ext cx="5472000" cy="685800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0728" y="5657850"/>
            <a:ext cx="4974545" cy="70751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Subtitle, tagline or blurb can go here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704BE0A1-F26A-4947-971D-055860FFC91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2000" y="0"/>
            <a:ext cx="5472000" cy="3714747"/>
          </a:xfr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en-ZA" sz="1100" i="1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algn="ctr"/>
            <a:r>
              <a:rPr lang="en-US" noProof="0" dirty="0"/>
              <a:t>Insert or Drag &amp; Drop 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728" y="3981450"/>
            <a:ext cx="4974545" cy="1343025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sz="36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B51A342D-6638-406F-A54B-59B56F36AD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78577" y="5010963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3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32169FB-F8BF-46FF-8BDE-E27C751C1C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78577" y="5645363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051BC42F-45BF-462B-A15F-54639A5DA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402677" y="5010963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4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8A990CD-AF1D-4FBE-B3FF-4BC5BE2BFD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02677" y="5645363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B71CBA76-3CE4-4FA7-8940-41ECC9129C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78577" y="2360347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ADC8FCF6-5E2F-4976-8979-F493766C38E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78577" y="2994747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F111F3D7-9557-4D01-B2FB-38A2FFA1052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402677" y="2360347"/>
            <a:ext cx="180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2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FE89EBCC-101B-4979-93C1-08579B03199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402677" y="2994747"/>
            <a:ext cx="1800000" cy="720000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20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84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gital Produc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CE857ED-B36A-4B8A-81C4-94389617E2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3465" y="1007667"/>
            <a:ext cx="11528535" cy="56453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3613424"/>
            <a:ext cx="3974900" cy="2465913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77496E8-E637-4081-A0D0-AB167EE459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1582738"/>
            <a:ext cx="3975100" cy="1744662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Emphasized Text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E221C2C-B20F-4F90-A44F-08EE879BA9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7319" y="1450975"/>
            <a:ext cx="6974680" cy="3935414"/>
          </a:xfrm>
          <a:solidFill>
            <a:schemeClr val="bg1">
              <a:lumMod val="95000"/>
              <a:alpha val="70000"/>
            </a:schemeClr>
          </a:solidFill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/>
            <a:r>
              <a:rPr lang="en-US" noProof="0" dirty="0"/>
              <a:t>Insert or Drag and Drop your Screen Design here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4" name="Bild 6" descr="20150416 tum logo blau png final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0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5B16D-31A1-4D28-ADC4-0BDEF4E07DFF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008000"/>
            <a:ext cx="11340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Single line of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D4C6E-0D63-44CE-B0B4-BAA8F101EAF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231749" y="4637931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C0B96F-9D35-4001-9F9C-1A7004D61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C915CA-DB91-4B68-8DB8-2745ADA585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F46361-E4F6-47BA-9660-22CF6C0669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11498" y="4637931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B15A8A-91AC-4F5D-A727-1D120F5D43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1247" y="4637931"/>
            <a:ext cx="1980000" cy="72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Description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A87D1D6-A833-418D-948C-DDF7937231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31749" y="4003531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29FC9F6-9736-4DA2-A807-7430389A47F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11498" y="4003531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FD41719-B17D-4C65-8905-CFB25698E45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91247" y="4003531"/>
            <a:ext cx="1980000" cy="3600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Section 3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787B6BB1-24C3-48A6-913C-94F7EA8127A1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C1C9CBFF-5639-480A-82C7-50DAD54E2E48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7" name="Bild 6" descr="20150416 tum logo blau png fina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804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.emf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47D8FD-2235-485B-95E1-2EBD5AB47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4A233-446A-4EDA-9622-BBF0631DFE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728000"/>
            <a:ext cx="11340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A2955-0629-484D-8B16-D4500802A4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72000" y="6365363"/>
            <a:ext cx="420000" cy="4212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txBody>
          <a:bodyPr vert="horz" lIns="0" tIns="0" rIns="0" bIns="0" rtlCol="0" anchor="ctr"/>
          <a:lstStyle>
            <a:lvl1pPr algn="ctr"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4B73C415-D670-4716-A5EC-CC4D52CA2BAC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BD150CE-DC66-461D-A66C-7CF3307043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5363"/>
            <a:ext cx="5472000" cy="41243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dirty="0" smtClean="0"/>
              <a:t>TUM Gründungsberatung | Januar 2020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ED0A63-77FF-4992-99DD-A09E96E22ACC}"/>
              </a:ext>
            </a:extLst>
          </p:cNvPr>
          <p:cNvSpPr/>
          <p:nvPr userDrawn="1"/>
        </p:nvSpPr>
        <p:spPr>
          <a:xfrm>
            <a:off x="-1" y="6786563"/>
            <a:ext cx="11771999" cy="714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335A3F-070E-4B0E-A4FA-9B3279A2897C}"/>
              </a:ext>
            </a:extLst>
          </p:cNvPr>
          <p:cNvSpPr/>
          <p:nvPr userDrawn="1"/>
        </p:nvSpPr>
        <p:spPr>
          <a:xfrm>
            <a:off x="11771999" y="6786563"/>
            <a:ext cx="420000" cy="714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1" name="Bild 6" descr="20150416 tum logo blau png final.png"/>
          <p:cNvPicPr>
            <a:picLocks noChangeAspect="1"/>
          </p:cNvPicPr>
          <p:nvPr userDrawn="1"/>
        </p:nvPicPr>
        <p:blipFill>
          <a:blip r:embed="rId33"/>
          <a:stretch>
            <a:fillRect/>
          </a:stretch>
        </p:blipFill>
        <p:spPr>
          <a:xfrm>
            <a:off x="10953135" y="336942"/>
            <a:ext cx="818862" cy="4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8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2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4" r:id="rId9"/>
    <p:sldLayoutId id="2147483665" r:id="rId10"/>
    <p:sldLayoutId id="2147483666" r:id="rId11"/>
    <p:sldLayoutId id="2147483667" r:id="rId12"/>
    <p:sldLayoutId id="2147483650" r:id="rId13"/>
    <p:sldLayoutId id="2147483652" r:id="rId14"/>
    <p:sldLayoutId id="2147483653" r:id="rId15"/>
    <p:sldLayoutId id="2147483668" r:id="rId16"/>
    <p:sldLayoutId id="2147483669" r:id="rId17"/>
    <p:sldLayoutId id="2147483671" r:id="rId18"/>
    <p:sldLayoutId id="2147483672" r:id="rId19"/>
    <p:sldLayoutId id="2147483654" r:id="rId20"/>
    <p:sldLayoutId id="2147483678" r:id="rId21"/>
    <p:sldLayoutId id="2147483655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9" r:id="rId28"/>
    <p:sldLayoutId id="2147483680" r:id="rId29"/>
    <p:sldLayoutId id="2147483681" r:id="rId30"/>
    <p:sldLayoutId id="2147483682" r:id="rId3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spc="-15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1000"/>
        </a:spcBef>
        <a:spcAft>
          <a:spcPts val="500"/>
        </a:spcAft>
        <a:buClr>
          <a:schemeClr val="accent1"/>
        </a:buClr>
        <a:buFont typeface="Arial" panose="020B0604020202020204" pitchFamily="34" charset="0"/>
        <a:buChar char="○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feld 22"/>
          <p:cNvSpPr txBox="1"/>
          <p:nvPr/>
        </p:nvSpPr>
        <p:spPr>
          <a:xfrm>
            <a:off x="10284440" y="6563241"/>
            <a:ext cx="1487168" cy="280718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r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fld id="{C51078C5-4710-4254-8001-F1C0900803FD}" type="slidenum">
              <a:rPr lang="de-DE" sz="1600" smtClean="0">
                <a:solidFill>
                  <a:prstClr val="black"/>
                </a:solidFill>
                <a:cs typeface="Arial" pitchFamily="34" charset="0"/>
              </a:rPr>
              <a:pPr algn="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de-DE" sz="1600" dirty="0">
              <a:solidFill>
                <a:prstClr val="black"/>
              </a:solidFill>
              <a:cs typeface="Arial" pitchFamily="34" charset="0"/>
            </a:endParaRPr>
          </a:p>
        </p:txBody>
      </p:sp>
      <p:pic>
        <p:nvPicPr>
          <p:cNvPr id="5" name="Bild 4" descr="Fahnen_HG.jpg"/>
          <p:cNvPicPr>
            <a:picLocks noChangeAspect="1"/>
          </p:cNvPicPr>
          <p:nvPr/>
        </p:nvPicPr>
        <p:blipFill>
          <a:blip r:embed="rId4" cstate="screen"/>
          <a:srcRect l="398" t="14167" b="1083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8401" y="432000"/>
            <a:ext cx="799351" cy="427051"/>
          </a:xfrm>
          <a:prstGeom prst="rect">
            <a:avLst/>
          </a:prstGeom>
        </p:spPr>
      </p:pic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033245" y="6473314"/>
            <a:ext cx="2736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467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58CB1E-F828-4F11-99E0-327109AF9DA4}" type="slidenum">
              <a:rPr lang="de-DE" smtClean="0">
                <a:solidFill>
                  <a:prstClr val="whit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de-DE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467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prstClr val="white"/>
                </a:solidFill>
                <a:cs typeface="Arial" charset="0"/>
              </a:rPr>
              <a:t>Dr. rer. nat. Erika Mustermann (TUM) | kann beliebig erweitert werden | Infos mit Strich trennen</a:t>
            </a:r>
            <a:endParaRPr lang="en-US" dirty="0">
              <a:solidFill>
                <a:prstClr val="white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79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hf hdr="0" dt="0"/>
  <p:txStyles>
    <p:titleStyle>
      <a:lvl1pPr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933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5pPr>
      <a:lvl6pPr marL="609585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6pPr>
      <a:lvl7pPr marL="1219170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7pPr>
      <a:lvl8pPr marL="1828754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8pPr>
      <a:lvl9pPr marL="2438339" algn="l" rtl="0" fontAlgn="base">
        <a:spcBef>
          <a:spcPct val="0"/>
        </a:spcBef>
        <a:spcAft>
          <a:spcPct val="0"/>
        </a:spcAft>
        <a:defRPr sz="2667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234945" indent="-234945"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480472" indent="-245527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717533" indent="-237061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952476" indent="-23494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svg"/><Relationship Id="rId5" Type="http://schemas.openxmlformats.org/officeDocument/2006/relationships/image" Target="../media/image40.png"/><Relationship Id="rId4" Type="http://schemas.openxmlformats.org/officeDocument/2006/relationships/image" Target="../media/image31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47.jpeg"/><Relationship Id="rId3" Type="http://schemas.openxmlformats.org/officeDocument/2006/relationships/image" Target="../media/image43.png"/><Relationship Id="rId7" Type="http://schemas.openxmlformats.org/officeDocument/2006/relationships/image" Target="../media/image53.svg"/><Relationship Id="rId12" Type="http://schemas.openxmlformats.org/officeDocument/2006/relationships/hyperlink" Target="http://www.fabrikam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11" Type="http://schemas.openxmlformats.org/officeDocument/2006/relationships/image" Target="../media/image57.svg"/><Relationship Id="rId5" Type="http://schemas.openxmlformats.org/officeDocument/2006/relationships/image" Target="../media/image51.svg"/><Relationship Id="rId10" Type="http://schemas.openxmlformats.org/officeDocument/2006/relationships/image" Target="../media/image46.png"/><Relationship Id="rId9" Type="http://schemas.openxmlformats.org/officeDocument/2006/relationships/image" Target="../media/image55.svg"/><Relationship Id="rId1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" b="3391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6A60A77-3CD9-2340-9CBF-AB127828C2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32000" y="0"/>
            <a:ext cx="11760000" cy="6365363"/>
          </a:xfrm>
          <a:prstGeom prst="rect">
            <a:avLst/>
          </a:prstGeom>
          <a:gradFill>
            <a:gsLst>
              <a:gs pos="36000">
                <a:schemeClr val="tx1">
                  <a:alpha val="40000"/>
                </a:schemeClr>
              </a:gs>
              <a:gs pos="100000">
                <a:schemeClr val="tx1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93CFE69-79B0-440B-949E-DA17AD834A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282220" y="0"/>
            <a:ext cx="3979575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68F2B1-EF8F-4772-ADA1-4195B20EBA74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1486116" y="2377000"/>
            <a:ext cx="3571782" cy="23876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rgbClr val="00B0F0"/>
              </a:buClr>
            </a:pPr>
            <a:r>
              <a:rPr lang="en-US" dirty="0" smtClean="0"/>
              <a:t>Pitch Deck template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de-DE" sz="1600" spc="0" dirty="0">
                <a:solidFill>
                  <a:prstClr val="white"/>
                </a:solidFill>
                <a:latin typeface="Tahoma"/>
                <a:ea typeface="+mn-ea"/>
                <a:cs typeface="+mn-cs"/>
              </a:rPr>
              <a:t>TUM Start </a:t>
            </a:r>
            <a:r>
              <a:rPr lang="de-DE" sz="1600" spc="0" dirty="0" err="1">
                <a:solidFill>
                  <a:prstClr val="white"/>
                </a:solidFill>
                <a:latin typeface="Tahoma"/>
                <a:ea typeface="+mn-ea"/>
                <a:cs typeface="+mn-cs"/>
              </a:rPr>
              <a:t>up</a:t>
            </a:r>
            <a:r>
              <a:rPr lang="de-DE" sz="1600" spc="0" dirty="0">
                <a:solidFill>
                  <a:prstClr val="white"/>
                </a:solidFill>
                <a:latin typeface="Tahoma"/>
                <a:ea typeface="+mn-ea"/>
                <a:cs typeface="+mn-cs"/>
              </a:rPr>
              <a:t> </a:t>
            </a:r>
            <a:r>
              <a:rPr lang="de-DE" sz="1600" spc="0" dirty="0" err="1">
                <a:solidFill>
                  <a:prstClr val="white"/>
                </a:solidFill>
                <a:latin typeface="Tahoma"/>
                <a:ea typeface="+mn-ea"/>
                <a:cs typeface="+mn-cs"/>
              </a:rPr>
              <a:t>Consultancy</a:t>
            </a:r>
            <a:r>
              <a:rPr lang="de-DE" sz="1600" spc="0" dirty="0">
                <a:solidFill>
                  <a:prstClr val="white"/>
                </a:solidFill>
                <a:latin typeface="Tahoma"/>
                <a:ea typeface="+mn-ea"/>
                <a:cs typeface="+mn-cs"/>
              </a:rPr>
              <a:t/>
            </a:r>
            <a:br>
              <a:rPr lang="de-DE" sz="1600" spc="0" dirty="0">
                <a:solidFill>
                  <a:prstClr val="white"/>
                </a:solidFill>
                <a:latin typeface="Tahoma"/>
                <a:ea typeface="+mn-ea"/>
                <a:cs typeface="+mn-cs"/>
              </a:rPr>
            </a:br>
            <a:r>
              <a:rPr lang="de-DE" sz="1600" spc="0" dirty="0">
                <a:solidFill>
                  <a:prstClr val="white"/>
                </a:solidFill>
                <a:latin typeface="Tahoma"/>
                <a:ea typeface="+mn-ea"/>
                <a:cs typeface="+mn-cs"/>
              </a:rPr>
              <a:t>München, 01. Januar </a:t>
            </a:r>
            <a:r>
              <a:rPr lang="de-DE" sz="1600" spc="0" dirty="0" smtClean="0">
                <a:solidFill>
                  <a:prstClr val="white"/>
                </a:solidFill>
                <a:latin typeface="Tahoma"/>
                <a:ea typeface="+mn-ea"/>
                <a:cs typeface="+mn-cs"/>
              </a:rPr>
              <a:t>2023</a:t>
            </a:r>
            <a:r>
              <a:rPr lang="de-DE" sz="1600" spc="0" dirty="0">
                <a:solidFill>
                  <a:prstClr val="white"/>
                </a:solidFill>
                <a:latin typeface="Tahoma"/>
                <a:ea typeface="+mn-ea"/>
                <a:cs typeface="+mn-cs"/>
              </a:rPr>
              <a:t/>
            </a:r>
            <a:br>
              <a:rPr lang="de-DE" sz="1600" spc="0" dirty="0">
                <a:solidFill>
                  <a:prstClr val="white"/>
                </a:solidFill>
                <a:latin typeface="Tahoma"/>
                <a:ea typeface="+mn-ea"/>
                <a:cs typeface="+mn-cs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753AF9-461F-4049-BB9D-621E76A514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1486116" y="4876800"/>
            <a:ext cx="3571782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565124A8-7554-4DB8-896F-F9946B9CF1F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1486116" y="4962525"/>
            <a:ext cx="3571782" cy="1219200"/>
          </a:xfrm>
        </p:spPr>
        <p:txBody>
          <a:bodyPr/>
          <a:lstStyle/>
          <a:p>
            <a:r>
              <a:rPr lang="en-US" dirty="0" smtClean="0"/>
              <a:t>Guide for Start-ups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958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05B2B-CD05-4C12-A1EF-05C3A00EC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Competitors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9C2455-AB2E-4A48-B323-BDD57D35FB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Convenience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FF58EB-0810-4EE3-921D-E5BC5DB67E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Inconvenient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1BC54E6-3999-4CE4-8EA6-B2F875F782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Expensive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23127B-5A4D-4657-9943-537B681F2AE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Affordable</a:t>
            </a:r>
          </a:p>
        </p:txBody>
      </p:sp>
      <p:pic>
        <p:nvPicPr>
          <p:cNvPr id="42" name="Picture 41" title="Placeholder Logo">
            <a:extLst>
              <a:ext uri="{FF2B5EF4-FFF2-40B4-BE49-F238E27FC236}">
                <a16:creationId xmlns:a16="http://schemas.microsoft.com/office/drawing/2014/main" id="{D18B45C9-9C29-4D89-B4B9-120A9ECD1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408" y="2072473"/>
            <a:ext cx="2121592" cy="646232"/>
          </a:xfrm>
          <a:prstGeom prst="rect">
            <a:avLst/>
          </a:prstGeom>
        </p:spPr>
      </p:pic>
      <p:pic>
        <p:nvPicPr>
          <p:cNvPr id="43" name="Picture 42" title="Placeholder Logo">
            <a:extLst>
              <a:ext uri="{FF2B5EF4-FFF2-40B4-BE49-F238E27FC236}">
                <a16:creationId xmlns:a16="http://schemas.microsoft.com/office/drawing/2014/main" id="{A0A0B4E3-1DEE-4D5C-83E8-9C0E33DEE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7549" y="4590410"/>
            <a:ext cx="2127688" cy="646232"/>
          </a:xfrm>
          <a:prstGeom prst="rect">
            <a:avLst/>
          </a:prstGeom>
        </p:spPr>
      </p:pic>
      <p:pic>
        <p:nvPicPr>
          <p:cNvPr id="44" name="Picture 43" title="Placeholder Logo">
            <a:extLst>
              <a:ext uri="{FF2B5EF4-FFF2-40B4-BE49-F238E27FC236}">
                <a16:creationId xmlns:a16="http://schemas.microsoft.com/office/drawing/2014/main" id="{26AD74B4-F5E5-4C7F-B3B8-B689DC862F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7856" y="4142764"/>
            <a:ext cx="2127688" cy="646232"/>
          </a:xfrm>
          <a:prstGeom prst="rect">
            <a:avLst/>
          </a:prstGeom>
        </p:spPr>
      </p:pic>
      <p:pic>
        <p:nvPicPr>
          <p:cNvPr id="45" name="Picture 44" title="Placeholder Logo">
            <a:extLst>
              <a:ext uri="{FF2B5EF4-FFF2-40B4-BE49-F238E27FC236}">
                <a16:creationId xmlns:a16="http://schemas.microsoft.com/office/drawing/2014/main" id="{CA30912F-FBCD-4E6B-A7A5-B5B3548078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5974" y="4135473"/>
            <a:ext cx="2158171" cy="646232"/>
          </a:xfrm>
          <a:prstGeom prst="rect">
            <a:avLst/>
          </a:prstGeom>
        </p:spPr>
      </p:pic>
      <p:pic>
        <p:nvPicPr>
          <p:cNvPr id="46" name="Picture 45" title="Placeholder Logo">
            <a:extLst>
              <a:ext uri="{FF2B5EF4-FFF2-40B4-BE49-F238E27FC236}">
                <a16:creationId xmlns:a16="http://schemas.microsoft.com/office/drawing/2014/main" id="{D17184DE-29A1-4857-8922-8D77830C07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5384" y="4634914"/>
            <a:ext cx="2133785" cy="646232"/>
          </a:xfrm>
          <a:prstGeom prst="rect">
            <a:avLst/>
          </a:prstGeom>
        </p:spPr>
      </p:pic>
      <p:grpSp>
        <p:nvGrpSpPr>
          <p:cNvPr id="8" name="Group 7" title="Placeholder Logo">
            <a:extLst>
              <a:ext uri="{FF2B5EF4-FFF2-40B4-BE49-F238E27FC236}">
                <a16:creationId xmlns:a16="http://schemas.microsoft.com/office/drawing/2014/main" id="{94882B89-A9DE-4B01-BA11-418159BD5713}"/>
              </a:ext>
            </a:extLst>
          </p:cNvPr>
          <p:cNvGrpSpPr/>
          <p:nvPr/>
        </p:nvGrpSpPr>
        <p:grpSpPr>
          <a:xfrm>
            <a:off x="8565383" y="2349866"/>
            <a:ext cx="1404722" cy="299741"/>
            <a:chOff x="6510608" y="1858229"/>
            <a:chExt cx="2159571" cy="460812"/>
          </a:xfrm>
          <a:gradFill>
            <a:gsLst>
              <a:gs pos="0">
                <a:schemeClr val="accent1"/>
              </a:gs>
              <a:gs pos="51300">
                <a:schemeClr val="accent2"/>
              </a:gs>
              <a:gs pos="100000">
                <a:schemeClr val="accent3"/>
              </a:gs>
            </a:gsLst>
            <a:lin ang="0" scaled="0"/>
          </a:gra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93F60B0-6C6B-43A8-896B-88989F2D8E27}"/>
                </a:ext>
              </a:extLst>
            </p:cNvPr>
            <p:cNvSpPr/>
            <p:nvPr/>
          </p:nvSpPr>
          <p:spPr>
            <a:xfrm>
              <a:off x="6510608" y="1858229"/>
              <a:ext cx="351467" cy="351467"/>
            </a:xfrm>
            <a:custGeom>
              <a:avLst/>
              <a:gdLst>
                <a:gd name="connsiteX0" fmla="*/ 154255 w 351467"/>
                <a:gd name="connsiteY0" fmla="*/ 228454 h 351467"/>
                <a:gd name="connsiteX1" fmla="*/ 29289 w 351467"/>
                <a:gd name="connsiteY1" fmla="*/ 29289 h 351467"/>
                <a:gd name="connsiteX2" fmla="*/ 115203 w 351467"/>
                <a:gd name="connsiteY2" fmla="*/ 29289 h 351467"/>
                <a:gd name="connsiteX3" fmla="*/ 193307 w 351467"/>
                <a:gd name="connsiteY3" fmla="*/ 162065 h 351467"/>
                <a:gd name="connsiteX4" fmla="*/ 271411 w 351467"/>
                <a:gd name="connsiteY4" fmla="*/ 29289 h 351467"/>
                <a:gd name="connsiteX5" fmla="*/ 353420 w 351467"/>
                <a:gd name="connsiteY5" fmla="*/ 29289 h 351467"/>
                <a:gd name="connsiteX6" fmla="*/ 228454 w 351467"/>
                <a:gd name="connsiteY6" fmla="*/ 224548 h 351467"/>
                <a:gd name="connsiteX7" fmla="*/ 228454 w 351467"/>
                <a:gd name="connsiteY7" fmla="*/ 353420 h 351467"/>
                <a:gd name="connsiteX8" fmla="*/ 154255 w 351467"/>
                <a:gd name="connsiteY8" fmla="*/ 353420 h 351467"/>
                <a:gd name="connsiteX9" fmla="*/ 154255 w 351467"/>
                <a:gd name="connsiteY9" fmla="*/ 228454 h 351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1467" h="351467">
                  <a:moveTo>
                    <a:pt x="154255" y="228454"/>
                  </a:moveTo>
                  <a:lnTo>
                    <a:pt x="29289" y="29289"/>
                  </a:lnTo>
                  <a:lnTo>
                    <a:pt x="115203" y="29289"/>
                  </a:lnTo>
                  <a:lnTo>
                    <a:pt x="193307" y="162065"/>
                  </a:lnTo>
                  <a:lnTo>
                    <a:pt x="271411" y="29289"/>
                  </a:lnTo>
                  <a:lnTo>
                    <a:pt x="353420" y="29289"/>
                  </a:lnTo>
                  <a:lnTo>
                    <a:pt x="228454" y="224548"/>
                  </a:lnTo>
                  <a:lnTo>
                    <a:pt x="228454" y="353420"/>
                  </a:lnTo>
                  <a:lnTo>
                    <a:pt x="154255" y="353420"/>
                  </a:lnTo>
                  <a:lnTo>
                    <a:pt x="154255" y="2284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33A7EE4-6A03-487B-83A4-31794D1C2623}"/>
                </a:ext>
              </a:extLst>
            </p:cNvPr>
            <p:cNvSpPr/>
            <p:nvPr/>
          </p:nvSpPr>
          <p:spPr>
            <a:xfrm>
              <a:off x="6783972" y="1928522"/>
              <a:ext cx="312415" cy="312415"/>
            </a:xfrm>
            <a:custGeom>
              <a:avLst/>
              <a:gdLst>
                <a:gd name="connsiteX0" fmla="*/ 29289 w 312415"/>
                <a:gd name="connsiteY0" fmla="*/ 162065 h 312415"/>
                <a:gd name="connsiteX1" fmla="*/ 29289 w 312415"/>
                <a:gd name="connsiteY1" fmla="*/ 162065 h 312415"/>
                <a:gd name="connsiteX2" fmla="*/ 165971 w 312415"/>
                <a:gd name="connsiteY2" fmla="*/ 29289 h 312415"/>
                <a:gd name="connsiteX3" fmla="*/ 302652 w 312415"/>
                <a:gd name="connsiteY3" fmla="*/ 158160 h 312415"/>
                <a:gd name="connsiteX4" fmla="*/ 302652 w 312415"/>
                <a:gd name="connsiteY4" fmla="*/ 158160 h 312415"/>
                <a:gd name="connsiteX5" fmla="*/ 165971 w 312415"/>
                <a:gd name="connsiteY5" fmla="*/ 287031 h 312415"/>
                <a:gd name="connsiteX6" fmla="*/ 29289 w 312415"/>
                <a:gd name="connsiteY6" fmla="*/ 162065 h 312415"/>
                <a:gd name="connsiteX7" fmla="*/ 232359 w 312415"/>
                <a:gd name="connsiteY7" fmla="*/ 162065 h 312415"/>
                <a:gd name="connsiteX8" fmla="*/ 232359 w 312415"/>
                <a:gd name="connsiteY8" fmla="*/ 162065 h 312415"/>
                <a:gd name="connsiteX9" fmla="*/ 165971 w 312415"/>
                <a:gd name="connsiteY9" fmla="*/ 91772 h 312415"/>
                <a:gd name="connsiteX10" fmla="*/ 99582 w 312415"/>
                <a:gd name="connsiteY10" fmla="*/ 162065 h 312415"/>
                <a:gd name="connsiteX11" fmla="*/ 99582 w 312415"/>
                <a:gd name="connsiteY11" fmla="*/ 162065 h 312415"/>
                <a:gd name="connsiteX12" fmla="*/ 165971 w 312415"/>
                <a:gd name="connsiteY12" fmla="*/ 232359 h 312415"/>
                <a:gd name="connsiteX13" fmla="*/ 232359 w 312415"/>
                <a:gd name="connsiteY13" fmla="*/ 162065 h 31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2415" h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7867" y="290937"/>
                    <a:pt x="29289" y="236264"/>
                    <a:pt x="29289" y="162065"/>
                  </a:cubicBezTo>
                  <a:close/>
                  <a:moveTo>
                    <a:pt x="232359" y="162065"/>
                  </a:moveTo>
                  <a:lnTo>
                    <a:pt x="232359" y="162065"/>
                  </a:lnTo>
                  <a:cubicBezTo>
                    <a:pt x="232359" y="123013"/>
                    <a:pt x="205023" y="91772"/>
                    <a:pt x="165971" y="91772"/>
                  </a:cubicBezTo>
                  <a:cubicBezTo>
                    <a:pt x="126919" y="91772"/>
                    <a:pt x="99582" y="123013"/>
                    <a:pt x="99582" y="162065"/>
                  </a:cubicBezTo>
                  <a:lnTo>
                    <a:pt x="99582" y="162065"/>
                  </a:lnTo>
                  <a:cubicBezTo>
                    <a:pt x="99582" y="197212"/>
                    <a:pt x="126919" y="232359"/>
                    <a:pt x="165971" y="232359"/>
                  </a:cubicBezTo>
                  <a:cubicBezTo>
                    <a:pt x="208928" y="232359"/>
                    <a:pt x="232359" y="201117"/>
                    <a:pt x="232359" y="162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BE9D877-72F4-48B2-A755-5AB2A07A0AFF}"/>
                </a:ext>
              </a:extLst>
            </p:cNvPr>
            <p:cNvSpPr/>
            <p:nvPr/>
          </p:nvSpPr>
          <p:spPr>
            <a:xfrm>
              <a:off x="7084671" y="1936333"/>
              <a:ext cx="273363" cy="312415"/>
            </a:xfrm>
            <a:custGeom>
              <a:avLst/>
              <a:gdLst>
                <a:gd name="connsiteX0" fmla="*/ 29289 w 273363"/>
                <a:gd name="connsiteY0" fmla="*/ 189402 h 312415"/>
                <a:gd name="connsiteX1" fmla="*/ 29289 w 273363"/>
                <a:gd name="connsiteY1" fmla="*/ 29289 h 312415"/>
                <a:gd name="connsiteX2" fmla="*/ 99582 w 273363"/>
                <a:gd name="connsiteY2" fmla="*/ 29289 h 312415"/>
                <a:gd name="connsiteX3" fmla="*/ 99582 w 273363"/>
                <a:gd name="connsiteY3" fmla="*/ 169876 h 312415"/>
                <a:gd name="connsiteX4" fmla="*/ 142540 w 273363"/>
                <a:gd name="connsiteY4" fmla="*/ 220643 h 312415"/>
                <a:gd name="connsiteX5" fmla="*/ 185497 w 273363"/>
                <a:gd name="connsiteY5" fmla="*/ 169876 h 312415"/>
                <a:gd name="connsiteX6" fmla="*/ 185497 w 273363"/>
                <a:gd name="connsiteY6" fmla="*/ 29289 h 312415"/>
                <a:gd name="connsiteX7" fmla="*/ 255790 w 273363"/>
                <a:gd name="connsiteY7" fmla="*/ 29289 h 312415"/>
                <a:gd name="connsiteX8" fmla="*/ 255790 w 273363"/>
                <a:gd name="connsiteY8" fmla="*/ 279221 h 312415"/>
                <a:gd name="connsiteX9" fmla="*/ 185497 w 273363"/>
                <a:gd name="connsiteY9" fmla="*/ 279221 h 312415"/>
                <a:gd name="connsiteX10" fmla="*/ 185497 w 273363"/>
                <a:gd name="connsiteY10" fmla="*/ 244074 h 312415"/>
                <a:gd name="connsiteX11" fmla="*/ 111298 w 273363"/>
                <a:gd name="connsiteY11" fmla="*/ 283126 h 312415"/>
                <a:gd name="connsiteX12" fmla="*/ 29289 w 273363"/>
                <a:gd name="connsiteY12" fmla="*/ 189402 h 31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3363" h="312415">
                  <a:moveTo>
                    <a:pt x="29289" y="189402"/>
                  </a:moveTo>
                  <a:lnTo>
                    <a:pt x="29289" y="29289"/>
                  </a:lnTo>
                  <a:lnTo>
                    <a:pt x="99582" y="29289"/>
                  </a:lnTo>
                  <a:lnTo>
                    <a:pt x="99582" y="169876"/>
                  </a:lnTo>
                  <a:cubicBezTo>
                    <a:pt x="99582" y="205022"/>
                    <a:pt x="115203" y="220643"/>
                    <a:pt x="142540" y="220643"/>
                  </a:cubicBezTo>
                  <a:cubicBezTo>
                    <a:pt x="169876" y="220643"/>
                    <a:pt x="185497" y="205022"/>
                    <a:pt x="185497" y="169876"/>
                  </a:cubicBezTo>
                  <a:lnTo>
                    <a:pt x="185497" y="29289"/>
                  </a:lnTo>
                  <a:lnTo>
                    <a:pt x="255790" y="29289"/>
                  </a:lnTo>
                  <a:lnTo>
                    <a:pt x="255790" y="279221"/>
                  </a:lnTo>
                  <a:lnTo>
                    <a:pt x="185497" y="279221"/>
                  </a:lnTo>
                  <a:lnTo>
                    <a:pt x="185497" y="244074"/>
                  </a:lnTo>
                  <a:cubicBezTo>
                    <a:pt x="169876" y="263600"/>
                    <a:pt x="146445" y="283126"/>
                    <a:pt x="111298" y="283126"/>
                  </a:cubicBezTo>
                  <a:cubicBezTo>
                    <a:pt x="60530" y="283126"/>
                    <a:pt x="29289" y="247980"/>
                    <a:pt x="29289" y="1894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089AA1D-88B4-444B-90E5-5AD55D3E4B7B}"/>
                </a:ext>
              </a:extLst>
            </p:cNvPr>
            <p:cNvSpPr/>
            <p:nvPr/>
          </p:nvSpPr>
          <p:spPr>
            <a:xfrm>
              <a:off x="7354130" y="1932003"/>
              <a:ext cx="195260" cy="312415"/>
            </a:xfrm>
            <a:custGeom>
              <a:avLst/>
              <a:gdLst>
                <a:gd name="connsiteX0" fmla="*/ 29289 w 195259"/>
                <a:gd name="connsiteY0" fmla="*/ 33618 h 312415"/>
                <a:gd name="connsiteX1" fmla="*/ 99582 w 195259"/>
                <a:gd name="connsiteY1" fmla="*/ 33618 h 312415"/>
                <a:gd name="connsiteX2" fmla="*/ 99582 w 195259"/>
                <a:gd name="connsiteY2" fmla="*/ 84386 h 312415"/>
                <a:gd name="connsiteX3" fmla="*/ 181591 w 195259"/>
                <a:gd name="connsiteY3" fmla="*/ 29713 h 312415"/>
                <a:gd name="connsiteX4" fmla="*/ 181591 w 195259"/>
                <a:gd name="connsiteY4" fmla="*/ 103912 h 312415"/>
                <a:gd name="connsiteX5" fmla="*/ 177686 w 195259"/>
                <a:gd name="connsiteY5" fmla="*/ 103912 h 312415"/>
                <a:gd name="connsiteX6" fmla="*/ 99582 w 195259"/>
                <a:gd name="connsiteY6" fmla="*/ 193731 h 312415"/>
                <a:gd name="connsiteX7" fmla="*/ 99582 w 195259"/>
                <a:gd name="connsiteY7" fmla="*/ 287456 h 312415"/>
                <a:gd name="connsiteX8" fmla="*/ 29289 w 195259"/>
                <a:gd name="connsiteY8" fmla="*/ 287456 h 312415"/>
                <a:gd name="connsiteX9" fmla="*/ 29289 w 195259"/>
                <a:gd name="connsiteY9" fmla="*/ 33618 h 31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5259" h="312415">
                  <a:moveTo>
                    <a:pt x="29289" y="33618"/>
                  </a:moveTo>
                  <a:lnTo>
                    <a:pt x="99582" y="33618"/>
                  </a:lnTo>
                  <a:lnTo>
                    <a:pt x="99582" y="84386"/>
                  </a:lnTo>
                  <a:cubicBezTo>
                    <a:pt x="115203" y="49239"/>
                    <a:pt x="138634" y="25808"/>
                    <a:pt x="181591" y="29713"/>
                  </a:cubicBezTo>
                  <a:lnTo>
                    <a:pt x="181591" y="103912"/>
                  </a:lnTo>
                  <a:lnTo>
                    <a:pt x="177686" y="103912"/>
                  </a:lnTo>
                  <a:cubicBezTo>
                    <a:pt x="130824" y="103912"/>
                    <a:pt x="99582" y="131248"/>
                    <a:pt x="99582" y="193731"/>
                  </a:cubicBezTo>
                  <a:lnTo>
                    <a:pt x="99582" y="287456"/>
                  </a:lnTo>
                  <a:lnTo>
                    <a:pt x="29289" y="287456"/>
                  </a:lnTo>
                  <a:lnTo>
                    <a:pt x="29289" y="336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6405CA-959F-4FFB-B47B-81F207975076}"/>
                </a:ext>
              </a:extLst>
            </p:cNvPr>
            <p:cNvSpPr/>
            <p:nvPr/>
          </p:nvSpPr>
          <p:spPr>
            <a:xfrm>
              <a:off x="7533769" y="1858229"/>
              <a:ext cx="273363" cy="351467"/>
            </a:xfrm>
            <a:custGeom>
              <a:avLst/>
              <a:gdLst>
                <a:gd name="connsiteX0" fmla="*/ 29289 w 273363"/>
                <a:gd name="connsiteY0" fmla="*/ 29289 h 351467"/>
                <a:gd name="connsiteX1" fmla="*/ 99582 w 273363"/>
                <a:gd name="connsiteY1" fmla="*/ 29289 h 351467"/>
                <a:gd name="connsiteX2" fmla="*/ 99582 w 273363"/>
                <a:gd name="connsiteY2" fmla="*/ 290937 h 351467"/>
                <a:gd name="connsiteX3" fmla="*/ 263601 w 273363"/>
                <a:gd name="connsiteY3" fmla="*/ 290937 h 351467"/>
                <a:gd name="connsiteX4" fmla="*/ 263601 w 273363"/>
                <a:gd name="connsiteY4" fmla="*/ 357325 h 351467"/>
                <a:gd name="connsiteX5" fmla="*/ 29289 w 273363"/>
                <a:gd name="connsiteY5" fmla="*/ 357325 h 351467"/>
                <a:gd name="connsiteX6" fmla="*/ 29289 w 273363"/>
                <a:gd name="connsiteY6" fmla="*/ 29289 h 351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3363" h="351467">
                  <a:moveTo>
                    <a:pt x="29289" y="29289"/>
                  </a:moveTo>
                  <a:lnTo>
                    <a:pt x="99582" y="29289"/>
                  </a:lnTo>
                  <a:lnTo>
                    <a:pt x="99582" y="290937"/>
                  </a:lnTo>
                  <a:lnTo>
                    <a:pt x="263601" y="290937"/>
                  </a:lnTo>
                  <a:lnTo>
                    <a:pt x="263601" y="357325"/>
                  </a:lnTo>
                  <a:lnTo>
                    <a:pt x="29289" y="357325"/>
                  </a:lnTo>
                  <a:lnTo>
                    <a:pt x="29289" y="2928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1D83BE8-9DDA-47A6-BFB7-C337C9D8267C}"/>
                </a:ext>
              </a:extLst>
            </p:cNvPr>
            <p:cNvSpPr/>
            <p:nvPr/>
          </p:nvSpPr>
          <p:spPr>
            <a:xfrm>
              <a:off x="7775891" y="1928522"/>
              <a:ext cx="312415" cy="312415"/>
            </a:xfrm>
            <a:custGeom>
              <a:avLst/>
              <a:gdLst>
                <a:gd name="connsiteX0" fmla="*/ 29289 w 312415"/>
                <a:gd name="connsiteY0" fmla="*/ 162065 h 312415"/>
                <a:gd name="connsiteX1" fmla="*/ 29289 w 312415"/>
                <a:gd name="connsiteY1" fmla="*/ 162065 h 312415"/>
                <a:gd name="connsiteX2" fmla="*/ 165971 w 312415"/>
                <a:gd name="connsiteY2" fmla="*/ 29289 h 312415"/>
                <a:gd name="connsiteX3" fmla="*/ 302652 w 312415"/>
                <a:gd name="connsiteY3" fmla="*/ 158160 h 312415"/>
                <a:gd name="connsiteX4" fmla="*/ 302652 w 312415"/>
                <a:gd name="connsiteY4" fmla="*/ 158160 h 312415"/>
                <a:gd name="connsiteX5" fmla="*/ 165971 w 312415"/>
                <a:gd name="connsiteY5" fmla="*/ 287031 h 312415"/>
                <a:gd name="connsiteX6" fmla="*/ 29289 w 312415"/>
                <a:gd name="connsiteY6" fmla="*/ 162065 h 312415"/>
                <a:gd name="connsiteX7" fmla="*/ 232359 w 312415"/>
                <a:gd name="connsiteY7" fmla="*/ 162065 h 312415"/>
                <a:gd name="connsiteX8" fmla="*/ 232359 w 312415"/>
                <a:gd name="connsiteY8" fmla="*/ 162065 h 312415"/>
                <a:gd name="connsiteX9" fmla="*/ 165971 w 312415"/>
                <a:gd name="connsiteY9" fmla="*/ 91772 h 312415"/>
                <a:gd name="connsiteX10" fmla="*/ 99582 w 312415"/>
                <a:gd name="connsiteY10" fmla="*/ 162065 h 312415"/>
                <a:gd name="connsiteX11" fmla="*/ 99582 w 312415"/>
                <a:gd name="connsiteY11" fmla="*/ 162065 h 312415"/>
                <a:gd name="connsiteX12" fmla="*/ 165971 w 312415"/>
                <a:gd name="connsiteY12" fmla="*/ 232359 h 312415"/>
                <a:gd name="connsiteX13" fmla="*/ 232359 w 312415"/>
                <a:gd name="connsiteY13" fmla="*/ 162065 h 31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2415" h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7867" y="290937"/>
                    <a:pt x="29289" y="236264"/>
                    <a:pt x="29289" y="162065"/>
                  </a:cubicBezTo>
                  <a:close/>
                  <a:moveTo>
                    <a:pt x="232359" y="162065"/>
                  </a:moveTo>
                  <a:lnTo>
                    <a:pt x="232359" y="162065"/>
                  </a:lnTo>
                  <a:cubicBezTo>
                    <a:pt x="232359" y="123013"/>
                    <a:pt x="205023" y="91772"/>
                    <a:pt x="165971" y="91772"/>
                  </a:cubicBezTo>
                  <a:cubicBezTo>
                    <a:pt x="126919" y="91772"/>
                    <a:pt x="99582" y="123013"/>
                    <a:pt x="99582" y="162065"/>
                  </a:cubicBezTo>
                  <a:lnTo>
                    <a:pt x="99582" y="162065"/>
                  </a:lnTo>
                  <a:cubicBezTo>
                    <a:pt x="99582" y="197212"/>
                    <a:pt x="126919" y="232359"/>
                    <a:pt x="165971" y="232359"/>
                  </a:cubicBezTo>
                  <a:cubicBezTo>
                    <a:pt x="205023" y="232359"/>
                    <a:pt x="232359" y="201117"/>
                    <a:pt x="232359" y="162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8EB93A1-2BC7-45DA-ABB0-9EC686F96169}"/>
                </a:ext>
              </a:extLst>
            </p:cNvPr>
            <p:cNvSpPr/>
            <p:nvPr/>
          </p:nvSpPr>
          <p:spPr>
            <a:xfrm>
              <a:off x="8060970" y="1928522"/>
              <a:ext cx="312415" cy="390519"/>
            </a:xfrm>
            <a:custGeom>
              <a:avLst/>
              <a:gdLst>
                <a:gd name="connsiteX0" fmla="*/ 44910 w 312415"/>
                <a:gd name="connsiteY0" fmla="*/ 337799 h 390519"/>
                <a:gd name="connsiteX1" fmla="*/ 68341 w 312415"/>
                <a:gd name="connsiteY1" fmla="*/ 283126 h 390519"/>
                <a:gd name="connsiteX2" fmla="*/ 154255 w 312415"/>
                <a:gd name="connsiteY2" fmla="*/ 306557 h 390519"/>
                <a:gd name="connsiteX3" fmla="*/ 224549 w 312415"/>
                <a:gd name="connsiteY3" fmla="*/ 236264 h 390519"/>
                <a:gd name="connsiteX4" fmla="*/ 224549 w 312415"/>
                <a:gd name="connsiteY4" fmla="*/ 224548 h 390519"/>
                <a:gd name="connsiteX5" fmla="*/ 142539 w 312415"/>
                <a:gd name="connsiteY5" fmla="*/ 263600 h 390519"/>
                <a:gd name="connsiteX6" fmla="*/ 29289 w 312415"/>
                <a:gd name="connsiteY6" fmla="*/ 146445 h 390519"/>
                <a:gd name="connsiteX7" fmla="*/ 29289 w 312415"/>
                <a:gd name="connsiteY7" fmla="*/ 146445 h 390519"/>
                <a:gd name="connsiteX8" fmla="*/ 142539 w 312415"/>
                <a:gd name="connsiteY8" fmla="*/ 29289 h 390519"/>
                <a:gd name="connsiteX9" fmla="*/ 224549 w 312415"/>
                <a:gd name="connsiteY9" fmla="*/ 68341 h 390519"/>
                <a:gd name="connsiteX10" fmla="*/ 224549 w 312415"/>
                <a:gd name="connsiteY10" fmla="*/ 37099 h 390519"/>
                <a:gd name="connsiteX11" fmla="*/ 294842 w 312415"/>
                <a:gd name="connsiteY11" fmla="*/ 37099 h 390519"/>
                <a:gd name="connsiteX12" fmla="*/ 294842 w 312415"/>
                <a:gd name="connsiteY12" fmla="*/ 232359 h 390519"/>
                <a:gd name="connsiteX13" fmla="*/ 263601 w 312415"/>
                <a:gd name="connsiteY13" fmla="*/ 329989 h 390519"/>
                <a:gd name="connsiteX14" fmla="*/ 154255 w 312415"/>
                <a:gd name="connsiteY14" fmla="*/ 365135 h 390519"/>
                <a:gd name="connsiteX15" fmla="*/ 44910 w 312415"/>
                <a:gd name="connsiteY15" fmla="*/ 337799 h 390519"/>
                <a:gd name="connsiteX16" fmla="*/ 224549 w 312415"/>
                <a:gd name="connsiteY16" fmla="*/ 150350 h 390519"/>
                <a:gd name="connsiteX17" fmla="*/ 224549 w 312415"/>
                <a:gd name="connsiteY17" fmla="*/ 150350 h 390519"/>
                <a:gd name="connsiteX18" fmla="*/ 162065 w 312415"/>
                <a:gd name="connsiteY18" fmla="*/ 91772 h 390519"/>
                <a:gd name="connsiteX19" fmla="*/ 99582 w 312415"/>
                <a:gd name="connsiteY19" fmla="*/ 150350 h 390519"/>
                <a:gd name="connsiteX20" fmla="*/ 99582 w 312415"/>
                <a:gd name="connsiteY20" fmla="*/ 150350 h 390519"/>
                <a:gd name="connsiteX21" fmla="*/ 162065 w 312415"/>
                <a:gd name="connsiteY21" fmla="*/ 208928 h 390519"/>
                <a:gd name="connsiteX22" fmla="*/ 224549 w 312415"/>
                <a:gd name="connsiteY22" fmla="*/ 150350 h 39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12415" h="390519">
                  <a:moveTo>
                    <a:pt x="44910" y="337799"/>
                  </a:moveTo>
                  <a:lnTo>
                    <a:pt x="68341" y="283126"/>
                  </a:lnTo>
                  <a:cubicBezTo>
                    <a:pt x="95677" y="298747"/>
                    <a:pt x="119108" y="306557"/>
                    <a:pt x="154255" y="306557"/>
                  </a:cubicBezTo>
                  <a:cubicBezTo>
                    <a:pt x="201117" y="306557"/>
                    <a:pt x="224549" y="283126"/>
                    <a:pt x="224549" y="236264"/>
                  </a:cubicBezTo>
                  <a:lnTo>
                    <a:pt x="224549" y="224548"/>
                  </a:lnTo>
                  <a:cubicBezTo>
                    <a:pt x="205023" y="247980"/>
                    <a:pt x="181591" y="263600"/>
                    <a:pt x="142539" y="263600"/>
                  </a:cubicBezTo>
                  <a:cubicBezTo>
                    <a:pt x="83962" y="263600"/>
                    <a:pt x="29289" y="220643"/>
                    <a:pt x="29289" y="146445"/>
                  </a:cubicBezTo>
                  <a:lnTo>
                    <a:pt x="29289" y="146445"/>
                  </a:lnTo>
                  <a:cubicBezTo>
                    <a:pt x="29289" y="72246"/>
                    <a:pt x="83962" y="29289"/>
                    <a:pt x="142539" y="29289"/>
                  </a:cubicBezTo>
                  <a:cubicBezTo>
                    <a:pt x="181591" y="29289"/>
                    <a:pt x="205023" y="44910"/>
                    <a:pt x="224549" y="68341"/>
                  </a:cubicBezTo>
                  <a:lnTo>
                    <a:pt x="224549" y="37099"/>
                  </a:lnTo>
                  <a:lnTo>
                    <a:pt x="294842" y="37099"/>
                  </a:lnTo>
                  <a:lnTo>
                    <a:pt x="294842" y="232359"/>
                  </a:lnTo>
                  <a:cubicBezTo>
                    <a:pt x="294842" y="279221"/>
                    <a:pt x="283126" y="310463"/>
                    <a:pt x="263601" y="329989"/>
                  </a:cubicBezTo>
                  <a:cubicBezTo>
                    <a:pt x="240169" y="353420"/>
                    <a:pt x="205023" y="365135"/>
                    <a:pt x="154255" y="365135"/>
                  </a:cubicBezTo>
                  <a:cubicBezTo>
                    <a:pt x="115203" y="361230"/>
                    <a:pt x="76151" y="353420"/>
                    <a:pt x="44910" y="337799"/>
                  </a:cubicBezTo>
                  <a:close/>
                  <a:moveTo>
                    <a:pt x="224549" y="150350"/>
                  </a:moveTo>
                  <a:lnTo>
                    <a:pt x="224549" y="150350"/>
                  </a:lnTo>
                  <a:cubicBezTo>
                    <a:pt x="224549" y="115203"/>
                    <a:pt x="197212" y="91772"/>
                    <a:pt x="162065" y="91772"/>
                  </a:cubicBezTo>
                  <a:cubicBezTo>
                    <a:pt x="126919" y="91772"/>
                    <a:pt x="99582" y="115203"/>
                    <a:pt x="99582" y="150350"/>
                  </a:cubicBezTo>
                  <a:lnTo>
                    <a:pt x="99582" y="150350"/>
                  </a:lnTo>
                  <a:cubicBezTo>
                    <a:pt x="99582" y="185497"/>
                    <a:pt x="126919" y="208928"/>
                    <a:pt x="162065" y="208928"/>
                  </a:cubicBezTo>
                  <a:cubicBezTo>
                    <a:pt x="201117" y="208928"/>
                    <a:pt x="224549" y="181591"/>
                    <a:pt x="224549" y="1503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443B018-2B7A-44B0-BBE3-B288D709AF5E}"/>
                </a:ext>
              </a:extLst>
            </p:cNvPr>
            <p:cNvSpPr/>
            <p:nvPr/>
          </p:nvSpPr>
          <p:spPr>
            <a:xfrm>
              <a:off x="8357764" y="1928522"/>
              <a:ext cx="312415" cy="312415"/>
            </a:xfrm>
            <a:custGeom>
              <a:avLst/>
              <a:gdLst>
                <a:gd name="connsiteX0" fmla="*/ 29289 w 312415"/>
                <a:gd name="connsiteY0" fmla="*/ 162065 h 312415"/>
                <a:gd name="connsiteX1" fmla="*/ 29289 w 312415"/>
                <a:gd name="connsiteY1" fmla="*/ 162065 h 312415"/>
                <a:gd name="connsiteX2" fmla="*/ 165971 w 312415"/>
                <a:gd name="connsiteY2" fmla="*/ 29289 h 312415"/>
                <a:gd name="connsiteX3" fmla="*/ 302652 w 312415"/>
                <a:gd name="connsiteY3" fmla="*/ 158160 h 312415"/>
                <a:gd name="connsiteX4" fmla="*/ 302652 w 312415"/>
                <a:gd name="connsiteY4" fmla="*/ 158160 h 312415"/>
                <a:gd name="connsiteX5" fmla="*/ 165971 w 312415"/>
                <a:gd name="connsiteY5" fmla="*/ 287031 h 312415"/>
                <a:gd name="connsiteX6" fmla="*/ 29289 w 312415"/>
                <a:gd name="connsiteY6" fmla="*/ 162065 h 312415"/>
                <a:gd name="connsiteX7" fmla="*/ 228454 w 312415"/>
                <a:gd name="connsiteY7" fmla="*/ 162065 h 312415"/>
                <a:gd name="connsiteX8" fmla="*/ 228454 w 312415"/>
                <a:gd name="connsiteY8" fmla="*/ 162065 h 312415"/>
                <a:gd name="connsiteX9" fmla="*/ 162066 w 312415"/>
                <a:gd name="connsiteY9" fmla="*/ 91772 h 312415"/>
                <a:gd name="connsiteX10" fmla="*/ 95677 w 312415"/>
                <a:gd name="connsiteY10" fmla="*/ 162065 h 312415"/>
                <a:gd name="connsiteX11" fmla="*/ 95677 w 312415"/>
                <a:gd name="connsiteY11" fmla="*/ 162065 h 312415"/>
                <a:gd name="connsiteX12" fmla="*/ 162066 w 312415"/>
                <a:gd name="connsiteY12" fmla="*/ 232359 h 312415"/>
                <a:gd name="connsiteX13" fmla="*/ 228454 w 312415"/>
                <a:gd name="connsiteY13" fmla="*/ 162065 h 31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2415" h="312415">
                  <a:moveTo>
                    <a:pt x="29289" y="162065"/>
                  </a:moveTo>
                  <a:lnTo>
                    <a:pt x="29289" y="162065"/>
                  </a:lnTo>
                  <a:cubicBezTo>
                    <a:pt x="29289" y="87867"/>
                    <a:pt x="87867" y="29289"/>
                    <a:pt x="165971" y="29289"/>
                  </a:cubicBezTo>
                  <a:cubicBezTo>
                    <a:pt x="244075" y="29289"/>
                    <a:pt x="302652" y="87867"/>
                    <a:pt x="302652" y="158160"/>
                  </a:cubicBezTo>
                  <a:lnTo>
                    <a:pt x="302652" y="158160"/>
                  </a:lnTo>
                  <a:cubicBezTo>
                    <a:pt x="302652" y="228454"/>
                    <a:pt x="244075" y="287031"/>
                    <a:pt x="165971" y="287031"/>
                  </a:cubicBezTo>
                  <a:cubicBezTo>
                    <a:pt x="83962" y="290937"/>
                    <a:pt x="29289" y="236264"/>
                    <a:pt x="29289" y="162065"/>
                  </a:cubicBezTo>
                  <a:close/>
                  <a:moveTo>
                    <a:pt x="228454" y="162065"/>
                  </a:moveTo>
                  <a:lnTo>
                    <a:pt x="228454" y="162065"/>
                  </a:lnTo>
                  <a:cubicBezTo>
                    <a:pt x="228454" y="123013"/>
                    <a:pt x="201117" y="91772"/>
                    <a:pt x="162066" y="91772"/>
                  </a:cubicBezTo>
                  <a:cubicBezTo>
                    <a:pt x="123014" y="91772"/>
                    <a:pt x="95677" y="123013"/>
                    <a:pt x="95677" y="162065"/>
                  </a:cubicBezTo>
                  <a:lnTo>
                    <a:pt x="95677" y="162065"/>
                  </a:lnTo>
                  <a:cubicBezTo>
                    <a:pt x="95677" y="197212"/>
                    <a:pt x="123014" y="232359"/>
                    <a:pt x="162066" y="232359"/>
                  </a:cubicBezTo>
                  <a:cubicBezTo>
                    <a:pt x="205023" y="232359"/>
                    <a:pt x="228454" y="201117"/>
                    <a:pt x="228454" y="162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A27AD6-29D0-4D60-8CE8-6374042DDE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2" name="Rechteck 8">
            <a:extLst>
              <a:ext uri="{FF2B5EF4-FFF2-40B4-BE49-F238E27FC236}">
                <a16:creationId xmlns:a16="http://schemas.microsoft.com/office/drawing/2014/main" id="{6039F9A8-A132-467B-8B01-E3BA30AC44FA}"/>
              </a:ext>
            </a:extLst>
          </p:cNvPr>
          <p:cNvSpPr/>
          <p:nvPr/>
        </p:nvSpPr>
        <p:spPr>
          <a:xfrm>
            <a:off x="0" y="5492046"/>
            <a:ext cx="5834000" cy="5770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numCol="1">
            <a:spAutoFit/>
          </a:bodyPr>
          <a:lstStyle/>
          <a:p>
            <a:r>
              <a:rPr lang="en-US" sz="1050" b="1" dirty="0"/>
              <a:t>Additional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There are always some competitors! This also speaks for an existing market potential</a:t>
            </a:r>
            <a:r>
              <a:rPr lang="en-GB" sz="105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When </a:t>
            </a:r>
            <a:r>
              <a:rPr lang="en-GB" sz="1050" dirty="0"/>
              <a:t>in doubt, the competitor is the status quo (of existing products, processes or services)</a:t>
            </a:r>
            <a:endParaRPr lang="de-DE" sz="1050" dirty="0"/>
          </a:p>
        </p:txBody>
      </p:sp>
      <p:sp>
        <p:nvSpPr>
          <p:cNvPr id="23" name="Textfeld 7"/>
          <p:cNvSpPr txBox="1"/>
          <p:nvPr/>
        </p:nvSpPr>
        <p:spPr>
          <a:xfrm>
            <a:off x="410637" y="933170"/>
            <a:ext cx="3317909" cy="7367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Added value / customer benefit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Features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Unique selling point? (USP)</a:t>
            </a:r>
            <a:endParaRPr lang="de-DE" sz="1400" dirty="0">
              <a:latin typeface="+mn-lt"/>
            </a:endParaRPr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71" y="453600"/>
            <a:ext cx="388800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212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D1F8E-48FE-488B-A9FF-5984CD8E4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Business </a:t>
            </a:r>
            <a:r>
              <a:rPr lang="en-US" dirty="0"/>
              <a:t>Model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1073E4-F5B8-41C9-BC20-6329036B50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3028267" y="1248950"/>
            <a:ext cx="1114422" cy="11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8" name="Graphic 37" descr="Teacher" title="Placeholder Icon">
            <a:extLst>
              <a:ext uri="{FF2B5EF4-FFF2-40B4-BE49-F238E27FC236}">
                <a16:creationId xmlns:a16="http://schemas.microsoft.com/office/drawing/2014/main" id="{D9AA2FD2-066D-45E0-9569-3280B05C55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324478" y="1545161"/>
            <a:ext cx="522000" cy="522000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4084BC5-2173-45D5-9E56-563C563D35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95478" y="2509951"/>
            <a:ext cx="1980000" cy="360000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 Revenue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FBD2CC2-A27F-456D-8D6B-3CFE314DBA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2811478" y="2994283"/>
            <a:ext cx="15480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E306DD9-7B8A-4C24-A2E4-926B6BF6C2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04039" y="3144351"/>
            <a:ext cx="3116825" cy="720000"/>
          </a:xfrm>
        </p:spPr>
        <p:txBody>
          <a:bodyPr/>
          <a:lstStyle/>
          <a:p>
            <a:r>
              <a:rPr lang="en-ZW" dirty="0"/>
              <a:t>How should money be made?</a:t>
            </a:r>
          </a:p>
          <a:p>
            <a:r>
              <a:rPr lang="en-ZW" dirty="0"/>
              <a:t>Simple and easy to understand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38D1D98-5389-456F-97BB-E9A6B2DEE0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294364" y="1248950"/>
            <a:ext cx="1114422" cy="11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Graphic 35" descr="Group" title="Placeholder Icon">
            <a:extLst>
              <a:ext uri="{FF2B5EF4-FFF2-40B4-BE49-F238E27FC236}">
                <a16:creationId xmlns:a16="http://schemas.microsoft.com/office/drawing/2014/main" id="{2B973270-B0C3-44CB-8446-36F8BEB823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590575" y="1545161"/>
            <a:ext cx="522000" cy="522000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EB121FC-C0E3-46F5-8451-FEBDE3886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61575" y="2509951"/>
            <a:ext cx="1980000" cy="360000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B. Scalability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1E2A3AC-B89F-458B-A103-9681AD901A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7077575" y="2994283"/>
            <a:ext cx="1548000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8D751D2-CF20-41EC-9EC0-FE072FB9707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73614" y="3144351"/>
            <a:ext cx="3755922" cy="720000"/>
          </a:xfrm>
        </p:spPr>
        <p:txBody>
          <a:bodyPr/>
          <a:lstStyle/>
          <a:p>
            <a:r>
              <a:rPr lang="en-ZW" dirty="0"/>
              <a:t>To which extend is your business model scalable on a scale from 0 (not at all) to 100 (totally scalable)?  </a:t>
            </a:r>
          </a:p>
          <a:p>
            <a:r>
              <a:rPr lang="en-ZW" dirty="0"/>
              <a:t>      (economies of scale / scope)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498C9-E1DA-42F3-BFAC-49037F6A5E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6" name="Rechteck 8">
            <a:extLst>
              <a:ext uri="{FF2B5EF4-FFF2-40B4-BE49-F238E27FC236}">
                <a16:creationId xmlns:a16="http://schemas.microsoft.com/office/drawing/2014/main" id="{F83F3536-44C5-43B3-A5C7-1C578A26C47A}"/>
              </a:ext>
            </a:extLst>
          </p:cNvPr>
          <p:cNvSpPr/>
          <p:nvPr/>
        </p:nvSpPr>
        <p:spPr>
          <a:xfrm>
            <a:off x="99134" y="5642317"/>
            <a:ext cx="10189726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numCol="1">
            <a:spAutoFit/>
          </a:bodyPr>
          <a:lstStyle/>
          <a:p>
            <a:r>
              <a:rPr lang="en-US" sz="1200" b="1" dirty="0"/>
              <a:t>Additional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Optimally, income does not only come 1x, but there are recurring sales ("razor &amp; blade" model; see </a:t>
            </a:r>
            <a:r>
              <a:rPr lang="en-GB" sz="1200" dirty="0" err="1"/>
              <a:t>tado</a:t>
            </a:r>
            <a:r>
              <a:rPr lang="en-GB" sz="1200" dirty="0"/>
              <a:t> °, game consoles, Britta water filter, ...)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Examples of business models: freemium, subscription model, software as a service solution, marketplace, retail / wholesale,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Scalability, if possible and desired, is a prerequisite for long-term growth and, if necessary, follow-up financing through venture capital</a:t>
            </a:r>
            <a:endParaRPr lang="de-DE" sz="1200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3" y="432000"/>
            <a:ext cx="388800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451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Status Quo</a:t>
            </a:r>
            <a:endParaRPr lang="en-ZW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ZW" dirty="0"/>
              <a:t>Pending patents</a:t>
            </a:r>
          </a:p>
          <a:p>
            <a:r>
              <a:rPr lang="en-ZW" dirty="0"/>
              <a:t>Proof of concept with prototype</a:t>
            </a:r>
          </a:p>
          <a:p>
            <a:r>
              <a:rPr lang="en-ZW" dirty="0"/>
              <a:t>Minimum viable product (MVP)?</a:t>
            </a:r>
          </a:p>
          <a:p>
            <a:r>
              <a:rPr lang="en-ZW" dirty="0"/>
              <a:t>Good indicators: previous funding, prices, customers, sales, etc.</a:t>
            </a:r>
          </a:p>
          <a:p>
            <a:endParaRPr lang="en-Z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A. Achieved Goals</a:t>
            </a:r>
            <a:endParaRPr lang="en-ZW" dirty="0"/>
          </a:p>
        </p:txBody>
      </p:sp>
      <p:pic>
        <p:nvPicPr>
          <p:cNvPr id="10" name="Grafik 7"/>
          <p:cNvPicPr>
            <a:picLocks noGrp="1" noChangeAspect="1"/>
          </p:cNvPicPr>
          <p:nvPr>
            <p:ph sz="quarter" idx="4"/>
          </p:nvPr>
        </p:nvPicPr>
        <p:blipFill>
          <a:blip r:embed="rId2" cstate="hq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83" y="392349"/>
            <a:ext cx="469194" cy="469194"/>
          </a:xfrm>
          <a:prstGeom prst="rect">
            <a:avLst/>
          </a:prstGeom>
        </p:spPr>
      </p:pic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/>
          <a:srcRect l="20395" t="40467" r="4824" b="22457"/>
          <a:stretch/>
        </p:blipFill>
        <p:spPr>
          <a:xfrm>
            <a:off x="1992351" y="4162394"/>
            <a:ext cx="7677158" cy="2378943"/>
          </a:xfrm>
          <a:prstGeom prst="rect">
            <a:avLst/>
          </a:prstGeom>
        </p:spPr>
      </p:pic>
      <p:sp>
        <p:nvSpPr>
          <p:cNvPr id="11" name="Text Placeholder 5"/>
          <p:cNvSpPr>
            <a:spLocks noGrp="1"/>
          </p:cNvSpPr>
          <p:nvPr>
            <p:ph type="body" idx="1"/>
          </p:nvPr>
        </p:nvSpPr>
        <p:spPr>
          <a:xfrm>
            <a:off x="6300000" y="1654025"/>
            <a:ext cx="5472000" cy="455122"/>
          </a:xfrm>
        </p:spPr>
        <p:txBody>
          <a:bodyPr/>
          <a:lstStyle/>
          <a:p>
            <a:r>
              <a:rPr lang="en-US" dirty="0" smtClean="0"/>
              <a:t>B. Planned Goals</a:t>
            </a:r>
            <a:endParaRPr lang="en-ZW" dirty="0"/>
          </a:p>
        </p:txBody>
      </p:sp>
      <p:sp>
        <p:nvSpPr>
          <p:cNvPr id="12" name="Content Placeholder 6"/>
          <p:cNvSpPr txBox="1">
            <a:spLocks/>
          </p:cNvSpPr>
          <p:nvPr/>
        </p:nvSpPr>
        <p:spPr>
          <a:xfrm>
            <a:off x="6297923" y="2356988"/>
            <a:ext cx="5472000" cy="38684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de-DE" dirty="0" smtClean="0"/>
              <a:t>Go-</a:t>
            </a:r>
            <a:r>
              <a:rPr lang="de-DE" dirty="0" err="1" smtClean="0"/>
              <a:t>to</a:t>
            </a:r>
            <a:r>
              <a:rPr lang="de-DE" dirty="0" smtClean="0"/>
              <a:t>-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/>
              <a:t>Strategy</a:t>
            </a:r>
            <a:endParaRPr lang="de-DE" dirty="0"/>
          </a:p>
          <a:p>
            <a:pPr>
              <a:lnSpc>
                <a:spcPct val="150000"/>
              </a:lnSpc>
            </a:pPr>
            <a:r>
              <a:rPr lang="de-DE" dirty="0" smtClean="0"/>
              <a:t>Roadmap </a:t>
            </a:r>
            <a:r>
              <a:rPr lang="de-DE" dirty="0"/>
              <a:t>(</a:t>
            </a:r>
            <a:r>
              <a:rPr lang="de-DE" dirty="0" err="1"/>
              <a:t>next</a:t>
            </a:r>
            <a:r>
              <a:rPr lang="de-DE" dirty="0"/>
              <a:t> 12 </a:t>
            </a:r>
            <a:r>
              <a:rPr lang="de-DE" dirty="0" err="1"/>
              <a:t>months</a:t>
            </a:r>
            <a:r>
              <a:rPr lang="de-DE" dirty="0"/>
              <a:t>)</a:t>
            </a:r>
          </a:p>
          <a:p>
            <a:pPr>
              <a:lnSpc>
                <a:spcPct val="150000"/>
              </a:lnSpc>
            </a:pP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/>
              <a:t>milestones</a:t>
            </a:r>
            <a:endParaRPr lang="de-DE" dirty="0"/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0215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rafik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000" y="4106563"/>
            <a:ext cx="4020000" cy="2680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Inhaltsplatzhalter 1"/>
          <p:cNvSpPr>
            <a:spLocks noGrp="1"/>
          </p:cNvSpPr>
          <p:nvPr>
            <p:ph idx="14"/>
          </p:nvPr>
        </p:nvSpPr>
        <p:spPr>
          <a:xfrm>
            <a:off x="432000" y="2448000"/>
            <a:ext cx="3600000" cy="2394933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Investment </a:t>
            </a:r>
            <a:r>
              <a:rPr lang="en-GB" dirty="0"/>
              <a:t>amount and </a:t>
            </a:r>
            <a:r>
              <a:rPr lang="en-GB" dirty="0" smtClean="0"/>
              <a:t>use</a:t>
            </a:r>
          </a:p>
          <a:p>
            <a:r>
              <a:rPr lang="en-GB" dirty="0" smtClean="0"/>
              <a:t>Shareholders </a:t>
            </a:r>
            <a:r>
              <a:rPr lang="en-GB" dirty="0"/>
              <a:t>and proportions</a:t>
            </a:r>
          </a:p>
          <a:p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5"/>
          </p:nvPr>
        </p:nvSpPr>
        <p:spPr>
          <a:xfrm>
            <a:off x="4302000" y="2448000"/>
            <a:ext cx="3600000" cy="2394933"/>
          </a:xfrm>
          <a:solidFill>
            <a:schemeClr val="bg1"/>
          </a:solidFill>
        </p:spPr>
        <p:txBody>
          <a:bodyPr/>
          <a:lstStyle/>
          <a:p>
            <a:r>
              <a:rPr lang="de-DE" dirty="0" smtClean="0"/>
              <a:t>R</a:t>
            </a:r>
            <a:r>
              <a:rPr lang="en-GB" dirty="0" err="1"/>
              <a:t>equired</a:t>
            </a:r>
            <a:r>
              <a:rPr lang="en-GB" dirty="0"/>
              <a:t> capital and its planned </a:t>
            </a:r>
            <a:r>
              <a:rPr lang="en-GB" dirty="0" smtClean="0"/>
              <a:t>use</a:t>
            </a:r>
          </a:p>
          <a:p>
            <a:r>
              <a:rPr lang="en-GB" dirty="0" smtClean="0"/>
              <a:t>What </a:t>
            </a:r>
            <a:r>
              <a:rPr lang="en-GB" dirty="0"/>
              <a:t>will be achieved / built with this </a:t>
            </a:r>
            <a:r>
              <a:rPr lang="en-GB" dirty="0" smtClean="0"/>
              <a:t>money?</a:t>
            </a:r>
          </a:p>
          <a:p>
            <a:r>
              <a:rPr lang="en-GB" dirty="0" smtClean="0"/>
              <a:t>From </a:t>
            </a:r>
            <a:r>
              <a:rPr lang="en-GB" dirty="0"/>
              <a:t>when is the capital needed?</a:t>
            </a:r>
            <a:endParaRPr lang="de-DE" dirty="0"/>
          </a:p>
          <a:p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idx="16"/>
          </p:nvPr>
        </p:nvSpPr>
        <p:spPr>
          <a:xfrm>
            <a:off x="8172000" y="2448000"/>
            <a:ext cx="3600000" cy="2394933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Required </a:t>
            </a:r>
            <a:r>
              <a:rPr lang="en-GB" dirty="0"/>
              <a:t>funds and their planned </a:t>
            </a:r>
            <a:r>
              <a:rPr lang="en-GB" dirty="0" smtClean="0"/>
              <a:t>use</a:t>
            </a:r>
          </a:p>
          <a:p>
            <a:r>
              <a:rPr lang="en-GB" dirty="0" smtClean="0"/>
              <a:t>Planned </a:t>
            </a:r>
            <a:r>
              <a:rPr lang="en-GB" dirty="0"/>
              <a:t>"break-even": when do the revenues exceed the expenses?</a:t>
            </a:r>
          </a:p>
          <a:p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 </a:t>
            </a:r>
            <a:r>
              <a:rPr lang="de-DE" dirty="0" err="1" smtClean="0"/>
              <a:t>Finances</a:t>
            </a:r>
            <a:endParaRPr lang="en-GB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>
                <a:latin typeface="+mj-lt"/>
              </a:rPr>
              <a:t>A. </a:t>
            </a:r>
            <a:r>
              <a:rPr lang="de-DE" b="1" dirty="0" err="1">
                <a:latin typeface="+mj-lt"/>
              </a:rPr>
              <a:t>Funding</a:t>
            </a:r>
            <a:r>
              <a:rPr lang="de-DE" b="1" dirty="0">
                <a:latin typeface="+mj-lt"/>
              </a:rPr>
              <a:t> so </a:t>
            </a:r>
            <a:r>
              <a:rPr lang="de-DE" b="1" dirty="0" err="1" smtClean="0">
                <a:latin typeface="+mj-lt"/>
              </a:rPr>
              <a:t>far</a:t>
            </a:r>
            <a:endParaRPr lang="de-DE" b="1" dirty="0">
              <a:latin typeface="+mj-lt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8" name="Inhaltsplatzhalter 7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de-DE" b="1" dirty="0">
                <a:latin typeface="+mj-lt"/>
              </a:rPr>
              <a:t>B. </a:t>
            </a:r>
            <a:r>
              <a:rPr lang="de-DE" b="1" dirty="0" err="1">
                <a:latin typeface="+mj-lt"/>
              </a:rPr>
              <a:t>Current</a:t>
            </a:r>
            <a:r>
              <a:rPr lang="de-DE" b="1" dirty="0">
                <a:latin typeface="+mj-lt"/>
              </a:rPr>
              <a:t> </a:t>
            </a:r>
            <a:r>
              <a:rPr lang="de-DE" b="1" dirty="0" err="1">
                <a:latin typeface="+mj-lt"/>
              </a:rPr>
              <a:t>capital</a:t>
            </a:r>
            <a:r>
              <a:rPr lang="de-DE" b="1" dirty="0">
                <a:latin typeface="+mj-lt"/>
              </a:rPr>
              <a:t> </a:t>
            </a:r>
            <a:r>
              <a:rPr lang="de-DE" b="1" dirty="0" err="1">
                <a:latin typeface="+mj-lt"/>
              </a:rPr>
              <a:t>requirements</a:t>
            </a:r>
            <a:endParaRPr lang="de-DE" b="1" dirty="0">
              <a:latin typeface="+mj-lt"/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de-DE" b="1" dirty="0">
                <a:latin typeface="+mj-lt"/>
              </a:rPr>
              <a:t>C. Future total </a:t>
            </a:r>
            <a:r>
              <a:rPr lang="de-DE" b="1" dirty="0" err="1">
                <a:latin typeface="+mj-lt"/>
              </a:rPr>
              <a:t>capital</a:t>
            </a:r>
            <a:r>
              <a:rPr lang="de-DE" b="1" dirty="0">
                <a:latin typeface="+mj-lt"/>
              </a:rPr>
              <a:t> </a:t>
            </a:r>
            <a:r>
              <a:rPr lang="de-DE" b="1" dirty="0" err="1">
                <a:latin typeface="+mj-lt"/>
              </a:rPr>
              <a:t>requirements</a:t>
            </a:r>
            <a:endParaRPr lang="de-DE" b="1" dirty="0">
              <a:latin typeface="+mj-lt"/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4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68" y="428819"/>
            <a:ext cx="388800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81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1CED8F1-B63A-4FD2-9699-34AD761A88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931601" y="4861761"/>
            <a:ext cx="5749334" cy="111994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[name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+1 </a:t>
            </a:r>
            <a:r>
              <a:rPr lang="en-US" dirty="0"/>
              <a:t>23 987 6554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48632CD-1506-46F5-A0DE-640903269D9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 bwMode="gray">
          <a:xfrm>
            <a:off x="6931601" y="5706792"/>
            <a:ext cx="3206750" cy="24765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example@email.com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753AF9-461F-4049-BB9D-621E76A514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6539896" y="4848225"/>
            <a:ext cx="3571782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phic 20" descr="User" title="Icon - Presenter Name">
            <a:extLst>
              <a:ext uri="{FF2B5EF4-FFF2-40B4-BE49-F238E27FC236}">
                <a16:creationId xmlns:a16="http://schemas.microsoft.com/office/drawing/2014/main" id="{97242EBD-470B-4FB1-9B4C-E6DCB28215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582150" y="5034270"/>
            <a:ext cx="218900" cy="218900"/>
          </a:xfrm>
          <a:prstGeom prst="rect">
            <a:avLst/>
          </a:prstGeom>
        </p:spPr>
      </p:pic>
      <p:pic>
        <p:nvPicPr>
          <p:cNvPr id="25" name="Graphic 24" descr="Smart Phone" title="Icon - Presenter Phone Number">
            <a:extLst>
              <a:ext uri="{FF2B5EF4-FFF2-40B4-BE49-F238E27FC236}">
                <a16:creationId xmlns:a16="http://schemas.microsoft.com/office/drawing/2014/main" id="{B1BC719A-AAF0-4DB7-9856-CF7AC6A9880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582150" y="5388742"/>
            <a:ext cx="218900" cy="218900"/>
          </a:xfrm>
          <a:prstGeom prst="rect">
            <a:avLst/>
          </a:prstGeom>
        </p:spPr>
      </p:pic>
      <p:pic>
        <p:nvPicPr>
          <p:cNvPr id="23" name="Graphic 22" descr="Envelope" title="Icon Presenter Email">
            <a:extLst>
              <a:ext uri="{FF2B5EF4-FFF2-40B4-BE49-F238E27FC236}">
                <a16:creationId xmlns:a16="http://schemas.microsoft.com/office/drawing/2014/main" id="{D99072B1-8690-4652-9009-362F46A213C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582150" y="5780263"/>
            <a:ext cx="218900" cy="218900"/>
          </a:xfrm>
          <a:prstGeom prst="rect">
            <a:avLst/>
          </a:prstGeom>
        </p:spPr>
      </p:pic>
      <p:pic>
        <p:nvPicPr>
          <p:cNvPr id="17" name="Graphic 16" descr="World">
            <a:extLst>
              <a:ext uri="{FF2B5EF4-FFF2-40B4-BE49-F238E27FC236}">
                <a16:creationId xmlns:a16="http://schemas.microsoft.com/office/drawing/2014/main" id="{67AFAC0E-54F2-8843-9BDA-C965BFBBFBF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6576383" y="6123279"/>
            <a:ext cx="231342" cy="231342"/>
          </a:xfrm>
          <a:prstGeom prst="rect">
            <a:avLst/>
          </a:prstGeom>
        </p:spPr>
      </p:pic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2EA3E05A-60C4-CD45-A7AC-1F20F4D95F6A}"/>
              </a:ext>
            </a:extLst>
          </p:cNvPr>
          <p:cNvSpPr txBox="1">
            <a:spLocks/>
          </p:cNvSpPr>
          <p:nvPr/>
        </p:nvSpPr>
        <p:spPr bwMode="gray">
          <a:xfrm>
            <a:off x="6905625" y="6123279"/>
            <a:ext cx="3206750" cy="247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US" sz="14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lang="en-US" sz="20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lang="en-US" sz="16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lang="en-ZA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www.website.com</a:t>
            </a:r>
            <a:r>
              <a:rPr lang="en-US" dirty="0">
                <a:hlinkClick r:id="rId12"/>
              </a:rPr>
              <a:t>/</a:t>
            </a:r>
            <a:endParaRPr lang="en-US" dirty="0"/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2"/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4" b="6524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68F2B1-EF8F-4772-ADA1-4195B20EBA7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6691600" y="3408190"/>
            <a:ext cx="5749483" cy="1343026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468F2B1-EF8F-4772-ADA1-4195B20EBA74}"/>
              </a:ext>
            </a:extLst>
          </p:cNvPr>
          <p:cNvSpPr txBox="1">
            <a:spLocks/>
          </p:cNvSpPr>
          <p:nvPr/>
        </p:nvSpPr>
        <p:spPr bwMode="gray">
          <a:xfrm>
            <a:off x="272842" y="2065164"/>
            <a:ext cx="5749483" cy="134302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15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Contact Details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➔ </a:t>
            </a:r>
            <a:r>
              <a:rPr lang="de-DE" dirty="0" err="1"/>
              <a:t>Contact</a:t>
            </a:r>
            <a:r>
              <a:rPr lang="de-DE" dirty="0"/>
              <a:t> </a:t>
            </a:r>
            <a:r>
              <a:rPr lang="de-DE" dirty="0" err="1"/>
              <a:t>person</a:t>
            </a:r>
            <a:r>
              <a:rPr lang="de-DE" dirty="0"/>
              <a:t> </a:t>
            </a:r>
            <a:r>
              <a:rPr lang="de-DE" dirty="0" err="1"/>
              <a:t>details</a:t>
            </a:r>
            <a:endParaRPr lang="de-DE" dirty="0"/>
          </a:p>
          <a:p>
            <a:endParaRPr lang="en-GB" dirty="0"/>
          </a:p>
        </p:txBody>
      </p:sp>
      <p:sp>
        <p:nvSpPr>
          <p:cNvPr id="27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  <p:pic>
        <p:nvPicPr>
          <p:cNvPr id="29" name="Grafik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42" y="2978268"/>
            <a:ext cx="388800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67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" b="3391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6A60A77-3CD9-2340-9CBF-AB127828C2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32000" y="0"/>
            <a:ext cx="11760000" cy="6365363"/>
          </a:xfrm>
          <a:prstGeom prst="rect">
            <a:avLst/>
          </a:prstGeom>
          <a:gradFill>
            <a:gsLst>
              <a:gs pos="36000">
                <a:schemeClr val="tx1">
                  <a:alpha val="40000"/>
                </a:schemeClr>
              </a:gs>
              <a:gs pos="100000">
                <a:schemeClr val="tx1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93CFE69-79B0-440B-949E-DA17AD834A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282220" y="0"/>
            <a:ext cx="3979575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68F2B1-EF8F-4772-ADA1-4195B20EBA74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1486116" y="2377000"/>
            <a:ext cx="3571782" cy="2387600"/>
          </a:xfrm>
        </p:spPr>
        <p:txBody>
          <a:bodyPr/>
          <a:lstStyle/>
          <a:p>
            <a:r>
              <a:rPr lang="en-US" sz="2400" dirty="0"/>
              <a:t>CREATION GUIDE FOR PITCH PRESENTATION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753AF9-461F-4049-BB9D-621E76A514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1486116" y="4876800"/>
            <a:ext cx="3571782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565124A8-7554-4DB8-896F-F9946B9CF1F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1486116" y="4962525"/>
            <a:ext cx="3571782" cy="1219200"/>
          </a:xfrm>
        </p:spPr>
        <p:txBody>
          <a:bodyPr/>
          <a:lstStyle/>
          <a:p>
            <a:r>
              <a:rPr lang="de-DE" sz="1600" dirty="0"/>
              <a:t>TUM Start </a:t>
            </a:r>
            <a:r>
              <a:rPr lang="de-DE" sz="1600" dirty="0" err="1"/>
              <a:t>up</a:t>
            </a:r>
            <a:r>
              <a:rPr lang="de-DE" sz="1600" dirty="0"/>
              <a:t> </a:t>
            </a:r>
            <a:r>
              <a:rPr lang="de-DE" sz="1600" dirty="0" err="1"/>
              <a:t>Consultancy</a:t>
            </a:r>
            <a:endParaRPr lang="de-DE" sz="1600" dirty="0"/>
          </a:p>
          <a:p>
            <a:r>
              <a:rPr lang="de-DE" sz="1600" dirty="0"/>
              <a:t>München, 01. Januar </a:t>
            </a:r>
            <a:r>
              <a:rPr lang="de-DE" sz="1600" dirty="0" smtClean="0"/>
              <a:t>2023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43042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95164" y="494911"/>
            <a:ext cx="9022301" cy="575607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HOW </a:t>
            </a:r>
            <a:r>
              <a:rPr lang="de-DE" dirty="0">
                <a:solidFill>
                  <a:schemeClr val="tx1"/>
                </a:solidFill>
              </a:rPr>
              <a:t>TO CATCH ATTENTION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0"/>
          </p:nvPr>
        </p:nvSpPr>
        <p:spPr>
          <a:xfrm>
            <a:off x="176218" y="1137802"/>
            <a:ext cx="11345332" cy="12741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You need:</a:t>
            </a:r>
          </a:p>
          <a:p>
            <a:endParaRPr lang="en-US" sz="1467" dirty="0">
              <a:solidFill>
                <a:schemeClr val="tx1"/>
              </a:solidFill>
            </a:endParaRPr>
          </a:p>
          <a:p>
            <a:pPr marL="929194" lvl="3" indent="-457189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Great presentation skills</a:t>
            </a:r>
          </a:p>
          <a:p>
            <a:pPr marL="929194" lvl="3" indent="-457189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929194" lvl="3" indent="-457189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Great content</a:t>
            </a:r>
          </a:p>
          <a:p>
            <a:pPr marL="929194" lvl="3" indent="-457189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marL="929194" lvl="3" indent="-457189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An outstanding startup pitch presentation</a:t>
            </a:r>
            <a:endParaRPr lang="de-DE" sz="2400" b="1" dirty="0">
              <a:solidFill>
                <a:schemeClr val="tx1"/>
              </a:solidFill>
            </a:endParaRPr>
          </a:p>
          <a:p>
            <a:endParaRPr lang="de-DE" sz="2400" b="1" dirty="0">
              <a:solidFill>
                <a:schemeClr val="tx1"/>
              </a:solidFill>
            </a:endParaRPr>
          </a:p>
          <a:p>
            <a:pPr marL="380990" indent="-380990">
              <a:buFont typeface="Wingdings" panose="05000000000000000000" pitchFamily="2" charset="2"/>
              <a:buChar char="à"/>
            </a:pPr>
            <a:r>
              <a:rPr lang="de-DE" dirty="0">
                <a:solidFill>
                  <a:schemeClr val="tx1"/>
                </a:solidFill>
              </a:rPr>
              <a:t>A </a:t>
            </a:r>
            <a:r>
              <a:rPr lang="de-DE" b="1" dirty="0">
                <a:solidFill>
                  <a:schemeClr val="tx1"/>
                </a:solidFill>
              </a:rPr>
              <a:t>MIX</a:t>
            </a:r>
            <a:r>
              <a:rPr lang="de-DE" dirty="0">
                <a:solidFill>
                  <a:schemeClr val="tx1"/>
                </a:solidFill>
              </a:rPr>
              <a:t> of relevant</a:t>
            </a:r>
            <a:r>
              <a:rPr lang="de-DE" b="1" dirty="0">
                <a:solidFill>
                  <a:schemeClr val="tx1"/>
                </a:solidFill>
              </a:rPr>
              <a:t> CONTENT </a:t>
            </a:r>
            <a:r>
              <a:rPr lang="de-DE" dirty="0">
                <a:solidFill>
                  <a:schemeClr val="tx1"/>
                </a:solidFill>
              </a:rPr>
              <a:t>and </a:t>
            </a:r>
            <a:r>
              <a:rPr lang="de-DE" dirty="0" err="1">
                <a:solidFill>
                  <a:schemeClr val="tx1"/>
                </a:solidFill>
              </a:rPr>
              <a:t>great</a:t>
            </a:r>
            <a:r>
              <a:rPr lang="de-DE" b="1" dirty="0">
                <a:solidFill>
                  <a:schemeClr val="tx1"/>
                </a:solidFill>
              </a:rPr>
              <a:t> DESIGN.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>
                <a:solidFill>
                  <a:schemeClr val="tx1"/>
                </a:solidFill>
              </a:rPr>
              <a:pPr/>
              <a:t>16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TUM Gründungsberatung | Januar </a:t>
            </a:r>
            <a:r>
              <a:rPr lang="de-DE" dirty="0" smtClean="0">
                <a:solidFill>
                  <a:schemeClr val="tx1"/>
                </a:solidFill>
              </a:rPr>
              <a:t>2023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272" y="1237772"/>
            <a:ext cx="5153152" cy="29397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18EE952-04F2-4174-B291-BFF69AFD5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016" y="4277535"/>
            <a:ext cx="4153408" cy="204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90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TEAM </a:t>
            </a:r>
            <a:r>
              <a:rPr lang="de-DE" dirty="0">
                <a:solidFill>
                  <a:schemeClr val="tx1"/>
                </a:solidFill>
              </a:rPr>
              <a:t>IS EVERYTHING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Best practice:</a:t>
            </a:r>
          </a:p>
          <a:p>
            <a:pPr marL="861462" lvl="2" indent="-380990"/>
            <a:r>
              <a:rPr lang="en-US" b="1" dirty="0">
                <a:solidFill>
                  <a:schemeClr val="tx1"/>
                </a:solidFill>
              </a:rPr>
              <a:t>Faces</a:t>
            </a:r>
            <a:r>
              <a:rPr lang="en-US" dirty="0">
                <a:solidFill>
                  <a:schemeClr val="tx1"/>
                </a:solidFill>
              </a:rPr>
              <a:t> of all existing team members</a:t>
            </a:r>
          </a:p>
          <a:p>
            <a:pPr marL="861462" lvl="2" indent="-380990"/>
            <a:r>
              <a:rPr lang="en-US" b="1" dirty="0">
                <a:solidFill>
                  <a:schemeClr val="tx1"/>
                </a:solidFill>
              </a:rPr>
              <a:t>Hierarchy</a:t>
            </a:r>
            <a:r>
              <a:rPr lang="en-US" dirty="0">
                <a:solidFill>
                  <a:schemeClr val="tx1"/>
                </a:solidFill>
              </a:rPr>
              <a:t> of your organization (if any)</a:t>
            </a:r>
          </a:p>
          <a:p>
            <a:pPr marL="861462" lvl="2" indent="-380990"/>
            <a:r>
              <a:rPr lang="en-US" dirty="0">
                <a:solidFill>
                  <a:schemeClr val="tx1"/>
                </a:solidFill>
              </a:rPr>
              <a:t>Relevant </a:t>
            </a:r>
            <a:r>
              <a:rPr lang="en-US" b="1" dirty="0">
                <a:solidFill>
                  <a:schemeClr val="tx1"/>
                </a:solidFill>
              </a:rPr>
              <a:t>roles</a:t>
            </a:r>
            <a:r>
              <a:rPr lang="en-US" dirty="0">
                <a:solidFill>
                  <a:schemeClr val="tx1"/>
                </a:solidFill>
              </a:rPr>
              <a:t> (also not nominated members: </a:t>
            </a:r>
            <a:r>
              <a:rPr lang="en-US" dirty="0" err="1">
                <a:solidFill>
                  <a:schemeClr val="tx1"/>
                </a:solidFill>
              </a:rPr>
              <a:t>n.n.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marL="861462" lvl="2" indent="-380990"/>
            <a:r>
              <a:rPr lang="en-US" dirty="0">
                <a:solidFill>
                  <a:schemeClr val="tx1"/>
                </a:solidFill>
              </a:rPr>
              <a:t>Past </a:t>
            </a:r>
            <a:r>
              <a:rPr lang="en-US" b="1" dirty="0">
                <a:solidFill>
                  <a:schemeClr val="tx1"/>
                </a:solidFill>
              </a:rPr>
              <a:t>experiences</a:t>
            </a:r>
            <a:r>
              <a:rPr lang="en-US" dirty="0">
                <a:solidFill>
                  <a:schemeClr val="tx1"/>
                </a:solidFill>
              </a:rPr>
              <a:t> of each </a:t>
            </a:r>
            <a:r>
              <a:rPr lang="en-US" dirty="0" smtClean="0">
                <a:solidFill>
                  <a:schemeClr val="tx1"/>
                </a:solidFill>
              </a:rPr>
              <a:t>member</a:t>
            </a:r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  <a:p>
            <a:pPr lvl="2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the team </a:t>
            </a:r>
            <a:r>
              <a:rPr lang="en-US" b="1" dirty="0">
                <a:solidFill>
                  <a:schemeClr val="tx1"/>
                </a:solidFill>
                <a:sym typeface="Wingdings" panose="05000000000000000000" pitchFamily="2" charset="2"/>
              </a:rPr>
              <a:t>covers the requirements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 to succeed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tx1"/>
                </a:solidFill>
              </a:rPr>
              <a:t>you built a team based on careful </a:t>
            </a:r>
            <a:r>
              <a:rPr lang="en-US" b="1" dirty="0">
                <a:solidFill>
                  <a:schemeClr val="tx1"/>
                </a:solidFill>
              </a:rPr>
              <a:t>requirement-skill matching</a:t>
            </a:r>
            <a:r>
              <a:rPr lang="en-US" dirty="0">
                <a:solidFill>
                  <a:schemeClr val="tx1"/>
                </a:solidFill>
              </a:rPr>
              <a:t> analysis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de-DE" dirty="0" err="1">
                <a:solidFill>
                  <a:schemeClr val="tx1"/>
                </a:solidFill>
              </a:rPr>
              <a:t>why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team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member</a:t>
            </a:r>
            <a:r>
              <a:rPr lang="de-DE" dirty="0">
                <a:solidFill>
                  <a:schemeClr val="tx1"/>
                </a:solidFill>
              </a:rPr>
              <a:t> was </a:t>
            </a:r>
            <a:r>
              <a:rPr lang="de-DE" dirty="0" err="1">
                <a:solidFill>
                  <a:schemeClr val="tx1"/>
                </a:solidFill>
              </a:rPr>
              <a:t>chosen</a:t>
            </a:r>
            <a:r>
              <a:rPr lang="de-DE" dirty="0">
                <a:solidFill>
                  <a:schemeClr val="tx1"/>
                </a:solidFill>
              </a:rPr>
              <a:t> (</a:t>
            </a:r>
            <a:r>
              <a:rPr lang="de-DE" dirty="0" err="1">
                <a:solidFill>
                  <a:schemeClr val="tx1"/>
                </a:solidFill>
              </a:rPr>
              <a:t>tech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background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industry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experience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leadership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skills</a:t>
            </a:r>
            <a:r>
              <a:rPr lang="de-DE" dirty="0">
                <a:solidFill>
                  <a:schemeClr val="tx1"/>
                </a:solidFill>
              </a:rPr>
              <a:t>, etc.)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founding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team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probably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one</a:t>
            </a:r>
            <a:r>
              <a:rPr lang="de-DE" dirty="0">
                <a:solidFill>
                  <a:schemeClr val="tx1"/>
                </a:solidFill>
              </a:rPr>
              <a:t> of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most</a:t>
            </a:r>
            <a:r>
              <a:rPr lang="de-DE" dirty="0">
                <a:solidFill>
                  <a:schemeClr val="tx1"/>
                </a:solidFill>
              </a:rPr>
              <a:t> relevant </a:t>
            </a:r>
            <a:r>
              <a:rPr lang="de-DE" dirty="0" err="1">
                <a:solidFill>
                  <a:schemeClr val="tx1"/>
                </a:solidFill>
              </a:rPr>
              <a:t>factors</a:t>
            </a:r>
            <a:r>
              <a:rPr lang="de-DE" dirty="0">
                <a:solidFill>
                  <a:schemeClr val="tx1"/>
                </a:solidFill>
              </a:rPr>
              <a:t> in an </a:t>
            </a:r>
            <a:r>
              <a:rPr lang="de-DE" dirty="0" err="1">
                <a:solidFill>
                  <a:schemeClr val="tx1"/>
                </a:solidFill>
              </a:rPr>
              <a:t>early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stage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start-up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>
                <a:solidFill>
                  <a:schemeClr val="tx1"/>
                </a:solidFill>
              </a:rPr>
              <a:pPr/>
              <a:t>17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TUM Gründungsberatung | Januar </a:t>
            </a:r>
            <a:r>
              <a:rPr lang="de-DE" dirty="0" smtClean="0">
                <a:solidFill>
                  <a:schemeClr val="tx1"/>
                </a:solidFill>
              </a:rPr>
              <a:t>2023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/>
          <a:srcRect l="56829" t="63610" r="36525" b="14147"/>
          <a:stretch/>
        </p:blipFill>
        <p:spPr>
          <a:xfrm>
            <a:off x="7322633" y="1959889"/>
            <a:ext cx="2028565" cy="212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25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1341" y="987747"/>
            <a:ext cx="3868640" cy="3495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4883" y="457011"/>
            <a:ext cx="11345332" cy="511175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MARKET </a:t>
            </a:r>
            <a:r>
              <a:rPr lang="de-DE" dirty="0">
                <a:solidFill>
                  <a:schemeClr val="tx1"/>
                </a:solidFill>
              </a:rPr>
              <a:t>OPPORTUNITY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0"/>
          </p:nvPr>
        </p:nvSpPr>
        <p:spPr>
          <a:xfrm>
            <a:off x="252706" y="920912"/>
            <a:ext cx="11345332" cy="1274125"/>
          </a:xfrm>
        </p:spPr>
        <p:txBody>
          <a:bodyPr/>
          <a:lstStyle/>
          <a:p>
            <a:r>
              <a:rPr lang="en-US" sz="1467" b="1" dirty="0">
                <a:solidFill>
                  <a:schemeClr val="tx1"/>
                </a:solidFill>
              </a:rPr>
              <a:t>Purpose</a:t>
            </a:r>
            <a:r>
              <a:rPr lang="en-US" sz="1467" dirty="0">
                <a:solidFill>
                  <a:schemeClr val="tx1"/>
                </a:solidFill>
              </a:rPr>
              <a:t> of every business idea = to build a </a:t>
            </a:r>
            <a:r>
              <a:rPr lang="en-US" sz="1467" b="1" dirty="0">
                <a:solidFill>
                  <a:schemeClr val="tx1"/>
                </a:solidFill>
              </a:rPr>
              <a:t>sustainable business </a:t>
            </a:r>
            <a:r>
              <a:rPr lang="en-US" sz="1467" dirty="0">
                <a:solidFill>
                  <a:schemeClr val="tx1"/>
                </a:solidFill>
              </a:rPr>
              <a:t>with the specific solution</a:t>
            </a:r>
          </a:p>
          <a:p>
            <a:pPr marL="380990" indent="-380990">
              <a:buFont typeface="Wingdings" panose="05000000000000000000" pitchFamily="2" charset="2"/>
              <a:buChar char="à"/>
            </a:pPr>
            <a:r>
              <a:rPr lang="en-US" sz="1467" dirty="0">
                <a:solidFill>
                  <a:schemeClr val="tx1"/>
                </a:solidFill>
              </a:rPr>
              <a:t>need </a:t>
            </a:r>
            <a:r>
              <a:rPr lang="en-US" sz="1467" b="1" dirty="0">
                <a:solidFill>
                  <a:schemeClr val="tx1"/>
                </a:solidFill>
              </a:rPr>
              <a:t>room to develop </a:t>
            </a:r>
            <a:r>
              <a:rPr lang="en-US" sz="1467" dirty="0">
                <a:solidFill>
                  <a:schemeClr val="tx1"/>
                </a:solidFill>
              </a:rPr>
              <a:t>the business and acquire </a:t>
            </a:r>
            <a:r>
              <a:rPr lang="en-US" sz="1467" b="1" dirty="0">
                <a:solidFill>
                  <a:schemeClr val="tx1"/>
                </a:solidFill>
              </a:rPr>
              <a:t>new </a:t>
            </a:r>
            <a:r>
              <a:rPr lang="en-US" sz="1467" b="1" dirty="0" smtClean="0">
                <a:solidFill>
                  <a:schemeClr val="tx1"/>
                </a:solidFill>
              </a:rPr>
              <a:t>customers</a:t>
            </a:r>
            <a:endParaRPr lang="en-US" sz="1467" dirty="0">
              <a:solidFill>
                <a:schemeClr val="tx1"/>
              </a:solidFill>
            </a:endParaRPr>
          </a:p>
          <a:p>
            <a:r>
              <a:rPr lang="en-US" sz="1467" dirty="0">
                <a:solidFill>
                  <a:schemeClr val="tx1"/>
                </a:solidFill>
              </a:rPr>
              <a:t>How to </a:t>
            </a:r>
            <a:r>
              <a:rPr lang="en-US" sz="1467" b="1" dirty="0">
                <a:solidFill>
                  <a:schemeClr val="tx1"/>
                </a:solidFill>
              </a:rPr>
              <a:t>narrow down </a:t>
            </a:r>
            <a:r>
              <a:rPr lang="en-US" sz="1467" dirty="0">
                <a:solidFill>
                  <a:schemeClr val="tx1"/>
                </a:solidFill>
              </a:rPr>
              <a:t>the market beginning from the total population</a:t>
            </a:r>
            <a:r>
              <a:rPr lang="en-US" sz="1467" dirty="0" smtClean="0">
                <a:solidFill>
                  <a:schemeClr val="tx1"/>
                </a:solidFill>
              </a:rPr>
              <a:t>:</a:t>
            </a:r>
            <a:endParaRPr lang="en-US" sz="1467" b="1" dirty="0">
              <a:solidFill>
                <a:schemeClr val="tx1"/>
              </a:solidFill>
            </a:endParaRPr>
          </a:p>
          <a:p>
            <a:pPr marL="463539" lvl="2" indent="-228594">
              <a:buFont typeface="Wingdings" panose="05000000000000000000" pitchFamily="2" charset="2"/>
              <a:buChar char="§"/>
            </a:pPr>
            <a:r>
              <a:rPr lang="en-US" sz="1467" b="1" dirty="0">
                <a:solidFill>
                  <a:schemeClr val="tx1"/>
                </a:solidFill>
              </a:rPr>
              <a:t>Potential market (TAM) = </a:t>
            </a:r>
            <a:r>
              <a:rPr lang="en-US" sz="1467" dirty="0">
                <a:solidFill>
                  <a:schemeClr val="tx1"/>
                </a:solidFill>
              </a:rPr>
              <a:t>People generally interested in buying the product / service</a:t>
            </a:r>
          </a:p>
          <a:p>
            <a:pPr marL="463539" lvl="2" indent="-228594">
              <a:buFont typeface="Wingdings" panose="05000000000000000000" pitchFamily="2" charset="2"/>
              <a:buChar char="§"/>
            </a:pPr>
            <a:r>
              <a:rPr lang="en-US" sz="1467" b="1" dirty="0">
                <a:solidFill>
                  <a:schemeClr val="tx1"/>
                </a:solidFill>
              </a:rPr>
              <a:t>Available market (SAM) = </a:t>
            </a:r>
            <a:r>
              <a:rPr lang="en-US" sz="1467" dirty="0">
                <a:solidFill>
                  <a:schemeClr val="tx1"/>
                </a:solidFill>
              </a:rPr>
              <a:t>People in the potential market who have enough money to buy the product / service</a:t>
            </a:r>
          </a:p>
          <a:p>
            <a:pPr marL="463539" lvl="2" indent="-228594">
              <a:buFont typeface="Wingdings" panose="05000000000000000000" pitchFamily="2" charset="2"/>
              <a:buChar char="§"/>
            </a:pPr>
            <a:r>
              <a:rPr lang="en-US" sz="1467" b="1" dirty="0">
                <a:solidFill>
                  <a:schemeClr val="tx1"/>
                </a:solidFill>
              </a:rPr>
              <a:t>Qualified available market (SOM) =</a:t>
            </a:r>
            <a:r>
              <a:rPr lang="en-US" sz="1467" dirty="0">
                <a:solidFill>
                  <a:schemeClr val="tx1"/>
                </a:solidFill>
              </a:rPr>
              <a:t> People in the available market, your start-up can obtain (barriers to enter) or people legally permitted to buy the product / service</a:t>
            </a:r>
          </a:p>
          <a:p>
            <a:pPr marL="463539" lvl="2" indent="-228594">
              <a:buFont typeface="Wingdings" panose="05000000000000000000" pitchFamily="2" charset="2"/>
              <a:buChar char="§"/>
            </a:pPr>
            <a:r>
              <a:rPr lang="en-US" sz="1467" b="1" u="sng" dirty="0">
                <a:solidFill>
                  <a:schemeClr val="tx1"/>
                </a:solidFill>
              </a:rPr>
              <a:t>Target market</a:t>
            </a:r>
            <a:r>
              <a:rPr lang="en-US" sz="1467" b="1" dirty="0">
                <a:solidFill>
                  <a:schemeClr val="tx1"/>
                </a:solidFill>
              </a:rPr>
              <a:t> =</a:t>
            </a:r>
            <a:r>
              <a:rPr lang="en-US" sz="1467" dirty="0">
                <a:solidFill>
                  <a:schemeClr val="tx1"/>
                </a:solidFill>
              </a:rPr>
              <a:t> People in the available market that you can and want to serve first</a:t>
            </a:r>
            <a:r>
              <a:rPr lang="en-US" sz="1467" i="1" dirty="0">
                <a:solidFill>
                  <a:schemeClr val="tx1"/>
                </a:solidFill>
              </a:rPr>
              <a:t> (beachhead)</a:t>
            </a:r>
          </a:p>
          <a:p>
            <a:pPr marL="463539" lvl="2" indent="-228594">
              <a:buFont typeface="Wingdings" panose="05000000000000000000" pitchFamily="2" charset="2"/>
              <a:buChar char="§"/>
            </a:pPr>
            <a:r>
              <a:rPr lang="en-US" sz="1467" b="1" dirty="0">
                <a:solidFill>
                  <a:schemeClr val="tx1"/>
                </a:solidFill>
              </a:rPr>
              <a:t>Penetrated market = </a:t>
            </a:r>
            <a:r>
              <a:rPr lang="en-US" sz="1467" dirty="0">
                <a:solidFill>
                  <a:schemeClr val="tx1"/>
                </a:solidFill>
              </a:rPr>
              <a:t>People in the target market who already purchased the product </a:t>
            </a:r>
            <a:r>
              <a:rPr lang="en-US" sz="1467" i="1" dirty="0">
                <a:solidFill>
                  <a:schemeClr val="tx1"/>
                </a:solidFill>
              </a:rPr>
              <a:t>(traction</a:t>
            </a:r>
            <a:r>
              <a:rPr lang="en-US" sz="1467" i="1" dirty="0" smtClean="0">
                <a:solidFill>
                  <a:schemeClr val="tx1"/>
                </a:solidFill>
              </a:rPr>
              <a:t>)</a:t>
            </a:r>
            <a:endParaRPr lang="en-US" sz="1467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467" b="1" dirty="0">
                <a:solidFill>
                  <a:schemeClr val="tx1"/>
                </a:solidFill>
              </a:rPr>
              <a:t>Best practice</a:t>
            </a:r>
          </a:p>
          <a:p>
            <a:pPr marL="380990" indent="-38099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sz="1467" dirty="0">
                <a:solidFill>
                  <a:schemeClr val="tx1"/>
                </a:solidFill>
              </a:rPr>
              <a:t>A description </a:t>
            </a:r>
            <a:r>
              <a:rPr lang="en-US" sz="1467" b="1" dirty="0">
                <a:solidFill>
                  <a:schemeClr val="tx1"/>
                </a:solidFill>
              </a:rPr>
              <a:t>how many people</a:t>
            </a:r>
            <a:r>
              <a:rPr lang="en-US" sz="1467" dirty="0">
                <a:solidFill>
                  <a:schemeClr val="tx1"/>
                </a:solidFill>
              </a:rPr>
              <a:t> could potentially adopt your solution gives an idea of the </a:t>
            </a:r>
            <a:r>
              <a:rPr lang="en-US" sz="1467" b="1" dirty="0">
                <a:solidFill>
                  <a:schemeClr val="tx1"/>
                </a:solidFill>
              </a:rPr>
              <a:t>potential of the idea</a:t>
            </a:r>
            <a:r>
              <a:rPr lang="en-US" sz="1467" dirty="0">
                <a:solidFill>
                  <a:schemeClr val="tx1"/>
                </a:solidFill>
              </a:rPr>
              <a:t> in quantitative terms</a:t>
            </a:r>
          </a:p>
          <a:p>
            <a:pPr marL="380990" indent="-38099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sz="1467" b="1" dirty="0">
                <a:solidFill>
                  <a:schemeClr val="tx1"/>
                </a:solidFill>
              </a:rPr>
              <a:t>reliable sources </a:t>
            </a:r>
            <a:r>
              <a:rPr lang="en-US" sz="1467" dirty="0">
                <a:solidFill>
                  <a:schemeClr val="tx1"/>
                </a:solidFill>
              </a:rPr>
              <a:t>help to support those figures</a:t>
            </a:r>
          </a:p>
          <a:p>
            <a:pPr marL="234945" lvl="2" indent="0">
              <a:buNone/>
            </a:pPr>
            <a:endParaRPr lang="en-US" sz="1467" i="1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>
                <a:solidFill>
                  <a:schemeClr val="tx1"/>
                </a:solidFill>
              </a:rPr>
              <a:pPr/>
              <a:t>18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TUM Gründungsberatung | Januar </a:t>
            </a:r>
            <a:r>
              <a:rPr lang="de-DE" dirty="0" smtClean="0">
                <a:solidFill>
                  <a:schemeClr val="tx1"/>
                </a:solidFill>
              </a:rPr>
              <a:t>2023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 descr="https://cagrcalculator.net/static/images/cagr-growth-chart.png">
            <a:extLst>
              <a:ext uri="{FF2B5EF4-FFF2-40B4-BE49-F238E27FC236}">
                <a16:creationId xmlns:a16="http://schemas.microsoft.com/office/drawing/2014/main" id="{FDFA9F63-49F5-4D3D-953D-3E01BF50B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531" y="5246462"/>
            <a:ext cx="3046989" cy="152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53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5631" y="476573"/>
            <a:ext cx="11345332" cy="511175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COMPETITION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0"/>
          </p:nvPr>
        </p:nvSpPr>
        <p:spPr>
          <a:xfrm>
            <a:off x="187558" y="896870"/>
            <a:ext cx="11345332" cy="1274125"/>
          </a:xfrm>
        </p:spPr>
        <p:txBody>
          <a:bodyPr/>
          <a:lstStyle/>
          <a:p>
            <a:r>
              <a:rPr lang="en-US" sz="1467" b="1" dirty="0">
                <a:solidFill>
                  <a:schemeClr val="tx1"/>
                </a:solidFill>
              </a:rPr>
              <a:t>Don’t be scared </a:t>
            </a:r>
            <a:r>
              <a:rPr lang="en-US" sz="1467" dirty="0">
                <a:solidFill>
                  <a:schemeClr val="tx1"/>
                </a:solidFill>
              </a:rPr>
              <a:t>about mentioning </a:t>
            </a:r>
            <a:r>
              <a:rPr lang="en-US" sz="1467" b="1" dirty="0">
                <a:solidFill>
                  <a:schemeClr val="tx1"/>
                </a:solidFill>
              </a:rPr>
              <a:t>competitors</a:t>
            </a:r>
            <a:r>
              <a:rPr lang="en-US" sz="1467" dirty="0">
                <a:solidFill>
                  <a:schemeClr val="tx1"/>
                </a:solidFill>
              </a:rPr>
              <a:t>! </a:t>
            </a:r>
          </a:p>
          <a:p>
            <a:r>
              <a:rPr lang="en-US" sz="1467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467" dirty="0">
                <a:solidFill>
                  <a:schemeClr val="tx1"/>
                </a:solidFill>
              </a:rPr>
              <a:t>Having competitors shows that </a:t>
            </a:r>
            <a:r>
              <a:rPr lang="en-US" sz="1467" b="1" dirty="0">
                <a:solidFill>
                  <a:schemeClr val="tx1"/>
                </a:solidFill>
              </a:rPr>
              <a:t>there is a market </a:t>
            </a:r>
            <a:r>
              <a:rPr lang="en-US" sz="1467" dirty="0">
                <a:solidFill>
                  <a:schemeClr val="tx1"/>
                </a:solidFill>
              </a:rPr>
              <a:t>for your solution</a:t>
            </a:r>
            <a:r>
              <a:rPr lang="en-US" sz="1467" dirty="0" smtClean="0">
                <a:solidFill>
                  <a:schemeClr val="tx1"/>
                </a:solidFill>
              </a:rPr>
              <a:t>.</a:t>
            </a:r>
            <a:endParaRPr lang="en-US" sz="1467" dirty="0">
              <a:solidFill>
                <a:schemeClr val="tx1"/>
              </a:solidFill>
            </a:endParaRPr>
          </a:p>
          <a:p>
            <a:r>
              <a:rPr lang="en-US" sz="1467" i="1" dirty="0">
                <a:solidFill>
                  <a:schemeClr val="tx1"/>
                </a:solidFill>
              </a:rPr>
              <a:t>“Better to be a </a:t>
            </a:r>
            <a:r>
              <a:rPr lang="en-US" sz="1467" b="1" i="1" dirty="0">
                <a:solidFill>
                  <a:schemeClr val="tx1"/>
                </a:solidFill>
              </a:rPr>
              <a:t>small player </a:t>
            </a:r>
            <a:r>
              <a:rPr lang="en-US" sz="1467" i="1" dirty="0">
                <a:solidFill>
                  <a:schemeClr val="tx1"/>
                </a:solidFill>
              </a:rPr>
              <a:t>in a </a:t>
            </a:r>
            <a:r>
              <a:rPr lang="en-US" sz="1467" b="1" i="1" dirty="0">
                <a:solidFill>
                  <a:schemeClr val="tx1"/>
                </a:solidFill>
              </a:rPr>
              <a:t>valuable market</a:t>
            </a:r>
            <a:r>
              <a:rPr lang="en-US" sz="1467" i="1" dirty="0">
                <a:solidFill>
                  <a:schemeClr val="tx1"/>
                </a:solidFill>
              </a:rPr>
              <a:t> than the </a:t>
            </a:r>
            <a:r>
              <a:rPr lang="en-US" sz="1467" b="1" i="1" dirty="0">
                <a:solidFill>
                  <a:schemeClr val="tx1"/>
                </a:solidFill>
              </a:rPr>
              <a:t>unique one</a:t>
            </a:r>
            <a:r>
              <a:rPr lang="en-US" sz="1467" i="1" dirty="0">
                <a:solidFill>
                  <a:schemeClr val="tx1"/>
                </a:solidFill>
              </a:rPr>
              <a:t> in a market that </a:t>
            </a:r>
            <a:r>
              <a:rPr lang="en-US" sz="1467" b="1" i="1" dirty="0">
                <a:solidFill>
                  <a:schemeClr val="tx1"/>
                </a:solidFill>
              </a:rPr>
              <a:t>does not even exist</a:t>
            </a:r>
            <a:r>
              <a:rPr lang="en-US" sz="1467" i="1" dirty="0" smtClean="0">
                <a:solidFill>
                  <a:schemeClr val="tx1"/>
                </a:solidFill>
              </a:rPr>
              <a:t>.”</a:t>
            </a:r>
            <a:endParaRPr lang="en-US" sz="1467" dirty="0">
              <a:solidFill>
                <a:schemeClr val="tx1"/>
              </a:solidFill>
            </a:endParaRPr>
          </a:p>
          <a:p>
            <a:r>
              <a:rPr lang="en-US" sz="1467" b="1" dirty="0">
                <a:solidFill>
                  <a:schemeClr val="tx1"/>
                </a:solidFill>
              </a:rPr>
              <a:t>Be aware </a:t>
            </a:r>
            <a:r>
              <a:rPr lang="en-US" sz="1467" dirty="0">
                <a:solidFill>
                  <a:schemeClr val="tx1"/>
                </a:solidFill>
              </a:rPr>
              <a:t>of </a:t>
            </a:r>
            <a:r>
              <a:rPr lang="en-US" sz="1467" dirty="0" smtClean="0">
                <a:solidFill>
                  <a:schemeClr val="tx1"/>
                </a:solidFill>
              </a:rPr>
              <a:t>your </a:t>
            </a:r>
            <a:r>
              <a:rPr lang="en-US" sz="1467" dirty="0">
                <a:solidFill>
                  <a:schemeClr val="tx1"/>
                </a:solidFill>
              </a:rPr>
              <a:t>competition</a:t>
            </a:r>
            <a:r>
              <a:rPr lang="en-US" sz="1467" dirty="0" smtClean="0">
                <a:solidFill>
                  <a:schemeClr val="tx1"/>
                </a:solidFill>
              </a:rPr>
              <a:t>.</a:t>
            </a:r>
            <a:endParaRPr lang="en-US" sz="1467" dirty="0">
              <a:solidFill>
                <a:schemeClr val="tx1"/>
              </a:solidFill>
            </a:endParaRPr>
          </a:p>
          <a:p>
            <a:pPr marL="709066" lvl="2" indent="-228594"/>
            <a:r>
              <a:rPr lang="en-US" sz="1467" dirty="0">
                <a:solidFill>
                  <a:schemeClr val="tx1"/>
                </a:solidFill>
              </a:rPr>
              <a:t>List </a:t>
            </a:r>
            <a:r>
              <a:rPr lang="en-US" sz="1467" b="1" dirty="0">
                <a:solidFill>
                  <a:schemeClr val="tx1"/>
                </a:solidFill>
              </a:rPr>
              <a:t>most relevant information </a:t>
            </a:r>
            <a:r>
              <a:rPr lang="en-US" sz="1467" dirty="0">
                <a:solidFill>
                  <a:schemeClr val="tx1"/>
                </a:solidFill>
              </a:rPr>
              <a:t>about the competitors</a:t>
            </a:r>
          </a:p>
          <a:p>
            <a:pPr marL="709066" lvl="2" indent="-228594"/>
            <a:r>
              <a:rPr lang="en-US" sz="1467" dirty="0">
                <a:solidFill>
                  <a:schemeClr val="tx1"/>
                </a:solidFill>
              </a:rPr>
              <a:t>Leverage their </a:t>
            </a:r>
            <a:r>
              <a:rPr lang="en-US" sz="1467" b="1" dirty="0">
                <a:solidFill>
                  <a:schemeClr val="tx1"/>
                </a:solidFill>
              </a:rPr>
              <a:t>results</a:t>
            </a:r>
            <a:r>
              <a:rPr lang="en-US" sz="1467" dirty="0">
                <a:solidFill>
                  <a:schemeClr val="tx1"/>
                </a:solidFill>
              </a:rPr>
              <a:t> to show that you have a great idea</a:t>
            </a:r>
          </a:p>
          <a:p>
            <a:pPr marL="709066" lvl="2" indent="-228594"/>
            <a:r>
              <a:rPr lang="en-US" sz="1467" b="1" dirty="0">
                <a:solidFill>
                  <a:schemeClr val="tx1"/>
                </a:solidFill>
              </a:rPr>
              <a:t>Differentiate</a:t>
            </a:r>
            <a:r>
              <a:rPr lang="en-US" sz="1467" dirty="0">
                <a:solidFill>
                  <a:schemeClr val="tx1"/>
                </a:solidFill>
              </a:rPr>
              <a:t> your idea with a positioning matrix / feature analysis </a:t>
            </a:r>
          </a:p>
          <a:p>
            <a:pPr marL="228594" indent="-228594">
              <a:buFont typeface="Wingdings" panose="05000000000000000000" pitchFamily="2" charset="2"/>
              <a:buChar char="à"/>
            </a:pPr>
            <a:r>
              <a:rPr lang="en-US" sz="1467" dirty="0">
                <a:solidFill>
                  <a:schemeClr val="tx1"/>
                </a:solidFill>
              </a:rPr>
              <a:t>Convince that your </a:t>
            </a:r>
            <a:r>
              <a:rPr lang="en-US" sz="1467" b="1" dirty="0">
                <a:solidFill>
                  <a:schemeClr val="tx1"/>
                </a:solidFill>
              </a:rPr>
              <a:t>positioning</a:t>
            </a:r>
            <a:r>
              <a:rPr lang="en-US" sz="1467" dirty="0">
                <a:solidFill>
                  <a:schemeClr val="tx1"/>
                </a:solidFill>
              </a:rPr>
              <a:t> is </a:t>
            </a:r>
            <a:r>
              <a:rPr lang="en-US" sz="1467" b="1" dirty="0">
                <a:solidFill>
                  <a:schemeClr val="tx1"/>
                </a:solidFill>
              </a:rPr>
              <a:t>different</a:t>
            </a:r>
            <a:r>
              <a:rPr lang="en-US" sz="1467" dirty="0">
                <a:solidFill>
                  <a:schemeClr val="tx1"/>
                </a:solidFill>
              </a:rPr>
              <a:t> (USP = your unique selling proposition)</a:t>
            </a:r>
          </a:p>
          <a:p>
            <a:pPr marL="228594" indent="-228594">
              <a:buFont typeface="Wingdings" panose="05000000000000000000" pitchFamily="2" charset="2"/>
              <a:buChar char="à"/>
            </a:pPr>
            <a:r>
              <a:rPr lang="en-US" sz="1467" dirty="0">
                <a:solidFill>
                  <a:schemeClr val="tx1"/>
                </a:solidFill>
              </a:rPr>
              <a:t>Tell about your </a:t>
            </a:r>
            <a:r>
              <a:rPr lang="en-US" sz="1467" b="1" dirty="0">
                <a:solidFill>
                  <a:schemeClr val="tx1"/>
                </a:solidFill>
              </a:rPr>
              <a:t>execution strategy</a:t>
            </a:r>
            <a:r>
              <a:rPr lang="en-US" sz="1467" dirty="0">
                <a:solidFill>
                  <a:schemeClr val="tx1"/>
                </a:solidFill>
              </a:rPr>
              <a:t>, why it is </a:t>
            </a:r>
            <a:r>
              <a:rPr lang="en-US" sz="1467" b="1" dirty="0">
                <a:solidFill>
                  <a:schemeClr val="tx1"/>
                </a:solidFill>
              </a:rPr>
              <a:t>special</a:t>
            </a:r>
            <a:r>
              <a:rPr lang="en-US" sz="1467" dirty="0">
                <a:solidFill>
                  <a:schemeClr val="tx1"/>
                </a:solidFill>
              </a:rPr>
              <a:t> and why you will succeed?</a:t>
            </a:r>
          </a:p>
          <a:p>
            <a:pPr marL="228594" indent="-228594">
              <a:buFont typeface="Wingdings" panose="05000000000000000000" pitchFamily="2" charset="2"/>
              <a:buChar char="à"/>
            </a:pPr>
            <a:r>
              <a:rPr lang="en-US" sz="1467" dirty="0">
                <a:solidFill>
                  <a:schemeClr val="tx1"/>
                </a:solidFill>
              </a:rPr>
              <a:t>Convince that you </a:t>
            </a:r>
            <a:r>
              <a:rPr lang="en-US" sz="1467" b="1" dirty="0">
                <a:solidFill>
                  <a:schemeClr val="tx1"/>
                </a:solidFill>
              </a:rPr>
              <a:t>can really make it happen</a:t>
            </a:r>
            <a:r>
              <a:rPr lang="en-US" sz="1467" dirty="0">
                <a:solidFill>
                  <a:schemeClr val="tx1"/>
                </a:solidFill>
              </a:rPr>
              <a:t> and why.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TUM Gründungsberatung | Januar </a:t>
            </a:r>
            <a:r>
              <a:rPr lang="de-DE" dirty="0" smtClean="0">
                <a:solidFill>
                  <a:schemeClr val="tx1"/>
                </a:solidFill>
              </a:rPr>
              <a:t>2023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/>
          <a:srcRect l="11171" r="12221"/>
          <a:stretch/>
        </p:blipFill>
        <p:spPr>
          <a:xfrm>
            <a:off x="7878021" y="2375291"/>
            <a:ext cx="3773716" cy="2710479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15265379-055E-48FC-B063-AE998B636F8D}"/>
              </a:ext>
            </a:extLst>
          </p:cNvPr>
          <p:cNvSpPr/>
          <p:nvPr/>
        </p:nvSpPr>
        <p:spPr>
          <a:xfrm>
            <a:off x="305631" y="5647893"/>
            <a:ext cx="10214099" cy="7696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numCol="1">
            <a:spAutoFit/>
          </a:bodyPr>
          <a:lstStyle/>
          <a:p>
            <a:r>
              <a:rPr lang="en-US" sz="1467" b="1" dirty="0"/>
              <a:t>Suggested structure</a:t>
            </a:r>
          </a:p>
          <a:p>
            <a:pPr marL="228594" indent="-228594">
              <a:buFont typeface="Symbol" panose="05050102010706020507" pitchFamily="18" charset="2"/>
              <a:buChar char="-"/>
            </a:pPr>
            <a:r>
              <a:rPr lang="en-US" sz="1467" dirty="0"/>
              <a:t>Main competitors, entry barriers, main market dynamics, important competitive factors (competition chart)</a:t>
            </a:r>
          </a:p>
          <a:p>
            <a:pPr marL="228594" indent="-228594">
              <a:buFont typeface="Symbol" panose="05050102010706020507" pitchFamily="18" charset="2"/>
              <a:buChar char="-"/>
            </a:pPr>
            <a:r>
              <a:rPr lang="en-US" sz="1467" dirty="0"/>
              <a:t>Competitive positioning (kind of product/service, price, clients, channels)</a:t>
            </a:r>
          </a:p>
        </p:txBody>
      </p:sp>
    </p:spTree>
    <p:extLst>
      <p:ext uri="{BB962C8B-B14F-4D97-AF65-F5344CB8AC3E}">
        <p14:creationId xmlns:p14="http://schemas.microsoft.com/office/powerpoint/2010/main" val="29299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EF3E39-2332-4C12-9142-1DB674D9F8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3D6D45-09FB-4A71-8BA9-C71413D258DB}"/>
              </a:ext>
            </a:extLst>
          </p:cNvPr>
          <p:cNvSpPr>
            <a:spLocks noGrp="1"/>
          </p:cNvSpPr>
          <p:nvPr>
            <p:ph type="title"/>
          </p:nvPr>
        </p:nvSpPr>
        <p:spPr bwMode="ltGray">
          <a:xfrm>
            <a:off x="5657669" y="-1207001"/>
            <a:ext cx="4607288" cy="2414906"/>
          </a:xfrm>
        </p:spPr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Overview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CAA3871B-5A80-4D63-B9BD-FFAB1FF70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 bwMode="gray">
          <a:xfrm>
            <a:off x="261449" y="4745648"/>
            <a:ext cx="6319105" cy="745515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ZW" sz="1200" b="1" dirty="0"/>
              <a:t>At first appointment:</a:t>
            </a:r>
            <a:r>
              <a:rPr lang="en-ZW" sz="1200" dirty="0"/>
              <a:t/>
            </a:r>
            <a:br>
              <a:rPr lang="en-ZW" sz="1200" dirty="0"/>
            </a:br>
            <a:r>
              <a:rPr lang="en-GB" sz="1200" dirty="0"/>
              <a:t>- max. 10 min. pitch deck, only the key messages should be presented</a:t>
            </a:r>
            <a:r>
              <a:rPr lang="en-GB" sz="1200" dirty="0" smtClean="0"/>
              <a:t>.</a:t>
            </a:r>
            <a:br>
              <a:rPr lang="en-GB" sz="1200" dirty="0" smtClean="0"/>
            </a:br>
            <a:r>
              <a:rPr lang="en-GB" sz="1200" dirty="0" smtClean="0"/>
              <a:t>- </a:t>
            </a:r>
            <a:r>
              <a:rPr lang="en-GB" sz="1200" dirty="0"/>
              <a:t>In that way there will be enough time for your questions and discussion on the next steps .</a:t>
            </a:r>
          </a:p>
          <a:p>
            <a:endParaRPr lang="en-US" sz="1200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358B6C62-CDD6-4E2C-8BC8-699230D39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2316" y="1580662"/>
            <a:ext cx="5501126" cy="5411787"/>
          </a:xfrm>
        </p:spPr>
        <p:txBody>
          <a:bodyPr/>
          <a:lstStyle/>
          <a:p>
            <a:pPr marL="0" indent="0">
              <a:buNone/>
            </a:pPr>
            <a:r>
              <a:rPr lang="en-ZW" sz="1600" dirty="0" smtClean="0"/>
              <a:t>This </a:t>
            </a:r>
            <a:r>
              <a:rPr lang="en-ZW" sz="1600" dirty="0"/>
              <a:t>guide should be used as </a:t>
            </a:r>
            <a:r>
              <a:rPr lang="en-ZW" sz="1600" dirty="0" smtClean="0"/>
              <a:t>a starting point:</a:t>
            </a:r>
            <a:endParaRPr lang="en-ZW" sz="16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ZW" sz="1600" dirty="0"/>
              <a:t>Be creative </a:t>
            </a:r>
            <a:endParaRPr lang="en-ZW" sz="16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ZW" sz="1600" dirty="0" smtClean="0"/>
              <a:t>Make </a:t>
            </a:r>
            <a:r>
              <a:rPr lang="en-ZW" sz="1600" dirty="0"/>
              <a:t>sure there is a story to tell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ZW" sz="1600" dirty="0"/>
              <a:t>Use graphics and tables that are </a:t>
            </a:r>
            <a:r>
              <a:rPr lang="en-ZW" sz="1600" dirty="0" smtClean="0"/>
              <a:t>relevant </a:t>
            </a:r>
            <a:r>
              <a:rPr lang="en-ZW" sz="1600" dirty="0"/>
              <a:t>to your company ("a picture says more than 1000 words")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ZW" sz="1600" dirty="0"/>
              <a:t>Convince with your own ideas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ZW" sz="1600" dirty="0"/>
              <a:t>In general, each slide should carry a message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8893E2F-227D-4472-B59F-3DEBF46C0E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ltGray">
          <a:xfrm>
            <a:off x="5657669" y="5491163"/>
            <a:ext cx="5750421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6650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>
            <a:extLst>
              <a:ext uri="{FF2B5EF4-FFF2-40B4-BE49-F238E27FC236}">
                <a16:creationId xmlns:a16="http://schemas.microsoft.com/office/drawing/2014/main" id="{C8BEFE17-1629-4003-9D35-FBD345E4F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06" y="172750"/>
            <a:ext cx="11324733" cy="487852"/>
          </a:xfrm>
        </p:spPr>
        <p:txBody>
          <a:bodyPr/>
          <a:lstStyle/>
          <a:p>
            <a:r>
              <a:rPr lang="de-DE" dirty="0" smtClean="0"/>
              <a:t>USP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EA8E05-2BFF-4ACA-948B-B9A12142C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TUM Gründungsberatung | Januar </a:t>
            </a:r>
            <a:r>
              <a:rPr lang="de-DE" dirty="0" smtClean="0">
                <a:solidFill>
                  <a:schemeClr val="tx1"/>
                </a:solidFill>
              </a:rPr>
              <a:t>2023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 descr="Image result for unique selling proposition">
            <a:extLst>
              <a:ext uri="{FF2B5EF4-FFF2-40B4-BE49-F238E27FC236}">
                <a16:creationId xmlns:a16="http://schemas.microsoft.com/office/drawing/2014/main" id="{202483B0-87F0-402D-AFC4-33EF40985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795133"/>
            <a:ext cx="10005214" cy="562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2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3454" y="735351"/>
            <a:ext cx="11345332" cy="511175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BUSINESS </a:t>
            </a:r>
            <a:r>
              <a:rPr lang="de-DE" dirty="0">
                <a:solidFill>
                  <a:schemeClr val="tx1"/>
                </a:solidFill>
              </a:rPr>
              <a:t>MODEL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0"/>
          </p:nvPr>
        </p:nvSpPr>
        <p:spPr>
          <a:xfrm>
            <a:off x="210234" y="1177384"/>
            <a:ext cx="11345332" cy="1274125"/>
          </a:xfrm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How do we make money</a:t>
            </a:r>
            <a:r>
              <a:rPr lang="en-US" sz="1600" b="1" dirty="0" smtClean="0">
                <a:solidFill>
                  <a:schemeClr val="tx1"/>
                </a:solidFill>
              </a:rPr>
              <a:t>?</a:t>
            </a:r>
            <a:endParaRPr lang="en-US" sz="1600" b="1" dirty="0">
              <a:solidFill>
                <a:schemeClr val="tx1"/>
              </a:solidFill>
            </a:endParaRPr>
          </a:p>
          <a:p>
            <a:r>
              <a:rPr lang="en-US" sz="1600" b="1" dirty="0">
                <a:solidFill>
                  <a:schemeClr val="tx1"/>
                </a:solidFill>
              </a:rPr>
              <a:t>Example: </a:t>
            </a:r>
            <a:r>
              <a:rPr lang="en-US" sz="1600" dirty="0">
                <a:solidFill>
                  <a:schemeClr val="tx1"/>
                </a:solidFill>
              </a:rPr>
              <a:t>LinkedIn lists the 3 business models in a clear and direct way: </a:t>
            </a:r>
          </a:p>
          <a:p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>
                <a:solidFill>
                  <a:schemeClr val="tx1"/>
                </a:solidFill>
              </a:rPr>
              <a:pPr/>
              <a:t>21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TUM Gründungsberatung | Januar </a:t>
            </a:r>
            <a:r>
              <a:rPr lang="de-DE" dirty="0" smtClean="0">
                <a:solidFill>
                  <a:schemeClr val="tx1"/>
                </a:solidFill>
              </a:rPr>
              <a:t>2023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37" y="2451509"/>
            <a:ext cx="5171564" cy="3271275"/>
          </a:xfrm>
          <a:prstGeom prst="rect">
            <a:avLst/>
          </a:prstGeom>
        </p:spPr>
      </p:pic>
      <p:pic>
        <p:nvPicPr>
          <p:cNvPr id="2050" name="Picture 2" descr="Image result for business model canvas">
            <a:extLst>
              <a:ext uri="{FF2B5EF4-FFF2-40B4-BE49-F238E27FC236}">
                <a16:creationId xmlns:a16="http://schemas.microsoft.com/office/drawing/2014/main" id="{A22735C6-AB60-4441-98D3-C6BF19565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248" y="2615784"/>
            <a:ext cx="4391997" cy="310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49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25454" y="294870"/>
            <a:ext cx="11345332" cy="511175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MILESTONES </a:t>
            </a:r>
            <a:r>
              <a:rPr lang="de-DE" dirty="0">
                <a:solidFill>
                  <a:schemeClr val="tx1"/>
                </a:solidFill>
              </a:rPr>
              <a:t>&amp; NEXT STEPS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CB1E-F828-4F11-99E0-327109AF9DA4}" type="slidenum">
              <a:rPr lang="de-DE" smtClean="0">
                <a:solidFill>
                  <a:schemeClr val="tx1"/>
                </a:solidFill>
              </a:rPr>
              <a:pPr/>
              <a:t>22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TUM Gründungsberatung | Januar </a:t>
            </a:r>
            <a:r>
              <a:rPr lang="de-DE" dirty="0" smtClean="0">
                <a:solidFill>
                  <a:schemeClr val="tx1"/>
                </a:solidFill>
              </a:rPr>
              <a:t>2023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24E165B-CDC6-479F-B3EB-C3FE33A29892}"/>
              </a:ext>
            </a:extLst>
          </p:cNvPr>
          <p:cNvSpPr/>
          <p:nvPr/>
        </p:nvSpPr>
        <p:spPr>
          <a:xfrm>
            <a:off x="425453" y="5357292"/>
            <a:ext cx="10214099" cy="9954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numCol="1">
            <a:spAutoFit/>
          </a:bodyPr>
          <a:lstStyle/>
          <a:p>
            <a:r>
              <a:rPr lang="en-US" sz="1467" b="1" dirty="0"/>
              <a:t>Suggested structure</a:t>
            </a:r>
          </a:p>
          <a:p>
            <a:pPr marL="228594" indent="-228594">
              <a:buFont typeface="Symbol" panose="05050102010706020507" pitchFamily="18" charset="2"/>
              <a:buChar char="-"/>
            </a:pPr>
            <a:r>
              <a:rPr lang="en-US" sz="1467" dirty="0"/>
              <a:t>Show what you have achieved so far (IP creation, patents, prototypes, etc.)</a:t>
            </a:r>
          </a:p>
          <a:p>
            <a:pPr marL="228594" indent="-228594">
              <a:buFont typeface="Symbol" panose="05050102010706020507" pitchFamily="18" charset="2"/>
              <a:buChar char="-"/>
            </a:pPr>
            <a:r>
              <a:rPr lang="en-US" sz="1467" dirty="0"/>
              <a:t>Show some early traction also including prizes in science or at business plan competitions, …</a:t>
            </a:r>
          </a:p>
          <a:p>
            <a:pPr marL="228594" indent="-228594">
              <a:buFont typeface="Symbol" panose="05050102010706020507" pitchFamily="18" charset="2"/>
              <a:buChar char="-"/>
            </a:pPr>
            <a:r>
              <a:rPr lang="en-US" sz="1467" dirty="0"/>
              <a:t>Explain what you are going to do within the next 12 months (and potentially beyond)</a:t>
            </a:r>
          </a:p>
        </p:txBody>
      </p:sp>
      <p:pic>
        <p:nvPicPr>
          <p:cNvPr id="3074" name="Picture 2" descr="Image result for milestones timeline">
            <a:extLst>
              <a:ext uri="{FF2B5EF4-FFF2-40B4-BE49-F238E27FC236}">
                <a16:creationId xmlns:a16="http://schemas.microsoft.com/office/drawing/2014/main" id="{D02E47E1-1359-4434-94F0-A2087307F1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t="5267" r="4583" b="30784"/>
          <a:stretch/>
        </p:blipFill>
        <p:spPr bwMode="auto">
          <a:xfrm>
            <a:off x="425453" y="884218"/>
            <a:ext cx="5387459" cy="290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timeline prototype development">
            <a:extLst>
              <a:ext uri="{FF2B5EF4-FFF2-40B4-BE49-F238E27FC236}">
                <a16:creationId xmlns:a16="http://schemas.microsoft.com/office/drawing/2014/main" id="{6D58DA32-221D-4060-A6E4-FC2854401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9" y="3982006"/>
            <a:ext cx="4543552" cy="115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timeline SaaS Software development">
            <a:extLst>
              <a:ext uri="{FF2B5EF4-FFF2-40B4-BE49-F238E27FC236}">
                <a16:creationId xmlns:a16="http://schemas.microsoft.com/office/drawing/2014/main" id="{E0BAA50F-B679-4278-ADAF-4DA5A3FF4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389" y="1479298"/>
            <a:ext cx="4800332" cy="353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03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Proposal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5453" y="1253331"/>
            <a:ext cx="11340000" cy="4351338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ZW" dirty="0"/>
              <a:t>Brief description ("Elevator Pitch")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ZW" dirty="0"/>
              <a:t>Team &amp; network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ZW" dirty="0"/>
              <a:t>Problem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ZW" dirty="0"/>
              <a:t>Solution: Product &amp; customer benefit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ZW" dirty="0"/>
              <a:t>Customers &amp; market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ZW" dirty="0"/>
              <a:t>Competitors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ZW" dirty="0"/>
              <a:t>Business model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ZW" dirty="0"/>
              <a:t>Status quo &amp; outlook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ZW" dirty="0"/>
              <a:t>Finances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ZW" dirty="0"/>
              <a:t>Contact details</a:t>
            </a:r>
          </a:p>
          <a:p>
            <a:pPr marL="0" indent="0">
              <a:lnSpc>
                <a:spcPct val="120000"/>
              </a:lnSpc>
              <a:buNone/>
            </a:pPr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064" y="0"/>
            <a:ext cx="4572000" cy="6858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167986"/>
            <a:ext cx="388800" cy="3888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690817"/>
            <a:ext cx="388800" cy="3888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213648"/>
            <a:ext cx="388800" cy="3888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736479"/>
            <a:ext cx="388800" cy="3888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3259310"/>
            <a:ext cx="388800" cy="3888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3782141"/>
            <a:ext cx="388800" cy="3888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5873466"/>
            <a:ext cx="388800" cy="3888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5350634"/>
            <a:ext cx="388800" cy="3888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4304972"/>
            <a:ext cx="388800" cy="388800"/>
          </a:xfrm>
          <a:prstGeom prst="rect">
            <a:avLst/>
          </a:prstGeom>
        </p:spPr>
      </p:pic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  <p:pic>
        <p:nvPicPr>
          <p:cNvPr id="18" name="Grafik 7"/>
          <p:cNvPicPr>
            <a:picLocks noChangeAspect="1"/>
          </p:cNvPicPr>
          <p:nvPr/>
        </p:nvPicPr>
        <p:blipFill>
          <a:blip r:embed="rId13" cstate="hq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02" y="4841432"/>
            <a:ext cx="443396" cy="44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86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000" y="404453"/>
            <a:ext cx="11340000" cy="432000"/>
          </a:xfrm>
        </p:spPr>
        <p:txBody>
          <a:bodyPr/>
          <a:lstStyle/>
          <a:p>
            <a:r>
              <a:rPr lang="en-US" dirty="0" smtClean="0"/>
              <a:t>Brief Description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/>
              <a:t>Summarize the idea in one crisp sentence</a:t>
            </a:r>
            <a:br>
              <a:rPr lang="en-ZW" dirty="0"/>
            </a:br>
            <a:endParaRPr lang="en-ZW" dirty="0"/>
          </a:p>
          <a:p>
            <a:pPr marL="0" indent="0">
              <a:buNone/>
            </a:pPr>
            <a:endParaRPr lang="en-ZW" dirty="0"/>
          </a:p>
          <a:p>
            <a:pPr marL="0" indent="0" algn="ctr">
              <a:buNone/>
            </a:pPr>
            <a:r>
              <a:rPr lang="en-ZW" b="1" dirty="0">
                <a:solidFill>
                  <a:schemeClr val="bg2">
                    <a:lumMod val="75000"/>
                  </a:schemeClr>
                </a:solidFill>
              </a:rPr>
              <a:t>[</a:t>
            </a:r>
            <a:r>
              <a:rPr lang="en-ZW" b="1" dirty="0" smtClean="0">
                <a:solidFill>
                  <a:schemeClr val="bg2">
                    <a:lumMod val="75000"/>
                  </a:schemeClr>
                </a:solidFill>
              </a:rPr>
              <a:t>name </a:t>
            </a:r>
            <a:r>
              <a:rPr lang="en-ZW" b="1" dirty="0">
                <a:solidFill>
                  <a:schemeClr val="bg2">
                    <a:lumMod val="75000"/>
                  </a:schemeClr>
                </a:solidFill>
              </a:rPr>
              <a:t>of my </a:t>
            </a:r>
            <a:r>
              <a:rPr lang="en-ZW" b="1" dirty="0" smtClean="0">
                <a:solidFill>
                  <a:schemeClr val="bg2">
                    <a:lumMod val="75000"/>
                  </a:schemeClr>
                </a:solidFill>
              </a:rPr>
              <a:t>start-up] </a:t>
            </a:r>
            <a:r>
              <a:rPr lang="en-ZW" sz="2400" b="1" dirty="0" smtClean="0">
                <a:solidFill>
                  <a:srgbClr val="0070C0"/>
                </a:solidFill>
              </a:rPr>
              <a:t>IS</a:t>
            </a:r>
            <a:r>
              <a:rPr lang="en-ZW" dirty="0" smtClean="0"/>
              <a:t> </a:t>
            </a:r>
            <a:r>
              <a:rPr lang="en-ZW" b="1" dirty="0" smtClean="0">
                <a:solidFill>
                  <a:schemeClr val="bg2">
                    <a:lumMod val="75000"/>
                  </a:schemeClr>
                </a:solidFill>
              </a:rPr>
              <a:t>[defined offering] </a:t>
            </a:r>
            <a:r>
              <a:rPr lang="en-ZW" sz="2400" b="1" dirty="0" smtClean="0">
                <a:solidFill>
                  <a:srgbClr val="0070C0"/>
                </a:solidFill>
              </a:rPr>
              <a:t>THAT</a:t>
            </a:r>
            <a:r>
              <a:rPr lang="en-ZW" sz="2400" dirty="0" smtClean="0">
                <a:solidFill>
                  <a:srgbClr val="0070C0"/>
                </a:solidFill>
              </a:rPr>
              <a:t> </a:t>
            </a:r>
            <a:r>
              <a:rPr lang="en-ZW" b="1" dirty="0" smtClean="0">
                <a:solidFill>
                  <a:schemeClr val="bg2">
                    <a:lumMod val="75000"/>
                  </a:schemeClr>
                </a:solidFill>
              </a:rPr>
              <a:t>[solution </a:t>
            </a:r>
            <a:r>
              <a:rPr lang="en-ZW" b="1" dirty="0">
                <a:solidFill>
                  <a:schemeClr val="bg2">
                    <a:lumMod val="75000"/>
                  </a:schemeClr>
                </a:solidFill>
              </a:rPr>
              <a:t>to a </a:t>
            </a:r>
            <a:r>
              <a:rPr lang="en-ZW" b="1" dirty="0" smtClean="0">
                <a:solidFill>
                  <a:schemeClr val="bg2">
                    <a:lumMod val="75000"/>
                  </a:schemeClr>
                </a:solidFill>
              </a:rPr>
              <a:t>problem] </a:t>
            </a:r>
            <a:r>
              <a:rPr lang="en-ZW" sz="2400" b="1" dirty="0" smtClean="0">
                <a:solidFill>
                  <a:srgbClr val="0070C0"/>
                </a:solidFill>
              </a:rPr>
              <a:t>FOR</a:t>
            </a:r>
            <a:r>
              <a:rPr lang="en-ZW" sz="2400" dirty="0" smtClean="0"/>
              <a:t> </a:t>
            </a:r>
            <a:r>
              <a:rPr lang="en-ZW" b="1" dirty="0" smtClean="0">
                <a:solidFill>
                  <a:schemeClr val="bg2">
                    <a:lumMod val="75000"/>
                  </a:schemeClr>
                </a:solidFill>
              </a:rPr>
              <a:t>[target group]</a:t>
            </a:r>
            <a:r>
              <a:rPr lang="en-ZW" b="1" dirty="0">
                <a:solidFill>
                  <a:srgbClr val="0070C0"/>
                </a:solidFill>
              </a:rPr>
              <a:t>!</a:t>
            </a:r>
          </a:p>
          <a:p>
            <a:pPr marL="0" indent="0" algn="ctr">
              <a:buNone/>
            </a:pP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ZW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81B8AD-E473-4561-8804-F59896CD368A}"/>
              </a:ext>
            </a:extLst>
          </p:cNvPr>
          <p:cNvSpPr/>
          <p:nvPr/>
        </p:nvSpPr>
        <p:spPr>
          <a:xfrm>
            <a:off x="4837267" y="5860828"/>
            <a:ext cx="6679118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numCol="1">
            <a:spAutoFit/>
          </a:bodyPr>
          <a:lstStyle/>
          <a:p>
            <a:r>
              <a:rPr lang="en-US" sz="1600" b="1" dirty="0"/>
              <a:t>Additional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What is it about? (Optimally use an image, a graphic, etc.)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Can you make an exciting, concise catchphrase?</a:t>
            </a:r>
            <a:endParaRPr lang="de-DE" sz="1600" dirty="0"/>
          </a:p>
        </p:txBody>
      </p:sp>
      <p:sp>
        <p:nvSpPr>
          <p:cNvPr id="6" name="AutoShape 2" descr="https://image.flaticon.com/icons/svg/819/81900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8" y="296739"/>
            <a:ext cx="647429" cy="647429"/>
          </a:xfrm>
          <a:prstGeom prst="rect">
            <a:avLst/>
          </a:prstGeom>
        </p:spPr>
      </p:pic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233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/>
          <p:cNvSpPr/>
          <p:nvPr/>
        </p:nvSpPr>
        <p:spPr>
          <a:xfrm>
            <a:off x="683402" y="4350928"/>
            <a:ext cx="1718634" cy="180270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itle 72">
            <a:extLst>
              <a:ext uri="{FF2B5EF4-FFF2-40B4-BE49-F238E27FC236}">
                <a16:creationId xmlns:a16="http://schemas.microsoft.com/office/drawing/2014/main" id="{59944BFF-EB0E-47AA-AE6D-B2808E119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68" y="423845"/>
            <a:ext cx="11340000" cy="432000"/>
          </a:xfrm>
        </p:spPr>
        <p:txBody>
          <a:bodyPr/>
          <a:lstStyle/>
          <a:p>
            <a:r>
              <a:rPr lang="en-US" dirty="0" smtClean="0"/>
              <a:t>Team &amp; Network</a:t>
            </a:r>
            <a:endParaRPr lang="en-US" dirty="0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F85615EC-ED58-4535-8364-5453CA87C6B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1515" y="1294987"/>
            <a:ext cx="5215427" cy="1800000"/>
          </a:xfrm>
        </p:spPr>
        <p:txBody>
          <a:bodyPr/>
          <a:lstStyle/>
          <a:p>
            <a:r>
              <a:rPr lang="en-GB" sz="2400" spc="-150" dirty="0">
                <a:latin typeface="+mj-lt"/>
                <a:ea typeface="+mj-ea"/>
                <a:cs typeface="+mj-cs"/>
              </a:rPr>
              <a:t>Founding team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Name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portrait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picture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(degrees) + (expected degrees, month and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Concrete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(professional) experience (max.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2)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Acquired skills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Successful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start-ups / projects</a:t>
            </a:r>
          </a:p>
          <a:p>
            <a:endParaRPr lang="en-ZW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2747A2-82B9-46DD-AB31-C25C5835E6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Inhaltsplatzhalter 1"/>
          <p:cNvSpPr txBox="1">
            <a:spLocks/>
          </p:cNvSpPr>
          <p:nvPr/>
        </p:nvSpPr>
        <p:spPr>
          <a:xfrm>
            <a:off x="6200369" y="1362775"/>
            <a:ext cx="3667054" cy="1439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6213" algn="l" rtl="0"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lang="de-DE" sz="14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415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7800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rtl="0"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</a:pPr>
            <a:r>
              <a:rPr lang="de-DE" sz="24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Network</a:t>
            </a: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(Business) partner</a:t>
            </a: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Mentors &amp; supporters</a:t>
            </a:r>
          </a:p>
          <a:p>
            <a:pPr marL="285750" indent="-285750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External experts, etc.</a:t>
            </a: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9C711C6F-A7AA-49A7-B6E7-65E64B67A10B}"/>
              </a:ext>
            </a:extLst>
          </p:cNvPr>
          <p:cNvSpPr/>
          <p:nvPr/>
        </p:nvSpPr>
        <p:spPr>
          <a:xfrm>
            <a:off x="6200369" y="5859603"/>
            <a:ext cx="4035002" cy="8617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numCol="1">
            <a:spAutoFit/>
          </a:bodyPr>
          <a:lstStyle/>
          <a:p>
            <a:r>
              <a:rPr lang="en-US" sz="1000" b="1" dirty="0"/>
              <a:t>Additional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What drives you to solve exactly this </a:t>
            </a:r>
            <a:r>
              <a:rPr lang="en-GB" sz="1000" dirty="0" smtClean="0"/>
              <a:t>problem?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Why </a:t>
            </a:r>
            <a:r>
              <a:rPr lang="en-GB" sz="1000" dirty="0"/>
              <a:t>are you the right one?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Use of logos instead of long text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Mention of previous grants, prices, etc.</a:t>
            </a:r>
            <a:endParaRPr lang="en-US" sz="1000" dirty="0"/>
          </a:p>
        </p:txBody>
      </p:sp>
      <p:pic>
        <p:nvPicPr>
          <p:cNvPr id="51" name="Bildplatzhalter 16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7724" y="4546111"/>
            <a:ext cx="570534" cy="570534"/>
          </a:xfrm>
        </p:spPr>
      </p:pic>
      <p:sp>
        <p:nvSpPr>
          <p:cNvPr id="52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1586294" y="4335593"/>
            <a:ext cx="1511041" cy="604859"/>
          </a:xfrm>
        </p:spPr>
        <p:txBody>
          <a:bodyPr/>
          <a:lstStyle/>
          <a:p>
            <a:r>
              <a:rPr lang="de-DE" sz="1100" dirty="0" smtClean="0"/>
              <a:t>Jane Doe</a:t>
            </a:r>
            <a:endParaRPr lang="en-GB" sz="1100" dirty="0"/>
          </a:p>
        </p:txBody>
      </p:sp>
      <p:sp>
        <p:nvSpPr>
          <p:cNvPr id="53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773785" y="5267407"/>
            <a:ext cx="1863453" cy="1613203"/>
          </a:xfrm>
        </p:spPr>
        <p:txBody>
          <a:bodyPr/>
          <a:lstStyle/>
          <a:p>
            <a:r>
              <a:rPr lang="de-DE" sz="1000" dirty="0" smtClean="0"/>
              <a:t>MSc. Computational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Mechanics</a:t>
            </a:r>
          </a:p>
          <a:p>
            <a:endParaRPr lang="de-DE" sz="1050" dirty="0" smtClean="0"/>
          </a:p>
          <a:p>
            <a:endParaRPr lang="en-GB" sz="1050" dirty="0"/>
          </a:p>
        </p:txBody>
      </p:sp>
      <p:sp>
        <p:nvSpPr>
          <p:cNvPr id="54" name="Textplatzhalter 7"/>
          <p:cNvSpPr>
            <a:spLocks noGrp="1"/>
          </p:cNvSpPr>
          <p:nvPr>
            <p:ph type="body" sz="quarter" idx="33"/>
          </p:nvPr>
        </p:nvSpPr>
        <p:spPr>
          <a:xfrm>
            <a:off x="1586293" y="4971499"/>
            <a:ext cx="1511041" cy="212000"/>
          </a:xfrm>
        </p:spPr>
        <p:txBody>
          <a:bodyPr/>
          <a:lstStyle/>
          <a:p>
            <a:r>
              <a:rPr lang="de-DE" sz="1050" dirty="0" smtClean="0"/>
              <a:t>COO</a:t>
            </a:r>
            <a:endParaRPr lang="en-GB" sz="1050" dirty="0"/>
          </a:p>
        </p:txBody>
      </p:sp>
      <p:pic>
        <p:nvPicPr>
          <p:cNvPr id="55" name="Grafik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352" y="5539668"/>
            <a:ext cx="539856" cy="494952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509" y="5508809"/>
            <a:ext cx="455767" cy="467748"/>
          </a:xfrm>
          <a:prstGeom prst="rect">
            <a:avLst/>
          </a:prstGeom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85" y="5606260"/>
            <a:ext cx="455767" cy="467748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91"/>
          <a:stretch/>
        </p:blipFill>
        <p:spPr>
          <a:xfrm>
            <a:off x="6567698" y="3457319"/>
            <a:ext cx="2286370" cy="217566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31" y="291384"/>
            <a:ext cx="564461" cy="56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557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Problem</a:t>
            </a:r>
            <a:endParaRPr lang="en-ZW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2321719"/>
            <a:ext cx="4245185" cy="283012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789" y="2322248"/>
            <a:ext cx="4243952" cy="282930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A. Specific Problem that the start-up wants to solve.		</a:t>
            </a:r>
            <a:endParaRPr lang="en-ZW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B. Why do you see absolute relevance in solving it</a:t>
            </a:r>
            <a:endParaRPr lang="en-ZW" dirty="0"/>
          </a:p>
        </p:txBody>
      </p:sp>
      <p:sp>
        <p:nvSpPr>
          <p:cNvPr id="10" name="Rechteck 6">
            <a:extLst>
              <a:ext uri="{FF2B5EF4-FFF2-40B4-BE49-F238E27FC236}">
                <a16:creationId xmlns:a16="http://schemas.microsoft.com/office/drawing/2014/main" id="{4339749F-4204-48E0-B6CA-C58DD6E057E3}"/>
              </a:ext>
            </a:extLst>
          </p:cNvPr>
          <p:cNvSpPr/>
          <p:nvPr/>
        </p:nvSpPr>
        <p:spPr>
          <a:xfrm>
            <a:off x="431801" y="5557248"/>
            <a:ext cx="7797800" cy="938719"/>
          </a:xfrm>
          <a:prstGeom prst="rect">
            <a:avLst/>
          </a:prstGeom>
          <a:solidFill>
            <a:schemeClr val="accent3"/>
          </a:solidFill>
        </p:spPr>
        <p:txBody>
          <a:bodyPr wrap="square" numCol="1">
            <a:spAutoFit/>
          </a:bodyPr>
          <a:lstStyle/>
          <a:p>
            <a:r>
              <a:rPr lang="en-US" sz="1100" b="1" dirty="0"/>
              <a:t>Additional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What is the “pain” / customer problem that you have identified based on your skills and experience?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Brief, not too technical description of why the problem exists. Why is it relevant?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How big is the problem really? How many people / companies have this problem?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Evidence: e.g. we spoke to 20 potential customers, we already have 2 pilot customers, 2,000 users use our platform, ...</a:t>
            </a:r>
            <a:endParaRPr lang="en-US" sz="11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40" y="373713"/>
            <a:ext cx="490287" cy="490287"/>
          </a:xfrm>
          <a:prstGeom prst="rect">
            <a:avLst/>
          </a:prstGeom>
        </p:spPr>
      </p:pic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4883" y="6473314"/>
            <a:ext cx="861904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43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48293B-B086-4048-863C-47E7C47880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ltGray">
          <a:xfrm>
            <a:off x="680728" y="5491163"/>
            <a:ext cx="4974545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C9E886-BD82-4757-912B-F7589A22164F}"/>
              </a:ext>
            </a:extLst>
          </p:cNvPr>
          <p:cNvSpPr>
            <a:spLocks noGrp="1"/>
          </p:cNvSpPr>
          <p:nvPr>
            <p:ph idx="1"/>
          </p:nvPr>
        </p:nvSpPr>
        <p:spPr bwMode="gray">
          <a:xfrm>
            <a:off x="621255" y="3861983"/>
            <a:ext cx="4974545" cy="1450961"/>
          </a:xfrm>
          <a:noFill/>
        </p:spPr>
        <p:txBody>
          <a:bodyPr/>
          <a:lstStyle/>
          <a:p>
            <a:pPr>
              <a:lnSpc>
                <a:spcPts val="2000"/>
              </a:lnSpc>
            </a:pPr>
            <a:r>
              <a:rPr lang="en-ZW" sz="1000" b="1" dirty="0"/>
              <a:t>Additional</a:t>
            </a:r>
            <a:r>
              <a:rPr lang="en-ZW" sz="1000" dirty="0"/>
              <a:t> </a:t>
            </a:r>
            <a:r>
              <a:rPr lang="en-ZW" sz="1000" dirty="0" smtClean="0"/>
              <a:t>information:</a:t>
            </a:r>
            <a:br>
              <a:rPr lang="en-ZW" sz="1000" dirty="0" smtClean="0"/>
            </a:br>
            <a:r>
              <a:rPr lang="en-ZW" sz="1000" dirty="0" smtClean="0"/>
              <a:t>-This can be expanded into 2/3 slides</a:t>
            </a:r>
            <a:br>
              <a:rPr lang="en-ZW" sz="1000" dirty="0" smtClean="0"/>
            </a:br>
            <a:r>
              <a:rPr lang="en-ZW" sz="1000" dirty="0" smtClean="0"/>
              <a:t>-Creating </a:t>
            </a:r>
            <a:r>
              <a:rPr lang="en-ZW" sz="1000" dirty="0"/>
              <a:t>problem-solution-fit: what is the “pain” and what is the associated solution based on your core </a:t>
            </a:r>
            <a:r>
              <a:rPr lang="en-ZW" sz="1000" dirty="0" smtClean="0"/>
              <a:t>competencies?</a:t>
            </a:r>
            <a:br>
              <a:rPr lang="en-ZW" sz="1000" dirty="0" smtClean="0"/>
            </a:br>
            <a:r>
              <a:rPr lang="en-ZW" sz="1000" dirty="0" smtClean="0"/>
              <a:t>-Short </a:t>
            </a:r>
            <a:r>
              <a:rPr lang="en-ZW" sz="1000" dirty="0"/>
              <a:t>technical description / business </a:t>
            </a:r>
            <a:r>
              <a:rPr lang="en-ZW" sz="1000" dirty="0" smtClean="0"/>
              <a:t>idea</a:t>
            </a:r>
            <a:br>
              <a:rPr lang="en-ZW" sz="1000" dirty="0" smtClean="0"/>
            </a:br>
            <a:r>
              <a:rPr lang="en-ZW" sz="1000" dirty="0" smtClean="0"/>
              <a:t>-What </a:t>
            </a:r>
            <a:r>
              <a:rPr lang="en-ZW" sz="1000" dirty="0"/>
              <a:t>exactly makes this solution special and / or innovative?</a:t>
            </a:r>
          </a:p>
          <a:p>
            <a:pPr>
              <a:lnSpc>
                <a:spcPts val="2000"/>
              </a:lnSpc>
            </a:pPr>
            <a:endParaRPr lang="en-US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860339-31F7-4884-957E-5C40F818EB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6630791" y="1494753"/>
            <a:ext cx="1114422" cy="11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0E443A-F987-4A67-86AD-557D61E479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8002" y="2983285"/>
            <a:ext cx="1800000" cy="360000"/>
          </a:xfrm>
        </p:spPr>
        <p:txBody>
          <a:bodyPr/>
          <a:lstStyle/>
          <a:p>
            <a:r>
              <a:rPr lang="en-US" b="1" dirty="0" smtClean="0"/>
              <a:t>A. Product </a:t>
            </a:r>
            <a:r>
              <a:rPr lang="en-US" b="1" dirty="0"/>
              <a:t>/ Service</a:t>
            </a:r>
          </a:p>
          <a:p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5C26E9A-3991-49A2-8D63-94C577E8A0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6414002" y="3717396"/>
            <a:ext cx="15480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4535CB7-70A5-4E0C-835B-C50960E5BC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8002" y="3867464"/>
            <a:ext cx="1800000" cy="720000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ZW" sz="1600" dirty="0"/>
              <a:t>Description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ZW" sz="1600" dirty="0"/>
              <a:t>Core innovation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ZW" sz="1600" dirty="0"/>
              <a:t>How do we solve the problem described?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ZW" sz="1600" dirty="0"/>
              <a:t>What do we offer?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56960D0-0A22-4E28-82F3-B9AA805E96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545316" y="1494753"/>
            <a:ext cx="1114422" cy="11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A562AA1-9ED1-4AA1-8F21-A53B5A69CB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02527" y="2983285"/>
            <a:ext cx="1800000" cy="360000"/>
          </a:xfrm>
        </p:spPr>
        <p:txBody>
          <a:bodyPr/>
          <a:lstStyle/>
          <a:p>
            <a:r>
              <a:rPr lang="en-US" b="1" dirty="0" smtClean="0"/>
              <a:t>B. Benefits </a:t>
            </a:r>
            <a:r>
              <a:rPr lang="en-US" b="1" dirty="0"/>
              <a:t>&amp; added value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EAA895A-8A04-4C68-83A5-3E4F5209FB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8328527" y="3717396"/>
            <a:ext cx="1548000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E0145E-8E4E-439B-A78F-92EC279B320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02527" y="3867464"/>
            <a:ext cx="1800000" cy="720000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ZW" sz="1600" dirty="0"/>
              <a:t>For the customer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ZW" sz="1600" dirty="0"/>
              <a:t>„Value proposition“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ZW" sz="1600" dirty="0"/>
              <a:t>„Problem-solution-fit“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ZW" sz="1600" dirty="0"/>
              <a:t>„Reason to exist“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EBBE7F-98BB-4059-8F15-7198C7DAC3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0459841" y="1494753"/>
            <a:ext cx="1114422" cy="11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7D79B0F-EFCB-42B1-AEAE-0FE4763D445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117052" y="2983285"/>
            <a:ext cx="1800000" cy="360000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C. Special feature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9D2C94E-1924-4389-B84A-2828D610B2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10243052" y="3717396"/>
            <a:ext cx="1548000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D0238C6-EDC9-431C-B062-27BAF34CDE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0117052" y="3867464"/>
            <a:ext cx="1800000" cy="720000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Competitive advantage: Unique Selling Proposition (USP)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Fascination potential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34C221-D094-445D-A8B7-0030E81656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772000" y="6401691"/>
            <a:ext cx="420000" cy="421200"/>
          </a:xfrm>
        </p:spPr>
        <p:txBody>
          <a:bodyPr/>
          <a:lstStyle/>
          <a:p>
            <a:fld id="{4B73C415-D670-4716-A5EC-CC4D52CA2BA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2" name="Picture Placeholder 21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" r="3953"/>
          <a:stretch>
            <a:fillRect/>
          </a:stretch>
        </p:blipFill>
        <p:spPr/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58C420A-3AEC-4BE5-BD90-C854A306696C}"/>
              </a:ext>
            </a:extLst>
          </p:cNvPr>
          <p:cNvSpPr>
            <a:spLocks noGrp="1"/>
          </p:cNvSpPr>
          <p:nvPr>
            <p:ph type="title"/>
          </p:nvPr>
        </p:nvSpPr>
        <p:spPr bwMode="ltGray">
          <a:xfrm>
            <a:off x="432000" y="-445819"/>
            <a:ext cx="9811052" cy="1343025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Solution: Product and Customer Benefit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02" y="1747164"/>
            <a:ext cx="609600" cy="6096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727" y="1700442"/>
            <a:ext cx="609600" cy="6096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252" y="1726009"/>
            <a:ext cx="609600" cy="609600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38" y="395717"/>
            <a:ext cx="501489" cy="501489"/>
          </a:xfrm>
          <a:prstGeom prst="rect">
            <a:avLst/>
          </a:prstGeom>
        </p:spPr>
      </p:pic>
      <p:sp>
        <p:nvSpPr>
          <p:cNvPr id="28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98907" y="6557973"/>
            <a:ext cx="4416225" cy="412431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de-DE" sz="1200" dirty="0">
                <a:solidFill>
                  <a:schemeClr val="bg1">
                    <a:lumMod val="75000"/>
                  </a:schemeClr>
                </a:solidFill>
              </a:rPr>
              <a:t>TUM Gründungsberatung | Januar </a:t>
            </a:r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</a:rPr>
              <a:t>2023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426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2AFED906-603E-4575-A8EB-18849F6201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-1" y="1"/>
            <a:ext cx="432001" cy="6365362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9EE55C-A9E7-4073-8406-46103DF6AB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0F9EA05A-2CAC-4DCF-B896-DE079FAD261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68F2B1-EF8F-4772-ADA1-4195B20EBA7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 smtClean="0"/>
              <a:t>Customers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ZW" b="1" dirty="0"/>
              <a:t>Target </a:t>
            </a:r>
            <a:r>
              <a:rPr lang="en-ZW" b="1" dirty="0" smtClean="0"/>
              <a:t>group:</a:t>
            </a:r>
            <a:endParaRPr lang="en-ZW" sz="1400" dirty="0" smtClean="0"/>
          </a:p>
          <a:p>
            <a:r>
              <a:rPr lang="en-GB" dirty="0" smtClean="0"/>
              <a:t>Who </a:t>
            </a:r>
            <a:r>
              <a:rPr lang="en-GB" dirty="0"/>
              <a:t>are the customers?</a:t>
            </a:r>
          </a:p>
          <a:p>
            <a:r>
              <a:rPr lang="en-GB" dirty="0"/>
              <a:t>What groups could you divide them into? (Segmentation)</a:t>
            </a:r>
          </a:p>
          <a:p>
            <a:r>
              <a:rPr lang="en-GB" dirty="0"/>
              <a:t>B2B / B2C? Which industry? Which branch? Which market? Local / international?</a:t>
            </a:r>
          </a:p>
          <a:p>
            <a:endParaRPr lang="en-GB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752696" y="457200"/>
            <a:ext cx="3607858" cy="5411788"/>
          </a:xfr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42D433C-2521-498F-AEB8-751A77CDE3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 bwMode="gray">
          <a:xfrm>
            <a:off x="680728" y="4876800"/>
            <a:ext cx="5187750" cy="0"/>
          </a:xfrm>
          <a:prstGeom prst="line">
            <a:avLst/>
          </a:prstGeom>
          <a:ln>
            <a:gradFill>
              <a:gsLst>
                <a:gs pos="0">
                  <a:schemeClr val="accent1"/>
                </a:gs>
                <a:gs pos="51300">
                  <a:schemeClr val="accent2"/>
                </a:gs>
                <a:gs pos="100000">
                  <a:schemeClr val="accent3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8">
            <a:extLst>
              <a:ext uri="{FF2B5EF4-FFF2-40B4-BE49-F238E27FC236}">
                <a16:creationId xmlns:a16="http://schemas.microsoft.com/office/drawing/2014/main" id="{62C1FF9E-2FB7-484D-B231-C8BB8925AFB4}"/>
              </a:ext>
            </a:extLst>
          </p:cNvPr>
          <p:cNvSpPr/>
          <p:nvPr/>
        </p:nvSpPr>
        <p:spPr>
          <a:xfrm>
            <a:off x="600228" y="5544843"/>
            <a:ext cx="601714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numCol="1">
            <a:spAutoFit/>
          </a:bodyPr>
          <a:lstStyle/>
          <a:p>
            <a:r>
              <a:rPr lang="en-US" sz="1200" b="1" dirty="0"/>
              <a:t>Additional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Sources or alternatively plausible estimates.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 the first step it is not necessary to prepare this in detail. However, it helps focus</a:t>
            </a:r>
            <a:r>
              <a:rPr lang="en-GB" sz="1200" dirty="0" smtClean="0"/>
              <a:t>.</a:t>
            </a:r>
            <a:endParaRPr lang="en-GB" sz="1200" dirty="0"/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93" y="1531343"/>
            <a:ext cx="526057" cy="52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716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25454" y="480001"/>
            <a:ext cx="11345332" cy="526170"/>
          </a:xfrm>
        </p:spPr>
        <p:txBody>
          <a:bodyPr/>
          <a:lstStyle/>
          <a:p>
            <a:r>
              <a:rPr lang="de-DE" dirty="0"/>
              <a:t> </a:t>
            </a:r>
            <a:r>
              <a:rPr lang="de-DE" dirty="0" smtClean="0"/>
              <a:t>  Market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8152385" y="5524098"/>
            <a:ext cx="3291840" cy="7489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14000"/>
              </a:lnSpc>
            </a:pPr>
            <a:r>
              <a:rPr lang="en-ZW" sz="1067" dirty="0">
                <a:solidFill>
                  <a:srgbClr val="999999"/>
                </a:solidFill>
              </a:rPr>
              <a:t>Total available market (TAM)</a:t>
            </a:r>
          </a:p>
          <a:p>
            <a:pPr algn="r">
              <a:lnSpc>
                <a:spcPct val="114000"/>
              </a:lnSpc>
            </a:pPr>
            <a:r>
              <a:rPr lang="en-ZW" sz="1067" dirty="0">
                <a:solidFill>
                  <a:srgbClr val="999999"/>
                </a:solidFill>
              </a:rPr>
              <a:t>Serviceable available market (SAM)</a:t>
            </a:r>
          </a:p>
          <a:p>
            <a:pPr algn="r">
              <a:lnSpc>
                <a:spcPct val="114000"/>
              </a:lnSpc>
            </a:pPr>
            <a:r>
              <a:rPr lang="en-ZW" sz="1067" dirty="0">
                <a:solidFill>
                  <a:srgbClr val="999999"/>
                </a:solidFill>
              </a:rPr>
              <a:t>Compound annual growth rate (CAGR)</a:t>
            </a:r>
          </a:p>
          <a:p>
            <a:pPr algn="r">
              <a:lnSpc>
                <a:spcPct val="114000"/>
              </a:lnSpc>
            </a:pPr>
            <a:r>
              <a:rPr lang="en-ZW" sz="1067" dirty="0">
                <a:solidFill>
                  <a:srgbClr val="999999"/>
                </a:solidFill>
              </a:rPr>
              <a:t>Serviceable obtainable market (SOM)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2C1FF9E-2FB7-484D-B231-C8BB8925AFB4}"/>
              </a:ext>
            </a:extLst>
          </p:cNvPr>
          <p:cNvSpPr/>
          <p:nvPr/>
        </p:nvSpPr>
        <p:spPr>
          <a:xfrm>
            <a:off x="414883" y="5524098"/>
            <a:ext cx="6438201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numCol="1">
            <a:spAutoFit/>
          </a:bodyPr>
          <a:lstStyle/>
          <a:p>
            <a:r>
              <a:rPr lang="en-US" sz="1200" b="1" dirty="0"/>
              <a:t>Additional information: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200" dirty="0"/>
              <a:t>The most important thing is the market entry: what do the first customers look like?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200" dirty="0"/>
              <a:t>Objective Market potential with high scalability: Global market share of 10% (&gt; 500 million) should be achievable in the long term with a growth-oriented solution.</a:t>
            </a:r>
            <a:endParaRPr lang="de-DE" sz="1200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588D67F5-633A-48C0-85F1-99B454FB4F7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14883" y="6473314"/>
            <a:ext cx="8619040" cy="365125"/>
          </a:xfrm>
        </p:spPr>
        <p:txBody>
          <a:bodyPr/>
          <a:lstStyle/>
          <a:p>
            <a:r>
              <a:rPr lang="de-DE" dirty="0"/>
              <a:t>TUM Gründungsberatung | Januar </a:t>
            </a:r>
            <a:r>
              <a:rPr lang="de-DE" dirty="0" smtClean="0"/>
              <a:t>2023</a:t>
            </a:r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128" y="1330474"/>
            <a:ext cx="5931658" cy="3890309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C12A7D33-DDC6-4E92-9282-6378B8802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333" y="1359409"/>
            <a:ext cx="5628955" cy="3621665"/>
          </a:xfrm>
        </p:spPr>
        <p:txBody>
          <a:bodyPr numCol="2"/>
          <a:lstStyle/>
          <a:p>
            <a:pPr marL="0" indent="0">
              <a:buNone/>
            </a:pPr>
            <a:r>
              <a:rPr lang="de-DE" sz="1800" b="1" dirty="0" smtClean="0">
                <a:solidFill>
                  <a:schemeClr val="bg1">
                    <a:lumMod val="65000"/>
                  </a:schemeClr>
                </a:solidFill>
              </a:rPr>
              <a:t>Market </a:t>
            </a:r>
            <a:r>
              <a:rPr lang="de-DE" sz="1800" b="1" dirty="0">
                <a:solidFill>
                  <a:schemeClr val="bg1">
                    <a:lumMod val="65000"/>
                  </a:schemeClr>
                </a:solidFill>
              </a:rPr>
              <a:t>potential</a:t>
            </a:r>
            <a:endParaRPr lang="de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big is the market potential today?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How will it develop over the next few years?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Market entry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(„beachhead“)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77" y="480001"/>
            <a:ext cx="470912" cy="47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96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at Pitch Decks - Technology">
      <a:dk1>
        <a:sysClr val="windowText" lastClr="000000"/>
      </a:dk1>
      <a:lt1>
        <a:sysClr val="window" lastClr="FFFFFF"/>
      </a:lt1>
      <a:dk2>
        <a:srgbClr val="12121E"/>
      </a:dk2>
      <a:lt2>
        <a:srgbClr val="F2F2F2"/>
      </a:lt2>
      <a:accent1>
        <a:srgbClr val="00B0F0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ECCF3"/>
      </a:hlink>
      <a:folHlink>
        <a:srgbClr val="7F7F7F"/>
      </a:folHlink>
    </a:clrScheme>
    <a:fontScheme name="Custom 141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33781529_Tech pitch deck_RVA_v5" id="{A2EB78D0-E53B-4F6A-BDEB-161D0EE79897}" vid="{43D59DC8-94C0-4D1D-B6DD-8A7938E09C75}"/>
    </a:ext>
  </a:extLst>
</a:theme>
</file>

<file path=ppt/theme/theme2.xml><?xml version="1.0" encoding="utf-8"?>
<a:theme xmlns:a="http://schemas.openxmlformats.org/drawingml/2006/main" name="Titel 2">
  <a:themeElements>
    <a:clrScheme name="TUM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00FF"/>
      </a:hlink>
      <a:folHlink>
        <a:srgbClr val="800080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eat Pitch Decks - Technology">
    <a:dk1>
      <a:sysClr val="windowText" lastClr="000000"/>
    </a:dk1>
    <a:lt1>
      <a:sysClr val="window" lastClr="FFFFFF"/>
    </a:lt1>
    <a:dk2>
      <a:srgbClr val="12121E"/>
    </a:dk2>
    <a:lt2>
      <a:srgbClr val="F2F2F2"/>
    </a:lt2>
    <a:accent1>
      <a:srgbClr val="00B0F0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ECCF3"/>
    </a:hlink>
    <a:folHlink>
      <a:srgbClr val="7F7F7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C0BFDF-D948-4F4A-854E-477525F57792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6E3E58C-5E8A-4781-9921-C2B23BC09E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3094F6-5ADD-4195-AF81-00AF033C9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 pitch deck</Template>
  <TotalTime>0</TotalTime>
  <Words>1686</Words>
  <Application>Microsoft Office PowerPoint</Application>
  <PresentationFormat>Breitbild</PresentationFormat>
  <Paragraphs>248</Paragraphs>
  <Slides>22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22</vt:i4>
      </vt:variant>
    </vt:vector>
  </HeadingPairs>
  <TitlesOfParts>
    <vt:vector size="32" baseType="lpstr">
      <vt:lpstr>Arial</vt:lpstr>
      <vt:lpstr>Arial Black</vt:lpstr>
      <vt:lpstr>Calibri</vt:lpstr>
      <vt:lpstr>Courier New</vt:lpstr>
      <vt:lpstr>Symbol</vt:lpstr>
      <vt:lpstr>Tahoma</vt:lpstr>
      <vt:lpstr>Times New Roman</vt:lpstr>
      <vt:lpstr>Wingdings</vt:lpstr>
      <vt:lpstr>Office Theme</vt:lpstr>
      <vt:lpstr>Titel 2</vt:lpstr>
      <vt:lpstr>Pitch Deck template  TUM Start up Consultancy München, 01. Januar 2023  </vt:lpstr>
      <vt:lpstr>Overview</vt:lpstr>
      <vt:lpstr>Outline Proposal</vt:lpstr>
      <vt:lpstr>Brief Description</vt:lpstr>
      <vt:lpstr>Team &amp; Network</vt:lpstr>
      <vt:lpstr>    Problem</vt:lpstr>
      <vt:lpstr>   Solution: Product and Customer Benefit</vt:lpstr>
      <vt:lpstr>Customers</vt:lpstr>
      <vt:lpstr>   Market</vt:lpstr>
      <vt:lpstr>   Competitors</vt:lpstr>
      <vt:lpstr>   Business Model</vt:lpstr>
      <vt:lpstr>     Status Quo</vt:lpstr>
      <vt:lpstr>  Finances</vt:lpstr>
      <vt:lpstr>Thank You</vt:lpstr>
      <vt:lpstr>CREATION GUIDE FOR PITCH PRESENTATION</vt:lpstr>
      <vt:lpstr>HOW TO CATCH ATTENTION</vt:lpstr>
      <vt:lpstr>TEAM IS EVERYTHING</vt:lpstr>
      <vt:lpstr>MARKET OPPORTUNITY</vt:lpstr>
      <vt:lpstr>COMPETITION</vt:lpstr>
      <vt:lpstr>USP</vt:lpstr>
      <vt:lpstr>BUSINESS MODEL</vt:lpstr>
      <vt:lpstr>MILESTONES &amp;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2020-05-25T15:16:47Z</dcterms:created>
  <dcterms:modified xsi:type="dcterms:W3CDTF">2023-04-12T11:42:30Z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