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668" r:id="rId2"/>
    <p:sldMasterId id="2147483674" r:id="rId3"/>
    <p:sldMasterId id="2147483648" r:id="rId4"/>
    <p:sldMasterId id="2147483684" r:id="rId5"/>
    <p:sldMasterId id="2147483697" r:id="rId6"/>
  </p:sldMasterIdLst>
  <p:notesMasterIdLst>
    <p:notesMasterId r:id="rId11"/>
  </p:notesMasterIdLst>
  <p:handoutMasterIdLst>
    <p:handoutMasterId r:id="rId12"/>
  </p:handoutMasterIdLst>
  <p:sldIdLst>
    <p:sldId id="484" r:id="rId7"/>
    <p:sldId id="525" r:id="rId8"/>
    <p:sldId id="526" r:id="rId9"/>
    <p:sldId id="527" r:id="rId10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5556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  <p15:guide id="4" pos="204" userDrawn="1">
          <p15:clr>
            <a:srgbClr val="A4A3A4"/>
          </p15:clr>
        </p15:guide>
        <p15:guide id="5" orient="horz" pos="572" userDrawn="1">
          <p15:clr>
            <a:srgbClr val="A4A3A4"/>
          </p15:clr>
        </p15:guide>
        <p15:guide id="6" orient="horz" pos="3929" userDrawn="1">
          <p15:clr>
            <a:srgbClr val="A4A3A4"/>
          </p15:clr>
        </p15:guide>
        <p15:guide id="7" orient="horz" pos="595" userDrawn="1">
          <p15:clr>
            <a:srgbClr val="A4A3A4"/>
          </p15:clr>
        </p15:guide>
        <p15:guide id="8" orient="horz" pos="1230" userDrawn="1">
          <p15:clr>
            <a:srgbClr val="A4A3A4"/>
          </p15:clr>
        </p15:guide>
        <p15:guide id="9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hrlenspiel, Felix, Dr." initials="EFD" lastIdx="6" clrIdx="0">
    <p:extLst>
      <p:ext uri="{19B8F6BF-5375-455C-9EA6-DF929625EA0E}">
        <p15:presenceInfo xmlns:p15="http://schemas.microsoft.com/office/powerpoint/2012/main" userId="S-1-5-21-1499261727-55176102-3529509929-93966" providerId="AD"/>
      </p:ext>
    </p:extLst>
  </p:cmAuthor>
  <p:cmAuthor id="2" name="Sadia Noor Mithila" initials="SM" lastIdx="3" clrIdx="1">
    <p:extLst>
      <p:ext uri="{19B8F6BF-5375-455C-9EA6-DF929625EA0E}">
        <p15:presenceInfo xmlns:p15="http://schemas.microsoft.com/office/powerpoint/2012/main" userId="S::sadianoor.mithila@tum.de::0d0b64d1-3a70-4717-ba29-f4b9c805bf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F75D8"/>
    <a:srgbClr val="98C6EA"/>
    <a:srgbClr val="0065BD"/>
    <a:srgbClr val="005293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73" autoAdjust="0"/>
    <p:restoredTop sz="84615" autoAdjust="0"/>
  </p:normalViewPr>
  <p:slideViewPr>
    <p:cSldViewPr snapToGrid="0">
      <p:cViewPr varScale="1">
        <p:scale>
          <a:sx n="82" d="100"/>
          <a:sy n="82" d="100"/>
        </p:scale>
        <p:origin x="1480" y="64"/>
      </p:cViewPr>
      <p:guideLst>
        <p:guide orient="horz" pos="2228"/>
        <p:guide pos="5556"/>
        <p:guide orient="horz" pos="4065"/>
        <p:guide pos="204"/>
        <p:guide orient="horz" pos="572"/>
        <p:guide orient="horz" pos="3929"/>
        <p:guide orient="horz" pos="595"/>
        <p:guide orient="horz" pos="123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5" d="100"/>
          <a:sy n="135" d="100"/>
        </p:scale>
        <p:origin x="-1518" y="-90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6-19T22:50:28.869" idx="3">
    <p:pos x="3500" y="3188"/>
    <p:text>have a CiO foto here</p:text>
    <p:extLst>
      <p:ext uri="{C676402C-5697-4E1C-873F-D02D1690AC5C}">
        <p15:threadingInfo xmlns:p15="http://schemas.microsoft.com/office/powerpoint/2012/main" timeZoneBias="-120"/>
      </p:ext>
    </p:extLst>
  </p:cm>
  <p:cm authorId="2" dt="2023-06-28T07:25:45.062" idx="3">
    <p:pos x="3500" y="3324"/>
    <p:text>Sorry, I didn't get it :(</p:text>
    <p:extLst>
      <p:ext uri="{C676402C-5697-4E1C-873F-D02D1690AC5C}">
        <p15:threadingInfo xmlns:p15="http://schemas.microsoft.com/office/powerpoint/2012/main" timeZoneBias="-120">
          <p15:parentCm authorId="1" idx="3"/>
        </p15:threadingInfo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29/06/2023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95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29/06/2023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en-GB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97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Dear</a:t>
            </a:r>
            <a:r>
              <a:rPr lang="de-DE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universities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Bern, Karlsruhe, Tübingen and,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, TUM –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Speaker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Graduate Center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great</a:t>
            </a:r>
            <a:r>
              <a:rPr lang="de-DE" dirty="0" smtClean="0"/>
              <a:t> </a:t>
            </a:r>
            <a:r>
              <a:rPr lang="de-DE" dirty="0" err="1" smtClean="0"/>
              <a:t>pleasure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I </a:t>
            </a:r>
            <a:r>
              <a:rPr lang="de-DE" dirty="0" err="1" smtClean="0"/>
              <a:t>welcome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en-US" dirty="0" err="1" smtClean="0"/>
              <a:t>Summerschool</a:t>
            </a:r>
            <a:r>
              <a:rPr lang="en-US" dirty="0" smtClean="0"/>
              <a:t> “Sustainable Sport/Science”</a:t>
            </a:r>
          </a:p>
          <a:p>
            <a:r>
              <a:rPr lang="en-US" dirty="0" smtClean="0"/>
              <a:t>Before I hand over to Felix to start the program, I would like to introduce you a bit to our</a:t>
            </a:r>
            <a:r>
              <a:rPr lang="en-US" baseline="0" dirty="0" smtClean="0"/>
              <a:t> Institution – as its history and future tells you a little bit about the topic of this joint doctoral program and possibly “sustainability” as well.</a:t>
            </a:r>
            <a:r>
              <a:rPr lang="en-US" dirty="0" smtClean="0"/>
              <a:t/>
            </a:r>
            <a:br>
              <a:rPr lang="en-US" dirty="0" smtClean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AFC6D0-44D5-4EB7-828F-6F464F83D79A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5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477139"/>
            <a:ext cx="9144000" cy="43808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000">
              <a:latin typeface="Arial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476500"/>
            <a:ext cx="9144000" cy="4381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91640"/>
            <a:ext cx="9144000" cy="516636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798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r>
              <a:rPr lang="de-DE" noProof="0" dirty="0"/>
              <a:t/>
            </a: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r>
              <a:rPr lang="de-DE" noProof="0" dirty="0"/>
              <a:t/>
            </a: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B2E5-F063-41A5-BC26-B39F38F73DE5}" type="datetimeFigureOut">
              <a:rPr lang="de-DE" smtClean="0"/>
              <a:t>29.06.2023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D459-676F-4687-8A97-6203FEFDE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62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3200"/>
              </a:lnSpc>
              <a:defRPr lang="de-DE" sz="300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88" y="1978720"/>
            <a:ext cx="8508999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600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347635" y="6408271"/>
            <a:ext cx="575236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185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762188"/>
            <a:ext cx="8508999" cy="469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2499360"/>
            <a:ext cx="8508999" cy="39624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394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62188"/>
            <a:ext cx="4180910" cy="468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>
              <a:lnSpc>
                <a:spcPct val="114000"/>
              </a:lnSpc>
              <a:defRPr lang="de-DE" noProof="0" dirty="0" smtClean="0"/>
            </a:lvl2pPr>
            <a:lvl3pPr>
              <a:defRPr sz="160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sz="1600" noProof="0" dirty="0"/>
              <a:t>Dritte Ebene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6290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19089" y="1762188"/>
            <a:ext cx="8508999" cy="7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316992" y="2484000"/>
            <a:ext cx="4242816" cy="3974655"/>
          </a:xfrm>
          <a:prstGeom prst="rect">
            <a:avLst/>
          </a:prstGeom>
        </p:spPr>
        <p:txBody>
          <a:bodyPr lIns="0" rIns="0"/>
          <a:lstStyle>
            <a:lvl1pPr>
              <a:defRPr lang="de-DE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 sz="16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sz="1600" dirty="0"/>
              <a:t>Dritte Ebene</a:t>
            </a:r>
            <a:endParaRPr lang="de-DE" dirty="0"/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4584192" y="2484120"/>
            <a:ext cx="4244400" cy="3974400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994334"/>
            <a:ext cx="8508999" cy="41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1150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7829538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Bild 6" descr="20150416 tum logo blau png final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13" r:id="rId2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7713330" y="6563283"/>
            <a:ext cx="1115376" cy="193002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2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‹Nr.›</a:t>
            </a:fld>
            <a:endParaRPr lang="de-DE" sz="12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42532" y="0"/>
            <a:ext cx="9185031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0401" y="314325"/>
            <a:ext cx="7699650" cy="348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Lehrstuhl für Musterverfahren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Fakultät für Mustertechnik</a:t>
            </a:r>
          </a:p>
          <a:p>
            <a:pPr>
              <a:lnSpc>
                <a:spcPct val="94000"/>
              </a:lnSpc>
              <a:tabLst/>
            </a:pPr>
            <a:r>
              <a:rPr lang="de-DE" sz="800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800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800" dirty="0">
              <a:solidFill>
                <a:schemeClr val="tx2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74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4" r:id="rId2"/>
    <p:sldLayoutId id="2147483704" r:id="rId3"/>
    <p:sldLayoutId id="2147483657" r:id="rId4"/>
    <p:sldLayoutId id="2147483711" r:id="rId5"/>
    <p:sldLayoutId id="2147483703" r:id="rId6"/>
    <p:sldLayoutId id="2147483653" r:id="rId7"/>
    <p:sldLayoutId id="2147483656" r:id="rId8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8" y="324650"/>
            <a:ext cx="599723" cy="320400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8222627" y="324650"/>
            <a:ext cx="599722" cy="320400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774934" y="6473313"/>
            <a:ext cx="205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1162" y="6473313"/>
            <a:ext cx="646428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512" y="4060254"/>
            <a:ext cx="3924775" cy="2357571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323850" y="6245297"/>
            <a:ext cx="7742100" cy="345057"/>
          </a:xfrm>
        </p:spPr>
        <p:txBody>
          <a:bodyPr anchor="b"/>
          <a:lstStyle/>
          <a:p>
            <a:pPr>
              <a:lnSpc>
                <a:spcPts val="1900"/>
              </a:lnSpc>
            </a:pPr>
            <a:r>
              <a:rPr lang="en-US" sz="1000" dirty="0"/>
              <a:t>TUM Department of Sport and Health Sciences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23850" y="908050"/>
            <a:ext cx="8508998" cy="3081677"/>
          </a:xfrm>
        </p:spPr>
        <p:txBody>
          <a:bodyPr/>
          <a:lstStyle/>
          <a:p>
            <a:pPr>
              <a:lnSpc>
                <a:spcPts val="4100"/>
              </a:lnSpc>
            </a:pPr>
            <a:r>
              <a:rPr lang="en-US" sz="3400" b="1" dirty="0" err="1"/>
              <a:t>Summerschool</a:t>
            </a:r>
            <a:r>
              <a:rPr lang="en-US" sz="3400" b="1" dirty="0"/>
              <a:t> </a:t>
            </a:r>
            <a:br>
              <a:rPr lang="en-US" sz="3400" b="1" dirty="0"/>
            </a:br>
            <a:r>
              <a:rPr lang="en-US" sz="3400" b="1" dirty="0"/>
              <a:t>“Sustainable Sport/Science”</a:t>
            </a:r>
            <a:br>
              <a:rPr lang="en-US" sz="3400" b="1" dirty="0"/>
            </a:br>
            <a:r>
              <a:rPr lang="en-US" sz="3400" b="1" dirty="0"/>
              <a:t/>
            </a:r>
            <a:br>
              <a:rPr lang="en-US" sz="3400" b="1" dirty="0"/>
            </a:br>
            <a:r>
              <a:rPr lang="en-US" sz="1800" dirty="0"/>
              <a:t>within the joint doctoral program “</a:t>
            </a:r>
            <a:r>
              <a:rPr lang="en-US" sz="1800" dirty="0" err="1"/>
              <a:t>Problemorientierte</a:t>
            </a:r>
            <a:r>
              <a:rPr lang="en-US" sz="1800" dirty="0"/>
              <a:t> </a:t>
            </a:r>
            <a:r>
              <a:rPr lang="en-US" sz="1800" dirty="0" err="1"/>
              <a:t>Sportwissenschaft</a:t>
            </a:r>
            <a:r>
              <a:rPr lang="en-US" sz="1800" dirty="0"/>
              <a:t>”</a:t>
            </a:r>
            <a:br>
              <a:rPr lang="en-US" sz="1800" dirty="0"/>
            </a:br>
            <a:r>
              <a:rPr lang="en-US" sz="1800" dirty="0"/>
              <a:t>of the University of Bern, Karlsruhe Institute of Technology, Eberhard </a:t>
            </a:r>
            <a:r>
              <a:rPr lang="en-US" sz="1800" dirty="0" err="1"/>
              <a:t>Karls</a:t>
            </a:r>
            <a:r>
              <a:rPr lang="en-US" sz="1800" dirty="0"/>
              <a:t> </a:t>
            </a:r>
            <a:r>
              <a:rPr lang="en-US" sz="1800" dirty="0" err="1"/>
              <a:t>Universität</a:t>
            </a:r>
            <a:r>
              <a:rPr lang="en-US" sz="1800" dirty="0"/>
              <a:t> </a:t>
            </a:r>
            <a:r>
              <a:rPr lang="en-US" sz="1800" dirty="0" err="1"/>
              <a:t>Tübingen</a:t>
            </a:r>
            <a:r>
              <a:rPr lang="en-US" sz="1800" dirty="0"/>
              <a:t> and the Technical University of Munich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0490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We had four different activities:</a:t>
            </a:r>
            <a:endParaRPr lang="de-DE" sz="1800" dirty="0" smtClean="0"/>
          </a:p>
          <a:p>
            <a:pPr lvl="1"/>
            <a:r>
              <a:rPr lang="en-US" sz="1800" dirty="0" smtClean="0"/>
              <a:t>The Workshops</a:t>
            </a:r>
            <a:endParaRPr lang="de-DE" sz="1800" dirty="0" smtClean="0"/>
          </a:p>
          <a:p>
            <a:pPr lvl="1"/>
            <a:r>
              <a:rPr lang="en-US" sz="1800" dirty="0" smtClean="0"/>
              <a:t>The Keynotes</a:t>
            </a:r>
            <a:endParaRPr lang="de-DE" sz="18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 err="1" smtClean="0"/>
              <a:t>Arbeitskreise</a:t>
            </a:r>
            <a:endParaRPr lang="de-DE" sz="1800" dirty="0" smtClean="0"/>
          </a:p>
          <a:p>
            <a:pPr lvl="1"/>
            <a:r>
              <a:rPr lang="en-US" sz="1800" dirty="0" smtClean="0"/>
              <a:t>Informal exchange (e.g., coffee breaks, train ride, </a:t>
            </a:r>
            <a:r>
              <a:rPr lang="en-US" sz="1800" dirty="0" err="1" smtClean="0"/>
              <a:t>Biergarten</a:t>
            </a:r>
            <a:r>
              <a:rPr lang="en-US" sz="1800" dirty="0" smtClean="0"/>
              <a:t>….)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What insights did you get, what did you learn?</a:t>
            </a:r>
          </a:p>
          <a:p>
            <a:endParaRPr lang="en-US" sz="1800" dirty="0" smtClean="0"/>
          </a:p>
          <a:p>
            <a:r>
              <a:rPr lang="en-US" sz="1800" dirty="0" smtClean="0"/>
              <a:t>Are these “just” insights, or do they (also, further) ask you to act?</a:t>
            </a:r>
            <a:endParaRPr lang="de-DE" sz="1800" dirty="0" smtClean="0"/>
          </a:p>
          <a:p>
            <a:endParaRPr lang="de-DE" sz="1800" dirty="0" smtClean="0"/>
          </a:p>
          <a:p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respect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endParaRPr lang="de-DE" sz="18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Reflection</a:t>
            </a:r>
            <a:r>
              <a:rPr lang="de-DE" dirty="0" smtClean="0"/>
              <a:t> Exercise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286245"/>
              </p:ext>
            </p:extLst>
          </p:nvPr>
        </p:nvGraphicFramePr>
        <p:xfrm>
          <a:off x="2444608" y="5105400"/>
          <a:ext cx="6383481" cy="135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827">
                  <a:extLst>
                    <a:ext uri="{9D8B030D-6E8A-4147-A177-3AD203B41FA5}">
                      <a16:colId xmlns:a16="http://schemas.microsoft.com/office/drawing/2014/main" val="3646178337"/>
                    </a:ext>
                  </a:extLst>
                </a:gridCol>
                <a:gridCol w="2127827">
                  <a:extLst>
                    <a:ext uri="{9D8B030D-6E8A-4147-A177-3AD203B41FA5}">
                      <a16:colId xmlns:a16="http://schemas.microsoft.com/office/drawing/2014/main" val="2608621205"/>
                    </a:ext>
                  </a:extLst>
                </a:gridCol>
                <a:gridCol w="2127827">
                  <a:extLst>
                    <a:ext uri="{9D8B030D-6E8A-4147-A177-3AD203B41FA5}">
                      <a16:colId xmlns:a16="http://schemas.microsoft.com/office/drawing/2014/main" val="2557480729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marL="0" lvl="1" algn="ctr"/>
                      <a:r>
                        <a:rPr lang="de-DE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1" algn="ctr"/>
                      <a:r>
                        <a:rPr lang="de-DE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18981842"/>
                  </a:ext>
                </a:extLst>
              </a:tr>
              <a:tr h="891540">
                <a:tc>
                  <a:txBody>
                    <a:bodyPr/>
                    <a:lstStyle/>
                    <a:p>
                      <a:pPr lvl="1"/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thesis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towards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doctorate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teaching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supervising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advising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 outside immediate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teaching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career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32448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52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582" y="1777686"/>
            <a:ext cx="8508999" cy="4699572"/>
          </a:xfrm>
        </p:spPr>
        <p:txBody>
          <a:bodyPr/>
          <a:lstStyle/>
          <a:p>
            <a:r>
              <a:rPr lang="de-DE" sz="2000" dirty="0" smtClean="0"/>
              <a:t>First Law: </a:t>
            </a:r>
          </a:p>
          <a:p>
            <a:r>
              <a:rPr lang="de-DE" sz="2000" dirty="0" err="1" smtClean="0"/>
              <a:t>One</a:t>
            </a:r>
            <a:r>
              <a:rPr lang="de-DE" sz="2000" dirty="0" smtClean="0"/>
              <a:t> </a:t>
            </a:r>
            <a:r>
              <a:rPr lang="de-DE" sz="2000" dirty="0" err="1" smtClean="0"/>
              <a:t>idea</a:t>
            </a:r>
            <a:r>
              <a:rPr lang="de-DE" sz="2000" dirty="0" smtClean="0"/>
              <a:t> per post-</a:t>
            </a:r>
            <a:r>
              <a:rPr lang="de-DE" sz="2000" dirty="0" err="1" smtClean="0"/>
              <a:t>it!</a:t>
            </a:r>
            <a:endParaRPr lang="de-DE" sz="2000" dirty="0" smtClean="0"/>
          </a:p>
          <a:p>
            <a:endParaRPr lang="de-DE" sz="2000" dirty="0"/>
          </a:p>
          <a:p>
            <a:r>
              <a:rPr lang="de-DE" sz="2000" dirty="0" smtClean="0"/>
              <a:t>Second Law:</a:t>
            </a:r>
          </a:p>
          <a:p>
            <a:r>
              <a:rPr lang="de-DE" sz="2000" dirty="0" err="1" smtClean="0"/>
              <a:t>Tear</a:t>
            </a:r>
            <a:r>
              <a:rPr lang="de-DE" sz="2000" dirty="0" smtClean="0"/>
              <a:t> off </a:t>
            </a:r>
            <a:r>
              <a:rPr lang="de-DE" sz="2000" dirty="0" err="1" smtClean="0"/>
              <a:t>sideways</a:t>
            </a:r>
            <a:r>
              <a:rPr lang="de-DE" sz="2000" dirty="0" smtClean="0"/>
              <a:t>, not </a:t>
            </a:r>
            <a:r>
              <a:rPr lang="de-DE" sz="2000" dirty="0" err="1" smtClean="0"/>
              <a:t>bottom-up</a:t>
            </a:r>
            <a:r>
              <a:rPr lang="de-DE" sz="2000" dirty="0" smtClean="0"/>
              <a:t>!</a:t>
            </a:r>
            <a:endParaRPr lang="de-DE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laws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sticky</a:t>
            </a:r>
            <a:r>
              <a:rPr lang="de-DE" dirty="0" smtClean="0"/>
              <a:t> </a:t>
            </a:r>
            <a:r>
              <a:rPr lang="de-DE" dirty="0" err="1" smtClean="0"/>
              <a:t>notes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266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ine Ecke des Rechtecks schneiden 10"/>
          <p:cNvSpPr/>
          <p:nvPr/>
        </p:nvSpPr>
        <p:spPr>
          <a:xfrm rot="10800000">
            <a:off x="785928" y="1645258"/>
            <a:ext cx="1991532" cy="2293749"/>
          </a:xfrm>
          <a:prstGeom prst="snip1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 smtClean="0"/>
          </a:p>
        </p:txBody>
      </p:sp>
      <p:sp>
        <p:nvSpPr>
          <p:cNvPr id="12" name="Eine Ecke des Rechtecks schneiden 11"/>
          <p:cNvSpPr/>
          <p:nvPr/>
        </p:nvSpPr>
        <p:spPr>
          <a:xfrm rot="10800000">
            <a:off x="785928" y="4196470"/>
            <a:ext cx="1991532" cy="2293749"/>
          </a:xfrm>
          <a:prstGeom prst="snip1Rect">
            <a:avLst/>
          </a:prstGeom>
          <a:solidFill>
            <a:srgbClr val="EF75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 smtClean="0"/>
          </a:p>
        </p:txBody>
      </p:sp>
      <p:sp>
        <p:nvSpPr>
          <p:cNvPr id="13" name="Eine Ecke des Rechtecks schneiden 12"/>
          <p:cNvSpPr/>
          <p:nvPr/>
        </p:nvSpPr>
        <p:spPr>
          <a:xfrm rot="10800000">
            <a:off x="5757721" y="4272670"/>
            <a:ext cx="1991532" cy="2293749"/>
          </a:xfrm>
          <a:prstGeom prst="snip1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 smtClean="0"/>
          </a:p>
        </p:txBody>
      </p:sp>
      <p:sp>
        <p:nvSpPr>
          <p:cNvPr id="14" name="Eine Ecke des Rechtecks schneiden 13"/>
          <p:cNvSpPr/>
          <p:nvPr/>
        </p:nvSpPr>
        <p:spPr>
          <a:xfrm rot="10800000">
            <a:off x="5610796" y="1607056"/>
            <a:ext cx="1991532" cy="2293749"/>
          </a:xfrm>
          <a:prstGeom prst="snip1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Dr. rer. nat. Erika Mustermann (TUM) | kann beliebig erweitert werden | Infos mit Strich trennen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Colour</a:t>
            </a:r>
            <a:r>
              <a:rPr lang="de-DE" dirty="0" smtClean="0"/>
              <a:t> = </a:t>
            </a:r>
            <a:r>
              <a:rPr lang="de-DE" dirty="0" err="1" smtClean="0"/>
              <a:t>Activitiy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19090" y="18420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The </a:t>
            </a:r>
            <a:r>
              <a:rPr lang="en-US" dirty="0" err="1" smtClean="0"/>
              <a:t>Arbeitskreise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19090" y="4490634"/>
            <a:ext cx="225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/>
              <a:t>The Workshops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5610795" y="1957036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/>
              <a:t>The </a:t>
            </a:r>
            <a:r>
              <a:rPr lang="en-US" dirty="0" smtClean="0"/>
              <a:t>Keynote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757720" y="4403495"/>
            <a:ext cx="17107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/>
              <a:t>Informal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exchange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41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0104_TUM_Praesentation_p_v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TUM_Praesentation_p_v1</Template>
  <TotalTime>0</TotalTime>
  <Words>289</Words>
  <Application>Microsoft Office PowerPoint</Application>
  <PresentationFormat>Bildschirmpräsentation (4:3)</PresentationFormat>
  <Paragraphs>36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4</vt:i4>
      </vt:variant>
    </vt:vector>
  </HeadingPairs>
  <TitlesOfParts>
    <vt:vector size="15" baseType="lpstr">
      <vt:lpstr>Arial</vt:lpstr>
      <vt:lpstr>Calibri</vt:lpstr>
      <vt:lpstr>Courier New</vt:lpstr>
      <vt:lpstr>Symbol</vt:lpstr>
      <vt:lpstr>Wingdings</vt:lpstr>
      <vt:lpstr>160104_TUM_Praesentation_p_v1</vt:lpstr>
      <vt:lpstr>Titel 2</vt:lpstr>
      <vt:lpstr>Titel 3</vt:lpstr>
      <vt:lpstr>Inhalt</vt:lpstr>
      <vt:lpstr>Kapiteltrenner blau</vt:lpstr>
      <vt:lpstr>Kapiteltrenner schwarz</vt:lpstr>
      <vt:lpstr>Summerschool  “Sustainable Sport/Science”  within the joint doctoral program “Problemorientierte Sportwissenschaft” of the University of Bern, Karlsruhe Institute of Technology, Eberhard Karls Universität Tübingen and the Technical University of Munich</vt:lpstr>
      <vt:lpstr>Reflection Exercise</vt:lpstr>
      <vt:lpstr>laws of sticky notes</vt:lpstr>
      <vt:lpstr>Colour = Activitiy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ga69pux</dc:creator>
  <cp:lastModifiedBy>Ehrlenspiel, Felix, Dr.</cp:lastModifiedBy>
  <cp:revision>252</cp:revision>
  <cp:lastPrinted>2017-06-08T07:13:57Z</cp:lastPrinted>
  <dcterms:created xsi:type="dcterms:W3CDTF">2016-11-10T12:57:24Z</dcterms:created>
  <dcterms:modified xsi:type="dcterms:W3CDTF">2023-06-29T22:01:34Z</dcterms:modified>
</cp:coreProperties>
</file>