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7.xml" ContentType="application/vnd.openxmlformats-officedocument.presentationml.slide+xml"/>
  <Override PartName="/ppt/slides/slide24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notesSlides/notesSlide31.xml" ContentType="application/vnd.openxmlformats-officedocument.presentationml.notes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13.xml" ContentType="application/vnd.openxmlformats-officedocument.presentationml.slide+xml"/>
  <Override PartName="/ppt/slideMasters/slideMaster8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3.xml" ContentType="application/vnd.openxmlformats-officedocument.presentationml.slide+xml"/>
  <Override PartName="/ppt/slideMasters/slideMaster2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1.xml" ContentType="application/vnd.openxmlformats-officedocument.theme+xml"/>
  <Override PartName="/ppt/slideMasters/slideMaster10.xml" ContentType="application/vnd.openxmlformats-officedocument.presentationml.slideMaster+xml"/>
  <Override PartName="/ppt/notesSlides/notesSlide13.xml" ContentType="application/vnd.openxmlformats-officedocument.presentationml.notesSlide+xml"/>
  <Override PartName="/ppt/theme/theme5.xml" ContentType="application/vnd.openxmlformats-officedocument.theme+xml"/>
  <Override PartName="/ppt/slideMasters/slideMaster3.xml" ContentType="application/vnd.openxmlformats-officedocument.presentationml.slideMaster+xml"/>
  <Override PartName="/ppt/theme/theme8.xml" ContentType="application/vnd.openxmlformats-officedocument.theme+xml"/>
  <Override PartName="/ppt/theme/theme10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2.xml" ContentType="application/vnd.openxmlformats-officedocument.theme+xml"/>
  <Override PartName="/ppt/theme/theme2.xml" ContentType="application/vnd.openxmlformats-officedocument.theme+xml"/>
  <Override PartName="/ppt/notesSlides/notesSlide17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8.xml" ContentType="application/vnd.openxmlformats-officedocument.presentationml.slide+xml"/>
  <Override PartName="/ppt/slides/slide22.xml" ContentType="application/vnd.openxmlformats-officedocument.presentationml.slide+xml"/>
  <Override PartName="/docProps/app.xml" ContentType="application/vnd.openxmlformats-officedocument.extended-properties+xml"/>
  <Override PartName="/ppt/notesSlides/notesSlide5.xml" ContentType="application/vnd.openxmlformats-officedocument.presentationml.notesSlide+xml"/>
  <Override PartName="/ppt/slides/slide17.xml" ContentType="application/vnd.openxmlformats-officedocument.presentationml.slide+xml"/>
  <Override PartName="/ppt/slideMasters/slideMaster11.xml" ContentType="application/vnd.openxmlformats-officedocument.presentationml.slideMaster+xml"/>
  <Override PartName="/ppt/theme/theme9.xml" ContentType="application/vnd.openxmlformats-officedocument.them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docProps/core.xml" ContentType="application/vnd.openxmlformats-package.core-properties+xml"/>
  <Override PartName="/ppt/theme/theme6.xml" ContentType="application/vnd.openxmlformats-officedocument.theme+xml"/>
  <Override PartName="/ppt/theme/theme7.xml" ContentType="application/vnd.openxmlformats-officedocument.theme+xml"/>
  <Override PartName="/ppt/slides/slide19.xml" ContentType="application/vnd.openxmlformats-officedocument.presentationml.slide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5.xml" ContentType="application/vnd.openxmlformats-officedocument.presentationml.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slides/slide11.xml" ContentType="application/vnd.openxmlformats-officedocument.presentationml.slide+xml"/>
  <Override PartName="/ppt/slides/slide31.xml" ContentType="application/vnd.openxmlformats-officedocument.presentationml.slide+xml"/>
  <Override PartName="/ppt/slides/slide26.xml" ContentType="application/vnd.openxmlformats-officedocument.presentationml.slide+xml"/>
  <Override PartName="/ppt/slides/slide7.xml" ContentType="application/vnd.openxmlformats-officedocument.presentationml.slide+xml"/>
  <Override PartName="/docProps/custom.xml" ContentType="application/vnd.openxmlformats-officedocument.custom-properties+xml"/>
  <Override PartName="/ppt/theme/theme1.xml" ContentType="application/vnd.openxmlformats-officedocument.theme+xml"/>
  <Override PartName="/ppt/slideMasters/slideMaster7.xml" ContentType="application/vnd.openxmlformats-officedocument.presentationml.slideMaster+xml"/>
  <Override PartName="/ppt/notesSlides/notesSlide30.xml" ContentType="application/vnd.openxmlformats-officedocument.presentationml.notesSlide+xml"/>
  <Override PartName="/ppt/notesSlides/notesSlide19.xml" ContentType="application/vnd.openxmlformats-officedocument.presentationml.notesSlide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  <p:sldMasterId id="2147483650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  <p:sldMasterId id="2147483664" r:id="rId9"/>
    <p:sldMasterId id="2147483666" r:id="rId10"/>
    <p:sldMasterId id="2147483668" r:id="rId11"/>
  </p:sldMasterIdLst>
  <p:notesMasterIdLst>
    <p:notesMasterId r:id="rId55"/>
  </p:notesMasterIdLst>
  <p:sldIdLst>
    <p:sldId id="256" r:id="rId24"/>
    <p:sldId id="257" r:id="rId25"/>
    <p:sldId id="258" r:id="rId26"/>
    <p:sldId id="259" r:id="rId27"/>
    <p:sldId id="260" r:id="rId28"/>
    <p:sldId id="261" r:id="rId29"/>
    <p:sldId id="262" r:id="rId30"/>
    <p:sldId id="263" r:id="rId31"/>
    <p:sldId id="264" r:id="rId32"/>
    <p:sldId id="265" r:id="rId33"/>
    <p:sldId id="266" r:id="rId34"/>
    <p:sldId id="267" r:id="rId35"/>
    <p:sldId id="268" r:id="rId36"/>
    <p:sldId id="269" r:id="rId37"/>
    <p:sldId id="270" r:id="rId38"/>
    <p:sldId id="271" r:id="rId39"/>
    <p:sldId id="272" r:id="rId40"/>
    <p:sldId id="273" r:id="rId41"/>
    <p:sldId id="274" r:id="rId42"/>
    <p:sldId id="275" r:id="rId43"/>
    <p:sldId id="276" r:id="rId44"/>
    <p:sldId id="277" r:id="rId45"/>
    <p:sldId id="278" r:id="rId46"/>
    <p:sldId id="279" r:id="rId47"/>
    <p:sldId id="280" r:id="rId48"/>
    <p:sldId id="281" r:id="rId49"/>
    <p:sldId id="282" r:id="rId50"/>
    <p:sldId id="283" r:id="rId51"/>
    <p:sldId id="284" r:id="rId52"/>
    <p:sldId id="285" r:id="rId53"/>
    <p:sldId id="286" r:id="rId54"/>
  </p:sldIdLst>
  <p:sldSz cx="9144000" cy="51435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6881389" d="6619236"/>
          <a:sy n="7209071" d="7471215"/>
        </p:scale>
        <p:origin x="2097253" y="6357101"/>
      </p:cViewPr>
      <p:guideLst>
        <p:guide pos="2880"/>
        <p:guide pos="162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theme" Target="theme/theme1.xml"/><Relationship Id="rId13" Type="http://schemas.openxmlformats.org/officeDocument/2006/relationships/theme" Target="theme/theme2.xml"/><Relationship Id="rId14" Type="http://schemas.openxmlformats.org/officeDocument/2006/relationships/theme" Target="theme/theme3.xml"/><Relationship Id="rId15" Type="http://schemas.openxmlformats.org/officeDocument/2006/relationships/theme" Target="theme/theme4.xml"/><Relationship Id="rId16" Type="http://schemas.openxmlformats.org/officeDocument/2006/relationships/theme" Target="theme/theme5.xml"/><Relationship Id="rId17" Type="http://schemas.openxmlformats.org/officeDocument/2006/relationships/theme" Target="theme/theme6.xml"/><Relationship Id="rId18" Type="http://schemas.openxmlformats.org/officeDocument/2006/relationships/theme" Target="theme/theme7.xml"/><Relationship Id="rId19" Type="http://schemas.openxmlformats.org/officeDocument/2006/relationships/theme" Target="theme/theme8.xml"/><Relationship Id="rId20" Type="http://schemas.openxmlformats.org/officeDocument/2006/relationships/theme" Target="theme/theme9.xml"/><Relationship Id="rId21" Type="http://schemas.openxmlformats.org/officeDocument/2006/relationships/theme" Target="theme/theme10.xml"/><Relationship Id="rId22" Type="http://schemas.openxmlformats.org/officeDocument/2006/relationships/theme" Target="theme/theme11.xml"/><Relationship Id="rId23" Type="http://schemas.openxmlformats.org/officeDocument/2006/relationships/theme" Target="theme/theme12.xml"/><Relationship Id="rId24" Type="http://schemas.openxmlformats.org/officeDocument/2006/relationships/slide" Target="slides/slide1.xml"/><Relationship Id="rId25" Type="http://schemas.openxmlformats.org/officeDocument/2006/relationships/slide" Target="slides/slide2.xml"/><Relationship Id="rId26" Type="http://schemas.openxmlformats.org/officeDocument/2006/relationships/slide" Target="slides/slide3.xml"/><Relationship Id="rId27" Type="http://schemas.openxmlformats.org/officeDocument/2006/relationships/slide" Target="slides/slide4.xml"/><Relationship Id="rId28" Type="http://schemas.openxmlformats.org/officeDocument/2006/relationships/slide" Target="slides/slide5.xml"/><Relationship Id="rId29" Type="http://schemas.openxmlformats.org/officeDocument/2006/relationships/slide" Target="slides/slide6.xml"/><Relationship Id="rId30" Type="http://schemas.openxmlformats.org/officeDocument/2006/relationships/slide" Target="slides/slide7.xml"/><Relationship Id="rId31" Type="http://schemas.openxmlformats.org/officeDocument/2006/relationships/slide" Target="slides/slide8.xml"/><Relationship Id="rId32" Type="http://schemas.openxmlformats.org/officeDocument/2006/relationships/slide" Target="slides/slide9.xml"/><Relationship Id="rId33" Type="http://schemas.openxmlformats.org/officeDocument/2006/relationships/slide" Target="slides/slide10.xml"/><Relationship Id="rId34" Type="http://schemas.openxmlformats.org/officeDocument/2006/relationships/slide" Target="slides/slide11.xml"/><Relationship Id="rId35" Type="http://schemas.openxmlformats.org/officeDocument/2006/relationships/slide" Target="slides/slide12.xml"/><Relationship Id="rId36" Type="http://schemas.openxmlformats.org/officeDocument/2006/relationships/slide" Target="slides/slide13.xml"/><Relationship Id="rId37" Type="http://schemas.openxmlformats.org/officeDocument/2006/relationships/slide" Target="slides/slide14.xml"/><Relationship Id="rId38" Type="http://schemas.openxmlformats.org/officeDocument/2006/relationships/slide" Target="slides/slide15.xml"/><Relationship Id="rId39" Type="http://schemas.openxmlformats.org/officeDocument/2006/relationships/slide" Target="slides/slide16.xml"/><Relationship Id="rId40" Type="http://schemas.openxmlformats.org/officeDocument/2006/relationships/slide" Target="slides/slide17.xml"/><Relationship Id="rId41" Type="http://schemas.openxmlformats.org/officeDocument/2006/relationships/slide" Target="slides/slide18.xml"/><Relationship Id="rId42" Type="http://schemas.openxmlformats.org/officeDocument/2006/relationships/slide" Target="slides/slide19.xml"/><Relationship Id="rId43" Type="http://schemas.openxmlformats.org/officeDocument/2006/relationships/slide" Target="slides/slide20.xml"/><Relationship Id="rId44" Type="http://schemas.openxmlformats.org/officeDocument/2006/relationships/slide" Target="slides/slide21.xml"/><Relationship Id="rId45" Type="http://schemas.openxmlformats.org/officeDocument/2006/relationships/slide" Target="slides/slide22.xml"/><Relationship Id="rId46" Type="http://schemas.openxmlformats.org/officeDocument/2006/relationships/slide" Target="slides/slide23.xml"/><Relationship Id="rId47" Type="http://schemas.openxmlformats.org/officeDocument/2006/relationships/slide" Target="slides/slide24.xml"/><Relationship Id="rId48" Type="http://schemas.openxmlformats.org/officeDocument/2006/relationships/slide" Target="slides/slide25.xml"/><Relationship Id="rId49" Type="http://schemas.openxmlformats.org/officeDocument/2006/relationships/slide" Target="slides/slide26.xml"/><Relationship Id="rId50" Type="http://schemas.openxmlformats.org/officeDocument/2006/relationships/slide" Target="slides/slide27.xml"/><Relationship Id="rId51" Type="http://schemas.openxmlformats.org/officeDocument/2006/relationships/slide" Target="slides/slide28.xml"/><Relationship Id="rId52" Type="http://schemas.openxmlformats.org/officeDocument/2006/relationships/slide" Target="slides/slide29.xml"/><Relationship Id="rId53" Type="http://schemas.openxmlformats.org/officeDocument/2006/relationships/slide" Target="slides/slide30.xml"/><Relationship Id="rId54" Type="http://schemas.openxmlformats.org/officeDocument/2006/relationships/slide" Target="slides/slide31.xml"/><Relationship Id="rId55" Type="http://schemas.openxmlformats.org/officeDocument/2006/relationships/notesMaster" Target="notesMasters/notesMaster1.xml"/><Relationship Id="rId56" Type="http://schemas.openxmlformats.org/officeDocument/2006/relationships/presProps" Target="presProps.xml" /><Relationship Id="rId57" Type="http://schemas.openxmlformats.org/officeDocument/2006/relationships/tableStyles" Target="tableStyles.xml" /><Relationship Id="rId58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 ?>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 ?>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 ?>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 ?>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 ?>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 ?>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 ?>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 ?>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 ?>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 ?>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 ?>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 ?>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 ?>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 ?>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 ?>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 ?>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 ?>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 ?>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 ?>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AE33725-9007-3698-C1E4-5F861A0EE23C}" type="slidenum">
              <a:rPr/>
              <a:t/>
            </a:fld>
            <a:endParaRPr/>
          </a:p>
        </p:txBody>
      </p:sp>
    </p:spTree>
  </p:cSld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A479409-7CFA-E940-22AB-96AAE15CCCD1}" type="slidenum">
              <a:rPr/>
              <a:t/>
            </a:fld>
            <a:endParaRPr/>
          </a:p>
        </p:txBody>
      </p:sp>
    </p:spTree>
  </p:cSld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3F072DE-A3A3-1432-0523-2C1CBA98D015}" type="slidenum">
              <a:rPr/>
              <a:t/>
            </a:fld>
            <a:endParaRPr/>
          </a:p>
        </p:txBody>
      </p:sp>
    </p:spTree>
  </p:cSld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5BD0F0F-695D-BE4A-4CA8-74035BC0FCFE}" type="slidenum">
              <a:rPr/>
              <a:t/>
            </a:fld>
            <a:endParaRPr/>
          </a:p>
        </p:txBody>
      </p:sp>
    </p:spTree>
  </p:cSld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FFC91F6-94B9-317C-55E9-FA2690C779B1}" type="slidenum">
              <a:rPr/>
              <a:t/>
            </a:fld>
            <a:endParaRPr/>
          </a:p>
        </p:txBody>
      </p:sp>
    </p:spTree>
  </p:cSld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6F0D045-BFE9-7E44-2DCD-DD9E532AE4D9}" type="slidenum">
              <a:rPr/>
              <a:t/>
            </a:fld>
            <a:endParaRPr/>
          </a:p>
        </p:txBody>
      </p:sp>
    </p:spTree>
  </p:cSld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68EEEA8-237B-9A9F-AC62-036CE71D6373}" type="slidenum">
              <a:rPr/>
              <a:t/>
            </a:fld>
            <a:endParaRPr/>
          </a:p>
        </p:txBody>
      </p:sp>
    </p:spTree>
  </p:cSld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92996DF-7E0E-F438-2CF8-B17B7DABB337}" type="slidenum">
              <a:rPr/>
              <a:t/>
            </a:fld>
            <a:endParaRPr/>
          </a:p>
        </p:txBody>
      </p:sp>
    </p:spTree>
  </p:cSld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43D0EB3-9AA1-8B53-85C3-B7823759CE47}" type="slidenum">
              <a:rPr/>
              <a:t/>
            </a:fld>
            <a:endParaRPr/>
          </a:p>
        </p:txBody>
      </p:sp>
    </p:spTree>
  </p:cSld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870876-C99D-6131-DBC8-864BCD231547}" type="slidenum">
              <a:rPr/>
              <a:t/>
            </a:fld>
            <a:endParaRPr/>
          </a:p>
        </p:txBody>
      </p:sp>
    </p:spTree>
  </p:cSld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102FBD7-6943-DE66-019A-FDDB74FEB38D}" type="slidenum">
              <a:rPr/>
              <a:t/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AF937DC-968C-E502-CBD5-2513C812F8F1}" type="slidenum">
              <a:rPr/>
              <a:t/>
            </a:fld>
            <a:endParaRPr/>
          </a:p>
        </p:txBody>
      </p:sp>
    </p:spTree>
  </p:cSld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9C59C15-09FE-4502-6BA5-1AC7DBC8C303}" type="slidenum">
              <a:rPr/>
              <a:t/>
            </a:fld>
            <a:endParaRPr/>
          </a:p>
        </p:txBody>
      </p:sp>
    </p:spTree>
  </p:cSld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E6AF6E2-529E-42B4-F9D3-7A5E6CB8D605}" type="slidenum">
              <a:rPr/>
              <a:t/>
            </a:fld>
            <a:endParaRPr/>
          </a:p>
        </p:txBody>
      </p:sp>
    </p:spTree>
  </p:cSld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8C26C08-8B15-C8BD-3D5C-41EE40FD4CAA}" type="slidenum">
              <a:rPr/>
              <a:t/>
            </a:fld>
            <a:endParaRPr/>
          </a:p>
        </p:txBody>
      </p:sp>
    </p:spTree>
  </p:cSld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F9AAEA8-D1A3-B861-38CD-0DB47BF08192}" type="slidenum">
              <a:rPr/>
              <a:t/>
            </a:fld>
            <a:endParaRPr/>
          </a:p>
        </p:txBody>
      </p:sp>
    </p:spTree>
  </p:cSld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BC817F3-4E4E-5CE6-3FB4-CBAA892F4256}" type="slidenum">
              <a:rPr/>
              <a:t/>
            </a:fld>
            <a:endParaRPr/>
          </a:p>
        </p:txBody>
      </p:sp>
    </p:spTree>
  </p:cSld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B766644-5BFB-3B88-FB0E-D91B7B1FA39B}" type="slidenum">
              <a:rPr/>
              <a:t/>
            </a:fld>
            <a:endParaRPr/>
          </a:p>
        </p:txBody>
      </p:sp>
    </p:spTree>
  </p:cSld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F837632-CEC2-3ACC-1CDF-A915FD3538A4}" type="slidenum">
              <a:rPr/>
              <a:t/>
            </a:fld>
            <a:endParaRPr/>
          </a:p>
        </p:txBody>
      </p:sp>
    </p:spTree>
  </p:cSld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9F60F5E-834E-AFD4-442F-8FA9561E9DBE}" type="slidenum">
              <a:rPr/>
              <a:t/>
            </a:fld>
            <a:endParaRPr/>
          </a:p>
        </p:txBody>
      </p:sp>
    </p:spTree>
  </p:cSld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1A8485E-17F3-B016-8A6C-F08B52D55A61}" type="slidenum">
              <a:rPr/>
              <a:t/>
            </a:fld>
            <a:endParaRPr/>
          </a:p>
        </p:txBody>
      </p:sp>
    </p:spTree>
  </p:cSld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0A32C1A-F19A-5A3F-E42D-FEA7B48AB750}" type="slidenum">
              <a:rPr/>
              <a:t/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CB5FD5F-BD48-0485-729E-CC229B909B9B}" type="slidenum">
              <a:rPr/>
              <a:t/>
            </a:fld>
            <a:endParaRPr/>
          </a:p>
        </p:txBody>
      </p:sp>
    </p:spTree>
  </p:cSld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04B46C0-98CD-FE08-79FB-12AAC7411134}" type="slidenum">
              <a:rPr/>
              <a:t/>
            </a:fld>
            <a:endParaRPr/>
          </a:p>
        </p:txBody>
      </p:sp>
    </p:spTree>
  </p:cSld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7162B13-E002-FB92-8D02-9538B640A1E7}" type="slidenum">
              <a:rPr/>
              <a:t/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122439A-8819-D288-AA4F-9B4D63DB7745}" type="slidenum">
              <a:rPr/>
              <a:t/>
            </a:fld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4CA05E8-AAA3-71A7-13D5-179EE5F8B57E}" type="slidenum">
              <a:rPr/>
              <a:t/>
            </a:fld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0F39430-2C69-F5DB-DB78-F06493799C68}" type="slidenum">
              <a:rPr/>
              <a:t/>
            </a:fld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CA305AC-9D4C-1282-37FC-DD61AD841D86}" type="slidenum">
              <a:rPr/>
              <a:t/>
            </a:fld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DCFD090-330C-026D-C789-7CB08466CE6F}" type="slidenum">
              <a:rPr/>
              <a:t/>
            </a:fld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C77A320-47A7-E974-D1C5-C1218F1E1DDE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19880"/>
            <a:ext cx="8402760" cy="55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fr-F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 bwMode="auto">
          <a:xfrm>
            <a:off x="358920" y="800280"/>
            <a:ext cx="8423280" cy="38275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2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3"/>
          </p:nvPr>
        </p:nvSpPr>
        <p:spPr bwMode="auto"/>
        <p:txBody>
          <a:bodyPr/>
          <a:p>
            <a:pPr>
              <a:defRPr/>
            </a:pPr>
            <a:fld id="{EB54AAE1-1D4C-4479-8288-507A4E918185}" type="slidenum">
              <a:rPr/>
              <a:t>&lt;#&gt;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4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6"/>
          </p:nvPr>
        </p:nvSpPr>
        <p:spPr bwMode="auto"/>
        <p:txBody>
          <a:bodyPr/>
          <a:p>
            <a:pPr>
              <a:defRPr/>
            </a:pPr>
            <a:fld id="{BB029691-4983-401E-BB5A-BBD08B4447D1}" type="slidenum">
              <a:rPr/>
              <a:t>&lt;#&gt;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7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x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82A7E95-9E73-4844-B02C-797151B5BA58}" type="slidenum">
              <a:rPr/>
              <a:t>&lt;#&gt;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itleAndTx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 bwMode="auto"/>
        <p:txBody>
          <a:bodyPr/>
          <a:p>
            <a:pPr>
              <a:defRPr/>
            </a:pPr>
            <a:fld id="{E89B9A01-5F8F-490E-9809-205275EEE5ED}" type="slidenum">
              <a:rPr/>
              <a:t>&lt;#&gt;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Abschnitts-&#10;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19880"/>
            <a:ext cx="8402760" cy="55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fr-F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 bwMode="auto">
          <a:xfrm>
            <a:off x="358920" y="800280"/>
            <a:ext cx="8423280" cy="38275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 bwMode="auto"/>
        <p:txBody>
          <a:bodyPr/>
          <a:p>
            <a:pPr>
              <a:defRPr/>
            </a:pPr>
            <a:fld id="{0FDDCBB2-69F2-42D9-A979-D0033D7C152B}" type="slidenum">
              <a:rPr/>
              <a:t>&lt;#&gt;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Obj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19880"/>
            <a:ext cx="8402760" cy="55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fr-F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 bwMode="auto">
          <a:xfrm>
            <a:off x="358920" y="800280"/>
            <a:ext cx="4110480" cy="38275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 bwMode="auto">
          <a:xfrm>
            <a:off x="4675320" y="800280"/>
            <a:ext cx="4110480" cy="38275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 bwMode="auto"/>
        <p:txBody>
          <a:bodyPr/>
          <a:p>
            <a:pPr>
              <a:defRPr/>
            </a:pPr>
            <a:fld id="{0701DC44-49DE-4321-8C61-8E7116F312B5}" type="slidenum">
              <a:rPr/>
              <a:t>&lt;#&gt;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 bwMode="auto"/>
        <p:txBody>
          <a:bodyPr/>
          <a:p>
            <a:pPr>
              <a:defRPr/>
            </a:pPr>
            <a:fld id="{66D8A1FB-1D05-42BC-B5E2-553FF8C2EC10}" type="slidenum">
              <a:rPr/>
              <a:t>&lt;#&gt;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Only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19880"/>
            <a:ext cx="8402760" cy="55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fr-F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6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 bwMode="auto"/>
        <p:txBody>
          <a:bodyPr/>
          <a:p>
            <a:pPr>
              <a:defRPr/>
            </a:pPr>
            <a:fld id="{54722350-3EB3-43F5-8FA2-384600572A89}" type="slidenum">
              <a:rPr/>
              <a:t>&lt;#&gt;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8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 bwMode="auto"/>
        <p:txBody>
          <a:bodyPr/>
          <a:p>
            <a:pPr>
              <a:defRPr/>
            </a:pPr>
            <a:fld id="{F19AF02D-A79C-4974-92F0-A828BE2952CE}" type="slidenum">
              <a:rPr/>
              <a:t>&lt;#&gt;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Masters/_rels/slideMaster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theme" Target="../theme/theme10.xml"/><Relationship Id="rId3" Type="http://schemas.openxmlformats.org/officeDocument/2006/relationships/image" Target="../media/image1.png"/></Relationships>
</file>

<file path=ppt/slideMasters/_rels/slideMaster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theme" Target="../theme/theme1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Relationship Id="rId3" Type="http://schemas.openxmlformats.org/officeDocument/2006/relationships/image" Target="../media/image1.png"/></Relationships>
</file>

<file path=ppt/slideMasters/_rels/slideMaster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3.xml"/><Relationship Id="rId3" Type="http://schemas.openxmlformats.org/officeDocument/2006/relationships/image" Target="../media/image1.png"/></Relationships>
</file>

<file path=ppt/slideMasters/_rels/slideMaster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Masters/_rels/slideMaster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5.xml"/><Relationship Id="rId3" Type="http://schemas.openxmlformats.org/officeDocument/2006/relationships/image" Target="../media/image1.png"/></Relationships>
</file>

<file path=ppt/slideMasters/_rels/slideMaster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theme" Target="../theme/theme6.xml"/><Relationship Id="rId3" Type="http://schemas.openxmlformats.org/officeDocument/2006/relationships/image" Target="../media/image1.png"/></Relationships>
</file>

<file path=ppt/slideMasters/_rels/slideMaster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theme" Target="../theme/theme7.xml"/><Relationship Id="rId3" Type="http://schemas.openxmlformats.org/officeDocument/2006/relationships/image" Target="../media/image1.png"/></Relationships>
</file>

<file path=ppt/slideMasters/_rels/slideMaster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theme" Target="../theme/theme8.xml"/><Relationship Id="rId3" Type="http://schemas.openxmlformats.org/officeDocument/2006/relationships/image" Target="../media/image1.png"/></Relationships>
</file>

<file path=ppt/slideMasters/_rels/slideMaster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theme" Target="../theme/theme9.xml"/><Relationship Id="rId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0" name="Picture 4" descr=""/>
          <p:cNvPicPr/>
          <p:nvPr/>
        </p:nvPicPr>
        <p:blipFill>
          <a:blip r:embed="rId3"/>
          <a:stretch/>
        </p:blipFill>
        <p:spPr bwMode="auto">
          <a:xfrm>
            <a:off x="0" y="0"/>
            <a:ext cx="9142560" cy="5142240"/>
          </a:xfrm>
          <a:prstGeom prst="rect">
            <a:avLst/>
          </a:prstGeom>
          <a:ln w="0">
            <a:noFill/>
          </a:ln>
        </p:spPr>
      </p:pic>
      <p:pic>
        <p:nvPicPr>
          <p:cNvPr id="1" name="Picture 5186" descr=""/>
          <p:cNvPicPr/>
          <p:nvPr/>
        </p:nvPicPr>
        <p:blipFill>
          <a:blip r:embed="rId4"/>
          <a:stretch/>
        </p:blipFill>
        <p:spPr bwMode="auto">
          <a:xfrm>
            <a:off x="1800" y="0"/>
            <a:ext cx="9138960" cy="514224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19880"/>
            <a:ext cx="8402760" cy="559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Autofit/>
          </a:bodyPr>
          <a:p>
            <a:pPr indent="0">
              <a:buNone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0" name="Picture 4" descr=""/>
          <p:cNvPicPr/>
          <p:nvPr/>
        </p:nvPicPr>
        <p:blipFill>
          <a:blip r:embed="rId3"/>
          <a:stretch/>
        </p:blipFill>
        <p:spPr bwMode="auto">
          <a:xfrm>
            <a:off x="0" y="0"/>
            <a:ext cx="9142560" cy="5142240"/>
          </a:xfrm>
          <a:prstGeom prst="rect">
            <a:avLst/>
          </a:prstGeom>
          <a:ln w="0">
            <a:noFill/>
          </a:ln>
        </p:spPr>
      </p:pic>
      <p:sp>
        <p:nvSpPr>
          <p:cNvPr id="51" name="PlaceHolder 1"/>
          <p:cNvSpPr>
            <a:spLocks noGrp="1"/>
          </p:cNvSpPr>
          <p:nvPr>
            <p:ph type="ftr" idx="22"/>
          </p:nvPr>
        </p:nvSpPr>
        <p:spPr bwMode="auto">
          <a:xfrm>
            <a:off x="1117080" y="4743360"/>
            <a:ext cx="37580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lt1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chemeClr val="lt1"/>
                </a:solidFill>
                <a:latin typeface="TUM Neue Helvetica 55 Regular"/>
              </a:rPr>
              <a:t>&lt;footer&gt;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ldNum" idx="23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CB1283E0-78F7-4A27-8734-9CEB293DEECE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dt" idx="24"/>
          </p:nvPr>
        </p:nvSpPr>
        <p:spPr bwMode="auto">
          <a:xfrm>
            <a:off x="4876920" y="4743360"/>
            <a:ext cx="327528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>
              <a:buNone/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  <a:defRPr/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&lt;date/time&gt;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4" name="Picture 4" descr=""/>
          <p:cNvPicPr/>
          <p:nvPr/>
        </p:nvPicPr>
        <p:blipFill>
          <a:blip r:embed="rId3"/>
          <a:stretch/>
        </p:blipFill>
        <p:spPr bwMode="auto">
          <a:xfrm>
            <a:off x="0" y="0"/>
            <a:ext cx="9142560" cy="5142240"/>
          </a:xfrm>
          <a:prstGeom prst="rect">
            <a:avLst/>
          </a:prstGeom>
          <a:ln w="0">
            <a:noFill/>
          </a:ln>
        </p:spPr>
      </p:pic>
      <p:sp>
        <p:nvSpPr>
          <p:cNvPr id="55" name="PlaceHolder 1"/>
          <p:cNvSpPr>
            <a:spLocks noGrp="1"/>
          </p:cNvSpPr>
          <p:nvPr>
            <p:ph type="ftr" idx="25"/>
          </p:nvPr>
        </p:nvSpPr>
        <p:spPr bwMode="auto">
          <a:xfrm>
            <a:off x="1117080" y="4743360"/>
            <a:ext cx="37580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lt1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chemeClr val="lt1"/>
                </a:solidFill>
                <a:latin typeface="TUM Neue Helvetica 55 Regular"/>
              </a:rPr>
              <a:t>&lt;footer&gt;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ldNum" idx="26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2C973F73-4184-4E59-9B98-A02AE89F5072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dt" idx="27"/>
          </p:nvPr>
        </p:nvSpPr>
        <p:spPr bwMode="auto">
          <a:xfrm>
            <a:off x="4876920" y="4743360"/>
            <a:ext cx="327528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>
              <a:buNone/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  <a:defRPr/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&lt;date/time&gt;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4" descr=""/>
          <p:cNvPicPr/>
          <p:nvPr/>
        </p:nvPicPr>
        <p:blipFill>
          <a:blip r:embed="rId3"/>
          <a:stretch/>
        </p:blipFill>
        <p:spPr bwMode="auto">
          <a:xfrm>
            <a:off x="0" y="0"/>
            <a:ext cx="9142560" cy="5142240"/>
          </a:xfrm>
          <a:prstGeom prst="rect">
            <a:avLst/>
          </a:prstGeom>
          <a:ln w="0"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ftr" idx="1"/>
          </p:nvPr>
        </p:nvSpPr>
        <p:spPr bwMode="auto">
          <a:xfrm>
            <a:off x="1117080" y="4743360"/>
            <a:ext cx="37580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lt1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chemeClr val="lt1"/>
                </a:solidFill>
                <a:latin typeface="TUM Neue Helvetica 55 Regular"/>
              </a:rPr>
              <a:t>&lt;footer&gt;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ldNum" idx="2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DE27D5E3-2B99-46CF-9FE0-F0CF46159755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3"/>
          </p:nvPr>
        </p:nvSpPr>
        <p:spPr bwMode="auto">
          <a:xfrm>
            <a:off x="4876920" y="4743360"/>
            <a:ext cx="327528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>
              <a:buNone/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  <a:defRPr/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&lt;date/time&gt;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" name="Picture 4" descr=""/>
          <p:cNvPicPr/>
          <p:nvPr/>
        </p:nvPicPr>
        <p:blipFill>
          <a:blip r:embed="rId3"/>
          <a:stretch/>
        </p:blipFill>
        <p:spPr bwMode="auto">
          <a:xfrm>
            <a:off x="0" y="0"/>
            <a:ext cx="9142560" cy="5142240"/>
          </a:xfrm>
          <a:prstGeom prst="rect">
            <a:avLst/>
          </a:prstGeom>
          <a:ln w="0">
            <a:noFill/>
          </a:ln>
        </p:spPr>
      </p:pic>
      <p:sp>
        <p:nvSpPr>
          <p:cNvPr id="11" name="PlaceHolder 1"/>
          <p:cNvSpPr>
            <a:spLocks noGrp="1"/>
          </p:cNvSpPr>
          <p:nvPr>
            <p:ph type="ftr" idx="4"/>
          </p:nvPr>
        </p:nvSpPr>
        <p:spPr bwMode="auto">
          <a:xfrm>
            <a:off x="1117080" y="4743360"/>
            <a:ext cx="37580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lt1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chemeClr val="lt1"/>
                </a:solidFill>
                <a:latin typeface="TUM Neue Helvetica 55 Regular"/>
              </a:rPr>
              <a:t>&lt;footer&gt;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ldNum" idx="5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812C08B9-C793-48FD-95FE-5CDB5D4E61D5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dt" idx="6"/>
          </p:nvPr>
        </p:nvSpPr>
        <p:spPr bwMode="auto">
          <a:xfrm>
            <a:off x="4876920" y="4743360"/>
            <a:ext cx="327528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>
              <a:buNone/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  <a:defRPr/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&lt;date/time&gt;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" name="Picture 4" descr=""/>
          <p:cNvPicPr/>
          <p:nvPr/>
        </p:nvPicPr>
        <p:blipFill>
          <a:blip r:embed="rId3"/>
          <a:stretch/>
        </p:blipFill>
        <p:spPr bwMode="auto">
          <a:xfrm>
            <a:off x="0" y="0"/>
            <a:ext cx="9142560" cy="5142240"/>
          </a:xfrm>
          <a:prstGeom prst="rect">
            <a:avLst/>
          </a:prstGeom>
          <a:ln w="0">
            <a:noFill/>
          </a:ln>
        </p:spPr>
      </p:pic>
      <p:pic>
        <p:nvPicPr>
          <p:cNvPr id="15" name="Picture 92" descr=""/>
          <p:cNvPicPr/>
          <p:nvPr/>
        </p:nvPicPr>
        <p:blipFill>
          <a:blip r:embed="rId4"/>
          <a:stretch/>
        </p:blipFill>
        <p:spPr bwMode="auto">
          <a:xfrm>
            <a:off x="0" y="0"/>
            <a:ext cx="9142560" cy="5142240"/>
          </a:xfrm>
          <a:prstGeom prst="rect">
            <a:avLst/>
          </a:prstGeom>
          <a:ln w="0">
            <a:noFill/>
          </a:ln>
        </p:spPr>
      </p:pic>
      <p:sp>
        <p:nvSpPr>
          <p:cNvPr id="1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r>
              <a:rPr lang="fr-FR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lang="fr-FR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  <a:endParaRPr lang="fr-FR" sz="2800" b="0" strike="noStrike" spc="-1">
              <a:solidFill>
                <a:srgbClr val="000000"/>
              </a:solidFill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  <a:endParaRPr lang="fr-FR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" name="Picture 4" descr=""/>
          <p:cNvPicPr/>
          <p:nvPr/>
        </p:nvPicPr>
        <p:blipFill>
          <a:blip r:embed="rId3"/>
          <a:stretch/>
        </p:blipFill>
        <p:spPr bwMode="auto">
          <a:xfrm>
            <a:off x="0" y="0"/>
            <a:ext cx="9142560" cy="5142240"/>
          </a:xfrm>
          <a:prstGeom prst="rect">
            <a:avLst/>
          </a:prstGeom>
          <a:ln w="0">
            <a:noFill/>
          </a:ln>
        </p:spPr>
      </p:pic>
      <p:sp>
        <p:nvSpPr>
          <p:cNvPr id="19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19880"/>
            <a:ext cx="8402760" cy="559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Autofit/>
          </a:bodyPr>
          <a:p>
            <a:pPr indent="0">
              <a:buNone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 bwMode="auto">
          <a:xfrm>
            <a:off x="358920" y="800280"/>
            <a:ext cx="8423280" cy="38275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ftr" idx="7"/>
          </p:nvPr>
        </p:nvSpPr>
        <p:spPr bwMode="auto">
          <a:xfrm>
            <a:off x="1117080" y="4743360"/>
            <a:ext cx="37580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lt1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chemeClr val="lt1"/>
                </a:solidFill>
                <a:latin typeface="TUM Neue Helvetica 55 Regular"/>
              </a:rPr>
              <a:t>&lt;footer&gt;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sldNum" idx="8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1BBC7365-BF0C-47A2-B4BB-9774272E3220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5"/>
          <p:cNvSpPr>
            <a:spLocks noGrp="1"/>
          </p:cNvSpPr>
          <p:nvPr>
            <p:ph type="dt" idx="9"/>
          </p:nvPr>
        </p:nvSpPr>
        <p:spPr bwMode="auto">
          <a:xfrm>
            <a:off x="4876920" y="4743360"/>
            <a:ext cx="327528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>
              <a:buNone/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  <a:defRPr/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&lt;date/time&gt;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6" name="Picture 4" descr=""/>
          <p:cNvPicPr/>
          <p:nvPr/>
        </p:nvPicPr>
        <p:blipFill>
          <a:blip r:embed="rId3"/>
          <a:stretch/>
        </p:blipFill>
        <p:spPr bwMode="auto">
          <a:xfrm>
            <a:off x="0" y="0"/>
            <a:ext cx="9142560" cy="5142240"/>
          </a:xfrm>
          <a:prstGeom prst="rect">
            <a:avLst/>
          </a:prstGeom>
          <a:ln w="0">
            <a:noFill/>
          </a:ln>
        </p:spPr>
      </p:pic>
      <p:sp>
        <p:nvSpPr>
          <p:cNvPr id="27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19880"/>
            <a:ext cx="8402760" cy="559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Autofit/>
          </a:bodyPr>
          <a:p>
            <a:pPr indent="0">
              <a:buNone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 bwMode="auto">
          <a:xfrm>
            <a:off x="358920" y="800280"/>
            <a:ext cx="4110120" cy="38275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 bwMode="auto">
          <a:xfrm>
            <a:off x="4675320" y="800280"/>
            <a:ext cx="4110120" cy="38275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ftr" idx="10"/>
          </p:nvPr>
        </p:nvSpPr>
        <p:spPr bwMode="auto">
          <a:xfrm>
            <a:off x="1117080" y="4743360"/>
            <a:ext cx="37580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lt1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chemeClr val="lt1"/>
                </a:solidFill>
                <a:latin typeface="TUM Neue Helvetica 55 Regular"/>
              </a:rPr>
              <a:t>&lt;footer&gt;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sldNum" idx="11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7395B621-CFDF-4690-9B3E-46CF9F264D15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6"/>
          <p:cNvSpPr>
            <a:spLocks noGrp="1"/>
          </p:cNvSpPr>
          <p:nvPr>
            <p:ph type="dt" idx="12"/>
          </p:nvPr>
        </p:nvSpPr>
        <p:spPr bwMode="auto">
          <a:xfrm>
            <a:off x="4876920" y="4743360"/>
            <a:ext cx="327528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>
              <a:buNone/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  <a:defRPr/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&lt;date/time&gt;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6" name="Picture 4" descr=""/>
          <p:cNvPicPr/>
          <p:nvPr/>
        </p:nvPicPr>
        <p:blipFill>
          <a:blip r:embed="rId3"/>
          <a:stretch/>
        </p:blipFill>
        <p:spPr bwMode="auto">
          <a:xfrm>
            <a:off x="0" y="0"/>
            <a:ext cx="9142560" cy="5142240"/>
          </a:xfrm>
          <a:prstGeom prst="rect">
            <a:avLst/>
          </a:prstGeom>
          <a:ln w="0">
            <a:noFill/>
          </a:ln>
        </p:spPr>
      </p:pic>
      <p:sp>
        <p:nvSpPr>
          <p:cNvPr id="37" name="PlaceHolder 1"/>
          <p:cNvSpPr>
            <a:spLocks noGrp="1"/>
          </p:cNvSpPr>
          <p:nvPr>
            <p:ph type="ftr" idx="13"/>
          </p:nvPr>
        </p:nvSpPr>
        <p:spPr bwMode="auto">
          <a:xfrm>
            <a:off x="1117080" y="4743360"/>
            <a:ext cx="37580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lt1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chemeClr val="lt1"/>
                </a:solidFill>
                <a:latin typeface="TUM Neue Helvetica 55 Regular"/>
              </a:rPr>
              <a:t>&lt;footer&gt;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sldNum" idx="14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F1FE325B-A413-44B7-B943-45E0AB6283F6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dt" idx="15"/>
          </p:nvPr>
        </p:nvSpPr>
        <p:spPr bwMode="auto">
          <a:xfrm>
            <a:off x="4876920" y="4743360"/>
            <a:ext cx="327528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>
              <a:buNone/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  <a:defRPr/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&lt;date/time&gt;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0" name="Picture 4" descr=""/>
          <p:cNvPicPr/>
          <p:nvPr/>
        </p:nvPicPr>
        <p:blipFill>
          <a:blip r:embed="rId3"/>
          <a:stretch/>
        </p:blipFill>
        <p:spPr bwMode="auto">
          <a:xfrm>
            <a:off x="0" y="0"/>
            <a:ext cx="9142560" cy="5142240"/>
          </a:xfrm>
          <a:prstGeom prst="rect">
            <a:avLst/>
          </a:prstGeom>
          <a:ln w="0">
            <a:noFill/>
          </a:ln>
        </p:spPr>
      </p:pic>
      <p:sp>
        <p:nvSpPr>
          <p:cNvPr id="41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19880"/>
            <a:ext cx="8402760" cy="559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Autofit/>
          </a:bodyPr>
          <a:p>
            <a:pPr indent="0">
              <a:buNone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 idx="16"/>
          </p:nvPr>
        </p:nvSpPr>
        <p:spPr bwMode="auto">
          <a:xfrm>
            <a:off x="1117080" y="4743360"/>
            <a:ext cx="37580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lt1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chemeClr val="lt1"/>
                </a:solidFill>
                <a:latin typeface="TUM Neue Helvetica 55 Regular"/>
              </a:rPr>
              <a:t>&lt;footer&gt;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 idx="17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2D11F3E7-EB11-4462-8506-C729350BAC3C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 idx="18"/>
          </p:nvPr>
        </p:nvSpPr>
        <p:spPr bwMode="auto">
          <a:xfrm>
            <a:off x="4876920" y="4743360"/>
            <a:ext cx="327528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>
              <a:buNone/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  <a:defRPr/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&lt;date/time&gt;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6" name="Picture 4" descr=""/>
          <p:cNvPicPr/>
          <p:nvPr/>
        </p:nvPicPr>
        <p:blipFill>
          <a:blip r:embed="rId3"/>
          <a:stretch/>
        </p:blipFill>
        <p:spPr bwMode="auto">
          <a:xfrm>
            <a:off x="0" y="0"/>
            <a:ext cx="9142560" cy="5142240"/>
          </a:xfrm>
          <a:prstGeom prst="rect">
            <a:avLst/>
          </a:prstGeom>
          <a:ln w="0">
            <a:noFill/>
          </a:ln>
        </p:spPr>
      </p:pic>
      <p:sp>
        <p:nvSpPr>
          <p:cNvPr id="47" name="PlaceHolder 1"/>
          <p:cNvSpPr>
            <a:spLocks noGrp="1"/>
          </p:cNvSpPr>
          <p:nvPr>
            <p:ph type="ftr" idx="19"/>
          </p:nvPr>
        </p:nvSpPr>
        <p:spPr bwMode="auto">
          <a:xfrm>
            <a:off x="1117080" y="4743360"/>
            <a:ext cx="37580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chemeClr val="lt1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chemeClr val="lt1"/>
                </a:solidFill>
                <a:latin typeface="TUM Neue Helvetica 55 Regular"/>
              </a:rPr>
              <a:t>&lt;footer&gt;</a:t>
            </a:r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ldNum" idx="20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B07EEF2C-DE76-4DF0-ADA6-1F1D3406E7C1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dt" idx="21"/>
          </p:nvPr>
        </p:nvSpPr>
        <p:spPr bwMode="auto">
          <a:xfrm>
            <a:off x="4876920" y="4743360"/>
            <a:ext cx="327528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>
              <a:buNone/>
              <a:defRPr lang="fr-FR" sz="14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  <a:defRPr/>
            </a:pPr>
            <a:r>
              <a:rPr lang="fr-FR" sz="1400" b="0" strike="noStrike" spc="-1">
                <a:solidFill>
                  <a:srgbClr val="000000"/>
                </a:solidFill>
                <a:latin typeface="Calibri"/>
              </a:rPr>
              <a:t>&lt;date/time&gt;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pn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9.png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0.png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1.pn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2.png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3.png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4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 bwMode="auto">
          <a:xfrm>
            <a:off x="2120040" y="1853640"/>
            <a:ext cx="6952680" cy="9702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3200" b="1" strike="noStrike" spc="-1">
                <a:solidFill>
                  <a:schemeClr val="lt1"/>
                </a:solidFill>
                <a:latin typeface="TUM Neue Helvetica 55 Regular"/>
              </a:rPr>
              <a:t>Graph diffusion models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subTitle"/>
          </p:nvPr>
        </p:nvSpPr>
        <p:spPr bwMode="auto">
          <a:xfrm>
            <a:off x="2120040" y="1340640"/>
            <a:ext cx="6952680" cy="5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spcBef>
                <a:spcPts val="360"/>
              </a:spcBef>
              <a:buNone/>
              <a:tabLst>
                <a:tab pos="0" algn="l"/>
              </a:tabLst>
              <a:defRPr/>
            </a:pPr>
            <a:r>
              <a:rPr lang="fr-FR" sz="1800" b="0" strike="noStrike" spc="-1">
                <a:solidFill>
                  <a:schemeClr val="lt1"/>
                </a:solidFill>
                <a:latin typeface="TUM Neue Helvetica 55 Regular"/>
              </a:rPr>
              <a:t>Computer Aided Medical Procedures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General overview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 bwMode="auto">
          <a:xfrm>
            <a:off x="358920" y="800280"/>
            <a:ext cx="8423280" cy="38275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Data-Centric Learning from Unlabeled Graphs with Diffusion Model (Liu et al., 2023)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Autoregressive Diffusion Model for Graph Generation (Kong et al., 2023)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DiGress - Discrete Denoising diffusion for graph generation (Vignac et al., 2023)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sldNum" idx="34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56FF62B2-F82E-417E-AF82-7F1E70A7E99A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F7DA1A89-1F99-4F28-89E9-2EDC5C114F34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ubTitle"/>
          </p:nvPr>
        </p:nvSpPr>
        <p:spPr bwMode="auto">
          <a:xfrm>
            <a:off x="2120040" y="1336680"/>
            <a:ext cx="6952680" cy="5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  <a:defRPr/>
            </a:pPr>
            <a:r>
              <a:rPr lang="fr-FR" sz="1800" b="0" strike="noStrike" spc="-1">
                <a:solidFill>
                  <a:schemeClr val="lt1"/>
                </a:solidFill>
                <a:latin typeface="TUM Neue Helvetica 55 Regular"/>
              </a:rPr>
              <a:t>Computer Aided Medical Procedures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title"/>
          </p:nvPr>
        </p:nvSpPr>
        <p:spPr bwMode="auto">
          <a:xfrm>
            <a:off x="2120040" y="1850759"/>
            <a:ext cx="6952680" cy="970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3200" b="1" strike="noStrike" spc="-1">
                <a:solidFill>
                  <a:schemeClr val="lt1"/>
                </a:solidFill>
                <a:latin typeface="TUM Neue Helvetica 55 Regular"/>
                <a:ea typeface="ＭＳ Ｐゴシック"/>
              </a:rPr>
              <a:t>Data-Centric Learning from Unlabeled Graphs with Diffusion Model (Liu et al., 2023)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Motivation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 bwMode="auto">
          <a:xfrm>
            <a:off x="358920" y="800280"/>
            <a:ext cx="8423280" cy="38275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New data augmentation technique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Font typeface="OpenSymbol"/>
              <a:buAutoNum type="arabicParenR"/>
              <a:defRPr/>
            </a:pPr>
            <a:r>
              <a:rPr lang="en-US" sz="1400" b="0" strike="noStrike" spc="-1">
                <a:solidFill>
                  <a:srgbClr val="333333"/>
                </a:solidFill>
                <a:highlight>
                  <a:srgbClr val="01FD55"/>
                </a:highlight>
                <a:latin typeface="TUM Neue Helvetica 55 Regular"/>
              </a:rPr>
              <a:t>Unsupervised graph generation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Font typeface="OpenSymbol"/>
              <a:buAutoNum type="arabicParenR"/>
              <a:defRPr/>
            </a:pPr>
            <a:r>
              <a:rPr lang="en-US" sz="1400" b="0" strike="noStrike" spc="-1">
                <a:solidFill>
                  <a:srgbClr val="333333"/>
                </a:solidFill>
                <a:highlight>
                  <a:srgbClr val="FFFD59"/>
                </a:highlight>
                <a:latin typeface="TUM Neue Helvetica 55 Regular"/>
              </a:rPr>
              <a:t>Graph generation from labelled dataset of downstream prediction task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Font typeface="OpenSymbol"/>
              <a:buAutoNum type="arabicParenR"/>
              <a:defRPr/>
            </a:pPr>
            <a:r>
              <a:rPr lang="en-US" sz="1400" b="0" strike="noStrike" spc="-1">
                <a:solidFill>
                  <a:srgbClr val="333333"/>
                </a:solidFill>
                <a:highlight>
                  <a:srgbClr val="FFFD59"/>
                </a:highlight>
                <a:latin typeface="TUM Neue Helvetica 55 Regular"/>
              </a:rPr>
              <a:t>Prediction task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sldNum" idx="35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43526242-F84C-4BD3-BB41-3DE6533F8259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5" name="" descr=""/>
          <p:cNvPicPr/>
          <p:nvPr/>
        </p:nvPicPr>
        <p:blipFill>
          <a:blip r:embed="rId3"/>
          <a:stretch/>
        </p:blipFill>
        <p:spPr bwMode="auto">
          <a:xfrm>
            <a:off x="2443680" y="2644560"/>
            <a:ext cx="4255560" cy="154728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4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787CC014-91DF-473B-A44E-F0DE794F99CF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Framework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 bwMode="auto">
          <a:xfrm>
            <a:off x="358920" y="800280"/>
            <a:ext cx="8423280" cy="38275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Diffusion model of DCT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sldNum" idx="36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1BD65245-7B7B-45EC-9D8B-16BC9B201888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9" name="" descr=""/>
          <p:cNvPicPr/>
          <p:nvPr/>
        </p:nvPicPr>
        <p:blipFill>
          <a:blip r:embed="rId3"/>
          <a:stretch/>
        </p:blipFill>
        <p:spPr bwMode="auto">
          <a:xfrm>
            <a:off x="1334880" y="1352520"/>
            <a:ext cx="6473520" cy="314676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4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0838BF4C-AC0A-405E-84C3-1202B16E6A96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Unsupervised graph generation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sldNum" idx="37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50A2A593-43E8-48FE-92E2-171741F33C0D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Content Placeholder 1"/>
          <p:cNvSpPr/>
          <p:nvPr/>
        </p:nvSpPr>
        <p:spPr bwMode="auto">
          <a:xfrm>
            <a:off x="359280" y="800640"/>
            <a:ext cx="8423280" cy="3827519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numCol="1" spcCol="0" anchor="t">
            <a:noAutofit/>
          </a:bodyPr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Diffusion process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Denoising process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3" name="" descr=""/>
          <p:cNvPicPr/>
          <p:nvPr/>
        </p:nvPicPr>
        <p:blipFill>
          <a:blip r:embed="rId3"/>
          <a:stretch/>
        </p:blipFill>
        <p:spPr bwMode="auto">
          <a:xfrm>
            <a:off x="2162520" y="1433880"/>
            <a:ext cx="4818240" cy="712800"/>
          </a:xfrm>
          <a:prstGeom prst="rect">
            <a:avLst/>
          </a:prstGeom>
          <a:ln w="0">
            <a:noFill/>
          </a:ln>
        </p:spPr>
      </p:pic>
      <p:pic>
        <p:nvPicPr>
          <p:cNvPr id="104" name="" descr=""/>
          <p:cNvPicPr/>
          <p:nvPr/>
        </p:nvPicPr>
        <p:blipFill>
          <a:blip r:embed="rId4"/>
          <a:stretch/>
        </p:blipFill>
        <p:spPr bwMode="auto">
          <a:xfrm>
            <a:off x="90720" y="3219480"/>
            <a:ext cx="8961480" cy="760680"/>
          </a:xfrm>
          <a:prstGeom prst="rect">
            <a:avLst/>
          </a:prstGeom>
          <a:ln w="0">
            <a:noFill/>
          </a:ln>
        </p:spPr>
      </p:pic>
      <p:sp>
        <p:nvSpPr>
          <p:cNvPr id="105" name=""/>
          <p:cNvSpPr/>
          <p:nvPr/>
        </p:nvSpPr>
        <p:spPr bwMode="auto">
          <a:xfrm rot="18919199">
            <a:off x="3593880" y="1183680"/>
            <a:ext cx="614879" cy="228960"/>
          </a:xfrm>
          <a:prstGeom prst="leftArrow">
            <a:avLst>
              <a:gd name="adj1" fmla="val 50000"/>
              <a:gd name="adj2" fmla="val 67006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>
              <a:lnSpc>
                <a:spcPct val="100000"/>
              </a:lnSpc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"/>
          <p:cNvSpPr/>
          <p:nvPr/>
        </p:nvSpPr>
        <p:spPr bwMode="auto">
          <a:xfrm>
            <a:off x="4103280" y="823680"/>
            <a:ext cx="2878920" cy="319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>
              <a:lnSpc>
                <a:spcPct val="100000"/>
              </a:lnSpc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Drifting coefficient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"/>
          <p:cNvSpPr/>
          <p:nvPr/>
        </p:nvSpPr>
        <p:spPr bwMode="auto">
          <a:xfrm rot="3342000">
            <a:off x="5881320" y="2173680"/>
            <a:ext cx="614879" cy="228960"/>
          </a:xfrm>
          <a:prstGeom prst="leftArrow">
            <a:avLst>
              <a:gd name="adj1" fmla="val 50000"/>
              <a:gd name="adj2" fmla="val 67006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>
              <a:lnSpc>
                <a:spcPct val="100000"/>
              </a:lnSpc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"/>
          <p:cNvSpPr/>
          <p:nvPr/>
        </p:nvSpPr>
        <p:spPr bwMode="auto">
          <a:xfrm>
            <a:off x="5770080" y="2633400"/>
            <a:ext cx="2878920" cy="319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>
              <a:lnSpc>
                <a:spcPct val="100000"/>
              </a:lnSpc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Diffusion coefficient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"/>
          <p:cNvSpPr/>
          <p:nvPr/>
        </p:nvSpPr>
        <p:spPr bwMode="auto">
          <a:xfrm>
            <a:off x="7217280" y="680760"/>
            <a:ext cx="1878120" cy="54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>
              <a:lnSpc>
                <a:spcPct val="100000"/>
              </a:lnSpc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Standard Wiener process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"/>
          <p:cNvSpPr/>
          <p:nvPr/>
        </p:nvSpPr>
        <p:spPr bwMode="auto">
          <a:xfrm rot="19702200">
            <a:off x="7014960" y="1294560"/>
            <a:ext cx="614879" cy="228960"/>
          </a:xfrm>
          <a:prstGeom prst="leftArrow">
            <a:avLst>
              <a:gd name="adj1" fmla="val 50000"/>
              <a:gd name="adj2" fmla="val 67006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>
              <a:lnSpc>
                <a:spcPct val="100000"/>
              </a:lnSpc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"/>
          <p:cNvSpPr/>
          <p:nvPr/>
        </p:nvSpPr>
        <p:spPr bwMode="auto">
          <a:xfrm>
            <a:off x="6360120" y="4053240"/>
            <a:ext cx="1878120" cy="54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>
              <a:lnSpc>
                <a:spcPct val="100000"/>
              </a:lnSpc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Reverse standard Wiener process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"/>
          <p:cNvSpPr/>
          <p:nvPr/>
        </p:nvSpPr>
        <p:spPr bwMode="auto">
          <a:xfrm rot="8401799">
            <a:off x="8267760" y="3945600"/>
            <a:ext cx="614879" cy="227160"/>
          </a:xfrm>
          <a:prstGeom prst="leftArrow">
            <a:avLst>
              <a:gd name="adj1" fmla="val 50000"/>
              <a:gd name="adj2" fmla="val 67536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ctr">
            <a:noAutofit/>
          </a:bodyPr>
          <a:p>
            <a:pPr>
              <a:lnSpc>
                <a:spcPct val="100000"/>
              </a:lnSpc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AABFA2EE-9A8C-4383-9646-1B2E8042CB59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Adaptation to downstream prediction task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sldNum" idx="38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BDEB5756-C046-414C-9E6C-B6FFA4500F5E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Content Placeholder 10"/>
          <p:cNvSpPr/>
          <p:nvPr/>
        </p:nvSpPr>
        <p:spPr bwMode="auto">
          <a:xfrm>
            <a:off x="359280" y="800640"/>
            <a:ext cx="8423280" cy="3827519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numCol="1" spcCol="0" anchor="t">
            <a:noAutofit/>
          </a:bodyPr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Based on minimal sufficient transferred knowledge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Used loss to minimise the quantity above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New denoising process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6" name="" descr=""/>
          <p:cNvPicPr/>
          <p:nvPr/>
        </p:nvPicPr>
        <p:blipFill>
          <a:blip r:embed="rId3"/>
          <a:stretch/>
        </p:blipFill>
        <p:spPr bwMode="auto">
          <a:xfrm>
            <a:off x="1686240" y="1233720"/>
            <a:ext cx="5770800" cy="693720"/>
          </a:xfrm>
          <a:prstGeom prst="rect">
            <a:avLst/>
          </a:prstGeom>
          <a:ln w="0">
            <a:noFill/>
          </a:ln>
        </p:spPr>
      </p:pic>
      <p:pic>
        <p:nvPicPr>
          <p:cNvPr id="117" name="" descr=""/>
          <p:cNvPicPr/>
          <p:nvPr/>
        </p:nvPicPr>
        <p:blipFill>
          <a:blip r:embed="rId4"/>
          <a:stretch/>
        </p:blipFill>
        <p:spPr bwMode="auto">
          <a:xfrm>
            <a:off x="1476720" y="2494800"/>
            <a:ext cx="6189840" cy="532080"/>
          </a:xfrm>
          <a:prstGeom prst="rect">
            <a:avLst/>
          </a:prstGeom>
          <a:ln w="0">
            <a:noFill/>
          </a:ln>
        </p:spPr>
      </p:pic>
      <p:pic>
        <p:nvPicPr>
          <p:cNvPr id="118" name="" descr=""/>
          <p:cNvPicPr/>
          <p:nvPr/>
        </p:nvPicPr>
        <p:blipFill>
          <a:blip r:embed="rId5"/>
          <a:stretch/>
        </p:blipFill>
        <p:spPr bwMode="auto">
          <a:xfrm>
            <a:off x="492840" y="3706200"/>
            <a:ext cx="8157600" cy="66312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7967FA8A-0EC7-43A3-BE33-46F65CB48F53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subTitle"/>
          </p:nvPr>
        </p:nvSpPr>
        <p:spPr bwMode="auto">
          <a:xfrm>
            <a:off x="2120040" y="1336680"/>
            <a:ext cx="6952680" cy="5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  <a:defRPr/>
            </a:pPr>
            <a:r>
              <a:rPr lang="fr-FR" sz="1800" b="0" strike="noStrike" spc="-1">
                <a:solidFill>
                  <a:schemeClr val="lt1"/>
                </a:solidFill>
                <a:latin typeface="TUM Neue Helvetica 55 Regular"/>
              </a:rPr>
              <a:t>Computer Aided Medical Procedures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title"/>
          </p:nvPr>
        </p:nvSpPr>
        <p:spPr bwMode="auto">
          <a:xfrm>
            <a:off x="2120040" y="1850759"/>
            <a:ext cx="6952680" cy="970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3200" b="1" strike="noStrike" spc="-1">
                <a:solidFill>
                  <a:schemeClr val="lt1"/>
                </a:solidFill>
                <a:latin typeface="TUM Neue Helvetica 55 Regular"/>
                <a:ea typeface="ＭＳ Ｐゴシック"/>
              </a:rPr>
              <a:t>Autoregressive Diffusion Model for Graph Generation (Kong et al., 2023)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Motivation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sldNum" idx="39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4FBC6157-2D9F-42A3-A970-512C6C6A2D02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Content Placeholder 12"/>
          <p:cNvSpPr/>
          <p:nvPr/>
        </p:nvSpPr>
        <p:spPr bwMode="auto">
          <a:xfrm>
            <a:off x="359280" y="800640"/>
            <a:ext cx="8423280" cy="3827519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numCol="1" spcCol="0" anchor="t">
            <a:noAutofit/>
          </a:bodyPr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Use efficiently diffusion models to manipulate graphs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1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Adapted for graphs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Easily constrainable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Quicker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C0D871D5-A951-434E-B5F1-354D18CD1D6D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Diffusion process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sldNum" idx="40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A0B03B9D-0898-463D-9B51-2AFF8F6E4B19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Content Placeholder 11"/>
          <p:cNvSpPr/>
          <p:nvPr/>
        </p:nvSpPr>
        <p:spPr bwMode="auto">
          <a:xfrm>
            <a:off x="359280" y="800640"/>
            <a:ext cx="8423280" cy="3827519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numCol="1" spcCol="0" anchor="t">
            <a:noAutofit/>
          </a:bodyPr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Adaptation to the sparcity of graph data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→ </a:t>
            </a: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Removal of one node at a time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→ </a:t>
            </a: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Order matters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7" name="" descr=""/>
          <p:cNvPicPr/>
          <p:nvPr/>
        </p:nvPicPr>
        <p:blipFill>
          <a:blip r:embed="rId3"/>
          <a:stretch/>
        </p:blipFill>
        <p:spPr bwMode="auto">
          <a:xfrm>
            <a:off x="687240" y="2034720"/>
            <a:ext cx="7768800" cy="18964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DE79A0A2-7499-4320-8764-AD27EA5E3D24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Denoising process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ldNum" idx="41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41D250C1-97CE-4A07-9E6C-52E1CED8D94D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Content Placeholder 13"/>
          <p:cNvSpPr/>
          <p:nvPr/>
        </p:nvSpPr>
        <p:spPr bwMode="auto">
          <a:xfrm>
            <a:off x="359280" y="800640"/>
            <a:ext cx="8423280" cy="3827519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numCol="1" spcCol="0" anchor="t">
            <a:noAutofit/>
          </a:bodyPr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Adaptation to the diffusion process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1" name="" descr=""/>
          <p:cNvPicPr/>
          <p:nvPr/>
        </p:nvPicPr>
        <p:blipFill>
          <a:blip r:embed="rId3"/>
          <a:stretch/>
        </p:blipFill>
        <p:spPr bwMode="auto">
          <a:xfrm>
            <a:off x="633240" y="1659240"/>
            <a:ext cx="7876800" cy="17564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BDB71412-4181-479C-9BE0-B8D66CF4F1CE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rgbClr val="333333"/>
                </a:solidFill>
                <a:latin typeface="TUM Neue Helvetica 55 Regular"/>
              </a:rPr>
              <a:t>Outline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 bwMode="auto">
          <a:xfrm>
            <a:off x="358920" y="800280"/>
            <a:ext cx="8423280" cy="38275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Autofit/>
          </a:bodyPr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Introduction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Presentation of three state of the art models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Experimental results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Discussion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sldNum" idx="28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B9EE011C-3564-493A-86CC-AB413238596D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20032944-E0CC-4392-A948-C87471AE6F9C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subTitle"/>
          </p:nvPr>
        </p:nvSpPr>
        <p:spPr bwMode="auto">
          <a:xfrm>
            <a:off x="2120040" y="1336680"/>
            <a:ext cx="6952680" cy="5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  <a:defRPr/>
            </a:pPr>
            <a:r>
              <a:rPr lang="fr-FR" sz="1800" b="0" strike="noStrike" spc="-1">
                <a:solidFill>
                  <a:schemeClr val="lt1"/>
                </a:solidFill>
                <a:latin typeface="TUM Neue Helvetica 55 Regular"/>
              </a:rPr>
              <a:t>Computer Aided Medical Procedures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title"/>
          </p:nvPr>
        </p:nvSpPr>
        <p:spPr bwMode="auto">
          <a:xfrm>
            <a:off x="2120040" y="1850759"/>
            <a:ext cx="6952680" cy="970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3200" b="1" strike="noStrike" spc="-1">
                <a:solidFill>
                  <a:schemeClr val="lt1"/>
                </a:solidFill>
                <a:latin typeface="TUM Neue Helvetica 55 Regular"/>
                <a:ea typeface="ＭＳ Ｐゴシック"/>
              </a:rPr>
              <a:t>DiGress - Discrete Denoising diffusion for graph generation (Vignac et al., 2023)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Motivation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sldNum" idx="42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0E005E1F-85DD-4C7B-8B0D-800BA1FFDC02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Content Placeholder 16"/>
          <p:cNvSpPr/>
          <p:nvPr/>
        </p:nvSpPr>
        <p:spPr bwMode="auto">
          <a:xfrm>
            <a:off x="359280" y="800640"/>
            <a:ext cx="8423280" cy="3827519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numCol="1" spcCol="0" anchor="t">
            <a:noAutofit/>
          </a:bodyPr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Same as GraphARM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1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Adapted for graphs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Easily constrainable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Quicker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26C2B411-26B1-43C9-B382-FE7893CD5524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Diffusion process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sldNum" idx="43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ACD74D50-55DA-4AC5-B32C-46AFCCC060B9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Content Placeholder 15"/>
          <p:cNvSpPr/>
          <p:nvPr/>
        </p:nvSpPr>
        <p:spPr bwMode="auto">
          <a:xfrm>
            <a:off x="359280" y="800640"/>
            <a:ext cx="8423280" cy="3827519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numCol="1" spcCol="0" anchor="t">
            <a:noAutofit/>
          </a:bodyPr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Adaptation to the sparcity of graph data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→ </a:t>
            </a: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Removal or reinsertion of edges + change of nodes and edges category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→ </a:t>
            </a: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Choice of the actions to do matter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0" name="" descr=""/>
          <p:cNvPicPr/>
          <p:nvPr/>
        </p:nvPicPr>
        <p:blipFill>
          <a:blip r:embed="rId3"/>
          <a:stretch/>
        </p:blipFill>
        <p:spPr bwMode="auto">
          <a:xfrm>
            <a:off x="1296720" y="2295360"/>
            <a:ext cx="6549480" cy="187956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A4F9509E-B650-4A04-8D5A-767168B7114B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Diffusion process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sldNum" idx="44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12092A11-F3A3-4C3B-8638-0389DD998FF0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Content Placeholder 17"/>
          <p:cNvSpPr/>
          <p:nvPr/>
        </p:nvSpPr>
        <p:spPr bwMode="auto">
          <a:xfrm>
            <a:off x="359280" y="800640"/>
            <a:ext cx="8423280" cy="3827519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numCol="1" spcCol="0" anchor="t">
            <a:noAutofit/>
          </a:bodyPr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Adaptation to the sparcity of graph data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→ </a:t>
            </a: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Removal or reinsertion of edges + change of nodes and edges category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→ </a:t>
            </a: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Choice of the actions to do matter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4" name="" descr=""/>
          <p:cNvPicPr/>
          <p:nvPr/>
        </p:nvPicPr>
        <p:blipFill>
          <a:blip r:embed="rId3"/>
          <a:stretch/>
        </p:blipFill>
        <p:spPr bwMode="auto">
          <a:xfrm>
            <a:off x="1279080" y="2202840"/>
            <a:ext cx="6585120" cy="17978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667E8EEF-F2F9-4300-A8EE-CF27CE5CDD10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Denoising process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sldNum" idx="45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CA8F2D4B-2AA2-4E23-9610-F34FE0E7CCAA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Content Placeholder 14"/>
          <p:cNvSpPr/>
          <p:nvPr/>
        </p:nvSpPr>
        <p:spPr bwMode="auto">
          <a:xfrm>
            <a:off x="359280" y="800640"/>
            <a:ext cx="6164280" cy="3827519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numCol="1" spcCol="0" anchor="t">
            <a:noAutofit/>
          </a:bodyPr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Use of a modified version of Graph Transformer Network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Additional features taken into account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Regressor to guide the denoising process included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48" name="" descr=""/>
          <p:cNvPicPr/>
          <p:nvPr/>
        </p:nvPicPr>
        <p:blipFill>
          <a:blip r:embed="rId3"/>
          <a:stretch/>
        </p:blipFill>
        <p:spPr bwMode="auto">
          <a:xfrm>
            <a:off x="6722280" y="295200"/>
            <a:ext cx="1962360" cy="416772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2B74787D-5480-4461-A142-57C1DD534776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subTitle"/>
          </p:nvPr>
        </p:nvSpPr>
        <p:spPr bwMode="auto">
          <a:xfrm>
            <a:off x="2120040" y="1336680"/>
            <a:ext cx="6952680" cy="5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  <a:defRPr/>
            </a:pPr>
            <a:r>
              <a:rPr lang="fr-FR" sz="1800" b="0" strike="noStrike" spc="-1">
                <a:solidFill>
                  <a:schemeClr val="lt1"/>
                </a:solidFill>
                <a:latin typeface="TUM Neue Helvetica 55 Regular"/>
              </a:rPr>
              <a:t>Computer Aided Medical Procedures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title"/>
          </p:nvPr>
        </p:nvSpPr>
        <p:spPr bwMode="auto">
          <a:xfrm>
            <a:off x="2120040" y="1850759"/>
            <a:ext cx="6952680" cy="970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3200" b="1" strike="noStrike" spc="-1">
                <a:solidFill>
                  <a:schemeClr val="lt1"/>
                </a:solidFill>
                <a:latin typeface="TUM Neue Helvetica 55 Regular"/>
                <a:ea typeface="ＭＳ Ｐゴシック"/>
              </a:rPr>
              <a:t>Experimental results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 bwMode="auto">
          <a:xfrm>
            <a:off x="272880" y="15228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Graph generation - Datasets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sldNum" idx="46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8C5B9D00-0BBA-4539-B45F-CD7D5A152120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Content Placeholder 5"/>
          <p:cNvSpPr/>
          <p:nvPr/>
        </p:nvSpPr>
        <p:spPr bwMode="auto">
          <a:xfrm>
            <a:off x="359280" y="800640"/>
            <a:ext cx="6164280" cy="3827519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numCol="1" spcCol="0" anchor="t">
            <a:noAutofit/>
          </a:bodyPr>
          <a:p>
            <a:pPr marL="216000" indent="-216000">
              <a:lnSpc>
                <a:spcPct val="100000"/>
              </a:lnSpc>
              <a:spcBef>
                <a:spcPts val="121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Multiple different fields represented: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Community-small: Community detection and social networks.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Caveman: Synthetic graph generation and social networks.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Cora: Citation networks (academic publications).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Breast: Biomedical (breast cancer research).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Enzymes: Biochemical (enzyme structures and functions).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Ego-small: Social networks (ego networks).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4" name="" descr=""/>
          <p:cNvPicPr/>
          <p:nvPr/>
        </p:nvPicPr>
        <p:blipFill>
          <a:blip r:embed="rId3"/>
          <a:stretch/>
        </p:blipFill>
        <p:spPr bwMode="auto">
          <a:xfrm>
            <a:off x="5076720" y="2803680"/>
            <a:ext cx="3590640" cy="17110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6EC7B84D-5FCE-4351-B52F-EC5FB8379D6F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Graph generation - Results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sldNum" idx="47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9F127B50-B6EC-488A-AF90-8424807C9B3D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7" name="" descr=""/>
          <p:cNvPicPr/>
          <p:nvPr/>
        </p:nvPicPr>
        <p:blipFill>
          <a:blip r:embed="rId3"/>
          <a:stretch/>
        </p:blipFill>
        <p:spPr bwMode="auto">
          <a:xfrm>
            <a:off x="3403080" y="963360"/>
            <a:ext cx="5289120" cy="3474000"/>
          </a:xfrm>
          <a:prstGeom prst="rect">
            <a:avLst/>
          </a:prstGeom>
          <a:ln w="0">
            <a:noFill/>
          </a:ln>
        </p:spPr>
      </p:pic>
      <p:sp>
        <p:nvSpPr>
          <p:cNvPr id="158" name=""/>
          <p:cNvSpPr/>
          <p:nvPr/>
        </p:nvSpPr>
        <p:spPr bwMode="auto">
          <a:xfrm>
            <a:off x="436320" y="2261880"/>
            <a:ext cx="2878920" cy="77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noAutofit/>
          </a:bodyPr>
          <a:p>
            <a:pPr>
              <a:lnSpc>
                <a:spcPct val="100000"/>
              </a:lnSpc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Deg. : Degree score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Clus. Clustering coefficient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Orbit : Orbit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E7DF131F-C18B-4314-935A-D5EBDE4243CA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 bwMode="auto">
          <a:xfrm>
            <a:off x="272880" y="15228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s-ES" sz="2400" b="1" strike="noStrike" spc="0">
                <a:solidFill>
                  <a:schemeClr val="dk1"/>
                </a:solidFill>
                <a:latin typeface="TUM Neue Helvetica 55 Regular"/>
              </a:rPr>
              <a:t>Prediction task</a:t>
            </a: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 - Datasets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sldNum" idx="48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0F82B9D0-347C-43D2-9383-053A07472A2C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Content Placeholder 6"/>
          <p:cNvSpPr/>
          <p:nvPr/>
        </p:nvSpPr>
        <p:spPr bwMode="auto">
          <a:xfrm>
            <a:off x="359280" y="800640"/>
            <a:ext cx="6164280" cy="3827519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numCol="1" spcCol="0" anchor="t">
            <a:noAutofit/>
          </a:bodyPr>
          <a:p>
            <a:pPr marL="216000" indent="-216000">
              <a:lnSpc>
                <a:spcPct val="100000"/>
              </a:lnSpc>
              <a:spcBef>
                <a:spcPts val="1210"/>
              </a:spcBef>
              <a:spcAft>
                <a:spcPts val="850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  <a:ea typeface="Noto Sans SC Regular"/>
              </a:rPr>
              <a:t>Chemistry, material science and biology represented :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Ogbg: Molecular properties prediction (eg. Toxicity prediction, HIV activity prediction…)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MeltingTemp: Polymer properties prediction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PPI: Protein function prediction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2" name="" descr=""/>
          <p:cNvPicPr/>
          <p:nvPr/>
        </p:nvPicPr>
        <p:blipFill>
          <a:blip r:embed="rId3"/>
          <a:stretch/>
        </p:blipFill>
        <p:spPr bwMode="auto">
          <a:xfrm>
            <a:off x="2477160" y="2562120"/>
            <a:ext cx="4189680" cy="16754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DA3C9AA1-2F75-4727-8666-4D1D484EF6BF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s-ES" sz="2400" b="1" strike="noStrike" spc="-1">
                <a:solidFill>
                  <a:schemeClr val="dk1"/>
                </a:solidFill>
                <a:latin typeface="TUM Neue Helvetica 55 Regular"/>
              </a:rPr>
              <a:t>Prediction task - Results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sldNum" idx="49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C0E0DE88-DFD0-4130-B8BD-ECBF9E5C1753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5" name="" descr=""/>
          <p:cNvPicPr/>
          <p:nvPr/>
        </p:nvPicPr>
        <p:blipFill>
          <a:blip r:embed="rId3"/>
          <a:stretch/>
        </p:blipFill>
        <p:spPr bwMode="auto">
          <a:xfrm>
            <a:off x="2562120" y="739080"/>
            <a:ext cx="4019040" cy="37922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2526BA1A-C9EC-4823-9A99-630717F7A35A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subTitle"/>
          </p:nvPr>
        </p:nvSpPr>
        <p:spPr bwMode="auto">
          <a:xfrm>
            <a:off x="2120040" y="1336680"/>
            <a:ext cx="6952680" cy="5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  <a:defRPr/>
            </a:pPr>
            <a:r>
              <a:rPr lang="fr-FR" sz="1800" b="0" strike="noStrike" spc="-1">
                <a:solidFill>
                  <a:schemeClr val="lt1"/>
                </a:solidFill>
                <a:latin typeface="TUM Neue Helvetica 55 Regular"/>
              </a:rPr>
              <a:t>Computer Aided Medical Procedures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title"/>
          </p:nvPr>
        </p:nvSpPr>
        <p:spPr bwMode="auto">
          <a:xfrm>
            <a:off x="2120040" y="1850759"/>
            <a:ext cx="6952680" cy="970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3200" b="1" strike="noStrike" spc="-1">
                <a:solidFill>
                  <a:schemeClr val="lt1"/>
                </a:solidFill>
                <a:latin typeface="TUM Neue Helvetica 55 Regular"/>
              </a:rPr>
              <a:t>Introduction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subTitle"/>
          </p:nvPr>
        </p:nvSpPr>
        <p:spPr bwMode="auto">
          <a:xfrm>
            <a:off x="2120040" y="1336680"/>
            <a:ext cx="6952680" cy="5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  <a:defRPr/>
            </a:pPr>
            <a:r>
              <a:rPr lang="fr-FR" sz="1800" b="0" strike="noStrike" spc="-1">
                <a:solidFill>
                  <a:schemeClr val="lt1"/>
                </a:solidFill>
                <a:latin typeface="TUM Neue Helvetica 55 Regular"/>
              </a:rPr>
              <a:t>Computer Aided Medical Procedures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title"/>
          </p:nvPr>
        </p:nvSpPr>
        <p:spPr bwMode="auto">
          <a:xfrm>
            <a:off x="2120040" y="1850759"/>
            <a:ext cx="6952680" cy="970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3200" b="1" strike="noStrike" spc="-1">
                <a:solidFill>
                  <a:schemeClr val="lt1"/>
                </a:solidFill>
                <a:latin typeface="TUM Neue Helvetica 55 Regular"/>
                <a:ea typeface="ＭＳ Ｐゴシック"/>
              </a:rPr>
              <a:t>Discussion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Discussion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sldNum" idx="50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F95B7F05-ADB7-4F13-9C04-038A183974FF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Content Placeholder 18"/>
          <p:cNvSpPr/>
          <p:nvPr/>
        </p:nvSpPr>
        <p:spPr bwMode="auto">
          <a:xfrm>
            <a:off x="359280" y="800640"/>
            <a:ext cx="8423280" cy="3827519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numCol="1" spcCol="0" anchor="t">
            <a:noAutofit/>
          </a:bodyPr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Which model to choose?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Downstream tasks needed: DCT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Non conditional graph generation: GraphARM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Conditional graph generation: DiGress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Possible improvements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DCT: Use a diffusion process adapted to graphs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GraphARM: Incorporate a universal regressor for conditional generation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  <a:ea typeface="ＭＳ Ｐゴシック"/>
              </a:rPr>
              <a:t>DiGress: Replace the transformer based denoising process by a lighter one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defRPr/>
            </a:pP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9E977FB7-55ED-4FE9-940D-300101A90A73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rgbClr val="333333"/>
                </a:solidFill>
                <a:latin typeface="TUM Neue Helvetica 55 Regular"/>
              </a:rPr>
              <a:t>Motivation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 bwMode="auto">
          <a:xfrm>
            <a:off x="358920" y="800280"/>
            <a:ext cx="8423280" cy="38275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Autofit/>
          </a:bodyPr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Diffusion models → SoTA results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Graphs manipulation: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</a:rPr>
              <a:t>Molecules / Polymers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</a:rPr>
              <a:t>Social media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</a:rPr>
              <a:t>Traffic modelisation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</a:rPr>
              <a:t>Others (eg. Yu, H. et al., Reverse logistics network design for effective management of medical waste in epidemic outbreaks: Insights from the coronavirus disease 2019 (covid-19) outbreak in Wuhan)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sldNum" idx="29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5558D1FF-9693-4B94-B7F1-297CF8D47504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8" name="" descr=""/>
          <p:cNvPicPr/>
          <p:nvPr/>
        </p:nvPicPr>
        <p:blipFill>
          <a:blip r:embed="rId3"/>
          <a:stretch/>
        </p:blipFill>
        <p:spPr bwMode="auto">
          <a:xfrm>
            <a:off x="5778360" y="477000"/>
            <a:ext cx="2092680" cy="188604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4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03681711-0BA2-4D1B-ADE2-1EF90C852C07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Challenges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sldNum" idx="30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5A46917A-0F2F-4997-A1A8-1585AB46757A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Content Placeholder 4"/>
          <p:cNvSpPr/>
          <p:nvPr/>
        </p:nvSpPr>
        <p:spPr bwMode="auto">
          <a:xfrm>
            <a:off x="359280" y="800640"/>
            <a:ext cx="8423280" cy="3827519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numCol="1" spcCol="0" anchor="t">
            <a:noAutofit/>
          </a:bodyPr>
          <a:p>
            <a:pPr marL="216000" indent="-2160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Why not manipulating graphs with diffusion models?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1" strike="noStrike" spc="-1">
                <a:solidFill>
                  <a:srgbClr val="333333"/>
                </a:solidFill>
                <a:latin typeface="TUM Neue Helvetica 55 Regular"/>
              </a:rPr>
              <a:t>Not adapted for graphs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</a:rPr>
              <a:t>Not easily constrainable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</a:rPr>
              <a:t>Slow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2" name="" descr=""/>
          <p:cNvPicPr/>
          <p:nvPr/>
        </p:nvPicPr>
        <p:blipFill>
          <a:blip r:embed="rId3"/>
          <a:stretch/>
        </p:blipFill>
        <p:spPr bwMode="auto">
          <a:xfrm>
            <a:off x="2922840" y="2383200"/>
            <a:ext cx="3297240" cy="185400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5489F8A8-AE6F-4D9B-9E23-938E689332F7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Presentation: Diffusion model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 bwMode="auto">
          <a:xfrm>
            <a:off x="358920" y="800280"/>
            <a:ext cx="8423280" cy="38275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New evolution of generative models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sldNum" idx="31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65D3F899-E156-4886-AF95-B82CEC4E484B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6" name="" descr=""/>
          <p:cNvPicPr/>
          <p:nvPr/>
        </p:nvPicPr>
        <p:blipFill>
          <a:blip r:embed="rId3"/>
          <a:stretch/>
        </p:blipFill>
        <p:spPr bwMode="auto">
          <a:xfrm>
            <a:off x="2470320" y="1487160"/>
            <a:ext cx="4202280" cy="290196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4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C2E4EC49-C2B7-424C-9666-D6AB26ABFBC4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Presentation: Diffusion model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 bwMode="auto">
          <a:xfrm>
            <a:off x="358920" y="800280"/>
            <a:ext cx="8423280" cy="382751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Framework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sldNum" idx="32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541A3379-1C62-458D-8AD5-3B32AC990868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0" name="" descr=""/>
          <p:cNvPicPr/>
          <p:nvPr/>
        </p:nvPicPr>
        <p:blipFill>
          <a:blip r:embed="rId3"/>
          <a:stretch/>
        </p:blipFill>
        <p:spPr bwMode="auto">
          <a:xfrm>
            <a:off x="1806480" y="2302560"/>
            <a:ext cx="5530320" cy="1949400"/>
          </a:xfrm>
          <a:prstGeom prst="rect">
            <a:avLst/>
          </a:prstGeom>
          <a:ln w="0">
            <a:noFill/>
          </a:ln>
        </p:spPr>
      </p:pic>
      <p:pic>
        <p:nvPicPr>
          <p:cNvPr id="81" name="" descr=""/>
          <p:cNvPicPr/>
          <p:nvPr/>
        </p:nvPicPr>
        <p:blipFill>
          <a:blip r:embed="rId4"/>
          <a:stretch/>
        </p:blipFill>
        <p:spPr bwMode="auto">
          <a:xfrm>
            <a:off x="2099880" y="1539720"/>
            <a:ext cx="4943520" cy="56520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4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B737CD60-617A-49C7-9C75-22CB97901462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 bwMode="auto">
          <a:xfrm>
            <a:off x="358920" y="171360"/>
            <a:ext cx="8402760" cy="455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2400" b="1" strike="noStrike" spc="-1">
                <a:solidFill>
                  <a:schemeClr val="dk1"/>
                </a:solidFill>
                <a:latin typeface="TUM Neue Helvetica 55 Regular"/>
              </a:rPr>
              <a:t>Diffusion models and graphs</a:t>
            </a:r>
            <a:endParaRPr lang="fr-FR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ldNum" idx="33"/>
          </p:nvPr>
        </p:nvSpPr>
        <p:spPr bwMode="auto">
          <a:xfrm>
            <a:off x="8077320" y="4743360"/>
            <a:ext cx="1065240" cy="398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defTabSz="45720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TUM Neue Helvetica 55 Regular"/>
              </a:defRPr>
            </a:lvl1pPr>
          </a:lstStyle>
          <a:p>
            <a:pPr indent="0" defTabSz="4572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Slide </a:t>
            </a:r>
            <a:fld id="{4451B1B2-9CED-41C1-B39B-4BA632E7AD9C}" type="slidenum">
              <a:rPr lang="en-US" sz="1200" b="0" strike="noStrike" spc="-1">
                <a:solidFill>
                  <a:srgbClr val="FFFFFF"/>
                </a:solidFill>
                <a:latin typeface="TUM Neue Helvetica 55 Regular"/>
              </a:rPr>
              <a:t>&lt;number&gt;</a:t>
            </a:fld>
            <a:endParaRPr lang="fr-FR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Content Placeholder 2"/>
          <p:cNvSpPr/>
          <p:nvPr/>
        </p:nvSpPr>
        <p:spPr bwMode="auto">
          <a:xfrm>
            <a:off x="359280" y="800640"/>
            <a:ext cx="8423280" cy="3827519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numCol="1" spcCol="0" anchor="t">
            <a:noAutofit/>
          </a:bodyPr>
          <a:p>
            <a:pPr marL="216000" indent="-216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Work already done: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</a:rPr>
              <a:t>Jo, J., Lee, S., and Hwang, S. J. Score-based generative modeling of graphs via the system of stochastic differential equations (2022)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90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</a:rPr>
              <a:t>Niu, C., Song, Y., Song, J., Zhao, S., Grover, A., and Ermon, S. Permutation invariant graph generation via score-based generative modeling (2020)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432000" lvl="1" indent="-216000">
              <a:lnSpc>
                <a:spcPct val="100000"/>
              </a:lnSpc>
              <a:spcBef>
                <a:spcPts val="1190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400" b="0" strike="noStrike" spc="-1">
                <a:solidFill>
                  <a:srgbClr val="333333"/>
                </a:solidFill>
                <a:latin typeface="TUM Neue Helvetica 55 Regular"/>
              </a:rPr>
              <a:t>…</a:t>
            </a:r>
            <a:endParaRPr lang="fr-FR" sz="14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-216000">
              <a:lnSpc>
                <a:spcPct val="100000"/>
              </a:lnSpc>
              <a:spcBef>
                <a:spcPts val="1190"/>
              </a:spcBef>
              <a:spcAft>
                <a:spcPts val="992"/>
              </a:spcAft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→ </a:t>
            </a:r>
            <a:r>
              <a:rPr lang="en-US" sz="1800" b="0" strike="noStrike" spc="-1">
                <a:solidFill>
                  <a:srgbClr val="333333"/>
                </a:solidFill>
                <a:latin typeface="TUM Neue Helvetica 55 Regular"/>
              </a:rPr>
              <a:t>Bad performance due to difference between graphs and images / videos data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 bwMode="auto"/>
        <p:txBody>
          <a:bodyPr/>
          <a:p>
            <a:pPr>
              <a:defRPr/>
            </a:pPr>
            <a:r>
              <a:rPr/>
              <a:t>Computer Aided Medical Procedures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 bwMode="auto"/>
        <p:txBody>
          <a:bodyPr/>
          <a:p>
            <a:pPr>
              <a:defRPr/>
            </a:pPr>
            <a:fld id="{2255C3CD-EDBE-4051-B5B4-DF94CE63EBD4}" type="datetime3">
              <a:rPr lang="en-US"/>
              <a:t>July 7, 2024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subTitle"/>
          </p:nvPr>
        </p:nvSpPr>
        <p:spPr bwMode="auto">
          <a:xfrm>
            <a:off x="2120040" y="1336680"/>
            <a:ext cx="6952680" cy="5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b">
            <a:noAutofit/>
          </a:bodyPr>
          <a:p>
            <a:pPr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  <a:defRPr/>
            </a:pPr>
            <a:r>
              <a:rPr lang="fr-FR" sz="1800" b="0" strike="noStrike" spc="-1">
                <a:solidFill>
                  <a:schemeClr val="lt1"/>
                </a:solidFill>
                <a:latin typeface="TUM Neue Helvetica 55 Regular"/>
              </a:rPr>
              <a:t>Computer Aided Medical Procedures</a:t>
            </a:r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title"/>
          </p:nvPr>
        </p:nvSpPr>
        <p:spPr bwMode="auto">
          <a:xfrm>
            <a:off x="2120040" y="1850759"/>
            <a:ext cx="6952680" cy="970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t">
            <a:noAutofit/>
          </a:bodyPr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en-US" sz="3200" b="1" strike="noStrike" spc="-1">
                <a:solidFill>
                  <a:schemeClr val="lt1"/>
                </a:solidFill>
                <a:latin typeface="TUM Neue Helvetica 55 Regular"/>
                <a:ea typeface="ＭＳ Ｐゴシック"/>
              </a:rPr>
              <a:t>Presentation of three state of the art models</a:t>
            </a:r>
            <a:endParaRPr lang="fr-FR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10.xml.rels><?xml version="1.0" encoding="UTF-8" standalone="yes"?><Relationships xmlns="http://schemas.openxmlformats.org/package/2006/relationships"></Relationships>
</file>

<file path=ppt/theme/_rels/theme11.xml.rels><?xml version="1.0" encoding="UTF-8" standalone="yes"?><Relationships xmlns="http://schemas.openxmlformats.org/package/2006/relationships"></Relationships>
</file>

<file path=ppt/theme/_rels/theme12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_rels/theme3.xml.rels><?xml version="1.0" encoding="UTF-8" standalone="yes"?><Relationships xmlns="http://schemas.openxmlformats.org/package/2006/relationships"></Relationships>
</file>

<file path=ppt/theme/_rels/theme4.xml.rels><?xml version="1.0" encoding="UTF-8" standalone="yes"?><Relationships xmlns="http://schemas.openxmlformats.org/package/2006/relationships"></Relationships>
</file>

<file path=ppt/theme/_rels/theme5.xml.rels><?xml version="1.0" encoding="UTF-8" standalone="yes"?><Relationships xmlns="http://schemas.openxmlformats.org/package/2006/relationships"></Relationships>
</file>

<file path=ppt/theme/_rels/theme6.xml.rels><?xml version="1.0" encoding="UTF-8" standalone="yes"?><Relationships xmlns="http://schemas.openxmlformats.org/package/2006/relationships"></Relationships>
</file>

<file path=ppt/theme/_rels/theme7.xml.rels><?xml version="1.0" encoding="UTF-8" standalone="yes"?><Relationships xmlns="http://schemas.openxmlformats.org/package/2006/relationships"></Relationships>
</file>

<file path=ppt/theme/_rels/theme8.xml.rels><?xml version="1.0" encoding="UTF-8" standalone="yes"?><Relationships xmlns="http://schemas.openxmlformats.org/package/2006/relationships"></Relationships>
</file>

<file path=ppt/theme/_rels/theme9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camp-tum-jhu-slid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UM Neue Helvetica 55 Regular"/>
        <a:ea typeface="Arial"/>
        <a:cs typeface="Arial"/>
      </a:majorFont>
      <a:minorFont>
        <a:latin typeface="TUM Neue Helvetica 55 Regular"/>
        <a:ea typeface="Arial"/>
        <a:cs typeface="Arial"/>
      </a:minorFont>
    </a:fontScheme>
    <a:fmtScheme name=""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/>
        </a:gradFill>
      </a:bgFillStyleLst>
    </a:fmtScheme>
  </a:themeElements>
  <a:objectDefaults/>
</a:theme>
</file>

<file path=ppt/theme/theme10.xml><?xml version="1.0" encoding="utf-8"?>
<a:theme xmlns:a="http://schemas.openxmlformats.org/drawingml/2006/main" xmlns:r="http://schemas.openxmlformats.org/officeDocument/2006/relationships" xmlns:p="http://schemas.openxmlformats.org/presentationml/2006/main" name="camp-tum-jhu-slid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UM Neue Helvetica 55 Regular"/>
        <a:ea typeface="Arial"/>
        <a:cs typeface="Arial"/>
      </a:majorFont>
      <a:minorFont>
        <a:latin typeface="TUM Neue Helvetica 55 Regular"/>
        <a:ea typeface="Arial"/>
        <a:cs typeface="Arial"/>
      </a:minorFont>
    </a:fontScheme>
    <a:fmtScheme name=""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/>
        </a:gradFill>
      </a:bgFillStyleLst>
    </a:fmtScheme>
  </a:themeElements>
  <a:objectDefaults/>
</a:theme>
</file>

<file path=ppt/theme/theme11.xml><?xml version="1.0" encoding="utf-8"?>
<a:theme xmlns:a="http://schemas.openxmlformats.org/drawingml/2006/main" xmlns:r="http://schemas.openxmlformats.org/officeDocument/2006/relationships" xmlns:p="http://schemas.openxmlformats.org/presentationml/2006/main" name="camp-tum-jhu-slid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UM Neue Helvetica 55 Regular"/>
        <a:ea typeface="Arial"/>
        <a:cs typeface="Arial"/>
      </a:majorFont>
      <a:minorFont>
        <a:latin typeface="TUM Neue Helvetica 55 Regular"/>
        <a:ea typeface="Arial"/>
        <a:cs typeface="Arial"/>
      </a:minorFont>
    </a:fontScheme>
    <a:fmtScheme name=""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/>
        </a:gradFill>
      </a:bgFillStyleLst>
    </a:fmtScheme>
  </a:themeElements>
  <a:objectDefaults/>
</a:theme>
</file>

<file path=ppt/theme/theme12.xml><?xml version="1.0" encoding="utf-8"?>
<a:theme xmlns:a="http://schemas.openxmlformats.org/drawingml/2006/main" xmlns:r="http://schemas.openxmlformats.org/officeDocument/2006/relationships" xmlns:p="http://schemas.openxmlformats.org/presentationml/2006/main" name="camp-tum-jhu-slid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TUM Neue Helvetica 55 Regular"/>
        <a:ea typeface="Arial"/>
        <a:cs typeface="Arial"/>
      </a:majorFont>
      <a:minorFont>
        <a:latin typeface="TUM Neue Helvetica 55 Regular"/>
        <a:ea typeface="Arial"/>
        <a:cs typeface="Arial"/>
      </a:minorFont>
    </a:fontScheme>
    <a:fmtScheme name=""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camp-tum-jhu-slid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UM Neue Helvetica 55 Regular"/>
        <a:ea typeface="Arial"/>
        <a:cs typeface="Arial"/>
      </a:majorFont>
      <a:minorFont>
        <a:latin typeface="TUM Neue Helvetica 55 Regular"/>
        <a:ea typeface="Arial"/>
        <a:cs typeface="Arial"/>
      </a:minorFont>
    </a:fontScheme>
    <a:fmtScheme name=""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/>
        </a:gradFill>
      </a:bgFillStyleLst>
    </a:fmtScheme>
  </a:themeElements>
  <a:objectDefaults/>
</a:theme>
</file>

<file path=ppt/theme/theme3.xml><?xml version="1.0" encoding="utf-8"?>
<a:theme xmlns:a="http://schemas.openxmlformats.org/drawingml/2006/main" xmlns:r="http://schemas.openxmlformats.org/officeDocument/2006/relationships" xmlns:p="http://schemas.openxmlformats.org/presentationml/2006/main" name="camp-tum-jhu-slid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UM Neue Helvetica 55 Regular"/>
        <a:ea typeface="Arial"/>
        <a:cs typeface="Arial"/>
      </a:majorFont>
      <a:minorFont>
        <a:latin typeface="TUM Neue Helvetica 55 Regular"/>
        <a:ea typeface="Arial"/>
        <a:cs typeface="Arial"/>
      </a:minorFont>
    </a:fontScheme>
    <a:fmtScheme name=""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/>
        </a:gradFill>
      </a:bgFillStyleLst>
    </a:fmtScheme>
  </a:themeElements>
  <a:objectDefaults/>
</a:theme>
</file>

<file path=ppt/theme/theme4.xml><?xml version="1.0" encoding="utf-8"?>
<a:theme xmlns:a="http://schemas.openxmlformats.org/drawingml/2006/main" xmlns:r="http://schemas.openxmlformats.org/officeDocument/2006/relationships" xmlns:p="http://schemas.openxmlformats.org/presentationml/2006/main" name="camp-tum-jhu-slid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UM Neue Helvetica 55 Regular"/>
        <a:ea typeface="Arial"/>
        <a:cs typeface="Arial"/>
      </a:majorFont>
      <a:minorFont>
        <a:latin typeface="TUM Neue Helvetica 55 Regular"/>
        <a:ea typeface="Arial"/>
        <a:cs typeface="Arial"/>
      </a:minorFont>
    </a:fontScheme>
    <a:fmtScheme name=""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/>
        </a:gradFill>
      </a:bgFillStyleLst>
    </a:fmtScheme>
  </a:themeElements>
  <a:objectDefaults/>
</a:theme>
</file>

<file path=ppt/theme/theme5.xml><?xml version="1.0" encoding="utf-8"?>
<a:theme xmlns:a="http://schemas.openxmlformats.org/drawingml/2006/main" xmlns:r="http://schemas.openxmlformats.org/officeDocument/2006/relationships" xmlns:p="http://schemas.openxmlformats.org/presentationml/2006/main" name="camp-tum-jhu-slid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UM Neue Helvetica 55 Regular"/>
        <a:ea typeface="Arial"/>
        <a:cs typeface="Arial"/>
      </a:majorFont>
      <a:minorFont>
        <a:latin typeface="TUM Neue Helvetica 55 Regular"/>
        <a:ea typeface="Arial"/>
        <a:cs typeface="Arial"/>
      </a:minorFont>
    </a:fontScheme>
    <a:fmtScheme name=""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/>
        </a:gradFill>
      </a:bgFillStyleLst>
    </a:fmtScheme>
  </a:themeElements>
  <a:objectDefaults/>
</a:theme>
</file>

<file path=ppt/theme/theme6.xml><?xml version="1.0" encoding="utf-8"?>
<a:theme xmlns:a="http://schemas.openxmlformats.org/drawingml/2006/main" xmlns:r="http://schemas.openxmlformats.org/officeDocument/2006/relationships" xmlns:p="http://schemas.openxmlformats.org/presentationml/2006/main" name="camp-tum-jhu-slid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UM Neue Helvetica 55 Regular"/>
        <a:ea typeface="Arial"/>
        <a:cs typeface="Arial"/>
      </a:majorFont>
      <a:minorFont>
        <a:latin typeface="TUM Neue Helvetica 55 Regular"/>
        <a:ea typeface="Arial"/>
        <a:cs typeface="Arial"/>
      </a:minorFont>
    </a:fontScheme>
    <a:fmtScheme name=""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/>
        </a:gradFill>
      </a:bgFillStyleLst>
    </a:fmtScheme>
  </a:themeElements>
  <a:objectDefaults/>
</a:theme>
</file>

<file path=ppt/theme/theme7.xml><?xml version="1.0" encoding="utf-8"?>
<a:theme xmlns:a="http://schemas.openxmlformats.org/drawingml/2006/main" xmlns:r="http://schemas.openxmlformats.org/officeDocument/2006/relationships" xmlns:p="http://schemas.openxmlformats.org/presentationml/2006/main" name="camp-tum-jhu-slid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UM Neue Helvetica 55 Regular"/>
        <a:ea typeface="Arial"/>
        <a:cs typeface="Arial"/>
      </a:majorFont>
      <a:minorFont>
        <a:latin typeface="TUM Neue Helvetica 55 Regular"/>
        <a:ea typeface="Arial"/>
        <a:cs typeface="Arial"/>
      </a:minorFont>
    </a:fontScheme>
    <a:fmtScheme name=""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/>
        </a:gradFill>
      </a:bgFillStyleLst>
    </a:fmtScheme>
  </a:themeElements>
  <a:objectDefaults/>
</a:theme>
</file>

<file path=ppt/theme/theme8.xml><?xml version="1.0" encoding="utf-8"?>
<a:theme xmlns:a="http://schemas.openxmlformats.org/drawingml/2006/main" xmlns:r="http://schemas.openxmlformats.org/officeDocument/2006/relationships" xmlns:p="http://schemas.openxmlformats.org/presentationml/2006/main" name="camp-tum-jhu-slid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UM Neue Helvetica 55 Regular"/>
        <a:ea typeface="Arial"/>
        <a:cs typeface="Arial"/>
      </a:majorFont>
      <a:minorFont>
        <a:latin typeface="TUM Neue Helvetica 55 Regular"/>
        <a:ea typeface="Arial"/>
        <a:cs typeface="Arial"/>
      </a:minorFont>
    </a:fontScheme>
    <a:fmtScheme name=""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/>
        </a:gradFill>
      </a:bgFillStyleLst>
    </a:fmtScheme>
  </a:themeElements>
  <a:objectDefaults/>
</a:theme>
</file>

<file path=ppt/theme/theme9.xml><?xml version="1.0" encoding="utf-8"?>
<a:theme xmlns:a="http://schemas.openxmlformats.org/drawingml/2006/main" xmlns:r="http://schemas.openxmlformats.org/officeDocument/2006/relationships" xmlns:p="http://schemas.openxmlformats.org/presentationml/2006/main" name="camp-tum-jhu-slid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UM Neue Helvetica 55 Regular"/>
        <a:ea typeface="Arial"/>
        <a:cs typeface="Arial"/>
      </a:majorFont>
      <a:minorFont>
        <a:latin typeface="TUM Neue Helvetica 55 Regular"/>
        <a:ea typeface="Arial"/>
        <a:cs typeface="Arial"/>
      </a:minorFont>
    </a:fontScheme>
    <a:fmtScheme name=""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camp-tum-jhu-slides-16_9</Template>
  <TotalTime>0</TotalTime>
  <Words>0</Words>
  <Application>ONLYOFFICE/8.1.0.169</Application>
  <DocSecurity>0</DocSecurity>
  <PresentationFormat/>
  <Paragraphs>0</Paragraphs>
  <Slides>31</Slides>
  <Notes>31</Notes>
  <HiddenSlides>0</HiddenSlides>
  <MMClips>2</MMClips>
  <ScaleCrop>0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Theme 1</vt:lpstr>
      <vt:lpstr>Theme 2</vt:lpstr>
      <vt:lpstr>Theme 3</vt:lpstr>
      <vt:lpstr>Theme 4</vt:lpstr>
      <vt:lpstr>Theme 5</vt:lpstr>
      <vt:lpstr>Theme 6</vt:lpstr>
      <vt:lpstr>Theme 7</vt:lpstr>
      <vt:lpstr>Theme 8</vt:lpstr>
      <vt:lpstr>Theme 9</vt:lpstr>
      <vt:lpstr>Theme 10</vt:lpstr>
      <vt:lpstr>Theme 11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Manager/>
  <Company>Dell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Daniel</dc:creator>
  <cp:keywords/>
  <dc:description/>
  <dc:identifier/>
  <dc:language>fr-FR</dc:language>
  <cp:lastModifiedBy/>
  <cp:revision>53</cp:revision>
  <dcterms:created xsi:type="dcterms:W3CDTF">2020-04-06T05:56:29Z</dcterms:created>
  <dcterms:modified xsi:type="dcterms:W3CDTF">2024-07-11T10:11:19Z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On-screen Show (16:9)</vt:lpwstr>
  </property>
  <property fmtid="{D5CDD505-2E9C-101B-9397-08002B2CF9AE}" pid="3" name="Slides">
    <vt:r8>3.000000</vt:r8>
  </property>
</Properties>
</file>