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Lst>
  <p:sldSz cy="5143500" cx="9144000"/>
  <p:notesSz cx="6858000" cy="9144000"/>
  <p:embeddedFontLst>
    <p:embeddedFont>
      <p:font typeface="Helvetica Neue"/>
      <p:regular r:id="rId75"/>
      <p:bold r:id="rId76"/>
      <p:italic r:id="rId77"/>
      <p:boldItalic r:id="rId7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79" roundtripDataSignature="AMtx7mhyKInDv+9aFTq/+axZ2nJPUMnpN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F249E57-CAF4-43DC-87BE-32550491F3C3}">
  <a:tblStyle styleId="{5F249E57-CAF4-43DC-87BE-32550491F3C3}"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font" Target="fonts/HelveticaNeue-regular.fntdata"/><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font" Target="fonts/HelveticaNeue-italic.fntdata"/><Relationship Id="rId32" Type="http://schemas.openxmlformats.org/officeDocument/2006/relationships/slide" Target="slides/slide26.xml"/><Relationship Id="rId76" Type="http://schemas.openxmlformats.org/officeDocument/2006/relationships/font" Target="fonts/HelveticaNeue-bold.fntdata"/><Relationship Id="rId35" Type="http://schemas.openxmlformats.org/officeDocument/2006/relationships/slide" Target="slides/slide29.xml"/><Relationship Id="rId79" Type="http://customschemas.google.com/relationships/presentationmetadata" Target="metadata"/><Relationship Id="rId34" Type="http://schemas.openxmlformats.org/officeDocument/2006/relationships/slide" Target="slides/slide28.xml"/><Relationship Id="rId78" Type="http://schemas.openxmlformats.org/officeDocument/2006/relationships/font" Target="fonts/HelveticaNeue-boldItalic.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e44c32c038_0_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2000" u="sng"/>
              <a:t>End Diastolic:</a:t>
            </a:r>
            <a:endParaRPr b="1" sz="2000" u="sng"/>
          </a:p>
          <a:p>
            <a:pPr indent="0" lvl="0" marL="0" rtl="0" algn="l">
              <a:spcBef>
                <a:spcPts val="0"/>
              </a:spcBef>
              <a:spcAft>
                <a:spcPts val="0"/>
              </a:spcAft>
              <a:buClr>
                <a:schemeClr val="dk1"/>
              </a:buClr>
              <a:buSzPts val="1100"/>
              <a:buFont typeface="Arial"/>
              <a:buNone/>
            </a:pPr>
            <a:r>
              <a:rPr lang="en-US" sz="2000"/>
              <a:t>- ventricles maximally filled</a:t>
            </a:r>
            <a:endParaRPr sz="2000"/>
          </a:p>
          <a:p>
            <a:pPr indent="0" lvl="0" marL="0" rtl="0" algn="l">
              <a:spcBef>
                <a:spcPts val="0"/>
              </a:spcBef>
              <a:spcAft>
                <a:spcPts val="0"/>
              </a:spcAft>
              <a:buClr>
                <a:schemeClr val="dk1"/>
              </a:buClr>
              <a:buSzPts val="1100"/>
              <a:buFont typeface="Arial"/>
              <a:buNone/>
            </a:pPr>
            <a:r>
              <a:rPr lang="en-US" sz="2000"/>
              <a:t>- maximum blood pressure</a:t>
            </a:r>
            <a:endParaRPr sz="2000"/>
          </a:p>
          <a:p>
            <a:pPr indent="0" lvl="0" marL="0" rtl="0" algn="l">
              <a:spcBef>
                <a:spcPts val="0"/>
              </a:spcBef>
              <a:spcAft>
                <a:spcPts val="0"/>
              </a:spcAft>
              <a:buClr>
                <a:schemeClr val="dk1"/>
              </a:buClr>
              <a:buSzPts val="1100"/>
              <a:buFont typeface="Arial"/>
              <a:buNone/>
            </a:pPr>
            <a:r>
              <a:t/>
            </a:r>
            <a:endParaRPr sz="2000"/>
          </a:p>
          <a:p>
            <a:pPr indent="0" lvl="0" marL="0" rtl="0" algn="l">
              <a:spcBef>
                <a:spcPts val="0"/>
              </a:spcBef>
              <a:spcAft>
                <a:spcPts val="0"/>
              </a:spcAft>
              <a:buClr>
                <a:schemeClr val="dk1"/>
              </a:buClr>
              <a:buSzPts val="1100"/>
              <a:buFont typeface="Arial"/>
              <a:buNone/>
            </a:pPr>
            <a:r>
              <a:rPr b="1" lang="en-US" sz="2000" u="sng"/>
              <a:t>End Systolic:</a:t>
            </a:r>
            <a:br>
              <a:rPr lang="en-US" sz="2000"/>
            </a:br>
            <a:r>
              <a:rPr lang="en-US" sz="2000"/>
              <a:t>- Ventricles completely empty</a:t>
            </a:r>
            <a:endParaRPr sz="2000"/>
          </a:p>
          <a:p>
            <a:pPr indent="0" lvl="0" marL="0" rtl="0" algn="l">
              <a:spcBef>
                <a:spcPts val="0"/>
              </a:spcBef>
              <a:spcAft>
                <a:spcPts val="0"/>
              </a:spcAft>
              <a:buClr>
                <a:schemeClr val="dk1"/>
              </a:buClr>
              <a:buSzPts val="1100"/>
              <a:buFont typeface="Arial"/>
              <a:buNone/>
            </a:pPr>
            <a:r>
              <a:rPr lang="en-US" sz="2000"/>
              <a:t>- least amount of pressure</a:t>
            </a:r>
            <a:endParaRPr sz="2000"/>
          </a:p>
          <a:p>
            <a:pPr indent="0" lvl="0" marL="0" rtl="0" algn="l">
              <a:spcBef>
                <a:spcPts val="0"/>
              </a:spcBef>
              <a:spcAft>
                <a:spcPts val="0"/>
              </a:spcAft>
              <a:buClr>
                <a:schemeClr val="dk1"/>
              </a:buClr>
              <a:buSzPts val="1100"/>
              <a:buFont typeface="Arial"/>
              <a:buNone/>
            </a:pPr>
            <a:r>
              <a:t/>
            </a:r>
            <a:endParaRPr sz="2000"/>
          </a:p>
          <a:p>
            <a:pPr indent="0" lvl="0" marL="0" rtl="0" algn="l">
              <a:spcBef>
                <a:spcPts val="0"/>
              </a:spcBef>
              <a:spcAft>
                <a:spcPts val="0"/>
              </a:spcAft>
              <a:buNone/>
            </a:pPr>
            <a:r>
              <a:t/>
            </a:r>
            <a:endParaRPr sz="2000"/>
          </a:p>
        </p:txBody>
      </p:sp>
      <p:sp>
        <p:nvSpPr>
          <p:cNvPr id="159" name="Google Shape;159;g2e44c32c038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e44c32c038_0_6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g2e44c32c038_0_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e44c32c038_0_4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55600" lvl="0" marL="457200" rtl="0" algn="l">
              <a:lnSpc>
                <a:spcPct val="115000"/>
              </a:lnSpc>
              <a:spcBef>
                <a:spcPts val="1200"/>
              </a:spcBef>
              <a:spcAft>
                <a:spcPts val="0"/>
              </a:spcAft>
              <a:buSzPts val="2000"/>
              <a:buFont typeface="Arial"/>
              <a:buChar char="-"/>
            </a:pPr>
            <a:r>
              <a:rPr b="1" lang="en-US" sz="2000">
                <a:latin typeface="Arial"/>
                <a:ea typeface="Arial"/>
                <a:cs typeface="Arial"/>
                <a:sym typeface="Arial"/>
              </a:rPr>
              <a:t>VAE</a:t>
            </a:r>
            <a:r>
              <a:rPr lang="en-US" sz="2000">
                <a:latin typeface="Arial"/>
                <a:ea typeface="Arial"/>
                <a:cs typeface="Arial"/>
                <a:sym typeface="Arial"/>
              </a:rPr>
              <a:t>: encoder + decoder</a:t>
            </a:r>
            <a:endParaRPr sz="2000">
              <a:latin typeface="Arial"/>
              <a:ea typeface="Arial"/>
              <a:cs typeface="Arial"/>
              <a:sym typeface="Arial"/>
            </a:endParaRPr>
          </a:p>
          <a:p>
            <a:pPr indent="0" lvl="0" marL="457200" rtl="0" algn="l">
              <a:lnSpc>
                <a:spcPct val="115000"/>
              </a:lnSpc>
              <a:spcBef>
                <a:spcPts val="1200"/>
              </a:spcBef>
              <a:spcAft>
                <a:spcPts val="0"/>
              </a:spcAft>
              <a:buNone/>
            </a:pPr>
            <a:r>
              <a:t/>
            </a:r>
            <a:endParaRPr b="1" sz="2000">
              <a:latin typeface="Arial"/>
              <a:ea typeface="Arial"/>
              <a:cs typeface="Arial"/>
              <a:sym typeface="Arial"/>
            </a:endParaRPr>
          </a:p>
          <a:p>
            <a:pPr indent="-355600" lvl="0" marL="457200" rtl="0" algn="l">
              <a:lnSpc>
                <a:spcPct val="115000"/>
              </a:lnSpc>
              <a:spcBef>
                <a:spcPts val="1200"/>
              </a:spcBef>
              <a:spcAft>
                <a:spcPts val="0"/>
              </a:spcAft>
              <a:buSzPts val="2000"/>
              <a:buFont typeface="Arial"/>
              <a:buChar char="-"/>
            </a:pPr>
            <a:r>
              <a:rPr b="1" lang="en-US" sz="2000">
                <a:latin typeface="Arial"/>
                <a:ea typeface="Arial"/>
                <a:cs typeface="Arial"/>
                <a:sym typeface="Arial"/>
              </a:rPr>
              <a:t>encoder</a:t>
            </a:r>
            <a:r>
              <a:rPr lang="en-US" sz="2000">
                <a:latin typeface="Arial"/>
                <a:ea typeface="Arial"/>
                <a:cs typeface="Arial"/>
                <a:sym typeface="Arial"/>
              </a:rPr>
              <a:t>: reduce dimensionality to latent representation</a:t>
            </a:r>
            <a:endParaRPr sz="2000">
              <a:latin typeface="Arial"/>
              <a:ea typeface="Arial"/>
              <a:cs typeface="Arial"/>
              <a:sym typeface="Arial"/>
            </a:endParaRPr>
          </a:p>
          <a:p>
            <a:pPr indent="0" lvl="0" marL="457200" rtl="0" algn="l">
              <a:lnSpc>
                <a:spcPct val="115000"/>
              </a:lnSpc>
              <a:spcBef>
                <a:spcPts val="1200"/>
              </a:spcBef>
              <a:spcAft>
                <a:spcPts val="0"/>
              </a:spcAft>
              <a:buNone/>
            </a:pPr>
            <a:r>
              <a:t/>
            </a:r>
            <a:endParaRPr b="1" sz="2000">
              <a:latin typeface="Arial"/>
              <a:ea typeface="Arial"/>
              <a:cs typeface="Arial"/>
              <a:sym typeface="Arial"/>
            </a:endParaRPr>
          </a:p>
          <a:p>
            <a:pPr indent="-355600" lvl="0" marL="457200" rtl="0" algn="l">
              <a:lnSpc>
                <a:spcPct val="115000"/>
              </a:lnSpc>
              <a:spcBef>
                <a:spcPts val="1200"/>
              </a:spcBef>
              <a:spcAft>
                <a:spcPts val="0"/>
              </a:spcAft>
              <a:buSzPts val="2000"/>
              <a:buFont typeface="Arial"/>
              <a:buChar char="-"/>
            </a:pPr>
            <a:r>
              <a:rPr b="1" lang="en-US" sz="2000">
                <a:latin typeface="Arial"/>
                <a:ea typeface="Arial"/>
                <a:cs typeface="Arial"/>
                <a:sym typeface="Arial"/>
              </a:rPr>
              <a:t>latent space</a:t>
            </a:r>
            <a:r>
              <a:rPr lang="en-US" sz="2000">
                <a:latin typeface="Arial"/>
                <a:ea typeface="Arial"/>
                <a:cs typeface="Arial"/>
                <a:sym typeface="Arial"/>
              </a:rPr>
              <a:t>: probability distribution p(x) -&gt; gaussian -&gt; predict mean/ std. dev</a:t>
            </a:r>
            <a:endParaRPr sz="2000">
              <a:latin typeface="Arial"/>
              <a:ea typeface="Arial"/>
              <a:cs typeface="Arial"/>
              <a:sym typeface="Arial"/>
            </a:endParaRPr>
          </a:p>
          <a:p>
            <a:pPr indent="0" lvl="0" marL="457200" rtl="0" algn="l">
              <a:lnSpc>
                <a:spcPct val="115000"/>
              </a:lnSpc>
              <a:spcBef>
                <a:spcPts val="1200"/>
              </a:spcBef>
              <a:spcAft>
                <a:spcPts val="0"/>
              </a:spcAft>
              <a:buNone/>
            </a:pPr>
            <a:r>
              <a:t/>
            </a:r>
            <a:endParaRPr sz="2000">
              <a:latin typeface="Arial"/>
              <a:ea typeface="Arial"/>
              <a:cs typeface="Arial"/>
              <a:sym typeface="Arial"/>
            </a:endParaRPr>
          </a:p>
          <a:p>
            <a:pPr indent="-355600" lvl="0" marL="457200" rtl="0" algn="l">
              <a:lnSpc>
                <a:spcPct val="115000"/>
              </a:lnSpc>
              <a:spcBef>
                <a:spcPts val="1200"/>
              </a:spcBef>
              <a:spcAft>
                <a:spcPts val="0"/>
              </a:spcAft>
              <a:buSzPts val="2000"/>
              <a:buFont typeface="Arial"/>
              <a:buChar char="-"/>
            </a:pPr>
            <a:r>
              <a:rPr b="1" lang="en-US" sz="2000">
                <a:latin typeface="Arial"/>
                <a:ea typeface="Arial"/>
                <a:cs typeface="Arial"/>
                <a:sym typeface="Arial"/>
              </a:rPr>
              <a:t>decoder</a:t>
            </a:r>
            <a:r>
              <a:rPr lang="en-US" sz="2000">
                <a:latin typeface="Arial"/>
                <a:ea typeface="Arial"/>
                <a:cs typeface="Arial"/>
                <a:sym typeface="Arial"/>
              </a:rPr>
              <a:t>: reconstruct image from sampled z</a:t>
            </a:r>
            <a:endParaRPr sz="2000">
              <a:latin typeface="Arial"/>
              <a:ea typeface="Arial"/>
              <a:cs typeface="Arial"/>
              <a:sym typeface="Arial"/>
            </a:endParaRPr>
          </a:p>
          <a:p>
            <a:pPr indent="0" lvl="0" marL="457200" rtl="0" algn="l">
              <a:lnSpc>
                <a:spcPct val="115000"/>
              </a:lnSpc>
              <a:spcBef>
                <a:spcPts val="1200"/>
              </a:spcBef>
              <a:spcAft>
                <a:spcPts val="0"/>
              </a:spcAft>
              <a:buNone/>
            </a:pPr>
            <a:r>
              <a:t/>
            </a:r>
            <a:endParaRPr sz="2000">
              <a:latin typeface="Arial"/>
              <a:ea typeface="Arial"/>
              <a:cs typeface="Arial"/>
              <a:sym typeface="Arial"/>
            </a:endParaRPr>
          </a:p>
          <a:p>
            <a:pPr indent="-355600" lvl="0" marL="457200" rtl="0" algn="l">
              <a:lnSpc>
                <a:spcPct val="115000"/>
              </a:lnSpc>
              <a:spcBef>
                <a:spcPts val="1200"/>
              </a:spcBef>
              <a:spcAft>
                <a:spcPts val="0"/>
              </a:spcAft>
              <a:buSzPts val="2000"/>
              <a:buFont typeface="Arial"/>
              <a:buChar char="-"/>
            </a:pPr>
            <a:r>
              <a:rPr b="1" lang="en-US" sz="2000">
                <a:latin typeface="Arial"/>
                <a:ea typeface="Arial"/>
                <a:cs typeface="Arial"/>
                <a:sym typeface="Arial"/>
              </a:rPr>
              <a:t>Inference</a:t>
            </a:r>
            <a:r>
              <a:rPr lang="en-US" sz="2000">
                <a:latin typeface="Arial"/>
                <a:ea typeface="Arial"/>
                <a:cs typeface="Arial"/>
                <a:sym typeface="Arial"/>
              </a:rPr>
              <a:t>: sample new z &amp; decode</a:t>
            </a:r>
            <a:endParaRPr sz="2000">
              <a:latin typeface="Arial"/>
              <a:ea typeface="Arial"/>
              <a:cs typeface="Arial"/>
              <a:sym typeface="Arial"/>
            </a:endParaRPr>
          </a:p>
          <a:p>
            <a:pPr indent="0" lvl="0" marL="0" rtl="0" algn="l">
              <a:spcBef>
                <a:spcPts val="1200"/>
              </a:spcBef>
              <a:spcAft>
                <a:spcPts val="0"/>
              </a:spcAft>
              <a:buNone/>
            </a:pPr>
            <a:r>
              <a:t/>
            </a:r>
            <a:endParaRPr sz="2000"/>
          </a:p>
        </p:txBody>
      </p:sp>
      <p:sp>
        <p:nvSpPr>
          <p:cNvPr id="177" name="Google Shape;177;g2e44c32c038_0_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e44c32c038_0_5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lang="en-US" sz="2000">
                <a:latin typeface="Arial"/>
                <a:ea typeface="Arial"/>
                <a:cs typeface="Arial"/>
                <a:sym typeface="Arial"/>
              </a:rPr>
              <a:t>Keeping it brief (technical details not relevant here)</a:t>
            </a:r>
            <a:endParaRPr sz="2000">
              <a:latin typeface="Arial"/>
              <a:ea typeface="Arial"/>
              <a:cs typeface="Arial"/>
              <a:sym typeface="Arial"/>
            </a:endParaRPr>
          </a:p>
          <a:p>
            <a:pPr indent="-355600" lvl="0" marL="457200" rtl="0" algn="l">
              <a:lnSpc>
                <a:spcPct val="115000"/>
              </a:lnSpc>
              <a:spcBef>
                <a:spcPts val="1200"/>
              </a:spcBef>
              <a:spcAft>
                <a:spcPts val="0"/>
              </a:spcAft>
              <a:buSzPts val="2000"/>
              <a:buFont typeface="Arial"/>
              <a:buChar char="-"/>
            </a:pPr>
            <a:r>
              <a:rPr lang="en-US" sz="2000">
                <a:latin typeface="Arial"/>
                <a:ea typeface="Arial"/>
                <a:cs typeface="Arial"/>
                <a:sym typeface="Arial"/>
              </a:rPr>
              <a:t>forward process: </a:t>
            </a:r>
            <a:endParaRPr sz="2000">
              <a:latin typeface="Arial"/>
              <a:ea typeface="Arial"/>
              <a:cs typeface="Arial"/>
              <a:sym typeface="Arial"/>
            </a:endParaRPr>
          </a:p>
          <a:p>
            <a:pPr indent="-355600" lvl="1" marL="914400" rtl="0" algn="l">
              <a:lnSpc>
                <a:spcPct val="115000"/>
              </a:lnSpc>
              <a:spcBef>
                <a:spcPts val="0"/>
              </a:spcBef>
              <a:spcAft>
                <a:spcPts val="0"/>
              </a:spcAft>
              <a:buSzPts val="2000"/>
              <a:buFont typeface="Arial"/>
              <a:buChar char="-"/>
            </a:pPr>
            <a:r>
              <a:rPr lang="en-US" sz="2000">
                <a:latin typeface="Arial"/>
                <a:ea typeface="Arial"/>
                <a:cs typeface="Arial"/>
                <a:sym typeface="Arial"/>
              </a:rPr>
              <a:t>add noise step by step </a:t>
            </a:r>
            <a:endParaRPr sz="2000">
              <a:latin typeface="Arial"/>
              <a:ea typeface="Arial"/>
              <a:cs typeface="Arial"/>
              <a:sym typeface="Arial"/>
            </a:endParaRPr>
          </a:p>
          <a:p>
            <a:pPr indent="0" lvl="0" marL="914400" rtl="0" algn="l">
              <a:lnSpc>
                <a:spcPct val="115000"/>
              </a:lnSpc>
              <a:spcBef>
                <a:spcPts val="1200"/>
              </a:spcBef>
              <a:spcAft>
                <a:spcPts val="0"/>
              </a:spcAft>
              <a:buNone/>
            </a:pPr>
            <a:r>
              <a:rPr lang="en-US" sz="2000">
                <a:latin typeface="Arial"/>
                <a:ea typeface="Arial"/>
                <a:cs typeface="Arial"/>
                <a:sym typeface="Arial"/>
              </a:rPr>
              <a:t>-&gt; only (gaussian) noise left</a:t>
            </a:r>
            <a:endParaRPr sz="2000">
              <a:latin typeface="Arial"/>
              <a:ea typeface="Arial"/>
              <a:cs typeface="Arial"/>
              <a:sym typeface="Arial"/>
            </a:endParaRPr>
          </a:p>
          <a:p>
            <a:pPr indent="-355600" lvl="0" marL="457200" rtl="0" algn="l">
              <a:lnSpc>
                <a:spcPct val="115000"/>
              </a:lnSpc>
              <a:spcBef>
                <a:spcPts val="1200"/>
              </a:spcBef>
              <a:spcAft>
                <a:spcPts val="0"/>
              </a:spcAft>
              <a:buSzPts val="2000"/>
              <a:buFont typeface="Arial"/>
              <a:buChar char="-"/>
            </a:pPr>
            <a:r>
              <a:rPr lang="en-US" sz="2000">
                <a:latin typeface="Arial"/>
                <a:ea typeface="Arial"/>
                <a:cs typeface="Arial"/>
                <a:sym typeface="Arial"/>
              </a:rPr>
              <a:t>reverse process: </a:t>
            </a:r>
            <a:endParaRPr sz="2000">
              <a:latin typeface="Arial"/>
              <a:ea typeface="Arial"/>
              <a:cs typeface="Arial"/>
              <a:sym typeface="Arial"/>
            </a:endParaRPr>
          </a:p>
          <a:p>
            <a:pPr indent="-355600" lvl="1" marL="914400" rtl="0" algn="l">
              <a:lnSpc>
                <a:spcPct val="115000"/>
              </a:lnSpc>
              <a:spcBef>
                <a:spcPts val="0"/>
              </a:spcBef>
              <a:spcAft>
                <a:spcPts val="0"/>
              </a:spcAft>
              <a:buSzPts val="2000"/>
              <a:buFont typeface="Arial"/>
              <a:buChar char="-"/>
            </a:pPr>
            <a:r>
              <a:rPr lang="en-US" sz="2000">
                <a:latin typeface="Arial"/>
                <a:ea typeface="Arial"/>
                <a:cs typeface="Arial"/>
                <a:sym typeface="Arial"/>
              </a:rPr>
              <a:t>learn to remove noise step by step </a:t>
            </a:r>
            <a:r>
              <a:rPr lang="en-US" sz="2000">
                <a:latin typeface="Arial"/>
                <a:ea typeface="Arial"/>
                <a:cs typeface="Arial"/>
                <a:sym typeface="Arial"/>
              </a:rPr>
              <a:t> -&gt; structured image/ data</a:t>
            </a:r>
            <a:endParaRPr sz="2000">
              <a:latin typeface="Arial"/>
              <a:ea typeface="Arial"/>
              <a:cs typeface="Arial"/>
              <a:sym typeface="Arial"/>
            </a:endParaRPr>
          </a:p>
          <a:p>
            <a:pPr indent="-355600" lvl="1" marL="914400" rtl="0" algn="l">
              <a:lnSpc>
                <a:spcPct val="115000"/>
              </a:lnSpc>
              <a:spcBef>
                <a:spcPts val="0"/>
              </a:spcBef>
              <a:spcAft>
                <a:spcPts val="0"/>
              </a:spcAft>
              <a:buSzPts val="2000"/>
              <a:buFont typeface="Arial"/>
              <a:buChar char="-"/>
            </a:pPr>
            <a:r>
              <a:rPr lang="en-US" sz="2000">
                <a:latin typeface="Arial"/>
                <a:ea typeface="Arial"/>
                <a:cs typeface="Arial"/>
                <a:sym typeface="Arial"/>
              </a:rPr>
              <a:t>different implementations exist</a:t>
            </a:r>
            <a:endParaRPr sz="2000">
              <a:latin typeface="Arial"/>
              <a:ea typeface="Arial"/>
              <a:cs typeface="Arial"/>
              <a:sym typeface="Arial"/>
            </a:endParaRPr>
          </a:p>
          <a:p>
            <a:pPr indent="0" lvl="0" marL="914400" rtl="0" algn="l">
              <a:lnSpc>
                <a:spcPct val="115000"/>
              </a:lnSpc>
              <a:spcBef>
                <a:spcPts val="1200"/>
              </a:spcBef>
              <a:spcAft>
                <a:spcPts val="0"/>
              </a:spcAft>
              <a:buNone/>
            </a:pPr>
            <a:r>
              <a:t/>
            </a:r>
            <a:endParaRPr sz="2000">
              <a:latin typeface="Arial"/>
              <a:ea typeface="Arial"/>
              <a:cs typeface="Arial"/>
              <a:sym typeface="Arial"/>
            </a:endParaRPr>
          </a:p>
          <a:p>
            <a:pPr indent="-355600" lvl="0" marL="457200" rtl="0" algn="l">
              <a:lnSpc>
                <a:spcPct val="115000"/>
              </a:lnSpc>
              <a:spcBef>
                <a:spcPts val="1200"/>
              </a:spcBef>
              <a:spcAft>
                <a:spcPts val="0"/>
              </a:spcAft>
              <a:buSzPts val="2000"/>
              <a:buFont typeface="Arial"/>
              <a:buChar char="-"/>
            </a:pPr>
            <a:r>
              <a:rPr lang="en-US" sz="2000">
                <a:latin typeface="Arial"/>
                <a:ea typeface="Arial"/>
                <a:cs typeface="Arial"/>
                <a:sym typeface="Arial"/>
              </a:rPr>
              <a:t>Inference: </a:t>
            </a:r>
            <a:endParaRPr sz="2000">
              <a:latin typeface="Arial"/>
              <a:ea typeface="Arial"/>
              <a:cs typeface="Arial"/>
              <a:sym typeface="Arial"/>
            </a:endParaRPr>
          </a:p>
          <a:p>
            <a:pPr indent="-355600" lvl="1" marL="914400" rtl="0" algn="l">
              <a:lnSpc>
                <a:spcPct val="115000"/>
              </a:lnSpc>
              <a:spcBef>
                <a:spcPts val="0"/>
              </a:spcBef>
              <a:spcAft>
                <a:spcPts val="0"/>
              </a:spcAft>
              <a:buSzPts val="2000"/>
              <a:buFont typeface="Arial"/>
              <a:buChar char="-"/>
            </a:pPr>
            <a:r>
              <a:rPr lang="en-US" sz="2000">
                <a:latin typeface="Arial"/>
                <a:ea typeface="Arial"/>
                <a:cs typeface="Arial"/>
                <a:sym typeface="Arial"/>
              </a:rPr>
              <a:t>sample noise -&gt; reverse process</a:t>
            </a:r>
            <a:endParaRPr sz="2000">
              <a:latin typeface="Arial"/>
              <a:ea typeface="Arial"/>
              <a:cs typeface="Arial"/>
              <a:sym typeface="Arial"/>
            </a:endParaRPr>
          </a:p>
          <a:p>
            <a:pPr indent="-355600" lvl="1" marL="914400" rtl="0" algn="l">
              <a:lnSpc>
                <a:spcPct val="115000"/>
              </a:lnSpc>
              <a:spcBef>
                <a:spcPts val="0"/>
              </a:spcBef>
              <a:spcAft>
                <a:spcPts val="0"/>
              </a:spcAft>
              <a:buSzPts val="2000"/>
              <a:buFont typeface="Arial"/>
              <a:buChar char="-"/>
            </a:pPr>
            <a:r>
              <a:rPr lang="en-US" sz="2000">
                <a:latin typeface="Arial"/>
                <a:ea typeface="Arial"/>
                <a:cs typeface="Arial"/>
                <a:sym typeface="Arial"/>
              </a:rPr>
              <a:t>combined with conditioning (extra inputs) for guidance </a:t>
            </a:r>
            <a:endParaRPr sz="2000">
              <a:latin typeface="Arial"/>
              <a:ea typeface="Arial"/>
              <a:cs typeface="Arial"/>
              <a:sym typeface="Arial"/>
            </a:endParaRPr>
          </a:p>
          <a:p>
            <a:pPr indent="0" lvl="0" marL="0" rtl="0" algn="l">
              <a:lnSpc>
                <a:spcPct val="115000"/>
              </a:lnSpc>
              <a:spcBef>
                <a:spcPts val="1200"/>
              </a:spcBef>
              <a:spcAft>
                <a:spcPts val="0"/>
              </a:spcAft>
              <a:buNone/>
            </a:pPr>
            <a:r>
              <a:t/>
            </a:r>
            <a:endParaRPr sz="2000">
              <a:latin typeface="Arial"/>
              <a:ea typeface="Arial"/>
              <a:cs typeface="Arial"/>
              <a:sym typeface="Arial"/>
            </a:endParaRPr>
          </a:p>
          <a:p>
            <a:pPr indent="0" lvl="0" marL="0" rtl="0" algn="l">
              <a:lnSpc>
                <a:spcPct val="115000"/>
              </a:lnSpc>
              <a:spcBef>
                <a:spcPts val="1200"/>
              </a:spcBef>
              <a:spcAft>
                <a:spcPts val="0"/>
              </a:spcAft>
              <a:buNone/>
            </a:pPr>
            <a:r>
              <a:rPr lang="en-US" sz="2000">
                <a:latin typeface="Arial"/>
                <a:ea typeface="Arial"/>
                <a:cs typeface="Arial"/>
                <a:sym typeface="Arial"/>
              </a:rPr>
              <a:t>High quality &amp; high diversity image &amp; video generation</a:t>
            </a:r>
            <a:endParaRPr sz="2000">
              <a:latin typeface="Arial"/>
              <a:ea typeface="Arial"/>
              <a:cs typeface="Arial"/>
              <a:sym typeface="Arial"/>
            </a:endParaRPr>
          </a:p>
          <a:p>
            <a:pPr indent="-355600" lvl="0" marL="457200" rtl="0" algn="l">
              <a:lnSpc>
                <a:spcPct val="115000"/>
              </a:lnSpc>
              <a:spcBef>
                <a:spcPts val="1200"/>
              </a:spcBef>
              <a:spcAft>
                <a:spcPts val="0"/>
              </a:spcAft>
              <a:buSzPts val="2000"/>
              <a:buFont typeface="Arial"/>
              <a:buChar char="-"/>
            </a:pPr>
            <a:r>
              <a:rPr lang="en-US" sz="2000">
                <a:latin typeface="Arial"/>
                <a:ea typeface="Arial"/>
                <a:cs typeface="Arial"/>
                <a:sym typeface="Arial"/>
              </a:rPr>
              <a:t>Dall-e</a:t>
            </a:r>
            <a:endParaRPr sz="2000">
              <a:latin typeface="Arial"/>
              <a:ea typeface="Arial"/>
              <a:cs typeface="Arial"/>
              <a:sym typeface="Arial"/>
            </a:endParaRPr>
          </a:p>
          <a:p>
            <a:pPr indent="-355600" lvl="0" marL="457200" rtl="0" algn="l">
              <a:lnSpc>
                <a:spcPct val="115000"/>
              </a:lnSpc>
              <a:spcBef>
                <a:spcPts val="0"/>
              </a:spcBef>
              <a:spcAft>
                <a:spcPts val="0"/>
              </a:spcAft>
              <a:buSzPts val="2000"/>
              <a:buFont typeface="Arial"/>
              <a:buChar char="-"/>
            </a:pPr>
            <a:r>
              <a:rPr lang="en-US" sz="2000">
                <a:latin typeface="Arial"/>
                <a:ea typeface="Arial"/>
                <a:cs typeface="Arial"/>
                <a:sym typeface="Arial"/>
              </a:rPr>
              <a:t>Sora AI</a:t>
            </a:r>
            <a:endParaRPr sz="2000">
              <a:latin typeface="Arial"/>
              <a:ea typeface="Arial"/>
              <a:cs typeface="Arial"/>
              <a:sym typeface="Arial"/>
            </a:endParaRPr>
          </a:p>
          <a:p>
            <a:pPr indent="-355600" lvl="0" marL="457200" rtl="0" algn="l">
              <a:lnSpc>
                <a:spcPct val="115000"/>
              </a:lnSpc>
              <a:spcBef>
                <a:spcPts val="0"/>
              </a:spcBef>
              <a:spcAft>
                <a:spcPts val="0"/>
              </a:spcAft>
              <a:buSzPts val="2000"/>
              <a:buFont typeface="Arial"/>
              <a:buChar char="-"/>
            </a:pPr>
            <a:r>
              <a:rPr lang="en-US" sz="2000">
                <a:latin typeface="Arial"/>
                <a:ea typeface="Arial"/>
                <a:cs typeface="Arial"/>
                <a:sym typeface="Arial"/>
              </a:rPr>
              <a:t>Midjourney </a:t>
            </a:r>
            <a:endParaRPr sz="2000">
              <a:latin typeface="Arial"/>
              <a:ea typeface="Arial"/>
              <a:cs typeface="Arial"/>
              <a:sym typeface="Arial"/>
            </a:endParaRPr>
          </a:p>
          <a:p>
            <a:pPr indent="-355600" lvl="0" marL="457200" rtl="0" algn="l">
              <a:lnSpc>
                <a:spcPct val="115000"/>
              </a:lnSpc>
              <a:spcBef>
                <a:spcPts val="0"/>
              </a:spcBef>
              <a:spcAft>
                <a:spcPts val="0"/>
              </a:spcAft>
              <a:buSzPts val="2000"/>
              <a:buFont typeface="Arial"/>
              <a:buChar char="-"/>
            </a:pPr>
            <a:r>
              <a:rPr lang="en-US" sz="2000">
                <a:latin typeface="Arial"/>
                <a:ea typeface="Arial"/>
                <a:cs typeface="Arial"/>
                <a:sym typeface="Arial"/>
              </a:rPr>
              <a:t>…</a:t>
            </a:r>
            <a:endParaRPr sz="2000">
              <a:latin typeface="Arial"/>
              <a:ea typeface="Arial"/>
              <a:cs typeface="Arial"/>
              <a:sym typeface="Arial"/>
            </a:endParaRPr>
          </a:p>
          <a:p>
            <a:pPr indent="0" lvl="0" marL="0" rtl="0" algn="l">
              <a:lnSpc>
                <a:spcPct val="115000"/>
              </a:lnSpc>
              <a:spcBef>
                <a:spcPts val="1200"/>
              </a:spcBef>
              <a:spcAft>
                <a:spcPts val="1200"/>
              </a:spcAft>
              <a:buNone/>
            </a:pPr>
            <a:r>
              <a:rPr lang="en-US" sz="2000">
                <a:latin typeface="Arial"/>
                <a:ea typeface="Arial"/>
                <a:cs typeface="Arial"/>
                <a:sym typeface="Arial"/>
              </a:rPr>
              <a:t>Other generative Models - GAN - not relevant the following papers.</a:t>
            </a:r>
            <a:endParaRPr sz="2000"/>
          </a:p>
        </p:txBody>
      </p:sp>
      <p:sp>
        <p:nvSpPr>
          <p:cNvPr id="188" name="Google Shape;188;g2e44c32c038_0_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e44c32c038_0_7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g2e44c32c038_0_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e44c32c038_0_9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2000" u="sng"/>
              <a:t>Biomechanical Models:</a:t>
            </a:r>
            <a:endParaRPr b="1" sz="2000" u="sng"/>
          </a:p>
          <a:p>
            <a:pPr indent="-355600" lvl="0" marL="457200" rtl="0" algn="l">
              <a:lnSpc>
                <a:spcPct val="115000"/>
              </a:lnSpc>
              <a:spcBef>
                <a:spcPts val="0"/>
              </a:spcBef>
              <a:spcAft>
                <a:spcPts val="0"/>
              </a:spcAft>
              <a:buSzPts val="2000"/>
              <a:buChar char="-"/>
            </a:pPr>
            <a:r>
              <a:rPr lang="en-US" sz="2000"/>
              <a:t>simulate mechanical behavior (deformations, strains, …) of the biological system</a:t>
            </a:r>
            <a:endParaRPr sz="2000"/>
          </a:p>
          <a:p>
            <a:pPr indent="-355600" lvl="0" marL="457200" rtl="0" algn="l">
              <a:lnSpc>
                <a:spcPct val="115000"/>
              </a:lnSpc>
              <a:spcBef>
                <a:spcPts val="0"/>
              </a:spcBef>
              <a:spcAft>
                <a:spcPts val="0"/>
              </a:spcAft>
              <a:buSzPts val="2000"/>
              <a:buChar char="-"/>
            </a:pPr>
            <a:r>
              <a:rPr lang="en-US" sz="2000"/>
              <a:t>use geometric representations of anatomy &amp; material properties.</a:t>
            </a:r>
            <a:endParaRPr sz="2000"/>
          </a:p>
          <a:p>
            <a:pPr indent="457200" lvl="0" marL="0" rtl="0" algn="l">
              <a:lnSpc>
                <a:spcPct val="115000"/>
              </a:lnSpc>
              <a:spcBef>
                <a:spcPts val="0"/>
              </a:spcBef>
              <a:spcAft>
                <a:spcPts val="0"/>
              </a:spcAft>
              <a:buNone/>
            </a:pPr>
            <a:r>
              <a:t/>
            </a:r>
            <a:endParaRPr sz="2000"/>
          </a:p>
          <a:p>
            <a:pPr indent="457200" lvl="0" marL="0" rtl="0" algn="l">
              <a:lnSpc>
                <a:spcPct val="115000"/>
              </a:lnSpc>
              <a:spcBef>
                <a:spcPts val="0"/>
              </a:spcBef>
              <a:spcAft>
                <a:spcPts val="0"/>
              </a:spcAft>
              <a:buNone/>
            </a:pPr>
            <a:r>
              <a:rPr lang="en-US" sz="2000"/>
              <a:t>-&gt; High </a:t>
            </a:r>
            <a:r>
              <a:rPr b="1" lang="en-US" sz="2000"/>
              <a:t>physical accuracy &amp; consistency</a:t>
            </a:r>
            <a:endParaRPr b="1" sz="2000"/>
          </a:p>
          <a:p>
            <a:pPr indent="0" lvl="0" marL="914400" rtl="0" algn="l">
              <a:lnSpc>
                <a:spcPct val="115000"/>
              </a:lnSpc>
              <a:spcBef>
                <a:spcPts val="0"/>
              </a:spcBef>
              <a:spcAft>
                <a:spcPts val="0"/>
              </a:spcAft>
              <a:buNone/>
            </a:pPr>
            <a:r>
              <a:t/>
            </a:r>
            <a:endParaRPr sz="2000"/>
          </a:p>
          <a:p>
            <a:pPr indent="-355600" lvl="1" marL="914400" rtl="0" algn="l">
              <a:lnSpc>
                <a:spcPct val="115000"/>
              </a:lnSpc>
              <a:spcBef>
                <a:spcPts val="0"/>
              </a:spcBef>
              <a:spcAft>
                <a:spcPts val="0"/>
              </a:spcAft>
              <a:buSzPts val="2000"/>
              <a:buChar char="-"/>
            </a:pPr>
            <a:r>
              <a:rPr lang="en-US" sz="2000"/>
              <a:t>useful in </a:t>
            </a:r>
            <a:r>
              <a:rPr b="1" lang="en-US" sz="2000"/>
              <a:t>research</a:t>
            </a:r>
            <a:r>
              <a:rPr lang="en-US" sz="2000"/>
              <a:t> </a:t>
            </a:r>
            <a:endParaRPr sz="2000"/>
          </a:p>
          <a:p>
            <a:pPr indent="-355600" lvl="1" marL="914400" rtl="0" algn="l">
              <a:lnSpc>
                <a:spcPct val="115000"/>
              </a:lnSpc>
              <a:spcBef>
                <a:spcPts val="0"/>
              </a:spcBef>
              <a:spcAft>
                <a:spcPts val="0"/>
              </a:spcAft>
              <a:buSzPts val="2000"/>
              <a:buChar char="-"/>
            </a:pPr>
            <a:r>
              <a:rPr b="1" lang="en-US" sz="2000"/>
              <a:t>predict effect</a:t>
            </a:r>
            <a:r>
              <a:rPr lang="en-US" sz="2000"/>
              <a:t>s of interventions/ treatments</a:t>
            </a:r>
            <a:endParaRPr sz="2000"/>
          </a:p>
          <a:p>
            <a:pPr indent="-355600" lvl="1" marL="914400" rtl="0" algn="l">
              <a:lnSpc>
                <a:spcPct val="115000"/>
              </a:lnSpc>
              <a:spcBef>
                <a:spcPts val="0"/>
              </a:spcBef>
              <a:spcAft>
                <a:spcPts val="0"/>
              </a:spcAft>
              <a:buSzPts val="2000"/>
              <a:buChar char="-"/>
            </a:pPr>
            <a:r>
              <a:rPr lang="en-US" sz="2000"/>
              <a:t>improve the </a:t>
            </a:r>
            <a:r>
              <a:rPr b="1" lang="en-US" sz="2000"/>
              <a:t>understanding</a:t>
            </a:r>
            <a:r>
              <a:rPr lang="en-US" sz="2000"/>
              <a:t> of cardiac functions</a:t>
            </a:r>
            <a:endParaRPr sz="2000"/>
          </a:p>
          <a:p>
            <a:pPr indent="0" lvl="0" marL="457200" rtl="0" algn="l">
              <a:lnSpc>
                <a:spcPct val="115000"/>
              </a:lnSpc>
              <a:spcBef>
                <a:spcPts val="0"/>
              </a:spcBef>
              <a:spcAft>
                <a:spcPts val="0"/>
              </a:spcAft>
              <a:buNone/>
            </a:pPr>
            <a:r>
              <a:t/>
            </a:r>
            <a:endParaRPr sz="2000"/>
          </a:p>
          <a:p>
            <a:pPr indent="-355600" lvl="0" marL="457200" rtl="0" algn="l">
              <a:lnSpc>
                <a:spcPct val="115000"/>
              </a:lnSpc>
              <a:spcBef>
                <a:spcPts val="0"/>
              </a:spcBef>
              <a:spcAft>
                <a:spcPts val="0"/>
              </a:spcAft>
              <a:buSzPts val="2000"/>
              <a:buChar char="-"/>
            </a:pPr>
            <a:r>
              <a:rPr lang="en-US" sz="2000"/>
              <a:t>Build patient specific model:</a:t>
            </a:r>
            <a:endParaRPr sz="2000"/>
          </a:p>
          <a:p>
            <a:pPr indent="-355600" lvl="1" marL="914400" rtl="0" algn="l">
              <a:lnSpc>
                <a:spcPct val="115000"/>
              </a:lnSpc>
              <a:spcBef>
                <a:spcPts val="0"/>
              </a:spcBef>
              <a:spcAft>
                <a:spcPts val="0"/>
              </a:spcAft>
              <a:buSzPts val="2000"/>
              <a:buChar char="-"/>
            </a:pPr>
            <a:r>
              <a:rPr lang="en-US" sz="2000"/>
              <a:t>require large scale computations &amp; a lot of patient specific clinical recordings </a:t>
            </a:r>
            <a:endParaRPr sz="2000"/>
          </a:p>
          <a:p>
            <a:pPr indent="457200" lvl="0" marL="457200" rtl="0" algn="l">
              <a:lnSpc>
                <a:spcPct val="115000"/>
              </a:lnSpc>
              <a:spcBef>
                <a:spcPts val="0"/>
              </a:spcBef>
              <a:spcAft>
                <a:spcPts val="0"/>
              </a:spcAft>
              <a:buNone/>
            </a:pPr>
            <a:r>
              <a:rPr lang="en-US" sz="2000"/>
              <a:t>-&gt; May be worth in some cases </a:t>
            </a:r>
            <a:endParaRPr sz="2000"/>
          </a:p>
          <a:p>
            <a:pPr indent="457200" lvl="0" marL="457200" rtl="0" algn="l">
              <a:lnSpc>
                <a:spcPct val="115000"/>
              </a:lnSpc>
              <a:spcBef>
                <a:spcPts val="0"/>
              </a:spcBef>
              <a:spcAft>
                <a:spcPts val="0"/>
              </a:spcAft>
              <a:buNone/>
            </a:pPr>
            <a:r>
              <a:rPr lang="en-US" sz="2000"/>
              <a:t>-&gt;  generative models : light-weight alternative for the rest</a:t>
            </a:r>
            <a:endParaRPr sz="2000"/>
          </a:p>
        </p:txBody>
      </p:sp>
      <p:sp>
        <p:nvSpPr>
          <p:cNvPr id="205" name="Google Shape;205;g2e44c32c038_0_9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e44c32c038_0_10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US" sz="2000"/>
              <a:t>Three papers</a:t>
            </a:r>
            <a:endParaRPr b="1" sz="2000"/>
          </a:p>
        </p:txBody>
      </p:sp>
      <p:sp>
        <p:nvSpPr>
          <p:cNvPr id="216" name="Google Shape;216;g2e44c32c038_0_10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e44c32c038_0_1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2e44c32c038_0_1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e44c32c038_0_14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Sequence Aware Diffusion Models (SADM)</a:t>
            </a:r>
            <a:endParaRPr sz="2000"/>
          </a:p>
          <a:p>
            <a:pPr indent="0" lvl="0" marL="0" rtl="0" algn="l">
              <a:lnSpc>
                <a:spcPct val="115000"/>
              </a:lnSpc>
              <a:spcBef>
                <a:spcPts val="0"/>
              </a:spcBef>
              <a:spcAft>
                <a:spcPts val="0"/>
              </a:spcAft>
              <a:buNone/>
            </a:pPr>
            <a:r>
              <a:rPr lang="en-US" sz="2000"/>
              <a:t>Yoon et al. </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a:t>Applications</a:t>
            </a:r>
            <a:endParaRPr sz="2000"/>
          </a:p>
          <a:p>
            <a:pPr indent="-355600" lvl="0" marL="457200" rtl="0" algn="l">
              <a:lnSpc>
                <a:spcPct val="115000"/>
              </a:lnSpc>
              <a:spcBef>
                <a:spcPts val="0"/>
              </a:spcBef>
              <a:spcAft>
                <a:spcPts val="0"/>
              </a:spcAft>
              <a:buSzPts val="2000"/>
              <a:buChar char="-"/>
            </a:pPr>
            <a:r>
              <a:rPr lang="en-US" sz="2000"/>
              <a:t>model anatomic changes in human body</a:t>
            </a:r>
            <a:endParaRPr sz="2000"/>
          </a:p>
          <a:p>
            <a:pPr indent="-355600" lvl="0" marL="457200" rtl="0" algn="l">
              <a:lnSpc>
                <a:spcPct val="115000"/>
              </a:lnSpc>
              <a:spcBef>
                <a:spcPts val="0"/>
              </a:spcBef>
              <a:spcAft>
                <a:spcPts val="0"/>
              </a:spcAft>
              <a:buSzPts val="2000"/>
              <a:buChar char="-"/>
            </a:pPr>
            <a:r>
              <a:rPr lang="en-US" sz="2000"/>
              <a:t>short term: cardiac cycle</a:t>
            </a:r>
            <a:endParaRPr sz="2000"/>
          </a:p>
          <a:p>
            <a:pPr indent="-355600" lvl="0" marL="457200" rtl="0" algn="l">
              <a:lnSpc>
                <a:spcPct val="115000"/>
              </a:lnSpc>
              <a:spcBef>
                <a:spcPts val="0"/>
              </a:spcBef>
              <a:spcAft>
                <a:spcPts val="0"/>
              </a:spcAft>
              <a:buSzPts val="2000"/>
              <a:buChar char="-"/>
            </a:pPr>
            <a:r>
              <a:rPr lang="en-US" sz="2000"/>
              <a:t>long term brain aging</a:t>
            </a:r>
            <a:endParaRPr sz="2000"/>
          </a:p>
          <a:p>
            <a:pPr indent="-355600" lvl="0" marL="457200" rtl="0" algn="l">
              <a:lnSpc>
                <a:spcPct val="115000"/>
              </a:lnSpc>
              <a:spcBef>
                <a:spcPts val="0"/>
              </a:spcBef>
              <a:spcAft>
                <a:spcPts val="0"/>
              </a:spcAft>
              <a:buSzPts val="2000"/>
              <a:buChar char="-"/>
            </a:pPr>
            <a:r>
              <a:rPr lang="en-US" sz="2000"/>
              <a:t>Input: as much of a sequence as possible</a:t>
            </a:r>
            <a:endParaRPr sz="2000"/>
          </a:p>
          <a:p>
            <a:pPr indent="-355600" lvl="0" marL="457200" rtl="0" algn="l">
              <a:lnSpc>
                <a:spcPct val="115000"/>
              </a:lnSpc>
              <a:spcBef>
                <a:spcPts val="0"/>
              </a:spcBef>
              <a:spcAft>
                <a:spcPts val="0"/>
              </a:spcAft>
              <a:buSzPts val="2000"/>
              <a:buChar char="-"/>
            </a:pPr>
            <a:r>
              <a:rPr lang="en-US" sz="2000"/>
              <a:t>Output: A complete Sequence, based on previous data</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Clr>
                <a:schemeClr val="dk1"/>
              </a:buClr>
              <a:buSzPts val="1100"/>
              <a:buFont typeface="Arial"/>
              <a:buNone/>
            </a:pPr>
            <a:r>
              <a:rPr lang="en-US" sz="2000"/>
              <a:t>Full overview:</a:t>
            </a:r>
            <a:endParaRPr sz="2000"/>
          </a:p>
          <a:p>
            <a:pPr indent="-355600" lvl="0" marL="457200" rtl="0" algn="l">
              <a:lnSpc>
                <a:spcPct val="115000"/>
              </a:lnSpc>
              <a:spcBef>
                <a:spcPts val="0"/>
              </a:spcBef>
              <a:spcAft>
                <a:spcPts val="0"/>
              </a:spcAft>
              <a:buClr>
                <a:schemeClr val="dk1"/>
              </a:buClr>
              <a:buSzPts val="2000"/>
              <a:buChar char="-"/>
            </a:pPr>
            <a:r>
              <a:rPr lang="en-US" sz="2000"/>
              <a:t>will go over ever part in detail</a:t>
            </a:r>
            <a:endParaRPr sz="2000"/>
          </a:p>
        </p:txBody>
      </p:sp>
      <p:sp>
        <p:nvSpPr>
          <p:cNvPr id="228" name="Google Shape;228;g2e44c32c038_0_1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2e44c32c038_0_45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sz="2000"/>
              <a:t>Image Sequence (fixed length):</a:t>
            </a:r>
            <a:endParaRPr sz="2000"/>
          </a:p>
          <a:p>
            <a:pPr indent="-355600" lvl="0" marL="457200" rtl="0" algn="l">
              <a:spcBef>
                <a:spcPts val="0"/>
              </a:spcBef>
              <a:spcAft>
                <a:spcPts val="0"/>
              </a:spcAft>
              <a:buSzPts val="2000"/>
              <a:buChar char="-"/>
            </a:pPr>
            <a:r>
              <a:rPr lang="en-US" sz="2000"/>
              <a:t>drop frames</a:t>
            </a:r>
            <a:endParaRPr sz="2000"/>
          </a:p>
          <a:p>
            <a:pPr indent="-355600" lvl="0" marL="457200" rtl="0" algn="l">
              <a:spcBef>
                <a:spcPts val="0"/>
              </a:spcBef>
              <a:spcAft>
                <a:spcPts val="0"/>
              </a:spcAft>
              <a:buSzPts val="2000"/>
              <a:buChar char="-"/>
            </a:pPr>
            <a:r>
              <a:rPr lang="en-US" sz="2000"/>
              <a:t>add frames</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lang="en-US" sz="2000"/>
              <a:t>split into:</a:t>
            </a:r>
            <a:endParaRPr sz="2000"/>
          </a:p>
          <a:p>
            <a:pPr indent="0" lvl="0" marL="0" rtl="0" algn="l">
              <a:spcBef>
                <a:spcPts val="0"/>
              </a:spcBef>
              <a:spcAft>
                <a:spcPts val="0"/>
              </a:spcAft>
              <a:buNone/>
            </a:pPr>
            <a:r>
              <a:t/>
            </a:r>
            <a:endParaRPr sz="2000"/>
          </a:p>
          <a:p>
            <a:pPr indent="-355600" lvl="0" marL="457200" rtl="0" algn="l">
              <a:spcBef>
                <a:spcPts val="0"/>
              </a:spcBef>
              <a:spcAft>
                <a:spcPts val="0"/>
              </a:spcAft>
              <a:buSzPts val="2000"/>
              <a:buChar char="●"/>
            </a:pPr>
            <a:r>
              <a:rPr lang="en-US" sz="2000"/>
              <a:t>missing </a:t>
            </a:r>
            <a:endParaRPr sz="2000"/>
          </a:p>
          <a:p>
            <a:pPr indent="-355600" lvl="0" marL="457200" rtl="0" algn="l">
              <a:spcBef>
                <a:spcPts val="0"/>
              </a:spcBef>
              <a:spcAft>
                <a:spcPts val="0"/>
              </a:spcAft>
              <a:buSzPts val="2000"/>
              <a:buChar char="●"/>
            </a:pPr>
            <a:r>
              <a:rPr lang="en-US" sz="2000"/>
              <a:t>future </a:t>
            </a:r>
            <a:endParaRPr sz="2000"/>
          </a:p>
          <a:p>
            <a:pPr indent="-355600" lvl="0" marL="457200" rtl="0" algn="l">
              <a:spcBef>
                <a:spcPts val="0"/>
              </a:spcBef>
              <a:spcAft>
                <a:spcPts val="0"/>
              </a:spcAft>
              <a:buSzPts val="2000"/>
              <a:buChar char="●"/>
            </a:pPr>
            <a:r>
              <a:rPr lang="en-US" sz="2000"/>
              <a:t>conditioning images</a:t>
            </a:r>
            <a:endParaRPr sz="2000"/>
          </a:p>
        </p:txBody>
      </p:sp>
      <p:sp>
        <p:nvSpPr>
          <p:cNvPr id="239" name="Google Shape;239;g2e44c32c038_0_4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e44c32c038_0_19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sz="2000"/>
              <a:t>main novel factor:</a:t>
            </a:r>
            <a:endParaRPr sz="2000"/>
          </a:p>
          <a:p>
            <a:pPr indent="-355600" lvl="0" marL="457200" rtl="0" algn="l">
              <a:spcBef>
                <a:spcPts val="0"/>
              </a:spcBef>
              <a:spcAft>
                <a:spcPts val="0"/>
              </a:spcAft>
              <a:buSzPts val="2000"/>
              <a:buChar char="-"/>
            </a:pPr>
            <a:r>
              <a:rPr lang="en-US" sz="2000"/>
              <a:t>zoom in on next slide</a:t>
            </a:r>
            <a:endParaRPr sz="2000"/>
          </a:p>
        </p:txBody>
      </p:sp>
      <p:sp>
        <p:nvSpPr>
          <p:cNvPr id="250" name="Google Shape;250;g2e44c32c038_0_19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e44c32c038_0_2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55600" lvl="0" marL="457200" rtl="0" algn="l">
              <a:spcBef>
                <a:spcPts val="0"/>
              </a:spcBef>
              <a:spcAft>
                <a:spcPts val="0"/>
              </a:spcAft>
              <a:buSzPts val="2000"/>
              <a:buChar char="-"/>
            </a:pPr>
            <a:r>
              <a:rPr lang="en-US" sz="2000"/>
              <a:t>reshape from R1 to R2</a:t>
            </a:r>
            <a:endParaRPr sz="2000"/>
          </a:p>
          <a:p>
            <a:pPr indent="-355600" lvl="0" marL="457200" rtl="0" algn="l">
              <a:spcBef>
                <a:spcPts val="0"/>
              </a:spcBef>
              <a:spcAft>
                <a:spcPts val="0"/>
              </a:spcAft>
              <a:buSzPts val="2000"/>
              <a:buChar char="-"/>
            </a:pPr>
            <a:r>
              <a:rPr lang="en-US" sz="2000"/>
              <a:t>Normalize</a:t>
            </a:r>
            <a:endParaRPr sz="2000"/>
          </a:p>
          <a:p>
            <a:pPr indent="-355600" lvl="0" marL="457200" rtl="0" algn="l">
              <a:spcBef>
                <a:spcPts val="0"/>
              </a:spcBef>
              <a:spcAft>
                <a:spcPts val="0"/>
              </a:spcAft>
              <a:buSzPts val="2000"/>
              <a:buChar char="-"/>
            </a:pPr>
            <a:r>
              <a:rPr lang="en-US" sz="2000"/>
              <a:t>Spatial dimensions in batch dimension</a:t>
            </a:r>
            <a:endParaRPr sz="2000"/>
          </a:p>
          <a:p>
            <a:pPr indent="0" lvl="0" marL="457200" rtl="0" algn="l">
              <a:spcBef>
                <a:spcPts val="0"/>
              </a:spcBef>
              <a:spcAft>
                <a:spcPts val="0"/>
              </a:spcAft>
              <a:buNone/>
            </a:pPr>
            <a:r>
              <a:rPr lang="en-US" sz="2000"/>
              <a:t>-&gt; self attention calculated between tokens @ same position in space — different point in time</a:t>
            </a:r>
            <a:endParaRPr sz="2000"/>
          </a:p>
          <a:p>
            <a:pPr indent="0" lvl="0" marL="457200" rtl="0" algn="l">
              <a:spcBef>
                <a:spcPts val="0"/>
              </a:spcBef>
              <a:spcAft>
                <a:spcPts val="0"/>
              </a:spcAft>
              <a:buNone/>
            </a:pPr>
            <a:r>
              <a:t/>
            </a:r>
            <a:endParaRPr sz="2000"/>
          </a:p>
          <a:p>
            <a:pPr indent="-355600" lvl="0" marL="457200" rtl="0" algn="l">
              <a:spcBef>
                <a:spcPts val="0"/>
              </a:spcBef>
              <a:spcAft>
                <a:spcPts val="0"/>
              </a:spcAft>
              <a:buSzPts val="2000"/>
              <a:buChar char="-"/>
            </a:pPr>
            <a:r>
              <a:rPr lang="en-US" sz="2000"/>
              <a:t>Normalize</a:t>
            </a:r>
            <a:endParaRPr sz="2000"/>
          </a:p>
          <a:p>
            <a:pPr indent="-355600" lvl="0" marL="457200" rtl="0" algn="l">
              <a:spcBef>
                <a:spcPts val="0"/>
              </a:spcBef>
              <a:spcAft>
                <a:spcPts val="0"/>
              </a:spcAft>
              <a:buSzPts val="2000"/>
              <a:buChar char="-"/>
            </a:pPr>
            <a:r>
              <a:rPr lang="en-US" sz="2000"/>
              <a:t>MLP encoding -&gt; halves spatial dimensions </a:t>
            </a:r>
            <a:endParaRPr sz="2000"/>
          </a:p>
        </p:txBody>
      </p:sp>
      <p:sp>
        <p:nvSpPr>
          <p:cNvPr id="262" name="Google Shape;262;g2e44c32c038_0_2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e44c32c038_0_6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17500" lvl="0" marL="457200" rtl="0" algn="l">
              <a:spcBef>
                <a:spcPts val="0"/>
              </a:spcBef>
              <a:spcAft>
                <a:spcPts val="0"/>
              </a:spcAft>
              <a:buClr>
                <a:schemeClr val="dk1"/>
              </a:buClr>
              <a:buSzPts val="1400"/>
              <a:buChar char="-"/>
            </a:pPr>
            <a:r>
              <a:rPr lang="en-US"/>
              <a:t>analogous to Temporal Encoder</a:t>
            </a:r>
            <a:endParaRPr/>
          </a:p>
          <a:p>
            <a:pPr indent="-317500" lvl="0" marL="457200" rtl="0" algn="l">
              <a:spcBef>
                <a:spcPts val="0"/>
              </a:spcBef>
              <a:spcAft>
                <a:spcPts val="0"/>
              </a:spcAft>
              <a:buClr>
                <a:schemeClr val="dk1"/>
              </a:buClr>
              <a:buSzPts val="1400"/>
              <a:buChar char="-"/>
            </a:pPr>
            <a:r>
              <a:rPr lang="en-US"/>
              <a:t>reshape from R2 to R3</a:t>
            </a:r>
            <a:endParaRPr/>
          </a:p>
          <a:p>
            <a:pPr indent="-317500" lvl="0" marL="457200" rtl="0" algn="l">
              <a:spcBef>
                <a:spcPts val="0"/>
              </a:spcBef>
              <a:spcAft>
                <a:spcPts val="0"/>
              </a:spcAft>
              <a:buClr>
                <a:schemeClr val="dk1"/>
              </a:buClr>
              <a:buSzPts val="1400"/>
              <a:buChar char="-"/>
            </a:pPr>
            <a:r>
              <a:rPr lang="en-US"/>
              <a:t>Normalize</a:t>
            </a:r>
            <a:endParaRPr/>
          </a:p>
          <a:p>
            <a:pPr indent="-317500" lvl="0" marL="457200" rtl="0" algn="l">
              <a:spcBef>
                <a:spcPts val="0"/>
              </a:spcBef>
              <a:spcAft>
                <a:spcPts val="0"/>
              </a:spcAft>
              <a:buClr>
                <a:schemeClr val="dk1"/>
              </a:buClr>
              <a:buSzPts val="1400"/>
              <a:buChar char="-"/>
            </a:pPr>
            <a:r>
              <a:rPr lang="en-US"/>
              <a:t>Temporal dimension L in batch dimension</a:t>
            </a:r>
            <a:endParaRPr/>
          </a:p>
          <a:p>
            <a:pPr indent="0" lvl="0" marL="457200" rtl="0" algn="l">
              <a:spcBef>
                <a:spcPts val="0"/>
              </a:spcBef>
              <a:spcAft>
                <a:spcPts val="0"/>
              </a:spcAft>
              <a:buNone/>
            </a:pPr>
            <a:r>
              <a:rPr lang="en-US"/>
              <a:t>-&gt; self attention calculated between tokens @ same point in time — different voxel</a:t>
            </a:r>
            <a:endParaRPr/>
          </a:p>
          <a:p>
            <a:pPr indent="0" lvl="0" marL="457200" rtl="0" algn="l">
              <a:spcBef>
                <a:spcPts val="0"/>
              </a:spcBef>
              <a:spcAft>
                <a:spcPts val="0"/>
              </a:spcAft>
              <a:buNone/>
            </a:pPr>
            <a:r>
              <a:t/>
            </a:r>
            <a:endParaRPr/>
          </a:p>
          <a:p>
            <a:pPr indent="-317500" lvl="0" marL="457200" rtl="0" algn="l">
              <a:spcBef>
                <a:spcPts val="0"/>
              </a:spcBef>
              <a:spcAft>
                <a:spcPts val="0"/>
              </a:spcAft>
              <a:buClr>
                <a:schemeClr val="dk1"/>
              </a:buClr>
              <a:buSzPts val="1400"/>
              <a:buChar char="-"/>
            </a:pPr>
            <a:r>
              <a:rPr lang="en-US"/>
              <a:t>Normalize</a:t>
            </a:r>
            <a:endParaRPr/>
          </a:p>
          <a:p>
            <a:pPr indent="-317500" lvl="0" marL="457200" rtl="0" algn="l">
              <a:spcBef>
                <a:spcPts val="0"/>
              </a:spcBef>
              <a:spcAft>
                <a:spcPts val="0"/>
              </a:spcAft>
              <a:buClr>
                <a:schemeClr val="dk1"/>
              </a:buClr>
              <a:buSzPts val="1400"/>
              <a:buChar char="-"/>
            </a:pPr>
            <a:r>
              <a:rPr lang="en-US"/>
              <a:t>Upsample spatial dimensions by factor 2</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After attention both:</a:t>
            </a:r>
            <a:endParaRPr/>
          </a:p>
          <a:p>
            <a:pPr indent="-317500" lvl="0" marL="457200" rtl="0" algn="l">
              <a:spcBef>
                <a:spcPts val="0"/>
              </a:spcBef>
              <a:spcAft>
                <a:spcPts val="0"/>
              </a:spcAft>
              <a:buSzPts val="1400"/>
              <a:buChar char="-"/>
            </a:pPr>
            <a:r>
              <a:rPr lang="en-US"/>
              <a:t>reshape to original shape</a:t>
            </a:r>
            <a:endParaRPr/>
          </a:p>
          <a:p>
            <a:pPr indent="-317500" lvl="0" marL="457200" rtl="0" algn="l">
              <a:spcBef>
                <a:spcPts val="0"/>
              </a:spcBef>
              <a:spcAft>
                <a:spcPts val="0"/>
              </a:spcAft>
              <a:buSzPts val="1400"/>
              <a:buChar char="-"/>
            </a:pPr>
            <a:r>
              <a:rPr lang="en-US"/>
              <a:t>Upsample</a:t>
            </a:r>
            <a:endParaRPr/>
          </a:p>
          <a:p>
            <a:pPr indent="-317500" lvl="0" marL="457200" rtl="0" algn="l">
              <a:spcBef>
                <a:spcPts val="0"/>
              </a:spcBef>
              <a:spcAft>
                <a:spcPts val="0"/>
              </a:spcAft>
              <a:buSzPts val="1400"/>
              <a:buChar char="-"/>
            </a:pPr>
            <a:r>
              <a:rPr lang="en-US"/>
              <a:t>3D conv</a:t>
            </a:r>
            <a:endParaRPr/>
          </a:p>
          <a:p>
            <a:pPr indent="0" lvl="0" marL="0" rtl="0" algn="l">
              <a:spcBef>
                <a:spcPts val="0"/>
              </a:spcBef>
              <a:spcAft>
                <a:spcPts val="0"/>
              </a:spcAft>
              <a:buNone/>
            </a:pPr>
            <a:r>
              <a:rPr lang="en-US"/>
              <a:t>output = conditioning signal</a:t>
            </a:r>
            <a:endParaRPr/>
          </a:p>
        </p:txBody>
      </p:sp>
      <p:sp>
        <p:nvSpPr>
          <p:cNvPr id="276" name="Google Shape;276;g2e44c32c038_0_6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2e44c32c038_0_20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u="sng">
                <a:latin typeface="Arial"/>
                <a:ea typeface="Arial"/>
                <a:cs typeface="Arial"/>
                <a:sym typeface="Arial"/>
              </a:rPr>
              <a:t>Input:</a:t>
            </a:r>
            <a:endParaRPr sz="2000" u="sng">
              <a:latin typeface="Arial"/>
              <a:ea typeface="Arial"/>
              <a:cs typeface="Arial"/>
              <a:sym typeface="Arial"/>
            </a:endParaRPr>
          </a:p>
          <a:p>
            <a:pPr indent="0" lvl="0" marL="457200" rtl="0" algn="l">
              <a:lnSpc>
                <a:spcPct val="115000"/>
              </a:lnSpc>
              <a:spcBef>
                <a:spcPts val="0"/>
              </a:spcBef>
              <a:spcAft>
                <a:spcPts val="0"/>
              </a:spcAft>
              <a:buNone/>
            </a:pPr>
            <a:r>
              <a:t/>
            </a:r>
            <a:endParaRPr sz="2000">
              <a:latin typeface="Arial"/>
              <a:ea typeface="Arial"/>
              <a:cs typeface="Arial"/>
              <a:sym typeface="Arial"/>
            </a:endParaRPr>
          </a:p>
          <a:p>
            <a:pPr indent="-355600" lvl="0" marL="457200" rtl="0" algn="l">
              <a:lnSpc>
                <a:spcPct val="115000"/>
              </a:lnSpc>
              <a:spcBef>
                <a:spcPts val="0"/>
              </a:spcBef>
              <a:spcAft>
                <a:spcPts val="0"/>
              </a:spcAft>
              <a:buSzPts val="2000"/>
              <a:buFont typeface="Arial"/>
              <a:buChar char="-"/>
            </a:pPr>
            <a:r>
              <a:rPr lang="en-US" sz="2000">
                <a:latin typeface="Arial"/>
                <a:ea typeface="Arial"/>
                <a:cs typeface="Arial"/>
                <a:sym typeface="Arial"/>
              </a:rPr>
              <a:t>c + noise</a:t>
            </a:r>
            <a:endParaRPr sz="2000">
              <a:latin typeface="Arial"/>
              <a:ea typeface="Arial"/>
              <a:cs typeface="Arial"/>
              <a:sym typeface="Arial"/>
            </a:endParaRPr>
          </a:p>
          <a:p>
            <a:pPr indent="0" lvl="0" marL="0" rtl="0" algn="l">
              <a:lnSpc>
                <a:spcPct val="115000"/>
              </a:lnSpc>
              <a:spcBef>
                <a:spcPts val="0"/>
              </a:spcBef>
              <a:spcAft>
                <a:spcPts val="0"/>
              </a:spcAft>
              <a:buNone/>
            </a:pPr>
            <a:r>
              <a:t/>
            </a:r>
            <a:endParaRPr sz="2000">
              <a:latin typeface="Arial"/>
              <a:ea typeface="Arial"/>
              <a:cs typeface="Arial"/>
              <a:sym typeface="Arial"/>
            </a:endParaRPr>
          </a:p>
          <a:p>
            <a:pPr indent="0" lvl="0" marL="0" rtl="0" algn="l">
              <a:lnSpc>
                <a:spcPct val="115000"/>
              </a:lnSpc>
              <a:spcBef>
                <a:spcPts val="0"/>
              </a:spcBef>
              <a:spcAft>
                <a:spcPts val="0"/>
              </a:spcAft>
              <a:buNone/>
            </a:pPr>
            <a:r>
              <a:rPr lang="en-US" sz="2000" u="sng">
                <a:latin typeface="Arial"/>
                <a:ea typeface="Arial"/>
                <a:cs typeface="Arial"/>
                <a:sym typeface="Arial"/>
              </a:rPr>
              <a:t>Formula:</a:t>
            </a:r>
            <a:endParaRPr sz="2000" u="sng">
              <a:latin typeface="Arial"/>
              <a:ea typeface="Arial"/>
              <a:cs typeface="Arial"/>
              <a:sym typeface="Arial"/>
            </a:endParaRPr>
          </a:p>
          <a:p>
            <a:pPr indent="0" lvl="0" marL="0" rtl="0" algn="l">
              <a:lnSpc>
                <a:spcPct val="115000"/>
              </a:lnSpc>
              <a:spcBef>
                <a:spcPts val="0"/>
              </a:spcBef>
              <a:spcAft>
                <a:spcPts val="0"/>
              </a:spcAft>
              <a:buNone/>
            </a:pPr>
            <a:r>
              <a:t/>
            </a:r>
            <a:endParaRPr sz="2000">
              <a:latin typeface="Arial"/>
              <a:ea typeface="Arial"/>
              <a:cs typeface="Arial"/>
              <a:sym typeface="Arial"/>
            </a:endParaRPr>
          </a:p>
          <a:p>
            <a:pPr indent="-355600" lvl="0" marL="457200" rtl="0" algn="l">
              <a:lnSpc>
                <a:spcPct val="115000"/>
              </a:lnSpc>
              <a:spcBef>
                <a:spcPts val="0"/>
              </a:spcBef>
              <a:spcAft>
                <a:spcPts val="0"/>
              </a:spcAft>
              <a:buSzPts val="2000"/>
              <a:buFont typeface="Arial"/>
              <a:buChar char="-"/>
            </a:pPr>
            <a:r>
              <a:rPr lang="en-US" sz="2000">
                <a:latin typeface="Arial"/>
                <a:ea typeface="Arial"/>
                <a:cs typeface="Arial"/>
                <a:sym typeface="Arial"/>
              </a:rPr>
              <a:t>weighted sum:</a:t>
            </a:r>
            <a:endParaRPr sz="2000">
              <a:latin typeface="Arial"/>
              <a:ea typeface="Arial"/>
              <a:cs typeface="Arial"/>
              <a:sym typeface="Arial"/>
            </a:endParaRPr>
          </a:p>
          <a:p>
            <a:pPr indent="-355600" lvl="1" marL="914400" rtl="0" algn="l">
              <a:lnSpc>
                <a:spcPct val="115000"/>
              </a:lnSpc>
              <a:spcBef>
                <a:spcPts val="0"/>
              </a:spcBef>
              <a:spcAft>
                <a:spcPts val="0"/>
              </a:spcAft>
              <a:buSzPts val="2000"/>
              <a:buFont typeface="Arial"/>
              <a:buChar char="-"/>
            </a:pPr>
            <a:r>
              <a:rPr lang="en-US" sz="2000">
                <a:latin typeface="Arial"/>
                <a:ea typeface="Arial"/>
                <a:cs typeface="Arial"/>
                <a:sym typeface="Arial"/>
              </a:rPr>
              <a:t>conditional model</a:t>
            </a:r>
            <a:endParaRPr sz="2000">
              <a:latin typeface="Arial"/>
              <a:ea typeface="Arial"/>
              <a:cs typeface="Arial"/>
              <a:sym typeface="Arial"/>
            </a:endParaRPr>
          </a:p>
          <a:p>
            <a:pPr indent="-355600" lvl="1" marL="914400" rtl="0" algn="l">
              <a:lnSpc>
                <a:spcPct val="115000"/>
              </a:lnSpc>
              <a:spcBef>
                <a:spcPts val="0"/>
              </a:spcBef>
              <a:spcAft>
                <a:spcPts val="0"/>
              </a:spcAft>
              <a:buSzPts val="2000"/>
              <a:buFont typeface="Arial"/>
              <a:buChar char="-"/>
            </a:pPr>
            <a:r>
              <a:rPr lang="en-US" sz="2000">
                <a:latin typeface="Arial"/>
                <a:ea typeface="Arial"/>
                <a:cs typeface="Arial"/>
                <a:sym typeface="Arial"/>
              </a:rPr>
              <a:t>unconditional model</a:t>
            </a:r>
            <a:endParaRPr sz="2000">
              <a:latin typeface="Arial"/>
              <a:ea typeface="Arial"/>
              <a:cs typeface="Arial"/>
              <a:sym typeface="Arial"/>
            </a:endParaRPr>
          </a:p>
          <a:p>
            <a:pPr indent="457200" lvl="0" marL="0" rtl="0" algn="l">
              <a:lnSpc>
                <a:spcPct val="115000"/>
              </a:lnSpc>
              <a:spcBef>
                <a:spcPts val="0"/>
              </a:spcBef>
              <a:spcAft>
                <a:spcPts val="0"/>
              </a:spcAft>
              <a:buNone/>
            </a:pPr>
            <a:r>
              <a:t/>
            </a:r>
            <a:endParaRPr sz="2000">
              <a:latin typeface="Arial"/>
              <a:ea typeface="Arial"/>
              <a:cs typeface="Arial"/>
              <a:sym typeface="Arial"/>
            </a:endParaRPr>
          </a:p>
          <a:p>
            <a:pPr indent="457200" lvl="0" marL="0" rtl="0" algn="l">
              <a:lnSpc>
                <a:spcPct val="115000"/>
              </a:lnSpc>
              <a:spcBef>
                <a:spcPts val="0"/>
              </a:spcBef>
              <a:spcAft>
                <a:spcPts val="0"/>
              </a:spcAft>
              <a:buNone/>
            </a:pPr>
            <a:r>
              <a:rPr lang="en-US" sz="2000">
                <a:latin typeface="Arial"/>
                <a:ea typeface="Arial"/>
                <a:cs typeface="Arial"/>
                <a:sym typeface="Arial"/>
              </a:rPr>
              <a:t>-&gt; Tradeoff -  sample Quality vs Diversity</a:t>
            </a:r>
            <a:endParaRPr sz="2000">
              <a:latin typeface="Arial"/>
              <a:ea typeface="Arial"/>
              <a:cs typeface="Arial"/>
              <a:sym typeface="Arial"/>
            </a:endParaRPr>
          </a:p>
          <a:p>
            <a:pPr indent="457200" lvl="0" marL="0" rtl="0" algn="l">
              <a:lnSpc>
                <a:spcPct val="115000"/>
              </a:lnSpc>
              <a:spcBef>
                <a:spcPts val="0"/>
              </a:spcBef>
              <a:spcAft>
                <a:spcPts val="0"/>
              </a:spcAft>
              <a:buNone/>
            </a:pPr>
            <a:r>
              <a:t/>
            </a:r>
            <a:endParaRPr sz="2000">
              <a:latin typeface="Arial"/>
              <a:ea typeface="Arial"/>
              <a:cs typeface="Arial"/>
              <a:sym typeface="Arial"/>
            </a:endParaRPr>
          </a:p>
          <a:p>
            <a:pPr indent="457200" lvl="0" marL="0" rtl="0" algn="l">
              <a:lnSpc>
                <a:spcPct val="115000"/>
              </a:lnSpc>
              <a:spcBef>
                <a:spcPts val="0"/>
              </a:spcBef>
              <a:spcAft>
                <a:spcPts val="0"/>
              </a:spcAft>
              <a:buNone/>
            </a:pPr>
            <a:r>
              <a:rPr lang="en-US" sz="2000">
                <a:latin typeface="Arial"/>
                <a:ea typeface="Arial"/>
                <a:cs typeface="Arial"/>
                <a:sym typeface="Arial"/>
              </a:rPr>
              <a:t>regulated via parameter w</a:t>
            </a:r>
            <a:endParaRPr sz="2000">
              <a:latin typeface="Arial"/>
              <a:ea typeface="Arial"/>
              <a:cs typeface="Arial"/>
              <a:sym typeface="Arial"/>
            </a:endParaRPr>
          </a:p>
          <a:p>
            <a:pPr indent="0" lvl="0" marL="914400" rtl="0" algn="l">
              <a:lnSpc>
                <a:spcPct val="115000"/>
              </a:lnSpc>
              <a:spcBef>
                <a:spcPts val="0"/>
              </a:spcBef>
              <a:spcAft>
                <a:spcPts val="0"/>
              </a:spcAft>
              <a:buNone/>
            </a:pPr>
            <a:r>
              <a:t/>
            </a:r>
            <a:endParaRPr sz="2000">
              <a:latin typeface="Arial"/>
              <a:ea typeface="Arial"/>
              <a:cs typeface="Arial"/>
              <a:sym typeface="Arial"/>
            </a:endParaRPr>
          </a:p>
          <a:p>
            <a:pPr indent="-355600" lvl="0" marL="914400" rtl="0" algn="l">
              <a:lnSpc>
                <a:spcPct val="115000"/>
              </a:lnSpc>
              <a:spcBef>
                <a:spcPts val="0"/>
              </a:spcBef>
              <a:spcAft>
                <a:spcPts val="0"/>
              </a:spcAft>
              <a:buSzPts val="2000"/>
              <a:buFont typeface="Arial"/>
              <a:buChar char="-"/>
            </a:pPr>
            <a:r>
              <a:rPr lang="en-US" sz="2000">
                <a:latin typeface="Arial"/>
                <a:ea typeface="Arial"/>
                <a:cs typeface="Arial"/>
                <a:sym typeface="Arial"/>
              </a:rPr>
              <a:t>high w: high quality</a:t>
            </a:r>
            <a:endParaRPr sz="2000">
              <a:latin typeface="Arial"/>
              <a:ea typeface="Arial"/>
              <a:cs typeface="Arial"/>
              <a:sym typeface="Arial"/>
            </a:endParaRPr>
          </a:p>
          <a:p>
            <a:pPr indent="-355600" lvl="0" marL="914400" rtl="0" algn="l">
              <a:lnSpc>
                <a:spcPct val="115000"/>
              </a:lnSpc>
              <a:spcBef>
                <a:spcPts val="0"/>
              </a:spcBef>
              <a:spcAft>
                <a:spcPts val="0"/>
              </a:spcAft>
              <a:buSzPts val="2000"/>
              <a:buFont typeface="Arial"/>
              <a:buChar char="-"/>
            </a:pPr>
            <a:r>
              <a:rPr lang="en-US" sz="2000">
                <a:latin typeface="Arial"/>
                <a:ea typeface="Arial"/>
                <a:cs typeface="Arial"/>
                <a:sym typeface="Arial"/>
              </a:rPr>
              <a:t>low w: high diversity</a:t>
            </a:r>
            <a:endParaRPr sz="2000">
              <a:latin typeface="Arial"/>
              <a:ea typeface="Arial"/>
              <a:cs typeface="Arial"/>
              <a:sym typeface="Arial"/>
            </a:endParaRPr>
          </a:p>
          <a:p>
            <a:pPr indent="0" lvl="0" marL="0" rtl="0" algn="l">
              <a:lnSpc>
                <a:spcPct val="115000"/>
              </a:lnSpc>
              <a:spcBef>
                <a:spcPts val="0"/>
              </a:spcBef>
              <a:spcAft>
                <a:spcPts val="0"/>
              </a:spcAft>
              <a:buNone/>
            </a:pPr>
            <a:r>
              <a:t/>
            </a:r>
            <a:endParaRPr sz="2000">
              <a:latin typeface="Arial"/>
              <a:ea typeface="Arial"/>
              <a:cs typeface="Arial"/>
              <a:sym typeface="Arial"/>
            </a:endParaRPr>
          </a:p>
          <a:p>
            <a:pPr indent="0" lvl="0" marL="0" rtl="0" algn="l">
              <a:lnSpc>
                <a:spcPct val="115000"/>
              </a:lnSpc>
              <a:spcBef>
                <a:spcPts val="0"/>
              </a:spcBef>
              <a:spcAft>
                <a:spcPts val="0"/>
              </a:spcAft>
              <a:buNone/>
            </a:pPr>
            <a:r>
              <a:rPr lang="en-US" sz="2000">
                <a:latin typeface="Arial"/>
                <a:ea typeface="Arial"/>
                <a:cs typeface="Arial"/>
                <a:sym typeface="Arial"/>
              </a:rPr>
              <a:t>While training : set c = 0-tensor, with p</a:t>
            </a:r>
            <a:r>
              <a:rPr baseline="-25000" lang="en-US" sz="2000">
                <a:latin typeface="Arial"/>
                <a:ea typeface="Arial"/>
                <a:cs typeface="Arial"/>
                <a:sym typeface="Arial"/>
              </a:rPr>
              <a:t>uncond</a:t>
            </a:r>
            <a:endParaRPr sz="2000"/>
          </a:p>
        </p:txBody>
      </p:sp>
      <p:sp>
        <p:nvSpPr>
          <p:cNvPr id="291" name="Google Shape;291;g2e44c32c038_0_20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e44c32c038_0_2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Training: end to end &gt;&gt; Training modules seperately</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a:t>Inference process:</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a:t>goal: generate Missing &amp; Future images autoregressively</a:t>
            </a:r>
            <a:endParaRPr sz="2000"/>
          </a:p>
          <a:p>
            <a:pPr indent="-355600" lvl="0" marL="457200" rtl="0" algn="l">
              <a:lnSpc>
                <a:spcPct val="115000"/>
              </a:lnSpc>
              <a:spcBef>
                <a:spcPts val="0"/>
              </a:spcBef>
              <a:spcAft>
                <a:spcPts val="0"/>
              </a:spcAft>
              <a:buSzPts val="2000"/>
              <a:buChar char="-"/>
            </a:pPr>
            <a:r>
              <a:rPr lang="en-US" sz="2000"/>
              <a:t>Sequence up to that point -&gt; attention module -&gt; conditioning signal</a:t>
            </a:r>
            <a:endParaRPr sz="2000"/>
          </a:p>
          <a:p>
            <a:pPr indent="-355600" lvl="0" marL="457200" rtl="0" algn="l">
              <a:lnSpc>
                <a:spcPct val="115000"/>
              </a:lnSpc>
              <a:spcBef>
                <a:spcPts val="0"/>
              </a:spcBef>
              <a:spcAft>
                <a:spcPts val="0"/>
              </a:spcAft>
              <a:buSzPts val="2000"/>
              <a:buChar char="-"/>
            </a:pPr>
            <a:r>
              <a:rPr lang="en-US" sz="2000"/>
              <a:t>sample noise vector -&gt; Diffusion</a:t>
            </a:r>
            <a:endParaRPr sz="2000"/>
          </a:p>
        </p:txBody>
      </p:sp>
      <p:sp>
        <p:nvSpPr>
          <p:cNvPr id="303" name="Google Shape;303;g2e44c32c038_0_2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2e44c32c038_0_3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Sequence Generation from ED to ES</a:t>
            </a:r>
            <a:endParaRPr sz="2000"/>
          </a:p>
          <a:p>
            <a:pPr indent="-355600" lvl="0" marL="457200" rtl="0" algn="l">
              <a:lnSpc>
                <a:spcPct val="115000"/>
              </a:lnSpc>
              <a:spcBef>
                <a:spcPts val="0"/>
              </a:spcBef>
              <a:spcAft>
                <a:spcPts val="0"/>
              </a:spcAft>
              <a:buSzPts val="2000"/>
              <a:buAutoNum type="arabicPeriod"/>
            </a:pPr>
            <a:r>
              <a:rPr lang="en-US" sz="2000"/>
              <a:t>Ground truth</a:t>
            </a:r>
            <a:endParaRPr sz="2000"/>
          </a:p>
          <a:p>
            <a:pPr indent="-355600" lvl="0" marL="457200" rtl="0" algn="l">
              <a:lnSpc>
                <a:spcPct val="115000"/>
              </a:lnSpc>
              <a:spcBef>
                <a:spcPts val="0"/>
              </a:spcBef>
              <a:spcAft>
                <a:spcPts val="0"/>
              </a:spcAft>
              <a:buSzPts val="2000"/>
              <a:buAutoNum type="arabicPeriod"/>
            </a:pPr>
            <a:r>
              <a:rPr lang="en-US" sz="2000"/>
              <a:t>Only ED frame given</a:t>
            </a:r>
            <a:endParaRPr sz="2000"/>
          </a:p>
          <a:p>
            <a:pPr indent="-355600" lvl="0" marL="457200" rtl="0" algn="l">
              <a:lnSpc>
                <a:spcPct val="115000"/>
              </a:lnSpc>
              <a:spcBef>
                <a:spcPts val="0"/>
              </a:spcBef>
              <a:spcAft>
                <a:spcPts val="0"/>
              </a:spcAft>
              <a:buSzPts val="2000"/>
              <a:buAutoNum type="arabicPeriod"/>
            </a:pPr>
            <a:r>
              <a:rPr lang="en-US" sz="2000"/>
              <a:t>random missing frames</a:t>
            </a:r>
            <a:endParaRPr sz="2000"/>
          </a:p>
          <a:p>
            <a:pPr indent="-355600" lvl="0" marL="457200" rtl="0" algn="l">
              <a:lnSpc>
                <a:spcPct val="115000"/>
              </a:lnSpc>
              <a:spcBef>
                <a:spcPts val="0"/>
              </a:spcBef>
              <a:spcAft>
                <a:spcPts val="0"/>
              </a:spcAft>
              <a:buSzPts val="2000"/>
              <a:buAutoNum type="arabicPeriod"/>
            </a:pPr>
            <a:r>
              <a:rPr lang="en-US" sz="2000"/>
              <a:t>Only ES frame missing</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b="1" lang="en-US" sz="2000"/>
              <a:t>white frames:</a:t>
            </a:r>
            <a:r>
              <a:rPr lang="en-US" sz="2000"/>
              <a:t> given</a:t>
            </a:r>
            <a:endParaRPr sz="2000"/>
          </a:p>
          <a:p>
            <a:pPr indent="0" lvl="0" marL="0" rtl="0" algn="l">
              <a:lnSpc>
                <a:spcPct val="115000"/>
              </a:lnSpc>
              <a:spcBef>
                <a:spcPts val="0"/>
              </a:spcBef>
              <a:spcAft>
                <a:spcPts val="0"/>
              </a:spcAft>
              <a:buNone/>
            </a:pPr>
            <a:r>
              <a:rPr b="1" lang="en-US" sz="2000"/>
              <a:t>number in the corner:</a:t>
            </a:r>
            <a:r>
              <a:rPr lang="en-US" sz="2000"/>
              <a:t> SSIM (measures structural similarity)</a:t>
            </a:r>
            <a:endParaRPr sz="2000"/>
          </a:p>
          <a:p>
            <a:pPr indent="0" lvl="0" marL="0" rtl="0" algn="l">
              <a:lnSpc>
                <a:spcPct val="115000"/>
              </a:lnSpc>
              <a:spcBef>
                <a:spcPts val="0"/>
              </a:spcBef>
              <a:spcAft>
                <a:spcPts val="0"/>
              </a:spcAft>
              <a:buNone/>
            </a:pPr>
            <a:r>
              <a:rPr lang="en-US" sz="2000"/>
              <a:t>SSIM is better after real data &amp; decreases with prediction length</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a:t>-&gt; sequential information being used</a:t>
            </a:r>
            <a:endParaRPr sz="2000"/>
          </a:p>
        </p:txBody>
      </p:sp>
      <p:sp>
        <p:nvSpPr>
          <p:cNvPr id="313" name="Google Shape;313;g2e44c32c038_0_3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e44c32c038_0_86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2000" u="sng">
                <a:solidFill>
                  <a:srgbClr val="38761D"/>
                </a:solidFill>
                <a:latin typeface="Helvetica Neue"/>
                <a:ea typeface="Helvetica Neue"/>
                <a:cs typeface="Helvetica Neue"/>
                <a:sym typeface="Helvetica Neue"/>
              </a:rPr>
              <a:t>Useful to:</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interpolate missing frames</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speed up data acquisition</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generate synthetic data</a:t>
            </a:r>
            <a:endParaRPr sz="2000">
              <a:solidFill>
                <a:srgbClr val="38761D"/>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t/>
            </a:r>
            <a:endParaRPr sz="2000" u="sng">
              <a:solidFill>
                <a:srgbClr val="990000"/>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US" sz="2000" u="sng">
                <a:solidFill>
                  <a:srgbClr val="990000"/>
                </a:solidFill>
                <a:latin typeface="Helvetica Neue"/>
                <a:ea typeface="Helvetica Neue"/>
                <a:cs typeface="Helvetica Neue"/>
                <a:sym typeface="Helvetica Neue"/>
              </a:rPr>
              <a:t>Drawback:</a:t>
            </a:r>
            <a:endParaRPr sz="2000" u="sng">
              <a:solidFill>
                <a:srgbClr val="990000"/>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33333"/>
              </a:buClr>
              <a:buSzPts val="2000"/>
              <a:buFont typeface="Helvetica Neue"/>
              <a:buChar char="-"/>
            </a:pPr>
            <a:r>
              <a:rPr lang="en-US" sz="2000">
                <a:solidFill>
                  <a:srgbClr val="990000"/>
                </a:solidFill>
                <a:latin typeface="Helvetica Neue"/>
                <a:ea typeface="Helvetica Neue"/>
                <a:cs typeface="Helvetica Neue"/>
                <a:sym typeface="Helvetica Neue"/>
              </a:rPr>
              <a:t>limited use-cases</a:t>
            </a:r>
            <a:endParaRPr sz="2000">
              <a:solidFill>
                <a:srgbClr val="333333"/>
              </a:solidFill>
              <a:latin typeface="Helvetica Neue"/>
              <a:ea typeface="Helvetica Neue"/>
              <a:cs typeface="Helvetica Neue"/>
              <a:sym typeface="Helvetica Neue"/>
            </a:endParaRPr>
          </a:p>
          <a:p>
            <a:pPr indent="0" lvl="0" marL="0" rtl="0" algn="l">
              <a:spcBef>
                <a:spcPts val="0"/>
              </a:spcBef>
              <a:spcAft>
                <a:spcPts val="0"/>
              </a:spcAft>
              <a:buNone/>
            </a:pPr>
            <a:r>
              <a:t/>
            </a:r>
            <a:endParaRPr sz="2000" u="sng">
              <a:solidFill>
                <a:srgbClr val="38761D"/>
              </a:solidFill>
              <a:latin typeface="Helvetica Neue"/>
              <a:ea typeface="Helvetica Neue"/>
              <a:cs typeface="Helvetica Neue"/>
              <a:sym typeface="Helvetica Neue"/>
            </a:endParaRPr>
          </a:p>
        </p:txBody>
      </p:sp>
      <p:sp>
        <p:nvSpPr>
          <p:cNvPr id="324" name="Google Shape;324;g2e44c32c038_0_8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e44c32c038_0_1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g2e44c32c038_0_1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2e44c32c038_0_2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55600" lvl="0" marL="457200" rtl="0" algn="l">
              <a:lnSpc>
                <a:spcPct val="115000"/>
              </a:lnSpc>
              <a:spcBef>
                <a:spcPts val="0"/>
              </a:spcBef>
              <a:spcAft>
                <a:spcPts val="0"/>
              </a:spcAft>
              <a:buSzPts val="2000"/>
              <a:buChar char="-"/>
            </a:pPr>
            <a:r>
              <a:rPr lang="en-US" sz="2000"/>
              <a:t>Krebs et al.</a:t>
            </a:r>
            <a:endParaRPr sz="2000"/>
          </a:p>
          <a:p>
            <a:pPr indent="-355600" lvl="0" marL="457200" rtl="0" algn="l">
              <a:lnSpc>
                <a:spcPct val="115000"/>
              </a:lnSpc>
              <a:spcBef>
                <a:spcPts val="0"/>
              </a:spcBef>
              <a:spcAft>
                <a:spcPts val="0"/>
              </a:spcAft>
              <a:buSzPts val="2000"/>
              <a:buChar char="-"/>
            </a:pPr>
            <a:r>
              <a:rPr lang="en-US" sz="2000"/>
              <a:t>Learning a Generative Motion Model from Image Sequences Based on a Latent Motion Matrix</a:t>
            </a:r>
            <a:endParaRPr sz="2000"/>
          </a:p>
          <a:p>
            <a:pPr indent="-355600" lvl="0" marL="457200" rtl="0" algn="l">
              <a:lnSpc>
                <a:spcPct val="115000"/>
              </a:lnSpc>
              <a:spcBef>
                <a:spcPts val="0"/>
              </a:spcBef>
              <a:spcAft>
                <a:spcPts val="0"/>
              </a:spcAft>
              <a:buSzPts val="2000"/>
              <a:buChar char="-"/>
            </a:pPr>
            <a:r>
              <a:rPr lang="en-US" sz="2000"/>
              <a:t>architecture in image</a:t>
            </a:r>
            <a:endParaRPr sz="2000"/>
          </a:p>
          <a:p>
            <a:pPr indent="-355600" lvl="0" marL="457200" rtl="0" algn="l">
              <a:lnSpc>
                <a:spcPct val="115000"/>
              </a:lnSpc>
              <a:spcBef>
                <a:spcPts val="0"/>
              </a:spcBef>
              <a:spcAft>
                <a:spcPts val="0"/>
              </a:spcAft>
              <a:buSzPts val="2000"/>
              <a:buChar char="-"/>
            </a:pPr>
            <a:r>
              <a:rPr lang="en-US" sz="2000"/>
              <a:t>will go over every part </a:t>
            </a:r>
            <a:r>
              <a:rPr lang="en-US" sz="2000"/>
              <a:t>separately</a:t>
            </a:r>
            <a:endParaRPr sz="2000"/>
          </a:p>
          <a:p>
            <a:pPr indent="-355600" lvl="0" marL="457200" rtl="0" algn="l">
              <a:lnSpc>
                <a:spcPct val="115000"/>
              </a:lnSpc>
              <a:spcBef>
                <a:spcPts val="0"/>
              </a:spcBef>
              <a:spcAft>
                <a:spcPts val="0"/>
              </a:spcAft>
              <a:buSzPts val="2000"/>
              <a:buChar char="-"/>
            </a:pPr>
            <a:r>
              <a:rPr lang="en-US" sz="2000"/>
              <a:t>adapted Conditional VAE structure</a:t>
            </a:r>
            <a:endParaRPr sz="2000"/>
          </a:p>
        </p:txBody>
      </p:sp>
      <p:sp>
        <p:nvSpPr>
          <p:cNvPr id="339" name="Google Shape;339;g2e44c32c038_0_2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e44c32c038_0_15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55600" lvl="0" marL="457200" rtl="0" algn="l">
              <a:lnSpc>
                <a:spcPct val="115000"/>
              </a:lnSpc>
              <a:spcBef>
                <a:spcPts val="0"/>
              </a:spcBef>
              <a:spcAft>
                <a:spcPts val="0"/>
              </a:spcAft>
              <a:buSzPts val="2000"/>
              <a:buChar char="-"/>
            </a:pPr>
            <a:r>
              <a:rPr lang="en-US" sz="2000"/>
              <a:t>sequences must have length T </a:t>
            </a:r>
            <a:endParaRPr sz="2000"/>
          </a:p>
          <a:p>
            <a:pPr indent="0" lvl="0" marL="457200" rtl="0" algn="l">
              <a:lnSpc>
                <a:spcPct val="115000"/>
              </a:lnSpc>
              <a:spcBef>
                <a:spcPts val="0"/>
              </a:spcBef>
              <a:spcAft>
                <a:spcPts val="0"/>
              </a:spcAft>
              <a:buNone/>
            </a:pPr>
            <a:r>
              <a:t/>
            </a:r>
            <a:endParaRPr sz="2000"/>
          </a:p>
          <a:p>
            <a:pPr indent="-355600" lvl="0" marL="457200" rtl="0" algn="l">
              <a:lnSpc>
                <a:spcPct val="115000"/>
              </a:lnSpc>
              <a:spcBef>
                <a:spcPts val="0"/>
              </a:spcBef>
              <a:spcAft>
                <a:spcPts val="0"/>
              </a:spcAft>
              <a:buSzPts val="2000"/>
              <a:buChar char="-"/>
            </a:pPr>
            <a:r>
              <a:rPr lang="en-US" sz="2000"/>
              <a:t>T set before training ( usually max length in dataset)</a:t>
            </a:r>
            <a:endParaRPr sz="2000"/>
          </a:p>
        </p:txBody>
      </p:sp>
      <p:sp>
        <p:nvSpPr>
          <p:cNvPr id="351" name="Google Shape;351;g2e44c32c038_0_1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e44c32c038_0_7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b="1" lang="en-US" sz="2000"/>
              <a:t>Human motion:</a:t>
            </a:r>
            <a:endParaRPr b="1" sz="2000"/>
          </a:p>
          <a:p>
            <a:pPr indent="0" lvl="0" marL="0" rtl="0" algn="l">
              <a:lnSpc>
                <a:spcPct val="115000"/>
              </a:lnSpc>
              <a:spcBef>
                <a:spcPts val="1200"/>
              </a:spcBef>
              <a:spcAft>
                <a:spcPts val="0"/>
              </a:spcAft>
              <a:buNone/>
            </a:pPr>
            <a:r>
              <a:rPr lang="en-US" sz="2000"/>
              <a:t>our bodies are constantly in motion</a:t>
            </a:r>
            <a:endParaRPr sz="2000"/>
          </a:p>
          <a:p>
            <a:pPr indent="0" lvl="0" marL="0" rtl="0" algn="l">
              <a:lnSpc>
                <a:spcPct val="115000"/>
              </a:lnSpc>
              <a:spcBef>
                <a:spcPts val="1200"/>
              </a:spcBef>
              <a:spcAft>
                <a:spcPts val="0"/>
              </a:spcAft>
              <a:buNone/>
            </a:pPr>
            <a:r>
              <a:rPr lang="en-US" sz="2000"/>
              <a:t>consciously:</a:t>
            </a:r>
            <a:endParaRPr sz="2000"/>
          </a:p>
          <a:p>
            <a:pPr indent="-355600" lvl="0" marL="457200" rtl="0" algn="l">
              <a:lnSpc>
                <a:spcPct val="115000"/>
              </a:lnSpc>
              <a:spcBef>
                <a:spcPts val="1200"/>
              </a:spcBef>
              <a:spcAft>
                <a:spcPts val="0"/>
              </a:spcAft>
              <a:buSzPts val="2000"/>
              <a:buChar char="-"/>
            </a:pPr>
            <a:r>
              <a:rPr lang="en-US" sz="2000"/>
              <a:t>playing tennis</a:t>
            </a:r>
            <a:endParaRPr sz="2000"/>
          </a:p>
          <a:p>
            <a:pPr indent="-355600" lvl="0" marL="457200" rtl="0" algn="l">
              <a:lnSpc>
                <a:spcPct val="115000"/>
              </a:lnSpc>
              <a:spcBef>
                <a:spcPts val="0"/>
              </a:spcBef>
              <a:spcAft>
                <a:spcPts val="0"/>
              </a:spcAft>
              <a:buSzPts val="2000"/>
              <a:buChar char="-"/>
            </a:pPr>
            <a:r>
              <a:rPr lang="en-US" sz="2000"/>
              <a:t>running for the bus</a:t>
            </a:r>
            <a:endParaRPr sz="2000"/>
          </a:p>
          <a:p>
            <a:pPr indent="-355600" lvl="0" marL="457200" rtl="0" algn="l">
              <a:lnSpc>
                <a:spcPct val="115000"/>
              </a:lnSpc>
              <a:spcBef>
                <a:spcPts val="0"/>
              </a:spcBef>
              <a:spcAft>
                <a:spcPts val="0"/>
              </a:spcAft>
              <a:buSzPts val="2000"/>
              <a:buChar char="-"/>
            </a:pPr>
            <a:r>
              <a:rPr lang="en-US" sz="2000"/>
              <a:t>working out at the local gym</a:t>
            </a:r>
            <a:endParaRPr sz="2000"/>
          </a:p>
          <a:p>
            <a:pPr indent="0" lvl="0" marL="0" rtl="0" algn="l">
              <a:lnSpc>
                <a:spcPct val="115000"/>
              </a:lnSpc>
              <a:spcBef>
                <a:spcPts val="1200"/>
              </a:spcBef>
              <a:spcAft>
                <a:spcPts val="0"/>
              </a:spcAft>
              <a:buNone/>
            </a:pPr>
            <a:r>
              <a:rPr lang="en-US" sz="2000"/>
              <a:t>or unconsciously:</a:t>
            </a:r>
            <a:endParaRPr sz="2000"/>
          </a:p>
          <a:p>
            <a:pPr indent="-355600" lvl="0" marL="457200" rtl="0" algn="l">
              <a:lnSpc>
                <a:spcPct val="115000"/>
              </a:lnSpc>
              <a:spcBef>
                <a:spcPts val="1200"/>
              </a:spcBef>
              <a:spcAft>
                <a:spcPts val="0"/>
              </a:spcAft>
              <a:buSzPts val="2000"/>
              <a:buChar char="-"/>
            </a:pPr>
            <a:r>
              <a:rPr lang="en-US" sz="2000"/>
              <a:t>breathing</a:t>
            </a:r>
            <a:endParaRPr sz="2000"/>
          </a:p>
          <a:p>
            <a:pPr indent="-355600" lvl="0" marL="457200" rtl="0" algn="l">
              <a:lnSpc>
                <a:spcPct val="115000"/>
              </a:lnSpc>
              <a:spcBef>
                <a:spcPts val="0"/>
              </a:spcBef>
              <a:spcAft>
                <a:spcPts val="0"/>
              </a:spcAft>
              <a:buSzPts val="2000"/>
              <a:buChar char="-"/>
            </a:pPr>
            <a:r>
              <a:rPr lang="en-US" sz="2000"/>
              <a:t>pumping blood</a:t>
            </a:r>
            <a:endParaRPr sz="2000"/>
          </a:p>
          <a:p>
            <a:pPr indent="0" lvl="0" marL="0" rtl="0" algn="l">
              <a:lnSpc>
                <a:spcPct val="115000"/>
              </a:lnSpc>
              <a:spcBef>
                <a:spcPts val="1200"/>
              </a:spcBef>
              <a:spcAft>
                <a:spcPts val="0"/>
              </a:spcAft>
              <a:buClr>
                <a:schemeClr val="dk1"/>
              </a:buClr>
              <a:buSzPts val="1100"/>
              <a:buFont typeface="Arial"/>
              <a:buNone/>
            </a:pPr>
            <a:r>
              <a:t/>
            </a:r>
            <a:endParaRPr sz="2000"/>
          </a:p>
          <a:p>
            <a:pPr indent="0" lvl="0" marL="0" rtl="0" algn="l">
              <a:spcBef>
                <a:spcPts val="1200"/>
              </a:spcBef>
              <a:spcAft>
                <a:spcPts val="0"/>
              </a:spcAft>
              <a:buNone/>
            </a:pPr>
            <a:r>
              <a:t/>
            </a:r>
            <a:endParaRPr sz="2000"/>
          </a:p>
        </p:txBody>
      </p:sp>
      <p:sp>
        <p:nvSpPr>
          <p:cNvPr id="95" name="Google Shape;95;g2e44c32c038_0_7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2e44c32c038_0_28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2000" u="sng"/>
              <a:t>Encoder </a:t>
            </a:r>
            <a:r>
              <a:rPr lang="en-US" sz="2000"/>
              <a:t>(compress Image pair to joint latent space</a:t>
            </a:r>
            <a:endParaRPr sz="2000"/>
          </a:p>
          <a:p>
            <a:pPr indent="-355600" lvl="0" marL="457200" rtl="0" algn="l">
              <a:lnSpc>
                <a:spcPct val="115000"/>
              </a:lnSpc>
              <a:spcBef>
                <a:spcPts val="0"/>
              </a:spcBef>
              <a:spcAft>
                <a:spcPts val="0"/>
              </a:spcAft>
              <a:buSzPts val="2000"/>
              <a:buChar char="-"/>
            </a:pPr>
            <a:r>
              <a:rPr lang="en-US" sz="2000"/>
              <a:t>Feature Extraction (Convolutional + Dense Layers)</a:t>
            </a:r>
            <a:endParaRPr sz="2000"/>
          </a:p>
          <a:p>
            <a:pPr indent="-355600" lvl="0" marL="457200" rtl="0" algn="l">
              <a:lnSpc>
                <a:spcPct val="115000"/>
              </a:lnSpc>
              <a:spcBef>
                <a:spcPts val="0"/>
              </a:spcBef>
              <a:spcAft>
                <a:spcPts val="0"/>
              </a:spcAft>
              <a:buSzPts val="2000"/>
              <a:buChar char="-"/>
            </a:pPr>
            <a:r>
              <a:rPr lang="en-US" sz="2000"/>
              <a:t>Temporal Convolutional Network:</a:t>
            </a:r>
            <a:endParaRPr sz="2000"/>
          </a:p>
          <a:p>
            <a:pPr indent="-355600" lvl="1" marL="914400" rtl="0" algn="l">
              <a:lnSpc>
                <a:spcPct val="115000"/>
              </a:lnSpc>
              <a:spcBef>
                <a:spcPts val="0"/>
              </a:spcBef>
              <a:spcAft>
                <a:spcPts val="0"/>
              </a:spcAft>
              <a:buSzPts val="2000"/>
              <a:buChar char="-"/>
            </a:pPr>
            <a:r>
              <a:rPr lang="en-US" sz="2000"/>
              <a:t>temporal convolutions = 1D convolution on temporal dimension only.</a:t>
            </a:r>
            <a:endParaRPr sz="2000"/>
          </a:p>
        </p:txBody>
      </p:sp>
      <p:sp>
        <p:nvSpPr>
          <p:cNvPr id="362" name="Google Shape;362;g2e44c32c038_0_28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2e44c32c038_0_29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US" sz="2000" u="sng"/>
              <a:t>Encoder </a:t>
            </a:r>
            <a:r>
              <a:rPr lang="en-US" sz="2000"/>
              <a:t>(compress Image pair to joint latent space</a:t>
            </a:r>
            <a:endParaRPr sz="2000"/>
          </a:p>
          <a:p>
            <a:pPr indent="-355600" lvl="0" marL="457200" rtl="0" algn="l">
              <a:lnSpc>
                <a:spcPct val="115000"/>
              </a:lnSpc>
              <a:spcBef>
                <a:spcPts val="0"/>
              </a:spcBef>
              <a:spcAft>
                <a:spcPts val="0"/>
              </a:spcAft>
              <a:buClr>
                <a:schemeClr val="dk1"/>
              </a:buClr>
              <a:buSzPts val="2000"/>
              <a:buChar char="-"/>
            </a:pPr>
            <a:r>
              <a:rPr lang="en-US" sz="2000"/>
              <a:t>Feature Extraction (Convolutional + Dense Layers)</a:t>
            </a:r>
            <a:endParaRPr sz="2000"/>
          </a:p>
          <a:p>
            <a:pPr indent="-355600" lvl="0" marL="457200" rtl="0" algn="l">
              <a:lnSpc>
                <a:spcPct val="115000"/>
              </a:lnSpc>
              <a:spcBef>
                <a:spcPts val="0"/>
              </a:spcBef>
              <a:spcAft>
                <a:spcPts val="0"/>
              </a:spcAft>
              <a:buClr>
                <a:schemeClr val="dk1"/>
              </a:buClr>
              <a:buSzPts val="2000"/>
              <a:buChar char="-"/>
            </a:pPr>
            <a:r>
              <a:rPr lang="en-US" sz="2000"/>
              <a:t>Temporal Convolutional Network:</a:t>
            </a:r>
            <a:endParaRPr sz="2000"/>
          </a:p>
          <a:p>
            <a:pPr indent="-355600" lvl="1" marL="914400" rtl="0" algn="l">
              <a:lnSpc>
                <a:spcPct val="115000"/>
              </a:lnSpc>
              <a:spcBef>
                <a:spcPts val="0"/>
              </a:spcBef>
              <a:spcAft>
                <a:spcPts val="0"/>
              </a:spcAft>
              <a:buClr>
                <a:schemeClr val="dk1"/>
              </a:buClr>
              <a:buSzPts val="2000"/>
              <a:buChar char="-"/>
            </a:pPr>
            <a:r>
              <a:rPr lang="en-US" sz="2000"/>
              <a:t>temporal convolutions = 1D convolution on temporal dimension only.</a:t>
            </a:r>
            <a:endParaRPr sz="2000">
              <a:solidFill>
                <a:srgbClr val="172B4D"/>
              </a:solidFill>
              <a:highlight>
                <a:srgbClr val="FFFFFF"/>
              </a:highlight>
              <a:latin typeface="Arial"/>
              <a:ea typeface="Arial"/>
              <a:cs typeface="Arial"/>
              <a:sym typeface="Arial"/>
            </a:endParaRPr>
          </a:p>
        </p:txBody>
      </p:sp>
      <p:sp>
        <p:nvSpPr>
          <p:cNvPr id="374" name="Google Shape;374;g2e44c32c038_0_29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2e44c32c038_0_26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2000" u="sng"/>
              <a:t>Motion Matrix:</a:t>
            </a:r>
            <a:endParaRPr b="1" sz="2000" u="sng"/>
          </a:p>
          <a:p>
            <a:pPr indent="-355600" lvl="0" marL="457200" rtl="0" algn="l">
              <a:lnSpc>
                <a:spcPct val="115000"/>
              </a:lnSpc>
              <a:spcBef>
                <a:spcPts val="0"/>
              </a:spcBef>
              <a:spcAft>
                <a:spcPts val="0"/>
              </a:spcAft>
              <a:buSzPts val="2000"/>
              <a:buChar char="-"/>
            </a:pPr>
            <a:r>
              <a:rPr lang="en-US" sz="2000"/>
              <a:t>sample motion matrix z from q</a:t>
            </a:r>
            <a:endParaRPr sz="2000"/>
          </a:p>
          <a:p>
            <a:pPr indent="-355600" lvl="0" marL="457200" rtl="0" algn="l">
              <a:lnSpc>
                <a:spcPct val="115000"/>
              </a:lnSpc>
              <a:spcBef>
                <a:spcPts val="0"/>
              </a:spcBef>
              <a:spcAft>
                <a:spcPts val="0"/>
              </a:spcAft>
              <a:buSzPts val="2000"/>
              <a:buChar char="-"/>
            </a:pPr>
            <a:r>
              <a:rPr lang="en-US" sz="2000"/>
              <a:t>Sigma = covariance matrix Diag(K</a:t>
            </a:r>
            <a:r>
              <a:rPr baseline="-25000" lang="en-US" sz="2000"/>
              <a:t>l</a:t>
            </a:r>
            <a:r>
              <a:rPr lang="en-US" sz="2000"/>
              <a:t>)</a:t>
            </a:r>
            <a:endParaRPr sz="2000"/>
          </a:p>
          <a:p>
            <a:pPr indent="-355600" lvl="0" marL="457200" rtl="0" algn="l">
              <a:lnSpc>
                <a:spcPct val="115000"/>
              </a:lnSpc>
              <a:spcBef>
                <a:spcPts val="0"/>
              </a:spcBef>
              <a:spcAft>
                <a:spcPts val="0"/>
              </a:spcAft>
              <a:buSzPts val="2000"/>
              <a:buChar char="-"/>
            </a:pPr>
            <a:r>
              <a:rPr lang="en-US" sz="2000"/>
              <a:t>K</a:t>
            </a:r>
            <a:r>
              <a:rPr baseline="-25000" lang="en-US" sz="2000"/>
              <a:t>l</a:t>
            </a:r>
            <a:r>
              <a:rPr lang="en-US" sz="2000"/>
              <a:t> choosable -&gt; chose Cauchy Kernel </a:t>
            </a:r>
            <a:endParaRPr sz="2000"/>
          </a:p>
          <a:p>
            <a:pPr indent="-355600" lvl="1" marL="914400" rtl="0" algn="l">
              <a:lnSpc>
                <a:spcPct val="115000"/>
              </a:lnSpc>
              <a:spcBef>
                <a:spcPts val="0"/>
              </a:spcBef>
              <a:spcAft>
                <a:spcPts val="0"/>
              </a:spcAft>
              <a:buSzPts val="2000"/>
              <a:buChar char="-"/>
            </a:pPr>
            <a:r>
              <a:rPr lang="en-US" sz="2000"/>
              <a:t>resistant to outliers</a:t>
            </a:r>
            <a:endParaRPr sz="2000"/>
          </a:p>
          <a:p>
            <a:pPr indent="-355600" lvl="1" marL="914400" rtl="0" algn="l">
              <a:lnSpc>
                <a:spcPct val="115000"/>
              </a:lnSpc>
              <a:spcBef>
                <a:spcPts val="0"/>
              </a:spcBef>
              <a:spcAft>
                <a:spcPts val="0"/>
              </a:spcAft>
              <a:buSzPts val="2000"/>
              <a:buChar char="-"/>
            </a:pPr>
            <a:r>
              <a:rPr lang="en-US" sz="2000"/>
              <a:t>long range dependencies</a:t>
            </a:r>
            <a:endParaRPr sz="2000"/>
          </a:p>
        </p:txBody>
      </p:sp>
      <p:sp>
        <p:nvSpPr>
          <p:cNvPr id="386" name="Google Shape;386;g2e44c32c038_0_2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2e44c32c038_0_67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US" sz="2000" u="sng"/>
              <a:t>Decoder:</a:t>
            </a:r>
            <a:endParaRPr b="1" sz="2000" u="sng"/>
          </a:p>
          <a:p>
            <a:pPr indent="-355600" lvl="0" marL="457200" rtl="0" algn="l">
              <a:spcBef>
                <a:spcPts val="0"/>
              </a:spcBef>
              <a:spcAft>
                <a:spcPts val="0"/>
              </a:spcAft>
              <a:buSzPts val="2000"/>
              <a:buChar char="-"/>
            </a:pPr>
            <a:r>
              <a:rPr lang="en-US" sz="2000"/>
              <a:t>upsample with Deconvolutional layers</a:t>
            </a:r>
            <a:endParaRPr sz="2000"/>
          </a:p>
          <a:p>
            <a:pPr indent="-355600" lvl="0" marL="457200" rtl="0" algn="l">
              <a:spcBef>
                <a:spcPts val="0"/>
              </a:spcBef>
              <a:spcAft>
                <a:spcPts val="0"/>
              </a:spcAft>
              <a:buSzPts val="2000"/>
              <a:buChar char="-"/>
            </a:pPr>
            <a:r>
              <a:rPr lang="en-US" sz="2000"/>
              <a:t>Size preserving Convolutions</a:t>
            </a:r>
            <a:endParaRPr sz="2000"/>
          </a:p>
          <a:p>
            <a:pPr indent="-355600" lvl="0" marL="457200" rtl="0" algn="l">
              <a:spcBef>
                <a:spcPts val="0"/>
              </a:spcBef>
              <a:spcAft>
                <a:spcPts val="0"/>
              </a:spcAft>
              <a:buSzPts val="2000"/>
              <a:buChar char="-"/>
            </a:pPr>
            <a:r>
              <a:rPr lang="en-US" sz="2000"/>
              <a:t>Gaussian Smoothing (smoother motion -&gt; better)</a:t>
            </a:r>
            <a:endParaRPr sz="2000"/>
          </a:p>
          <a:p>
            <a:pPr indent="0" lvl="0" marL="457200" rtl="0" algn="l">
              <a:spcBef>
                <a:spcPts val="0"/>
              </a:spcBef>
              <a:spcAft>
                <a:spcPts val="0"/>
              </a:spcAft>
              <a:buNone/>
            </a:pPr>
            <a:r>
              <a:t/>
            </a:r>
            <a:endParaRPr sz="2000"/>
          </a:p>
          <a:p>
            <a:pPr indent="0" lvl="0" marL="0" rtl="0" algn="l">
              <a:spcBef>
                <a:spcPts val="0"/>
              </a:spcBef>
              <a:spcAft>
                <a:spcPts val="0"/>
              </a:spcAft>
              <a:buNone/>
            </a:pPr>
            <a:r>
              <a:rPr lang="en-US" sz="1500"/>
              <a:t>(Exponentiation: integrate over time (Velocity field -&gt; deformation field))</a:t>
            </a:r>
            <a:endParaRPr sz="1500"/>
          </a:p>
          <a:p>
            <a:pPr indent="0" lvl="0" marL="0" rtl="0" algn="l">
              <a:spcBef>
                <a:spcPts val="0"/>
              </a:spcBef>
              <a:spcAft>
                <a:spcPts val="0"/>
              </a:spcAft>
              <a:buNone/>
            </a:pPr>
            <a:r>
              <a:t/>
            </a:r>
            <a:endParaRPr sz="2000"/>
          </a:p>
          <a:p>
            <a:pPr indent="0" lvl="0" marL="0" rtl="0" algn="l">
              <a:spcBef>
                <a:spcPts val="0"/>
              </a:spcBef>
              <a:spcAft>
                <a:spcPts val="0"/>
              </a:spcAft>
              <a:buNone/>
            </a:pPr>
            <a:r>
              <a:rPr lang="en-US" sz="2000"/>
              <a:t>then: </a:t>
            </a:r>
            <a:endParaRPr sz="2000"/>
          </a:p>
          <a:p>
            <a:pPr indent="-355600" lvl="0" marL="457200" rtl="0" algn="l">
              <a:spcBef>
                <a:spcPts val="0"/>
              </a:spcBef>
              <a:spcAft>
                <a:spcPts val="0"/>
              </a:spcAft>
              <a:buSzPts val="2000"/>
              <a:buChar char="-"/>
            </a:pPr>
            <a:r>
              <a:rPr lang="en-US" sz="2000"/>
              <a:t>output (=motion) applied to initial frame I</a:t>
            </a:r>
            <a:r>
              <a:rPr baseline="-25000" lang="en-US" sz="2000"/>
              <a:t>0</a:t>
            </a:r>
            <a:r>
              <a:rPr lang="en-US" sz="2000"/>
              <a:t> -&gt; </a:t>
            </a:r>
            <a:r>
              <a:rPr lang="en-US" sz="2000"/>
              <a:t>I</a:t>
            </a:r>
            <a:r>
              <a:rPr baseline="-25000" lang="en-US" sz="2000"/>
              <a:t>t</a:t>
            </a:r>
            <a:endParaRPr sz="2000"/>
          </a:p>
        </p:txBody>
      </p:sp>
      <p:sp>
        <p:nvSpPr>
          <p:cNvPr id="401" name="Google Shape;401;g2e44c32c038_0_6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2e44c32c038_0_58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Optimized by Evidence Lower Bound (ELBO) objective:</a:t>
            </a:r>
            <a:endParaRPr sz="2000"/>
          </a:p>
          <a:p>
            <a:pPr indent="0" lvl="0" marL="457200" rtl="0" algn="l">
              <a:lnSpc>
                <a:spcPct val="115000"/>
              </a:lnSpc>
              <a:spcBef>
                <a:spcPts val="0"/>
              </a:spcBef>
              <a:spcAft>
                <a:spcPts val="0"/>
              </a:spcAft>
              <a:buNone/>
            </a:pPr>
            <a:r>
              <a:t/>
            </a:r>
            <a:endParaRPr sz="2000"/>
          </a:p>
          <a:p>
            <a:pPr indent="-355600" lvl="0" marL="457200" rtl="0" algn="l">
              <a:lnSpc>
                <a:spcPct val="115000"/>
              </a:lnSpc>
              <a:spcBef>
                <a:spcPts val="0"/>
              </a:spcBef>
              <a:spcAft>
                <a:spcPts val="0"/>
              </a:spcAft>
              <a:buSzPts val="2000"/>
              <a:buAutoNum type="arabicPeriod"/>
            </a:pPr>
            <a:r>
              <a:rPr lang="en-US" sz="2000"/>
              <a:t>log likelihood -&gt; ensure initial frame is correctly registered to following frames</a:t>
            </a:r>
            <a:endParaRPr sz="2000"/>
          </a:p>
          <a:p>
            <a:pPr indent="-355600" lvl="0" marL="457200" rtl="0" algn="l">
              <a:lnSpc>
                <a:spcPct val="115000"/>
              </a:lnSpc>
              <a:spcBef>
                <a:spcPts val="0"/>
              </a:spcBef>
              <a:spcAft>
                <a:spcPts val="0"/>
              </a:spcAft>
              <a:buSzPts val="2000"/>
              <a:buAutoNum type="arabicPeriod"/>
            </a:pPr>
            <a:r>
              <a:rPr lang="en-US" sz="2000"/>
              <a:t>KL Divergence posterior q — prior p (assumed real distribution)</a:t>
            </a:r>
            <a:endParaRPr sz="2000"/>
          </a:p>
          <a:p>
            <a:pPr indent="-355600" lvl="0" marL="457200" rtl="0" algn="l">
              <a:lnSpc>
                <a:spcPct val="115000"/>
              </a:lnSpc>
              <a:spcBef>
                <a:spcPts val="0"/>
              </a:spcBef>
              <a:spcAft>
                <a:spcPts val="0"/>
              </a:spcAft>
              <a:buSzPts val="2000"/>
              <a:buChar char="-"/>
            </a:pPr>
            <a:r>
              <a:rPr lang="en-US" sz="2000"/>
              <a:t>measures </a:t>
            </a:r>
            <a:r>
              <a:rPr lang="en-US" sz="2000"/>
              <a:t>similarity</a:t>
            </a:r>
            <a:r>
              <a:rPr lang="en-US" sz="2000"/>
              <a:t> between distributions</a:t>
            </a:r>
            <a:endParaRPr sz="2000"/>
          </a:p>
        </p:txBody>
      </p:sp>
      <p:sp>
        <p:nvSpPr>
          <p:cNvPr id="414" name="Google Shape;414;g2e44c32c038_0_58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2e44c32c038_0_36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2000"/>
              <a:t>Simulation of Left Ventricle Volume</a:t>
            </a:r>
            <a:endParaRPr b="1" sz="2000"/>
          </a:p>
          <a:p>
            <a:pPr indent="0" lvl="0" marL="0" rtl="0" algn="l">
              <a:lnSpc>
                <a:spcPct val="115000"/>
              </a:lnSpc>
              <a:spcBef>
                <a:spcPts val="0"/>
              </a:spcBef>
              <a:spcAft>
                <a:spcPts val="0"/>
              </a:spcAft>
              <a:buNone/>
            </a:pPr>
            <a:r>
              <a:t/>
            </a:r>
            <a:endParaRPr b="1" sz="2000"/>
          </a:p>
          <a:p>
            <a:pPr indent="0" lvl="0" marL="0" rtl="0" algn="l">
              <a:lnSpc>
                <a:spcPct val="115000"/>
              </a:lnSpc>
              <a:spcBef>
                <a:spcPts val="0"/>
              </a:spcBef>
              <a:spcAft>
                <a:spcPts val="0"/>
              </a:spcAft>
              <a:buNone/>
            </a:pPr>
            <a:r>
              <a:rPr lang="en-US" sz="2000" u="sng"/>
              <a:t>Explanation:</a:t>
            </a:r>
            <a:endParaRPr sz="2000" u="sng"/>
          </a:p>
          <a:p>
            <a:pPr indent="-355600" lvl="0" marL="457200" rtl="0" algn="l">
              <a:lnSpc>
                <a:spcPct val="115000"/>
              </a:lnSpc>
              <a:spcBef>
                <a:spcPts val="0"/>
              </a:spcBef>
              <a:spcAft>
                <a:spcPts val="0"/>
              </a:spcAft>
              <a:buSzPts val="2000"/>
              <a:buChar char="-"/>
            </a:pPr>
            <a:r>
              <a:rPr lang="en-US" sz="2000"/>
              <a:t>black points: Ground truth ED/ ES Volume in LV</a:t>
            </a:r>
            <a:endParaRPr sz="2000"/>
          </a:p>
          <a:p>
            <a:pPr indent="-355600" lvl="0" marL="457200" rtl="0" algn="l">
              <a:lnSpc>
                <a:spcPct val="115000"/>
              </a:lnSpc>
              <a:spcBef>
                <a:spcPts val="0"/>
              </a:spcBef>
              <a:spcAft>
                <a:spcPts val="0"/>
              </a:spcAft>
              <a:buSzPts val="2000"/>
              <a:buChar char="-"/>
            </a:pPr>
            <a:r>
              <a:rPr lang="en-US" sz="2000"/>
              <a:t>different lines: different rates of missing frames</a:t>
            </a:r>
            <a:endParaRPr sz="2000"/>
          </a:p>
          <a:p>
            <a:pPr indent="0" lvl="0" marL="0" rtl="0" algn="l">
              <a:lnSpc>
                <a:spcPct val="115000"/>
              </a:lnSpc>
              <a:spcBef>
                <a:spcPts val="0"/>
              </a:spcBef>
              <a:spcAft>
                <a:spcPts val="0"/>
              </a:spcAft>
              <a:buNone/>
            </a:pPr>
            <a:r>
              <a:t/>
            </a:r>
            <a:endParaRPr sz="2000" u="sng"/>
          </a:p>
          <a:p>
            <a:pPr indent="0" lvl="0" marL="0" rtl="0" algn="l">
              <a:lnSpc>
                <a:spcPct val="115000"/>
              </a:lnSpc>
              <a:spcBef>
                <a:spcPts val="0"/>
              </a:spcBef>
              <a:spcAft>
                <a:spcPts val="0"/>
              </a:spcAft>
              <a:buNone/>
            </a:pPr>
            <a:r>
              <a:rPr lang="en-US" sz="2000" u="sng"/>
              <a:t>Results:</a:t>
            </a:r>
            <a:endParaRPr sz="2000" u="sng"/>
          </a:p>
          <a:p>
            <a:pPr indent="-355600" lvl="0" marL="457200" rtl="0" algn="l">
              <a:lnSpc>
                <a:spcPct val="115000"/>
              </a:lnSpc>
              <a:spcBef>
                <a:spcPts val="0"/>
              </a:spcBef>
              <a:spcAft>
                <a:spcPts val="0"/>
              </a:spcAft>
              <a:buSzPts val="2000"/>
              <a:buChar char="-"/>
            </a:pPr>
            <a:r>
              <a:rPr lang="en-US" sz="2000"/>
              <a:t>seems realistic overall (could be better at GT ES</a:t>
            </a:r>
            <a:endParaRPr sz="2000"/>
          </a:p>
          <a:p>
            <a:pPr indent="-355600" lvl="0" marL="457200" rtl="0" algn="l">
              <a:lnSpc>
                <a:spcPct val="115000"/>
              </a:lnSpc>
              <a:spcBef>
                <a:spcPts val="0"/>
              </a:spcBef>
              <a:spcAft>
                <a:spcPts val="0"/>
              </a:spcAft>
              <a:buSzPts val="2000"/>
              <a:buChar char="-"/>
            </a:pPr>
            <a:r>
              <a:rPr lang="en-US" sz="2000"/>
              <a:t>reduction by factor 2 to 5 is fine</a:t>
            </a:r>
            <a:endParaRPr sz="2000"/>
          </a:p>
          <a:p>
            <a:pPr indent="0" lvl="0" marL="457200" rtl="0" algn="l">
              <a:lnSpc>
                <a:spcPct val="115000"/>
              </a:lnSpc>
              <a:spcBef>
                <a:spcPts val="0"/>
              </a:spcBef>
              <a:spcAft>
                <a:spcPts val="0"/>
              </a:spcAft>
              <a:buNone/>
            </a:pPr>
            <a:r>
              <a:rPr lang="en-US" sz="2000"/>
              <a:t>-&gt; reduce acquisition rate / time</a:t>
            </a:r>
            <a:endParaRPr sz="2000"/>
          </a:p>
          <a:p>
            <a:pPr indent="-355600" lvl="0" marL="457200" rtl="0" algn="l">
              <a:lnSpc>
                <a:spcPct val="115000"/>
              </a:lnSpc>
              <a:spcBef>
                <a:spcPts val="0"/>
              </a:spcBef>
              <a:spcAft>
                <a:spcPts val="0"/>
              </a:spcAft>
              <a:buSzPts val="2000"/>
              <a:buChar char="-"/>
            </a:pPr>
            <a:r>
              <a:rPr lang="en-US" sz="2000"/>
              <a:t>others: too far off</a:t>
            </a:r>
            <a:endParaRPr sz="2000"/>
          </a:p>
          <a:p>
            <a:pPr indent="0" lvl="0" marL="0" rtl="0" algn="l">
              <a:lnSpc>
                <a:spcPct val="115000"/>
              </a:lnSpc>
              <a:spcBef>
                <a:spcPts val="0"/>
              </a:spcBef>
              <a:spcAft>
                <a:spcPts val="0"/>
              </a:spcAft>
              <a:buNone/>
            </a:pPr>
            <a:r>
              <a:t/>
            </a:r>
            <a:endParaRPr sz="2000"/>
          </a:p>
        </p:txBody>
      </p:sp>
      <p:sp>
        <p:nvSpPr>
          <p:cNvPr id="427" name="Google Shape;427;g2e44c32c038_0_36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2e44c32c038_0_4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2000" u="sng"/>
              <a:t>Example: Motion Transfer</a:t>
            </a:r>
            <a:endParaRPr b="1" sz="2000" u="sng"/>
          </a:p>
          <a:p>
            <a:pPr indent="0" lvl="0" marL="0" rtl="0" algn="l">
              <a:lnSpc>
                <a:spcPct val="115000"/>
              </a:lnSpc>
              <a:spcBef>
                <a:spcPts val="0"/>
              </a:spcBef>
              <a:spcAft>
                <a:spcPts val="0"/>
              </a:spcAft>
              <a:buNone/>
            </a:pPr>
            <a:r>
              <a:t/>
            </a:r>
            <a:endParaRPr b="1" sz="2000" u="sng"/>
          </a:p>
          <a:p>
            <a:pPr indent="-355600" lvl="0" marL="457200" rtl="0" algn="l">
              <a:lnSpc>
                <a:spcPct val="115000"/>
              </a:lnSpc>
              <a:spcBef>
                <a:spcPts val="0"/>
              </a:spcBef>
              <a:spcAft>
                <a:spcPts val="0"/>
              </a:spcAft>
              <a:buSzPts val="2000"/>
              <a:buChar char="-"/>
            </a:pPr>
            <a:r>
              <a:rPr lang="en-US" sz="2000"/>
              <a:t>A healthy and a diseased patient</a:t>
            </a:r>
            <a:endParaRPr sz="2000"/>
          </a:p>
          <a:p>
            <a:pPr indent="-355600" lvl="0" marL="457200" rtl="0" algn="l">
              <a:lnSpc>
                <a:spcPct val="115000"/>
              </a:lnSpc>
              <a:spcBef>
                <a:spcPts val="0"/>
              </a:spcBef>
              <a:spcAft>
                <a:spcPts val="0"/>
              </a:spcAft>
              <a:buSzPts val="2000"/>
              <a:buChar char="-"/>
            </a:pPr>
            <a:r>
              <a:rPr lang="en-US" sz="2000"/>
              <a:t>Motion:</a:t>
            </a:r>
            <a:endParaRPr sz="2000"/>
          </a:p>
          <a:p>
            <a:pPr indent="0" lvl="0" marL="457200" rtl="0" algn="l">
              <a:lnSpc>
                <a:spcPct val="115000"/>
              </a:lnSpc>
              <a:spcBef>
                <a:spcPts val="0"/>
              </a:spcBef>
              <a:spcAft>
                <a:spcPts val="0"/>
              </a:spcAft>
              <a:buNone/>
            </a:pPr>
            <a:r>
              <a:rPr lang="en-US" sz="2000"/>
              <a:t>diseased -&gt; healthy</a:t>
            </a:r>
            <a:endParaRPr sz="2000"/>
          </a:p>
          <a:p>
            <a:pPr indent="0" lvl="0" marL="457200" rtl="0" algn="l">
              <a:lnSpc>
                <a:spcPct val="115000"/>
              </a:lnSpc>
              <a:spcBef>
                <a:spcPts val="0"/>
              </a:spcBef>
              <a:spcAft>
                <a:spcPts val="0"/>
              </a:spcAft>
              <a:buNone/>
            </a:pPr>
            <a:r>
              <a:rPr lang="en-US" sz="2000"/>
              <a:t>&amp; healthy -&gt; diseased</a:t>
            </a:r>
            <a:endParaRPr sz="2000"/>
          </a:p>
          <a:p>
            <a:pPr indent="0" lvl="0" marL="457200" rtl="0" algn="l">
              <a:lnSpc>
                <a:spcPct val="115000"/>
              </a:lnSpc>
              <a:spcBef>
                <a:spcPts val="0"/>
              </a:spcBef>
              <a:spcAft>
                <a:spcPts val="0"/>
              </a:spcAft>
              <a:buNone/>
            </a:pPr>
            <a:r>
              <a:t/>
            </a:r>
            <a:endParaRPr sz="2000"/>
          </a:p>
          <a:p>
            <a:pPr indent="-355600" lvl="0" marL="457200" rtl="0" algn="l">
              <a:lnSpc>
                <a:spcPct val="115000"/>
              </a:lnSpc>
              <a:spcBef>
                <a:spcPts val="0"/>
              </a:spcBef>
              <a:spcAft>
                <a:spcPts val="0"/>
              </a:spcAft>
              <a:buSzPts val="2000"/>
              <a:buChar char="-"/>
            </a:pPr>
            <a:r>
              <a:rPr lang="en-US" sz="2000"/>
              <a:t>EF in the middle ( % of blood pushed out of LV / heartbeat)</a:t>
            </a:r>
            <a:endParaRPr sz="2000"/>
          </a:p>
          <a:p>
            <a:pPr indent="-355600" lvl="1" marL="914400" rtl="0" algn="l">
              <a:lnSpc>
                <a:spcPct val="115000"/>
              </a:lnSpc>
              <a:spcBef>
                <a:spcPts val="0"/>
              </a:spcBef>
              <a:spcAft>
                <a:spcPts val="0"/>
              </a:spcAft>
              <a:buSzPts val="2000"/>
              <a:buChar char="-"/>
            </a:pPr>
            <a:r>
              <a:rPr lang="en-US" sz="2000"/>
              <a:t>low for diseased</a:t>
            </a:r>
            <a:endParaRPr sz="2000"/>
          </a:p>
          <a:p>
            <a:pPr indent="-355600" lvl="1" marL="914400" rtl="0" algn="l">
              <a:lnSpc>
                <a:spcPct val="115000"/>
              </a:lnSpc>
              <a:spcBef>
                <a:spcPts val="0"/>
              </a:spcBef>
              <a:spcAft>
                <a:spcPts val="0"/>
              </a:spcAft>
              <a:buSzPts val="2000"/>
              <a:buChar char="-"/>
            </a:pPr>
            <a:r>
              <a:rPr lang="en-US" sz="2000"/>
              <a:t>high for healthy</a:t>
            </a:r>
            <a:endParaRPr sz="2000"/>
          </a:p>
          <a:p>
            <a:pPr indent="0" lvl="0" marL="0" rtl="0" algn="l">
              <a:lnSpc>
                <a:spcPct val="115000"/>
              </a:lnSpc>
              <a:spcBef>
                <a:spcPts val="0"/>
              </a:spcBef>
              <a:spcAft>
                <a:spcPts val="0"/>
              </a:spcAft>
              <a:buNone/>
            </a:pPr>
            <a:r>
              <a:rPr lang="en-US" sz="2000"/>
              <a:t>	-&gt; holds true for simulated as well</a:t>
            </a:r>
            <a:endParaRPr sz="2000"/>
          </a:p>
        </p:txBody>
      </p:sp>
      <p:sp>
        <p:nvSpPr>
          <p:cNvPr id="439" name="Google Shape;439;g2e44c32c038_0_4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2e44c32c038_0_5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2000" u="sng">
                <a:solidFill>
                  <a:srgbClr val="38761D"/>
                </a:solidFill>
                <a:latin typeface="Helvetica Neue"/>
                <a:ea typeface="Helvetica Neue"/>
                <a:cs typeface="Helvetica Neue"/>
                <a:sym typeface="Helvetica Neue"/>
              </a:rPr>
              <a:t>Useful to:</a:t>
            </a:r>
            <a:endParaRPr sz="2000" u="sng">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transfer motion</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interpolate missing frames</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speed up data acquisition</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generate synthetic data</a:t>
            </a:r>
            <a:endParaRPr sz="2000">
              <a:solidFill>
                <a:srgbClr val="38761D"/>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t/>
            </a:r>
            <a:endParaRPr sz="2000" u="sng">
              <a:solidFill>
                <a:srgbClr val="990000"/>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US" sz="2000" u="sng">
                <a:solidFill>
                  <a:srgbClr val="990000"/>
                </a:solidFill>
                <a:latin typeface="Helvetica Neue"/>
                <a:ea typeface="Helvetica Neue"/>
                <a:cs typeface="Helvetica Neue"/>
                <a:sym typeface="Helvetica Neue"/>
              </a:rPr>
              <a:t>Drawback:</a:t>
            </a:r>
            <a:endParaRPr sz="2000" u="sng">
              <a:solidFill>
                <a:srgbClr val="990000"/>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990000"/>
              </a:buClr>
              <a:buSzPts val="2000"/>
              <a:buFont typeface="Helvetica Neue"/>
              <a:buChar char="-"/>
            </a:pPr>
            <a:r>
              <a:rPr lang="en-US" sz="2000">
                <a:solidFill>
                  <a:srgbClr val="990000"/>
                </a:solidFill>
                <a:latin typeface="Helvetica Neue"/>
                <a:ea typeface="Helvetica Neue"/>
                <a:cs typeface="Helvetica Neue"/>
                <a:sym typeface="Helvetica Neue"/>
              </a:rPr>
              <a:t>computationally expensive</a:t>
            </a:r>
            <a:endParaRPr sz="2000">
              <a:solidFill>
                <a:srgbClr val="990000"/>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990000"/>
              </a:buClr>
              <a:buSzPts val="2000"/>
              <a:buFont typeface="Helvetica Neue"/>
              <a:buChar char="-"/>
            </a:pPr>
            <a:r>
              <a:rPr lang="en-US" sz="2000">
                <a:solidFill>
                  <a:srgbClr val="990000"/>
                </a:solidFill>
                <a:latin typeface="Helvetica Neue"/>
                <a:ea typeface="Helvetica Neue"/>
                <a:cs typeface="Helvetica Neue"/>
                <a:sym typeface="Helvetica Neue"/>
              </a:rPr>
              <a:t>limited complexity of generated motions</a:t>
            </a:r>
            <a:endParaRPr sz="2000">
              <a:solidFill>
                <a:srgbClr val="990000"/>
              </a:solidFill>
              <a:latin typeface="Helvetica Neue"/>
              <a:ea typeface="Helvetica Neue"/>
              <a:cs typeface="Helvetica Neue"/>
              <a:sym typeface="Helvetica Neue"/>
            </a:endParaRPr>
          </a:p>
          <a:p>
            <a:pPr indent="0" lvl="0" marL="457200" rtl="0" algn="l">
              <a:lnSpc>
                <a:spcPct val="115000"/>
              </a:lnSpc>
              <a:spcBef>
                <a:spcPts val="0"/>
              </a:spcBef>
              <a:spcAft>
                <a:spcPts val="0"/>
              </a:spcAft>
              <a:buClr>
                <a:schemeClr val="dk1"/>
              </a:buClr>
              <a:buSzPts val="1100"/>
              <a:buFont typeface="Arial"/>
              <a:buNone/>
            </a:pPr>
            <a:r>
              <a:t/>
            </a:r>
            <a:endParaRPr sz="2000">
              <a:solidFill>
                <a:srgbClr val="333333"/>
              </a:solidFill>
              <a:latin typeface="Helvetica Neue"/>
              <a:ea typeface="Helvetica Neue"/>
              <a:cs typeface="Helvetica Neue"/>
              <a:sym typeface="Helvetica Neue"/>
            </a:endParaRPr>
          </a:p>
          <a:p>
            <a:pPr indent="0" lvl="0" marL="0" rtl="0" algn="l">
              <a:lnSpc>
                <a:spcPct val="115000"/>
              </a:lnSpc>
              <a:spcBef>
                <a:spcPts val="0"/>
              </a:spcBef>
              <a:spcAft>
                <a:spcPts val="0"/>
              </a:spcAft>
              <a:buNone/>
            </a:pPr>
            <a:r>
              <a:t/>
            </a:r>
            <a:endParaRPr sz="2000"/>
          </a:p>
        </p:txBody>
      </p:sp>
      <p:sp>
        <p:nvSpPr>
          <p:cNvPr id="450" name="Google Shape;450;g2e44c32c038_0_5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2e44c32c038_0_1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9" name="Google Shape;459;g2e44c32c038_0_1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e44c32c038_0_30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CHeart, by Qiao et al.</a:t>
            </a:r>
            <a:endParaRPr sz="2000"/>
          </a:p>
          <a:p>
            <a:pPr indent="0" lvl="0" marL="0" rtl="0" algn="l">
              <a:lnSpc>
                <a:spcPct val="115000"/>
              </a:lnSpc>
              <a:spcBef>
                <a:spcPts val="0"/>
              </a:spcBef>
              <a:spcAft>
                <a:spcPts val="0"/>
              </a:spcAft>
              <a:buNone/>
            </a:pPr>
            <a:r>
              <a:rPr lang="en-US" sz="2000"/>
              <a:t>Also based on Conditional VAE</a:t>
            </a:r>
            <a:endParaRPr sz="2000"/>
          </a:p>
          <a:p>
            <a:pPr indent="0" lvl="0" marL="0" rtl="0" algn="l">
              <a:lnSpc>
                <a:spcPct val="115000"/>
              </a:lnSpc>
              <a:spcBef>
                <a:spcPts val="0"/>
              </a:spcBef>
              <a:spcAft>
                <a:spcPts val="0"/>
              </a:spcAft>
              <a:buNone/>
            </a:pPr>
            <a:r>
              <a:rPr b="1" lang="en-US" sz="2000"/>
              <a:t>Goal:</a:t>
            </a:r>
            <a:endParaRPr b="1" sz="2000"/>
          </a:p>
          <a:p>
            <a:pPr indent="-355600" lvl="0" marL="457200" rtl="0" algn="l">
              <a:lnSpc>
                <a:spcPct val="115000"/>
              </a:lnSpc>
              <a:spcBef>
                <a:spcPts val="0"/>
              </a:spcBef>
              <a:spcAft>
                <a:spcPts val="0"/>
              </a:spcAft>
              <a:buSzPts val="2000"/>
              <a:buChar char="-"/>
            </a:pPr>
            <a:r>
              <a:rPr lang="en-US" sz="2000"/>
              <a:t>model &amp; visualize the anatomy &amp; physiology of the heart from/ with metadata</a:t>
            </a:r>
            <a:endParaRPr sz="2000"/>
          </a:p>
          <a:p>
            <a:pPr indent="-355600" lvl="0" marL="457200" rtl="0" algn="l">
              <a:lnSpc>
                <a:spcPct val="115000"/>
              </a:lnSpc>
              <a:spcBef>
                <a:spcPts val="0"/>
              </a:spcBef>
              <a:spcAft>
                <a:spcPts val="0"/>
              </a:spcAft>
              <a:buSzPts val="2000"/>
              <a:buChar char="-"/>
            </a:pPr>
            <a:r>
              <a:rPr lang="en-US" sz="2000"/>
              <a:t>to better understand effects of </a:t>
            </a:r>
            <a:r>
              <a:rPr lang="en-US" sz="2000"/>
              <a:t>non-imaging features (age, gender, disease, blood pressure, …) on the heart</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b="1" lang="en-US" sz="2000"/>
              <a:t>Parts:</a:t>
            </a:r>
            <a:endParaRPr b="1" sz="2000"/>
          </a:p>
          <a:p>
            <a:pPr indent="-355600" lvl="0" marL="457200" rtl="0" algn="l">
              <a:lnSpc>
                <a:spcPct val="115000"/>
              </a:lnSpc>
              <a:spcBef>
                <a:spcPts val="0"/>
              </a:spcBef>
              <a:spcAft>
                <a:spcPts val="0"/>
              </a:spcAft>
              <a:buSzPts val="2000"/>
              <a:buChar char="-"/>
            </a:pPr>
            <a:r>
              <a:rPr lang="en-US" sz="2000"/>
              <a:t>Encoding Process -&gt; generates conditioning signals</a:t>
            </a:r>
            <a:endParaRPr sz="2000"/>
          </a:p>
          <a:p>
            <a:pPr indent="-355600" lvl="0" marL="457200" rtl="0" algn="l">
              <a:lnSpc>
                <a:spcPct val="115000"/>
              </a:lnSpc>
              <a:spcBef>
                <a:spcPts val="0"/>
              </a:spcBef>
              <a:spcAft>
                <a:spcPts val="0"/>
              </a:spcAft>
              <a:buSzPts val="2000"/>
              <a:buChar char="-"/>
            </a:pPr>
            <a:r>
              <a:rPr lang="en-US" sz="2000"/>
              <a:t>Decoding Process -&gt; generates an image for each conditioning signal</a:t>
            </a:r>
            <a:endParaRPr sz="2000"/>
          </a:p>
        </p:txBody>
      </p:sp>
      <p:sp>
        <p:nvSpPr>
          <p:cNvPr id="465" name="Google Shape;465;g2e44c32c038_0_3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e44c32c038_0_70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b="1" lang="en-US" sz="1500"/>
              <a:t>M</a:t>
            </a:r>
            <a:r>
              <a:rPr b="1" lang="en-US" sz="1500"/>
              <a:t>otion in medical imaging:</a:t>
            </a:r>
            <a:endParaRPr b="1" sz="1500"/>
          </a:p>
          <a:p>
            <a:pPr indent="0" lvl="0" marL="0" rtl="0" algn="l">
              <a:lnSpc>
                <a:spcPct val="115000"/>
              </a:lnSpc>
              <a:spcBef>
                <a:spcPts val="1200"/>
              </a:spcBef>
              <a:spcAft>
                <a:spcPts val="0"/>
              </a:spcAft>
              <a:buNone/>
            </a:pPr>
            <a:r>
              <a:rPr lang="en-US" sz="1500"/>
              <a:t>Can be:</a:t>
            </a:r>
            <a:endParaRPr sz="1500"/>
          </a:p>
          <a:p>
            <a:pPr indent="-323850" lvl="0" marL="457200" rtl="0" algn="l">
              <a:lnSpc>
                <a:spcPct val="115000"/>
              </a:lnSpc>
              <a:spcBef>
                <a:spcPts val="1200"/>
              </a:spcBef>
              <a:spcAft>
                <a:spcPts val="0"/>
              </a:spcAft>
              <a:buClr>
                <a:schemeClr val="dk1"/>
              </a:buClr>
              <a:buSzPts val="1500"/>
              <a:buChar char="-"/>
            </a:pPr>
            <a:r>
              <a:rPr lang="en-US" sz="1500"/>
              <a:t>a nuisance -&gt; source of artifacts (blurriness or ghosting)</a:t>
            </a:r>
            <a:endParaRPr sz="1500"/>
          </a:p>
          <a:p>
            <a:pPr indent="-323850" lvl="1" marL="914400" rtl="0" algn="l">
              <a:lnSpc>
                <a:spcPct val="115000"/>
              </a:lnSpc>
              <a:spcBef>
                <a:spcPts val="0"/>
              </a:spcBef>
              <a:spcAft>
                <a:spcPts val="0"/>
              </a:spcAft>
              <a:buClr>
                <a:schemeClr val="dk1"/>
              </a:buClr>
              <a:buSzPts val="1500"/>
              <a:buChar char="-"/>
            </a:pPr>
            <a:r>
              <a:rPr lang="en-US" sz="1500"/>
              <a:t>mainly cardiac &amp; respiratory functions</a:t>
            </a:r>
            <a:endParaRPr sz="1500"/>
          </a:p>
          <a:p>
            <a:pPr indent="-323850" lvl="0" marL="457200" rtl="0" algn="l">
              <a:lnSpc>
                <a:spcPct val="115000"/>
              </a:lnSpc>
              <a:spcBef>
                <a:spcPts val="0"/>
              </a:spcBef>
              <a:spcAft>
                <a:spcPts val="0"/>
              </a:spcAft>
              <a:buSzPts val="1500"/>
              <a:buChar char="-"/>
            </a:pPr>
            <a:r>
              <a:rPr lang="en-US" sz="1500"/>
              <a:t>an important source of information (functional imaging &amp; physiology)</a:t>
            </a:r>
            <a:endParaRPr sz="1500"/>
          </a:p>
          <a:p>
            <a:pPr indent="0" lvl="0" marL="0" rtl="0" algn="l">
              <a:lnSpc>
                <a:spcPct val="115000"/>
              </a:lnSpc>
              <a:spcBef>
                <a:spcPts val="1200"/>
              </a:spcBef>
              <a:spcAft>
                <a:spcPts val="0"/>
              </a:spcAft>
              <a:buNone/>
            </a:pPr>
            <a:r>
              <a:rPr lang="en-US" sz="1500"/>
              <a:t>Accurate modeling promises:</a:t>
            </a:r>
            <a:endParaRPr sz="1500"/>
          </a:p>
          <a:p>
            <a:pPr indent="-323850" lvl="0" marL="457200" rtl="0" algn="l">
              <a:lnSpc>
                <a:spcPct val="115000"/>
              </a:lnSpc>
              <a:spcBef>
                <a:spcPts val="1200"/>
              </a:spcBef>
              <a:spcAft>
                <a:spcPts val="0"/>
              </a:spcAft>
              <a:buClr>
                <a:schemeClr val="dk1"/>
              </a:buClr>
              <a:buSzPts val="1500"/>
              <a:buChar char="●"/>
            </a:pPr>
            <a:r>
              <a:rPr lang="en-US" sz="1500"/>
              <a:t>accelerated  acquisition times</a:t>
            </a:r>
            <a:endParaRPr sz="1500"/>
          </a:p>
          <a:p>
            <a:pPr indent="-323850" lvl="0" marL="457200" rtl="0" algn="l">
              <a:lnSpc>
                <a:spcPct val="115000"/>
              </a:lnSpc>
              <a:spcBef>
                <a:spcPts val="0"/>
              </a:spcBef>
              <a:spcAft>
                <a:spcPts val="0"/>
              </a:spcAft>
              <a:buClr>
                <a:schemeClr val="dk1"/>
              </a:buClr>
              <a:buSzPts val="1500"/>
              <a:buChar char="●"/>
            </a:pPr>
            <a:r>
              <a:rPr lang="en-US" sz="1500"/>
              <a:t>understanding </a:t>
            </a:r>
            <a:endParaRPr sz="1500"/>
          </a:p>
          <a:p>
            <a:pPr indent="-323850" lvl="0" marL="457200" rtl="0" algn="l">
              <a:lnSpc>
                <a:spcPct val="115000"/>
              </a:lnSpc>
              <a:spcBef>
                <a:spcPts val="0"/>
              </a:spcBef>
              <a:spcAft>
                <a:spcPts val="0"/>
              </a:spcAft>
              <a:buClr>
                <a:schemeClr val="dk1"/>
              </a:buClr>
              <a:buSzPts val="1500"/>
              <a:buChar char="●"/>
            </a:pPr>
            <a:r>
              <a:rPr lang="en-US" sz="1500"/>
              <a:t>better diagnosis (more information)</a:t>
            </a:r>
            <a:endParaRPr sz="1500"/>
          </a:p>
          <a:p>
            <a:pPr indent="-323850" lvl="0" marL="457200" rtl="0" algn="l">
              <a:lnSpc>
                <a:spcPct val="115000"/>
              </a:lnSpc>
              <a:spcBef>
                <a:spcPts val="0"/>
              </a:spcBef>
              <a:spcAft>
                <a:spcPts val="0"/>
              </a:spcAft>
              <a:buClr>
                <a:schemeClr val="dk1"/>
              </a:buClr>
              <a:buSzPts val="1500"/>
              <a:buChar char="●"/>
            </a:pPr>
            <a:r>
              <a:rPr lang="en-US" sz="1500"/>
              <a:t>treatment/ surgery planning</a:t>
            </a:r>
            <a:endParaRPr sz="1500"/>
          </a:p>
          <a:p>
            <a:pPr indent="-323850" lvl="0" marL="457200" rtl="0" algn="l">
              <a:lnSpc>
                <a:spcPct val="115000"/>
              </a:lnSpc>
              <a:spcBef>
                <a:spcPts val="0"/>
              </a:spcBef>
              <a:spcAft>
                <a:spcPts val="0"/>
              </a:spcAft>
              <a:buClr>
                <a:schemeClr val="dk1"/>
              </a:buClr>
              <a:buSzPts val="1500"/>
              <a:buChar char="●"/>
            </a:pPr>
            <a:r>
              <a:rPr lang="en-US" sz="1500"/>
              <a:t>privacy preserving and publicly available training data</a:t>
            </a:r>
            <a:endParaRPr sz="1500"/>
          </a:p>
          <a:p>
            <a:pPr indent="0" lvl="0" marL="0" rtl="0" algn="l">
              <a:lnSpc>
                <a:spcPct val="115000"/>
              </a:lnSpc>
              <a:spcBef>
                <a:spcPts val="1200"/>
              </a:spcBef>
              <a:spcAft>
                <a:spcPts val="0"/>
              </a:spcAft>
              <a:buNone/>
            </a:pPr>
            <a:r>
              <a:t/>
            </a:r>
            <a:endParaRPr sz="1500"/>
          </a:p>
          <a:p>
            <a:pPr indent="-323850" lvl="0" marL="457200" rtl="0" algn="l">
              <a:lnSpc>
                <a:spcPct val="115000"/>
              </a:lnSpc>
              <a:spcBef>
                <a:spcPts val="1200"/>
              </a:spcBef>
              <a:spcAft>
                <a:spcPts val="0"/>
              </a:spcAft>
              <a:buSzPts val="1500"/>
              <a:buChar char="-"/>
            </a:pPr>
            <a:r>
              <a:rPr lang="en-US" sz="1500"/>
              <a:t>Will focus on the heart</a:t>
            </a:r>
            <a:endParaRPr sz="1500"/>
          </a:p>
          <a:p>
            <a:pPr indent="-323850" lvl="1" marL="914400" rtl="0" algn="l">
              <a:lnSpc>
                <a:spcPct val="115000"/>
              </a:lnSpc>
              <a:spcBef>
                <a:spcPts val="0"/>
              </a:spcBef>
              <a:spcAft>
                <a:spcPts val="0"/>
              </a:spcAft>
              <a:buSzPts val="1500"/>
              <a:buChar char="-"/>
            </a:pPr>
            <a:r>
              <a:rPr lang="en-US" sz="1500"/>
              <a:t>non-imaging alternatives exist for observing function (ECG)</a:t>
            </a:r>
            <a:endParaRPr sz="1500"/>
          </a:p>
          <a:p>
            <a:pPr indent="0" lvl="0" marL="0" rtl="0" algn="l">
              <a:lnSpc>
                <a:spcPct val="115000"/>
              </a:lnSpc>
              <a:spcBef>
                <a:spcPts val="1200"/>
              </a:spcBef>
              <a:spcAft>
                <a:spcPts val="0"/>
              </a:spcAft>
              <a:buNone/>
            </a:pPr>
            <a:r>
              <a:rPr lang="en-US" sz="1500"/>
              <a:t>		-&gt; provide temporal data without spatial information -&gt; useful for diagnosis (Atrial Fibrillation, Heart Failure, …)</a:t>
            </a:r>
            <a:endParaRPr sz="1500"/>
          </a:p>
          <a:p>
            <a:pPr indent="0" lvl="0" marL="0" rtl="0" algn="l">
              <a:lnSpc>
                <a:spcPct val="115000"/>
              </a:lnSpc>
              <a:spcBef>
                <a:spcPts val="1200"/>
              </a:spcBef>
              <a:spcAft>
                <a:spcPts val="0"/>
              </a:spcAft>
              <a:buNone/>
            </a:pPr>
            <a:r>
              <a:rPr lang="en-US" sz="1500"/>
              <a:t>		-&gt; BUT: sometimes positional information necessary -&gt; spatio temporal models</a:t>
            </a:r>
            <a:endParaRPr sz="1500"/>
          </a:p>
          <a:p>
            <a:pPr indent="-323850" lvl="0" marL="457200" rtl="0" algn="l">
              <a:lnSpc>
                <a:spcPct val="115000"/>
              </a:lnSpc>
              <a:spcBef>
                <a:spcPts val="1200"/>
              </a:spcBef>
              <a:spcAft>
                <a:spcPts val="0"/>
              </a:spcAft>
              <a:buSzPts val="1500"/>
              <a:buChar char="-"/>
            </a:pPr>
            <a:r>
              <a:rPr lang="en-US" sz="1500"/>
              <a:t>Could also work on other organs</a:t>
            </a:r>
            <a:endParaRPr sz="1500"/>
          </a:p>
          <a:p>
            <a:pPr indent="0" lvl="0" marL="0" rtl="0" algn="l">
              <a:lnSpc>
                <a:spcPct val="115000"/>
              </a:lnSpc>
              <a:spcBef>
                <a:spcPts val="1200"/>
              </a:spcBef>
              <a:spcAft>
                <a:spcPts val="0"/>
              </a:spcAft>
              <a:buNone/>
            </a:pPr>
            <a:r>
              <a:t/>
            </a:r>
            <a:endParaRPr sz="1500"/>
          </a:p>
        </p:txBody>
      </p:sp>
      <p:sp>
        <p:nvSpPr>
          <p:cNvPr id="106" name="Google Shape;106;g2e44c32c038_0_7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g2e44c32c038_0_3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Encoding Process:</a:t>
            </a:r>
            <a:endParaRPr sz="2000"/>
          </a:p>
          <a:p>
            <a:pPr indent="-355600" lvl="0" marL="457200" rtl="0" algn="l">
              <a:lnSpc>
                <a:spcPct val="115000"/>
              </a:lnSpc>
              <a:spcBef>
                <a:spcPts val="0"/>
              </a:spcBef>
              <a:spcAft>
                <a:spcPts val="0"/>
              </a:spcAft>
              <a:buSzPts val="2000"/>
              <a:buChar char="-"/>
            </a:pPr>
            <a:r>
              <a:rPr lang="en-US" sz="2000"/>
              <a:t>MLP: non-imaging clinical features c -&gt; latent representation z_c</a:t>
            </a:r>
            <a:endParaRPr sz="2000"/>
          </a:p>
          <a:p>
            <a:pPr indent="-355600" lvl="0" marL="457200" rtl="0" algn="l">
              <a:lnSpc>
                <a:spcPct val="115000"/>
              </a:lnSpc>
              <a:spcBef>
                <a:spcPts val="0"/>
              </a:spcBef>
              <a:spcAft>
                <a:spcPts val="0"/>
              </a:spcAft>
              <a:buSzPts val="2000"/>
              <a:buChar char="-"/>
            </a:pPr>
            <a:r>
              <a:rPr lang="en-US" sz="2000"/>
              <a:t>Encoder q: first frame x_0 -&gt; learns distribution -&gt; sample latent vector z_0 </a:t>
            </a:r>
            <a:endParaRPr sz="2000"/>
          </a:p>
          <a:p>
            <a:pPr indent="-355600" lvl="0" marL="457200" rtl="0" algn="l">
              <a:lnSpc>
                <a:spcPct val="115000"/>
              </a:lnSpc>
              <a:spcBef>
                <a:spcPts val="0"/>
              </a:spcBef>
              <a:spcAft>
                <a:spcPts val="0"/>
              </a:spcAft>
              <a:buSzPts val="2000"/>
              <a:buChar char="-"/>
            </a:pPr>
            <a:r>
              <a:rPr lang="en-US" sz="2000"/>
              <a:t>Temporal module: extends z_0 + z_c  -&gt; time series of latent vectors z^c_0:T-1</a:t>
            </a:r>
            <a:endParaRPr sz="2000"/>
          </a:p>
        </p:txBody>
      </p:sp>
      <p:sp>
        <p:nvSpPr>
          <p:cNvPr id="476" name="Google Shape;476;g2e44c32c038_0_3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2e44c32c038_0_47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 </a:t>
            </a:r>
            <a:r>
              <a:rPr lang="en-US" sz="2000"/>
              <a:t>Temporal module: </a:t>
            </a:r>
            <a:endParaRPr sz="2000"/>
          </a:p>
          <a:p>
            <a:pPr indent="0" lvl="0" marL="0" rtl="0" algn="l">
              <a:lnSpc>
                <a:spcPct val="115000"/>
              </a:lnSpc>
              <a:spcBef>
                <a:spcPts val="0"/>
              </a:spcBef>
              <a:spcAft>
                <a:spcPts val="0"/>
              </a:spcAft>
              <a:buNone/>
            </a:pPr>
            <a:r>
              <a:rPr lang="en-US" sz="2000"/>
              <a:t>extends </a:t>
            </a:r>
            <a:r>
              <a:rPr b="1" lang="en-US" sz="2000"/>
              <a:t>initial frame z_0 + clinical factors z_c </a:t>
            </a:r>
            <a:endParaRPr b="1" sz="2000"/>
          </a:p>
          <a:p>
            <a:pPr indent="0" lvl="0" marL="0" rtl="0" algn="l">
              <a:lnSpc>
                <a:spcPct val="115000"/>
              </a:lnSpc>
              <a:spcBef>
                <a:spcPts val="0"/>
              </a:spcBef>
              <a:spcAft>
                <a:spcPts val="0"/>
              </a:spcAft>
              <a:buNone/>
            </a:pPr>
            <a:r>
              <a:rPr lang="en-US" sz="2000"/>
              <a:t> -&gt; </a:t>
            </a:r>
            <a:r>
              <a:rPr b="1" lang="en-US" sz="2000"/>
              <a:t>time series</a:t>
            </a:r>
            <a:r>
              <a:rPr lang="en-US" sz="2000"/>
              <a:t> of latent vectors z^c_0:T-1</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a:t>is modeled as a </a:t>
            </a:r>
            <a:r>
              <a:rPr b="1" lang="en-US" sz="2000"/>
              <a:t>Long-Short-Term-Memory</a:t>
            </a:r>
            <a:endParaRPr b="1" sz="2000"/>
          </a:p>
          <a:p>
            <a:pPr indent="0" lvl="0" marL="0" rtl="0" algn="l">
              <a:lnSpc>
                <a:spcPct val="115000"/>
              </a:lnSpc>
              <a:spcBef>
                <a:spcPts val="0"/>
              </a:spcBef>
              <a:spcAft>
                <a:spcPts val="0"/>
              </a:spcAft>
              <a:buNone/>
            </a:pPr>
            <a:r>
              <a:t/>
            </a:r>
            <a:endParaRPr b="1" sz="2000"/>
          </a:p>
        </p:txBody>
      </p:sp>
      <p:sp>
        <p:nvSpPr>
          <p:cNvPr id="487" name="Google Shape;487;g2e44c32c038_0_47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2e44c32c038_0_3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 </a:t>
            </a:r>
            <a:r>
              <a:rPr lang="en-US" sz="2000"/>
              <a:t>Consists of a LSTM</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u="sng"/>
              <a:t>This is where the magic happens!</a:t>
            </a:r>
            <a:endParaRPr sz="2000" u="sng"/>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a:t>LSTM</a:t>
            </a:r>
            <a:endParaRPr sz="2000"/>
          </a:p>
          <a:p>
            <a:pPr indent="-355600" lvl="0" marL="457200" rtl="0" algn="l">
              <a:lnSpc>
                <a:spcPct val="115000"/>
              </a:lnSpc>
              <a:spcBef>
                <a:spcPts val="0"/>
              </a:spcBef>
              <a:spcAft>
                <a:spcPts val="0"/>
              </a:spcAft>
              <a:buSzPts val="2000"/>
              <a:buChar char="-"/>
            </a:pPr>
            <a:r>
              <a:rPr lang="en-US" sz="2000"/>
              <a:t>popular fundamental architecture</a:t>
            </a:r>
            <a:endParaRPr sz="2000"/>
          </a:p>
          <a:p>
            <a:pPr indent="-355600" lvl="0" marL="457200" rtl="0" algn="l">
              <a:lnSpc>
                <a:spcPct val="115000"/>
              </a:lnSpc>
              <a:spcBef>
                <a:spcPts val="0"/>
              </a:spcBef>
              <a:spcAft>
                <a:spcPts val="0"/>
              </a:spcAft>
              <a:buSzPts val="2000"/>
              <a:buChar char="-"/>
            </a:pPr>
            <a:r>
              <a:rPr lang="en-US" sz="2000"/>
              <a:t>extension of RNNs</a:t>
            </a:r>
            <a:endParaRPr sz="2000"/>
          </a:p>
          <a:p>
            <a:pPr indent="-355600" lvl="0" marL="457200" rtl="0" algn="l">
              <a:lnSpc>
                <a:spcPct val="115000"/>
              </a:lnSpc>
              <a:spcBef>
                <a:spcPts val="0"/>
              </a:spcBef>
              <a:spcAft>
                <a:spcPts val="0"/>
              </a:spcAft>
              <a:buSzPts val="2000"/>
              <a:buChar char="-"/>
            </a:pPr>
            <a:r>
              <a:rPr lang="en-US" sz="2000"/>
              <a:t>calculates each zc_t from previous z for all t</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a:t>Output: sequence of latent representations for decoder</a:t>
            </a:r>
            <a:endParaRPr sz="2000"/>
          </a:p>
        </p:txBody>
      </p:sp>
      <p:sp>
        <p:nvSpPr>
          <p:cNvPr id="500" name="Google Shape;500;g2e44c32c038_0_3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g2e44c32c038_0_49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sz="2500"/>
              <a:t>zoom out</a:t>
            </a:r>
            <a:endParaRPr sz="2500"/>
          </a:p>
        </p:txBody>
      </p:sp>
      <p:sp>
        <p:nvSpPr>
          <p:cNvPr id="511" name="Google Shape;511;g2e44c32c038_0_49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g2e44c32c038_0_6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sz="2500"/>
              <a:t>zoom out some more</a:t>
            </a:r>
            <a:endParaRPr sz="2500"/>
          </a:p>
          <a:p>
            <a:pPr indent="0" lvl="0" marL="0" rtl="0" algn="l">
              <a:spcBef>
                <a:spcPts val="0"/>
              </a:spcBef>
              <a:spcAft>
                <a:spcPts val="0"/>
              </a:spcAft>
              <a:buNone/>
            </a:pPr>
            <a:r>
              <a:t/>
            </a:r>
            <a:endParaRPr sz="2500"/>
          </a:p>
          <a:p>
            <a:pPr indent="0" lvl="0" marL="0" rtl="0" algn="l">
              <a:spcBef>
                <a:spcPts val="0"/>
              </a:spcBef>
              <a:spcAft>
                <a:spcPts val="0"/>
              </a:spcAft>
              <a:buNone/>
            </a:pPr>
            <a:r>
              <a:rPr lang="en-US" sz="2500"/>
              <a:t>Now have: latent representation for the whole sequence </a:t>
            </a:r>
            <a:endParaRPr sz="2500"/>
          </a:p>
          <a:p>
            <a:pPr indent="0" lvl="0" marL="0" rtl="0" algn="l">
              <a:spcBef>
                <a:spcPts val="0"/>
              </a:spcBef>
              <a:spcAft>
                <a:spcPts val="0"/>
              </a:spcAft>
              <a:buNone/>
            </a:pPr>
            <a:r>
              <a:t/>
            </a:r>
            <a:endParaRPr sz="2500"/>
          </a:p>
          <a:p>
            <a:pPr indent="0" lvl="0" marL="0" rtl="0" algn="l">
              <a:spcBef>
                <a:spcPts val="0"/>
              </a:spcBef>
              <a:spcAft>
                <a:spcPts val="0"/>
              </a:spcAft>
              <a:buNone/>
            </a:pPr>
            <a:r>
              <a:rPr lang="en-US" sz="2500"/>
              <a:t>-&gt; let’s look at the decoder to generate the anatomy</a:t>
            </a:r>
            <a:endParaRPr sz="2500"/>
          </a:p>
        </p:txBody>
      </p:sp>
      <p:sp>
        <p:nvSpPr>
          <p:cNvPr id="523" name="Google Shape;523;g2e44c32c038_0_6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g2e44c32c038_0_65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Standard decoder -&gt; generates images via. deconvolutions</a:t>
            </a:r>
            <a:endParaRPr sz="2000"/>
          </a:p>
          <a:p>
            <a:pPr indent="0" lvl="0" marL="0" rtl="0" algn="l">
              <a:lnSpc>
                <a:spcPct val="115000"/>
              </a:lnSpc>
              <a:spcBef>
                <a:spcPts val="0"/>
              </a:spcBef>
              <a:spcAft>
                <a:spcPts val="0"/>
              </a:spcAft>
              <a:buNone/>
            </a:pPr>
            <a:r>
              <a:rPr lang="en-US" sz="2000"/>
              <a:t>learns to reconstruct sequence </a:t>
            </a:r>
            <a:endParaRPr sz="2000"/>
          </a:p>
        </p:txBody>
      </p:sp>
      <p:sp>
        <p:nvSpPr>
          <p:cNvPr id="534" name="Google Shape;534;g2e44c32c038_0_6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2e44c32c038_0_3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u="sng"/>
              <a:t>Inference on 2 tasks:</a:t>
            </a:r>
            <a:endParaRPr sz="2000" u="sng"/>
          </a:p>
          <a:p>
            <a:pPr indent="-355600" lvl="0" marL="457200" rtl="0" algn="l">
              <a:lnSpc>
                <a:spcPct val="115000"/>
              </a:lnSpc>
              <a:spcBef>
                <a:spcPts val="0"/>
              </a:spcBef>
              <a:spcAft>
                <a:spcPts val="0"/>
              </a:spcAft>
              <a:buClr>
                <a:schemeClr val="dk1"/>
              </a:buClr>
              <a:buSzPts val="2000"/>
              <a:buChar char="-"/>
            </a:pPr>
            <a:r>
              <a:rPr lang="en-US" sz="2000"/>
              <a:t>Sequence Completion: initial frame given</a:t>
            </a:r>
            <a:endParaRPr sz="2000"/>
          </a:p>
          <a:p>
            <a:pPr indent="0" lvl="0" marL="457200" rtl="0" algn="l">
              <a:lnSpc>
                <a:spcPct val="115000"/>
              </a:lnSpc>
              <a:spcBef>
                <a:spcPts val="0"/>
              </a:spcBef>
              <a:spcAft>
                <a:spcPts val="0"/>
              </a:spcAft>
              <a:buNone/>
            </a:pPr>
            <a:r>
              <a:rPr lang="en-US" sz="2000"/>
              <a:t>-&gt; run through full pipeline</a:t>
            </a:r>
            <a:endParaRPr sz="2000"/>
          </a:p>
          <a:p>
            <a:pPr indent="0" lvl="0" marL="0" rtl="0" algn="l">
              <a:lnSpc>
                <a:spcPct val="115000"/>
              </a:lnSpc>
              <a:spcBef>
                <a:spcPts val="0"/>
              </a:spcBef>
              <a:spcAft>
                <a:spcPts val="0"/>
              </a:spcAft>
              <a:buNone/>
            </a:pPr>
            <a:r>
              <a:rPr lang="en-US" sz="2000"/>
              <a:t>	</a:t>
            </a:r>
            <a:endParaRPr sz="2000" u="sng"/>
          </a:p>
          <a:p>
            <a:pPr indent="-355600" lvl="0" marL="457200" rtl="0" algn="l">
              <a:lnSpc>
                <a:spcPct val="115000"/>
              </a:lnSpc>
              <a:spcBef>
                <a:spcPts val="0"/>
              </a:spcBef>
              <a:spcAft>
                <a:spcPts val="0"/>
              </a:spcAft>
              <a:buSzPts val="2000"/>
              <a:buChar char="-"/>
            </a:pPr>
            <a:r>
              <a:rPr lang="en-US" sz="2000"/>
              <a:t>Sequence Generation - no image given</a:t>
            </a:r>
            <a:endParaRPr sz="2000"/>
          </a:p>
          <a:p>
            <a:pPr indent="457200" lvl="0" marL="0" rtl="0" algn="l">
              <a:lnSpc>
                <a:spcPct val="115000"/>
              </a:lnSpc>
              <a:spcBef>
                <a:spcPts val="0"/>
              </a:spcBef>
              <a:spcAft>
                <a:spcPts val="0"/>
              </a:spcAft>
              <a:buNone/>
            </a:pPr>
            <a:r>
              <a:rPr lang="en-US" sz="2000"/>
              <a:t>-&gt; directly sample at posterior q after Encoder</a:t>
            </a:r>
            <a:endParaRPr sz="2000"/>
          </a:p>
          <a:p>
            <a:pPr indent="0" lvl="0" marL="0" rtl="0" algn="l">
              <a:lnSpc>
                <a:spcPct val="115000"/>
              </a:lnSpc>
              <a:spcBef>
                <a:spcPts val="0"/>
              </a:spcBef>
              <a:spcAft>
                <a:spcPts val="0"/>
              </a:spcAft>
              <a:buNone/>
            </a:pPr>
            <a:r>
              <a:t/>
            </a:r>
            <a:endParaRPr sz="2000"/>
          </a:p>
        </p:txBody>
      </p:sp>
      <p:sp>
        <p:nvSpPr>
          <p:cNvPr id="545" name="Google Shape;545;g2e44c32c038_0_3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2e44c32c038_0_50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2000" u="sng"/>
              <a:t>Two examples</a:t>
            </a:r>
            <a:endParaRPr b="1" sz="2000" u="sng"/>
          </a:p>
          <a:p>
            <a:pPr indent="-355600" lvl="0" marL="457200" rtl="0" algn="l">
              <a:lnSpc>
                <a:spcPct val="115000"/>
              </a:lnSpc>
              <a:spcBef>
                <a:spcPts val="0"/>
              </a:spcBef>
              <a:spcAft>
                <a:spcPts val="0"/>
              </a:spcAft>
              <a:buSzPts val="2000"/>
              <a:buChar char="-"/>
            </a:pPr>
            <a:r>
              <a:rPr lang="en-US" sz="2000"/>
              <a:t>young female, 158cm, 60kg, systolic bloodpressure of 113 milimiters per mercury</a:t>
            </a:r>
            <a:endParaRPr sz="2000"/>
          </a:p>
          <a:p>
            <a:pPr indent="-355600" lvl="0" marL="457200" rtl="0" algn="l">
              <a:lnSpc>
                <a:spcPct val="115000"/>
              </a:lnSpc>
              <a:spcBef>
                <a:spcPts val="0"/>
              </a:spcBef>
              <a:spcAft>
                <a:spcPts val="0"/>
              </a:spcAft>
              <a:buSzPts val="2000"/>
              <a:buChar char="-"/>
            </a:pPr>
            <a:r>
              <a:rPr lang="en-US" sz="2000"/>
              <a:t>fairly young male: 170 cm, 87kg, 113 bloodpressure</a:t>
            </a:r>
            <a:endParaRPr sz="2000"/>
          </a:p>
          <a:p>
            <a:pPr indent="0" lvl="0" marL="0" rtl="0" algn="l">
              <a:lnSpc>
                <a:spcPct val="115000"/>
              </a:lnSpc>
              <a:spcBef>
                <a:spcPts val="0"/>
              </a:spcBef>
              <a:spcAft>
                <a:spcPts val="0"/>
              </a:spcAft>
              <a:buNone/>
            </a:pPr>
            <a:r>
              <a:t/>
            </a:r>
            <a:endParaRPr sz="2000"/>
          </a:p>
          <a:p>
            <a:pPr indent="0" lvl="0" marL="0" rtl="0" algn="l">
              <a:lnSpc>
                <a:spcPct val="115000"/>
              </a:lnSpc>
              <a:spcBef>
                <a:spcPts val="0"/>
              </a:spcBef>
              <a:spcAft>
                <a:spcPts val="0"/>
              </a:spcAft>
              <a:buNone/>
            </a:pPr>
            <a:r>
              <a:rPr lang="en-US" sz="2000"/>
              <a:t>comparison of real &amp; synthetic samples @ ED &amp; ES frames</a:t>
            </a:r>
            <a:endParaRPr sz="2000"/>
          </a:p>
          <a:p>
            <a:pPr indent="0" lvl="0" marL="0" rtl="0" algn="l">
              <a:lnSpc>
                <a:spcPct val="115000"/>
              </a:lnSpc>
              <a:spcBef>
                <a:spcPts val="0"/>
              </a:spcBef>
              <a:spcAft>
                <a:spcPts val="0"/>
              </a:spcAft>
              <a:buNone/>
            </a:pPr>
            <a:r>
              <a:t/>
            </a:r>
            <a:endParaRPr sz="2000"/>
          </a:p>
          <a:p>
            <a:pPr indent="-355600" lvl="0" marL="457200" rtl="0" algn="l">
              <a:lnSpc>
                <a:spcPct val="115000"/>
              </a:lnSpc>
              <a:spcBef>
                <a:spcPts val="0"/>
              </a:spcBef>
              <a:spcAft>
                <a:spcPts val="0"/>
              </a:spcAft>
              <a:buSzPts val="2000"/>
              <a:buChar char="-"/>
            </a:pPr>
            <a:r>
              <a:rPr lang="en-US" sz="2000"/>
              <a:t>only segmentation map</a:t>
            </a:r>
            <a:endParaRPr sz="2000"/>
          </a:p>
        </p:txBody>
      </p:sp>
      <p:sp>
        <p:nvSpPr>
          <p:cNvPr id="557" name="Google Shape;557;g2e44c32c038_0_5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2e44c32c038_0_56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2000" u="sng">
                <a:solidFill>
                  <a:srgbClr val="38761D"/>
                </a:solidFill>
                <a:latin typeface="Helvetica Neue"/>
                <a:ea typeface="Helvetica Neue"/>
                <a:cs typeface="Helvetica Neue"/>
                <a:sym typeface="Helvetica Neue"/>
              </a:rPr>
              <a:t>Useful to:</a:t>
            </a:r>
            <a:endParaRPr sz="2000" u="sng">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detect anomalies</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simulate effects of clinical factors</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find patterns in data</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generate synthetic data</a:t>
            </a:r>
            <a:endParaRPr sz="2000">
              <a:solidFill>
                <a:srgbClr val="38761D"/>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8761D"/>
              </a:buClr>
              <a:buSzPts val="2000"/>
              <a:buFont typeface="Helvetica Neue"/>
              <a:buChar char="+"/>
            </a:pPr>
            <a:r>
              <a:rPr lang="en-US" sz="2000">
                <a:solidFill>
                  <a:srgbClr val="38761D"/>
                </a:solidFill>
                <a:latin typeface="Helvetica Neue"/>
                <a:ea typeface="Helvetica Neue"/>
                <a:cs typeface="Helvetica Neue"/>
                <a:sym typeface="Helvetica Neue"/>
              </a:rPr>
              <a:t>complete sequences</a:t>
            </a:r>
            <a:endParaRPr sz="2000">
              <a:solidFill>
                <a:srgbClr val="38761D"/>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t/>
            </a:r>
            <a:endParaRPr sz="2000">
              <a:solidFill>
                <a:srgbClr val="333333"/>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US" sz="2000" u="sng">
                <a:solidFill>
                  <a:srgbClr val="990000"/>
                </a:solidFill>
                <a:latin typeface="Helvetica Neue"/>
                <a:ea typeface="Helvetica Neue"/>
                <a:cs typeface="Helvetica Neue"/>
                <a:sym typeface="Helvetica Neue"/>
              </a:rPr>
              <a:t>Drawback:</a:t>
            </a:r>
            <a:endParaRPr sz="2000" u="sng">
              <a:solidFill>
                <a:srgbClr val="990000"/>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990000"/>
              </a:buClr>
              <a:buSzPts val="2000"/>
              <a:buFont typeface="Helvetica Neue"/>
              <a:buChar char="-"/>
            </a:pPr>
            <a:r>
              <a:rPr lang="en-US" sz="2000">
                <a:solidFill>
                  <a:srgbClr val="990000"/>
                </a:solidFill>
                <a:latin typeface="Helvetica Neue"/>
                <a:ea typeface="Helvetica Neue"/>
                <a:cs typeface="Helvetica Neue"/>
                <a:sym typeface="Helvetica Neue"/>
              </a:rPr>
              <a:t>only generates segmentation maps</a:t>
            </a:r>
            <a:endParaRPr sz="2000">
              <a:solidFill>
                <a:srgbClr val="990000"/>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990000"/>
              </a:buClr>
              <a:buSzPts val="2000"/>
              <a:buFont typeface="Helvetica Neue"/>
              <a:buChar char="-"/>
            </a:pPr>
            <a:r>
              <a:rPr lang="en-US" sz="2000">
                <a:solidFill>
                  <a:srgbClr val="990000"/>
                </a:solidFill>
                <a:latin typeface="Helvetica Neue"/>
                <a:ea typeface="Helvetica Neue"/>
                <a:cs typeface="Helvetica Neue"/>
                <a:sym typeface="Helvetica Neue"/>
              </a:rPr>
              <a:t>only uses the first frame -&gt; unused information</a:t>
            </a:r>
            <a:endParaRPr sz="2000">
              <a:solidFill>
                <a:srgbClr val="990000"/>
              </a:solidFill>
              <a:latin typeface="Helvetica Neue"/>
              <a:ea typeface="Helvetica Neue"/>
              <a:cs typeface="Helvetica Neue"/>
              <a:sym typeface="Helvetica Neue"/>
            </a:endParaRPr>
          </a:p>
        </p:txBody>
      </p:sp>
      <p:sp>
        <p:nvSpPr>
          <p:cNvPr id="568" name="Google Shape;568;g2e44c32c038_0_5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2e44c32c038_0_1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7" name="Google Shape;577;g2e44c32c038_0_1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e44c32c038_0_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2000"/>
              <a:t>Topics:</a:t>
            </a:r>
            <a:endParaRPr sz="2000"/>
          </a:p>
          <a:p>
            <a:pPr indent="-355600" lvl="0" marL="457200" rtl="0" algn="l">
              <a:lnSpc>
                <a:spcPct val="115000"/>
              </a:lnSpc>
              <a:spcBef>
                <a:spcPts val="1200"/>
              </a:spcBef>
              <a:spcAft>
                <a:spcPts val="0"/>
              </a:spcAft>
              <a:buClr>
                <a:schemeClr val="dk1"/>
              </a:buClr>
              <a:buSzPts val="2000"/>
              <a:buChar char="-"/>
            </a:pPr>
            <a:r>
              <a:rPr lang="en-US" sz="2000"/>
              <a:t>cover some background knowledge</a:t>
            </a:r>
            <a:endParaRPr sz="2000"/>
          </a:p>
          <a:p>
            <a:pPr indent="-355600" lvl="0" marL="457200" rtl="0" algn="l">
              <a:lnSpc>
                <a:spcPct val="115000"/>
              </a:lnSpc>
              <a:spcBef>
                <a:spcPts val="0"/>
              </a:spcBef>
              <a:spcAft>
                <a:spcPts val="0"/>
              </a:spcAft>
              <a:buClr>
                <a:schemeClr val="dk1"/>
              </a:buClr>
              <a:buSzPts val="2000"/>
              <a:buChar char="-"/>
            </a:pPr>
            <a:r>
              <a:rPr lang="en-US" sz="2000"/>
              <a:t>overview of existing cutting-edge methods</a:t>
            </a:r>
            <a:endParaRPr sz="2000"/>
          </a:p>
          <a:p>
            <a:pPr indent="-355600" lvl="0" marL="457200" rtl="0" algn="l">
              <a:lnSpc>
                <a:spcPct val="115000"/>
              </a:lnSpc>
              <a:spcBef>
                <a:spcPts val="0"/>
              </a:spcBef>
              <a:spcAft>
                <a:spcPts val="0"/>
              </a:spcAft>
              <a:buClr>
                <a:schemeClr val="dk1"/>
              </a:buClr>
              <a:buSzPts val="2000"/>
              <a:buChar char="-"/>
            </a:pPr>
            <a:r>
              <a:rPr lang="en-US" sz="2000"/>
              <a:t>discussion</a:t>
            </a:r>
            <a:endParaRPr sz="2000"/>
          </a:p>
          <a:p>
            <a:pPr indent="0" lvl="0" marL="0" rtl="0" algn="l">
              <a:spcBef>
                <a:spcPts val="1200"/>
              </a:spcBef>
              <a:spcAft>
                <a:spcPts val="0"/>
              </a:spcAft>
              <a:buNone/>
            </a:pPr>
            <a:r>
              <a:t/>
            </a:r>
            <a:endParaRPr sz="2000"/>
          </a:p>
          <a:p>
            <a:pPr indent="0" lvl="0" marL="0" rtl="0" algn="l">
              <a:spcBef>
                <a:spcPts val="0"/>
              </a:spcBef>
              <a:spcAft>
                <a:spcPts val="0"/>
              </a:spcAft>
              <a:buNone/>
            </a:pPr>
            <a:r>
              <a:rPr lang="en-US" sz="2000"/>
              <a:t>Will not go into every technical detail unless necessary</a:t>
            </a:r>
            <a:endParaRPr sz="2000"/>
          </a:p>
          <a:p>
            <a:pPr indent="-355600" lvl="0" marL="457200" rtl="0" algn="l">
              <a:spcBef>
                <a:spcPts val="0"/>
              </a:spcBef>
              <a:spcAft>
                <a:spcPts val="0"/>
              </a:spcAft>
              <a:buSzPts val="2000"/>
              <a:buChar char="-"/>
            </a:pPr>
            <a:r>
              <a:rPr lang="en-US" sz="2000"/>
              <a:t>if it is not where the innovation happens (foundational architectures etc.)</a:t>
            </a:r>
            <a:endParaRPr sz="2000"/>
          </a:p>
          <a:p>
            <a:pPr indent="-355600" lvl="0" marL="457200" rtl="0" algn="l">
              <a:spcBef>
                <a:spcPts val="0"/>
              </a:spcBef>
              <a:spcAft>
                <a:spcPts val="0"/>
              </a:spcAft>
              <a:buSzPts val="2000"/>
              <a:buChar char="-"/>
            </a:pPr>
            <a:r>
              <a:rPr lang="en-US" sz="2000"/>
              <a:t>easier to follow -&gt; give intuitions &amp; provide understanding of high level concepts</a:t>
            </a:r>
            <a:endParaRPr sz="2000"/>
          </a:p>
        </p:txBody>
      </p:sp>
      <p:sp>
        <p:nvSpPr>
          <p:cNvPr id="117" name="Google Shape;117;g2e44c32c038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g2e44c32c038_0_17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000"/>
              <a:t>Three different approaches</a:t>
            </a:r>
            <a:endParaRPr sz="2000"/>
          </a:p>
          <a:p>
            <a:pPr indent="-355600" lvl="0" marL="457200" rtl="0" algn="l">
              <a:lnSpc>
                <a:spcPct val="115000"/>
              </a:lnSpc>
              <a:spcBef>
                <a:spcPts val="0"/>
              </a:spcBef>
              <a:spcAft>
                <a:spcPts val="0"/>
              </a:spcAft>
              <a:buSzPts val="2000"/>
              <a:buChar char="-"/>
            </a:pPr>
            <a:r>
              <a:rPr lang="en-US" sz="2000"/>
              <a:t>Diffusion model</a:t>
            </a:r>
            <a:endParaRPr sz="2000"/>
          </a:p>
          <a:p>
            <a:pPr indent="-355600" lvl="0" marL="457200" rtl="0" algn="l">
              <a:lnSpc>
                <a:spcPct val="115000"/>
              </a:lnSpc>
              <a:spcBef>
                <a:spcPts val="0"/>
              </a:spcBef>
              <a:spcAft>
                <a:spcPts val="0"/>
              </a:spcAft>
              <a:buSzPts val="2000"/>
              <a:buChar char="-"/>
            </a:pPr>
            <a:r>
              <a:rPr lang="en-US" sz="2000"/>
              <a:t>Variational Autoencoders registration</a:t>
            </a:r>
            <a:endParaRPr sz="2000"/>
          </a:p>
          <a:p>
            <a:pPr indent="-355600" lvl="0" marL="457200" rtl="0" algn="l">
              <a:lnSpc>
                <a:spcPct val="115000"/>
              </a:lnSpc>
              <a:spcBef>
                <a:spcPts val="0"/>
              </a:spcBef>
              <a:spcAft>
                <a:spcPts val="0"/>
              </a:spcAft>
              <a:buSzPts val="2000"/>
              <a:buChar char="-"/>
            </a:pPr>
            <a:r>
              <a:rPr lang="en-US" sz="2000"/>
              <a:t>VAE generation with LSTM</a:t>
            </a:r>
            <a:endParaRPr sz="2000"/>
          </a:p>
          <a:p>
            <a:pPr indent="0" lvl="0" marL="0" rtl="0" algn="l">
              <a:lnSpc>
                <a:spcPct val="115000"/>
              </a:lnSpc>
              <a:spcBef>
                <a:spcPts val="0"/>
              </a:spcBef>
              <a:spcAft>
                <a:spcPts val="0"/>
              </a:spcAft>
              <a:buNone/>
            </a:pPr>
            <a:r>
              <a:t/>
            </a:r>
            <a:endParaRPr sz="2000"/>
          </a:p>
          <a:p>
            <a:pPr indent="-228600" lvl="0" marL="342900" rtl="0" algn="l">
              <a:lnSpc>
                <a:spcPct val="115000"/>
              </a:lnSpc>
              <a:spcBef>
                <a:spcPts val="0"/>
              </a:spcBef>
              <a:spcAft>
                <a:spcPts val="0"/>
              </a:spcAft>
              <a:buNone/>
            </a:pPr>
            <a:r>
              <a:rPr lang="en-US" sz="2000" u="sng">
                <a:solidFill>
                  <a:srgbClr val="333333"/>
                </a:solidFill>
                <a:latin typeface="Helvetica Neue"/>
                <a:ea typeface="Helvetica Neue"/>
                <a:cs typeface="Helvetica Neue"/>
                <a:sym typeface="Helvetica Neue"/>
              </a:rPr>
              <a:t>Many benefits &amp; use cases:</a:t>
            </a:r>
            <a:endParaRPr sz="2000" u="sng">
              <a:solidFill>
                <a:srgbClr val="333333"/>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33333"/>
              </a:buClr>
              <a:buSzPts val="2000"/>
              <a:buFont typeface="Helvetica Neue"/>
              <a:buChar char="•"/>
            </a:pPr>
            <a:r>
              <a:rPr lang="en-US" sz="2000">
                <a:solidFill>
                  <a:srgbClr val="333333"/>
                </a:solidFill>
                <a:latin typeface="Helvetica Neue"/>
                <a:ea typeface="Helvetica Neue"/>
                <a:cs typeface="Helvetica Neue"/>
                <a:sym typeface="Helvetica Neue"/>
              </a:rPr>
              <a:t>Interpolating missing frames</a:t>
            </a:r>
            <a:endParaRPr sz="2000">
              <a:solidFill>
                <a:srgbClr val="333333"/>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33333"/>
              </a:buClr>
              <a:buSzPts val="2000"/>
              <a:buFont typeface="Helvetica Neue"/>
              <a:buChar char="•"/>
            </a:pPr>
            <a:r>
              <a:rPr lang="en-US" sz="2000">
                <a:solidFill>
                  <a:srgbClr val="333333"/>
                </a:solidFill>
                <a:latin typeface="Helvetica Neue"/>
                <a:ea typeface="Helvetica Neue"/>
                <a:cs typeface="Helvetica Neue"/>
                <a:sym typeface="Helvetica Neue"/>
              </a:rPr>
              <a:t>abundant public data </a:t>
            </a:r>
            <a:endParaRPr sz="2000">
              <a:solidFill>
                <a:srgbClr val="333333"/>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33333"/>
              </a:buClr>
              <a:buSzPts val="2000"/>
              <a:buFont typeface="Helvetica Neue"/>
              <a:buChar char="•"/>
            </a:pPr>
            <a:r>
              <a:rPr lang="en-US" sz="2000">
                <a:solidFill>
                  <a:srgbClr val="333333"/>
                </a:solidFill>
                <a:latin typeface="Helvetica Neue"/>
                <a:ea typeface="Helvetica Neue"/>
                <a:cs typeface="Helvetica Neue"/>
                <a:sym typeface="Helvetica Neue"/>
              </a:rPr>
              <a:t>anomaly &amp; pattern detection</a:t>
            </a:r>
            <a:endParaRPr sz="2000">
              <a:solidFill>
                <a:srgbClr val="333333"/>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33333"/>
              </a:buClr>
              <a:buSzPts val="2000"/>
              <a:buFont typeface="Helvetica Neue"/>
              <a:buChar char="•"/>
            </a:pPr>
            <a:r>
              <a:rPr lang="en-US" sz="2000">
                <a:solidFill>
                  <a:srgbClr val="333333"/>
                </a:solidFill>
                <a:latin typeface="Helvetica Neue"/>
                <a:ea typeface="Helvetica Neue"/>
                <a:cs typeface="Helvetica Neue"/>
                <a:sym typeface="Helvetica Neue"/>
              </a:rPr>
              <a:t>better understanding of physiology</a:t>
            </a:r>
            <a:endParaRPr sz="2000">
              <a:solidFill>
                <a:srgbClr val="333333"/>
              </a:solidFill>
              <a:latin typeface="Helvetica Neue"/>
              <a:ea typeface="Helvetica Neue"/>
              <a:cs typeface="Helvetica Neue"/>
              <a:sym typeface="Helvetica Neue"/>
            </a:endParaRPr>
          </a:p>
          <a:p>
            <a:pPr indent="0" lvl="0" marL="457200" rtl="0" algn="l">
              <a:lnSpc>
                <a:spcPct val="115000"/>
              </a:lnSpc>
              <a:spcBef>
                <a:spcPts val="0"/>
              </a:spcBef>
              <a:spcAft>
                <a:spcPts val="0"/>
              </a:spcAft>
              <a:buNone/>
            </a:pPr>
            <a:r>
              <a:t/>
            </a:r>
            <a:endParaRPr sz="2000">
              <a:solidFill>
                <a:srgbClr val="333333"/>
              </a:solidFill>
              <a:latin typeface="Helvetica Neue"/>
              <a:ea typeface="Helvetica Neue"/>
              <a:cs typeface="Helvetica Neue"/>
              <a:sym typeface="Helvetica Neue"/>
            </a:endParaRPr>
          </a:p>
          <a:p>
            <a:pPr indent="0" lvl="0" marL="0" rtl="0" algn="l">
              <a:lnSpc>
                <a:spcPct val="115000"/>
              </a:lnSpc>
              <a:spcBef>
                <a:spcPts val="0"/>
              </a:spcBef>
              <a:spcAft>
                <a:spcPts val="0"/>
              </a:spcAft>
              <a:buNone/>
            </a:pPr>
            <a:r>
              <a:rPr lang="en-US" sz="2000">
                <a:solidFill>
                  <a:srgbClr val="333333"/>
                </a:solidFill>
                <a:latin typeface="Helvetica Neue"/>
                <a:ea typeface="Helvetica Neue"/>
                <a:cs typeface="Helvetica Neue"/>
                <a:sym typeface="Helvetica Neue"/>
              </a:rPr>
              <a:t>  …but also some drawbacks</a:t>
            </a:r>
            <a:endParaRPr sz="2000">
              <a:solidFill>
                <a:srgbClr val="333333"/>
              </a:solidFill>
              <a:latin typeface="Helvetica Neue"/>
              <a:ea typeface="Helvetica Neue"/>
              <a:cs typeface="Helvetica Neue"/>
              <a:sym typeface="Helvetica Neue"/>
            </a:endParaRPr>
          </a:p>
          <a:p>
            <a:pPr indent="0" lvl="0" marL="0" rtl="0" algn="l">
              <a:lnSpc>
                <a:spcPct val="115000"/>
              </a:lnSpc>
              <a:spcBef>
                <a:spcPts val="0"/>
              </a:spcBef>
              <a:spcAft>
                <a:spcPts val="0"/>
              </a:spcAft>
              <a:buNone/>
            </a:pPr>
            <a:r>
              <a:t/>
            </a:r>
            <a:endParaRPr sz="2000">
              <a:solidFill>
                <a:srgbClr val="333333"/>
              </a:solidFill>
              <a:latin typeface="Helvetica Neue"/>
              <a:ea typeface="Helvetica Neue"/>
              <a:cs typeface="Helvetica Neue"/>
              <a:sym typeface="Helvetica Neue"/>
            </a:endParaRPr>
          </a:p>
          <a:p>
            <a:pPr indent="0" lvl="0" marL="0" rtl="0" algn="l">
              <a:lnSpc>
                <a:spcPct val="115000"/>
              </a:lnSpc>
              <a:spcBef>
                <a:spcPts val="0"/>
              </a:spcBef>
              <a:spcAft>
                <a:spcPts val="0"/>
              </a:spcAft>
              <a:buNone/>
            </a:pPr>
            <a:r>
              <a:rPr b="1" lang="en-US" sz="2000">
                <a:solidFill>
                  <a:srgbClr val="333333"/>
                </a:solidFill>
                <a:latin typeface="Helvetica Neue"/>
                <a:ea typeface="Helvetica Neue"/>
                <a:cs typeface="Helvetica Neue"/>
                <a:sym typeface="Helvetica Neue"/>
              </a:rPr>
              <a:t>Future work:</a:t>
            </a:r>
            <a:endParaRPr b="1" sz="2000">
              <a:solidFill>
                <a:srgbClr val="333333"/>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33333"/>
              </a:buClr>
              <a:buSzPts val="2000"/>
              <a:buFont typeface="Helvetica Neue"/>
              <a:buChar char="-"/>
            </a:pPr>
            <a:r>
              <a:rPr lang="en-US" sz="2000">
                <a:solidFill>
                  <a:srgbClr val="333333"/>
                </a:solidFill>
                <a:latin typeface="Helvetica Neue"/>
                <a:ea typeface="Helvetica Neue"/>
                <a:cs typeface="Helvetica Neue"/>
                <a:sym typeface="Helvetica Neue"/>
              </a:rPr>
              <a:t>Application to other organs</a:t>
            </a:r>
            <a:endParaRPr sz="2000">
              <a:solidFill>
                <a:srgbClr val="333333"/>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33333"/>
              </a:buClr>
              <a:buSzPts val="2000"/>
              <a:buFont typeface="Helvetica Neue"/>
              <a:buChar char="-"/>
            </a:pPr>
            <a:r>
              <a:rPr lang="en-US" sz="2000">
                <a:solidFill>
                  <a:srgbClr val="333333"/>
                </a:solidFill>
                <a:latin typeface="Helvetica Neue"/>
                <a:ea typeface="Helvetica Neue"/>
                <a:cs typeface="Helvetica Neue"/>
                <a:sym typeface="Helvetica Neue"/>
              </a:rPr>
              <a:t>Combine with Biomechanical models</a:t>
            </a:r>
            <a:endParaRPr sz="2000">
              <a:solidFill>
                <a:srgbClr val="333333"/>
              </a:solidFill>
              <a:latin typeface="Helvetica Neue"/>
              <a:ea typeface="Helvetica Neue"/>
              <a:cs typeface="Helvetica Neue"/>
              <a:sym typeface="Helvetica Neue"/>
            </a:endParaRPr>
          </a:p>
          <a:p>
            <a:pPr indent="-355600" lvl="0" marL="457200" rtl="0" algn="l">
              <a:lnSpc>
                <a:spcPct val="115000"/>
              </a:lnSpc>
              <a:spcBef>
                <a:spcPts val="0"/>
              </a:spcBef>
              <a:spcAft>
                <a:spcPts val="0"/>
              </a:spcAft>
              <a:buClr>
                <a:srgbClr val="333333"/>
              </a:buClr>
              <a:buSzPts val="2000"/>
              <a:buFont typeface="Helvetica Neue"/>
              <a:buChar char="-"/>
            </a:pPr>
            <a:r>
              <a:rPr lang="en-US" sz="2000">
                <a:solidFill>
                  <a:srgbClr val="333333"/>
                </a:solidFill>
                <a:latin typeface="Helvetica Neue"/>
                <a:ea typeface="Helvetica Neue"/>
                <a:cs typeface="Helvetica Neue"/>
                <a:sym typeface="Helvetica Neue"/>
              </a:rPr>
              <a:t>Physics informed Networks</a:t>
            </a:r>
            <a:endParaRPr sz="2000">
              <a:solidFill>
                <a:srgbClr val="333333"/>
              </a:solidFill>
              <a:latin typeface="Helvetica Neue"/>
              <a:ea typeface="Helvetica Neue"/>
              <a:cs typeface="Helvetica Neue"/>
              <a:sym typeface="Helvetica Neue"/>
            </a:endParaRPr>
          </a:p>
        </p:txBody>
      </p:sp>
      <p:sp>
        <p:nvSpPr>
          <p:cNvPr id="582" name="Google Shape;582;g2e44c32c038_0_1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2e44c32c038_0_39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References at the end &amp; on blog post (scan)</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What are your questions?</a:t>
            </a:r>
            <a:endParaRPr/>
          </a:p>
        </p:txBody>
      </p:sp>
      <p:sp>
        <p:nvSpPr>
          <p:cNvPr id="591" name="Google Shape;591;g2e44c32c038_0_39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g2e44c32c038_0_79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17500" lvl="0" marL="457200" rtl="0" algn="l">
              <a:spcBef>
                <a:spcPts val="0"/>
              </a:spcBef>
              <a:spcAft>
                <a:spcPts val="0"/>
              </a:spcAft>
              <a:buSzPts val="1400"/>
              <a:buChar char="-"/>
            </a:pPr>
            <a:r>
              <a:t/>
            </a:r>
            <a:endParaRPr/>
          </a:p>
        </p:txBody>
      </p:sp>
      <p:sp>
        <p:nvSpPr>
          <p:cNvPr id="599" name="Google Shape;599;g2e44c32c038_0_79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g2e44c32c038_0_8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17500" lvl="0" marL="457200" rtl="0" algn="l">
              <a:spcBef>
                <a:spcPts val="0"/>
              </a:spcBef>
              <a:spcAft>
                <a:spcPts val="0"/>
              </a:spcAft>
              <a:buSzPts val="1400"/>
              <a:buChar char="-"/>
            </a:pPr>
            <a:r>
              <a:t/>
            </a:r>
            <a:endParaRPr/>
          </a:p>
        </p:txBody>
      </p:sp>
      <p:sp>
        <p:nvSpPr>
          <p:cNvPr id="608" name="Google Shape;608;g2e44c32c038_0_8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g2e44c32c038_0_7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7" name="Google Shape;617;g2e44c32c038_0_7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1" name="Shape 621"/>
        <p:cNvGrpSpPr/>
        <p:nvPr/>
      </p:nvGrpSpPr>
      <p:grpSpPr>
        <a:xfrm>
          <a:off x="0" y="0"/>
          <a:ext cx="0" cy="0"/>
          <a:chOff x="0" y="0"/>
          <a:chExt cx="0" cy="0"/>
        </a:xfrm>
      </p:grpSpPr>
      <p:sp>
        <p:nvSpPr>
          <p:cNvPr id="622" name="Google Shape;622;g2e44c32c038_0_5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3" name="Google Shape;623;g2e44c32c038_0_5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g2e44c32c038_0_57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3" name="Google Shape;633;g2e44c32c038_0_5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g2e44c32c038_0_7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3" name="Google Shape;643;g2e44c32c038_0_7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1" name="Shape 651"/>
        <p:cNvGrpSpPr/>
        <p:nvPr/>
      </p:nvGrpSpPr>
      <p:grpSpPr>
        <a:xfrm>
          <a:off x="0" y="0"/>
          <a:ext cx="0" cy="0"/>
          <a:chOff x="0" y="0"/>
          <a:chExt cx="0" cy="0"/>
        </a:xfrm>
      </p:grpSpPr>
      <p:sp>
        <p:nvSpPr>
          <p:cNvPr id="652" name="Google Shape;652;g2e44c32c038_0_60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3" name="Google Shape;653;g2e44c32c038_0_60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1" name="Shape 661"/>
        <p:cNvGrpSpPr/>
        <p:nvPr/>
      </p:nvGrpSpPr>
      <p:grpSpPr>
        <a:xfrm>
          <a:off x="0" y="0"/>
          <a:ext cx="0" cy="0"/>
          <a:chOff x="0" y="0"/>
          <a:chExt cx="0" cy="0"/>
        </a:xfrm>
      </p:grpSpPr>
      <p:sp>
        <p:nvSpPr>
          <p:cNvPr id="662" name="Google Shape;662;g2e44c32c038_0_6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3" name="Google Shape;663;g2e44c32c038_0_6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e44c32c038_0_8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50000"/>
              </a:lnSpc>
              <a:spcBef>
                <a:spcPts val="0"/>
              </a:spcBef>
              <a:spcAft>
                <a:spcPts val="0"/>
              </a:spcAft>
              <a:buNone/>
            </a:pPr>
            <a:r>
              <a:rPr lang="en-US" sz="2000"/>
              <a:t>Will not go into every technical detail unless necessary</a:t>
            </a:r>
            <a:endParaRPr sz="2000"/>
          </a:p>
          <a:p>
            <a:pPr indent="-355600" lvl="0" marL="457200" rtl="0" algn="l">
              <a:lnSpc>
                <a:spcPct val="150000"/>
              </a:lnSpc>
              <a:spcBef>
                <a:spcPts val="0"/>
              </a:spcBef>
              <a:spcAft>
                <a:spcPts val="0"/>
              </a:spcAft>
              <a:buSzPts val="2000"/>
              <a:buChar char="-"/>
            </a:pPr>
            <a:r>
              <a:rPr lang="en-US" sz="2000"/>
              <a:t>if it is not where the innovation happens (foundational architectures etc.)</a:t>
            </a:r>
            <a:endParaRPr sz="2000"/>
          </a:p>
          <a:p>
            <a:pPr indent="-355600" lvl="0" marL="457200" rtl="0" algn="l">
              <a:lnSpc>
                <a:spcPct val="150000"/>
              </a:lnSpc>
              <a:spcBef>
                <a:spcPts val="0"/>
              </a:spcBef>
              <a:spcAft>
                <a:spcPts val="0"/>
              </a:spcAft>
              <a:buSzPts val="2000"/>
              <a:buChar char="-"/>
            </a:pPr>
            <a:r>
              <a:rPr lang="en-US" sz="2000"/>
              <a:t>easier to follow -&gt; give intuitions &amp; provide understanding of high level concepts</a:t>
            </a:r>
            <a:endParaRPr sz="2000"/>
          </a:p>
        </p:txBody>
      </p:sp>
      <p:sp>
        <p:nvSpPr>
          <p:cNvPr id="123" name="Google Shape;123;g2e44c32c038_0_8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g2e574639c37_1_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3" name="Google Shape;673;g2e574639c37_1_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2e44c32c038_0_68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US" u="sng"/>
              <a:t>Motion Matrix:</a:t>
            </a:r>
            <a:endParaRPr b="1" u="sng"/>
          </a:p>
          <a:p>
            <a:pPr indent="-317500" lvl="0" marL="457200" rtl="0" algn="l">
              <a:spcBef>
                <a:spcPts val="0"/>
              </a:spcBef>
              <a:spcAft>
                <a:spcPts val="0"/>
              </a:spcAft>
              <a:buSzPts val="1400"/>
              <a:buChar char="-"/>
            </a:pPr>
            <a:r>
              <a:rPr lang="en-US"/>
              <a:t>sample motion matrix z from q</a:t>
            </a:r>
            <a:endParaRPr/>
          </a:p>
          <a:p>
            <a:pPr indent="-317500" lvl="0" marL="457200" rtl="0" algn="l">
              <a:spcBef>
                <a:spcPts val="0"/>
              </a:spcBef>
              <a:spcAft>
                <a:spcPts val="0"/>
              </a:spcAft>
              <a:buSzPts val="1400"/>
              <a:buChar char="-"/>
            </a:pPr>
            <a:r>
              <a:rPr lang="en-US"/>
              <a:t>Sigma = covariance matrix Diag(K</a:t>
            </a:r>
            <a:r>
              <a:rPr baseline="-25000" lang="en-US"/>
              <a:t>l</a:t>
            </a:r>
            <a:r>
              <a:rPr lang="en-US"/>
              <a:t>)</a:t>
            </a:r>
            <a:endParaRPr/>
          </a:p>
          <a:p>
            <a:pPr indent="-317500" lvl="0" marL="457200" rtl="0" algn="l">
              <a:spcBef>
                <a:spcPts val="0"/>
              </a:spcBef>
              <a:spcAft>
                <a:spcPts val="0"/>
              </a:spcAft>
              <a:buSzPts val="1400"/>
              <a:buChar char="-"/>
            </a:pPr>
            <a:r>
              <a:rPr lang="en-US"/>
              <a:t>K</a:t>
            </a:r>
            <a:r>
              <a:rPr baseline="-25000" lang="en-US"/>
              <a:t>l</a:t>
            </a:r>
            <a:r>
              <a:rPr lang="en-US"/>
              <a:t> choosable -&gt; chose Cauchy Kernel </a:t>
            </a:r>
            <a:endParaRPr/>
          </a:p>
          <a:p>
            <a:pPr indent="-317500" lvl="1" marL="914400" rtl="0" algn="l">
              <a:spcBef>
                <a:spcPts val="0"/>
              </a:spcBef>
              <a:spcAft>
                <a:spcPts val="0"/>
              </a:spcAft>
              <a:buSzPts val="1400"/>
              <a:buChar char="-"/>
            </a:pPr>
            <a:r>
              <a:rPr lang="en-US"/>
              <a:t>resistant to outliers</a:t>
            </a:r>
            <a:endParaRPr/>
          </a:p>
          <a:p>
            <a:pPr indent="-317500" lvl="1" marL="914400" rtl="0" algn="l">
              <a:spcBef>
                <a:spcPts val="0"/>
              </a:spcBef>
              <a:spcAft>
                <a:spcPts val="0"/>
              </a:spcAft>
              <a:buSzPts val="1400"/>
              <a:buChar char="-"/>
            </a:pPr>
            <a:r>
              <a:rPr lang="en-US"/>
              <a:t>long range dependencies</a:t>
            </a:r>
            <a:endParaRPr/>
          </a:p>
        </p:txBody>
      </p:sp>
      <p:sp>
        <p:nvSpPr>
          <p:cNvPr id="684" name="Google Shape;684;g2e44c32c038_0_68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g2e44c32c038_0_4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Generated Motion Matrices -&gt; reconstructed images</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AutoNum type="arabicPeriod"/>
            </a:pPr>
            <a:r>
              <a:rPr lang="en-US"/>
              <a:t>Real data sequence over 25 timesteps</a:t>
            </a:r>
            <a:endParaRPr/>
          </a:p>
          <a:p>
            <a:pPr indent="-317500" lvl="0" marL="457200" rtl="0" algn="l">
              <a:spcBef>
                <a:spcPts val="0"/>
              </a:spcBef>
              <a:spcAft>
                <a:spcPts val="0"/>
              </a:spcAft>
              <a:buSzPts val="1400"/>
              <a:buAutoNum type="arabicPeriod"/>
            </a:pPr>
            <a:r>
              <a:rPr lang="en-US"/>
              <a:t>2D+t sequence (only on that slice)</a:t>
            </a:r>
            <a:endParaRPr/>
          </a:p>
          <a:p>
            <a:pPr indent="-317500" lvl="0" marL="457200" rtl="0" algn="l">
              <a:spcBef>
                <a:spcPts val="0"/>
              </a:spcBef>
              <a:spcAft>
                <a:spcPts val="0"/>
              </a:spcAft>
              <a:buSzPts val="1400"/>
              <a:buAutoNum type="arabicPeriod"/>
            </a:pPr>
            <a:r>
              <a:rPr lang="en-US"/>
              <a:t>3D+t sequence (full volume)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deformation field in yellow</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Can spot differences between real  &amp; synthetic but created realistic motion</a:t>
            </a:r>
            <a:endParaRPr/>
          </a:p>
        </p:txBody>
      </p:sp>
      <p:sp>
        <p:nvSpPr>
          <p:cNvPr id="700" name="Google Shape;700;g2e44c32c038_0_4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g2e574639c37_1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smoother with Gaussian Process Prior</a:t>
            </a:r>
            <a:endParaRPr/>
          </a:p>
        </p:txBody>
      </p:sp>
      <p:sp>
        <p:nvSpPr>
          <p:cNvPr id="711" name="Google Shape;711;g2e574639c37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0" name="Shape 720"/>
        <p:cNvGrpSpPr/>
        <p:nvPr/>
      </p:nvGrpSpPr>
      <p:grpSpPr>
        <a:xfrm>
          <a:off x="0" y="0"/>
          <a:ext cx="0" cy="0"/>
          <a:chOff x="0" y="0"/>
          <a:chExt cx="0" cy="0"/>
        </a:xfrm>
      </p:grpSpPr>
      <p:sp>
        <p:nvSpPr>
          <p:cNvPr id="721" name="Google Shape;721;g2e574639c37_1_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smoother with Gaussian Process Prior</a:t>
            </a:r>
            <a:endParaRPr/>
          </a:p>
        </p:txBody>
      </p:sp>
      <p:sp>
        <p:nvSpPr>
          <p:cNvPr id="722" name="Google Shape;722;g2e574639c37_1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g2e574639c37_1_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smoother with Gaussian Process Prior</a:t>
            </a:r>
            <a:endParaRPr/>
          </a:p>
        </p:txBody>
      </p:sp>
      <p:sp>
        <p:nvSpPr>
          <p:cNvPr id="733" name="Google Shape;733;g2e574639c37_1_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g2e44c32c038_0_5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Blue = RV</a:t>
            </a:r>
            <a:endParaRPr/>
          </a:p>
          <a:p>
            <a:pPr indent="0" lvl="0" marL="0" rtl="0" algn="l">
              <a:spcBef>
                <a:spcPts val="0"/>
              </a:spcBef>
              <a:spcAft>
                <a:spcPts val="0"/>
              </a:spcAft>
              <a:buNone/>
            </a:pPr>
            <a:r>
              <a:rPr lang="en-US"/>
              <a:t>Red = LV</a:t>
            </a:r>
            <a:endParaRPr/>
          </a:p>
          <a:p>
            <a:pPr indent="0" lvl="0" marL="0" rtl="0" algn="l">
              <a:spcBef>
                <a:spcPts val="0"/>
              </a:spcBef>
              <a:spcAft>
                <a:spcPts val="0"/>
              </a:spcAft>
              <a:buNone/>
            </a:pPr>
            <a:r>
              <a:rPr lang="en-US"/>
              <a:t>Green = Myocardium</a:t>
            </a:r>
            <a:endParaRPr/>
          </a:p>
        </p:txBody>
      </p:sp>
      <p:sp>
        <p:nvSpPr>
          <p:cNvPr id="744" name="Google Shape;744;g2e44c32c038_0_5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g2e574639c37_1_5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table1:</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COMPARISON OF SEQUENCE GENERATION PERFORMANCE BETWEEN CGAN, CVAE, CVAE-GAN AND THE PROPOSED MODEL, IN TERMS OF MEAN AND BEST DICE METRIC AND CONTOUR DISTANCE METRICS FOR THE AVERAGE PERFORMANCE OVER LV, RV AND MYO. THE BEST VALUE ACROSS 20 SAMPLES FOR DICE METRIC (MAXIMUM), HD (MINIMUM) AND ASSD (MINIMUM) ARE REPORTED. ASTERISKS INDICATE STATISTICAL SIGNIFICANCE ( ∗: P ≤ 0.05) WHEN USING A PAIRED STUDENT’S t-TEST COMPARING THE PERFORMANCE OF THE PROPOSED METHOD TO OTHER METHODS.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table2:</a:t>
            </a:r>
            <a:endParaRPr/>
          </a:p>
          <a:p>
            <a:pPr indent="0" lvl="0" marL="0" rtl="0" algn="l">
              <a:spcBef>
                <a:spcPts val="0"/>
              </a:spcBef>
              <a:spcAft>
                <a:spcPts val="0"/>
              </a:spcAft>
              <a:buNone/>
            </a:pPr>
            <a:r>
              <a:rPr lang="en-US"/>
              <a:t>THE SEQUENCE COMPLETION PERFORMANCE OF DIFFERENT MODELS IN TERMS OF DICE, HAUSDORFF DISTANCE (HD), AVERAGE SYMMETRIC SURFACE DISTANCE (ASSD). MEAN AND STANDARD DEVIATION ARE REPORTED. ASTERISKS INDICATE STATISTICAL SIGNIFICANCE ( ∗: P ≤ 0.05) WHEN USING A PAIRED STUDENT’S t-TEST COMPARING THE PERFORMANCE OF THE PROPOSED METHOD TO OTHER METHODS</a:t>
            </a:r>
            <a:endParaRPr/>
          </a:p>
        </p:txBody>
      </p:sp>
      <p:sp>
        <p:nvSpPr>
          <p:cNvPr id="754" name="Google Shape;754;g2e574639c37_1_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3" name="Shape 763"/>
        <p:cNvGrpSpPr/>
        <p:nvPr/>
      </p:nvGrpSpPr>
      <p:grpSpPr>
        <a:xfrm>
          <a:off x="0" y="0"/>
          <a:ext cx="0" cy="0"/>
          <a:chOff x="0" y="0"/>
          <a:chExt cx="0" cy="0"/>
        </a:xfrm>
      </p:grpSpPr>
      <p:sp>
        <p:nvSpPr>
          <p:cNvPr id="764" name="Google Shape;764;g2e574639c37_1_6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5" name="Google Shape;765;g2e574639c37_1_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e44c32c038_0_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g2e44c32c038_0_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55600" lvl="0" marL="457200" rtl="0" algn="l">
              <a:spcBef>
                <a:spcPts val="0"/>
              </a:spcBef>
              <a:spcAft>
                <a:spcPts val="0"/>
              </a:spcAft>
              <a:buSzPts val="2000"/>
              <a:buChar char="-"/>
            </a:pPr>
            <a:r>
              <a:rPr lang="en-US" sz="2000"/>
              <a:t>not every name relevant (atrium &amp; ventricle) </a:t>
            </a:r>
            <a:endParaRPr sz="2000"/>
          </a:p>
          <a:p>
            <a:pPr indent="-355600" lvl="0" marL="457200" rtl="0" algn="l">
              <a:spcBef>
                <a:spcPts val="0"/>
              </a:spcBef>
              <a:spcAft>
                <a:spcPts val="0"/>
              </a:spcAft>
              <a:buSzPts val="2000"/>
              <a:buChar char="-"/>
            </a:pPr>
            <a:r>
              <a:rPr lang="en-US" sz="2000"/>
              <a:t>everything </a:t>
            </a:r>
            <a:r>
              <a:rPr lang="en-US" sz="2000"/>
              <a:t>separated</a:t>
            </a:r>
            <a:r>
              <a:rPr lang="en-US" sz="2000"/>
              <a:t> by valves (only let it pass in one direction)</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b="1" lang="en-US" sz="2000"/>
              <a:t>Best to go over an example:</a:t>
            </a:r>
            <a:endParaRPr b="1" sz="2000"/>
          </a:p>
          <a:p>
            <a:pPr indent="0" lvl="0" marL="0" rtl="0" algn="l">
              <a:spcBef>
                <a:spcPts val="0"/>
              </a:spcBef>
              <a:spcAft>
                <a:spcPts val="0"/>
              </a:spcAft>
              <a:buNone/>
            </a:pPr>
            <a:r>
              <a:t/>
            </a:r>
            <a:endParaRPr sz="2000"/>
          </a:p>
          <a:p>
            <a:pPr indent="-355600" lvl="0" marL="457200" rtl="0" algn="l">
              <a:spcBef>
                <a:spcPts val="0"/>
              </a:spcBef>
              <a:spcAft>
                <a:spcPts val="0"/>
              </a:spcAft>
              <a:buSzPts val="2000"/>
              <a:buChar char="-"/>
            </a:pPr>
            <a:r>
              <a:rPr lang="en-US" sz="2000"/>
              <a:t>(deoxygenated) right atrium (on the left) -&gt; right ventricle -&gt; pulmonary artery -&gt; lungs</a:t>
            </a:r>
            <a:endParaRPr sz="2000"/>
          </a:p>
          <a:p>
            <a:pPr indent="-355600" lvl="0" marL="457200" rtl="0" algn="l">
              <a:spcBef>
                <a:spcPts val="0"/>
              </a:spcBef>
              <a:spcAft>
                <a:spcPts val="0"/>
              </a:spcAft>
              <a:buSzPts val="2000"/>
              <a:buChar char="-"/>
            </a:pPr>
            <a:r>
              <a:rPr lang="en-US" sz="2000"/>
              <a:t>(oxygenated) -&gt; left atrium -&gt; left ventricle -&gt; Aorta -&gt; body</a:t>
            </a:r>
            <a:endParaRPr sz="2000"/>
          </a:p>
          <a:p>
            <a:pPr indent="-355600" lvl="0" marL="457200" rtl="0" algn="l">
              <a:spcBef>
                <a:spcPts val="0"/>
              </a:spcBef>
              <a:spcAft>
                <a:spcPts val="0"/>
              </a:spcAft>
              <a:buSzPts val="2000"/>
              <a:buChar char="-"/>
            </a:pPr>
            <a:r>
              <a:rPr lang="en-US" sz="2000"/>
              <a:t>-&gt; (superior/ inferior) vena cava -&gt; right atrium </a:t>
            </a:r>
            <a:endParaRPr sz="2000"/>
          </a:p>
        </p:txBody>
      </p:sp>
      <p:sp>
        <p:nvSpPr>
          <p:cNvPr id="137" name="Google Shape;137;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e44c32c038_0_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US" sz="2000" u="sng"/>
              <a:t>End Diastolic:</a:t>
            </a:r>
            <a:endParaRPr b="1" sz="2000" u="sng"/>
          </a:p>
          <a:p>
            <a:pPr indent="0" lvl="0" marL="0" rtl="0" algn="l">
              <a:spcBef>
                <a:spcPts val="0"/>
              </a:spcBef>
              <a:spcAft>
                <a:spcPts val="0"/>
              </a:spcAft>
              <a:buNone/>
            </a:pPr>
            <a:r>
              <a:rPr lang="en-US" sz="2000"/>
              <a:t>- ventricles maximally filled</a:t>
            </a:r>
            <a:endParaRPr sz="2000"/>
          </a:p>
          <a:p>
            <a:pPr indent="0" lvl="0" marL="0" rtl="0" algn="l">
              <a:spcBef>
                <a:spcPts val="0"/>
              </a:spcBef>
              <a:spcAft>
                <a:spcPts val="0"/>
              </a:spcAft>
              <a:buNone/>
            </a:pPr>
            <a:r>
              <a:rPr lang="en-US" sz="2000"/>
              <a:t>- maximum blood pressure</a:t>
            </a:r>
            <a:endParaRPr sz="2000"/>
          </a:p>
          <a:p>
            <a:pPr indent="0" lvl="0" marL="0" rtl="0" algn="l">
              <a:spcBef>
                <a:spcPts val="0"/>
              </a:spcBef>
              <a:spcAft>
                <a:spcPts val="0"/>
              </a:spcAft>
              <a:buNone/>
            </a:pPr>
            <a:r>
              <a:t/>
            </a:r>
            <a:endParaRPr sz="2000"/>
          </a:p>
          <a:p>
            <a:pPr indent="0" lvl="0" marL="0" rtl="0" algn="l">
              <a:spcBef>
                <a:spcPts val="0"/>
              </a:spcBef>
              <a:spcAft>
                <a:spcPts val="0"/>
              </a:spcAft>
              <a:buClr>
                <a:schemeClr val="dk1"/>
              </a:buClr>
              <a:buSzPts val="1100"/>
              <a:buFont typeface="Arial"/>
              <a:buNone/>
            </a:pPr>
            <a:r>
              <a:rPr b="1" lang="en-US" sz="2000" u="sng"/>
              <a:t>End Systolic:</a:t>
            </a:r>
            <a:br>
              <a:rPr lang="en-US" sz="2000"/>
            </a:br>
            <a:r>
              <a:rPr lang="en-US" sz="2000"/>
              <a:t>- Ventricles completely empty</a:t>
            </a:r>
            <a:endParaRPr sz="2000"/>
          </a:p>
          <a:p>
            <a:pPr indent="0" lvl="0" marL="0" rtl="0" algn="l">
              <a:spcBef>
                <a:spcPts val="0"/>
              </a:spcBef>
              <a:spcAft>
                <a:spcPts val="0"/>
              </a:spcAft>
              <a:buClr>
                <a:schemeClr val="dk1"/>
              </a:buClr>
              <a:buSzPts val="1100"/>
              <a:buFont typeface="Arial"/>
              <a:buNone/>
            </a:pPr>
            <a:r>
              <a:rPr lang="en-US" sz="2000"/>
              <a:t>- least amount of pressure</a:t>
            </a:r>
            <a:endParaRPr sz="2000"/>
          </a:p>
          <a:p>
            <a:pPr indent="0" lvl="0" marL="0" rtl="0" algn="l">
              <a:spcBef>
                <a:spcPts val="0"/>
              </a:spcBef>
              <a:spcAft>
                <a:spcPts val="0"/>
              </a:spcAft>
              <a:buNone/>
            </a:pPr>
            <a:r>
              <a:t/>
            </a:r>
            <a:endParaRPr sz="2000"/>
          </a:p>
        </p:txBody>
      </p:sp>
      <p:sp>
        <p:nvSpPr>
          <p:cNvPr id="148" name="Google Shape;148;g2e44c32c038_0_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type="title">
  <p:cSld name="TITLE">
    <p:spTree>
      <p:nvGrpSpPr>
        <p:cNvPr id="16" name="Shape 16"/>
        <p:cNvGrpSpPr/>
        <p:nvPr/>
      </p:nvGrpSpPr>
      <p:grpSpPr>
        <a:xfrm>
          <a:off x="0" y="0"/>
          <a:ext cx="0" cy="0"/>
          <a:chOff x="0" y="0"/>
          <a:chExt cx="0" cy="0"/>
        </a:xfrm>
      </p:grpSpPr>
      <p:pic>
        <p:nvPicPr>
          <p:cNvPr id="17" name="Google Shape;17;p5"/>
          <p:cNvPicPr preferRelativeResize="0"/>
          <p:nvPr/>
        </p:nvPicPr>
        <p:blipFill rotWithShape="1">
          <a:blip r:embed="rId2">
            <a:alphaModFix/>
          </a:blip>
          <a:srcRect b="0" l="0" r="0" t="0"/>
          <a:stretch/>
        </p:blipFill>
        <p:spPr>
          <a:xfrm>
            <a:off x="1846" y="0"/>
            <a:ext cx="9140307" cy="5143500"/>
          </a:xfrm>
          <a:prstGeom prst="rect">
            <a:avLst/>
          </a:prstGeom>
          <a:noFill/>
          <a:ln>
            <a:noFill/>
          </a:ln>
        </p:spPr>
      </p:pic>
      <p:sp>
        <p:nvSpPr>
          <p:cNvPr id="18" name="Google Shape;18;p5"/>
          <p:cNvSpPr txBox="1"/>
          <p:nvPr>
            <p:ph type="ctrTitle"/>
          </p:nvPr>
        </p:nvSpPr>
        <p:spPr>
          <a:xfrm>
            <a:off x="2120010" y="1853819"/>
            <a:ext cx="6954100" cy="9715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sz="3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5"/>
          <p:cNvSpPr txBox="1"/>
          <p:nvPr>
            <p:ph idx="1" type="subTitle"/>
          </p:nvPr>
        </p:nvSpPr>
        <p:spPr>
          <a:xfrm>
            <a:off x="2120010" y="1340659"/>
            <a:ext cx="6954100" cy="514350"/>
          </a:xfrm>
          <a:prstGeom prst="rect">
            <a:avLst/>
          </a:prstGeom>
          <a:noFill/>
          <a:ln>
            <a:noFill/>
          </a:ln>
        </p:spPr>
        <p:txBody>
          <a:bodyPr anchorCtr="0" anchor="b" bIns="45700" lIns="91425" spcFirstLastPara="1" rIns="91425" wrap="square" tIns="45700">
            <a:noAutofit/>
          </a:bodyPr>
          <a:lstStyle>
            <a:lvl1pPr lvl="0" algn="l">
              <a:spcBef>
                <a:spcPts val="360"/>
              </a:spcBef>
              <a:spcAft>
                <a:spcPts val="0"/>
              </a:spcAft>
              <a:buClr>
                <a:schemeClr val="lt1"/>
              </a:buClr>
              <a:buSzPts val="1800"/>
              <a:buFont typeface="Helvetica Neue"/>
              <a:buNone/>
              <a:defRPr>
                <a:solidFill>
                  <a:schemeClr val="lt1"/>
                </a:solidFill>
              </a:defRPr>
            </a:lvl1pPr>
            <a:lvl2pPr lvl="1" algn="l">
              <a:spcBef>
                <a:spcPts val="360"/>
              </a:spcBef>
              <a:spcAft>
                <a:spcPts val="0"/>
              </a:spcAft>
              <a:buClr>
                <a:srgbClr val="333333"/>
              </a:buClr>
              <a:buSzPts val="1800"/>
              <a:buChar char="–"/>
              <a:defRPr/>
            </a:lvl2pPr>
            <a:lvl3pPr lvl="2" algn="l">
              <a:spcBef>
                <a:spcPts val="360"/>
              </a:spcBef>
              <a:spcAft>
                <a:spcPts val="0"/>
              </a:spcAft>
              <a:buClr>
                <a:srgbClr val="333333"/>
              </a:buClr>
              <a:buSzPts val="1800"/>
              <a:buChar char="•"/>
              <a:defRPr/>
            </a:lvl3pPr>
            <a:lvl4pPr lvl="3" algn="l">
              <a:spcBef>
                <a:spcPts val="360"/>
              </a:spcBef>
              <a:spcAft>
                <a:spcPts val="0"/>
              </a:spcAft>
              <a:buClr>
                <a:srgbClr val="333333"/>
              </a:buClr>
              <a:buSzPts val="1800"/>
              <a:buChar char="–"/>
              <a:defRPr/>
            </a:lvl4pPr>
            <a:lvl5pPr lvl="4" algn="l">
              <a:spcBef>
                <a:spcPts val="360"/>
              </a:spcBef>
              <a:spcAft>
                <a:spcPts val="0"/>
              </a:spcAft>
              <a:buClr>
                <a:srgbClr val="333333"/>
              </a:buClr>
              <a:buSzPts val="1800"/>
              <a:buChar char="»"/>
              <a:defRPr/>
            </a:lvl5pPr>
            <a:lvl6pPr lvl="5" algn="l">
              <a:spcBef>
                <a:spcPts val="360"/>
              </a:spcBef>
              <a:spcAft>
                <a:spcPts val="0"/>
              </a:spcAft>
              <a:buClr>
                <a:srgbClr val="333333"/>
              </a:buClr>
              <a:buSzPts val="1800"/>
              <a:buChar char="»"/>
              <a:defRPr/>
            </a:lvl6pPr>
            <a:lvl7pPr lvl="6" algn="l">
              <a:spcBef>
                <a:spcPts val="360"/>
              </a:spcBef>
              <a:spcAft>
                <a:spcPts val="0"/>
              </a:spcAft>
              <a:buClr>
                <a:srgbClr val="333333"/>
              </a:buClr>
              <a:buSzPts val="1800"/>
              <a:buChar char="»"/>
              <a:defRPr/>
            </a:lvl7pPr>
            <a:lvl8pPr lvl="7" algn="l">
              <a:spcBef>
                <a:spcPts val="360"/>
              </a:spcBef>
              <a:spcAft>
                <a:spcPts val="0"/>
              </a:spcAft>
              <a:buClr>
                <a:srgbClr val="333333"/>
              </a:buClr>
              <a:buSzPts val="1800"/>
              <a:buChar char="»"/>
              <a:defRPr/>
            </a:lvl8pPr>
            <a:lvl9pPr lvl="8" algn="l">
              <a:spcBef>
                <a:spcPts val="360"/>
              </a:spcBef>
              <a:spcAft>
                <a:spcPts val="0"/>
              </a:spcAft>
              <a:buClr>
                <a:srgbClr val="333333"/>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69" name="Shape 69"/>
        <p:cNvGrpSpPr/>
        <p:nvPr/>
      </p:nvGrpSpPr>
      <p:grpSpPr>
        <a:xfrm>
          <a:off x="0" y="0"/>
          <a:ext cx="0" cy="0"/>
          <a:chOff x="0" y="0"/>
          <a:chExt cx="0" cy="0"/>
        </a:xfrm>
      </p:grpSpPr>
      <p:sp>
        <p:nvSpPr>
          <p:cNvPr id="70" name="Google Shape;70;p14"/>
          <p:cNvSpPr txBox="1"/>
          <p:nvPr>
            <p:ph type="title"/>
          </p:nvPr>
        </p:nvSpPr>
        <p:spPr>
          <a:xfrm>
            <a:off x="358776" y="171450"/>
            <a:ext cx="8404225" cy="4572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4"/>
          <p:cNvSpPr txBox="1"/>
          <p:nvPr>
            <p:ph idx="1" type="body"/>
          </p:nvPr>
        </p:nvSpPr>
        <p:spPr>
          <a:xfrm rot="5400000">
            <a:off x="2656682" y="-1497807"/>
            <a:ext cx="3829050" cy="84248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333333"/>
              </a:buClr>
              <a:buSzPts val="1800"/>
              <a:buChar char="•"/>
              <a:defRPr/>
            </a:lvl1pPr>
            <a:lvl2pPr indent="-342900" lvl="1" marL="914400" algn="l">
              <a:spcBef>
                <a:spcPts val="360"/>
              </a:spcBef>
              <a:spcAft>
                <a:spcPts val="0"/>
              </a:spcAft>
              <a:buClr>
                <a:srgbClr val="333333"/>
              </a:buClr>
              <a:buSzPts val="1800"/>
              <a:buChar char="–"/>
              <a:defRPr/>
            </a:lvl2pPr>
            <a:lvl3pPr indent="-342900" lvl="2" marL="1371600" algn="l">
              <a:spcBef>
                <a:spcPts val="360"/>
              </a:spcBef>
              <a:spcAft>
                <a:spcPts val="0"/>
              </a:spcAft>
              <a:buClr>
                <a:srgbClr val="333333"/>
              </a:buClr>
              <a:buSzPts val="1800"/>
              <a:buChar char="•"/>
              <a:defRPr/>
            </a:lvl3pPr>
            <a:lvl4pPr indent="-342900" lvl="3" marL="1828800" algn="l">
              <a:spcBef>
                <a:spcPts val="360"/>
              </a:spcBef>
              <a:spcAft>
                <a:spcPts val="0"/>
              </a:spcAft>
              <a:buClr>
                <a:srgbClr val="333333"/>
              </a:buClr>
              <a:buSzPts val="1800"/>
              <a:buChar char="–"/>
              <a:defRPr/>
            </a:lvl4pPr>
            <a:lvl5pPr indent="-342900" lvl="4" marL="2286000" algn="l">
              <a:spcBef>
                <a:spcPts val="360"/>
              </a:spcBef>
              <a:spcAft>
                <a:spcPts val="0"/>
              </a:spcAft>
              <a:buClr>
                <a:srgbClr val="333333"/>
              </a:buClr>
              <a:buSzPts val="1800"/>
              <a:buChar char="»"/>
              <a:defRPr/>
            </a:lvl5pPr>
            <a:lvl6pPr indent="-342900" lvl="5" marL="2743200" algn="l">
              <a:spcBef>
                <a:spcPts val="360"/>
              </a:spcBef>
              <a:spcAft>
                <a:spcPts val="0"/>
              </a:spcAft>
              <a:buClr>
                <a:srgbClr val="333333"/>
              </a:buClr>
              <a:buSzPts val="1800"/>
              <a:buChar char="»"/>
              <a:defRPr/>
            </a:lvl6pPr>
            <a:lvl7pPr indent="-342900" lvl="6" marL="3200400" algn="l">
              <a:spcBef>
                <a:spcPts val="360"/>
              </a:spcBef>
              <a:spcAft>
                <a:spcPts val="0"/>
              </a:spcAft>
              <a:buClr>
                <a:srgbClr val="333333"/>
              </a:buClr>
              <a:buSzPts val="1800"/>
              <a:buChar char="»"/>
              <a:defRPr/>
            </a:lvl7pPr>
            <a:lvl8pPr indent="-342900" lvl="7" marL="3657600" algn="l">
              <a:spcBef>
                <a:spcPts val="360"/>
              </a:spcBef>
              <a:spcAft>
                <a:spcPts val="0"/>
              </a:spcAft>
              <a:buClr>
                <a:srgbClr val="333333"/>
              </a:buClr>
              <a:buSzPts val="1800"/>
              <a:buChar char="»"/>
              <a:defRPr/>
            </a:lvl8pPr>
            <a:lvl9pPr indent="-342900" lvl="8" marL="4114800" algn="l">
              <a:spcBef>
                <a:spcPts val="360"/>
              </a:spcBef>
              <a:spcAft>
                <a:spcPts val="0"/>
              </a:spcAft>
              <a:buClr>
                <a:srgbClr val="333333"/>
              </a:buClr>
              <a:buSzPts val="1800"/>
              <a:buChar char="»"/>
              <a:defRPr/>
            </a:lvl9pPr>
          </a:lstStyle>
          <a:p/>
        </p:txBody>
      </p:sp>
      <p:sp>
        <p:nvSpPr>
          <p:cNvPr id="72" name="Google Shape;72;p14"/>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4"/>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74" name="Google Shape;74;p14"/>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75" name="Shape 75"/>
        <p:cNvGrpSpPr/>
        <p:nvPr/>
      </p:nvGrpSpPr>
      <p:grpSpPr>
        <a:xfrm>
          <a:off x="0" y="0"/>
          <a:ext cx="0" cy="0"/>
          <a:chOff x="0" y="0"/>
          <a:chExt cx="0" cy="0"/>
        </a:xfrm>
      </p:grpSpPr>
      <p:sp>
        <p:nvSpPr>
          <p:cNvPr id="76" name="Google Shape;76;p15"/>
          <p:cNvSpPr txBox="1"/>
          <p:nvPr>
            <p:ph type="title"/>
          </p:nvPr>
        </p:nvSpPr>
        <p:spPr>
          <a:xfrm rot="5400000">
            <a:off x="5759452" y="1604963"/>
            <a:ext cx="3943350" cy="2105025"/>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5"/>
          <p:cNvSpPr txBox="1"/>
          <p:nvPr>
            <p:ph idx="1" type="body"/>
          </p:nvPr>
        </p:nvSpPr>
        <p:spPr>
          <a:xfrm rot="5400000">
            <a:off x="1470819" y="-426244"/>
            <a:ext cx="3943350" cy="616743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333333"/>
              </a:buClr>
              <a:buSzPts val="1800"/>
              <a:buChar char="•"/>
              <a:defRPr/>
            </a:lvl1pPr>
            <a:lvl2pPr indent="-342900" lvl="1" marL="914400" algn="l">
              <a:spcBef>
                <a:spcPts val="360"/>
              </a:spcBef>
              <a:spcAft>
                <a:spcPts val="0"/>
              </a:spcAft>
              <a:buClr>
                <a:srgbClr val="333333"/>
              </a:buClr>
              <a:buSzPts val="1800"/>
              <a:buChar char="–"/>
              <a:defRPr/>
            </a:lvl2pPr>
            <a:lvl3pPr indent="-342900" lvl="2" marL="1371600" algn="l">
              <a:spcBef>
                <a:spcPts val="360"/>
              </a:spcBef>
              <a:spcAft>
                <a:spcPts val="0"/>
              </a:spcAft>
              <a:buClr>
                <a:srgbClr val="333333"/>
              </a:buClr>
              <a:buSzPts val="1800"/>
              <a:buChar char="•"/>
              <a:defRPr/>
            </a:lvl3pPr>
            <a:lvl4pPr indent="-342900" lvl="3" marL="1828800" algn="l">
              <a:spcBef>
                <a:spcPts val="360"/>
              </a:spcBef>
              <a:spcAft>
                <a:spcPts val="0"/>
              </a:spcAft>
              <a:buClr>
                <a:srgbClr val="333333"/>
              </a:buClr>
              <a:buSzPts val="1800"/>
              <a:buChar char="–"/>
              <a:defRPr/>
            </a:lvl4pPr>
            <a:lvl5pPr indent="-342900" lvl="4" marL="2286000" algn="l">
              <a:spcBef>
                <a:spcPts val="360"/>
              </a:spcBef>
              <a:spcAft>
                <a:spcPts val="0"/>
              </a:spcAft>
              <a:buClr>
                <a:srgbClr val="333333"/>
              </a:buClr>
              <a:buSzPts val="1800"/>
              <a:buChar char="»"/>
              <a:defRPr/>
            </a:lvl5pPr>
            <a:lvl6pPr indent="-342900" lvl="5" marL="2743200" algn="l">
              <a:spcBef>
                <a:spcPts val="360"/>
              </a:spcBef>
              <a:spcAft>
                <a:spcPts val="0"/>
              </a:spcAft>
              <a:buClr>
                <a:srgbClr val="333333"/>
              </a:buClr>
              <a:buSzPts val="1800"/>
              <a:buChar char="»"/>
              <a:defRPr/>
            </a:lvl6pPr>
            <a:lvl7pPr indent="-342900" lvl="6" marL="3200400" algn="l">
              <a:spcBef>
                <a:spcPts val="360"/>
              </a:spcBef>
              <a:spcAft>
                <a:spcPts val="0"/>
              </a:spcAft>
              <a:buClr>
                <a:srgbClr val="333333"/>
              </a:buClr>
              <a:buSzPts val="1800"/>
              <a:buChar char="»"/>
              <a:defRPr/>
            </a:lvl7pPr>
            <a:lvl8pPr indent="-342900" lvl="7" marL="3657600" algn="l">
              <a:spcBef>
                <a:spcPts val="360"/>
              </a:spcBef>
              <a:spcAft>
                <a:spcPts val="0"/>
              </a:spcAft>
              <a:buClr>
                <a:srgbClr val="333333"/>
              </a:buClr>
              <a:buSzPts val="1800"/>
              <a:buChar char="»"/>
              <a:defRPr/>
            </a:lvl8pPr>
            <a:lvl9pPr indent="-342900" lvl="8" marL="4114800" algn="l">
              <a:spcBef>
                <a:spcPts val="360"/>
              </a:spcBef>
              <a:spcAft>
                <a:spcPts val="0"/>
              </a:spcAft>
              <a:buClr>
                <a:srgbClr val="333333"/>
              </a:buClr>
              <a:buSzPts val="1800"/>
              <a:buChar char="»"/>
              <a:defRPr/>
            </a:lvl9pPr>
          </a:lstStyle>
          <a:p/>
        </p:txBody>
      </p:sp>
      <p:sp>
        <p:nvSpPr>
          <p:cNvPr id="78" name="Google Shape;78;p15"/>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5"/>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80" name="Google Shape;80;p15"/>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10;überschrift">
  <p:cSld name="Abschnitts-&#10;überschrift">
    <p:spTree>
      <p:nvGrpSpPr>
        <p:cNvPr id="20" name="Shape 20"/>
        <p:cNvGrpSpPr/>
        <p:nvPr/>
      </p:nvGrpSpPr>
      <p:grpSpPr>
        <a:xfrm>
          <a:off x="0" y="0"/>
          <a:ext cx="0" cy="0"/>
          <a:chOff x="0" y="0"/>
          <a:chExt cx="0" cy="0"/>
        </a:xfrm>
      </p:grpSpPr>
      <p:pic>
        <p:nvPicPr>
          <p:cNvPr id="21" name="Google Shape;21;p6"/>
          <p:cNvPicPr preferRelativeResize="0"/>
          <p:nvPr/>
        </p:nvPicPr>
        <p:blipFill rotWithShape="1">
          <a:blip r:embed="rId2">
            <a:alphaModFix/>
          </a:blip>
          <a:srcRect b="0" l="0" r="0" t="0"/>
          <a:stretch/>
        </p:blipFill>
        <p:spPr>
          <a:xfrm>
            <a:off x="0" y="0"/>
            <a:ext cx="9143999" cy="5143500"/>
          </a:xfrm>
          <a:prstGeom prst="rect">
            <a:avLst/>
          </a:prstGeom>
          <a:noFill/>
          <a:ln>
            <a:noFill/>
          </a:ln>
        </p:spPr>
      </p:pic>
      <p:sp>
        <p:nvSpPr>
          <p:cNvPr id="22" name="Google Shape;22;p6"/>
          <p:cNvSpPr txBox="1"/>
          <p:nvPr>
            <p:ph idx="1" type="subTitle"/>
          </p:nvPr>
        </p:nvSpPr>
        <p:spPr>
          <a:xfrm>
            <a:off x="2120010" y="1336557"/>
            <a:ext cx="6954100" cy="514350"/>
          </a:xfrm>
          <a:prstGeom prst="rect">
            <a:avLst/>
          </a:prstGeom>
          <a:noFill/>
          <a:ln>
            <a:noFill/>
          </a:ln>
        </p:spPr>
        <p:txBody>
          <a:bodyPr anchorCtr="0" anchor="b" bIns="45700" lIns="91425" spcFirstLastPara="1" rIns="91425" wrap="square" tIns="45700">
            <a:noAutofit/>
          </a:bodyPr>
          <a:lstStyle>
            <a:lvl1pPr lvl="0" algn="l">
              <a:spcBef>
                <a:spcPts val="360"/>
              </a:spcBef>
              <a:spcAft>
                <a:spcPts val="0"/>
              </a:spcAft>
              <a:buClr>
                <a:schemeClr val="lt1"/>
              </a:buClr>
              <a:buSzPts val="1800"/>
              <a:buFont typeface="Helvetica Neue"/>
              <a:buNone/>
              <a:defRPr>
                <a:solidFill>
                  <a:schemeClr val="lt1"/>
                </a:solidFill>
              </a:defRPr>
            </a:lvl1pPr>
            <a:lvl2pPr lvl="1" algn="l">
              <a:spcBef>
                <a:spcPts val="360"/>
              </a:spcBef>
              <a:spcAft>
                <a:spcPts val="0"/>
              </a:spcAft>
              <a:buClr>
                <a:srgbClr val="333333"/>
              </a:buClr>
              <a:buSzPts val="1800"/>
              <a:buChar char="–"/>
              <a:defRPr/>
            </a:lvl2pPr>
            <a:lvl3pPr lvl="2" algn="l">
              <a:spcBef>
                <a:spcPts val="360"/>
              </a:spcBef>
              <a:spcAft>
                <a:spcPts val="0"/>
              </a:spcAft>
              <a:buClr>
                <a:srgbClr val="333333"/>
              </a:buClr>
              <a:buSzPts val="1800"/>
              <a:buChar char="•"/>
              <a:defRPr/>
            </a:lvl3pPr>
            <a:lvl4pPr lvl="3" algn="l">
              <a:spcBef>
                <a:spcPts val="360"/>
              </a:spcBef>
              <a:spcAft>
                <a:spcPts val="0"/>
              </a:spcAft>
              <a:buClr>
                <a:srgbClr val="333333"/>
              </a:buClr>
              <a:buSzPts val="1800"/>
              <a:buChar char="–"/>
              <a:defRPr/>
            </a:lvl4pPr>
            <a:lvl5pPr lvl="4" algn="l">
              <a:spcBef>
                <a:spcPts val="360"/>
              </a:spcBef>
              <a:spcAft>
                <a:spcPts val="0"/>
              </a:spcAft>
              <a:buClr>
                <a:srgbClr val="333333"/>
              </a:buClr>
              <a:buSzPts val="1800"/>
              <a:buChar char="»"/>
              <a:defRPr/>
            </a:lvl5pPr>
            <a:lvl6pPr lvl="5" algn="l">
              <a:spcBef>
                <a:spcPts val="360"/>
              </a:spcBef>
              <a:spcAft>
                <a:spcPts val="0"/>
              </a:spcAft>
              <a:buClr>
                <a:srgbClr val="333333"/>
              </a:buClr>
              <a:buSzPts val="1800"/>
              <a:buChar char="»"/>
              <a:defRPr/>
            </a:lvl6pPr>
            <a:lvl7pPr lvl="6" algn="l">
              <a:spcBef>
                <a:spcPts val="360"/>
              </a:spcBef>
              <a:spcAft>
                <a:spcPts val="0"/>
              </a:spcAft>
              <a:buClr>
                <a:srgbClr val="333333"/>
              </a:buClr>
              <a:buSzPts val="1800"/>
              <a:buChar char="»"/>
              <a:defRPr/>
            </a:lvl7pPr>
            <a:lvl8pPr lvl="7" algn="l">
              <a:spcBef>
                <a:spcPts val="360"/>
              </a:spcBef>
              <a:spcAft>
                <a:spcPts val="0"/>
              </a:spcAft>
              <a:buClr>
                <a:srgbClr val="333333"/>
              </a:buClr>
              <a:buSzPts val="1800"/>
              <a:buChar char="»"/>
              <a:defRPr/>
            </a:lvl8pPr>
            <a:lvl9pPr lvl="8" algn="l">
              <a:spcBef>
                <a:spcPts val="360"/>
              </a:spcBef>
              <a:spcAft>
                <a:spcPts val="0"/>
              </a:spcAft>
              <a:buClr>
                <a:srgbClr val="333333"/>
              </a:buClr>
              <a:buSzPts val="1800"/>
              <a:buChar char="»"/>
              <a:defRPr/>
            </a:lvl9pPr>
          </a:lstStyle>
          <a:p/>
        </p:txBody>
      </p:sp>
      <p:sp>
        <p:nvSpPr>
          <p:cNvPr id="23" name="Google Shape;23;p6"/>
          <p:cNvSpPr txBox="1"/>
          <p:nvPr>
            <p:ph type="ctrTitle"/>
          </p:nvPr>
        </p:nvSpPr>
        <p:spPr>
          <a:xfrm>
            <a:off x="2120010" y="1850907"/>
            <a:ext cx="6954100" cy="9715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sz="3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24" name="Shape 24"/>
        <p:cNvGrpSpPr/>
        <p:nvPr/>
      </p:nvGrpSpPr>
      <p:grpSpPr>
        <a:xfrm>
          <a:off x="0" y="0"/>
          <a:ext cx="0" cy="0"/>
          <a:chOff x="0" y="0"/>
          <a:chExt cx="0" cy="0"/>
        </a:xfrm>
      </p:grpSpPr>
      <p:sp>
        <p:nvSpPr>
          <p:cNvPr id="25" name="Google Shape;25;p7"/>
          <p:cNvSpPr txBox="1"/>
          <p:nvPr>
            <p:ph type="title"/>
          </p:nvPr>
        </p:nvSpPr>
        <p:spPr>
          <a:xfrm>
            <a:off x="358776" y="171450"/>
            <a:ext cx="8404225" cy="4572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7"/>
          <p:cNvSpPr txBox="1"/>
          <p:nvPr>
            <p:ph idx="1" type="body"/>
          </p:nvPr>
        </p:nvSpPr>
        <p:spPr>
          <a:xfrm>
            <a:off x="358776" y="800100"/>
            <a:ext cx="8424863" cy="382905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rgbClr val="333333"/>
              </a:buClr>
              <a:buSzPts val="1800"/>
              <a:buChar char="•"/>
              <a:defRPr/>
            </a:lvl1pPr>
            <a:lvl2pPr indent="-342900" lvl="1" marL="914400" algn="l">
              <a:spcBef>
                <a:spcPts val="360"/>
              </a:spcBef>
              <a:spcAft>
                <a:spcPts val="0"/>
              </a:spcAft>
              <a:buClr>
                <a:srgbClr val="333333"/>
              </a:buClr>
              <a:buSzPts val="1800"/>
              <a:buChar char="–"/>
              <a:defRPr/>
            </a:lvl2pPr>
            <a:lvl3pPr indent="-342900" lvl="2" marL="1371600" algn="l">
              <a:spcBef>
                <a:spcPts val="360"/>
              </a:spcBef>
              <a:spcAft>
                <a:spcPts val="0"/>
              </a:spcAft>
              <a:buClr>
                <a:srgbClr val="333333"/>
              </a:buClr>
              <a:buSzPts val="1800"/>
              <a:buChar char="•"/>
              <a:defRPr/>
            </a:lvl3pPr>
            <a:lvl4pPr indent="-342900" lvl="3" marL="1828800" algn="l">
              <a:spcBef>
                <a:spcPts val="360"/>
              </a:spcBef>
              <a:spcAft>
                <a:spcPts val="0"/>
              </a:spcAft>
              <a:buClr>
                <a:srgbClr val="333333"/>
              </a:buClr>
              <a:buSzPts val="1800"/>
              <a:buChar char="–"/>
              <a:defRPr/>
            </a:lvl4pPr>
            <a:lvl5pPr indent="-342900" lvl="4" marL="2286000" algn="l">
              <a:spcBef>
                <a:spcPts val="360"/>
              </a:spcBef>
              <a:spcAft>
                <a:spcPts val="0"/>
              </a:spcAft>
              <a:buClr>
                <a:srgbClr val="333333"/>
              </a:buClr>
              <a:buSzPts val="1800"/>
              <a:buChar char="»"/>
              <a:defRPr/>
            </a:lvl5pPr>
            <a:lvl6pPr indent="-342900" lvl="5" marL="2743200" algn="l">
              <a:spcBef>
                <a:spcPts val="360"/>
              </a:spcBef>
              <a:spcAft>
                <a:spcPts val="0"/>
              </a:spcAft>
              <a:buClr>
                <a:srgbClr val="333333"/>
              </a:buClr>
              <a:buSzPts val="1800"/>
              <a:buChar char="»"/>
              <a:defRPr/>
            </a:lvl6pPr>
            <a:lvl7pPr indent="-342900" lvl="6" marL="3200400" algn="l">
              <a:spcBef>
                <a:spcPts val="360"/>
              </a:spcBef>
              <a:spcAft>
                <a:spcPts val="0"/>
              </a:spcAft>
              <a:buClr>
                <a:srgbClr val="333333"/>
              </a:buClr>
              <a:buSzPts val="1800"/>
              <a:buChar char="»"/>
              <a:defRPr/>
            </a:lvl7pPr>
            <a:lvl8pPr indent="-342900" lvl="7" marL="3657600" algn="l">
              <a:spcBef>
                <a:spcPts val="360"/>
              </a:spcBef>
              <a:spcAft>
                <a:spcPts val="0"/>
              </a:spcAft>
              <a:buClr>
                <a:srgbClr val="333333"/>
              </a:buClr>
              <a:buSzPts val="1800"/>
              <a:buChar char="»"/>
              <a:defRPr/>
            </a:lvl8pPr>
            <a:lvl9pPr indent="-342900" lvl="8" marL="4114800" algn="l">
              <a:spcBef>
                <a:spcPts val="360"/>
              </a:spcBef>
              <a:spcAft>
                <a:spcPts val="0"/>
              </a:spcAft>
              <a:buClr>
                <a:srgbClr val="333333"/>
              </a:buClr>
              <a:buSzPts val="1800"/>
              <a:buChar char="»"/>
              <a:defRPr/>
            </a:lvl9pPr>
          </a:lstStyle>
          <a:p/>
        </p:txBody>
      </p:sp>
      <p:sp>
        <p:nvSpPr>
          <p:cNvPr id="27" name="Google Shape;27;p7"/>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7"/>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7"/>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30" name="Shape 30"/>
        <p:cNvGrpSpPr/>
        <p:nvPr/>
      </p:nvGrpSpPr>
      <p:grpSpPr>
        <a:xfrm>
          <a:off x="0" y="0"/>
          <a:ext cx="0" cy="0"/>
          <a:chOff x="0" y="0"/>
          <a:chExt cx="0" cy="0"/>
        </a:xfrm>
      </p:grpSpPr>
      <p:sp>
        <p:nvSpPr>
          <p:cNvPr id="31" name="Google Shape;31;p8"/>
          <p:cNvSpPr txBox="1"/>
          <p:nvPr>
            <p:ph type="title"/>
          </p:nvPr>
        </p:nvSpPr>
        <p:spPr>
          <a:xfrm>
            <a:off x="358776" y="171450"/>
            <a:ext cx="8404225" cy="4572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8"/>
          <p:cNvSpPr txBox="1"/>
          <p:nvPr>
            <p:ph idx="1" type="body"/>
          </p:nvPr>
        </p:nvSpPr>
        <p:spPr>
          <a:xfrm>
            <a:off x="358775" y="1371600"/>
            <a:ext cx="4135438" cy="3257550"/>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rgbClr val="333333"/>
              </a:buClr>
              <a:buSzPts val="2800"/>
              <a:buFont typeface="Helvetica Neue"/>
              <a:buChar char="•"/>
              <a:defRPr sz="2800"/>
            </a:lvl1pPr>
            <a:lvl2pPr indent="-381000" lvl="1" marL="914400" algn="l">
              <a:spcBef>
                <a:spcPts val="480"/>
              </a:spcBef>
              <a:spcAft>
                <a:spcPts val="0"/>
              </a:spcAft>
              <a:buClr>
                <a:srgbClr val="333333"/>
              </a:buClr>
              <a:buSzPts val="2400"/>
              <a:buFont typeface="Helvetica Neue"/>
              <a:buChar char="–"/>
              <a:defRPr sz="2400"/>
            </a:lvl2pPr>
            <a:lvl3pPr indent="-355600" lvl="2" marL="1371600" algn="l">
              <a:spcBef>
                <a:spcPts val="400"/>
              </a:spcBef>
              <a:spcAft>
                <a:spcPts val="0"/>
              </a:spcAft>
              <a:buClr>
                <a:srgbClr val="333333"/>
              </a:buClr>
              <a:buSzPts val="2000"/>
              <a:buFont typeface="Helvetica Neue"/>
              <a:buChar char="•"/>
              <a:defRPr sz="2000"/>
            </a:lvl3pPr>
            <a:lvl4pPr indent="-342900" lvl="3" marL="1828800" algn="l">
              <a:spcBef>
                <a:spcPts val="360"/>
              </a:spcBef>
              <a:spcAft>
                <a:spcPts val="0"/>
              </a:spcAft>
              <a:buClr>
                <a:srgbClr val="333333"/>
              </a:buClr>
              <a:buSzPts val="1800"/>
              <a:buFont typeface="Helvetica Neue"/>
              <a:buChar char="–"/>
              <a:defRPr sz="1800"/>
            </a:lvl4pPr>
            <a:lvl5pPr indent="-342900" lvl="4" marL="2286000" algn="l">
              <a:spcBef>
                <a:spcPts val="360"/>
              </a:spcBef>
              <a:spcAft>
                <a:spcPts val="0"/>
              </a:spcAft>
              <a:buClr>
                <a:srgbClr val="333333"/>
              </a:buClr>
              <a:buSzPts val="1800"/>
              <a:buFont typeface="Helvetica Neue"/>
              <a:buChar char="»"/>
              <a:defRPr sz="1800"/>
            </a:lvl5pPr>
            <a:lvl6pPr indent="-342900" lvl="5" marL="2743200" algn="l">
              <a:spcBef>
                <a:spcPts val="360"/>
              </a:spcBef>
              <a:spcAft>
                <a:spcPts val="0"/>
              </a:spcAft>
              <a:buClr>
                <a:srgbClr val="333333"/>
              </a:buClr>
              <a:buSzPts val="1800"/>
              <a:buFont typeface="Helvetica Neue"/>
              <a:buChar char="»"/>
              <a:defRPr sz="1800"/>
            </a:lvl6pPr>
            <a:lvl7pPr indent="-342900" lvl="6" marL="3200400" algn="l">
              <a:spcBef>
                <a:spcPts val="360"/>
              </a:spcBef>
              <a:spcAft>
                <a:spcPts val="0"/>
              </a:spcAft>
              <a:buClr>
                <a:srgbClr val="333333"/>
              </a:buClr>
              <a:buSzPts val="1800"/>
              <a:buFont typeface="Helvetica Neue"/>
              <a:buChar char="»"/>
              <a:defRPr sz="1800"/>
            </a:lvl7pPr>
            <a:lvl8pPr indent="-342900" lvl="7" marL="3657600" algn="l">
              <a:spcBef>
                <a:spcPts val="360"/>
              </a:spcBef>
              <a:spcAft>
                <a:spcPts val="0"/>
              </a:spcAft>
              <a:buClr>
                <a:srgbClr val="333333"/>
              </a:buClr>
              <a:buSzPts val="1800"/>
              <a:buFont typeface="Helvetica Neue"/>
              <a:buChar char="»"/>
              <a:defRPr sz="1800"/>
            </a:lvl8pPr>
            <a:lvl9pPr indent="-342900" lvl="8" marL="4114800" algn="l">
              <a:spcBef>
                <a:spcPts val="360"/>
              </a:spcBef>
              <a:spcAft>
                <a:spcPts val="0"/>
              </a:spcAft>
              <a:buClr>
                <a:srgbClr val="333333"/>
              </a:buClr>
              <a:buSzPts val="1800"/>
              <a:buFont typeface="Helvetica Neue"/>
              <a:buChar char="»"/>
              <a:defRPr sz="1800"/>
            </a:lvl9pPr>
          </a:lstStyle>
          <a:p/>
        </p:txBody>
      </p:sp>
      <p:sp>
        <p:nvSpPr>
          <p:cNvPr id="33" name="Google Shape;33;p8"/>
          <p:cNvSpPr txBox="1"/>
          <p:nvPr>
            <p:ph idx="2" type="body"/>
          </p:nvPr>
        </p:nvSpPr>
        <p:spPr>
          <a:xfrm>
            <a:off x="4646614" y="1371600"/>
            <a:ext cx="4137025" cy="3257550"/>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rgbClr val="333333"/>
              </a:buClr>
              <a:buSzPts val="2800"/>
              <a:buFont typeface="Helvetica Neue"/>
              <a:buChar char="•"/>
              <a:defRPr sz="2800"/>
            </a:lvl1pPr>
            <a:lvl2pPr indent="-381000" lvl="1" marL="914400" algn="l">
              <a:spcBef>
                <a:spcPts val="480"/>
              </a:spcBef>
              <a:spcAft>
                <a:spcPts val="0"/>
              </a:spcAft>
              <a:buClr>
                <a:srgbClr val="333333"/>
              </a:buClr>
              <a:buSzPts val="2400"/>
              <a:buFont typeface="Helvetica Neue"/>
              <a:buChar char="–"/>
              <a:defRPr sz="2400"/>
            </a:lvl2pPr>
            <a:lvl3pPr indent="-355600" lvl="2" marL="1371600" algn="l">
              <a:spcBef>
                <a:spcPts val="400"/>
              </a:spcBef>
              <a:spcAft>
                <a:spcPts val="0"/>
              </a:spcAft>
              <a:buClr>
                <a:srgbClr val="333333"/>
              </a:buClr>
              <a:buSzPts val="2000"/>
              <a:buFont typeface="Helvetica Neue"/>
              <a:buChar char="•"/>
              <a:defRPr sz="2000"/>
            </a:lvl3pPr>
            <a:lvl4pPr indent="-342900" lvl="3" marL="1828800" algn="l">
              <a:spcBef>
                <a:spcPts val="360"/>
              </a:spcBef>
              <a:spcAft>
                <a:spcPts val="0"/>
              </a:spcAft>
              <a:buClr>
                <a:srgbClr val="333333"/>
              </a:buClr>
              <a:buSzPts val="1800"/>
              <a:buFont typeface="Helvetica Neue"/>
              <a:buChar char="–"/>
              <a:defRPr sz="1800"/>
            </a:lvl4pPr>
            <a:lvl5pPr indent="-342900" lvl="4" marL="2286000" algn="l">
              <a:spcBef>
                <a:spcPts val="360"/>
              </a:spcBef>
              <a:spcAft>
                <a:spcPts val="0"/>
              </a:spcAft>
              <a:buClr>
                <a:srgbClr val="333333"/>
              </a:buClr>
              <a:buSzPts val="1800"/>
              <a:buFont typeface="Helvetica Neue"/>
              <a:buChar char="»"/>
              <a:defRPr sz="1800"/>
            </a:lvl5pPr>
            <a:lvl6pPr indent="-342900" lvl="5" marL="2743200" algn="l">
              <a:spcBef>
                <a:spcPts val="360"/>
              </a:spcBef>
              <a:spcAft>
                <a:spcPts val="0"/>
              </a:spcAft>
              <a:buClr>
                <a:srgbClr val="333333"/>
              </a:buClr>
              <a:buSzPts val="1800"/>
              <a:buFont typeface="Helvetica Neue"/>
              <a:buChar char="»"/>
              <a:defRPr sz="1800"/>
            </a:lvl6pPr>
            <a:lvl7pPr indent="-342900" lvl="6" marL="3200400" algn="l">
              <a:spcBef>
                <a:spcPts val="360"/>
              </a:spcBef>
              <a:spcAft>
                <a:spcPts val="0"/>
              </a:spcAft>
              <a:buClr>
                <a:srgbClr val="333333"/>
              </a:buClr>
              <a:buSzPts val="1800"/>
              <a:buFont typeface="Helvetica Neue"/>
              <a:buChar char="»"/>
              <a:defRPr sz="1800"/>
            </a:lvl7pPr>
            <a:lvl8pPr indent="-342900" lvl="7" marL="3657600" algn="l">
              <a:spcBef>
                <a:spcPts val="360"/>
              </a:spcBef>
              <a:spcAft>
                <a:spcPts val="0"/>
              </a:spcAft>
              <a:buClr>
                <a:srgbClr val="333333"/>
              </a:buClr>
              <a:buSzPts val="1800"/>
              <a:buFont typeface="Helvetica Neue"/>
              <a:buChar char="»"/>
              <a:defRPr sz="1800"/>
            </a:lvl8pPr>
            <a:lvl9pPr indent="-342900" lvl="8" marL="4114800" algn="l">
              <a:spcBef>
                <a:spcPts val="360"/>
              </a:spcBef>
              <a:spcAft>
                <a:spcPts val="0"/>
              </a:spcAft>
              <a:buClr>
                <a:srgbClr val="333333"/>
              </a:buClr>
              <a:buSzPts val="1800"/>
              <a:buFont typeface="Helvetica Neue"/>
              <a:buChar char="»"/>
              <a:defRPr sz="1800"/>
            </a:lvl9pPr>
          </a:lstStyle>
          <a:p/>
        </p:txBody>
      </p:sp>
      <p:sp>
        <p:nvSpPr>
          <p:cNvPr id="34" name="Google Shape;34;p8"/>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8"/>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36" name="Google Shape;36;p8"/>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37" name="Shape 37"/>
        <p:cNvGrpSpPr/>
        <p:nvPr/>
      </p:nvGrpSpPr>
      <p:grpSpPr>
        <a:xfrm>
          <a:off x="0" y="0"/>
          <a:ext cx="0" cy="0"/>
          <a:chOff x="0" y="0"/>
          <a:chExt cx="0" cy="0"/>
        </a:xfrm>
      </p:grpSpPr>
      <p:sp>
        <p:nvSpPr>
          <p:cNvPr id="38" name="Google Shape;38;p9"/>
          <p:cNvSpPr txBox="1"/>
          <p:nvPr>
            <p:ph type="title"/>
          </p:nvPr>
        </p:nvSpPr>
        <p:spPr>
          <a:xfrm>
            <a:off x="457200" y="205979"/>
            <a:ext cx="8229600" cy="857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9"/>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rgbClr val="333333"/>
              </a:buClr>
              <a:buSzPts val="2400"/>
              <a:buFont typeface="Helvetica Neue"/>
              <a:buNone/>
              <a:defRPr b="1" sz="2400"/>
            </a:lvl1pPr>
            <a:lvl2pPr indent="-228600" lvl="1" marL="914400" algn="l">
              <a:spcBef>
                <a:spcPts val="400"/>
              </a:spcBef>
              <a:spcAft>
                <a:spcPts val="0"/>
              </a:spcAft>
              <a:buClr>
                <a:srgbClr val="333333"/>
              </a:buClr>
              <a:buSzPts val="2000"/>
              <a:buFont typeface="Helvetica Neue"/>
              <a:buNone/>
              <a:defRPr b="1" sz="2000"/>
            </a:lvl2pPr>
            <a:lvl3pPr indent="-228600" lvl="2" marL="1371600" algn="l">
              <a:spcBef>
                <a:spcPts val="360"/>
              </a:spcBef>
              <a:spcAft>
                <a:spcPts val="0"/>
              </a:spcAft>
              <a:buClr>
                <a:srgbClr val="333333"/>
              </a:buClr>
              <a:buSzPts val="1800"/>
              <a:buFont typeface="Helvetica Neue"/>
              <a:buNone/>
              <a:defRPr b="1" sz="1800"/>
            </a:lvl3pPr>
            <a:lvl4pPr indent="-228600" lvl="3" marL="1828800" algn="l">
              <a:spcBef>
                <a:spcPts val="320"/>
              </a:spcBef>
              <a:spcAft>
                <a:spcPts val="0"/>
              </a:spcAft>
              <a:buClr>
                <a:srgbClr val="333333"/>
              </a:buClr>
              <a:buSzPts val="1600"/>
              <a:buFont typeface="Helvetica Neue"/>
              <a:buNone/>
              <a:defRPr b="1" sz="1600"/>
            </a:lvl4pPr>
            <a:lvl5pPr indent="-228600" lvl="4" marL="2286000" algn="l">
              <a:spcBef>
                <a:spcPts val="320"/>
              </a:spcBef>
              <a:spcAft>
                <a:spcPts val="0"/>
              </a:spcAft>
              <a:buClr>
                <a:srgbClr val="333333"/>
              </a:buClr>
              <a:buSzPts val="1600"/>
              <a:buFont typeface="Helvetica Neue"/>
              <a:buNone/>
              <a:defRPr b="1" sz="1600"/>
            </a:lvl5pPr>
            <a:lvl6pPr indent="-228600" lvl="5" marL="2743200" algn="l">
              <a:spcBef>
                <a:spcPts val="320"/>
              </a:spcBef>
              <a:spcAft>
                <a:spcPts val="0"/>
              </a:spcAft>
              <a:buClr>
                <a:srgbClr val="333333"/>
              </a:buClr>
              <a:buSzPts val="1600"/>
              <a:buFont typeface="Helvetica Neue"/>
              <a:buNone/>
              <a:defRPr b="1" sz="1600"/>
            </a:lvl6pPr>
            <a:lvl7pPr indent="-228600" lvl="6" marL="3200400" algn="l">
              <a:spcBef>
                <a:spcPts val="320"/>
              </a:spcBef>
              <a:spcAft>
                <a:spcPts val="0"/>
              </a:spcAft>
              <a:buClr>
                <a:srgbClr val="333333"/>
              </a:buClr>
              <a:buSzPts val="1600"/>
              <a:buFont typeface="Helvetica Neue"/>
              <a:buNone/>
              <a:defRPr b="1" sz="1600"/>
            </a:lvl7pPr>
            <a:lvl8pPr indent="-228600" lvl="7" marL="3657600" algn="l">
              <a:spcBef>
                <a:spcPts val="320"/>
              </a:spcBef>
              <a:spcAft>
                <a:spcPts val="0"/>
              </a:spcAft>
              <a:buClr>
                <a:srgbClr val="333333"/>
              </a:buClr>
              <a:buSzPts val="1600"/>
              <a:buFont typeface="Helvetica Neue"/>
              <a:buNone/>
              <a:defRPr b="1" sz="1600"/>
            </a:lvl8pPr>
            <a:lvl9pPr indent="-228600" lvl="8" marL="4114800" algn="l">
              <a:spcBef>
                <a:spcPts val="320"/>
              </a:spcBef>
              <a:spcAft>
                <a:spcPts val="0"/>
              </a:spcAft>
              <a:buClr>
                <a:srgbClr val="333333"/>
              </a:buClr>
              <a:buSzPts val="1600"/>
              <a:buFont typeface="Helvetica Neue"/>
              <a:buNone/>
              <a:defRPr b="1" sz="1600"/>
            </a:lvl9pPr>
          </a:lstStyle>
          <a:p/>
        </p:txBody>
      </p:sp>
      <p:sp>
        <p:nvSpPr>
          <p:cNvPr id="40" name="Google Shape;40;p9"/>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rgbClr val="333333"/>
              </a:buClr>
              <a:buSzPts val="2400"/>
              <a:buFont typeface="Helvetica Neue"/>
              <a:buChar char="•"/>
              <a:defRPr sz="2400"/>
            </a:lvl1pPr>
            <a:lvl2pPr indent="-355600" lvl="1" marL="914400" algn="l">
              <a:spcBef>
                <a:spcPts val="400"/>
              </a:spcBef>
              <a:spcAft>
                <a:spcPts val="0"/>
              </a:spcAft>
              <a:buClr>
                <a:srgbClr val="333333"/>
              </a:buClr>
              <a:buSzPts val="2000"/>
              <a:buFont typeface="Helvetica Neue"/>
              <a:buChar char="–"/>
              <a:defRPr sz="2000"/>
            </a:lvl2pPr>
            <a:lvl3pPr indent="-342900" lvl="2" marL="1371600" algn="l">
              <a:spcBef>
                <a:spcPts val="360"/>
              </a:spcBef>
              <a:spcAft>
                <a:spcPts val="0"/>
              </a:spcAft>
              <a:buClr>
                <a:srgbClr val="333333"/>
              </a:buClr>
              <a:buSzPts val="1800"/>
              <a:buFont typeface="Helvetica Neue"/>
              <a:buChar char="•"/>
              <a:defRPr sz="1800"/>
            </a:lvl3pPr>
            <a:lvl4pPr indent="-330200" lvl="3" marL="1828800" algn="l">
              <a:spcBef>
                <a:spcPts val="320"/>
              </a:spcBef>
              <a:spcAft>
                <a:spcPts val="0"/>
              </a:spcAft>
              <a:buClr>
                <a:srgbClr val="333333"/>
              </a:buClr>
              <a:buSzPts val="1600"/>
              <a:buFont typeface="Helvetica Neue"/>
              <a:buChar char="–"/>
              <a:defRPr sz="1600"/>
            </a:lvl4pPr>
            <a:lvl5pPr indent="-330200" lvl="4" marL="2286000" algn="l">
              <a:spcBef>
                <a:spcPts val="320"/>
              </a:spcBef>
              <a:spcAft>
                <a:spcPts val="0"/>
              </a:spcAft>
              <a:buClr>
                <a:srgbClr val="333333"/>
              </a:buClr>
              <a:buSzPts val="1600"/>
              <a:buFont typeface="Helvetica Neue"/>
              <a:buChar char="»"/>
              <a:defRPr sz="1600"/>
            </a:lvl5pPr>
            <a:lvl6pPr indent="-330200" lvl="5" marL="2743200" algn="l">
              <a:spcBef>
                <a:spcPts val="320"/>
              </a:spcBef>
              <a:spcAft>
                <a:spcPts val="0"/>
              </a:spcAft>
              <a:buClr>
                <a:srgbClr val="333333"/>
              </a:buClr>
              <a:buSzPts val="1600"/>
              <a:buFont typeface="Helvetica Neue"/>
              <a:buChar char="»"/>
              <a:defRPr sz="1600"/>
            </a:lvl6pPr>
            <a:lvl7pPr indent="-330200" lvl="6" marL="3200400" algn="l">
              <a:spcBef>
                <a:spcPts val="320"/>
              </a:spcBef>
              <a:spcAft>
                <a:spcPts val="0"/>
              </a:spcAft>
              <a:buClr>
                <a:srgbClr val="333333"/>
              </a:buClr>
              <a:buSzPts val="1600"/>
              <a:buFont typeface="Helvetica Neue"/>
              <a:buChar char="»"/>
              <a:defRPr sz="1600"/>
            </a:lvl7pPr>
            <a:lvl8pPr indent="-330200" lvl="7" marL="3657600" algn="l">
              <a:spcBef>
                <a:spcPts val="320"/>
              </a:spcBef>
              <a:spcAft>
                <a:spcPts val="0"/>
              </a:spcAft>
              <a:buClr>
                <a:srgbClr val="333333"/>
              </a:buClr>
              <a:buSzPts val="1600"/>
              <a:buFont typeface="Helvetica Neue"/>
              <a:buChar char="»"/>
              <a:defRPr sz="1600"/>
            </a:lvl8pPr>
            <a:lvl9pPr indent="-330200" lvl="8" marL="4114800" algn="l">
              <a:spcBef>
                <a:spcPts val="320"/>
              </a:spcBef>
              <a:spcAft>
                <a:spcPts val="0"/>
              </a:spcAft>
              <a:buClr>
                <a:srgbClr val="333333"/>
              </a:buClr>
              <a:buSzPts val="1600"/>
              <a:buFont typeface="Helvetica Neue"/>
              <a:buChar char="»"/>
              <a:defRPr sz="1600"/>
            </a:lvl9pPr>
          </a:lstStyle>
          <a:p/>
        </p:txBody>
      </p:sp>
      <p:sp>
        <p:nvSpPr>
          <p:cNvPr id="41" name="Google Shape;41;p9"/>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rgbClr val="333333"/>
              </a:buClr>
              <a:buSzPts val="2400"/>
              <a:buFont typeface="Helvetica Neue"/>
              <a:buNone/>
              <a:defRPr b="1" sz="2400"/>
            </a:lvl1pPr>
            <a:lvl2pPr indent="-228600" lvl="1" marL="914400" algn="l">
              <a:spcBef>
                <a:spcPts val="400"/>
              </a:spcBef>
              <a:spcAft>
                <a:spcPts val="0"/>
              </a:spcAft>
              <a:buClr>
                <a:srgbClr val="333333"/>
              </a:buClr>
              <a:buSzPts val="2000"/>
              <a:buFont typeface="Helvetica Neue"/>
              <a:buNone/>
              <a:defRPr b="1" sz="2000"/>
            </a:lvl2pPr>
            <a:lvl3pPr indent="-228600" lvl="2" marL="1371600" algn="l">
              <a:spcBef>
                <a:spcPts val="360"/>
              </a:spcBef>
              <a:spcAft>
                <a:spcPts val="0"/>
              </a:spcAft>
              <a:buClr>
                <a:srgbClr val="333333"/>
              </a:buClr>
              <a:buSzPts val="1800"/>
              <a:buFont typeface="Helvetica Neue"/>
              <a:buNone/>
              <a:defRPr b="1" sz="1800"/>
            </a:lvl3pPr>
            <a:lvl4pPr indent="-228600" lvl="3" marL="1828800" algn="l">
              <a:spcBef>
                <a:spcPts val="320"/>
              </a:spcBef>
              <a:spcAft>
                <a:spcPts val="0"/>
              </a:spcAft>
              <a:buClr>
                <a:srgbClr val="333333"/>
              </a:buClr>
              <a:buSzPts val="1600"/>
              <a:buFont typeface="Helvetica Neue"/>
              <a:buNone/>
              <a:defRPr b="1" sz="1600"/>
            </a:lvl4pPr>
            <a:lvl5pPr indent="-228600" lvl="4" marL="2286000" algn="l">
              <a:spcBef>
                <a:spcPts val="320"/>
              </a:spcBef>
              <a:spcAft>
                <a:spcPts val="0"/>
              </a:spcAft>
              <a:buClr>
                <a:srgbClr val="333333"/>
              </a:buClr>
              <a:buSzPts val="1600"/>
              <a:buFont typeface="Helvetica Neue"/>
              <a:buNone/>
              <a:defRPr b="1" sz="1600"/>
            </a:lvl5pPr>
            <a:lvl6pPr indent="-228600" lvl="5" marL="2743200" algn="l">
              <a:spcBef>
                <a:spcPts val="320"/>
              </a:spcBef>
              <a:spcAft>
                <a:spcPts val="0"/>
              </a:spcAft>
              <a:buClr>
                <a:srgbClr val="333333"/>
              </a:buClr>
              <a:buSzPts val="1600"/>
              <a:buFont typeface="Helvetica Neue"/>
              <a:buNone/>
              <a:defRPr b="1" sz="1600"/>
            </a:lvl6pPr>
            <a:lvl7pPr indent="-228600" lvl="6" marL="3200400" algn="l">
              <a:spcBef>
                <a:spcPts val="320"/>
              </a:spcBef>
              <a:spcAft>
                <a:spcPts val="0"/>
              </a:spcAft>
              <a:buClr>
                <a:srgbClr val="333333"/>
              </a:buClr>
              <a:buSzPts val="1600"/>
              <a:buFont typeface="Helvetica Neue"/>
              <a:buNone/>
              <a:defRPr b="1" sz="1600"/>
            </a:lvl7pPr>
            <a:lvl8pPr indent="-228600" lvl="7" marL="3657600" algn="l">
              <a:spcBef>
                <a:spcPts val="320"/>
              </a:spcBef>
              <a:spcAft>
                <a:spcPts val="0"/>
              </a:spcAft>
              <a:buClr>
                <a:srgbClr val="333333"/>
              </a:buClr>
              <a:buSzPts val="1600"/>
              <a:buFont typeface="Helvetica Neue"/>
              <a:buNone/>
              <a:defRPr b="1" sz="1600"/>
            </a:lvl8pPr>
            <a:lvl9pPr indent="-228600" lvl="8" marL="4114800" algn="l">
              <a:spcBef>
                <a:spcPts val="320"/>
              </a:spcBef>
              <a:spcAft>
                <a:spcPts val="0"/>
              </a:spcAft>
              <a:buClr>
                <a:srgbClr val="333333"/>
              </a:buClr>
              <a:buSzPts val="1600"/>
              <a:buFont typeface="Helvetica Neue"/>
              <a:buNone/>
              <a:defRPr b="1" sz="1600"/>
            </a:lvl9pPr>
          </a:lstStyle>
          <a:p/>
        </p:txBody>
      </p:sp>
      <p:sp>
        <p:nvSpPr>
          <p:cNvPr id="42" name="Google Shape;42;p9"/>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rgbClr val="333333"/>
              </a:buClr>
              <a:buSzPts val="2400"/>
              <a:buFont typeface="Helvetica Neue"/>
              <a:buChar char="•"/>
              <a:defRPr sz="2400"/>
            </a:lvl1pPr>
            <a:lvl2pPr indent="-355600" lvl="1" marL="914400" algn="l">
              <a:spcBef>
                <a:spcPts val="400"/>
              </a:spcBef>
              <a:spcAft>
                <a:spcPts val="0"/>
              </a:spcAft>
              <a:buClr>
                <a:srgbClr val="333333"/>
              </a:buClr>
              <a:buSzPts val="2000"/>
              <a:buFont typeface="Helvetica Neue"/>
              <a:buChar char="–"/>
              <a:defRPr sz="2000"/>
            </a:lvl2pPr>
            <a:lvl3pPr indent="-342900" lvl="2" marL="1371600" algn="l">
              <a:spcBef>
                <a:spcPts val="360"/>
              </a:spcBef>
              <a:spcAft>
                <a:spcPts val="0"/>
              </a:spcAft>
              <a:buClr>
                <a:srgbClr val="333333"/>
              </a:buClr>
              <a:buSzPts val="1800"/>
              <a:buFont typeface="Helvetica Neue"/>
              <a:buChar char="•"/>
              <a:defRPr sz="1800"/>
            </a:lvl3pPr>
            <a:lvl4pPr indent="-330200" lvl="3" marL="1828800" algn="l">
              <a:spcBef>
                <a:spcPts val="320"/>
              </a:spcBef>
              <a:spcAft>
                <a:spcPts val="0"/>
              </a:spcAft>
              <a:buClr>
                <a:srgbClr val="333333"/>
              </a:buClr>
              <a:buSzPts val="1600"/>
              <a:buFont typeface="Helvetica Neue"/>
              <a:buChar char="–"/>
              <a:defRPr sz="1600"/>
            </a:lvl4pPr>
            <a:lvl5pPr indent="-330200" lvl="4" marL="2286000" algn="l">
              <a:spcBef>
                <a:spcPts val="320"/>
              </a:spcBef>
              <a:spcAft>
                <a:spcPts val="0"/>
              </a:spcAft>
              <a:buClr>
                <a:srgbClr val="333333"/>
              </a:buClr>
              <a:buSzPts val="1600"/>
              <a:buFont typeface="Helvetica Neue"/>
              <a:buChar char="»"/>
              <a:defRPr sz="1600"/>
            </a:lvl5pPr>
            <a:lvl6pPr indent="-330200" lvl="5" marL="2743200" algn="l">
              <a:spcBef>
                <a:spcPts val="320"/>
              </a:spcBef>
              <a:spcAft>
                <a:spcPts val="0"/>
              </a:spcAft>
              <a:buClr>
                <a:srgbClr val="333333"/>
              </a:buClr>
              <a:buSzPts val="1600"/>
              <a:buFont typeface="Helvetica Neue"/>
              <a:buChar char="»"/>
              <a:defRPr sz="1600"/>
            </a:lvl6pPr>
            <a:lvl7pPr indent="-330200" lvl="6" marL="3200400" algn="l">
              <a:spcBef>
                <a:spcPts val="320"/>
              </a:spcBef>
              <a:spcAft>
                <a:spcPts val="0"/>
              </a:spcAft>
              <a:buClr>
                <a:srgbClr val="333333"/>
              </a:buClr>
              <a:buSzPts val="1600"/>
              <a:buFont typeface="Helvetica Neue"/>
              <a:buChar char="»"/>
              <a:defRPr sz="1600"/>
            </a:lvl7pPr>
            <a:lvl8pPr indent="-330200" lvl="7" marL="3657600" algn="l">
              <a:spcBef>
                <a:spcPts val="320"/>
              </a:spcBef>
              <a:spcAft>
                <a:spcPts val="0"/>
              </a:spcAft>
              <a:buClr>
                <a:srgbClr val="333333"/>
              </a:buClr>
              <a:buSzPts val="1600"/>
              <a:buFont typeface="Helvetica Neue"/>
              <a:buChar char="»"/>
              <a:defRPr sz="1600"/>
            </a:lvl8pPr>
            <a:lvl9pPr indent="-330200" lvl="8" marL="4114800" algn="l">
              <a:spcBef>
                <a:spcPts val="320"/>
              </a:spcBef>
              <a:spcAft>
                <a:spcPts val="0"/>
              </a:spcAft>
              <a:buClr>
                <a:srgbClr val="333333"/>
              </a:buClr>
              <a:buSzPts val="1600"/>
              <a:buFont typeface="Helvetica Neue"/>
              <a:buChar char="»"/>
              <a:defRPr sz="1600"/>
            </a:lvl9pPr>
          </a:lstStyle>
          <a:p/>
        </p:txBody>
      </p:sp>
      <p:sp>
        <p:nvSpPr>
          <p:cNvPr id="43" name="Google Shape;43;p9"/>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9"/>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45" name="Google Shape;45;p9"/>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46" name="Shape 46"/>
        <p:cNvGrpSpPr/>
        <p:nvPr/>
      </p:nvGrpSpPr>
      <p:grpSpPr>
        <a:xfrm>
          <a:off x="0" y="0"/>
          <a:ext cx="0" cy="0"/>
          <a:chOff x="0" y="0"/>
          <a:chExt cx="0" cy="0"/>
        </a:xfrm>
      </p:grpSpPr>
      <p:sp>
        <p:nvSpPr>
          <p:cNvPr id="47" name="Google Shape;47;p10"/>
          <p:cNvSpPr txBox="1"/>
          <p:nvPr>
            <p:ph type="title"/>
          </p:nvPr>
        </p:nvSpPr>
        <p:spPr>
          <a:xfrm>
            <a:off x="358776" y="171450"/>
            <a:ext cx="8404225" cy="4572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0"/>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0"/>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50" name="Google Shape;50;p10"/>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51" name="Shape 51"/>
        <p:cNvGrpSpPr/>
        <p:nvPr/>
      </p:nvGrpSpPr>
      <p:grpSpPr>
        <a:xfrm>
          <a:off x="0" y="0"/>
          <a:ext cx="0" cy="0"/>
          <a:chOff x="0" y="0"/>
          <a:chExt cx="0" cy="0"/>
        </a:xfrm>
      </p:grpSpPr>
      <p:sp>
        <p:nvSpPr>
          <p:cNvPr id="52" name="Google Shape;52;p11"/>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1"/>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54" name="Google Shape;54;p11"/>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55" name="Shape 55"/>
        <p:cNvGrpSpPr/>
        <p:nvPr/>
      </p:nvGrpSpPr>
      <p:grpSpPr>
        <a:xfrm>
          <a:off x="0" y="0"/>
          <a:ext cx="0" cy="0"/>
          <a:chOff x="0" y="0"/>
          <a:chExt cx="0" cy="0"/>
        </a:xfrm>
      </p:grpSpPr>
      <p:sp>
        <p:nvSpPr>
          <p:cNvPr id="56" name="Google Shape;56;p12"/>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2"/>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rgbClr val="333333"/>
              </a:buClr>
              <a:buSzPts val="3200"/>
              <a:buFont typeface="Helvetica Neue"/>
              <a:buChar char="•"/>
              <a:defRPr sz="3200"/>
            </a:lvl1pPr>
            <a:lvl2pPr indent="-406400" lvl="1" marL="914400" algn="l">
              <a:spcBef>
                <a:spcPts val="560"/>
              </a:spcBef>
              <a:spcAft>
                <a:spcPts val="0"/>
              </a:spcAft>
              <a:buClr>
                <a:srgbClr val="333333"/>
              </a:buClr>
              <a:buSzPts val="2800"/>
              <a:buFont typeface="Helvetica Neue"/>
              <a:buChar char="–"/>
              <a:defRPr sz="2800"/>
            </a:lvl2pPr>
            <a:lvl3pPr indent="-381000" lvl="2" marL="1371600" algn="l">
              <a:spcBef>
                <a:spcPts val="480"/>
              </a:spcBef>
              <a:spcAft>
                <a:spcPts val="0"/>
              </a:spcAft>
              <a:buClr>
                <a:srgbClr val="333333"/>
              </a:buClr>
              <a:buSzPts val="2400"/>
              <a:buFont typeface="Helvetica Neue"/>
              <a:buChar char="•"/>
              <a:defRPr sz="2400"/>
            </a:lvl3pPr>
            <a:lvl4pPr indent="-355600" lvl="3" marL="1828800" algn="l">
              <a:spcBef>
                <a:spcPts val="400"/>
              </a:spcBef>
              <a:spcAft>
                <a:spcPts val="0"/>
              </a:spcAft>
              <a:buClr>
                <a:srgbClr val="333333"/>
              </a:buClr>
              <a:buSzPts val="2000"/>
              <a:buFont typeface="Helvetica Neue"/>
              <a:buChar char="–"/>
              <a:defRPr sz="2000"/>
            </a:lvl4pPr>
            <a:lvl5pPr indent="-355600" lvl="4" marL="2286000" algn="l">
              <a:spcBef>
                <a:spcPts val="400"/>
              </a:spcBef>
              <a:spcAft>
                <a:spcPts val="0"/>
              </a:spcAft>
              <a:buClr>
                <a:srgbClr val="333333"/>
              </a:buClr>
              <a:buSzPts val="2000"/>
              <a:buFont typeface="Helvetica Neue"/>
              <a:buChar char="»"/>
              <a:defRPr sz="2000"/>
            </a:lvl5pPr>
            <a:lvl6pPr indent="-355600" lvl="5" marL="2743200" algn="l">
              <a:spcBef>
                <a:spcPts val="400"/>
              </a:spcBef>
              <a:spcAft>
                <a:spcPts val="0"/>
              </a:spcAft>
              <a:buClr>
                <a:srgbClr val="333333"/>
              </a:buClr>
              <a:buSzPts val="2000"/>
              <a:buFont typeface="Helvetica Neue"/>
              <a:buChar char="»"/>
              <a:defRPr sz="2000"/>
            </a:lvl6pPr>
            <a:lvl7pPr indent="-355600" lvl="6" marL="3200400" algn="l">
              <a:spcBef>
                <a:spcPts val="400"/>
              </a:spcBef>
              <a:spcAft>
                <a:spcPts val="0"/>
              </a:spcAft>
              <a:buClr>
                <a:srgbClr val="333333"/>
              </a:buClr>
              <a:buSzPts val="2000"/>
              <a:buFont typeface="Helvetica Neue"/>
              <a:buChar char="»"/>
              <a:defRPr sz="2000"/>
            </a:lvl7pPr>
            <a:lvl8pPr indent="-355600" lvl="7" marL="3657600" algn="l">
              <a:spcBef>
                <a:spcPts val="400"/>
              </a:spcBef>
              <a:spcAft>
                <a:spcPts val="0"/>
              </a:spcAft>
              <a:buClr>
                <a:srgbClr val="333333"/>
              </a:buClr>
              <a:buSzPts val="2000"/>
              <a:buFont typeface="Helvetica Neue"/>
              <a:buChar char="»"/>
              <a:defRPr sz="2000"/>
            </a:lvl8pPr>
            <a:lvl9pPr indent="-355600" lvl="8" marL="4114800" algn="l">
              <a:spcBef>
                <a:spcPts val="400"/>
              </a:spcBef>
              <a:spcAft>
                <a:spcPts val="0"/>
              </a:spcAft>
              <a:buClr>
                <a:srgbClr val="333333"/>
              </a:buClr>
              <a:buSzPts val="2000"/>
              <a:buFont typeface="Helvetica Neue"/>
              <a:buChar char="»"/>
              <a:defRPr sz="2000"/>
            </a:lvl9pPr>
          </a:lstStyle>
          <a:p/>
        </p:txBody>
      </p:sp>
      <p:sp>
        <p:nvSpPr>
          <p:cNvPr id="58" name="Google Shape;58;p12"/>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333333"/>
              </a:buClr>
              <a:buSzPts val="1400"/>
              <a:buFont typeface="Helvetica Neue"/>
              <a:buNone/>
              <a:defRPr sz="1400"/>
            </a:lvl1pPr>
            <a:lvl2pPr indent="-228600" lvl="1" marL="914400" algn="l">
              <a:spcBef>
                <a:spcPts val="240"/>
              </a:spcBef>
              <a:spcAft>
                <a:spcPts val="0"/>
              </a:spcAft>
              <a:buClr>
                <a:srgbClr val="333333"/>
              </a:buClr>
              <a:buSzPts val="1200"/>
              <a:buFont typeface="Helvetica Neue"/>
              <a:buNone/>
              <a:defRPr sz="1200"/>
            </a:lvl2pPr>
            <a:lvl3pPr indent="-228600" lvl="2" marL="1371600" algn="l">
              <a:spcBef>
                <a:spcPts val="200"/>
              </a:spcBef>
              <a:spcAft>
                <a:spcPts val="0"/>
              </a:spcAft>
              <a:buClr>
                <a:srgbClr val="333333"/>
              </a:buClr>
              <a:buSzPts val="1000"/>
              <a:buFont typeface="Helvetica Neue"/>
              <a:buNone/>
              <a:defRPr sz="1000"/>
            </a:lvl3pPr>
            <a:lvl4pPr indent="-228600" lvl="3" marL="1828800" algn="l">
              <a:spcBef>
                <a:spcPts val="180"/>
              </a:spcBef>
              <a:spcAft>
                <a:spcPts val="0"/>
              </a:spcAft>
              <a:buClr>
                <a:srgbClr val="333333"/>
              </a:buClr>
              <a:buSzPts val="900"/>
              <a:buFont typeface="Helvetica Neue"/>
              <a:buNone/>
              <a:defRPr sz="900"/>
            </a:lvl4pPr>
            <a:lvl5pPr indent="-228600" lvl="4" marL="2286000" algn="l">
              <a:spcBef>
                <a:spcPts val="180"/>
              </a:spcBef>
              <a:spcAft>
                <a:spcPts val="0"/>
              </a:spcAft>
              <a:buClr>
                <a:srgbClr val="333333"/>
              </a:buClr>
              <a:buSzPts val="900"/>
              <a:buFont typeface="Helvetica Neue"/>
              <a:buNone/>
              <a:defRPr sz="900"/>
            </a:lvl5pPr>
            <a:lvl6pPr indent="-228600" lvl="5" marL="2743200" algn="l">
              <a:spcBef>
                <a:spcPts val="180"/>
              </a:spcBef>
              <a:spcAft>
                <a:spcPts val="0"/>
              </a:spcAft>
              <a:buClr>
                <a:srgbClr val="333333"/>
              </a:buClr>
              <a:buSzPts val="900"/>
              <a:buFont typeface="Helvetica Neue"/>
              <a:buNone/>
              <a:defRPr sz="900"/>
            </a:lvl6pPr>
            <a:lvl7pPr indent="-228600" lvl="6" marL="3200400" algn="l">
              <a:spcBef>
                <a:spcPts val="180"/>
              </a:spcBef>
              <a:spcAft>
                <a:spcPts val="0"/>
              </a:spcAft>
              <a:buClr>
                <a:srgbClr val="333333"/>
              </a:buClr>
              <a:buSzPts val="900"/>
              <a:buFont typeface="Helvetica Neue"/>
              <a:buNone/>
              <a:defRPr sz="900"/>
            </a:lvl7pPr>
            <a:lvl8pPr indent="-228600" lvl="7" marL="3657600" algn="l">
              <a:spcBef>
                <a:spcPts val="180"/>
              </a:spcBef>
              <a:spcAft>
                <a:spcPts val="0"/>
              </a:spcAft>
              <a:buClr>
                <a:srgbClr val="333333"/>
              </a:buClr>
              <a:buSzPts val="900"/>
              <a:buFont typeface="Helvetica Neue"/>
              <a:buNone/>
              <a:defRPr sz="900"/>
            </a:lvl8pPr>
            <a:lvl9pPr indent="-228600" lvl="8" marL="4114800" algn="l">
              <a:spcBef>
                <a:spcPts val="180"/>
              </a:spcBef>
              <a:spcAft>
                <a:spcPts val="0"/>
              </a:spcAft>
              <a:buClr>
                <a:srgbClr val="333333"/>
              </a:buClr>
              <a:buSzPts val="900"/>
              <a:buFont typeface="Helvetica Neue"/>
              <a:buNone/>
              <a:defRPr sz="900"/>
            </a:lvl9pPr>
          </a:lstStyle>
          <a:p/>
        </p:txBody>
      </p:sp>
      <p:sp>
        <p:nvSpPr>
          <p:cNvPr id="59" name="Google Shape;59;p12"/>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2"/>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61" name="Google Shape;61;p12"/>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62" name="Shape 62"/>
        <p:cNvGrpSpPr/>
        <p:nvPr/>
      </p:nvGrpSpPr>
      <p:grpSpPr>
        <a:xfrm>
          <a:off x="0" y="0"/>
          <a:ext cx="0" cy="0"/>
          <a:chOff x="0" y="0"/>
          <a:chExt cx="0" cy="0"/>
        </a:xfrm>
      </p:grpSpPr>
      <p:sp>
        <p:nvSpPr>
          <p:cNvPr id="63" name="Google Shape;63;p13"/>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3"/>
          <p:cNvSpPr/>
          <p:nvPr>
            <p:ph idx="2" type="pic"/>
          </p:nvPr>
        </p:nvSpPr>
        <p:spPr>
          <a:xfrm>
            <a:off x="1792288" y="459581"/>
            <a:ext cx="5486400" cy="3086100"/>
          </a:xfrm>
          <a:prstGeom prst="rect">
            <a:avLst/>
          </a:prstGeom>
          <a:noFill/>
          <a:ln>
            <a:noFill/>
          </a:ln>
        </p:spPr>
      </p:sp>
      <p:sp>
        <p:nvSpPr>
          <p:cNvPr id="65" name="Google Shape;65;p13"/>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rgbClr val="333333"/>
              </a:buClr>
              <a:buSzPts val="1400"/>
              <a:buFont typeface="Helvetica Neue"/>
              <a:buNone/>
              <a:defRPr sz="1400"/>
            </a:lvl1pPr>
            <a:lvl2pPr indent="-228600" lvl="1" marL="914400" algn="l">
              <a:spcBef>
                <a:spcPts val="240"/>
              </a:spcBef>
              <a:spcAft>
                <a:spcPts val="0"/>
              </a:spcAft>
              <a:buClr>
                <a:srgbClr val="333333"/>
              </a:buClr>
              <a:buSzPts val="1200"/>
              <a:buFont typeface="Helvetica Neue"/>
              <a:buNone/>
              <a:defRPr sz="1200"/>
            </a:lvl2pPr>
            <a:lvl3pPr indent="-228600" lvl="2" marL="1371600" algn="l">
              <a:spcBef>
                <a:spcPts val="200"/>
              </a:spcBef>
              <a:spcAft>
                <a:spcPts val="0"/>
              </a:spcAft>
              <a:buClr>
                <a:srgbClr val="333333"/>
              </a:buClr>
              <a:buSzPts val="1000"/>
              <a:buFont typeface="Helvetica Neue"/>
              <a:buNone/>
              <a:defRPr sz="1000"/>
            </a:lvl3pPr>
            <a:lvl4pPr indent="-228600" lvl="3" marL="1828800" algn="l">
              <a:spcBef>
                <a:spcPts val="180"/>
              </a:spcBef>
              <a:spcAft>
                <a:spcPts val="0"/>
              </a:spcAft>
              <a:buClr>
                <a:srgbClr val="333333"/>
              </a:buClr>
              <a:buSzPts val="900"/>
              <a:buFont typeface="Helvetica Neue"/>
              <a:buNone/>
              <a:defRPr sz="900"/>
            </a:lvl4pPr>
            <a:lvl5pPr indent="-228600" lvl="4" marL="2286000" algn="l">
              <a:spcBef>
                <a:spcPts val="180"/>
              </a:spcBef>
              <a:spcAft>
                <a:spcPts val="0"/>
              </a:spcAft>
              <a:buClr>
                <a:srgbClr val="333333"/>
              </a:buClr>
              <a:buSzPts val="900"/>
              <a:buFont typeface="Helvetica Neue"/>
              <a:buNone/>
              <a:defRPr sz="900"/>
            </a:lvl5pPr>
            <a:lvl6pPr indent="-228600" lvl="5" marL="2743200" algn="l">
              <a:spcBef>
                <a:spcPts val="180"/>
              </a:spcBef>
              <a:spcAft>
                <a:spcPts val="0"/>
              </a:spcAft>
              <a:buClr>
                <a:srgbClr val="333333"/>
              </a:buClr>
              <a:buSzPts val="900"/>
              <a:buFont typeface="Helvetica Neue"/>
              <a:buNone/>
              <a:defRPr sz="900"/>
            </a:lvl6pPr>
            <a:lvl7pPr indent="-228600" lvl="6" marL="3200400" algn="l">
              <a:spcBef>
                <a:spcPts val="180"/>
              </a:spcBef>
              <a:spcAft>
                <a:spcPts val="0"/>
              </a:spcAft>
              <a:buClr>
                <a:srgbClr val="333333"/>
              </a:buClr>
              <a:buSzPts val="900"/>
              <a:buFont typeface="Helvetica Neue"/>
              <a:buNone/>
              <a:defRPr sz="900"/>
            </a:lvl7pPr>
            <a:lvl8pPr indent="-228600" lvl="7" marL="3657600" algn="l">
              <a:spcBef>
                <a:spcPts val="180"/>
              </a:spcBef>
              <a:spcAft>
                <a:spcPts val="0"/>
              </a:spcAft>
              <a:buClr>
                <a:srgbClr val="333333"/>
              </a:buClr>
              <a:buSzPts val="900"/>
              <a:buFont typeface="Helvetica Neue"/>
              <a:buNone/>
              <a:defRPr sz="900"/>
            </a:lvl8pPr>
            <a:lvl9pPr indent="-228600" lvl="8" marL="4114800" algn="l">
              <a:spcBef>
                <a:spcPts val="180"/>
              </a:spcBef>
              <a:spcAft>
                <a:spcPts val="0"/>
              </a:spcAft>
              <a:buClr>
                <a:srgbClr val="333333"/>
              </a:buClr>
              <a:buSzPts val="900"/>
              <a:buFont typeface="Helvetica Neue"/>
              <a:buNone/>
              <a:defRPr sz="900"/>
            </a:lvl9pPr>
          </a:lstStyle>
          <a:p/>
        </p:txBody>
      </p:sp>
      <p:sp>
        <p:nvSpPr>
          <p:cNvPr id="66" name="Google Shape;66;p13"/>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200">
                <a:solidFill>
                  <a:srgbClr val="FFFFFF"/>
                </a:solidFill>
                <a:latin typeface="Helvetica Neue"/>
                <a:ea typeface="Helvetica Neue"/>
                <a:cs typeface="Helvetica Neue"/>
                <a:sym typeface="Helvetica Neu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3"/>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68" name="Google Shape;68;p13"/>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8.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4"/>
          <p:cNvPicPr preferRelativeResize="0"/>
          <p:nvPr/>
        </p:nvPicPr>
        <p:blipFill rotWithShape="1">
          <a:blip r:embed="rId1">
            <a:alphaModFix/>
          </a:blip>
          <a:srcRect b="0" l="0" r="0" t="0"/>
          <a:stretch/>
        </p:blipFill>
        <p:spPr>
          <a:xfrm>
            <a:off x="0" y="0"/>
            <a:ext cx="9143999" cy="5143500"/>
          </a:xfrm>
          <a:prstGeom prst="rect">
            <a:avLst/>
          </a:prstGeom>
          <a:noFill/>
          <a:ln>
            <a:noFill/>
          </a:ln>
        </p:spPr>
      </p:pic>
      <p:sp>
        <p:nvSpPr>
          <p:cNvPr id="11" name="Google Shape;11;p4"/>
          <p:cNvSpPr txBox="1"/>
          <p:nvPr>
            <p:ph type="title"/>
          </p:nvPr>
        </p:nvSpPr>
        <p:spPr>
          <a:xfrm>
            <a:off x="358776" y="171450"/>
            <a:ext cx="8404225"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1pPr>
            <a:lvl2pPr lvl="1"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2pPr>
            <a:lvl3pPr lvl="2"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3pPr>
            <a:lvl4pPr lvl="3"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4pPr>
            <a:lvl5pPr lvl="4"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5pPr>
            <a:lvl6pPr lvl="5"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6pPr>
            <a:lvl7pPr lvl="6"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7pPr>
            <a:lvl8pPr lvl="7"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8pPr>
            <a:lvl9pPr lvl="8" marR="0" rtl="0" algn="l">
              <a:spcBef>
                <a:spcPts val="0"/>
              </a:spcBef>
              <a:spcAft>
                <a:spcPts val="0"/>
              </a:spcAft>
              <a:buSzPts val="1400"/>
              <a:buNone/>
              <a:defRPr b="1" i="0" sz="2400" u="none" cap="none" strike="noStrike">
                <a:solidFill>
                  <a:srgbClr val="333333"/>
                </a:solidFill>
                <a:latin typeface="Helvetica Neue"/>
                <a:ea typeface="Helvetica Neue"/>
                <a:cs typeface="Helvetica Neue"/>
                <a:sym typeface="Helvetica Neue"/>
              </a:defRPr>
            </a:lvl9pPr>
          </a:lstStyle>
          <a:p/>
        </p:txBody>
      </p:sp>
      <p:sp>
        <p:nvSpPr>
          <p:cNvPr id="12" name="Google Shape;12;p4"/>
          <p:cNvSpPr txBox="1"/>
          <p:nvPr>
            <p:ph idx="1" type="body"/>
          </p:nvPr>
        </p:nvSpPr>
        <p:spPr>
          <a:xfrm>
            <a:off x="358776" y="800100"/>
            <a:ext cx="8424863" cy="3829050"/>
          </a:xfrm>
          <a:prstGeom prst="rect">
            <a:avLst/>
          </a:prstGeom>
          <a:noFill/>
          <a:ln>
            <a:noFill/>
          </a:ln>
        </p:spPr>
        <p:txBody>
          <a:bodyPr anchorCtr="0" anchor="t" bIns="45700" lIns="91425" spcFirstLastPara="1" rIns="91425" wrap="square" tIns="45700">
            <a:noAutofit/>
          </a:bodyPr>
          <a:lstStyle>
            <a:lvl1pPr indent="-342900" lvl="0" marL="457200" marR="0" rtl="0" algn="l">
              <a:spcBef>
                <a:spcPts val="360"/>
              </a:spcBef>
              <a:spcAft>
                <a:spcPts val="0"/>
              </a:spcAft>
              <a:buClr>
                <a:srgbClr val="333333"/>
              </a:buClr>
              <a:buSzPts val="1800"/>
              <a:buFont typeface="Helvetica Neue"/>
              <a:buChar char="•"/>
              <a:defRPr b="0" i="0" sz="1800" u="none" cap="none" strike="noStrike">
                <a:solidFill>
                  <a:srgbClr val="333333"/>
                </a:solidFill>
                <a:latin typeface="Helvetica Neue"/>
                <a:ea typeface="Helvetica Neue"/>
                <a:cs typeface="Helvetica Neue"/>
                <a:sym typeface="Helvetica Neue"/>
              </a:defRPr>
            </a:lvl1pPr>
            <a:lvl2pPr indent="-317500" lvl="1" marL="914400" marR="0" rtl="0" algn="l">
              <a:spcBef>
                <a:spcPts val="280"/>
              </a:spcBef>
              <a:spcAft>
                <a:spcPts val="0"/>
              </a:spcAft>
              <a:buClr>
                <a:srgbClr val="333333"/>
              </a:buClr>
              <a:buSzPts val="1400"/>
              <a:buFont typeface="Helvetica Neue"/>
              <a:buChar char="–"/>
              <a:defRPr b="0" i="0" sz="1400" u="none" cap="none" strike="noStrike">
                <a:solidFill>
                  <a:srgbClr val="333333"/>
                </a:solidFill>
                <a:latin typeface="Helvetica Neue"/>
                <a:ea typeface="Helvetica Neue"/>
                <a:cs typeface="Helvetica Neue"/>
                <a:sym typeface="Helvetica Neue"/>
              </a:defRPr>
            </a:lvl2pPr>
            <a:lvl3pPr indent="-317500" lvl="2" marL="1371600" marR="0" rtl="0" algn="l">
              <a:spcBef>
                <a:spcPts val="280"/>
              </a:spcBef>
              <a:spcAft>
                <a:spcPts val="0"/>
              </a:spcAft>
              <a:buClr>
                <a:srgbClr val="333333"/>
              </a:buClr>
              <a:buSzPts val="1400"/>
              <a:buFont typeface="Helvetica Neue"/>
              <a:buChar char="•"/>
              <a:defRPr b="0" i="0" sz="1400" u="none" cap="none" strike="noStrike">
                <a:solidFill>
                  <a:srgbClr val="333333"/>
                </a:solidFill>
                <a:latin typeface="Helvetica Neue"/>
                <a:ea typeface="Helvetica Neue"/>
                <a:cs typeface="Helvetica Neue"/>
                <a:sym typeface="Helvetica Neue"/>
              </a:defRPr>
            </a:lvl3pPr>
            <a:lvl4pPr indent="-317500" lvl="3" marL="1828800" marR="0" rtl="0" algn="l">
              <a:spcBef>
                <a:spcPts val="280"/>
              </a:spcBef>
              <a:spcAft>
                <a:spcPts val="0"/>
              </a:spcAft>
              <a:buClr>
                <a:srgbClr val="333333"/>
              </a:buClr>
              <a:buSzPts val="1400"/>
              <a:buFont typeface="Helvetica Neue"/>
              <a:buChar char="–"/>
              <a:defRPr b="0" i="0" sz="1400" u="none" cap="none" strike="noStrike">
                <a:solidFill>
                  <a:srgbClr val="333333"/>
                </a:solidFill>
                <a:latin typeface="Helvetica Neue"/>
                <a:ea typeface="Helvetica Neue"/>
                <a:cs typeface="Helvetica Neue"/>
                <a:sym typeface="Helvetica Neue"/>
              </a:defRPr>
            </a:lvl4pPr>
            <a:lvl5pPr indent="-317500" lvl="4" marL="2286000" marR="0" rtl="0" algn="l">
              <a:spcBef>
                <a:spcPts val="280"/>
              </a:spcBef>
              <a:spcAft>
                <a:spcPts val="0"/>
              </a:spcAft>
              <a:buClr>
                <a:srgbClr val="333333"/>
              </a:buClr>
              <a:buSzPts val="1400"/>
              <a:buFont typeface="Helvetica Neue"/>
              <a:buChar char="»"/>
              <a:defRPr b="0" i="0" sz="1400" u="none" cap="none" strike="noStrike">
                <a:solidFill>
                  <a:srgbClr val="333333"/>
                </a:solidFill>
                <a:latin typeface="Helvetica Neue"/>
                <a:ea typeface="Helvetica Neue"/>
                <a:cs typeface="Helvetica Neue"/>
                <a:sym typeface="Helvetica Neue"/>
              </a:defRPr>
            </a:lvl5pPr>
            <a:lvl6pPr indent="-317500" lvl="5" marL="2743200" marR="0" rtl="0" algn="l">
              <a:spcBef>
                <a:spcPts val="280"/>
              </a:spcBef>
              <a:spcAft>
                <a:spcPts val="0"/>
              </a:spcAft>
              <a:buClr>
                <a:srgbClr val="333333"/>
              </a:buClr>
              <a:buSzPts val="1400"/>
              <a:buFont typeface="Helvetica Neue"/>
              <a:buChar char="»"/>
              <a:defRPr b="0" i="0" sz="1400" u="none" cap="none" strike="noStrike">
                <a:solidFill>
                  <a:srgbClr val="333333"/>
                </a:solidFill>
                <a:latin typeface="Helvetica Neue"/>
                <a:ea typeface="Helvetica Neue"/>
                <a:cs typeface="Helvetica Neue"/>
                <a:sym typeface="Helvetica Neue"/>
              </a:defRPr>
            </a:lvl6pPr>
            <a:lvl7pPr indent="-317500" lvl="6" marL="3200400" marR="0" rtl="0" algn="l">
              <a:spcBef>
                <a:spcPts val="280"/>
              </a:spcBef>
              <a:spcAft>
                <a:spcPts val="0"/>
              </a:spcAft>
              <a:buClr>
                <a:srgbClr val="333333"/>
              </a:buClr>
              <a:buSzPts val="1400"/>
              <a:buFont typeface="Helvetica Neue"/>
              <a:buChar char="»"/>
              <a:defRPr b="0" i="0" sz="1400" u="none" cap="none" strike="noStrike">
                <a:solidFill>
                  <a:srgbClr val="333333"/>
                </a:solidFill>
                <a:latin typeface="Helvetica Neue"/>
                <a:ea typeface="Helvetica Neue"/>
                <a:cs typeface="Helvetica Neue"/>
                <a:sym typeface="Helvetica Neue"/>
              </a:defRPr>
            </a:lvl7pPr>
            <a:lvl8pPr indent="-317500" lvl="7" marL="3657600" marR="0" rtl="0" algn="l">
              <a:spcBef>
                <a:spcPts val="280"/>
              </a:spcBef>
              <a:spcAft>
                <a:spcPts val="0"/>
              </a:spcAft>
              <a:buClr>
                <a:srgbClr val="333333"/>
              </a:buClr>
              <a:buSzPts val="1400"/>
              <a:buFont typeface="Helvetica Neue"/>
              <a:buChar char="»"/>
              <a:defRPr b="0" i="0" sz="1400" u="none" cap="none" strike="noStrike">
                <a:solidFill>
                  <a:srgbClr val="333333"/>
                </a:solidFill>
                <a:latin typeface="Helvetica Neue"/>
                <a:ea typeface="Helvetica Neue"/>
                <a:cs typeface="Helvetica Neue"/>
                <a:sym typeface="Helvetica Neue"/>
              </a:defRPr>
            </a:lvl8pPr>
            <a:lvl9pPr indent="-317500" lvl="8" marL="4114800" marR="0" rtl="0" algn="l">
              <a:spcBef>
                <a:spcPts val="280"/>
              </a:spcBef>
              <a:spcAft>
                <a:spcPts val="0"/>
              </a:spcAft>
              <a:buClr>
                <a:srgbClr val="333333"/>
              </a:buClr>
              <a:buSzPts val="1400"/>
              <a:buFont typeface="Helvetica Neue"/>
              <a:buChar char="»"/>
              <a:defRPr b="0" i="0" sz="1400" u="none" cap="none" strike="noStrike">
                <a:solidFill>
                  <a:srgbClr val="333333"/>
                </a:solidFill>
                <a:latin typeface="Helvetica Neue"/>
                <a:ea typeface="Helvetica Neue"/>
                <a:cs typeface="Helvetica Neue"/>
                <a:sym typeface="Helvetica Neue"/>
              </a:defRPr>
            </a:lvl9pPr>
          </a:lstStyle>
          <a:p/>
        </p:txBody>
      </p:sp>
      <p:sp>
        <p:nvSpPr>
          <p:cNvPr id="13" name="Google Shape;13;p4"/>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rgbClr val="FFFFFF"/>
                </a:solidFill>
                <a:latin typeface="Helvetica Neue"/>
                <a:ea typeface="Helvetica Neue"/>
                <a:cs typeface="Helvetica Neue"/>
                <a:sym typeface="Helvetica Neue"/>
              </a:defRPr>
            </a:lvl1pPr>
            <a:lvl2pPr lvl="1"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2pPr>
            <a:lvl3pPr lvl="2"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3pPr>
            <a:lvl4pPr lvl="3"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4pPr>
            <a:lvl5pPr lvl="4"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5pPr>
            <a:lvl6pPr lvl="5"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6pPr>
            <a:lvl7pPr lvl="6"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7pPr>
            <a:lvl8pPr lvl="7"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8pPr>
            <a:lvl9pPr lvl="8"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9pPr>
          </a:lstStyle>
          <a:p/>
        </p:txBody>
      </p:sp>
      <p:sp>
        <p:nvSpPr>
          <p:cNvPr id="14" name="Google Shape;14;p4"/>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buNone/>
              <a:defRPr b="0" i="0" sz="1200" u="none" cap="none" strike="noStrike">
                <a:solidFill>
                  <a:srgbClr val="FFFFFF"/>
                </a:solidFill>
                <a:latin typeface="Helvetica Neue"/>
                <a:ea typeface="Helvetica Neue"/>
                <a:cs typeface="Helvetica Neue"/>
                <a:sym typeface="Helvetica Neue"/>
              </a:defRPr>
            </a:lvl1pPr>
            <a:lvl2pPr indent="0" lvl="1" marL="0" marR="0" rtl="0" algn="l">
              <a:spcBef>
                <a:spcPts val="0"/>
              </a:spcBef>
              <a:buNone/>
              <a:defRPr b="0" i="0" sz="1200" u="none" cap="none" strike="noStrike">
                <a:solidFill>
                  <a:srgbClr val="FFFFFF"/>
                </a:solidFill>
                <a:latin typeface="Helvetica Neue"/>
                <a:ea typeface="Helvetica Neue"/>
                <a:cs typeface="Helvetica Neue"/>
                <a:sym typeface="Helvetica Neue"/>
              </a:defRPr>
            </a:lvl2pPr>
            <a:lvl3pPr indent="0" lvl="2" marL="0" marR="0" rtl="0" algn="l">
              <a:spcBef>
                <a:spcPts val="0"/>
              </a:spcBef>
              <a:buNone/>
              <a:defRPr b="0" i="0" sz="1200" u="none" cap="none" strike="noStrike">
                <a:solidFill>
                  <a:srgbClr val="FFFFFF"/>
                </a:solidFill>
                <a:latin typeface="Helvetica Neue"/>
                <a:ea typeface="Helvetica Neue"/>
                <a:cs typeface="Helvetica Neue"/>
                <a:sym typeface="Helvetica Neue"/>
              </a:defRPr>
            </a:lvl3pPr>
            <a:lvl4pPr indent="0" lvl="3" marL="0" marR="0" rtl="0" algn="l">
              <a:spcBef>
                <a:spcPts val="0"/>
              </a:spcBef>
              <a:buNone/>
              <a:defRPr b="0" i="0" sz="1200" u="none" cap="none" strike="noStrike">
                <a:solidFill>
                  <a:srgbClr val="FFFFFF"/>
                </a:solidFill>
                <a:latin typeface="Helvetica Neue"/>
                <a:ea typeface="Helvetica Neue"/>
                <a:cs typeface="Helvetica Neue"/>
                <a:sym typeface="Helvetica Neue"/>
              </a:defRPr>
            </a:lvl4pPr>
            <a:lvl5pPr indent="0" lvl="4" marL="0" marR="0" rtl="0" algn="l">
              <a:spcBef>
                <a:spcPts val="0"/>
              </a:spcBef>
              <a:buNone/>
              <a:defRPr b="0" i="0" sz="1200" u="none" cap="none" strike="noStrike">
                <a:solidFill>
                  <a:srgbClr val="FFFFFF"/>
                </a:solidFill>
                <a:latin typeface="Helvetica Neue"/>
                <a:ea typeface="Helvetica Neue"/>
                <a:cs typeface="Helvetica Neue"/>
                <a:sym typeface="Helvetica Neue"/>
              </a:defRPr>
            </a:lvl5pPr>
            <a:lvl6pPr indent="0" lvl="5" marL="0" marR="0" rtl="0" algn="l">
              <a:spcBef>
                <a:spcPts val="0"/>
              </a:spcBef>
              <a:buNone/>
              <a:defRPr b="0" i="0" sz="1200" u="none" cap="none" strike="noStrike">
                <a:solidFill>
                  <a:srgbClr val="FFFFFF"/>
                </a:solidFill>
                <a:latin typeface="Helvetica Neue"/>
                <a:ea typeface="Helvetica Neue"/>
                <a:cs typeface="Helvetica Neue"/>
                <a:sym typeface="Helvetica Neue"/>
              </a:defRPr>
            </a:lvl6pPr>
            <a:lvl7pPr indent="0" lvl="6" marL="0" marR="0" rtl="0" algn="l">
              <a:spcBef>
                <a:spcPts val="0"/>
              </a:spcBef>
              <a:buNone/>
              <a:defRPr b="0" i="0" sz="1200" u="none" cap="none" strike="noStrike">
                <a:solidFill>
                  <a:srgbClr val="FFFFFF"/>
                </a:solidFill>
                <a:latin typeface="Helvetica Neue"/>
                <a:ea typeface="Helvetica Neue"/>
                <a:cs typeface="Helvetica Neue"/>
                <a:sym typeface="Helvetica Neue"/>
              </a:defRPr>
            </a:lvl7pPr>
            <a:lvl8pPr indent="0" lvl="7" marL="0" marR="0" rtl="0" algn="l">
              <a:spcBef>
                <a:spcPts val="0"/>
              </a:spcBef>
              <a:buNone/>
              <a:defRPr b="0" i="0" sz="1200" u="none" cap="none" strike="noStrike">
                <a:solidFill>
                  <a:srgbClr val="FFFFFF"/>
                </a:solidFill>
                <a:latin typeface="Helvetica Neue"/>
                <a:ea typeface="Helvetica Neue"/>
                <a:cs typeface="Helvetica Neue"/>
                <a:sym typeface="Helvetica Neue"/>
              </a:defRPr>
            </a:lvl8pPr>
            <a:lvl9pPr indent="0" lvl="8" marL="0" marR="0" rtl="0" algn="l">
              <a:spcBef>
                <a:spcPts val="0"/>
              </a:spcBef>
              <a:buNone/>
              <a:defRPr b="0" i="0" sz="1200" u="none" cap="none" strike="noStrike">
                <a:solidFill>
                  <a:srgbClr val="FFFFFF"/>
                </a:solidFill>
                <a:latin typeface="Helvetica Neue"/>
                <a:ea typeface="Helvetica Neue"/>
                <a:cs typeface="Helvetica Neue"/>
                <a:sym typeface="Helvetica Neue"/>
              </a:defRPr>
            </a:lvl9pPr>
          </a:lstStyle>
          <a:p>
            <a:pPr indent="0" lvl="0" marL="0" rtl="0" algn="l">
              <a:spcBef>
                <a:spcPts val="0"/>
              </a:spcBef>
              <a:spcAft>
                <a:spcPts val="0"/>
              </a:spcAft>
              <a:buNone/>
            </a:pPr>
            <a:r>
              <a:rPr lang="en-US"/>
              <a:t>Slide </a:t>
            </a:r>
            <a:fld id="{00000000-1234-1234-1234-123412341234}" type="slidenum">
              <a:rPr lang="en-US"/>
              <a:t>‹#›</a:t>
            </a:fld>
            <a:endParaRPr/>
          </a:p>
        </p:txBody>
      </p:sp>
      <p:sp>
        <p:nvSpPr>
          <p:cNvPr id="15" name="Google Shape;15;p4"/>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Helvetica Neue"/>
                <a:ea typeface="Helvetica Neue"/>
                <a:cs typeface="Helvetica Neue"/>
                <a:sym typeface="Helvetica Neue"/>
              </a:defRPr>
            </a:lvl1pPr>
            <a:lvl2pPr lvl="1"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2pPr>
            <a:lvl3pPr lvl="2"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3pPr>
            <a:lvl4pPr lvl="3"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4pPr>
            <a:lvl5pPr lvl="4"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5pPr>
            <a:lvl6pPr lvl="5"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6pPr>
            <a:lvl7pPr lvl="6"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7pPr>
            <a:lvl8pPr lvl="7"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8pPr>
            <a:lvl9pPr lvl="8" marR="0" rtl="0" algn="l">
              <a:spcBef>
                <a:spcPts val="0"/>
              </a:spcBef>
              <a:spcAft>
                <a:spcPts val="0"/>
              </a:spcAft>
              <a:buSzPts val="1400"/>
              <a:buNone/>
              <a:defRPr b="0" i="0" sz="1800" u="none" cap="none" strike="noStrike">
                <a:solidFill>
                  <a:schemeClr val="dk1"/>
                </a:solidFill>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gif"/><Relationship Id="rId4" Type="http://schemas.openxmlformats.org/officeDocument/2006/relationships/hyperlink" Target="https://www.michiganmedicine.org/health-lab/anatomy-human-heart" TargetMode="External"/><Relationship Id="rId5" Type="http://schemas.openxmlformats.org/officeDocument/2006/relationships/hyperlink" Target="https://www.michiganmedicine.org/health-lab/anatomy-human-hear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hyperlink" Target="https://lilianweng.github.io/posts/2018-08-12-vae/" TargetMode="External"/><Relationship Id="rId5" Type="http://schemas.openxmlformats.org/officeDocument/2006/relationships/hyperlink" Target="https://lilianweng.github.io/posts/2018-08-12-va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hyperlink" Target="https://cvpr2022-tutorial-diffusion-models.github.io/"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hyperlink" Target="https://doi.org/10.1016/J.PBIOMOLBIO.2011.06.014" TargetMode="External"/><Relationship Id="rId5" Type="http://schemas.openxmlformats.org/officeDocument/2006/relationships/hyperlink" Target="https://doi.org/10.1016/J.PBIOMOLBIO.2011.06.014"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2.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2.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2.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0.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0.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2.png"/><Relationship Id="rId4" Type="http://schemas.openxmlformats.org/officeDocument/2006/relationships/image" Target="../media/image9.png"/><Relationship Id="rId5" Type="http://schemas.openxmlformats.org/officeDocument/2006/relationships/hyperlink" Target="https://doi.org/10.1007/978-3-031-34048-2_30" TargetMode="External"/><Relationship Id="rId6" Type="http://schemas.openxmlformats.org/officeDocument/2006/relationships/hyperlink" Target="https://doi.org/10.1007/978-3-031-34048-2_30"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2.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3.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0.png"/><Relationship Id="rId4" Type="http://schemas.openxmlformats.org/officeDocument/2006/relationships/hyperlink" Target="https://doi.org/10.1109/TMI.2021.3056531" TargetMode="External"/><Relationship Id="rId5" Type="http://schemas.openxmlformats.org/officeDocument/2006/relationships/hyperlink" Target="https://doi.org/10.1109/TMI.2021.3056531"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0.png"/><Relationship Id="rId4" Type="http://schemas.openxmlformats.org/officeDocument/2006/relationships/hyperlink" Target="https://doi.org/10.1109/TMI.2021.3056531" TargetMode="External"/><Relationship Id="rId5" Type="http://schemas.openxmlformats.org/officeDocument/2006/relationships/hyperlink" Target="https://doi.org/10.1109/TMI.2021.305653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20.png"/><Relationship Id="rId4" Type="http://schemas.openxmlformats.org/officeDocument/2006/relationships/hyperlink" Target="https://doi.org/10.1109/TMI.2021.3056531" TargetMode="External"/><Relationship Id="rId5" Type="http://schemas.openxmlformats.org/officeDocument/2006/relationships/hyperlink" Target="https://doi.org/10.1109/TMI.2021.3056531"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0.png"/><Relationship Id="rId4" Type="http://schemas.openxmlformats.org/officeDocument/2006/relationships/hyperlink" Target="https://doi.org/10.1109/TMI.2021.3056531" TargetMode="External"/><Relationship Id="rId5" Type="http://schemas.openxmlformats.org/officeDocument/2006/relationships/hyperlink" Target="https://doi.org/10.1109/TMI.2021.3056531"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20.png"/><Relationship Id="rId4" Type="http://schemas.openxmlformats.org/officeDocument/2006/relationships/image" Target="../media/image11.png"/><Relationship Id="rId5" Type="http://schemas.openxmlformats.org/officeDocument/2006/relationships/image" Target="../media/image14.png"/><Relationship Id="rId6" Type="http://schemas.openxmlformats.org/officeDocument/2006/relationships/image" Target="../media/image17.png"/><Relationship Id="rId7" Type="http://schemas.openxmlformats.org/officeDocument/2006/relationships/hyperlink" Target="https://doi.org/10.1109/TMI.2021.3056531" TargetMode="External"/><Relationship Id="rId8" Type="http://schemas.openxmlformats.org/officeDocument/2006/relationships/hyperlink" Target="https://doi.org/10.1109/TMI.2021.3056531"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20.png"/><Relationship Id="rId4" Type="http://schemas.openxmlformats.org/officeDocument/2006/relationships/image" Target="../media/image15.png"/><Relationship Id="rId5" Type="http://schemas.openxmlformats.org/officeDocument/2006/relationships/hyperlink" Target="https://doi.org/10.1109/TMI.2021.3056531" TargetMode="External"/><Relationship Id="rId6" Type="http://schemas.openxmlformats.org/officeDocument/2006/relationships/hyperlink" Target="https://doi.org/10.1109/TMI.2021.3056531"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20.png"/><Relationship Id="rId4" Type="http://schemas.openxmlformats.org/officeDocument/2006/relationships/hyperlink" Target="https://doi.org/10.1109/TMI.2021.3056531" TargetMode="External"/><Relationship Id="rId5" Type="http://schemas.openxmlformats.org/officeDocument/2006/relationships/hyperlink" Target="https://doi.org/10.1109/TMI.2021.3056531"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22.png"/><Relationship Id="rId4" Type="http://schemas.openxmlformats.org/officeDocument/2006/relationships/hyperlink" Target="https://doi.org/10.1109/TMI.2021.3056531" TargetMode="External"/><Relationship Id="rId5" Type="http://schemas.openxmlformats.org/officeDocument/2006/relationships/hyperlink" Target="https://doi.org/10.1109/TMI.2021.3056531"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27.png"/><Relationship Id="rId4" Type="http://schemas.openxmlformats.org/officeDocument/2006/relationships/hyperlink" Target="https://doi.org/10.1109/TMI.2021.3056531" TargetMode="External"/><Relationship Id="rId5" Type="http://schemas.openxmlformats.org/officeDocument/2006/relationships/hyperlink" Target="https://doi.org/10.1109/TMI.2021.3056531"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19.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19.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19.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21.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19.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19.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19.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19.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35.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23.png"/></Relationships>
</file>

<file path=ppt/slides/_rels/slide52.xml.rels><?xml version="1.0" encoding="UTF-8" standalone="yes"?><Relationships xmlns="http://schemas.openxmlformats.org/package/2006/relationships"><Relationship Id="rId20" Type="http://schemas.openxmlformats.org/officeDocument/2006/relationships/hyperlink" Target="https://doi.org/10.1038/s41591-020-1009-y" TargetMode="External"/><Relationship Id="rId22" Type="http://schemas.openxmlformats.org/officeDocument/2006/relationships/hyperlink" Target="https://doi.org/10.1109/TMI.2023.3331982" TargetMode="External"/><Relationship Id="rId21" Type="http://schemas.openxmlformats.org/officeDocument/2006/relationships/hyperlink" Target="https://doi.org/10.1109/TMI.2023.3331982" TargetMode="External"/><Relationship Id="rId24" Type="http://schemas.openxmlformats.org/officeDocument/2006/relationships/hyperlink" Target="https://doi.org/10.1186/s12968-021-00780-x" TargetMode="External"/><Relationship Id="rId23" Type="http://schemas.openxmlformats.org/officeDocument/2006/relationships/hyperlink" Target="https://doi.org/10.1186/s12968-021-00780-x" TargetMode="External"/><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hyperlink" Target="https://doi.org/10.1016/S0735-1097(84)80392-7" TargetMode="External"/><Relationship Id="rId4" Type="http://schemas.openxmlformats.org/officeDocument/2006/relationships/hyperlink" Target="https://doi.org/10.1016/S0735-1097(84)80392-7" TargetMode="External"/><Relationship Id="rId9" Type="http://schemas.openxmlformats.org/officeDocument/2006/relationships/hyperlink" Target="https://doi.org/10.1088/0031-9155/51/17/003" TargetMode="External"/><Relationship Id="rId26" Type="http://schemas.openxmlformats.org/officeDocument/2006/relationships/hyperlink" Target="https://doi.org/10.3389/fcvm.2020.00102" TargetMode="External"/><Relationship Id="rId25" Type="http://schemas.openxmlformats.org/officeDocument/2006/relationships/hyperlink" Target="https://doi.org/10.3389/fcvm.2020.00102" TargetMode="External"/><Relationship Id="rId28" Type="http://schemas.openxmlformats.org/officeDocument/2006/relationships/hyperlink" Target="https://doi.org/10.1093/eurheartj/ehv529" TargetMode="External"/><Relationship Id="rId27" Type="http://schemas.openxmlformats.org/officeDocument/2006/relationships/hyperlink" Target="https://doi.org/10.1093/eurheartj/ehv529" TargetMode="External"/><Relationship Id="rId5" Type="http://schemas.openxmlformats.org/officeDocument/2006/relationships/hyperlink" Target="https://doi.org/10.1016/S0894-7317(99)70167-7" TargetMode="External"/><Relationship Id="rId6" Type="http://schemas.openxmlformats.org/officeDocument/2006/relationships/hyperlink" Target="https://doi.org/10.1016/S0894-7317(99)70167-7" TargetMode="External"/><Relationship Id="rId29" Type="http://schemas.openxmlformats.org/officeDocument/2006/relationships/hyperlink" Target="https://doi.org/10.1038/s41586-020-2145-8" TargetMode="External"/><Relationship Id="rId7" Type="http://schemas.openxmlformats.org/officeDocument/2006/relationships/hyperlink" Target="https://doi.org/10.1118/1.595782" TargetMode="External"/><Relationship Id="rId8" Type="http://schemas.openxmlformats.org/officeDocument/2006/relationships/hyperlink" Target="https://doi.org/10.1118/1.595782" TargetMode="External"/><Relationship Id="rId31" Type="http://schemas.openxmlformats.org/officeDocument/2006/relationships/hyperlink" Target="https://doi.org/10.1016/J.JCMG.2014.10.010" TargetMode="External"/><Relationship Id="rId30" Type="http://schemas.openxmlformats.org/officeDocument/2006/relationships/hyperlink" Target="https://doi.org/10.1038/s41586-020-2145-8" TargetMode="External"/><Relationship Id="rId11" Type="http://schemas.openxmlformats.org/officeDocument/2006/relationships/hyperlink" Target="https://doi.org/10.3389/fonc.2022.806153" TargetMode="External"/><Relationship Id="rId33" Type="http://schemas.openxmlformats.org/officeDocument/2006/relationships/hyperlink" Target="https://doi.org/10.1007/978-3-031-34048-2_30" TargetMode="External"/><Relationship Id="rId10" Type="http://schemas.openxmlformats.org/officeDocument/2006/relationships/hyperlink" Target="https://doi.org/10.1088/0031-9155/51/17/003" TargetMode="External"/><Relationship Id="rId32" Type="http://schemas.openxmlformats.org/officeDocument/2006/relationships/hyperlink" Target="https://doi.org/10.1016/J.JCMG.2014.10.010" TargetMode="External"/><Relationship Id="rId13" Type="http://schemas.openxmlformats.org/officeDocument/2006/relationships/hyperlink" Target="https://doi.org/10.1118/1.2349696" TargetMode="External"/><Relationship Id="rId35" Type="http://schemas.openxmlformats.org/officeDocument/2006/relationships/hyperlink" Target="https://doi.org/10.1109/ICCV48922.2021.00676" TargetMode="External"/><Relationship Id="rId12" Type="http://schemas.openxmlformats.org/officeDocument/2006/relationships/hyperlink" Target="https://doi.org/10.3389/fonc.2022.806153" TargetMode="External"/><Relationship Id="rId34" Type="http://schemas.openxmlformats.org/officeDocument/2006/relationships/hyperlink" Target="https://doi.org/10.1007/978-3-031-34048-2_30" TargetMode="External"/><Relationship Id="rId15" Type="http://schemas.openxmlformats.org/officeDocument/2006/relationships/hyperlink" Target="https://doi.org/10.1186/s13014-018-1191-y" TargetMode="External"/><Relationship Id="rId37" Type="http://schemas.openxmlformats.org/officeDocument/2006/relationships/hyperlink" Target="https://doi.org/10.48550/arXiv.1411.1784" TargetMode="External"/><Relationship Id="rId14" Type="http://schemas.openxmlformats.org/officeDocument/2006/relationships/hyperlink" Target="https://doi.org/10.1118/1.2349696" TargetMode="External"/><Relationship Id="rId36" Type="http://schemas.openxmlformats.org/officeDocument/2006/relationships/hyperlink" Target="https://doi.org/10.1109/ICCV48922.2021.00676" TargetMode="External"/><Relationship Id="rId17" Type="http://schemas.openxmlformats.org/officeDocument/2006/relationships/hyperlink" Target="https://doi.org/10.1109/TMI.2021.3056531" TargetMode="External"/><Relationship Id="rId16" Type="http://schemas.openxmlformats.org/officeDocument/2006/relationships/hyperlink" Target="https://doi.org/10.1186/s13014-018-1191-y" TargetMode="External"/><Relationship Id="rId19" Type="http://schemas.openxmlformats.org/officeDocument/2006/relationships/hyperlink" Target="https://doi.org/10.1038/s41591-020-1009-y" TargetMode="External"/><Relationship Id="rId18" Type="http://schemas.openxmlformats.org/officeDocument/2006/relationships/hyperlink" Target="https://doi.org/10.1109/TMI.2021.3056531" TargetMode="External"/></Relationships>
</file>

<file path=ppt/slides/_rels/slide53.xml.rels><?xml version="1.0" encoding="UTF-8" standalone="yes"?><Relationships xmlns="http://schemas.openxmlformats.org/package/2006/relationships"><Relationship Id="rId40" Type="http://schemas.openxmlformats.org/officeDocument/2006/relationships/hyperlink" Target="https://arxiv.org/abs/2208.01626v1" TargetMode="External"/><Relationship Id="rId20" Type="http://schemas.openxmlformats.org/officeDocument/2006/relationships/hyperlink" Target="https://www.michiganmedicine.org/health-lab/anatomy-human-heart" TargetMode="External"/><Relationship Id="rId22" Type="http://schemas.openxmlformats.org/officeDocument/2006/relationships/hyperlink" Target="https://doi.org/10.1016/J.JELECTROCARD.2009.06.006" TargetMode="External"/><Relationship Id="rId21" Type="http://schemas.openxmlformats.org/officeDocument/2006/relationships/hyperlink" Target="https://doi.org/10.1016/J.JELECTROCARD.2009.06.006" TargetMode="External"/><Relationship Id="rId24" Type="http://schemas.openxmlformats.org/officeDocument/2006/relationships/hyperlink" Target="https://doi.org/10.1093/EUROPACE/EUZ324" TargetMode="External"/><Relationship Id="rId23" Type="http://schemas.openxmlformats.org/officeDocument/2006/relationships/hyperlink" Target="https://doi.org/10.1093/EUROPACE/EUZ324" TargetMode="External"/><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hyperlink" Target="https://doi.org/10.1007/0-387-22440-8_13" TargetMode="External"/><Relationship Id="rId4" Type="http://schemas.openxmlformats.org/officeDocument/2006/relationships/hyperlink" Target="https://doi.org/10.1007/0-387-22440-8_13" TargetMode="External"/><Relationship Id="rId9" Type="http://schemas.openxmlformats.org/officeDocument/2006/relationships/hyperlink" Target="https://doi.org/10.3389/fcvm.2022.983091" TargetMode="External"/><Relationship Id="rId26" Type="http://schemas.openxmlformats.org/officeDocument/2006/relationships/hyperlink" Target="https://doi.org/10.1016/J.KNOSYS.2021.107187" TargetMode="External"/><Relationship Id="rId25" Type="http://schemas.openxmlformats.org/officeDocument/2006/relationships/hyperlink" Target="https://doi.org/10.1016/J.KNOSYS.2021.107187" TargetMode="External"/><Relationship Id="rId28" Type="http://schemas.openxmlformats.org/officeDocument/2006/relationships/hyperlink" Target="https://doi.org/10.1016/J.ARTMED.2019.101789" TargetMode="External"/><Relationship Id="rId27" Type="http://schemas.openxmlformats.org/officeDocument/2006/relationships/hyperlink" Target="https://doi.org/10.1016/J.ARTMED.2019.101789" TargetMode="External"/><Relationship Id="rId5" Type="http://schemas.openxmlformats.org/officeDocument/2006/relationships/hyperlink" Target="https://doi.org/10.48550/arXiv.1907.04155" TargetMode="External"/><Relationship Id="rId6" Type="http://schemas.openxmlformats.org/officeDocument/2006/relationships/hyperlink" Target="https://doi.org/10.48550/arXiv.1907.04155" TargetMode="External"/><Relationship Id="rId29" Type="http://schemas.openxmlformats.org/officeDocument/2006/relationships/hyperlink" Target="https://doi.org/10.1088/1742-6596/913/1/012004" TargetMode="External"/><Relationship Id="rId7" Type="http://schemas.openxmlformats.org/officeDocument/2006/relationships/hyperlink" Target="https://doi.org/10.1109/TMI.2018.2837502" TargetMode="External"/><Relationship Id="rId8" Type="http://schemas.openxmlformats.org/officeDocument/2006/relationships/hyperlink" Target="https://doi.org/10.1109/TMI.2018.2837502" TargetMode="External"/><Relationship Id="rId31" Type="http://schemas.openxmlformats.org/officeDocument/2006/relationships/hyperlink" Target="https://doi.org/10.1016/J.ESWAX.2020.100033" TargetMode="External"/><Relationship Id="rId30" Type="http://schemas.openxmlformats.org/officeDocument/2006/relationships/hyperlink" Target="https://doi.org/10.1088/1742-6596/913/1/012004" TargetMode="External"/><Relationship Id="rId11" Type="http://schemas.openxmlformats.org/officeDocument/2006/relationships/hyperlink" Target="https://doi.org/10.1007/978-3-031-19821-2_20" TargetMode="External"/><Relationship Id="rId33" Type="http://schemas.openxmlformats.org/officeDocument/2006/relationships/hyperlink" Target="https://github.com/hojonathanho/diffusion" TargetMode="External"/><Relationship Id="rId10" Type="http://schemas.openxmlformats.org/officeDocument/2006/relationships/hyperlink" Target="https://doi.org/10.3389/fcvm.2022.983091" TargetMode="External"/><Relationship Id="rId32" Type="http://schemas.openxmlformats.org/officeDocument/2006/relationships/hyperlink" Target="https://doi.org/10.1016/J.ESWAX.2020.100033" TargetMode="External"/><Relationship Id="rId13" Type="http://schemas.openxmlformats.org/officeDocument/2006/relationships/hyperlink" Target="https://doi.org/10.1038/s41586-020-2145-8" TargetMode="External"/><Relationship Id="rId35" Type="http://schemas.openxmlformats.org/officeDocument/2006/relationships/hyperlink" Target="https://arxiv.org/abs/2212.14678v1" TargetMode="External"/><Relationship Id="rId12" Type="http://schemas.openxmlformats.org/officeDocument/2006/relationships/hyperlink" Target="https://doi.org/10.1007/978-3-031-19821-2_20" TargetMode="External"/><Relationship Id="rId34" Type="http://schemas.openxmlformats.org/officeDocument/2006/relationships/hyperlink" Target="https://github.com/hojonathanho/diffusion" TargetMode="External"/><Relationship Id="rId15" Type="http://schemas.openxmlformats.org/officeDocument/2006/relationships/hyperlink" Target="https://doi.org/10.1016/J.PBIOMOLBIO.2011.06.014" TargetMode="External"/><Relationship Id="rId37" Type="http://schemas.openxmlformats.org/officeDocument/2006/relationships/hyperlink" Target="https://doi.org/10.1145/3528233.3530757" TargetMode="External"/><Relationship Id="rId14" Type="http://schemas.openxmlformats.org/officeDocument/2006/relationships/hyperlink" Target="https://doi.org/10.1038/s41586-020-2145-8" TargetMode="External"/><Relationship Id="rId36" Type="http://schemas.openxmlformats.org/officeDocument/2006/relationships/hyperlink" Target="https://arxiv.org/abs/2212.14678v1" TargetMode="External"/><Relationship Id="rId17" Type="http://schemas.openxmlformats.org/officeDocument/2006/relationships/hyperlink" Target="https://lilianweng.github.io/posts/2018-08-12-vae/" TargetMode="External"/><Relationship Id="rId39" Type="http://schemas.openxmlformats.org/officeDocument/2006/relationships/hyperlink" Target="https://arxiv.org/abs/2208.01626v1" TargetMode="External"/><Relationship Id="rId16" Type="http://schemas.openxmlformats.org/officeDocument/2006/relationships/hyperlink" Target="https://doi.org/10.1016/J.PBIOMOLBIO.2011.06.014" TargetMode="External"/><Relationship Id="rId38" Type="http://schemas.openxmlformats.org/officeDocument/2006/relationships/hyperlink" Target="https://doi.org/10.1145/3528233.3530757" TargetMode="External"/><Relationship Id="rId19" Type="http://schemas.openxmlformats.org/officeDocument/2006/relationships/hyperlink" Target="https://www.michiganmedicine.org/health-lab/anatomy-human-heart" TargetMode="External"/><Relationship Id="rId18" Type="http://schemas.openxmlformats.org/officeDocument/2006/relationships/hyperlink" Target="https://lilianweng.github.io/posts/2018-08-12-vae/"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2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25.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41.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 Id="rId3" Type="http://schemas.openxmlformats.org/officeDocument/2006/relationships/image" Target="../media/image38.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39.png"/><Relationship Id="rId4" Type="http://schemas.openxmlformats.org/officeDocument/2006/relationships/hyperlink" Target="https://doi.org/10.1007/978-3-031-34048-2_30" TargetMode="External"/><Relationship Id="rId5" Type="http://schemas.openxmlformats.org/officeDocument/2006/relationships/hyperlink" Target="https://doi.org/10.1007/978-3-031-34048-2_3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hyperlink" Target="https://doi.org/10.1007/978-3-031-34048-2_30" TargetMode="External"/><Relationship Id="rId4" Type="http://schemas.openxmlformats.org/officeDocument/2006/relationships/hyperlink" Target="https://doi.org/10.1007/978-3-031-34048-2_30" TargetMode="External"/><Relationship Id="rId5" Type="http://schemas.openxmlformats.org/officeDocument/2006/relationships/image" Target="../media/image28.png"/><Relationship Id="rId6" Type="http://schemas.openxmlformats.org/officeDocument/2006/relationships/image" Target="../media/image3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20.png"/><Relationship Id="rId4" Type="http://schemas.openxmlformats.org/officeDocument/2006/relationships/image" Target="../media/image11.png"/><Relationship Id="rId9" Type="http://schemas.openxmlformats.org/officeDocument/2006/relationships/hyperlink" Target="https://doi.org/10.1109/TMI.2021.3056531" TargetMode="External"/><Relationship Id="rId5" Type="http://schemas.openxmlformats.org/officeDocument/2006/relationships/image" Target="../media/image14.png"/><Relationship Id="rId6" Type="http://schemas.openxmlformats.org/officeDocument/2006/relationships/image" Target="../media/image17.png"/><Relationship Id="rId7" Type="http://schemas.openxmlformats.org/officeDocument/2006/relationships/image" Target="../media/image24.png"/><Relationship Id="rId8" Type="http://schemas.openxmlformats.org/officeDocument/2006/relationships/hyperlink" Target="https://doi.org/10.1109/TMI.2021.3056531"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40.png"/><Relationship Id="rId4" Type="http://schemas.openxmlformats.org/officeDocument/2006/relationships/hyperlink" Target="https://doi.org/10.1109/TMI.2021.3056531" TargetMode="External"/><Relationship Id="rId5" Type="http://schemas.openxmlformats.org/officeDocument/2006/relationships/hyperlink" Target="https://doi.org/10.1109/TMI.2021.3056531"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hyperlink" Target="https://doi.org/10.1109/TMI.2021.3056531" TargetMode="External"/><Relationship Id="rId4" Type="http://schemas.openxmlformats.org/officeDocument/2006/relationships/hyperlink" Target="https://doi.org/10.1109/TMI.2021.3056531" TargetMode="External"/><Relationship Id="rId5" Type="http://schemas.openxmlformats.org/officeDocument/2006/relationships/image" Target="../media/image37.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hyperlink" Target="https://doi.org/10.1109/TMI.2021.3056531" TargetMode="External"/><Relationship Id="rId4" Type="http://schemas.openxmlformats.org/officeDocument/2006/relationships/hyperlink" Target="https://doi.org/10.1109/TMI.2021.3056531" TargetMode="External"/><Relationship Id="rId5" Type="http://schemas.openxmlformats.org/officeDocument/2006/relationships/image" Target="../media/image3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 Id="rId3" Type="http://schemas.openxmlformats.org/officeDocument/2006/relationships/hyperlink" Target="https://doi.org/10.1109/TMI.2021.3056531" TargetMode="External"/><Relationship Id="rId4" Type="http://schemas.openxmlformats.org/officeDocument/2006/relationships/hyperlink" Target="https://doi.org/10.1109/TMI.2021.3056531" TargetMode="External"/><Relationship Id="rId5" Type="http://schemas.openxmlformats.org/officeDocument/2006/relationships/image" Target="../media/image3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31.png"/><Relationship Id="rId4" Type="http://schemas.openxmlformats.org/officeDocument/2006/relationships/hyperlink" Target="https://doi.org/10.1109/TMI.2023.3331982" TargetMode="External"/><Relationship Id="rId5" Type="http://schemas.openxmlformats.org/officeDocument/2006/relationships/hyperlink" Target="https://doi.org/10.1109/TMI.2023.3331982"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hyperlink" Target="https://doi.org/10.1109/TMI.2023.3331982" TargetMode="External"/><Relationship Id="rId4" Type="http://schemas.openxmlformats.org/officeDocument/2006/relationships/hyperlink" Target="https://doi.org/10.1109/TMI.2023.3331982" TargetMode="External"/><Relationship Id="rId5" Type="http://schemas.openxmlformats.org/officeDocument/2006/relationships/image" Target="../media/image30.png"/><Relationship Id="rId6" Type="http://schemas.openxmlformats.org/officeDocument/2006/relationships/image" Target="../media/image33.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hyperlink" Target="https://doi.org/10.1109/TMI.2023.3331982" TargetMode="External"/><Relationship Id="rId4" Type="http://schemas.openxmlformats.org/officeDocument/2006/relationships/hyperlink" Target="https://doi.org/10.1109/TMI.2023.333198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gif"/><Relationship Id="rId4" Type="http://schemas.openxmlformats.org/officeDocument/2006/relationships/hyperlink" Target="https://www.michiganmedicine.org/health-lab/anatomy-human-heart" TargetMode="External"/><Relationship Id="rId5" Type="http://schemas.openxmlformats.org/officeDocument/2006/relationships/hyperlink" Target="https://www.michiganmedicine.org/health-lab/anatomy-human-hear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gif"/><Relationship Id="rId4" Type="http://schemas.openxmlformats.org/officeDocument/2006/relationships/hyperlink" Target="https://www.michiganmedicine.org/health-lab/anatomy-human-heart" TargetMode="External"/><Relationship Id="rId5" Type="http://schemas.openxmlformats.org/officeDocument/2006/relationships/hyperlink" Target="https://www.michiganmedicine.org/health-lab/anatomy-human-hear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
          <p:cNvSpPr txBox="1"/>
          <p:nvPr>
            <p:ph type="ctrTitle"/>
          </p:nvPr>
        </p:nvSpPr>
        <p:spPr>
          <a:xfrm>
            <a:off x="2120010" y="1853819"/>
            <a:ext cx="6954100" cy="9715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2700"/>
              <a:t>Handling motion in Medical Imaging with Spatio-Temporal Generative Models</a:t>
            </a:r>
            <a:endParaRPr sz="2700"/>
          </a:p>
        </p:txBody>
      </p:sp>
      <p:sp>
        <p:nvSpPr>
          <p:cNvPr id="86" name="Google Shape;86;p1"/>
          <p:cNvSpPr txBox="1"/>
          <p:nvPr>
            <p:ph idx="1" type="subTitle"/>
          </p:nvPr>
        </p:nvSpPr>
        <p:spPr>
          <a:xfrm>
            <a:off x="2120010" y="1340659"/>
            <a:ext cx="6954100" cy="51435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1"/>
              </a:buClr>
              <a:buSzPts val="1800"/>
              <a:buFont typeface="Helvetica Neue"/>
              <a:buNone/>
            </a:pPr>
            <a:r>
              <a:rPr lang="en-US"/>
              <a:t>Deep Learning in Medical Applications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2e44c32c038_0_26"/>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Anatomy of the Heart</a:t>
            </a:r>
            <a:endParaRPr/>
          </a:p>
        </p:txBody>
      </p:sp>
      <p:sp>
        <p:nvSpPr>
          <p:cNvPr id="162" name="Google Shape;162;g2e44c32c038_0_26"/>
          <p:cNvSpPr txBox="1"/>
          <p:nvPr>
            <p:ph idx="1" type="body"/>
          </p:nvPr>
        </p:nvSpPr>
        <p:spPr>
          <a:xfrm>
            <a:off x="358775" y="1283413"/>
            <a:ext cx="3121200" cy="23445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rPr lang="en-US" u="sng"/>
              <a:t>End Diastolic (ED):</a:t>
            </a:r>
            <a:endParaRPr u="sng"/>
          </a:p>
          <a:p>
            <a:pPr indent="0" lvl="0" marL="0" rtl="0" algn="l">
              <a:spcBef>
                <a:spcPts val="0"/>
              </a:spcBef>
              <a:spcAft>
                <a:spcPts val="0"/>
              </a:spcAft>
              <a:buClr>
                <a:srgbClr val="333333"/>
              </a:buClr>
              <a:buSzPts val="1800"/>
              <a:buFont typeface="Helvetica Neue"/>
              <a:buNone/>
            </a:pPr>
            <a:r>
              <a:rPr lang="en-US"/>
              <a:t>  </a:t>
            </a:r>
            <a:r>
              <a:rPr lang="en-US" sz="1500"/>
              <a:t>Ventricles maximally filled</a:t>
            </a:r>
            <a:endParaRPr sz="1500"/>
          </a:p>
          <a:p>
            <a:pPr indent="-228600" lvl="0" marL="342900" rtl="0" algn="l">
              <a:spcBef>
                <a:spcPts val="0"/>
              </a:spcBef>
              <a:spcAft>
                <a:spcPts val="0"/>
              </a:spcAft>
              <a:buClr>
                <a:srgbClr val="333333"/>
              </a:buClr>
              <a:buSzPts val="1800"/>
              <a:buFont typeface="Helvetica Neue"/>
              <a:buNone/>
            </a:pPr>
            <a:r>
              <a:t/>
            </a:r>
            <a:endParaRPr/>
          </a:p>
          <a:p>
            <a:pPr indent="-228600" lvl="0" marL="342900" rtl="0" algn="l">
              <a:spcBef>
                <a:spcPts val="0"/>
              </a:spcBef>
              <a:spcAft>
                <a:spcPts val="0"/>
              </a:spcAft>
              <a:buClr>
                <a:srgbClr val="333333"/>
              </a:buClr>
              <a:buSzPts val="1800"/>
              <a:buFont typeface="Helvetica Neue"/>
              <a:buNone/>
            </a:pPr>
            <a:r>
              <a:t/>
            </a:r>
            <a:endParaRPr/>
          </a:p>
          <a:p>
            <a:pPr indent="-228600" lvl="0" marL="342900" rtl="0" algn="l">
              <a:spcBef>
                <a:spcPts val="0"/>
              </a:spcBef>
              <a:spcAft>
                <a:spcPts val="0"/>
              </a:spcAft>
              <a:buClr>
                <a:srgbClr val="333333"/>
              </a:buClr>
              <a:buSzPts val="1800"/>
              <a:buFont typeface="Helvetica Neue"/>
              <a:buNone/>
            </a:pPr>
            <a:r>
              <a:rPr lang="en-US" u="sng"/>
              <a:t>End Systolic (ES):</a:t>
            </a:r>
            <a:endParaRPr u="sng"/>
          </a:p>
          <a:p>
            <a:pPr indent="0" lvl="0" marL="0" rtl="0" algn="l">
              <a:spcBef>
                <a:spcPts val="0"/>
              </a:spcBef>
              <a:spcAft>
                <a:spcPts val="0"/>
              </a:spcAft>
              <a:buClr>
                <a:srgbClr val="333333"/>
              </a:buClr>
              <a:buSzPts val="1800"/>
              <a:buFont typeface="Helvetica Neue"/>
              <a:buNone/>
            </a:pPr>
            <a:r>
              <a:rPr lang="en-US"/>
              <a:t>  </a:t>
            </a:r>
            <a:r>
              <a:rPr lang="en-US" sz="1500"/>
              <a:t>Ventricles completely depleted</a:t>
            </a:r>
            <a:endParaRPr sz="1500"/>
          </a:p>
          <a:p>
            <a:pPr indent="-228600" lvl="0" marL="342900" rtl="0" algn="l">
              <a:spcBef>
                <a:spcPts val="0"/>
              </a:spcBef>
              <a:spcAft>
                <a:spcPts val="0"/>
              </a:spcAft>
              <a:buClr>
                <a:srgbClr val="333333"/>
              </a:buClr>
              <a:buSzPts val="1800"/>
              <a:buFont typeface="Helvetica Neue"/>
              <a:buNone/>
            </a:pPr>
            <a:r>
              <a:t/>
            </a:r>
            <a:endParaRPr/>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sz="1500"/>
          </a:p>
          <a:p>
            <a:pPr indent="-228600" lvl="0" marL="342900" rtl="0" algn="l">
              <a:spcBef>
                <a:spcPts val="0"/>
              </a:spcBef>
              <a:spcAft>
                <a:spcPts val="0"/>
              </a:spcAft>
              <a:buClr>
                <a:srgbClr val="333333"/>
              </a:buClr>
              <a:buSzPts val="1800"/>
              <a:buFont typeface="Helvetica Neue"/>
              <a:buNone/>
            </a:pPr>
            <a:r>
              <a:t/>
            </a:r>
            <a:endParaRPr/>
          </a:p>
        </p:txBody>
      </p:sp>
      <p:sp>
        <p:nvSpPr>
          <p:cNvPr id="163" name="Google Shape;163;g2e44c32c038_0_26"/>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164" name="Google Shape;164;g2e44c32c038_0_26"/>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165" name="Google Shape;165;g2e44c32c038_0_26"/>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166" name="Google Shape;166;g2e44c32c038_0_26"/>
          <p:cNvPicPr preferRelativeResize="0"/>
          <p:nvPr/>
        </p:nvPicPr>
        <p:blipFill>
          <a:blip r:embed="rId3">
            <a:alphaModFix/>
          </a:blip>
          <a:stretch>
            <a:fillRect/>
          </a:stretch>
        </p:blipFill>
        <p:spPr>
          <a:xfrm>
            <a:off x="3529650" y="934400"/>
            <a:ext cx="5410350" cy="3042525"/>
          </a:xfrm>
          <a:prstGeom prst="rect">
            <a:avLst/>
          </a:prstGeom>
          <a:noFill/>
          <a:ln>
            <a:noFill/>
          </a:ln>
        </p:spPr>
      </p:pic>
      <p:sp>
        <p:nvSpPr>
          <p:cNvPr id="167" name="Google Shape;167;g2e44c32c038_0_26"/>
          <p:cNvSpPr txBox="1"/>
          <p:nvPr/>
        </p:nvSpPr>
        <p:spPr>
          <a:xfrm>
            <a:off x="3529650" y="3976925"/>
            <a:ext cx="5214300" cy="25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rgbClr val="000000"/>
              </a:buClr>
              <a:buSzPts val="1100"/>
              <a:buFont typeface="Arial"/>
              <a:buNone/>
            </a:pPr>
            <a:r>
              <a:rPr lang="en-US" sz="800">
                <a:solidFill>
                  <a:schemeClr val="dk1"/>
                </a:solidFill>
              </a:rPr>
              <a:t>Michigan Medicine. (n.d.). Anatomy of the human heart. </a:t>
            </a:r>
            <a:r>
              <a:rPr i="1" lang="en-US" sz="800">
                <a:solidFill>
                  <a:schemeClr val="dk1"/>
                </a:solidFill>
              </a:rPr>
              <a:t>Health Lab</a:t>
            </a:r>
            <a:r>
              <a:rPr lang="en-US" sz="800">
                <a:solidFill>
                  <a:schemeClr val="dk1"/>
                </a:solidFill>
              </a:rPr>
              <a:t>.</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https://www.michiganmedicine.org/health-lab/anatomy-human-heart</a:t>
            </a:r>
            <a:endParaRPr sz="800">
              <a:solidFill>
                <a:srgbClr val="59595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e44c32c038_0_65"/>
          <p:cNvSpPr txBox="1"/>
          <p:nvPr>
            <p:ph idx="1" type="subTitle"/>
          </p:nvPr>
        </p:nvSpPr>
        <p:spPr>
          <a:xfrm>
            <a:off x="2120010" y="1336557"/>
            <a:ext cx="6954000" cy="5145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1"/>
              </a:buClr>
              <a:buSzPts val="1800"/>
              <a:buFont typeface="Helvetica Neue"/>
              <a:buNone/>
            </a:pPr>
            <a:r>
              <a:t/>
            </a:r>
            <a:endParaRPr/>
          </a:p>
        </p:txBody>
      </p:sp>
      <p:sp>
        <p:nvSpPr>
          <p:cNvPr id="173" name="Google Shape;173;g2e44c32c038_0_65"/>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Background Knowledge</a:t>
            </a:r>
            <a:endParaRPr/>
          </a:p>
        </p:txBody>
      </p:sp>
      <p:sp>
        <p:nvSpPr>
          <p:cNvPr id="174" name="Google Shape;174;g2e44c32c038_0_65"/>
          <p:cNvSpPr txBox="1"/>
          <p:nvPr>
            <p:ph idx="1" type="subTitle"/>
          </p:nvPr>
        </p:nvSpPr>
        <p:spPr>
          <a:xfrm>
            <a:off x="2120000" y="2314477"/>
            <a:ext cx="6954000" cy="1298400"/>
          </a:xfrm>
          <a:prstGeom prst="rect">
            <a:avLst/>
          </a:prstGeom>
          <a:noFill/>
          <a:ln>
            <a:noFill/>
          </a:ln>
        </p:spPr>
        <p:txBody>
          <a:bodyPr anchorCtr="0" anchor="b" bIns="45700" lIns="91425" spcFirstLastPara="1" rIns="91425" wrap="square" tIns="45700">
            <a:noAutofit/>
          </a:bodyPr>
          <a:lstStyle/>
          <a:p>
            <a:pPr indent="-342900" lvl="0" marL="457200" rtl="0" algn="l">
              <a:spcBef>
                <a:spcPts val="0"/>
              </a:spcBef>
              <a:spcAft>
                <a:spcPts val="0"/>
              </a:spcAft>
              <a:buSzPts val="1800"/>
              <a:buChar char="-"/>
            </a:pPr>
            <a:r>
              <a:rPr lang="en-US"/>
              <a:t>Anatomy of the heart</a:t>
            </a:r>
            <a:endParaRPr/>
          </a:p>
          <a:p>
            <a:pPr indent="-342900" lvl="0" marL="457200" rtl="0" algn="l">
              <a:spcBef>
                <a:spcPts val="0"/>
              </a:spcBef>
              <a:spcAft>
                <a:spcPts val="0"/>
              </a:spcAft>
              <a:buSzPts val="1800"/>
              <a:buChar char="-"/>
            </a:pPr>
            <a:r>
              <a:rPr lang="en-US" u="sng"/>
              <a:t>Generative Models</a:t>
            </a:r>
            <a:endParaRPr u="sng"/>
          </a:p>
          <a:p>
            <a:pPr indent="-342900" lvl="0" marL="457200" rtl="0" algn="l">
              <a:spcBef>
                <a:spcPts val="0"/>
              </a:spcBef>
              <a:spcAft>
                <a:spcPts val="0"/>
              </a:spcAft>
              <a:buSzPts val="1800"/>
              <a:buChar char="-"/>
            </a:pPr>
            <a:r>
              <a:rPr lang="en-US"/>
              <a:t>Non-generative alternatives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e44c32c038_0_46"/>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Variational Autoencoders</a:t>
            </a:r>
            <a:endParaRPr/>
          </a:p>
        </p:txBody>
      </p:sp>
      <p:sp>
        <p:nvSpPr>
          <p:cNvPr id="180" name="Google Shape;180;g2e44c32c038_0_46"/>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p:txBody>
      </p:sp>
      <p:sp>
        <p:nvSpPr>
          <p:cNvPr id="181" name="Google Shape;181;g2e44c32c038_0_46"/>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182" name="Google Shape;182;g2e44c32c038_0_46"/>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183" name="Google Shape;183;g2e44c32c038_0_46"/>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184" name="Google Shape;184;g2e44c32c038_0_46"/>
          <p:cNvPicPr preferRelativeResize="0"/>
          <p:nvPr/>
        </p:nvPicPr>
        <p:blipFill>
          <a:blip r:embed="rId3">
            <a:alphaModFix/>
          </a:blip>
          <a:stretch>
            <a:fillRect/>
          </a:stretch>
        </p:blipFill>
        <p:spPr>
          <a:xfrm>
            <a:off x="1234325" y="967200"/>
            <a:ext cx="6537075" cy="2958075"/>
          </a:xfrm>
          <a:prstGeom prst="rect">
            <a:avLst/>
          </a:prstGeom>
          <a:noFill/>
          <a:ln>
            <a:noFill/>
          </a:ln>
        </p:spPr>
      </p:pic>
      <p:sp>
        <p:nvSpPr>
          <p:cNvPr id="185" name="Google Shape;185;g2e44c32c038_0_46"/>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Weng, L. (2018, August 12). VAE: A Type of Artificial Neural Network. </a:t>
            </a:r>
            <a:r>
              <a:rPr i="1" lang="en-US" sz="800">
                <a:solidFill>
                  <a:schemeClr val="dk1"/>
                </a:solidFill>
              </a:rPr>
              <a:t>Lil’Log</a:t>
            </a:r>
            <a:r>
              <a:rPr lang="en-US" sz="800">
                <a:solidFill>
                  <a:schemeClr val="dk1"/>
                </a:solidFill>
              </a:rPr>
              <a:t>.</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https://lilianweng.github.io/posts/2018-08-12-vae/</a:t>
            </a:r>
            <a:endParaRPr sz="800" u="sng">
              <a:solidFill>
                <a:schemeClr val="hlink"/>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2e44c32c038_0_56"/>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Diffusion Models</a:t>
            </a:r>
            <a:endParaRPr/>
          </a:p>
        </p:txBody>
      </p:sp>
      <p:sp>
        <p:nvSpPr>
          <p:cNvPr id="191" name="Google Shape;191;g2e44c32c038_0_56"/>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192" name="Google Shape;192;g2e44c32c038_0_56"/>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193" name="Google Shape;193;g2e44c32c038_0_56"/>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194" name="Google Shape;194;g2e44c32c038_0_56"/>
          <p:cNvPicPr preferRelativeResize="0"/>
          <p:nvPr/>
        </p:nvPicPr>
        <p:blipFill>
          <a:blip r:embed="rId3">
            <a:alphaModFix/>
          </a:blip>
          <a:stretch>
            <a:fillRect/>
          </a:stretch>
        </p:blipFill>
        <p:spPr>
          <a:xfrm>
            <a:off x="433748" y="1482764"/>
            <a:ext cx="8276499" cy="2463875"/>
          </a:xfrm>
          <a:prstGeom prst="rect">
            <a:avLst/>
          </a:prstGeom>
          <a:noFill/>
          <a:ln>
            <a:noFill/>
          </a:ln>
        </p:spPr>
      </p:pic>
      <p:sp>
        <p:nvSpPr>
          <p:cNvPr id="195" name="Google Shape;195;g2e44c32c038_0_56"/>
          <p:cNvSpPr txBox="1"/>
          <p:nvPr/>
        </p:nvSpPr>
        <p:spPr>
          <a:xfrm>
            <a:off x="1311300" y="4116438"/>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CVPR 2022 Tutorial on Diffusion Models. (n.d.). </a:t>
            </a:r>
            <a:r>
              <a:rPr i="1" lang="en-US" sz="800">
                <a:solidFill>
                  <a:schemeClr val="dk1"/>
                </a:solidFill>
              </a:rPr>
              <a:t>CVPR 2022 Tutorial on Diffusion Models</a:t>
            </a:r>
            <a:r>
              <a:rPr lang="en-US" sz="800">
                <a:solidFill>
                  <a:schemeClr val="dk1"/>
                </a:solidFill>
              </a:rPr>
              <a:t>. </a:t>
            </a:r>
            <a:r>
              <a:rPr lang="en-US" sz="800" u="sng">
                <a:solidFill>
                  <a:schemeClr val="hlink"/>
                </a:solidFill>
                <a:hlinkClick r:id="rId4"/>
              </a:rPr>
              <a:t>https://cvpr2022-tutorial-diffusion-models.github.io/</a:t>
            </a:r>
            <a:endParaRPr sz="800" u="sng">
              <a:solidFill>
                <a:schemeClr val="hlink"/>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g2e44c32c038_0_71"/>
          <p:cNvSpPr txBox="1"/>
          <p:nvPr>
            <p:ph idx="1" type="subTitle"/>
          </p:nvPr>
        </p:nvSpPr>
        <p:spPr>
          <a:xfrm>
            <a:off x="2120010" y="1336557"/>
            <a:ext cx="6954000" cy="5145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1"/>
              </a:buClr>
              <a:buSzPts val="1800"/>
              <a:buFont typeface="Helvetica Neue"/>
              <a:buNone/>
            </a:pPr>
            <a:r>
              <a:t/>
            </a:r>
            <a:endParaRPr/>
          </a:p>
        </p:txBody>
      </p:sp>
      <p:sp>
        <p:nvSpPr>
          <p:cNvPr id="201" name="Google Shape;201;g2e44c32c038_0_71"/>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Background Knowledge</a:t>
            </a:r>
            <a:endParaRPr/>
          </a:p>
        </p:txBody>
      </p:sp>
      <p:sp>
        <p:nvSpPr>
          <p:cNvPr id="202" name="Google Shape;202;g2e44c32c038_0_71"/>
          <p:cNvSpPr txBox="1"/>
          <p:nvPr>
            <p:ph idx="1" type="subTitle"/>
          </p:nvPr>
        </p:nvSpPr>
        <p:spPr>
          <a:xfrm>
            <a:off x="2120000" y="2314477"/>
            <a:ext cx="6954000" cy="1298400"/>
          </a:xfrm>
          <a:prstGeom prst="rect">
            <a:avLst/>
          </a:prstGeom>
          <a:noFill/>
          <a:ln>
            <a:noFill/>
          </a:ln>
        </p:spPr>
        <p:txBody>
          <a:bodyPr anchorCtr="0" anchor="b" bIns="45700" lIns="91425" spcFirstLastPara="1" rIns="91425" wrap="square" tIns="45700">
            <a:noAutofit/>
          </a:bodyPr>
          <a:lstStyle/>
          <a:p>
            <a:pPr indent="-342900" lvl="0" marL="457200" rtl="0" algn="l">
              <a:spcBef>
                <a:spcPts val="0"/>
              </a:spcBef>
              <a:spcAft>
                <a:spcPts val="0"/>
              </a:spcAft>
              <a:buSzPts val="1800"/>
              <a:buChar char="-"/>
            </a:pPr>
            <a:r>
              <a:rPr lang="en-US"/>
              <a:t>Anatomy of the heart</a:t>
            </a:r>
            <a:endParaRPr/>
          </a:p>
          <a:p>
            <a:pPr indent="-342900" lvl="0" marL="457200" rtl="0" algn="l">
              <a:spcBef>
                <a:spcPts val="0"/>
              </a:spcBef>
              <a:spcAft>
                <a:spcPts val="0"/>
              </a:spcAft>
              <a:buSzPts val="1800"/>
              <a:buChar char="-"/>
            </a:pPr>
            <a:r>
              <a:rPr lang="en-US"/>
              <a:t>Generative Models</a:t>
            </a:r>
            <a:endParaRPr/>
          </a:p>
          <a:p>
            <a:pPr indent="-342900" lvl="0" marL="457200" rtl="0" algn="l">
              <a:spcBef>
                <a:spcPts val="0"/>
              </a:spcBef>
              <a:spcAft>
                <a:spcPts val="0"/>
              </a:spcAft>
              <a:buSzPts val="1800"/>
              <a:buChar char="-"/>
            </a:pPr>
            <a:r>
              <a:rPr lang="en-US" u="sng"/>
              <a:t>Non-generative alternatives</a:t>
            </a:r>
            <a:endParaRPr u="sng"/>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g2e44c32c038_0_97"/>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Biomechanical Models</a:t>
            </a:r>
            <a:endParaRPr/>
          </a:p>
        </p:txBody>
      </p:sp>
      <p:sp>
        <p:nvSpPr>
          <p:cNvPr id="208" name="Google Shape;208;g2e44c32c038_0_97"/>
          <p:cNvSpPr txBox="1"/>
          <p:nvPr>
            <p:ph idx="1" type="body"/>
          </p:nvPr>
        </p:nvSpPr>
        <p:spPr>
          <a:xfrm>
            <a:off x="358775" y="1054175"/>
            <a:ext cx="4309800" cy="357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342900" lvl="0" marL="457200" rtl="0" algn="l">
              <a:spcBef>
                <a:spcPts val="0"/>
              </a:spcBef>
              <a:spcAft>
                <a:spcPts val="0"/>
              </a:spcAft>
              <a:buSzPts val="1800"/>
              <a:buChar char="•"/>
            </a:pPr>
            <a:r>
              <a:rPr lang="en-US"/>
              <a:t>provide high bio-physical accuracy</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US"/>
              <a:t>more expensive</a:t>
            </a:r>
            <a:endParaRPr/>
          </a:p>
        </p:txBody>
      </p:sp>
      <p:sp>
        <p:nvSpPr>
          <p:cNvPr id="209" name="Google Shape;209;g2e44c32c038_0_97"/>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210" name="Google Shape;210;g2e44c32c038_0_97"/>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211" name="Google Shape;211;g2e44c32c038_0_97"/>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212" name="Google Shape;212;g2e44c32c038_0_97"/>
          <p:cNvPicPr preferRelativeResize="0"/>
          <p:nvPr/>
        </p:nvPicPr>
        <p:blipFill rotWithShape="1">
          <a:blip r:embed="rId3">
            <a:alphaModFix/>
          </a:blip>
          <a:srcRect b="0" l="2521" r="46122" t="0"/>
          <a:stretch/>
        </p:blipFill>
        <p:spPr>
          <a:xfrm>
            <a:off x="4745775" y="725675"/>
            <a:ext cx="3964550" cy="3251100"/>
          </a:xfrm>
          <a:prstGeom prst="rect">
            <a:avLst/>
          </a:prstGeom>
          <a:noFill/>
          <a:ln>
            <a:noFill/>
          </a:ln>
        </p:spPr>
      </p:pic>
      <p:sp>
        <p:nvSpPr>
          <p:cNvPr id="213" name="Google Shape;213;g2e44c32c038_0_97"/>
          <p:cNvSpPr txBox="1"/>
          <p:nvPr/>
        </p:nvSpPr>
        <p:spPr>
          <a:xfrm>
            <a:off x="1081325" y="4131513"/>
            <a:ext cx="76290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Aguado-Sierra, J., Krishnamurthy, A., Villongco, C., Chuang, J., Howard, E., Gonzales, M. J., Omens, J., Krummen, D. E., Narayan, S., Kerckhoffs, R. C. P., &amp; McCulloch, A. D. (2011). Patient-specific modeling of dyssynchronous heart failure: A case study. </a:t>
            </a:r>
            <a:r>
              <a:rPr i="1" lang="en-US" sz="800">
                <a:solidFill>
                  <a:schemeClr val="dk1"/>
                </a:solidFill>
              </a:rPr>
              <a:t>Progress in Biophysics and Molecular Biology</a:t>
            </a:r>
            <a:r>
              <a:rPr lang="en-US" sz="800">
                <a:solidFill>
                  <a:schemeClr val="dk1"/>
                </a:solidFill>
              </a:rPr>
              <a:t>, </a:t>
            </a:r>
            <a:r>
              <a:rPr i="1" lang="en-US" sz="800">
                <a:solidFill>
                  <a:schemeClr val="dk1"/>
                </a:solidFill>
              </a:rPr>
              <a:t>107</a:t>
            </a:r>
            <a:r>
              <a:rPr lang="en-US" sz="800">
                <a:solidFill>
                  <a:schemeClr val="dk1"/>
                </a:solidFill>
              </a:rPr>
              <a:t>(1), 147–155.</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https://doi.org/10.1016/J.PBIOMOLBIO.2011.06.014</a:t>
            </a:r>
            <a:endParaRPr sz="800" u="sng">
              <a:solidFill>
                <a:schemeClr val="hlink"/>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g2e44c32c038_0_106"/>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Proposed Solutions</a:t>
            </a:r>
            <a:endParaRPr/>
          </a:p>
        </p:txBody>
      </p:sp>
      <p:sp>
        <p:nvSpPr>
          <p:cNvPr id="219" name="Google Shape;219;g2e44c32c038_0_106"/>
          <p:cNvSpPr txBox="1"/>
          <p:nvPr>
            <p:ph idx="1" type="subTitle"/>
          </p:nvPr>
        </p:nvSpPr>
        <p:spPr>
          <a:xfrm>
            <a:off x="2120000" y="2314477"/>
            <a:ext cx="6954000" cy="1298400"/>
          </a:xfrm>
          <a:prstGeom prst="rect">
            <a:avLst/>
          </a:prstGeom>
          <a:noFill/>
          <a:ln>
            <a:noFill/>
          </a:ln>
        </p:spPr>
        <p:txBody>
          <a:bodyPr anchorCtr="0" anchor="b" bIns="45700" lIns="91425" spcFirstLastPara="1" rIns="91425" wrap="square" tIns="45700">
            <a:noAutofit/>
          </a:bodyPr>
          <a:lstStyle/>
          <a:p>
            <a:pPr indent="-336550" lvl="0" marL="457200" rtl="0" algn="l">
              <a:spcBef>
                <a:spcPts val="0"/>
              </a:spcBef>
              <a:spcAft>
                <a:spcPts val="0"/>
              </a:spcAft>
              <a:buSzPts val="1700"/>
              <a:buChar char="-"/>
            </a:pPr>
            <a:r>
              <a:rPr lang="en-US" sz="1700"/>
              <a:t>SADM</a:t>
            </a:r>
            <a:endParaRPr sz="1700"/>
          </a:p>
          <a:p>
            <a:pPr indent="-336550" lvl="0" marL="457200" rtl="0" algn="l">
              <a:spcBef>
                <a:spcPts val="0"/>
              </a:spcBef>
              <a:spcAft>
                <a:spcPts val="0"/>
              </a:spcAft>
              <a:buSzPts val="1700"/>
              <a:buChar char="-"/>
            </a:pPr>
            <a:r>
              <a:rPr lang="en-US" sz="1700"/>
              <a:t>Latent Motion Matrix CVAE</a:t>
            </a:r>
            <a:endParaRPr sz="1700"/>
          </a:p>
          <a:p>
            <a:pPr indent="-336550" lvl="0" marL="457200" rtl="0" algn="l">
              <a:spcBef>
                <a:spcPts val="0"/>
              </a:spcBef>
              <a:spcAft>
                <a:spcPts val="0"/>
              </a:spcAft>
              <a:buSzPts val="1700"/>
              <a:buChar char="-"/>
            </a:pPr>
            <a:r>
              <a:rPr lang="en-US" sz="1700"/>
              <a:t>CHeart </a:t>
            </a:r>
            <a:endParaRPr sz="17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g2e44c32c038_0_125"/>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Proposed Solutions</a:t>
            </a:r>
            <a:endParaRPr/>
          </a:p>
        </p:txBody>
      </p:sp>
      <p:sp>
        <p:nvSpPr>
          <p:cNvPr id="225" name="Google Shape;225;g2e44c32c038_0_125"/>
          <p:cNvSpPr txBox="1"/>
          <p:nvPr>
            <p:ph idx="1" type="subTitle"/>
          </p:nvPr>
        </p:nvSpPr>
        <p:spPr>
          <a:xfrm>
            <a:off x="2120000" y="2314477"/>
            <a:ext cx="6954000" cy="1298400"/>
          </a:xfrm>
          <a:prstGeom prst="rect">
            <a:avLst/>
          </a:prstGeom>
          <a:noFill/>
          <a:ln>
            <a:noFill/>
          </a:ln>
        </p:spPr>
        <p:txBody>
          <a:bodyPr anchorCtr="0" anchor="b" bIns="45700" lIns="91425" spcFirstLastPara="1" rIns="91425" wrap="square" tIns="45700">
            <a:noAutofit/>
          </a:bodyPr>
          <a:lstStyle/>
          <a:p>
            <a:pPr indent="-336550" lvl="0" marL="457200" rtl="0" algn="l">
              <a:spcBef>
                <a:spcPts val="0"/>
              </a:spcBef>
              <a:spcAft>
                <a:spcPts val="0"/>
              </a:spcAft>
              <a:buSzPts val="1700"/>
              <a:buChar char="-"/>
            </a:pPr>
            <a:r>
              <a:rPr lang="en-US" sz="1700" u="sng"/>
              <a:t>SADM</a:t>
            </a:r>
            <a:endParaRPr sz="1700" u="sng"/>
          </a:p>
          <a:p>
            <a:pPr indent="-336550" lvl="0" marL="457200" rtl="0" algn="l">
              <a:spcBef>
                <a:spcPts val="0"/>
              </a:spcBef>
              <a:spcAft>
                <a:spcPts val="0"/>
              </a:spcAft>
              <a:buSzPts val="1700"/>
              <a:buChar char="-"/>
            </a:pPr>
            <a:r>
              <a:rPr lang="en-US" sz="1700"/>
              <a:t>Latent Motion Matrix CVAE</a:t>
            </a:r>
            <a:endParaRPr sz="1700"/>
          </a:p>
          <a:p>
            <a:pPr indent="-336550" lvl="0" marL="457200" rtl="0" algn="l">
              <a:spcBef>
                <a:spcPts val="0"/>
              </a:spcBef>
              <a:spcAft>
                <a:spcPts val="0"/>
              </a:spcAft>
              <a:buSzPts val="1700"/>
              <a:buChar char="-"/>
            </a:pPr>
            <a:r>
              <a:rPr lang="en-US" sz="1700"/>
              <a:t>CHeart </a:t>
            </a:r>
            <a:endParaRPr sz="17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g2e44c32c038_0_144"/>
          <p:cNvSpPr txBox="1"/>
          <p:nvPr>
            <p:ph idx="1" type="body"/>
          </p:nvPr>
        </p:nvSpPr>
        <p:spPr>
          <a:xfrm>
            <a:off x="358775" y="2695963"/>
            <a:ext cx="8404200" cy="1933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p:txBody>
      </p:sp>
      <p:sp>
        <p:nvSpPr>
          <p:cNvPr id="231" name="Google Shape;231;g2e44c32c038_0_144"/>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232" name="Google Shape;232;g2e44c32c038_0_144"/>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233" name="Google Shape;233;g2e44c32c038_0_144"/>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234" name="Google Shape;234;g2e44c32c038_0_144"/>
          <p:cNvPicPr preferRelativeResize="0"/>
          <p:nvPr/>
        </p:nvPicPr>
        <p:blipFill>
          <a:blip r:embed="rId3">
            <a:alphaModFix/>
          </a:blip>
          <a:stretch>
            <a:fillRect/>
          </a:stretch>
        </p:blipFill>
        <p:spPr>
          <a:xfrm>
            <a:off x="358775" y="800094"/>
            <a:ext cx="8404201" cy="1801806"/>
          </a:xfrm>
          <a:prstGeom prst="rect">
            <a:avLst/>
          </a:prstGeom>
          <a:noFill/>
          <a:ln>
            <a:noFill/>
          </a:ln>
        </p:spPr>
      </p:pic>
      <p:sp>
        <p:nvSpPr>
          <p:cNvPr id="235" name="Google Shape;235;g2e44c32c038_0_144"/>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
        <p:nvSpPr>
          <p:cNvPr id="236" name="Google Shape;236;g2e44c32c038_0_144"/>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g2e44c32c038_0_459"/>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
        <p:nvSpPr>
          <p:cNvPr id="242" name="Google Shape;242;g2e44c32c038_0_459"/>
          <p:cNvSpPr txBox="1"/>
          <p:nvPr>
            <p:ph idx="1" type="body"/>
          </p:nvPr>
        </p:nvSpPr>
        <p:spPr>
          <a:xfrm>
            <a:off x="358775" y="2695963"/>
            <a:ext cx="8404200" cy="1933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t/>
            </a:r>
            <a:endParaRPr/>
          </a:p>
        </p:txBody>
      </p:sp>
      <p:sp>
        <p:nvSpPr>
          <p:cNvPr id="243" name="Google Shape;243;g2e44c32c038_0_459"/>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244" name="Google Shape;244;g2e44c32c038_0_459"/>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245" name="Google Shape;245;g2e44c32c038_0_459"/>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246" name="Google Shape;246;g2e44c32c038_0_459"/>
          <p:cNvPicPr preferRelativeResize="0"/>
          <p:nvPr/>
        </p:nvPicPr>
        <p:blipFill rotWithShape="1">
          <a:blip r:embed="rId3">
            <a:alphaModFix/>
          </a:blip>
          <a:srcRect b="0" l="0" r="56942" t="0"/>
          <a:stretch/>
        </p:blipFill>
        <p:spPr>
          <a:xfrm>
            <a:off x="358775" y="800075"/>
            <a:ext cx="3618575" cy="1801825"/>
          </a:xfrm>
          <a:prstGeom prst="rect">
            <a:avLst/>
          </a:prstGeom>
          <a:noFill/>
          <a:ln>
            <a:noFill/>
          </a:ln>
        </p:spPr>
      </p:pic>
      <p:sp>
        <p:nvSpPr>
          <p:cNvPr id="247" name="Google Shape;247;g2e44c32c038_0_459"/>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2"/>
          <p:cNvSpPr txBox="1"/>
          <p:nvPr>
            <p:ph idx="1" type="subTitle"/>
          </p:nvPr>
        </p:nvSpPr>
        <p:spPr>
          <a:xfrm>
            <a:off x="2120010" y="1336557"/>
            <a:ext cx="6954100" cy="51435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1"/>
              </a:buClr>
              <a:buSzPts val="1800"/>
              <a:buFont typeface="Helvetica Neue"/>
              <a:buNone/>
            </a:pPr>
            <a:r>
              <a:t/>
            </a:r>
            <a:endParaRPr/>
          </a:p>
        </p:txBody>
      </p:sp>
      <p:sp>
        <p:nvSpPr>
          <p:cNvPr id="92" name="Google Shape;92;p2"/>
          <p:cNvSpPr txBox="1"/>
          <p:nvPr>
            <p:ph type="ctrTitle"/>
          </p:nvPr>
        </p:nvSpPr>
        <p:spPr>
          <a:xfrm>
            <a:off x="2120010" y="1850907"/>
            <a:ext cx="6954100" cy="9715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Motivation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g2e44c32c038_0_191"/>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
        <p:nvSpPr>
          <p:cNvPr id="253" name="Google Shape;253;g2e44c32c038_0_191"/>
          <p:cNvSpPr txBox="1"/>
          <p:nvPr>
            <p:ph idx="1" type="body"/>
          </p:nvPr>
        </p:nvSpPr>
        <p:spPr>
          <a:xfrm>
            <a:off x="358775" y="2695963"/>
            <a:ext cx="8404200" cy="1933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g2e44c32c038_0_191"/>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255" name="Google Shape;255;g2e44c32c038_0_191"/>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256" name="Google Shape;256;g2e44c32c038_0_191"/>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257" name="Google Shape;257;g2e44c32c038_0_191"/>
          <p:cNvPicPr preferRelativeResize="0"/>
          <p:nvPr/>
        </p:nvPicPr>
        <p:blipFill rotWithShape="1">
          <a:blip r:embed="rId3">
            <a:alphaModFix/>
          </a:blip>
          <a:srcRect b="0" l="43437" r="19423" t="0"/>
          <a:stretch/>
        </p:blipFill>
        <p:spPr>
          <a:xfrm>
            <a:off x="4009150" y="800175"/>
            <a:ext cx="3121200" cy="1801725"/>
          </a:xfrm>
          <a:prstGeom prst="rect">
            <a:avLst/>
          </a:prstGeom>
          <a:noFill/>
          <a:ln>
            <a:noFill/>
          </a:ln>
        </p:spPr>
      </p:pic>
      <p:sp>
        <p:nvSpPr>
          <p:cNvPr id="258" name="Google Shape;258;g2e44c32c038_0_191"/>
          <p:cNvSpPr/>
          <p:nvPr/>
        </p:nvSpPr>
        <p:spPr>
          <a:xfrm>
            <a:off x="6072950" y="878850"/>
            <a:ext cx="1066800" cy="355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elvetica Neue"/>
              <a:ea typeface="Helvetica Neue"/>
              <a:cs typeface="Helvetica Neue"/>
              <a:sym typeface="Helvetica Neue"/>
            </a:endParaRPr>
          </a:p>
        </p:txBody>
      </p:sp>
      <p:sp>
        <p:nvSpPr>
          <p:cNvPr id="259" name="Google Shape;259;g2e44c32c038_0_191"/>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g2e44c32c038_0_214"/>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
        <p:nvSpPr>
          <p:cNvPr id="265" name="Google Shape;265;g2e44c32c038_0_214"/>
          <p:cNvSpPr txBox="1"/>
          <p:nvPr>
            <p:ph idx="1" type="body"/>
          </p:nvPr>
        </p:nvSpPr>
        <p:spPr>
          <a:xfrm>
            <a:off x="358775" y="2695963"/>
            <a:ext cx="8404200" cy="1933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lang="en-US" u="sng"/>
              <a:t>Temporal Encoder:</a:t>
            </a:r>
            <a:endParaRPr u="sng"/>
          </a:p>
          <a:p>
            <a:pPr indent="0" lvl="0" marL="0" rtl="0" algn="l">
              <a:spcBef>
                <a:spcPts val="0"/>
              </a:spcBef>
              <a:spcAft>
                <a:spcPts val="0"/>
              </a:spcAft>
              <a:buClr>
                <a:srgbClr val="333333"/>
              </a:buClr>
              <a:buSzPts val="1800"/>
              <a:buFont typeface="Helvetica Neue"/>
              <a:buNone/>
            </a:pPr>
            <a:r>
              <a:t/>
            </a:r>
            <a:endParaRPr u="sng"/>
          </a:p>
          <a:p>
            <a:pPr indent="-342900" lvl="0" marL="457200" rtl="0" algn="l">
              <a:spcBef>
                <a:spcPts val="0"/>
              </a:spcBef>
              <a:spcAft>
                <a:spcPts val="0"/>
              </a:spcAft>
              <a:buSzPts val="1800"/>
              <a:buChar char="•"/>
            </a:pPr>
            <a:r>
              <a:rPr lang="en-US"/>
              <a:t>Self-attention between tokens at different points in time</a:t>
            </a:r>
            <a:endParaRPr/>
          </a:p>
          <a:p>
            <a:pPr indent="-342900" lvl="0" marL="457200" rtl="0" algn="l">
              <a:spcBef>
                <a:spcPts val="0"/>
              </a:spcBef>
              <a:spcAft>
                <a:spcPts val="0"/>
              </a:spcAft>
              <a:buSzPts val="1800"/>
              <a:buChar char="•"/>
            </a:pPr>
            <a:r>
              <a:rPr lang="en-US"/>
              <a:t>MLP reduces spatial dimensions by factor 2 </a:t>
            </a:r>
            <a:endParaRPr/>
          </a:p>
          <a:p>
            <a:pPr indent="-228600" lvl="0" marL="342900" rtl="0" algn="l">
              <a:spcBef>
                <a:spcPts val="0"/>
              </a:spcBef>
              <a:spcAft>
                <a:spcPts val="0"/>
              </a:spcAft>
              <a:buClr>
                <a:srgbClr val="333333"/>
              </a:buClr>
              <a:buSzPts val="1800"/>
              <a:buFont typeface="Helvetica Neue"/>
              <a:buNone/>
            </a:pPr>
            <a:r>
              <a:t/>
            </a:r>
            <a:endParaRPr/>
          </a:p>
        </p:txBody>
      </p:sp>
      <p:sp>
        <p:nvSpPr>
          <p:cNvPr id="266" name="Google Shape;266;g2e44c32c038_0_214"/>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267" name="Google Shape;267;g2e44c32c038_0_214"/>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268" name="Google Shape;268;g2e44c32c038_0_214"/>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269" name="Google Shape;269;g2e44c32c038_0_214"/>
          <p:cNvPicPr preferRelativeResize="0"/>
          <p:nvPr/>
        </p:nvPicPr>
        <p:blipFill>
          <a:blip r:embed="rId3">
            <a:alphaModFix/>
          </a:blip>
          <a:stretch>
            <a:fillRect/>
          </a:stretch>
        </p:blipFill>
        <p:spPr>
          <a:xfrm>
            <a:off x="701100" y="1076738"/>
            <a:ext cx="7524750" cy="1504950"/>
          </a:xfrm>
          <a:prstGeom prst="rect">
            <a:avLst/>
          </a:prstGeom>
          <a:noFill/>
          <a:ln>
            <a:noFill/>
          </a:ln>
        </p:spPr>
      </p:pic>
      <p:sp>
        <p:nvSpPr>
          <p:cNvPr id="270" name="Google Shape;270;g2e44c32c038_0_214"/>
          <p:cNvSpPr txBox="1"/>
          <p:nvPr>
            <p:ph idx="1" type="body"/>
          </p:nvPr>
        </p:nvSpPr>
        <p:spPr>
          <a:xfrm>
            <a:off x="4358450" y="878850"/>
            <a:ext cx="1066800" cy="310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lang="en-US" sz="1300"/>
              <a:t>R</a:t>
            </a:r>
            <a:r>
              <a:rPr baseline="30000" lang="en-US" sz="1300"/>
              <a:t>L x (w*h*d) x dim </a:t>
            </a:r>
            <a:endParaRPr sz="1300"/>
          </a:p>
        </p:txBody>
      </p:sp>
      <p:sp>
        <p:nvSpPr>
          <p:cNvPr id="271" name="Google Shape;271;g2e44c32c038_0_214"/>
          <p:cNvSpPr txBox="1"/>
          <p:nvPr>
            <p:ph idx="1" type="body"/>
          </p:nvPr>
        </p:nvSpPr>
        <p:spPr>
          <a:xfrm>
            <a:off x="1875575" y="878850"/>
            <a:ext cx="1066800" cy="310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lang="en-US" sz="1300"/>
              <a:t>R</a:t>
            </a:r>
            <a:r>
              <a:rPr baseline="30000" lang="en-US" sz="1300"/>
              <a:t>(w*h*d) x L x dim </a:t>
            </a:r>
            <a:endParaRPr sz="1300"/>
          </a:p>
        </p:txBody>
      </p:sp>
      <p:sp>
        <p:nvSpPr>
          <p:cNvPr id="272" name="Google Shape;272;g2e44c32c038_0_214"/>
          <p:cNvSpPr txBox="1"/>
          <p:nvPr>
            <p:ph idx="1" type="body"/>
          </p:nvPr>
        </p:nvSpPr>
        <p:spPr>
          <a:xfrm>
            <a:off x="473850" y="1076750"/>
            <a:ext cx="1309800" cy="310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rPr lang="en-US" sz="1300"/>
              <a:t>R</a:t>
            </a:r>
            <a:r>
              <a:rPr baseline="30000" lang="en-US" sz="1300"/>
              <a:t>L x w x h x d x dim</a:t>
            </a:r>
            <a:endParaRPr sz="1300"/>
          </a:p>
        </p:txBody>
      </p:sp>
      <p:sp>
        <p:nvSpPr>
          <p:cNvPr id="273" name="Google Shape;273;g2e44c32c038_0_214"/>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g2e44c32c038_0_629"/>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
        <p:nvSpPr>
          <p:cNvPr id="279" name="Google Shape;279;g2e44c32c038_0_629"/>
          <p:cNvSpPr txBox="1"/>
          <p:nvPr>
            <p:ph idx="1" type="body"/>
          </p:nvPr>
        </p:nvSpPr>
        <p:spPr>
          <a:xfrm>
            <a:off x="358775" y="2695963"/>
            <a:ext cx="8404200" cy="1933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lang="en-US" u="sng"/>
              <a:t>Spatial Decoder:</a:t>
            </a:r>
            <a:endParaRPr u="sng"/>
          </a:p>
          <a:p>
            <a:pPr indent="0" lvl="0" marL="0" rtl="0" algn="l">
              <a:spcBef>
                <a:spcPts val="0"/>
              </a:spcBef>
              <a:spcAft>
                <a:spcPts val="0"/>
              </a:spcAft>
              <a:buClr>
                <a:srgbClr val="333333"/>
              </a:buClr>
              <a:buSzPts val="1800"/>
              <a:buFont typeface="Helvetica Neue"/>
              <a:buNone/>
            </a:pPr>
            <a:r>
              <a:t/>
            </a:r>
            <a:endParaRPr u="sng"/>
          </a:p>
          <a:p>
            <a:pPr indent="-342900" lvl="0" marL="457200" rtl="0" algn="l">
              <a:spcBef>
                <a:spcPts val="0"/>
              </a:spcBef>
              <a:spcAft>
                <a:spcPts val="0"/>
              </a:spcAft>
              <a:buSzPts val="1800"/>
              <a:buChar char="•"/>
            </a:pPr>
            <a:r>
              <a:rPr lang="en-US"/>
              <a:t>Self-attention between tokens at different positions in space</a:t>
            </a:r>
            <a:endParaRPr/>
          </a:p>
          <a:p>
            <a:pPr indent="-342900" lvl="0" marL="457200" rtl="0" algn="l">
              <a:spcBef>
                <a:spcPts val="0"/>
              </a:spcBef>
              <a:spcAft>
                <a:spcPts val="0"/>
              </a:spcAft>
              <a:buSzPts val="1800"/>
              <a:buChar char="•"/>
            </a:pPr>
            <a:r>
              <a:rPr lang="en-US"/>
              <a:t>Upsample spatial dimensions by factor 2</a:t>
            </a:r>
            <a:endParaRPr/>
          </a:p>
          <a:p>
            <a:pPr indent="-228600" lvl="0" marL="342900" rtl="0" algn="l">
              <a:spcBef>
                <a:spcPts val="0"/>
              </a:spcBef>
              <a:spcAft>
                <a:spcPts val="0"/>
              </a:spcAft>
              <a:buClr>
                <a:srgbClr val="333333"/>
              </a:buClr>
              <a:buSzPts val="1800"/>
              <a:buFont typeface="Helvetica Neue"/>
              <a:buNone/>
            </a:pPr>
            <a:r>
              <a:t/>
            </a:r>
            <a:endParaRPr/>
          </a:p>
        </p:txBody>
      </p:sp>
      <p:sp>
        <p:nvSpPr>
          <p:cNvPr id="280" name="Google Shape;280;g2e44c32c038_0_629"/>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281" name="Google Shape;281;g2e44c32c038_0_629"/>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282" name="Google Shape;282;g2e44c32c038_0_629"/>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283" name="Google Shape;283;g2e44c32c038_0_629"/>
          <p:cNvSpPr/>
          <p:nvPr/>
        </p:nvSpPr>
        <p:spPr>
          <a:xfrm>
            <a:off x="6072950" y="878850"/>
            <a:ext cx="1066800" cy="355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elvetica Neue"/>
              <a:ea typeface="Helvetica Neue"/>
              <a:cs typeface="Helvetica Neue"/>
              <a:sym typeface="Helvetica Neue"/>
            </a:endParaRPr>
          </a:p>
        </p:txBody>
      </p:sp>
      <p:pic>
        <p:nvPicPr>
          <p:cNvPr id="284" name="Google Shape;284;g2e44c32c038_0_629"/>
          <p:cNvPicPr preferRelativeResize="0"/>
          <p:nvPr/>
        </p:nvPicPr>
        <p:blipFill>
          <a:blip r:embed="rId3">
            <a:alphaModFix/>
          </a:blip>
          <a:stretch>
            <a:fillRect/>
          </a:stretch>
        </p:blipFill>
        <p:spPr>
          <a:xfrm>
            <a:off x="701100" y="1076738"/>
            <a:ext cx="7524750" cy="1504950"/>
          </a:xfrm>
          <a:prstGeom prst="rect">
            <a:avLst/>
          </a:prstGeom>
          <a:noFill/>
          <a:ln>
            <a:noFill/>
          </a:ln>
        </p:spPr>
      </p:pic>
      <p:sp>
        <p:nvSpPr>
          <p:cNvPr id="285" name="Google Shape;285;g2e44c32c038_0_629"/>
          <p:cNvSpPr txBox="1"/>
          <p:nvPr>
            <p:ph idx="1" type="body"/>
          </p:nvPr>
        </p:nvSpPr>
        <p:spPr>
          <a:xfrm>
            <a:off x="473850" y="1076750"/>
            <a:ext cx="1309800" cy="310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rPr lang="en-US" sz="1300"/>
              <a:t>R</a:t>
            </a:r>
            <a:r>
              <a:rPr baseline="30000" lang="en-US" sz="1300"/>
              <a:t>L x w x h x d x dim</a:t>
            </a:r>
            <a:endParaRPr sz="1300"/>
          </a:p>
        </p:txBody>
      </p:sp>
      <p:sp>
        <p:nvSpPr>
          <p:cNvPr id="286" name="Google Shape;286;g2e44c32c038_0_629"/>
          <p:cNvSpPr txBox="1"/>
          <p:nvPr>
            <p:ph idx="1" type="body"/>
          </p:nvPr>
        </p:nvSpPr>
        <p:spPr>
          <a:xfrm>
            <a:off x="1875575" y="878850"/>
            <a:ext cx="1066800" cy="310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lang="en-US" sz="1300"/>
              <a:t>R</a:t>
            </a:r>
            <a:r>
              <a:rPr baseline="30000" lang="en-US" sz="1300"/>
              <a:t>(w*h*d) x L x dim </a:t>
            </a:r>
            <a:endParaRPr sz="1300"/>
          </a:p>
        </p:txBody>
      </p:sp>
      <p:sp>
        <p:nvSpPr>
          <p:cNvPr id="287" name="Google Shape;287;g2e44c32c038_0_629"/>
          <p:cNvSpPr txBox="1"/>
          <p:nvPr>
            <p:ph idx="1" type="body"/>
          </p:nvPr>
        </p:nvSpPr>
        <p:spPr>
          <a:xfrm>
            <a:off x="4358450" y="878850"/>
            <a:ext cx="1066800" cy="310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lang="en-US" sz="1300"/>
              <a:t>R</a:t>
            </a:r>
            <a:r>
              <a:rPr baseline="30000" lang="en-US" sz="1300"/>
              <a:t>L x (w*h*d) x dim </a:t>
            </a:r>
            <a:endParaRPr sz="1300"/>
          </a:p>
        </p:txBody>
      </p:sp>
      <p:sp>
        <p:nvSpPr>
          <p:cNvPr id="288" name="Google Shape;288;g2e44c32c038_0_629"/>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g2e44c32c038_0_201"/>
          <p:cNvSpPr txBox="1"/>
          <p:nvPr>
            <p:ph idx="1" type="body"/>
          </p:nvPr>
        </p:nvSpPr>
        <p:spPr>
          <a:xfrm>
            <a:off x="358775" y="2380863"/>
            <a:ext cx="8404200" cy="1933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rPr lang="en-US"/>
              <a:t>The diffusion process is defined as:</a:t>
            </a:r>
            <a:endParaRPr/>
          </a:p>
          <a:p>
            <a:pPr indent="-228600" lvl="0" marL="342900" rtl="0" algn="l">
              <a:spcBef>
                <a:spcPts val="0"/>
              </a:spcBef>
              <a:spcAft>
                <a:spcPts val="0"/>
              </a:spcAft>
              <a:buClr>
                <a:srgbClr val="333333"/>
              </a:buClr>
              <a:buSzPts val="1800"/>
              <a:buFont typeface="Helvetica Neue"/>
              <a:buNone/>
            </a:pPr>
            <a:r>
              <a:t/>
            </a:r>
            <a:endParaRPr/>
          </a:p>
          <a:p>
            <a:pPr indent="-228600" lvl="0" marL="342900" rtl="0" algn="l">
              <a:spcBef>
                <a:spcPts val="0"/>
              </a:spcBef>
              <a:spcAft>
                <a:spcPts val="0"/>
              </a:spcAft>
              <a:buClr>
                <a:srgbClr val="333333"/>
              </a:buClr>
              <a:buSzPts val="1800"/>
              <a:buFont typeface="Helvetica Neue"/>
              <a:buNone/>
            </a:pPr>
            <a:r>
              <a:rPr lang="en-US"/>
              <a:t>																		    ,</a:t>
            </a:r>
            <a:endParaRPr/>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  w allows to tune the tradeoff between sample quality &amp; diversity.</a:t>
            </a:r>
            <a:endParaRPr/>
          </a:p>
        </p:txBody>
      </p:sp>
      <p:sp>
        <p:nvSpPr>
          <p:cNvPr id="294" name="Google Shape;294;g2e44c32c038_0_201"/>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
        <p:nvSpPr>
          <p:cNvPr id="295" name="Google Shape;295;g2e44c32c038_0_201"/>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296" name="Google Shape;296;g2e44c32c038_0_201"/>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297" name="Google Shape;297;g2e44c32c038_0_201"/>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298" name="Google Shape;298;g2e44c32c038_0_201"/>
          <p:cNvPicPr preferRelativeResize="0"/>
          <p:nvPr/>
        </p:nvPicPr>
        <p:blipFill rotWithShape="1">
          <a:blip r:embed="rId3">
            <a:alphaModFix/>
          </a:blip>
          <a:srcRect b="0" l="68109" r="0" t="0"/>
          <a:stretch/>
        </p:blipFill>
        <p:spPr>
          <a:xfrm>
            <a:off x="6082825" y="800100"/>
            <a:ext cx="2680150" cy="1801800"/>
          </a:xfrm>
          <a:prstGeom prst="rect">
            <a:avLst/>
          </a:prstGeom>
          <a:noFill/>
          <a:ln>
            <a:noFill/>
          </a:ln>
        </p:spPr>
      </p:pic>
      <p:pic>
        <p:nvPicPr>
          <p:cNvPr id="299" name="Google Shape;299;g2e44c32c038_0_201"/>
          <p:cNvPicPr preferRelativeResize="0"/>
          <p:nvPr/>
        </p:nvPicPr>
        <p:blipFill>
          <a:blip r:embed="rId4">
            <a:alphaModFix/>
          </a:blip>
          <a:stretch>
            <a:fillRect/>
          </a:stretch>
        </p:blipFill>
        <p:spPr>
          <a:xfrm>
            <a:off x="657901" y="2898750"/>
            <a:ext cx="7805947" cy="400200"/>
          </a:xfrm>
          <a:prstGeom prst="rect">
            <a:avLst/>
          </a:prstGeom>
          <a:noFill/>
          <a:ln>
            <a:noFill/>
          </a:ln>
        </p:spPr>
      </p:pic>
      <p:sp>
        <p:nvSpPr>
          <p:cNvPr id="300" name="Google Shape;300;g2e44c32c038_0_201"/>
          <p:cNvSpPr txBox="1"/>
          <p:nvPr/>
        </p:nvSpPr>
        <p:spPr>
          <a:xfrm>
            <a:off x="1189050" y="41719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5">
                  <a:extLst>
                    <a:ext uri="{A12FA001-AC4F-418D-AE19-62706E023703}">
                      <ahyp:hlinkClr val="tx"/>
                    </a:ext>
                  </a:extLst>
                </a:hlinkClick>
              </a:rPr>
              <a:t> </a:t>
            </a:r>
            <a:r>
              <a:rPr lang="en-US" sz="800" u="sng">
                <a:solidFill>
                  <a:schemeClr val="hlink"/>
                </a:solidFill>
                <a:hlinkClick r:id="rId6"/>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g2e44c32c038_0_226"/>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
        <p:nvSpPr>
          <p:cNvPr id="306" name="Google Shape;306;g2e44c32c038_0_226"/>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307" name="Google Shape;307;g2e44c32c038_0_226"/>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308" name="Google Shape;308;g2e44c32c038_0_226"/>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309" name="Google Shape;309;g2e44c32c038_0_226"/>
          <p:cNvPicPr preferRelativeResize="0"/>
          <p:nvPr/>
        </p:nvPicPr>
        <p:blipFill>
          <a:blip r:embed="rId3">
            <a:alphaModFix/>
          </a:blip>
          <a:stretch>
            <a:fillRect/>
          </a:stretch>
        </p:blipFill>
        <p:spPr>
          <a:xfrm>
            <a:off x="358775" y="800094"/>
            <a:ext cx="8404201" cy="1801806"/>
          </a:xfrm>
          <a:prstGeom prst="rect">
            <a:avLst/>
          </a:prstGeom>
          <a:noFill/>
          <a:ln>
            <a:noFill/>
          </a:ln>
        </p:spPr>
      </p:pic>
      <p:sp>
        <p:nvSpPr>
          <p:cNvPr id="310" name="Google Shape;310;g2e44c32c038_0_226"/>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g2e44c32c038_0_343"/>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
        <p:nvSpPr>
          <p:cNvPr id="316" name="Google Shape;316;g2e44c32c038_0_343"/>
          <p:cNvSpPr txBox="1"/>
          <p:nvPr>
            <p:ph idx="1" type="body"/>
          </p:nvPr>
        </p:nvSpPr>
        <p:spPr>
          <a:xfrm>
            <a:off x="358775" y="2695963"/>
            <a:ext cx="8404200" cy="1933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p:txBody>
      </p:sp>
      <p:sp>
        <p:nvSpPr>
          <p:cNvPr id="317" name="Google Shape;317;g2e44c32c038_0_343"/>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318" name="Google Shape;318;g2e44c32c038_0_343"/>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319" name="Google Shape;319;g2e44c32c038_0_343"/>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320" name="Google Shape;320;g2e44c32c038_0_343"/>
          <p:cNvPicPr preferRelativeResize="0"/>
          <p:nvPr/>
        </p:nvPicPr>
        <p:blipFill>
          <a:blip r:embed="rId3">
            <a:alphaModFix/>
          </a:blip>
          <a:stretch>
            <a:fillRect/>
          </a:stretch>
        </p:blipFill>
        <p:spPr>
          <a:xfrm>
            <a:off x="384238" y="1067400"/>
            <a:ext cx="8353275" cy="3109600"/>
          </a:xfrm>
          <a:prstGeom prst="rect">
            <a:avLst/>
          </a:prstGeom>
          <a:noFill/>
          <a:ln>
            <a:noFill/>
          </a:ln>
        </p:spPr>
      </p:pic>
      <p:sp>
        <p:nvSpPr>
          <p:cNvPr id="321" name="Google Shape;321;g2e44c32c038_0_343"/>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g2e44c32c038_0_860"/>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SADM</a:t>
            </a:r>
            <a:endParaRPr/>
          </a:p>
        </p:txBody>
      </p:sp>
      <p:sp>
        <p:nvSpPr>
          <p:cNvPr id="327" name="Google Shape;327;g2e44c32c038_0_860"/>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328" name="Google Shape;328;g2e44c32c038_0_860"/>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329" name="Google Shape;329;g2e44c32c038_0_860"/>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330" name="Google Shape;330;g2e44c32c038_0_860"/>
          <p:cNvSpPr txBox="1"/>
          <p:nvPr>
            <p:ph idx="1" type="body"/>
          </p:nvPr>
        </p:nvSpPr>
        <p:spPr>
          <a:xfrm>
            <a:off x="359551" y="914250"/>
            <a:ext cx="8424900" cy="38292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100" u="sng">
                <a:solidFill>
                  <a:srgbClr val="38761D"/>
                </a:solidFill>
              </a:rPr>
              <a:t>Useful to:</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interpolate missing frames</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speed up data acquisition</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generate synthetic data</a:t>
            </a:r>
            <a:endParaRPr sz="2100">
              <a:solidFill>
                <a:srgbClr val="38761D"/>
              </a:solidFill>
            </a:endParaRPr>
          </a:p>
          <a:p>
            <a:pPr indent="0" lvl="0" marL="0" rtl="0" algn="l">
              <a:lnSpc>
                <a:spcPct val="115000"/>
              </a:lnSpc>
              <a:spcBef>
                <a:spcPts val="0"/>
              </a:spcBef>
              <a:spcAft>
                <a:spcPts val="0"/>
              </a:spcAft>
              <a:buNone/>
            </a:pPr>
            <a:r>
              <a:t/>
            </a:r>
            <a:endParaRPr sz="2100" u="sng">
              <a:solidFill>
                <a:srgbClr val="990000"/>
              </a:solidFill>
            </a:endParaRPr>
          </a:p>
          <a:p>
            <a:pPr indent="0" lvl="0" marL="0" rtl="0" algn="l">
              <a:lnSpc>
                <a:spcPct val="115000"/>
              </a:lnSpc>
              <a:spcBef>
                <a:spcPts val="0"/>
              </a:spcBef>
              <a:spcAft>
                <a:spcPts val="0"/>
              </a:spcAft>
              <a:buNone/>
            </a:pPr>
            <a:r>
              <a:rPr lang="en-US" sz="2100" u="sng">
                <a:solidFill>
                  <a:srgbClr val="990000"/>
                </a:solidFill>
              </a:rPr>
              <a:t>Drawback:</a:t>
            </a:r>
            <a:endParaRPr sz="2100" u="sng">
              <a:solidFill>
                <a:srgbClr val="990000"/>
              </a:solidFill>
            </a:endParaRPr>
          </a:p>
          <a:p>
            <a:pPr indent="-361950" lvl="0" marL="457200" rtl="0" algn="l">
              <a:lnSpc>
                <a:spcPct val="115000"/>
              </a:lnSpc>
              <a:spcBef>
                <a:spcPts val="0"/>
              </a:spcBef>
              <a:spcAft>
                <a:spcPts val="0"/>
              </a:spcAft>
              <a:buClr>
                <a:srgbClr val="990000"/>
              </a:buClr>
              <a:buSzPts val="2100"/>
              <a:buChar char="-"/>
            </a:pPr>
            <a:r>
              <a:rPr lang="en-US" sz="2100">
                <a:solidFill>
                  <a:srgbClr val="990000"/>
                </a:solidFill>
              </a:rPr>
              <a:t>limited use-cases</a:t>
            </a:r>
            <a:endParaRPr sz="2100">
              <a:solidFill>
                <a:srgbClr val="99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g2e44c32c038_0_115"/>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Proposed Solutions</a:t>
            </a:r>
            <a:endParaRPr/>
          </a:p>
        </p:txBody>
      </p:sp>
      <p:sp>
        <p:nvSpPr>
          <p:cNvPr id="336" name="Google Shape;336;g2e44c32c038_0_115"/>
          <p:cNvSpPr txBox="1"/>
          <p:nvPr>
            <p:ph idx="1" type="subTitle"/>
          </p:nvPr>
        </p:nvSpPr>
        <p:spPr>
          <a:xfrm>
            <a:off x="2120000" y="2314477"/>
            <a:ext cx="6954000" cy="1298400"/>
          </a:xfrm>
          <a:prstGeom prst="rect">
            <a:avLst/>
          </a:prstGeom>
          <a:noFill/>
          <a:ln>
            <a:noFill/>
          </a:ln>
        </p:spPr>
        <p:txBody>
          <a:bodyPr anchorCtr="0" anchor="b" bIns="45700" lIns="91425" spcFirstLastPara="1" rIns="91425" wrap="square" tIns="45700">
            <a:noAutofit/>
          </a:bodyPr>
          <a:lstStyle/>
          <a:p>
            <a:pPr indent="-336550" lvl="0" marL="457200" rtl="0" algn="l">
              <a:spcBef>
                <a:spcPts val="0"/>
              </a:spcBef>
              <a:spcAft>
                <a:spcPts val="0"/>
              </a:spcAft>
              <a:buSzPts val="1700"/>
              <a:buChar char="-"/>
            </a:pPr>
            <a:r>
              <a:rPr lang="en-US" sz="1700"/>
              <a:t>SADM</a:t>
            </a:r>
            <a:endParaRPr sz="1700"/>
          </a:p>
          <a:p>
            <a:pPr indent="-336550" lvl="0" marL="457200" rtl="0" algn="l">
              <a:spcBef>
                <a:spcPts val="0"/>
              </a:spcBef>
              <a:spcAft>
                <a:spcPts val="0"/>
              </a:spcAft>
              <a:buSzPts val="1700"/>
              <a:buChar char="-"/>
            </a:pPr>
            <a:r>
              <a:rPr lang="en-US" sz="1700" u="sng"/>
              <a:t>Latent Motion Matrix CVAE</a:t>
            </a:r>
            <a:endParaRPr sz="1700" u="sng"/>
          </a:p>
          <a:p>
            <a:pPr indent="-336550" lvl="0" marL="457200" rtl="0" algn="l">
              <a:spcBef>
                <a:spcPts val="0"/>
              </a:spcBef>
              <a:spcAft>
                <a:spcPts val="0"/>
              </a:spcAft>
              <a:buSzPts val="1700"/>
              <a:buChar char="-"/>
            </a:pPr>
            <a:r>
              <a:rPr lang="en-US" sz="1700"/>
              <a:t>CHeart </a:t>
            </a:r>
            <a:endParaRPr sz="17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g2e44c32c038_0_241"/>
          <p:cNvSpPr txBox="1"/>
          <p:nvPr>
            <p:ph type="title"/>
          </p:nvPr>
        </p:nvSpPr>
        <p:spPr>
          <a:xfrm>
            <a:off x="358775" y="171450"/>
            <a:ext cx="8404200" cy="6288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 </a:t>
            </a:r>
            <a:endParaRPr/>
          </a:p>
        </p:txBody>
      </p:sp>
      <p:sp>
        <p:nvSpPr>
          <p:cNvPr id="342" name="Google Shape;342;g2e44c32c038_0_241"/>
          <p:cNvSpPr txBox="1"/>
          <p:nvPr>
            <p:ph idx="1" type="body"/>
          </p:nvPr>
        </p:nvSpPr>
        <p:spPr>
          <a:xfrm>
            <a:off x="358775" y="800100"/>
            <a:ext cx="4738800" cy="38292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None/>
            </a:pPr>
            <a:r>
              <a:t/>
            </a:r>
            <a:endParaRPr/>
          </a:p>
        </p:txBody>
      </p:sp>
      <p:sp>
        <p:nvSpPr>
          <p:cNvPr id="343" name="Google Shape;343;g2e44c32c038_0_241"/>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344" name="Google Shape;344;g2e44c32c038_0_241"/>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345" name="Google Shape;345;g2e44c32c038_0_241"/>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346" name="Google Shape;346;g2e44c32c038_0_241"/>
          <p:cNvPicPr preferRelativeResize="0"/>
          <p:nvPr/>
        </p:nvPicPr>
        <p:blipFill>
          <a:blip r:embed="rId3">
            <a:alphaModFix/>
          </a:blip>
          <a:stretch>
            <a:fillRect/>
          </a:stretch>
        </p:blipFill>
        <p:spPr>
          <a:xfrm>
            <a:off x="5390225" y="271612"/>
            <a:ext cx="2984700" cy="3879075"/>
          </a:xfrm>
          <a:prstGeom prst="rect">
            <a:avLst/>
          </a:prstGeom>
          <a:noFill/>
          <a:ln>
            <a:noFill/>
          </a:ln>
        </p:spPr>
      </p:pic>
      <p:pic>
        <p:nvPicPr>
          <p:cNvPr id="347" name="Google Shape;347;g2e44c32c038_0_241"/>
          <p:cNvPicPr preferRelativeResize="0"/>
          <p:nvPr/>
        </p:nvPicPr>
        <p:blipFill rotWithShape="1">
          <a:blip r:embed="rId3">
            <a:alphaModFix/>
          </a:blip>
          <a:srcRect b="49035" l="0" r="1613" t="12387"/>
          <a:stretch/>
        </p:blipFill>
        <p:spPr>
          <a:xfrm>
            <a:off x="5390213" y="752651"/>
            <a:ext cx="2936674" cy="1496450"/>
          </a:xfrm>
          <a:prstGeom prst="rect">
            <a:avLst/>
          </a:prstGeom>
          <a:noFill/>
          <a:ln>
            <a:noFill/>
          </a:ln>
        </p:spPr>
      </p:pic>
      <p:sp>
        <p:nvSpPr>
          <p:cNvPr id="348" name="Google Shape;348;g2e44c32c038_0_241"/>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Clr>
                <a:schemeClr val="dk1"/>
              </a:buClr>
              <a:buSzPts val="1100"/>
              <a:buFont typeface="Arial"/>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https://doi.org/10.1109/TMI.2021.3056531</a:t>
            </a:r>
            <a:endParaRPr sz="800">
              <a:solidFill>
                <a:schemeClr val="dk1"/>
              </a:solidFill>
            </a:endParaRPr>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g2e44c32c038_0_153"/>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354" name="Google Shape;354;g2e44c32c038_0_153"/>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355" name="Google Shape;355;g2e44c32c038_0_153"/>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356" name="Google Shape;356;g2e44c32c038_0_153"/>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357" name="Google Shape;357;g2e44c32c038_0_153"/>
          <p:cNvPicPr preferRelativeResize="0"/>
          <p:nvPr/>
        </p:nvPicPr>
        <p:blipFill>
          <a:blip r:embed="rId3">
            <a:alphaModFix amt="40000"/>
          </a:blip>
          <a:stretch>
            <a:fillRect/>
          </a:stretch>
        </p:blipFill>
        <p:spPr>
          <a:xfrm>
            <a:off x="5390225" y="271612"/>
            <a:ext cx="2984700" cy="3879075"/>
          </a:xfrm>
          <a:prstGeom prst="rect">
            <a:avLst/>
          </a:prstGeom>
          <a:noFill/>
          <a:ln>
            <a:noFill/>
          </a:ln>
        </p:spPr>
      </p:pic>
      <p:pic>
        <p:nvPicPr>
          <p:cNvPr id="358" name="Google Shape;358;g2e44c32c038_0_153"/>
          <p:cNvPicPr preferRelativeResize="0"/>
          <p:nvPr/>
        </p:nvPicPr>
        <p:blipFill rotWithShape="1">
          <a:blip r:embed="rId3">
            <a:alphaModFix/>
          </a:blip>
          <a:srcRect b="88213" l="0" r="2028" t="0"/>
          <a:stretch/>
        </p:blipFill>
        <p:spPr>
          <a:xfrm>
            <a:off x="5390225" y="272150"/>
            <a:ext cx="2924300" cy="457199"/>
          </a:xfrm>
          <a:prstGeom prst="rect">
            <a:avLst/>
          </a:prstGeom>
          <a:noFill/>
          <a:ln>
            <a:noFill/>
          </a:ln>
        </p:spPr>
      </p:pic>
      <p:sp>
        <p:nvSpPr>
          <p:cNvPr id="359" name="Google Shape;359;g2e44c32c038_0_153"/>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https://doi.org/10.1109/TMI.2021.3056531</a:t>
            </a:r>
            <a:endParaRPr sz="800">
              <a:solidFill>
                <a:schemeClr val="dk1"/>
              </a:solidFil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g2e44c32c038_0_77"/>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Human Motion</a:t>
            </a:r>
            <a:endParaRPr/>
          </a:p>
        </p:txBody>
      </p:sp>
      <p:sp>
        <p:nvSpPr>
          <p:cNvPr id="98" name="Google Shape;98;g2e44c32c038_0_77"/>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99" name="Google Shape;99;g2e44c32c038_0_77"/>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100" name="Google Shape;100;g2e44c32c038_0_77"/>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101" name="Google Shape;101;g2e44c32c038_0_77"/>
          <p:cNvPicPr preferRelativeResize="0"/>
          <p:nvPr/>
        </p:nvPicPr>
        <p:blipFill>
          <a:blip r:embed="rId3">
            <a:alphaModFix/>
          </a:blip>
          <a:stretch>
            <a:fillRect/>
          </a:stretch>
        </p:blipFill>
        <p:spPr>
          <a:xfrm>
            <a:off x="358775" y="1220363"/>
            <a:ext cx="2702774" cy="2702774"/>
          </a:xfrm>
          <a:prstGeom prst="rect">
            <a:avLst/>
          </a:prstGeom>
          <a:noFill/>
          <a:ln>
            <a:noFill/>
          </a:ln>
        </p:spPr>
      </p:pic>
      <p:pic>
        <p:nvPicPr>
          <p:cNvPr id="102" name="Google Shape;102;g2e44c32c038_0_77"/>
          <p:cNvPicPr preferRelativeResize="0"/>
          <p:nvPr/>
        </p:nvPicPr>
        <p:blipFill>
          <a:blip r:embed="rId4">
            <a:alphaModFix/>
          </a:blip>
          <a:stretch>
            <a:fillRect/>
          </a:stretch>
        </p:blipFill>
        <p:spPr>
          <a:xfrm>
            <a:off x="6060213" y="1220363"/>
            <a:ext cx="2702774" cy="2702774"/>
          </a:xfrm>
          <a:prstGeom prst="rect">
            <a:avLst/>
          </a:prstGeom>
          <a:noFill/>
          <a:ln>
            <a:noFill/>
          </a:ln>
        </p:spPr>
      </p:pic>
      <p:pic>
        <p:nvPicPr>
          <p:cNvPr id="103" name="Google Shape;103;g2e44c32c038_0_77"/>
          <p:cNvPicPr preferRelativeResize="0"/>
          <p:nvPr/>
        </p:nvPicPr>
        <p:blipFill>
          <a:blip r:embed="rId5">
            <a:alphaModFix/>
          </a:blip>
          <a:stretch>
            <a:fillRect/>
          </a:stretch>
        </p:blipFill>
        <p:spPr>
          <a:xfrm>
            <a:off x="3209500" y="1220363"/>
            <a:ext cx="2702774" cy="2702774"/>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g2e44c32c038_0_281"/>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365" name="Google Shape;365;g2e44c32c038_0_281"/>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366" name="Google Shape;366;g2e44c32c038_0_281"/>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367" name="Google Shape;367;g2e44c32c038_0_281"/>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368" name="Google Shape;368;g2e44c32c038_0_281"/>
          <p:cNvPicPr preferRelativeResize="0"/>
          <p:nvPr/>
        </p:nvPicPr>
        <p:blipFill>
          <a:blip r:embed="rId3">
            <a:alphaModFix amt="40000"/>
          </a:blip>
          <a:stretch>
            <a:fillRect/>
          </a:stretch>
        </p:blipFill>
        <p:spPr>
          <a:xfrm>
            <a:off x="5390225" y="271612"/>
            <a:ext cx="2984700" cy="3879075"/>
          </a:xfrm>
          <a:prstGeom prst="rect">
            <a:avLst/>
          </a:prstGeom>
          <a:noFill/>
          <a:ln>
            <a:noFill/>
          </a:ln>
        </p:spPr>
      </p:pic>
      <p:pic>
        <p:nvPicPr>
          <p:cNvPr id="369" name="Google Shape;369;g2e44c32c038_0_281"/>
          <p:cNvPicPr preferRelativeResize="0"/>
          <p:nvPr/>
        </p:nvPicPr>
        <p:blipFill rotWithShape="1">
          <a:blip r:embed="rId3">
            <a:alphaModFix/>
          </a:blip>
          <a:srcRect b="49035" l="0" r="1613" t="12387"/>
          <a:stretch/>
        </p:blipFill>
        <p:spPr>
          <a:xfrm>
            <a:off x="5390213" y="752651"/>
            <a:ext cx="2936674" cy="1496450"/>
          </a:xfrm>
          <a:prstGeom prst="rect">
            <a:avLst/>
          </a:prstGeom>
          <a:noFill/>
          <a:ln>
            <a:noFill/>
          </a:ln>
        </p:spPr>
      </p:pic>
      <p:sp>
        <p:nvSpPr>
          <p:cNvPr id="370" name="Google Shape;370;g2e44c32c038_0_281"/>
          <p:cNvSpPr txBox="1"/>
          <p:nvPr>
            <p:ph idx="1" type="body"/>
          </p:nvPr>
        </p:nvSpPr>
        <p:spPr>
          <a:xfrm>
            <a:off x="358775" y="1409950"/>
            <a:ext cx="4884600" cy="27900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a:t>Goal:</a:t>
            </a:r>
            <a:endParaRPr b="1"/>
          </a:p>
          <a:p>
            <a:pPr indent="0" lvl="0" marL="0" rtl="0" algn="l">
              <a:spcBef>
                <a:spcPts val="0"/>
              </a:spcBef>
              <a:spcAft>
                <a:spcPts val="0"/>
              </a:spcAft>
              <a:buNone/>
            </a:pPr>
            <a:r>
              <a:rPr lang="en-US"/>
              <a:t>compress Image pair to a joint latent space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t>Split into:</a:t>
            </a:r>
            <a:endParaRPr b="1"/>
          </a:p>
          <a:p>
            <a:pPr indent="-342900" lvl="0" marL="457200" rtl="0" algn="l">
              <a:spcBef>
                <a:spcPts val="0"/>
              </a:spcBef>
              <a:spcAft>
                <a:spcPts val="0"/>
              </a:spcAft>
              <a:buSzPts val="1800"/>
              <a:buChar char="•"/>
            </a:pPr>
            <a:r>
              <a:rPr lang="en-US"/>
              <a:t>Feature Extractor</a:t>
            </a:r>
            <a:endParaRPr/>
          </a:p>
          <a:p>
            <a:pPr indent="0" lvl="0" marL="914400" rtl="0" algn="l">
              <a:spcBef>
                <a:spcPts val="0"/>
              </a:spcBef>
              <a:spcAft>
                <a:spcPts val="0"/>
              </a:spcAft>
              <a:buNone/>
            </a:pPr>
            <a:r>
              <a:t/>
            </a:r>
            <a:endParaRPr/>
          </a:p>
          <a:p>
            <a:pPr indent="-342900" lvl="0" marL="457200" rtl="0" algn="l">
              <a:spcBef>
                <a:spcPts val="0"/>
              </a:spcBef>
              <a:spcAft>
                <a:spcPts val="0"/>
              </a:spcAft>
              <a:buSzPts val="1800"/>
              <a:buChar char="•"/>
            </a:pPr>
            <a:r>
              <a:rPr lang="en-US"/>
              <a:t>Temporal Convolutional Network (TCN)</a:t>
            </a:r>
            <a:endParaRPr/>
          </a:p>
        </p:txBody>
      </p:sp>
      <p:sp>
        <p:nvSpPr>
          <p:cNvPr id="371" name="Google Shape;371;g2e44c32c038_0_281"/>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https://doi.org/10.1109/TMI.2021.3056531</a:t>
            </a:r>
            <a:endParaRPr sz="800">
              <a:solidFill>
                <a:schemeClr val="dk1"/>
              </a:solidFill>
            </a:endParaRPr>
          </a:p>
        </p:txBody>
      </p:sp>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g2e44c32c038_0_291"/>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377" name="Google Shape;377;g2e44c32c038_0_291"/>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378" name="Google Shape;378;g2e44c32c038_0_291"/>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379" name="Google Shape;379;g2e44c32c038_0_291"/>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380" name="Google Shape;380;g2e44c32c038_0_291"/>
          <p:cNvPicPr preferRelativeResize="0"/>
          <p:nvPr/>
        </p:nvPicPr>
        <p:blipFill>
          <a:blip r:embed="rId3">
            <a:alphaModFix amt="40000"/>
          </a:blip>
          <a:stretch>
            <a:fillRect/>
          </a:stretch>
        </p:blipFill>
        <p:spPr>
          <a:xfrm>
            <a:off x="5390225" y="271612"/>
            <a:ext cx="2984700" cy="3879075"/>
          </a:xfrm>
          <a:prstGeom prst="rect">
            <a:avLst/>
          </a:prstGeom>
          <a:noFill/>
          <a:ln>
            <a:noFill/>
          </a:ln>
        </p:spPr>
      </p:pic>
      <p:pic>
        <p:nvPicPr>
          <p:cNvPr id="381" name="Google Shape;381;g2e44c32c038_0_291"/>
          <p:cNvPicPr preferRelativeResize="0"/>
          <p:nvPr/>
        </p:nvPicPr>
        <p:blipFill rotWithShape="1">
          <a:blip r:embed="rId3">
            <a:alphaModFix/>
          </a:blip>
          <a:srcRect b="49035" l="22182" r="5348" t="32950"/>
          <a:stretch/>
        </p:blipFill>
        <p:spPr>
          <a:xfrm>
            <a:off x="6052525" y="1550325"/>
            <a:ext cx="2163275" cy="698774"/>
          </a:xfrm>
          <a:prstGeom prst="rect">
            <a:avLst/>
          </a:prstGeom>
          <a:noFill/>
          <a:ln>
            <a:noFill/>
          </a:ln>
        </p:spPr>
      </p:pic>
      <p:sp>
        <p:nvSpPr>
          <p:cNvPr id="382" name="Google Shape;382;g2e44c32c038_0_291"/>
          <p:cNvSpPr txBox="1"/>
          <p:nvPr>
            <p:ph idx="1" type="body"/>
          </p:nvPr>
        </p:nvSpPr>
        <p:spPr>
          <a:xfrm>
            <a:off x="358775" y="1409950"/>
            <a:ext cx="4884600" cy="27900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a:t>Goal:</a:t>
            </a:r>
            <a:endParaRPr b="1"/>
          </a:p>
          <a:p>
            <a:pPr indent="0" lvl="0" marL="0" rtl="0" algn="l">
              <a:spcBef>
                <a:spcPts val="0"/>
              </a:spcBef>
              <a:spcAft>
                <a:spcPts val="0"/>
              </a:spcAft>
              <a:buNone/>
            </a:pPr>
            <a:r>
              <a:rPr lang="en-US"/>
              <a:t>compress Image pair to a joint latent space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t>Split into:</a:t>
            </a:r>
            <a:endParaRPr b="1"/>
          </a:p>
          <a:p>
            <a:pPr indent="-342900" lvl="0" marL="457200" rtl="0" algn="l">
              <a:spcBef>
                <a:spcPts val="0"/>
              </a:spcBef>
              <a:spcAft>
                <a:spcPts val="0"/>
              </a:spcAft>
              <a:buSzPts val="1800"/>
              <a:buChar char="•"/>
            </a:pPr>
            <a:r>
              <a:rPr lang="en-US"/>
              <a:t>Feature Extractor</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US"/>
              <a:t>Temporal Convolutional Network (TCN)</a:t>
            </a:r>
            <a:endParaRPr/>
          </a:p>
          <a:p>
            <a:pPr indent="0" lvl="0" marL="914400" rtl="0" algn="l">
              <a:spcBef>
                <a:spcPts val="0"/>
              </a:spcBef>
              <a:spcAft>
                <a:spcPts val="0"/>
              </a:spcAft>
              <a:buNone/>
            </a:pPr>
            <a:r>
              <a:rPr lang="en-US" sz="1400"/>
              <a:t>1D Convolutions over temporal dimension</a:t>
            </a:r>
            <a:endParaRPr sz="1400"/>
          </a:p>
        </p:txBody>
      </p:sp>
      <p:sp>
        <p:nvSpPr>
          <p:cNvPr id="383" name="Google Shape;383;g2e44c32c038_0_291"/>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https://doi.org/10.1109/TMI.2021.3056531</a:t>
            </a:r>
            <a:endParaRPr sz="800">
              <a:solidFill>
                <a:schemeClr val="dk1"/>
              </a:solidFill>
            </a:endParaRPr>
          </a:p>
        </p:txBody>
      </p:sp>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g2e44c32c038_0_261"/>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389" name="Google Shape;389;g2e44c32c038_0_261"/>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390" name="Google Shape;390;g2e44c32c038_0_261"/>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391" name="Google Shape;391;g2e44c32c038_0_261"/>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392" name="Google Shape;392;g2e44c32c038_0_261"/>
          <p:cNvPicPr preferRelativeResize="0"/>
          <p:nvPr/>
        </p:nvPicPr>
        <p:blipFill>
          <a:blip r:embed="rId3">
            <a:alphaModFix amt="40000"/>
          </a:blip>
          <a:stretch>
            <a:fillRect/>
          </a:stretch>
        </p:blipFill>
        <p:spPr>
          <a:xfrm>
            <a:off x="5390225" y="271612"/>
            <a:ext cx="2984700" cy="3879075"/>
          </a:xfrm>
          <a:prstGeom prst="rect">
            <a:avLst/>
          </a:prstGeom>
          <a:noFill/>
          <a:ln>
            <a:noFill/>
          </a:ln>
        </p:spPr>
      </p:pic>
      <p:pic>
        <p:nvPicPr>
          <p:cNvPr id="393" name="Google Shape;393;g2e44c32c038_0_261"/>
          <p:cNvPicPr preferRelativeResize="0"/>
          <p:nvPr/>
        </p:nvPicPr>
        <p:blipFill rotWithShape="1">
          <a:blip r:embed="rId3">
            <a:alphaModFix/>
          </a:blip>
          <a:srcRect b="44296" l="0" r="1922" t="50011"/>
          <a:stretch/>
        </p:blipFill>
        <p:spPr>
          <a:xfrm>
            <a:off x="5390225" y="2211950"/>
            <a:ext cx="2927424" cy="220775"/>
          </a:xfrm>
          <a:prstGeom prst="rect">
            <a:avLst/>
          </a:prstGeom>
          <a:noFill/>
          <a:ln>
            <a:noFill/>
          </a:ln>
        </p:spPr>
      </p:pic>
      <p:sp>
        <p:nvSpPr>
          <p:cNvPr id="394" name="Google Shape;394;g2e44c32c038_0_261"/>
          <p:cNvSpPr txBox="1"/>
          <p:nvPr>
            <p:ph idx="1" type="body"/>
          </p:nvPr>
        </p:nvSpPr>
        <p:spPr>
          <a:xfrm>
            <a:off x="511175" y="952500"/>
            <a:ext cx="4884600" cy="3829200"/>
          </a:xfrm>
          <a:prstGeom prst="rect">
            <a:avLst/>
          </a:prstGeom>
          <a:noFill/>
          <a:ln>
            <a:noFill/>
          </a:ln>
        </p:spPr>
        <p:txBody>
          <a:bodyPr anchorCtr="0" anchor="t" bIns="45700" lIns="91425" spcFirstLastPara="1" rIns="91425" wrap="square" tIns="45700">
            <a:noAutofit/>
          </a:bodyPr>
          <a:lstStyle/>
          <a:p>
            <a:pPr indent="0" lvl="0" marL="114300" rtl="0" algn="l">
              <a:spcBef>
                <a:spcPts val="0"/>
              </a:spcBef>
              <a:spcAft>
                <a:spcPts val="0"/>
              </a:spcAft>
              <a:buClr>
                <a:srgbClr val="333333"/>
              </a:buClr>
              <a:buSzPts val="1800"/>
              <a:buFont typeface="Helvetica Neue"/>
              <a:buNone/>
            </a:pPr>
            <a:r>
              <a:rPr lang="en-US"/>
              <a:t>Sample z</a:t>
            </a:r>
            <a:r>
              <a:rPr baseline="-25000" lang="en-US"/>
              <a:t>t</a:t>
            </a:r>
            <a:r>
              <a:rPr lang="en-US"/>
              <a:t> from: </a:t>
            </a:r>
            <a:endParaRPr/>
          </a:p>
          <a:p>
            <a:pPr indent="0" lvl="0" marL="114300" rtl="0" algn="l">
              <a:spcBef>
                <a:spcPts val="0"/>
              </a:spcBef>
              <a:spcAft>
                <a:spcPts val="0"/>
              </a:spcAft>
              <a:buClr>
                <a:srgbClr val="333333"/>
              </a:buClr>
              <a:buSzPts val="1800"/>
              <a:buFont typeface="Helvetica Neue"/>
              <a:buNone/>
            </a:pPr>
            <a:r>
              <a:t/>
            </a:r>
            <a:endParaRPr/>
          </a:p>
          <a:p>
            <a:pPr indent="0" lvl="0" marL="114300" rtl="0" algn="l">
              <a:spcBef>
                <a:spcPts val="0"/>
              </a:spcBef>
              <a:spcAft>
                <a:spcPts val="0"/>
              </a:spcAft>
              <a:buClr>
                <a:srgbClr val="333333"/>
              </a:buClr>
              <a:buSzPts val="1800"/>
              <a:buFont typeface="Helvetica Neue"/>
              <a:buNone/>
            </a:pPr>
            <a:r>
              <a:rPr lang="en-US"/>
              <a:t>								       ,</a:t>
            </a:r>
            <a:endParaRPr/>
          </a:p>
          <a:p>
            <a:pPr indent="0" lvl="0" marL="114300" rtl="0" algn="l">
              <a:spcBef>
                <a:spcPts val="0"/>
              </a:spcBef>
              <a:spcAft>
                <a:spcPts val="0"/>
              </a:spcAft>
              <a:buClr>
                <a:srgbClr val="333333"/>
              </a:buClr>
              <a:buSzPts val="1800"/>
              <a:buFont typeface="Helvetica Neue"/>
              <a:buNone/>
            </a:pPr>
            <a:r>
              <a:t/>
            </a:r>
            <a:endParaRPr/>
          </a:p>
          <a:p>
            <a:pPr indent="0" lvl="0" marL="114300" rtl="0" algn="l">
              <a:spcBef>
                <a:spcPts val="0"/>
              </a:spcBef>
              <a:spcAft>
                <a:spcPts val="0"/>
              </a:spcAft>
              <a:buClr>
                <a:srgbClr val="333333"/>
              </a:buClr>
              <a:buSzPts val="1800"/>
              <a:buFont typeface="Helvetica Neue"/>
              <a:buNone/>
            </a:pPr>
            <a:r>
              <a:t/>
            </a:r>
            <a:endParaRPr/>
          </a:p>
          <a:p>
            <a:pPr indent="0" lvl="0" marL="114300" rtl="0" algn="l">
              <a:spcBef>
                <a:spcPts val="0"/>
              </a:spcBef>
              <a:spcAft>
                <a:spcPts val="0"/>
              </a:spcAft>
              <a:buClr>
                <a:srgbClr val="333333"/>
              </a:buClr>
              <a:buSzPts val="1800"/>
              <a:buFont typeface="Helvetica Neue"/>
              <a:buNone/>
            </a:pPr>
            <a:r>
              <a:t/>
            </a:r>
            <a:endParaRPr/>
          </a:p>
          <a:p>
            <a:pPr indent="0" lvl="0" marL="114300" rtl="0" algn="l">
              <a:spcBef>
                <a:spcPts val="0"/>
              </a:spcBef>
              <a:spcAft>
                <a:spcPts val="0"/>
              </a:spcAft>
              <a:buClr>
                <a:srgbClr val="333333"/>
              </a:buClr>
              <a:buSzPts val="1800"/>
              <a:buFont typeface="Helvetica Neue"/>
              <a:buNone/>
            </a:pPr>
            <a:r>
              <a:rPr lang="en-US"/>
              <a:t>with: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  and: </a:t>
            </a:r>
            <a:endParaRPr/>
          </a:p>
        </p:txBody>
      </p:sp>
      <p:pic>
        <p:nvPicPr>
          <p:cNvPr id="395" name="Google Shape;395;g2e44c32c038_0_261"/>
          <p:cNvPicPr preferRelativeResize="0"/>
          <p:nvPr/>
        </p:nvPicPr>
        <p:blipFill rotWithShape="1">
          <a:blip r:embed="rId4">
            <a:alphaModFix/>
          </a:blip>
          <a:srcRect b="7227" l="0" r="0" t="0"/>
          <a:stretch/>
        </p:blipFill>
        <p:spPr>
          <a:xfrm>
            <a:off x="1504625" y="1498750"/>
            <a:ext cx="2776400" cy="308650"/>
          </a:xfrm>
          <a:prstGeom prst="rect">
            <a:avLst/>
          </a:prstGeom>
          <a:noFill/>
          <a:ln>
            <a:noFill/>
          </a:ln>
        </p:spPr>
      </p:pic>
      <p:pic>
        <p:nvPicPr>
          <p:cNvPr id="396" name="Google Shape;396;g2e44c32c038_0_261"/>
          <p:cNvPicPr preferRelativeResize="0"/>
          <p:nvPr/>
        </p:nvPicPr>
        <p:blipFill>
          <a:blip r:embed="rId5">
            <a:alphaModFix/>
          </a:blip>
          <a:stretch>
            <a:fillRect/>
          </a:stretch>
        </p:blipFill>
        <p:spPr>
          <a:xfrm>
            <a:off x="1504625" y="3602265"/>
            <a:ext cx="3225926" cy="548410"/>
          </a:xfrm>
          <a:prstGeom prst="rect">
            <a:avLst/>
          </a:prstGeom>
          <a:noFill/>
          <a:ln>
            <a:noFill/>
          </a:ln>
        </p:spPr>
      </p:pic>
      <p:pic>
        <p:nvPicPr>
          <p:cNvPr id="397" name="Google Shape;397;g2e44c32c038_0_261"/>
          <p:cNvPicPr preferRelativeResize="0"/>
          <p:nvPr/>
        </p:nvPicPr>
        <p:blipFill>
          <a:blip r:embed="rId6">
            <a:alphaModFix/>
          </a:blip>
          <a:stretch>
            <a:fillRect/>
          </a:stretch>
        </p:blipFill>
        <p:spPr>
          <a:xfrm>
            <a:off x="1504625" y="2211950"/>
            <a:ext cx="3225915" cy="1145450"/>
          </a:xfrm>
          <a:prstGeom prst="rect">
            <a:avLst/>
          </a:prstGeom>
          <a:noFill/>
          <a:ln>
            <a:noFill/>
          </a:ln>
        </p:spPr>
      </p:pic>
      <p:sp>
        <p:nvSpPr>
          <p:cNvPr id="398" name="Google Shape;398;g2e44c32c038_0_261"/>
          <p:cNvSpPr txBox="1"/>
          <p:nvPr/>
        </p:nvSpPr>
        <p:spPr>
          <a:xfrm>
            <a:off x="2004575" y="4343250"/>
            <a:ext cx="6758400" cy="400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7">
                  <a:extLst>
                    <a:ext uri="{A12FA001-AC4F-418D-AE19-62706E023703}">
                      <ahyp:hlinkClr val="tx"/>
                    </a:ext>
                  </a:extLst>
                </a:hlinkClick>
              </a:rPr>
              <a:t> </a:t>
            </a:r>
            <a:r>
              <a:rPr lang="en-US" sz="800" u="sng">
                <a:solidFill>
                  <a:schemeClr val="hlink"/>
                </a:solidFill>
                <a:hlinkClick r:id="rId8"/>
              </a:rPr>
              <a:t>https://doi.org/10.1109/TMI.2021.3056531</a:t>
            </a:r>
            <a:endParaRPr sz="800">
              <a:solidFill>
                <a:schemeClr val="dk1"/>
              </a:solidFill>
            </a:endParaRPr>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g2e44c32c038_0_672"/>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404" name="Google Shape;404;g2e44c32c038_0_672"/>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405" name="Google Shape;405;g2e44c32c038_0_672"/>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406" name="Google Shape;406;g2e44c32c038_0_672"/>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407" name="Google Shape;407;g2e44c32c038_0_672"/>
          <p:cNvPicPr preferRelativeResize="0"/>
          <p:nvPr/>
        </p:nvPicPr>
        <p:blipFill>
          <a:blip r:embed="rId3">
            <a:alphaModFix amt="40000"/>
          </a:blip>
          <a:stretch>
            <a:fillRect/>
          </a:stretch>
        </p:blipFill>
        <p:spPr>
          <a:xfrm>
            <a:off x="5390225" y="271612"/>
            <a:ext cx="2984700" cy="3879075"/>
          </a:xfrm>
          <a:prstGeom prst="rect">
            <a:avLst/>
          </a:prstGeom>
          <a:noFill/>
          <a:ln>
            <a:noFill/>
          </a:ln>
        </p:spPr>
      </p:pic>
      <p:pic>
        <p:nvPicPr>
          <p:cNvPr id="408" name="Google Shape;408;g2e44c32c038_0_672"/>
          <p:cNvPicPr preferRelativeResize="0"/>
          <p:nvPr/>
        </p:nvPicPr>
        <p:blipFill rotWithShape="1">
          <a:blip r:embed="rId3">
            <a:alphaModFix/>
          </a:blip>
          <a:srcRect b="-2596" l="0" r="0" t="56304"/>
          <a:stretch/>
        </p:blipFill>
        <p:spPr>
          <a:xfrm>
            <a:off x="5390225" y="2455900"/>
            <a:ext cx="2984700" cy="1795600"/>
          </a:xfrm>
          <a:prstGeom prst="rect">
            <a:avLst/>
          </a:prstGeom>
          <a:noFill/>
          <a:ln>
            <a:noFill/>
          </a:ln>
        </p:spPr>
      </p:pic>
      <p:sp>
        <p:nvSpPr>
          <p:cNvPr id="409" name="Google Shape;409;g2e44c32c038_0_672"/>
          <p:cNvSpPr txBox="1"/>
          <p:nvPr>
            <p:ph idx="1" type="body"/>
          </p:nvPr>
        </p:nvSpPr>
        <p:spPr>
          <a:xfrm>
            <a:off x="511175" y="952500"/>
            <a:ext cx="4884600" cy="3829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lang="en-US"/>
              <a:t>The decoder models:</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p:txBody>
      </p:sp>
      <p:pic>
        <p:nvPicPr>
          <p:cNvPr id="410" name="Google Shape;410;g2e44c32c038_0_672"/>
          <p:cNvPicPr preferRelativeResize="0"/>
          <p:nvPr/>
        </p:nvPicPr>
        <p:blipFill>
          <a:blip r:embed="rId4">
            <a:alphaModFix/>
          </a:blip>
          <a:stretch>
            <a:fillRect/>
          </a:stretch>
        </p:blipFill>
        <p:spPr>
          <a:xfrm>
            <a:off x="1073675" y="1311616"/>
            <a:ext cx="3759600" cy="641709"/>
          </a:xfrm>
          <a:prstGeom prst="rect">
            <a:avLst/>
          </a:prstGeom>
          <a:noFill/>
          <a:ln>
            <a:noFill/>
          </a:ln>
        </p:spPr>
      </p:pic>
      <p:sp>
        <p:nvSpPr>
          <p:cNvPr id="411" name="Google Shape;411;g2e44c32c038_0_672"/>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5">
                  <a:extLst>
                    <a:ext uri="{A12FA001-AC4F-418D-AE19-62706E023703}">
                      <ahyp:hlinkClr val="tx"/>
                    </a:ext>
                  </a:extLst>
                </a:hlinkClick>
              </a:rPr>
              <a:t> </a:t>
            </a:r>
            <a:r>
              <a:rPr lang="en-US" sz="800" u="sng">
                <a:solidFill>
                  <a:schemeClr val="hlink"/>
                </a:solidFill>
                <a:hlinkClick r:id="rId6"/>
              </a:rPr>
              <a:t>https://doi.org/10.1109/TMI.2021.3056531</a:t>
            </a:r>
            <a:endParaRPr sz="800">
              <a:solidFill>
                <a:schemeClr val="dk1"/>
              </a:solidFill>
            </a:endParaRP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g2e44c32c038_0_585"/>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417" name="Google Shape;417;g2e44c32c038_0_585"/>
          <p:cNvSpPr txBox="1"/>
          <p:nvPr>
            <p:ph idx="1" type="body"/>
          </p:nvPr>
        </p:nvSpPr>
        <p:spPr>
          <a:xfrm>
            <a:off x="451451" y="77145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a:p>
            <a:pPr indent="-228600" lvl="0" marL="342900" rtl="0" algn="l">
              <a:spcBef>
                <a:spcPts val="0"/>
              </a:spcBef>
              <a:spcAft>
                <a:spcPts val="0"/>
              </a:spcAft>
              <a:buClr>
                <a:srgbClr val="333333"/>
              </a:buClr>
              <a:buSzPts val="1800"/>
              <a:buFont typeface="Helvetica Neue"/>
              <a:buNone/>
            </a:pPr>
            <a:r>
              <a:rPr lang="en-US"/>
              <a:t>Optimized by ELBO objective:</a:t>
            </a:r>
            <a:endParaRPr/>
          </a:p>
        </p:txBody>
      </p:sp>
      <p:sp>
        <p:nvSpPr>
          <p:cNvPr id="418" name="Google Shape;418;g2e44c32c038_0_585"/>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419" name="Google Shape;419;g2e44c32c038_0_585"/>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420" name="Google Shape;420;g2e44c32c038_0_585"/>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421" name="Google Shape;421;g2e44c32c038_0_585"/>
          <p:cNvPicPr preferRelativeResize="0"/>
          <p:nvPr/>
        </p:nvPicPr>
        <p:blipFill>
          <a:blip r:embed="rId3">
            <a:alphaModFix/>
          </a:blip>
          <a:stretch>
            <a:fillRect/>
          </a:stretch>
        </p:blipFill>
        <p:spPr>
          <a:xfrm>
            <a:off x="5390225" y="271612"/>
            <a:ext cx="2984700" cy="3879075"/>
          </a:xfrm>
          <a:prstGeom prst="rect">
            <a:avLst/>
          </a:prstGeom>
          <a:noFill/>
          <a:ln>
            <a:noFill/>
          </a:ln>
        </p:spPr>
      </p:pic>
      <p:pic>
        <p:nvPicPr>
          <p:cNvPr id="422" name="Google Shape;422;g2e44c32c038_0_585"/>
          <p:cNvPicPr preferRelativeResize="0"/>
          <p:nvPr/>
        </p:nvPicPr>
        <p:blipFill rotWithShape="1">
          <a:blip r:embed="rId3">
            <a:alphaModFix/>
          </a:blip>
          <a:srcRect b="49035" l="0" r="1613" t="12387"/>
          <a:stretch/>
        </p:blipFill>
        <p:spPr>
          <a:xfrm>
            <a:off x="5390213" y="752651"/>
            <a:ext cx="2936674" cy="1496450"/>
          </a:xfrm>
          <a:prstGeom prst="rect">
            <a:avLst/>
          </a:prstGeom>
          <a:noFill/>
          <a:ln>
            <a:noFill/>
          </a:ln>
        </p:spPr>
      </p:pic>
      <p:sp>
        <p:nvSpPr>
          <p:cNvPr id="423" name="Google Shape;423;g2e44c32c038_0_585"/>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https://doi.org/10.1109/TMI.2021.3056531</a:t>
            </a:r>
            <a:endParaRPr sz="800">
              <a:solidFill>
                <a:schemeClr val="dk1"/>
              </a:solidFill>
            </a:endParaRPr>
          </a:p>
        </p:txBody>
      </p:sp>
      <p:graphicFrame>
        <p:nvGraphicFramePr>
          <p:cNvPr id="424" name="Google Shape;424;g2e44c32c038_0_585"/>
          <p:cNvGraphicFramePr/>
          <p:nvPr/>
        </p:nvGraphicFramePr>
        <p:xfrm>
          <a:off x="564200" y="1453700"/>
          <a:ext cx="3000000" cy="3000000"/>
        </p:xfrm>
        <a:graphic>
          <a:graphicData uri="http://schemas.openxmlformats.org/drawingml/2006/table">
            <a:tbl>
              <a:tblPr>
                <a:solidFill>
                  <a:srgbClr val="FFFFFF"/>
                </a:solidFill>
                <a:tableStyleId>{5F249E57-CAF4-43DC-87BE-32550491F3C3}</a:tableStyleId>
              </a:tblPr>
              <a:tblGrid>
                <a:gridCol w="408075"/>
                <a:gridCol w="4084800"/>
              </a:tblGrid>
              <a:tr h="9311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ctr">
                        <a:lnSpc>
                          <a:spcPct val="115000"/>
                        </a:lnSpc>
                        <a:spcBef>
                          <a:spcPts val="1100"/>
                        </a:spcBef>
                        <a:spcAft>
                          <a:spcPts val="1100"/>
                        </a:spcAft>
                        <a:buNone/>
                      </a:pPr>
                      <a:r>
                        <a:rPr lang="en-US" sz="1450">
                          <a:solidFill>
                            <a:srgbClr val="172B4D"/>
                          </a:solidFill>
                          <a:highlight>
                            <a:srgbClr val="FFFFFF"/>
                          </a:highlight>
                        </a:rPr>
                        <a:t>𝔼</a:t>
                      </a:r>
                      <a:r>
                        <a:rPr lang="en-US" sz="1100">
                          <a:solidFill>
                            <a:srgbClr val="172B4D"/>
                          </a:solidFill>
                          <a:highlight>
                            <a:srgbClr val="FFFFFF"/>
                          </a:highlight>
                        </a:rPr>
                        <a:t>𝑧∼𝑞</a:t>
                      </a:r>
                      <a:r>
                        <a:rPr baseline="-25000" lang="en-US" sz="850">
                          <a:solidFill>
                            <a:srgbClr val="172B4D"/>
                          </a:solidFill>
                          <a:highlight>
                            <a:srgbClr val="FFFFFF"/>
                          </a:highlight>
                        </a:rPr>
                        <a:t>𝜔</a:t>
                      </a:r>
                      <a:r>
                        <a:rPr lang="en-US" sz="1100">
                          <a:solidFill>
                            <a:srgbClr val="172B4D"/>
                          </a:solidFill>
                          <a:highlight>
                            <a:srgbClr val="FFFFFF"/>
                          </a:highlight>
                        </a:rPr>
                        <a:t>(⋅|𝐼</a:t>
                      </a:r>
                      <a:r>
                        <a:rPr baseline="-25000" lang="en-US" sz="850">
                          <a:solidFill>
                            <a:srgbClr val="172B4D"/>
                          </a:solidFill>
                          <a:highlight>
                            <a:srgbClr val="FFFFFF"/>
                          </a:highlight>
                        </a:rPr>
                        <a:t>0:</a:t>
                      </a:r>
                      <a:r>
                        <a:rPr baseline="-25000" lang="en-US" sz="850">
                          <a:solidFill>
                            <a:srgbClr val="172B4D"/>
                          </a:solidFill>
                          <a:highlight>
                            <a:srgbClr val="FFFFFF"/>
                          </a:highlight>
                        </a:rPr>
                        <a:t>𝑇</a:t>
                      </a:r>
                      <a:r>
                        <a:rPr lang="en-US" sz="1100">
                          <a:solidFill>
                            <a:srgbClr val="172B4D"/>
                          </a:solidFill>
                          <a:highlight>
                            <a:srgbClr val="FFFFFF"/>
                          </a:highlight>
                        </a:rPr>
                        <a:t>)</a:t>
                      </a:r>
                      <a:r>
                        <a:rPr lang="en-US" sz="1450">
                          <a:solidFill>
                            <a:srgbClr val="172B4D"/>
                          </a:solidFill>
                          <a:highlight>
                            <a:srgbClr val="FFFFFF"/>
                          </a:highlight>
                        </a:rPr>
                        <a:t>[log𝑝</a:t>
                      </a:r>
                      <a:r>
                        <a:rPr baseline="-25000" lang="en-US" sz="1100">
                          <a:solidFill>
                            <a:srgbClr val="172B4D"/>
                          </a:solidFill>
                          <a:highlight>
                            <a:srgbClr val="FFFFFF"/>
                          </a:highlight>
                        </a:rPr>
                        <a:t>𝜃</a:t>
                      </a:r>
                      <a:r>
                        <a:rPr lang="en-US" sz="1450">
                          <a:solidFill>
                            <a:srgbClr val="172B4D"/>
                          </a:solidFill>
                          <a:highlight>
                            <a:srgbClr val="FFFFFF"/>
                          </a:highlight>
                        </a:rPr>
                        <a:t>(𝐼</a:t>
                      </a:r>
                      <a:r>
                        <a:rPr baseline="-25000" lang="en-US" sz="1100">
                          <a:solidFill>
                            <a:srgbClr val="172B4D"/>
                          </a:solidFill>
                          <a:highlight>
                            <a:srgbClr val="FFFFFF"/>
                          </a:highlight>
                        </a:rPr>
                        <a:t>1:𝑇</a:t>
                      </a:r>
                      <a:r>
                        <a:rPr lang="en-US" sz="1450">
                          <a:solidFill>
                            <a:srgbClr val="172B4D"/>
                          </a:solidFill>
                          <a:highlight>
                            <a:srgbClr val="FFFFFF"/>
                          </a:highlight>
                        </a:rPr>
                        <a:t>|𝑧,𝐼</a:t>
                      </a:r>
                      <a:r>
                        <a:rPr baseline="-25000" lang="en-US" sz="1100">
                          <a:solidFill>
                            <a:srgbClr val="172B4D"/>
                          </a:solidFill>
                          <a:highlight>
                            <a:srgbClr val="FFFFFF"/>
                          </a:highlight>
                        </a:rPr>
                        <a:t>0</a:t>
                      </a:r>
                      <a:r>
                        <a:rPr lang="en-US" sz="1450">
                          <a:solidFill>
                            <a:srgbClr val="172B4D"/>
                          </a:solidFill>
                          <a:highlight>
                            <a:srgbClr val="FFFFFF"/>
                          </a:highlight>
                        </a:rPr>
                        <a:t>)]−KL[𝑞</a:t>
                      </a:r>
                      <a:r>
                        <a:rPr baseline="-25000" lang="en-US" sz="1100">
                          <a:solidFill>
                            <a:srgbClr val="172B4D"/>
                          </a:solidFill>
                          <a:highlight>
                            <a:srgbClr val="FFFFFF"/>
                          </a:highlight>
                        </a:rPr>
                        <a:t>𝜔</a:t>
                      </a:r>
                      <a:r>
                        <a:rPr lang="en-US" sz="1450">
                          <a:solidFill>
                            <a:srgbClr val="172B4D"/>
                          </a:solidFill>
                          <a:highlight>
                            <a:srgbClr val="FFFFFF"/>
                          </a:highlight>
                        </a:rPr>
                        <a:t>(𝑧|𝐼</a:t>
                      </a:r>
                      <a:r>
                        <a:rPr baseline="-25000" lang="en-US" sz="1100">
                          <a:solidFill>
                            <a:srgbClr val="172B4D"/>
                          </a:solidFill>
                          <a:highlight>
                            <a:srgbClr val="FFFFFF"/>
                          </a:highlight>
                        </a:rPr>
                        <a:t>0:𝑇</a:t>
                      </a:r>
                      <a:r>
                        <a:rPr lang="en-US" sz="1450">
                          <a:solidFill>
                            <a:srgbClr val="172B4D"/>
                          </a:solidFill>
                          <a:highlight>
                            <a:srgbClr val="FFFFFF"/>
                          </a:highlight>
                        </a:rPr>
                        <a:t>)||𝑝(𝑧)]</a:t>
                      </a:r>
                      <a:endParaRPr sz="1450">
                        <a:solidFill>
                          <a:srgbClr val="172B4D"/>
                        </a:solidFill>
                        <a:highlight>
                          <a:srgbClr val="FFFFFF"/>
                        </a:highlight>
                      </a:endParaRPr>
                    </a:p>
                  </a:txBody>
                  <a:tcPr marT="91425" marB="91425" marR="91425" marL="91425"/>
                </a:tc>
              </a:tr>
            </a:tbl>
          </a:graphicData>
        </a:graphic>
      </p:graphicFrame>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g2e44c32c038_0_362"/>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430" name="Google Shape;430;g2e44c32c038_0_362"/>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431" name="Google Shape;431;g2e44c32c038_0_362"/>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432" name="Google Shape;432;g2e44c32c038_0_362"/>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433" name="Google Shape;433;g2e44c32c038_0_362"/>
          <p:cNvPicPr preferRelativeResize="0"/>
          <p:nvPr/>
        </p:nvPicPr>
        <p:blipFill>
          <a:blip r:embed="rId3">
            <a:alphaModFix/>
          </a:blip>
          <a:stretch>
            <a:fillRect/>
          </a:stretch>
        </p:blipFill>
        <p:spPr>
          <a:xfrm>
            <a:off x="4975125" y="336500"/>
            <a:ext cx="3990100" cy="4292800"/>
          </a:xfrm>
          <a:prstGeom prst="rect">
            <a:avLst/>
          </a:prstGeom>
          <a:noFill/>
          <a:ln>
            <a:noFill/>
          </a:ln>
        </p:spPr>
      </p:pic>
      <p:sp>
        <p:nvSpPr>
          <p:cNvPr id="434" name="Google Shape;434;g2e44c32c038_0_362"/>
          <p:cNvSpPr txBox="1"/>
          <p:nvPr>
            <p:ph idx="1" type="body"/>
          </p:nvPr>
        </p:nvSpPr>
        <p:spPr>
          <a:xfrm>
            <a:off x="451450" y="771450"/>
            <a:ext cx="44253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None/>
            </a:pPr>
            <a:r>
              <a:rPr lang="en-US"/>
              <a:t>Observations:</a:t>
            </a:r>
            <a:endParaRPr/>
          </a:p>
          <a:p>
            <a:pPr indent="0" lvl="0" marL="0" rtl="0" algn="l">
              <a:spcBef>
                <a:spcPts val="0"/>
              </a:spcBef>
              <a:spcAft>
                <a:spcPts val="0"/>
              </a:spcAft>
              <a:buNone/>
            </a:pPr>
            <a:r>
              <a:t/>
            </a:r>
            <a:endParaRPr/>
          </a:p>
          <a:p>
            <a:pPr indent="-342900" lvl="0" marL="457200" rtl="0" algn="l">
              <a:spcBef>
                <a:spcPts val="0"/>
              </a:spcBef>
              <a:spcAft>
                <a:spcPts val="0"/>
              </a:spcAft>
              <a:buSzPts val="1800"/>
              <a:buChar char="•"/>
            </a:pPr>
            <a:r>
              <a:rPr lang="en-US"/>
              <a:t>Seems realistic overall</a:t>
            </a:r>
            <a:endParaRPr/>
          </a:p>
          <a:p>
            <a:pPr indent="-342900" lvl="0" marL="457200" rtl="0" algn="l">
              <a:spcBef>
                <a:spcPts val="0"/>
              </a:spcBef>
              <a:spcAft>
                <a:spcPts val="0"/>
              </a:spcAft>
              <a:buSzPts val="1800"/>
              <a:buChar char="•"/>
            </a:pPr>
            <a:r>
              <a:rPr lang="en-US"/>
              <a:t>can handle some degree of missing data (every 2nd to 5th)</a:t>
            </a:r>
            <a:endParaRPr/>
          </a:p>
          <a:p>
            <a:pPr indent="0" lvl="0" marL="457200" rtl="0" algn="l">
              <a:spcBef>
                <a:spcPts val="0"/>
              </a:spcBef>
              <a:spcAft>
                <a:spcPts val="0"/>
              </a:spcAft>
              <a:buNone/>
            </a:pPr>
            <a:r>
              <a:t/>
            </a:r>
            <a:endParaRPr/>
          </a:p>
          <a:p>
            <a:pPr indent="457200" lvl="0" marL="0" rtl="0" algn="l">
              <a:spcBef>
                <a:spcPts val="0"/>
              </a:spcBef>
              <a:spcAft>
                <a:spcPts val="0"/>
              </a:spcAft>
              <a:buNone/>
            </a:pPr>
            <a:r>
              <a:rPr lang="en-US"/>
              <a:t>Potential for faster acquisitions</a:t>
            </a:r>
            <a:endParaRPr/>
          </a:p>
        </p:txBody>
      </p:sp>
      <p:sp>
        <p:nvSpPr>
          <p:cNvPr id="435" name="Google Shape;435;g2e44c32c038_0_362"/>
          <p:cNvSpPr/>
          <p:nvPr/>
        </p:nvSpPr>
        <p:spPr>
          <a:xfrm>
            <a:off x="590800" y="3081500"/>
            <a:ext cx="336000" cy="1620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elvetica Neue"/>
              <a:ea typeface="Helvetica Neue"/>
              <a:cs typeface="Helvetica Neue"/>
              <a:sym typeface="Helvetica Neue"/>
            </a:endParaRPr>
          </a:p>
        </p:txBody>
      </p:sp>
      <p:sp>
        <p:nvSpPr>
          <p:cNvPr id="436" name="Google Shape;436;g2e44c32c038_0_362"/>
          <p:cNvSpPr txBox="1"/>
          <p:nvPr/>
        </p:nvSpPr>
        <p:spPr>
          <a:xfrm>
            <a:off x="862725" y="4000900"/>
            <a:ext cx="39900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https://doi.org/10.1109/TMI.2021.3056531</a:t>
            </a:r>
            <a:endParaRPr sz="800">
              <a:solidFill>
                <a:schemeClr val="dk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g2e44c32c038_0_432"/>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442" name="Google Shape;442;g2e44c32c038_0_432"/>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rPr b="1" lang="en-US"/>
              <a:t>Application: Motion Transport</a:t>
            </a:r>
            <a:endParaRPr b="1"/>
          </a:p>
          <a:p>
            <a:pPr indent="-228600" lvl="0" marL="342900" rtl="0" algn="l">
              <a:spcBef>
                <a:spcPts val="0"/>
              </a:spcBef>
              <a:spcAft>
                <a:spcPts val="0"/>
              </a:spcAft>
              <a:buClr>
                <a:srgbClr val="333333"/>
              </a:buClr>
              <a:buSzPts val="1800"/>
              <a:buFont typeface="Helvetica Neue"/>
              <a:buNone/>
            </a:pPr>
            <a:r>
              <a:t/>
            </a:r>
            <a:endParaRPr/>
          </a:p>
        </p:txBody>
      </p:sp>
      <p:sp>
        <p:nvSpPr>
          <p:cNvPr id="443" name="Google Shape;443;g2e44c32c038_0_432"/>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444" name="Google Shape;444;g2e44c32c038_0_432"/>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445" name="Google Shape;445;g2e44c32c038_0_432"/>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446" name="Google Shape;446;g2e44c32c038_0_432"/>
          <p:cNvPicPr preferRelativeResize="0"/>
          <p:nvPr/>
        </p:nvPicPr>
        <p:blipFill rotWithShape="1">
          <a:blip r:embed="rId3">
            <a:alphaModFix/>
          </a:blip>
          <a:srcRect b="0" l="0" r="0" t="7697"/>
          <a:stretch/>
        </p:blipFill>
        <p:spPr>
          <a:xfrm>
            <a:off x="2621412" y="1156713"/>
            <a:ext cx="3878926" cy="3058663"/>
          </a:xfrm>
          <a:prstGeom prst="rect">
            <a:avLst/>
          </a:prstGeom>
          <a:noFill/>
          <a:ln>
            <a:noFill/>
          </a:ln>
        </p:spPr>
      </p:pic>
      <p:sp>
        <p:nvSpPr>
          <p:cNvPr id="447" name="Google Shape;447;g2e44c32c038_0_432"/>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https://doi.org/10.1109/TMI.2021.3056531</a:t>
            </a:r>
            <a:endParaRPr sz="800">
              <a:solidFill>
                <a:schemeClr val="dk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g2e44c32c038_0_548"/>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453" name="Google Shape;453;g2e44c32c038_0_548"/>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454" name="Google Shape;454;g2e44c32c038_0_548"/>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455" name="Google Shape;455;g2e44c32c038_0_548"/>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456" name="Google Shape;456;g2e44c32c038_0_548"/>
          <p:cNvSpPr txBox="1"/>
          <p:nvPr>
            <p:ph idx="1" type="body"/>
          </p:nvPr>
        </p:nvSpPr>
        <p:spPr>
          <a:xfrm>
            <a:off x="359551" y="914250"/>
            <a:ext cx="8424900" cy="38292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100" u="sng">
                <a:solidFill>
                  <a:srgbClr val="38761D"/>
                </a:solidFill>
              </a:rPr>
              <a:t>Useful to:</a:t>
            </a:r>
            <a:endParaRPr sz="2100" u="sng">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transfer motion</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interpolate missing frames</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speed up data acquisition</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generate synthetic data</a:t>
            </a:r>
            <a:endParaRPr sz="2100">
              <a:solidFill>
                <a:srgbClr val="38761D"/>
              </a:solidFill>
            </a:endParaRPr>
          </a:p>
          <a:p>
            <a:pPr indent="0" lvl="0" marL="0" rtl="0" algn="l">
              <a:lnSpc>
                <a:spcPct val="115000"/>
              </a:lnSpc>
              <a:spcBef>
                <a:spcPts val="0"/>
              </a:spcBef>
              <a:spcAft>
                <a:spcPts val="0"/>
              </a:spcAft>
              <a:buNone/>
            </a:pPr>
            <a:r>
              <a:t/>
            </a:r>
            <a:endParaRPr sz="2100" u="sng">
              <a:solidFill>
                <a:srgbClr val="990000"/>
              </a:solidFill>
            </a:endParaRPr>
          </a:p>
          <a:p>
            <a:pPr indent="0" lvl="0" marL="0" rtl="0" algn="l">
              <a:lnSpc>
                <a:spcPct val="115000"/>
              </a:lnSpc>
              <a:spcBef>
                <a:spcPts val="0"/>
              </a:spcBef>
              <a:spcAft>
                <a:spcPts val="0"/>
              </a:spcAft>
              <a:buNone/>
            </a:pPr>
            <a:r>
              <a:rPr lang="en-US" sz="2100" u="sng">
                <a:solidFill>
                  <a:srgbClr val="990000"/>
                </a:solidFill>
              </a:rPr>
              <a:t>Drawback:</a:t>
            </a:r>
            <a:endParaRPr sz="2100" u="sng">
              <a:solidFill>
                <a:srgbClr val="990000"/>
              </a:solidFill>
            </a:endParaRPr>
          </a:p>
          <a:p>
            <a:pPr indent="-361950" lvl="0" marL="457200" rtl="0" algn="l">
              <a:lnSpc>
                <a:spcPct val="115000"/>
              </a:lnSpc>
              <a:spcBef>
                <a:spcPts val="0"/>
              </a:spcBef>
              <a:spcAft>
                <a:spcPts val="0"/>
              </a:spcAft>
              <a:buClr>
                <a:srgbClr val="990000"/>
              </a:buClr>
              <a:buSzPts val="2100"/>
              <a:buChar char="-"/>
            </a:pPr>
            <a:r>
              <a:rPr lang="en-US" sz="2100">
                <a:solidFill>
                  <a:srgbClr val="990000"/>
                </a:solidFill>
              </a:rPr>
              <a:t>computationally expensive</a:t>
            </a:r>
            <a:endParaRPr sz="2100">
              <a:solidFill>
                <a:srgbClr val="990000"/>
              </a:solidFill>
            </a:endParaRPr>
          </a:p>
          <a:p>
            <a:pPr indent="-361950" lvl="0" marL="457200" rtl="0" algn="l">
              <a:lnSpc>
                <a:spcPct val="115000"/>
              </a:lnSpc>
              <a:spcBef>
                <a:spcPts val="0"/>
              </a:spcBef>
              <a:spcAft>
                <a:spcPts val="0"/>
              </a:spcAft>
              <a:buClr>
                <a:srgbClr val="990000"/>
              </a:buClr>
              <a:buSzPts val="2100"/>
              <a:buChar char="-"/>
            </a:pPr>
            <a:r>
              <a:rPr lang="en-US" sz="2100">
                <a:solidFill>
                  <a:srgbClr val="990000"/>
                </a:solidFill>
              </a:rPr>
              <a:t>limited complexity of generated motions</a:t>
            </a:r>
            <a:endParaRPr sz="2100">
              <a:solidFill>
                <a:srgbClr val="990000"/>
              </a:solidFill>
            </a:endParaRPr>
          </a:p>
          <a:p>
            <a:pPr indent="0" lvl="0" marL="457200" rtl="0" algn="l">
              <a:lnSpc>
                <a:spcPct val="115000"/>
              </a:lnSpc>
              <a:spcBef>
                <a:spcPts val="0"/>
              </a:spcBef>
              <a:spcAft>
                <a:spcPts val="0"/>
              </a:spcAft>
              <a:buNone/>
            </a:pPr>
            <a:r>
              <a:t/>
            </a:r>
            <a:endParaRPr sz="21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sp>
        <p:nvSpPr>
          <p:cNvPr id="461" name="Google Shape;461;g2e44c32c038_0_120"/>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Proposed Solutions</a:t>
            </a:r>
            <a:endParaRPr/>
          </a:p>
        </p:txBody>
      </p:sp>
      <p:sp>
        <p:nvSpPr>
          <p:cNvPr id="462" name="Google Shape;462;g2e44c32c038_0_120"/>
          <p:cNvSpPr txBox="1"/>
          <p:nvPr>
            <p:ph idx="1" type="subTitle"/>
          </p:nvPr>
        </p:nvSpPr>
        <p:spPr>
          <a:xfrm>
            <a:off x="2120000" y="2314477"/>
            <a:ext cx="6954000" cy="1298400"/>
          </a:xfrm>
          <a:prstGeom prst="rect">
            <a:avLst/>
          </a:prstGeom>
          <a:noFill/>
          <a:ln>
            <a:noFill/>
          </a:ln>
        </p:spPr>
        <p:txBody>
          <a:bodyPr anchorCtr="0" anchor="b" bIns="45700" lIns="91425" spcFirstLastPara="1" rIns="91425" wrap="square" tIns="45700">
            <a:noAutofit/>
          </a:bodyPr>
          <a:lstStyle/>
          <a:p>
            <a:pPr indent="-336550" lvl="0" marL="457200" rtl="0" algn="l">
              <a:spcBef>
                <a:spcPts val="0"/>
              </a:spcBef>
              <a:spcAft>
                <a:spcPts val="0"/>
              </a:spcAft>
              <a:buSzPts val="1700"/>
              <a:buChar char="-"/>
            </a:pPr>
            <a:r>
              <a:rPr lang="en-US" sz="1700"/>
              <a:t>SADM</a:t>
            </a:r>
            <a:endParaRPr sz="1700"/>
          </a:p>
          <a:p>
            <a:pPr indent="-336550" lvl="0" marL="457200" rtl="0" algn="l">
              <a:spcBef>
                <a:spcPts val="0"/>
              </a:spcBef>
              <a:spcAft>
                <a:spcPts val="0"/>
              </a:spcAft>
              <a:buSzPts val="1700"/>
              <a:buChar char="-"/>
            </a:pPr>
            <a:r>
              <a:rPr lang="en-US" sz="1700"/>
              <a:t>Latent Motion Matrix CVAE</a:t>
            </a:r>
            <a:endParaRPr sz="1700"/>
          </a:p>
          <a:p>
            <a:pPr indent="-336550" lvl="0" marL="457200" rtl="0" algn="l">
              <a:spcBef>
                <a:spcPts val="0"/>
              </a:spcBef>
              <a:spcAft>
                <a:spcPts val="0"/>
              </a:spcAft>
              <a:buSzPts val="1700"/>
              <a:buChar char="-"/>
            </a:pPr>
            <a:r>
              <a:rPr lang="en-US" sz="1700" u="sng"/>
              <a:t>CHeart </a:t>
            </a:r>
            <a:endParaRPr sz="1700" u="sng"/>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g2e44c32c038_0_304"/>
          <p:cNvSpPr txBox="1"/>
          <p:nvPr>
            <p:ph type="title"/>
          </p:nvPr>
        </p:nvSpPr>
        <p:spPr>
          <a:xfrm>
            <a:off x="358775" y="171450"/>
            <a:ext cx="8404200" cy="6915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a:t>
            </a:r>
            <a:endParaRPr/>
          </a:p>
        </p:txBody>
      </p:sp>
      <p:sp>
        <p:nvSpPr>
          <p:cNvPr id="468" name="Google Shape;468;g2e44c32c038_0_304"/>
          <p:cNvSpPr txBox="1"/>
          <p:nvPr>
            <p:ph idx="1" type="body"/>
          </p:nvPr>
        </p:nvSpPr>
        <p:spPr>
          <a:xfrm>
            <a:off x="358775" y="1277250"/>
            <a:ext cx="4275600" cy="352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a:solidFill>
                  <a:schemeClr val="dk1"/>
                </a:solidFill>
                <a:latin typeface="Calibri"/>
                <a:ea typeface="Calibri"/>
                <a:cs typeface="Calibri"/>
                <a:sym typeface="Calibri"/>
              </a:rPr>
              <a:t>Goal:</a:t>
            </a:r>
            <a:endParaRPr b="1">
              <a:solidFill>
                <a:schemeClr val="dk1"/>
              </a:solidFill>
              <a:latin typeface="Calibri"/>
              <a:ea typeface="Calibri"/>
              <a:cs typeface="Calibri"/>
              <a:sym typeface="Calibri"/>
            </a:endParaRPr>
          </a:p>
          <a:p>
            <a:pPr indent="-342900" lvl="0" marL="457200" rtl="0" algn="l">
              <a:spcBef>
                <a:spcPts val="0"/>
              </a:spcBef>
              <a:spcAft>
                <a:spcPts val="0"/>
              </a:spcAft>
              <a:buClr>
                <a:schemeClr val="dk1"/>
              </a:buClr>
              <a:buSzPts val="1800"/>
              <a:buFont typeface="Calibri"/>
              <a:buChar char="•"/>
            </a:pPr>
            <a:r>
              <a:rPr lang="en-US">
                <a:solidFill>
                  <a:schemeClr val="dk1"/>
                </a:solidFill>
                <a:latin typeface="Calibri"/>
                <a:ea typeface="Calibri"/>
                <a:cs typeface="Calibri"/>
                <a:sym typeface="Calibri"/>
              </a:rPr>
              <a:t>model &amp; visualize the anatomy &amp; physiology of the heart from metadata</a:t>
            </a:r>
            <a:endParaRPr>
              <a:solidFill>
                <a:schemeClr val="dk1"/>
              </a:solidFill>
              <a:latin typeface="Calibri"/>
              <a:ea typeface="Calibri"/>
              <a:cs typeface="Calibri"/>
              <a:sym typeface="Calibri"/>
            </a:endParaRPr>
          </a:p>
          <a:p>
            <a:pPr indent="0" lvl="0" marL="0" rtl="0" algn="l">
              <a:spcBef>
                <a:spcPts val="0"/>
              </a:spcBef>
              <a:spcAft>
                <a:spcPts val="0"/>
              </a:spcAft>
              <a:buNone/>
            </a:pPr>
            <a:r>
              <a:t/>
            </a:r>
            <a:endParaRPr>
              <a:solidFill>
                <a:schemeClr val="dk1"/>
              </a:solidFill>
              <a:latin typeface="Calibri"/>
              <a:ea typeface="Calibri"/>
              <a:cs typeface="Calibri"/>
              <a:sym typeface="Calibri"/>
            </a:endParaRPr>
          </a:p>
          <a:p>
            <a:pPr indent="-342900" lvl="0" marL="457200" rtl="0" algn="l">
              <a:spcBef>
                <a:spcPts val="0"/>
              </a:spcBef>
              <a:spcAft>
                <a:spcPts val="0"/>
              </a:spcAft>
              <a:buClr>
                <a:schemeClr val="dk1"/>
              </a:buClr>
              <a:buSzPts val="1800"/>
              <a:buFont typeface="Calibri"/>
              <a:buChar char="•"/>
            </a:pPr>
            <a:r>
              <a:rPr lang="en-US">
                <a:solidFill>
                  <a:schemeClr val="dk1"/>
                </a:solidFill>
                <a:latin typeface="Calibri"/>
                <a:ea typeface="Calibri"/>
                <a:cs typeface="Calibri"/>
                <a:sym typeface="Calibri"/>
              </a:rPr>
              <a:t>understand effects of non-imaging features on the heart</a:t>
            </a:r>
            <a:endParaRPr/>
          </a:p>
        </p:txBody>
      </p:sp>
      <p:sp>
        <p:nvSpPr>
          <p:cNvPr id="469" name="Google Shape;469;g2e44c32c038_0_304"/>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470" name="Google Shape;470;g2e44c32c038_0_304"/>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471" name="Google Shape;471;g2e44c32c038_0_304"/>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472" name="Google Shape;472;g2e44c32c038_0_304"/>
          <p:cNvPicPr preferRelativeResize="0"/>
          <p:nvPr/>
        </p:nvPicPr>
        <p:blipFill rotWithShape="1">
          <a:blip r:embed="rId3">
            <a:alphaModFix/>
          </a:blip>
          <a:srcRect b="0" l="0" r="39555" t="566"/>
          <a:stretch/>
        </p:blipFill>
        <p:spPr>
          <a:xfrm>
            <a:off x="4634327" y="510587"/>
            <a:ext cx="4149350" cy="3958812"/>
          </a:xfrm>
          <a:prstGeom prst="rect">
            <a:avLst/>
          </a:prstGeom>
          <a:noFill/>
          <a:ln>
            <a:noFill/>
          </a:ln>
        </p:spPr>
      </p:pic>
      <p:sp>
        <p:nvSpPr>
          <p:cNvPr id="473" name="Google Shape;473;g2e44c32c038_0_304"/>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g2e44c32c038_0_709"/>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Motion in Medical Imaging</a:t>
            </a:r>
            <a:endParaRPr/>
          </a:p>
        </p:txBody>
      </p:sp>
      <p:sp>
        <p:nvSpPr>
          <p:cNvPr id="109" name="Google Shape;109;g2e44c32c038_0_709"/>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110" name="Google Shape;110;g2e44c32c038_0_709"/>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111" name="Google Shape;111;g2e44c32c038_0_709"/>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112" name="Google Shape;112;g2e44c32c038_0_709"/>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a:p>
            <a:pPr indent="-228600" lvl="0" marL="342900" rtl="0" algn="l">
              <a:spcBef>
                <a:spcPts val="0"/>
              </a:spcBef>
              <a:spcAft>
                <a:spcPts val="0"/>
              </a:spcAft>
              <a:buClr>
                <a:srgbClr val="333333"/>
              </a:buClr>
              <a:buSzPts val="1800"/>
              <a:buFont typeface="Helvetica Neue"/>
              <a:buNone/>
            </a:pPr>
            <a:r>
              <a:rPr lang="en-US"/>
              <a:t>Motion Artefact:</a:t>
            </a:r>
            <a:endParaRPr/>
          </a:p>
        </p:txBody>
      </p:sp>
      <p:pic>
        <p:nvPicPr>
          <p:cNvPr id="113" name="Google Shape;113;g2e44c32c038_0_709"/>
          <p:cNvPicPr preferRelativeResize="0"/>
          <p:nvPr/>
        </p:nvPicPr>
        <p:blipFill rotWithShape="1">
          <a:blip r:embed="rId3">
            <a:alphaModFix/>
          </a:blip>
          <a:srcRect b="18817" l="5141" r="5906" t="0"/>
          <a:stretch/>
        </p:blipFill>
        <p:spPr>
          <a:xfrm>
            <a:off x="2029746" y="1635329"/>
            <a:ext cx="5062250" cy="2546450"/>
          </a:xfrm>
          <a:prstGeom prst="rect">
            <a:avLst/>
          </a:prstGeom>
          <a:noFill/>
          <a:ln>
            <a:noFill/>
          </a:ln>
        </p:spPr>
      </p:pic>
      <p:sp>
        <p:nvSpPr>
          <p:cNvPr id="114" name="Google Shape;114;g2e44c32c038_0_709"/>
          <p:cNvSpPr txBox="1"/>
          <p:nvPr/>
        </p:nvSpPr>
        <p:spPr>
          <a:xfrm>
            <a:off x="1322100" y="4181775"/>
            <a:ext cx="6499800" cy="25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sz="800">
                <a:solidFill>
                  <a:schemeClr val="dk1"/>
                </a:solidFill>
              </a:rPr>
              <a:t>Su, H. R., Lee, T. Y., Lai, S. H., &amp; Chang, T. C. (2010). MRI motion artifact correction based on spectral extrapolation with generalized series. </a:t>
            </a:r>
            <a:r>
              <a:rPr i="1" lang="en-US" sz="800">
                <a:solidFill>
                  <a:schemeClr val="dk1"/>
                </a:solidFill>
              </a:rPr>
              <a:t>Proceedings - International Conference on Image Processing, ICIP</a:t>
            </a:r>
            <a:r>
              <a:rPr lang="en-US" sz="800">
                <a:solidFill>
                  <a:schemeClr val="dk1"/>
                </a:solidFill>
              </a:rPr>
              <a:t>, 1133–1136. https://doi.org/10.1109/ICIP.2010.5651304</a:t>
            </a:r>
            <a:endParaRPr sz="800">
              <a:solidFill>
                <a:schemeClr val="dk1"/>
              </a:solidFill>
            </a:endParaRPr>
          </a:p>
          <a:p>
            <a:pPr indent="0" lvl="0" marL="0" rtl="0" algn="l">
              <a:lnSpc>
                <a:spcPct val="115000"/>
              </a:lnSpc>
              <a:spcBef>
                <a:spcPts val="1200"/>
              </a:spcBef>
              <a:spcAft>
                <a:spcPts val="1200"/>
              </a:spcAft>
              <a:buClr>
                <a:srgbClr val="000000"/>
              </a:buClr>
              <a:buSzPts val="1100"/>
              <a:buFont typeface="Arial"/>
              <a:buNone/>
            </a:pPr>
            <a:r>
              <a:t/>
            </a:r>
            <a:endParaRPr sz="800">
              <a:solidFill>
                <a:schemeClr val="dk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g2e44c32c038_0_322"/>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a:t>
            </a:r>
            <a:endParaRPr/>
          </a:p>
        </p:txBody>
      </p:sp>
      <p:sp>
        <p:nvSpPr>
          <p:cNvPr id="479" name="Google Shape;479;g2e44c32c038_0_322"/>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480" name="Google Shape;480;g2e44c32c038_0_322"/>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481" name="Google Shape;481;g2e44c32c038_0_322"/>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482" name="Google Shape;482;g2e44c32c038_0_322"/>
          <p:cNvPicPr preferRelativeResize="0"/>
          <p:nvPr/>
        </p:nvPicPr>
        <p:blipFill rotWithShape="1">
          <a:blip r:embed="rId3">
            <a:alphaModFix/>
          </a:blip>
          <a:srcRect b="53481" l="0" r="40635" t="9067"/>
          <a:stretch/>
        </p:blipFill>
        <p:spPr>
          <a:xfrm>
            <a:off x="4634325" y="849225"/>
            <a:ext cx="4075176" cy="1491074"/>
          </a:xfrm>
          <a:prstGeom prst="rect">
            <a:avLst/>
          </a:prstGeom>
          <a:noFill/>
          <a:ln>
            <a:noFill/>
          </a:ln>
        </p:spPr>
      </p:pic>
      <p:sp>
        <p:nvSpPr>
          <p:cNvPr id="483" name="Google Shape;483;g2e44c32c038_0_322"/>
          <p:cNvSpPr txBox="1"/>
          <p:nvPr>
            <p:ph idx="1" type="body"/>
          </p:nvPr>
        </p:nvSpPr>
        <p:spPr>
          <a:xfrm>
            <a:off x="358775" y="800100"/>
            <a:ext cx="4075200" cy="3829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u="sng"/>
              <a:t>MLP </a:t>
            </a:r>
            <a:endParaRPr u="sng"/>
          </a:p>
          <a:p>
            <a:pPr indent="0" lvl="0" marL="400050" rtl="0" algn="l">
              <a:spcBef>
                <a:spcPts val="0"/>
              </a:spcBef>
              <a:spcAft>
                <a:spcPts val="0"/>
              </a:spcAft>
              <a:buClr>
                <a:srgbClr val="333333"/>
              </a:buClr>
              <a:buSzPts val="1800"/>
              <a:buFont typeface="Helvetica Neue"/>
              <a:buNone/>
            </a:pPr>
            <a:r>
              <a:rPr lang="en-US"/>
              <a:t>generate latent representation for clinical factors c</a:t>
            </a:r>
            <a:endParaRPr/>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u="sng"/>
              <a:t>Encoder</a:t>
            </a:r>
            <a:r>
              <a:rPr lang="en-US"/>
              <a:t> q</a:t>
            </a:r>
            <a:r>
              <a:rPr baseline="-25000" i="1" lang="en-US"/>
              <a:t>ɸ</a:t>
            </a:r>
            <a:endParaRPr i="1"/>
          </a:p>
          <a:p>
            <a:pPr indent="0" lvl="0" marL="457200" rtl="0" algn="l">
              <a:spcBef>
                <a:spcPts val="0"/>
              </a:spcBef>
              <a:spcAft>
                <a:spcPts val="0"/>
              </a:spcAft>
              <a:buClr>
                <a:srgbClr val="333333"/>
              </a:buClr>
              <a:buSzPts val="1800"/>
              <a:buFont typeface="Helvetica Neue"/>
              <a:buNone/>
            </a:pPr>
            <a:r>
              <a:rPr lang="en-US"/>
              <a:t>generate latent representation for initial frame x</a:t>
            </a:r>
            <a:r>
              <a:rPr baseline="-25000" lang="en-US"/>
              <a:t>0 </a:t>
            </a:r>
            <a:r>
              <a:rPr lang="en-US"/>
              <a:t>conditioned on z</a:t>
            </a:r>
            <a:r>
              <a:rPr baseline="-25000" lang="en-US"/>
              <a:t>c</a:t>
            </a:r>
            <a:endParaRPr baseline="-25000"/>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u="sng"/>
              <a:t>Temporal Module</a:t>
            </a:r>
            <a:r>
              <a:rPr lang="en-US"/>
              <a:t> (LSTM)</a:t>
            </a:r>
            <a:endParaRPr/>
          </a:p>
          <a:p>
            <a:pPr indent="0" lvl="0" marL="457200" rtl="0" algn="l">
              <a:spcBef>
                <a:spcPts val="0"/>
              </a:spcBef>
              <a:spcAft>
                <a:spcPts val="0"/>
              </a:spcAft>
              <a:buClr>
                <a:srgbClr val="333333"/>
              </a:buClr>
              <a:buSzPts val="1800"/>
              <a:buFont typeface="Helvetica Neue"/>
              <a:buNone/>
            </a:pPr>
            <a:r>
              <a:rPr lang="en-US"/>
              <a:t>extend latent representation to a full sequence</a:t>
            </a:r>
            <a:endParaRPr/>
          </a:p>
        </p:txBody>
      </p:sp>
      <p:sp>
        <p:nvSpPr>
          <p:cNvPr id="484" name="Google Shape;484;g2e44c32c038_0_322"/>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g2e44c32c038_0_470"/>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a:t>
            </a:r>
            <a:endParaRPr/>
          </a:p>
        </p:txBody>
      </p:sp>
      <p:sp>
        <p:nvSpPr>
          <p:cNvPr id="490" name="Google Shape;490;g2e44c32c038_0_470"/>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91" name="Google Shape;491;g2e44c32c038_0_470"/>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492" name="Google Shape;492;g2e44c32c038_0_470"/>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493" name="Google Shape;493;g2e44c32c038_0_470"/>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494" name="Google Shape;494;g2e44c32c038_0_470"/>
          <p:cNvPicPr preferRelativeResize="0"/>
          <p:nvPr/>
        </p:nvPicPr>
        <p:blipFill rotWithShape="1">
          <a:blip r:embed="rId3">
            <a:alphaModFix amt="40000"/>
          </a:blip>
          <a:srcRect b="53481" l="0" r="40635" t="9067"/>
          <a:stretch/>
        </p:blipFill>
        <p:spPr>
          <a:xfrm>
            <a:off x="4634325" y="849225"/>
            <a:ext cx="4075176" cy="1491074"/>
          </a:xfrm>
          <a:prstGeom prst="rect">
            <a:avLst/>
          </a:prstGeom>
          <a:noFill/>
          <a:ln>
            <a:noFill/>
          </a:ln>
        </p:spPr>
      </p:pic>
      <p:pic>
        <p:nvPicPr>
          <p:cNvPr id="495" name="Google Shape;495;g2e44c32c038_0_470"/>
          <p:cNvPicPr preferRelativeResize="0"/>
          <p:nvPr/>
        </p:nvPicPr>
        <p:blipFill rotWithShape="1">
          <a:blip r:embed="rId3">
            <a:alphaModFix/>
          </a:blip>
          <a:srcRect b="53481" l="36335" r="40635" t="9067"/>
          <a:stretch/>
        </p:blipFill>
        <p:spPr>
          <a:xfrm>
            <a:off x="7128626" y="849225"/>
            <a:ext cx="1580876" cy="1491074"/>
          </a:xfrm>
          <a:prstGeom prst="rect">
            <a:avLst/>
          </a:prstGeom>
          <a:noFill/>
          <a:ln>
            <a:noFill/>
          </a:ln>
        </p:spPr>
      </p:pic>
      <p:sp>
        <p:nvSpPr>
          <p:cNvPr id="496" name="Google Shape;496;g2e44c32c038_0_470"/>
          <p:cNvSpPr txBox="1"/>
          <p:nvPr>
            <p:ph idx="1" type="body"/>
          </p:nvPr>
        </p:nvSpPr>
        <p:spPr>
          <a:xfrm>
            <a:off x="358775" y="800100"/>
            <a:ext cx="4075200" cy="3829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u="sng"/>
              <a:t>MLP </a:t>
            </a:r>
            <a:endParaRPr u="sng"/>
          </a:p>
          <a:p>
            <a:pPr indent="0" lvl="0" marL="400050" rtl="0" algn="l">
              <a:spcBef>
                <a:spcPts val="0"/>
              </a:spcBef>
              <a:spcAft>
                <a:spcPts val="0"/>
              </a:spcAft>
              <a:buClr>
                <a:srgbClr val="333333"/>
              </a:buClr>
              <a:buSzPts val="1800"/>
              <a:buFont typeface="Helvetica Neue"/>
              <a:buNone/>
            </a:pPr>
            <a:r>
              <a:rPr lang="en-US"/>
              <a:t>generate latent representation for clinical factors c</a:t>
            </a:r>
            <a:endParaRPr/>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u="sng"/>
              <a:t>Encoder</a:t>
            </a:r>
            <a:r>
              <a:rPr lang="en-US"/>
              <a:t> q</a:t>
            </a:r>
            <a:r>
              <a:rPr baseline="-25000" i="1" lang="en-US"/>
              <a:t>ɸ</a:t>
            </a:r>
            <a:endParaRPr i="1"/>
          </a:p>
          <a:p>
            <a:pPr indent="0" lvl="0" marL="457200" rtl="0" algn="l">
              <a:spcBef>
                <a:spcPts val="0"/>
              </a:spcBef>
              <a:spcAft>
                <a:spcPts val="0"/>
              </a:spcAft>
              <a:buClr>
                <a:srgbClr val="333333"/>
              </a:buClr>
              <a:buSzPts val="1800"/>
              <a:buFont typeface="Helvetica Neue"/>
              <a:buNone/>
            </a:pPr>
            <a:r>
              <a:rPr lang="en-US"/>
              <a:t>generate latent representation for initial frame x</a:t>
            </a:r>
            <a:r>
              <a:rPr baseline="-25000" lang="en-US"/>
              <a:t>0 </a:t>
            </a:r>
            <a:r>
              <a:rPr lang="en-US"/>
              <a:t>conditioned on z</a:t>
            </a:r>
            <a:r>
              <a:rPr baseline="-25000" lang="en-US"/>
              <a:t>c</a:t>
            </a:r>
            <a:endParaRPr baseline="-25000"/>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u="sng"/>
              <a:t>Temporal Module</a:t>
            </a:r>
            <a:r>
              <a:rPr lang="en-US"/>
              <a:t> (LSTM)</a:t>
            </a:r>
            <a:endParaRPr/>
          </a:p>
          <a:p>
            <a:pPr indent="0" lvl="0" marL="457200" rtl="0" algn="l">
              <a:spcBef>
                <a:spcPts val="0"/>
              </a:spcBef>
              <a:spcAft>
                <a:spcPts val="0"/>
              </a:spcAft>
              <a:buClr>
                <a:srgbClr val="333333"/>
              </a:buClr>
              <a:buSzPts val="1800"/>
              <a:buFont typeface="Helvetica Neue"/>
              <a:buNone/>
            </a:pPr>
            <a:r>
              <a:rPr lang="en-US"/>
              <a:t>extend latent representation to a full sequence</a:t>
            </a:r>
            <a:endParaRPr/>
          </a:p>
        </p:txBody>
      </p:sp>
      <p:sp>
        <p:nvSpPr>
          <p:cNvPr id="497" name="Google Shape;497;g2e44c32c038_0_470"/>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g2e44c32c038_0_333"/>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a:t>
            </a:r>
            <a:endParaRPr/>
          </a:p>
        </p:txBody>
      </p:sp>
      <p:sp>
        <p:nvSpPr>
          <p:cNvPr id="503" name="Google Shape;503;g2e44c32c038_0_333"/>
          <p:cNvSpPr txBox="1"/>
          <p:nvPr>
            <p:ph idx="1" type="body"/>
          </p:nvPr>
        </p:nvSpPr>
        <p:spPr>
          <a:xfrm>
            <a:off x="358776" y="800100"/>
            <a:ext cx="4095000" cy="3829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b="1" lang="en-US"/>
              <a:t>Temporal Module</a:t>
            </a:r>
            <a:endParaRPr b="1"/>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Long-Short-Term-Memory:</a:t>
            </a:r>
            <a:endParaRPr/>
          </a:p>
          <a:p>
            <a:pPr indent="0" lvl="0" marL="0" rtl="0" algn="l">
              <a:spcBef>
                <a:spcPts val="0"/>
              </a:spcBef>
              <a:spcAft>
                <a:spcPts val="0"/>
              </a:spcAft>
              <a:buNone/>
            </a:pPr>
            <a:r>
              <a:t/>
            </a:r>
            <a:endParaRPr/>
          </a:p>
          <a:p>
            <a:pPr indent="-342900" lvl="0" marL="457200" rtl="0" algn="l">
              <a:spcBef>
                <a:spcPts val="0"/>
              </a:spcBef>
              <a:spcAft>
                <a:spcPts val="0"/>
              </a:spcAft>
              <a:buSzPts val="1800"/>
              <a:buChar char="•"/>
            </a:pPr>
            <a:r>
              <a:rPr lang="en-US"/>
              <a:t>each latent vector depends on the previous</a:t>
            </a:r>
            <a:endParaRPr/>
          </a:p>
        </p:txBody>
      </p:sp>
      <p:sp>
        <p:nvSpPr>
          <p:cNvPr id="504" name="Google Shape;504;g2e44c32c038_0_333"/>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505" name="Google Shape;505;g2e44c32c038_0_333"/>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506" name="Google Shape;506;g2e44c32c038_0_333"/>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507" name="Google Shape;507;g2e44c32c038_0_333"/>
          <p:cNvPicPr preferRelativeResize="0"/>
          <p:nvPr/>
        </p:nvPicPr>
        <p:blipFill>
          <a:blip r:embed="rId3">
            <a:alphaModFix/>
          </a:blip>
          <a:stretch>
            <a:fillRect/>
          </a:stretch>
        </p:blipFill>
        <p:spPr>
          <a:xfrm>
            <a:off x="4453650" y="908451"/>
            <a:ext cx="4330026" cy="2587175"/>
          </a:xfrm>
          <a:prstGeom prst="rect">
            <a:avLst/>
          </a:prstGeom>
          <a:noFill/>
          <a:ln>
            <a:noFill/>
          </a:ln>
        </p:spPr>
      </p:pic>
      <p:sp>
        <p:nvSpPr>
          <p:cNvPr id="508" name="Google Shape;508;g2e44c32c038_0_333"/>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g2e44c32c038_0_499"/>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a:t>
            </a:r>
            <a:endParaRPr/>
          </a:p>
        </p:txBody>
      </p:sp>
      <p:sp>
        <p:nvSpPr>
          <p:cNvPr id="514" name="Google Shape;514;g2e44c32c038_0_499"/>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p:txBody>
      </p:sp>
      <p:sp>
        <p:nvSpPr>
          <p:cNvPr id="515" name="Google Shape;515;g2e44c32c038_0_499"/>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516" name="Google Shape;516;g2e44c32c038_0_499"/>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517" name="Google Shape;517;g2e44c32c038_0_499"/>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518" name="Google Shape;518;g2e44c32c038_0_499"/>
          <p:cNvPicPr preferRelativeResize="0"/>
          <p:nvPr/>
        </p:nvPicPr>
        <p:blipFill rotWithShape="1">
          <a:blip r:embed="rId3">
            <a:alphaModFix amt="40000"/>
          </a:blip>
          <a:srcRect b="53481" l="0" r="40635" t="9067"/>
          <a:stretch/>
        </p:blipFill>
        <p:spPr>
          <a:xfrm>
            <a:off x="4634325" y="849225"/>
            <a:ext cx="4075176" cy="1491074"/>
          </a:xfrm>
          <a:prstGeom prst="rect">
            <a:avLst/>
          </a:prstGeom>
          <a:noFill/>
          <a:ln>
            <a:noFill/>
          </a:ln>
        </p:spPr>
      </p:pic>
      <p:pic>
        <p:nvPicPr>
          <p:cNvPr id="519" name="Google Shape;519;g2e44c32c038_0_499"/>
          <p:cNvPicPr preferRelativeResize="0"/>
          <p:nvPr/>
        </p:nvPicPr>
        <p:blipFill rotWithShape="1">
          <a:blip r:embed="rId3">
            <a:alphaModFix/>
          </a:blip>
          <a:srcRect b="53481" l="36335" r="40635" t="9067"/>
          <a:stretch/>
        </p:blipFill>
        <p:spPr>
          <a:xfrm>
            <a:off x="7128626" y="849225"/>
            <a:ext cx="1580876" cy="1491074"/>
          </a:xfrm>
          <a:prstGeom prst="rect">
            <a:avLst/>
          </a:prstGeom>
          <a:noFill/>
          <a:ln>
            <a:noFill/>
          </a:ln>
        </p:spPr>
      </p:pic>
      <p:sp>
        <p:nvSpPr>
          <p:cNvPr id="520" name="Google Shape;520;g2e44c32c038_0_499"/>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g2e44c32c038_0_647"/>
          <p:cNvSpPr txBox="1"/>
          <p:nvPr>
            <p:ph type="title"/>
          </p:nvPr>
        </p:nvSpPr>
        <p:spPr>
          <a:xfrm>
            <a:off x="358775" y="171450"/>
            <a:ext cx="8404200" cy="6915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 </a:t>
            </a:r>
            <a:endParaRPr/>
          </a:p>
        </p:txBody>
      </p:sp>
      <p:sp>
        <p:nvSpPr>
          <p:cNvPr id="526" name="Google Shape;526;g2e44c32c038_0_647"/>
          <p:cNvSpPr txBox="1"/>
          <p:nvPr>
            <p:ph idx="1" type="body"/>
          </p:nvPr>
        </p:nvSpPr>
        <p:spPr>
          <a:xfrm>
            <a:off x="358775" y="1277250"/>
            <a:ext cx="4275600" cy="352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7" name="Google Shape;527;g2e44c32c038_0_647"/>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528" name="Google Shape;528;g2e44c32c038_0_647"/>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529" name="Google Shape;529;g2e44c32c038_0_647"/>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530" name="Google Shape;530;g2e44c32c038_0_647"/>
          <p:cNvPicPr preferRelativeResize="0"/>
          <p:nvPr/>
        </p:nvPicPr>
        <p:blipFill rotWithShape="1">
          <a:blip r:embed="rId3">
            <a:alphaModFix/>
          </a:blip>
          <a:srcRect b="0" l="0" r="39555" t="0"/>
          <a:stretch/>
        </p:blipFill>
        <p:spPr>
          <a:xfrm>
            <a:off x="4634325" y="487950"/>
            <a:ext cx="4149350" cy="3981449"/>
          </a:xfrm>
          <a:prstGeom prst="rect">
            <a:avLst/>
          </a:prstGeom>
          <a:noFill/>
          <a:ln>
            <a:noFill/>
          </a:ln>
        </p:spPr>
      </p:pic>
      <p:sp>
        <p:nvSpPr>
          <p:cNvPr id="531" name="Google Shape;531;g2e44c32c038_0_647"/>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 name="Shape 535"/>
        <p:cNvGrpSpPr/>
        <p:nvPr/>
      </p:nvGrpSpPr>
      <p:grpSpPr>
        <a:xfrm>
          <a:off x="0" y="0"/>
          <a:ext cx="0" cy="0"/>
          <a:chOff x="0" y="0"/>
          <a:chExt cx="0" cy="0"/>
        </a:xfrm>
      </p:grpSpPr>
      <p:sp>
        <p:nvSpPr>
          <p:cNvPr id="536" name="Google Shape;536;g2e44c32c038_0_656"/>
          <p:cNvSpPr txBox="1"/>
          <p:nvPr>
            <p:ph type="title"/>
          </p:nvPr>
        </p:nvSpPr>
        <p:spPr>
          <a:xfrm>
            <a:off x="358775" y="171450"/>
            <a:ext cx="8404200" cy="6915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 </a:t>
            </a:r>
            <a:endParaRPr/>
          </a:p>
        </p:txBody>
      </p:sp>
      <p:sp>
        <p:nvSpPr>
          <p:cNvPr id="537" name="Google Shape;537;g2e44c32c038_0_656"/>
          <p:cNvSpPr txBox="1"/>
          <p:nvPr>
            <p:ph idx="1" type="body"/>
          </p:nvPr>
        </p:nvSpPr>
        <p:spPr>
          <a:xfrm>
            <a:off x="358775" y="1277250"/>
            <a:ext cx="4587900" cy="3524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u="sng"/>
              <a:t>Decoder</a:t>
            </a:r>
            <a:endParaRPr/>
          </a:p>
          <a:p>
            <a:pPr indent="0" lvl="0" marL="457200" rtl="0" algn="l">
              <a:spcBef>
                <a:spcPts val="0"/>
              </a:spcBef>
              <a:spcAft>
                <a:spcPts val="0"/>
              </a:spcAft>
              <a:buNone/>
            </a:pPr>
            <a:r>
              <a:rPr lang="en-US"/>
              <a:t>learns to reconstruct a sequence x’</a:t>
            </a:r>
            <a:r>
              <a:rPr baseline="-25000" lang="en-US"/>
              <a:t>t </a:t>
            </a:r>
            <a:r>
              <a:rPr lang="en-US"/>
              <a:t> </a:t>
            </a:r>
            <a:r>
              <a:rPr lang="en-US"/>
              <a:t>that  resembles the original x</a:t>
            </a:r>
            <a:r>
              <a:rPr baseline="-25000" lang="en-US"/>
              <a:t>t</a:t>
            </a:r>
            <a:endParaRPr baseline="-25000"/>
          </a:p>
        </p:txBody>
      </p:sp>
      <p:sp>
        <p:nvSpPr>
          <p:cNvPr id="538" name="Google Shape;538;g2e44c32c038_0_656"/>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539" name="Google Shape;539;g2e44c32c038_0_656"/>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540" name="Google Shape;540;g2e44c32c038_0_656"/>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541" name="Google Shape;541;g2e44c32c038_0_656"/>
          <p:cNvPicPr preferRelativeResize="0"/>
          <p:nvPr/>
        </p:nvPicPr>
        <p:blipFill rotWithShape="1">
          <a:blip r:embed="rId3">
            <a:alphaModFix/>
          </a:blip>
          <a:srcRect b="0" l="0" r="39555" t="48596"/>
          <a:stretch/>
        </p:blipFill>
        <p:spPr>
          <a:xfrm>
            <a:off x="4634325" y="2422800"/>
            <a:ext cx="4149350" cy="2046600"/>
          </a:xfrm>
          <a:prstGeom prst="rect">
            <a:avLst/>
          </a:prstGeom>
          <a:noFill/>
          <a:ln>
            <a:noFill/>
          </a:ln>
        </p:spPr>
      </p:pic>
      <p:sp>
        <p:nvSpPr>
          <p:cNvPr id="542" name="Google Shape;542;g2e44c32c038_0_656"/>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transition spd="med">
    <p:fade/>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g2e44c32c038_0_313"/>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a:t>
            </a:r>
            <a:endParaRPr/>
          </a:p>
        </p:txBody>
      </p:sp>
      <p:sp>
        <p:nvSpPr>
          <p:cNvPr id="548" name="Google Shape;548;g2e44c32c038_0_313"/>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b="1" u="sng"/>
          </a:p>
          <a:p>
            <a:pPr indent="-228600" lvl="0" marL="342900" rtl="0" algn="ctr">
              <a:spcBef>
                <a:spcPts val="0"/>
              </a:spcBef>
              <a:spcAft>
                <a:spcPts val="0"/>
              </a:spcAft>
              <a:buClr>
                <a:srgbClr val="333333"/>
              </a:buClr>
              <a:buSzPts val="1800"/>
              <a:buFont typeface="Helvetica Neue"/>
              <a:buNone/>
            </a:pPr>
            <a:r>
              <a:rPr b="1" lang="en-US" u="sng"/>
              <a:t>Inference</a:t>
            </a:r>
            <a:endParaRPr b="1" u="sng"/>
          </a:p>
        </p:txBody>
      </p:sp>
      <p:sp>
        <p:nvSpPr>
          <p:cNvPr id="549" name="Google Shape;549;g2e44c32c038_0_313"/>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550" name="Google Shape;550;g2e44c32c038_0_313"/>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551" name="Google Shape;551;g2e44c32c038_0_313"/>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552" name="Google Shape;552;g2e44c32c038_0_313"/>
          <p:cNvPicPr preferRelativeResize="0"/>
          <p:nvPr/>
        </p:nvPicPr>
        <p:blipFill rotWithShape="1">
          <a:blip r:embed="rId3">
            <a:alphaModFix/>
          </a:blip>
          <a:srcRect b="0" l="61884" r="0" t="46461"/>
          <a:stretch/>
        </p:blipFill>
        <p:spPr>
          <a:xfrm>
            <a:off x="5377900" y="1751250"/>
            <a:ext cx="3127926" cy="2548240"/>
          </a:xfrm>
          <a:prstGeom prst="rect">
            <a:avLst/>
          </a:prstGeom>
          <a:noFill/>
          <a:ln>
            <a:noFill/>
          </a:ln>
        </p:spPr>
      </p:pic>
      <p:pic>
        <p:nvPicPr>
          <p:cNvPr id="553" name="Google Shape;553;g2e44c32c038_0_313"/>
          <p:cNvPicPr preferRelativeResize="0"/>
          <p:nvPr/>
        </p:nvPicPr>
        <p:blipFill rotWithShape="1">
          <a:blip r:embed="rId3">
            <a:alphaModFix/>
          </a:blip>
          <a:srcRect b="53185" l="61884" r="0" t="7533"/>
          <a:stretch/>
        </p:blipFill>
        <p:spPr>
          <a:xfrm>
            <a:off x="764250" y="1751250"/>
            <a:ext cx="3127926" cy="1869600"/>
          </a:xfrm>
          <a:prstGeom prst="rect">
            <a:avLst/>
          </a:prstGeom>
          <a:noFill/>
          <a:ln>
            <a:noFill/>
          </a:ln>
        </p:spPr>
      </p:pic>
      <p:sp>
        <p:nvSpPr>
          <p:cNvPr id="554" name="Google Shape;554;g2e44c32c038_0_313"/>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pic>
        <p:nvPicPr>
          <p:cNvPr id="559" name="Google Shape;559;g2e44c32c038_0_509"/>
          <p:cNvPicPr preferRelativeResize="0"/>
          <p:nvPr/>
        </p:nvPicPr>
        <p:blipFill>
          <a:blip r:embed="rId3">
            <a:alphaModFix/>
          </a:blip>
          <a:stretch>
            <a:fillRect/>
          </a:stretch>
        </p:blipFill>
        <p:spPr>
          <a:xfrm>
            <a:off x="957850" y="628650"/>
            <a:ext cx="7206043" cy="3718674"/>
          </a:xfrm>
          <a:prstGeom prst="rect">
            <a:avLst/>
          </a:prstGeom>
          <a:noFill/>
          <a:ln>
            <a:noFill/>
          </a:ln>
        </p:spPr>
      </p:pic>
      <p:sp>
        <p:nvSpPr>
          <p:cNvPr id="560" name="Google Shape;560;g2e44c32c038_0_509"/>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a:t>
            </a:r>
            <a:endParaRPr/>
          </a:p>
        </p:txBody>
      </p:sp>
      <p:sp>
        <p:nvSpPr>
          <p:cNvPr id="561" name="Google Shape;561;g2e44c32c038_0_509"/>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562" name="Google Shape;562;g2e44c32c038_0_509"/>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563" name="Google Shape;563;g2e44c32c038_0_509"/>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564" name="Google Shape;564;g2e44c32c038_0_509"/>
          <p:cNvSpPr/>
          <p:nvPr/>
        </p:nvSpPr>
        <p:spPr>
          <a:xfrm>
            <a:off x="2251450" y="671600"/>
            <a:ext cx="651600" cy="3718800"/>
          </a:xfrm>
          <a:prstGeom prst="rect">
            <a:avLst/>
          </a:prstGeom>
          <a:noFill/>
          <a:ln cap="flat" cmpd="sng" w="9525">
            <a:solidFill>
              <a:srgbClr val="0097A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Helvetica Neue"/>
              <a:ea typeface="Helvetica Neue"/>
              <a:cs typeface="Helvetica Neue"/>
              <a:sym typeface="Helvetica Neue"/>
            </a:endParaRPr>
          </a:p>
        </p:txBody>
      </p:sp>
      <p:sp>
        <p:nvSpPr>
          <p:cNvPr id="565" name="Google Shape;565;g2e44c32c038_0_509"/>
          <p:cNvSpPr txBox="1"/>
          <p:nvPr/>
        </p:nvSpPr>
        <p:spPr>
          <a:xfrm>
            <a:off x="1177925" y="42862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g2e44c32c038_0_566"/>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CHeart</a:t>
            </a:r>
            <a:endParaRPr/>
          </a:p>
        </p:txBody>
      </p:sp>
      <p:sp>
        <p:nvSpPr>
          <p:cNvPr id="571" name="Google Shape;571;g2e44c32c038_0_566"/>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572" name="Google Shape;572;g2e44c32c038_0_566"/>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573" name="Google Shape;573;g2e44c32c038_0_566"/>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574" name="Google Shape;574;g2e44c32c038_0_566"/>
          <p:cNvSpPr txBox="1"/>
          <p:nvPr>
            <p:ph idx="1" type="body"/>
          </p:nvPr>
        </p:nvSpPr>
        <p:spPr>
          <a:xfrm>
            <a:off x="359551" y="771450"/>
            <a:ext cx="8424900" cy="38292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2100" u="sng">
                <a:solidFill>
                  <a:srgbClr val="38761D"/>
                </a:solidFill>
              </a:rPr>
              <a:t>Useful to:</a:t>
            </a:r>
            <a:endParaRPr sz="2100" u="sng">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detect anomalies</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simulate effects of clinical factors</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find patterns in data</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generate synthetic data</a:t>
            </a:r>
            <a:endParaRPr sz="2100">
              <a:solidFill>
                <a:srgbClr val="38761D"/>
              </a:solidFill>
            </a:endParaRPr>
          </a:p>
          <a:p>
            <a:pPr indent="-361950" lvl="0" marL="457200" rtl="0" algn="l">
              <a:lnSpc>
                <a:spcPct val="115000"/>
              </a:lnSpc>
              <a:spcBef>
                <a:spcPts val="0"/>
              </a:spcBef>
              <a:spcAft>
                <a:spcPts val="0"/>
              </a:spcAft>
              <a:buClr>
                <a:srgbClr val="38761D"/>
              </a:buClr>
              <a:buSzPts val="2100"/>
              <a:buChar char="+"/>
            </a:pPr>
            <a:r>
              <a:rPr lang="en-US" sz="2100">
                <a:solidFill>
                  <a:srgbClr val="38761D"/>
                </a:solidFill>
              </a:rPr>
              <a:t>complete sequences</a:t>
            </a:r>
            <a:endParaRPr sz="2100">
              <a:solidFill>
                <a:srgbClr val="38761D"/>
              </a:solidFill>
            </a:endParaRPr>
          </a:p>
          <a:p>
            <a:pPr indent="0" lvl="0" marL="0" rtl="0" algn="l">
              <a:lnSpc>
                <a:spcPct val="115000"/>
              </a:lnSpc>
              <a:spcBef>
                <a:spcPts val="0"/>
              </a:spcBef>
              <a:spcAft>
                <a:spcPts val="0"/>
              </a:spcAft>
              <a:buNone/>
            </a:pPr>
            <a:r>
              <a:t/>
            </a:r>
            <a:endParaRPr sz="2100"/>
          </a:p>
          <a:p>
            <a:pPr indent="0" lvl="0" marL="0" rtl="0" algn="l">
              <a:lnSpc>
                <a:spcPct val="115000"/>
              </a:lnSpc>
              <a:spcBef>
                <a:spcPts val="0"/>
              </a:spcBef>
              <a:spcAft>
                <a:spcPts val="0"/>
              </a:spcAft>
              <a:buNone/>
            </a:pPr>
            <a:r>
              <a:rPr lang="en-US" sz="2100" u="sng">
                <a:solidFill>
                  <a:srgbClr val="990000"/>
                </a:solidFill>
              </a:rPr>
              <a:t>Drawback:</a:t>
            </a:r>
            <a:endParaRPr sz="2100" u="sng">
              <a:solidFill>
                <a:srgbClr val="990000"/>
              </a:solidFill>
            </a:endParaRPr>
          </a:p>
          <a:p>
            <a:pPr indent="-361950" lvl="0" marL="457200" rtl="0" algn="l">
              <a:lnSpc>
                <a:spcPct val="115000"/>
              </a:lnSpc>
              <a:spcBef>
                <a:spcPts val="0"/>
              </a:spcBef>
              <a:spcAft>
                <a:spcPts val="0"/>
              </a:spcAft>
              <a:buClr>
                <a:srgbClr val="990000"/>
              </a:buClr>
              <a:buSzPts val="2100"/>
              <a:buChar char="-"/>
            </a:pPr>
            <a:r>
              <a:rPr lang="en-US" sz="2100">
                <a:solidFill>
                  <a:srgbClr val="990000"/>
                </a:solidFill>
              </a:rPr>
              <a:t>only generates segmentation maps</a:t>
            </a:r>
            <a:endParaRPr sz="2100">
              <a:solidFill>
                <a:srgbClr val="990000"/>
              </a:solidFill>
            </a:endParaRPr>
          </a:p>
          <a:p>
            <a:pPr indent="-361950" lvl="0" marL="457200" rtl="0" algn="l">
              <a:lnSpc>
                <a:spcPct val="115000"/>
              </a:lnSpc>
              <a:spcBef>
                <a:spcPts val="0"/>
              </a:spcBef>
              <a:spcAft>
                <a:spcPts val="0"/>
              </a:spcAft>
              <a:buClr>
                <a:srgbClr val="990000"/>
              </a:buClr>
              <a:buSzPts val="2100"/>
              <a:buChar char="-"/>
            </a:pPr>
            <a:r>
              <a:rPr lang="en-US" sz="2100">
                <a:solidFill>
                  <a:srgbClr val="990000"/>
                </a:solidFill>
              </a:rPr>
              <a:t>only uses the first frame</a:t>
            </a:r>
            <a:endParaRPr sz="2100">
              <a:solidFill>
                <a:srgbClr val="990000"/>
              </a:solidFill>
            </a:endParaRPr>
          </a:p>
          <a:p>
            <a:pPr indent="0" lvl="0" marL="457200" rtl="0" algn="l">
              <a:lnSpc>
                <a:spcPct val="115000"/>
              </a:lnSpc>
              <a:spcBef>
                <a:spcPts val="0"/>
              </a:spcBef>
              <a:spcAft>
                <a:spcPts val="0"/>
              </a:spcAft>
              <a:buNone/>
            </a:pPr>
            <a:r>
              <a:t/>
            </a:r>
            <a:endParaRPr sz="210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sp>
        <p:nvSpPr>
          <p:cNvPr id="579" name="Google Shape;579;g2e44c32c038_0_130"/>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Discussion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2e44c32c038_0_1"/>
          <p:cNvSpPr txBox="1"/>
          <p:nvPr>
            <p:ph type="ctrTitle"/>
          </p:nvPr>
        </p:nvSpPr>
        <p:spPr>
          <a:xfrm>
            <a:off x="2068300" y="1292903"/>
            <a:ext cx="6954000" cy="5145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Outline</a:t>
            </a:r>
            <a:endParaRPr/>
          </a:p>
        </p:txBody>
      </p:sp>
      <p:sp>
        <p:nvSpPr>
          <p:cNvPr id="120" name="Google Shape;120;g2e44c32c038_0_1"/>
          <p:cNvSpPr txBox="1"/>
          <p:nvPr>
            <p:ph idx="1" type="subTitle"/>
          </p:nvPr>
        </p:nvSpPr>
        <p:spPr>
          <a:xfrm>
            <a:off x="2068300" y="2261600"/>
            <a:ext cx="6954000" cy="2649300"/>
          </a:xfrm>
          <a:prstGeom prst="rect">
            <a:avLst/>
          </a:prstGeom>
          <a:noFill/>
          <a:ln>
            <a:noFill/>
          </a:ln>
        </p:spPr>
        <p:txBody>
          <a:bodyPr anchorCtr="0" anchor="b" bIns="45700" lIns="91425" spcFirstLastPara="1" rIns="91425" wrap="square" tIns="45700">
            <a:noAutofit/>
          </a:bodyPr>
          <a:lstStyle/>
          <a:p>
            <a:pPr indent="-342900" lvl="0" marL="457200" rtl="0" algn="l">
              <a:spcBef>
                <a:spcPts val="0"/>
              </a:spcBef>
              <a:spcAft>
                <a:spcPts val="0"/>
              </a:spcAft>
              <a:buSzPts val="1800"/>
              <a:buAutoNum type="arabicPeriod"/>
            </a:pPr>
            <a:r>
              <a:rPr lang="en-US"/>
              <a:t>Background Knowledge</a:t>
            </a:r>
            <a:endParaRPr/>
          </a:p>
          <a:p>
            <a:pPr indent="-317500" lvl="1" marL="914400" rtl="0" algn="l">
              <a:spcBef>
                <a:spcPts val="0"/>
              </a:spcBef>
              <a:spcAft>
                <a:spcPts val="0"/>
              </a:spcAft>
              <a:buClr>
                <a:schemeClr val="lt1"/>
              </a:buClr>
              <a:buSzPts val="1400"/>
              <a:buAutoNum type="arabicPeriod"/>
            </a:pPr>
            <a:r>
              <a:rPr lang="en-US">
                <a:solidFill>
                  <a:schemeClr val="lt1"/>
                </a:solidFill>
              </a:rPr>
              <a:t>Anatomy of the heart</a:t>
            </a:r>
            <a:endParaRPr>
              <a:solidFill>
                <a:schemeClr val="lt1"/>
              </a:solidFill>
            </a:endParaRPr>
          </a:p>
          <a:p>
            <a:pPr indent="-317500" lvl="1" marL="914400" rtl="0" algn="l">
              <a:spcBef>
                <a:spcPts val="0"/>
              </a:spcBef>
              <a:spcAft>
                <a:spcPts val="0"/>
              </a:spcAft>
              <a:buClr>
                <a:schemeClr val="lt1"/>
              </a:buClr>
              <a:buSzPts val="1400"/>
              <a:buAutoNum type="arabicPeriod"/>
            </a:pPr>
            <a:r>
              <a:rPr lang="en-US">
                <a:solidFill>
                  <a:schemeClr val="lt1"/>
                </a:solidFill>
              </a:rPr>
              <a:t>Generative Models</a:t>
            </a:r>
            <a:endParaRPr>
              <a:solidFill>
                <a:schemeClr val="lt1"/>
              </a:solidFill>
            </a:endParaRPr>
          </a:p>
          <a:p>
            <a:pPr indent="-317500" lvl="1" marL="914400" rtl="0" algn="l">
              <a:spcBef>
                <a:spcPts val="0"/>
              </a:spcBef>
              <a:spcAft>
                <a:spcPts val="0"/>
              </a:spcAft>
              <a:buClr>
                <a:schemeClr val="lt1"/>
              </a:buClr>
              <a:buSzPts val="1400"/>
              <a:buAutoNum type="arabicPeriod"/>
            </a:pPr>
            <a:r>
              <a:rPr lang="en-US">
                <a:solidFill>
                  <a:schemeClr val="lt1"/>
                </a:solidFill>
              </a:rPr>
              <a:t>Non-generative Alternatives </a:t>
            </a:r>
            <a:endParaRPr>
              <a:solidFill>
                <a:schemeClr val="lt1"/>
              </a:solidFill>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AutoNum type="arabicPeriod"/>
            </a:pPr>
            <a:r>
              <a:rPr lang="en-US"/>
              <a:t>Proposed Solutions</a:t>
            </a:r>
            <a:endParaRPr/>
          </a:p>
          <a:p>
            <a:pPr indent="-317500" lvl="1" marL="914400" rtl="0" algn="l">
              <a:spcBef>
                <a:spcPts val="0"/>
              </a:spcBef>
              <a:spcAft>
                <a:spcPts val="0"/>
              </a:spcAft>
              <a:buClr>
                <a:schemeClr val="lt1"/>
              </a:buClr>
              <a:buSzPts val="1400"/>
              <a:buAutoNum type="arabicPeriod"/>
            </a:pPr>
            <a:r>
              <a:rPr lang="en-US">
                <a:solidFill>
                  <a:schemeClr val="lt1"/>
                </a:solidFill>
              </a:rPr>
              <a:t>SADM</a:t>
            </a:r>
            <a:endParaRPr>
              <a:solidFill>
                <a:schemeClr val="lt1"/>
              </a:solidFill>
            </a:endParaRPr>
          </a:p>
          <a:p>
            <a:pPr indent="-317500" lvl="1" marL="914400" rtl="0" algn="l">
              <a:spcBef>
                <a:spcPts val="0"/>
              </a:spcBef>
              <a:spcAft>
                <a:spcPts val="0"/>
              </a:spcAft>
              <a:buClr>
                <a:schemeClr val="lt1"/>
              </a:buClr>
              <a:buSzPts val="1400"/>
              <a:buAutoNum type="arabicPeriod"/>
            </a:pPr>
            <a:r>
              <a:rPr lang="en-US">
                <a:solidFill>
                  <a:schemeClr val="lt1"/>
                </a:solidFill>
              </a:rPr>
              <a:t>Latent Motion Matrix CVAE</a:t>
            </a:r>
            <a:endParaRPr>
              <a:solidFill>
                <a:schemeClr val="lt1"/>
              </a:solidFill>
            </a:endParaRPr>
          </a:p>
          <a:p>
            <a:pPr indent="-317500" lvl="1" marL="914400" rtl="0" algn="l">
              <a:spcBef>
                <a:spcPts val="0"/>
              </a:spcBef>
              <a:spcAft>
                <a:spcPts val="0"/>
              </a:spcAft>
              <a:buClr>
                <a:schemeClr val="lt1"/>
              </a:buClr>
              <a:buSzPts val="1400"/>
              <a:buAutoNum type="arabicPeriod"/>
            </a:pPr>
            <a:r>
              <a:rPr lang="en-US">
                <a:solidFill>
                  <a:schemeClr val="lt1"/>
                </a:solidFill>
              </a:rPr>
              <a:t>CHeart</a:t>
            </a:r>
            <a:endParaRPr>
              <a:solidFill>
                <a:schemeClr val="lt1"/>
              </a:solidFill>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AutoNum type="arabicPeriod"/>
            </a:pPr>
            <a:r>
              <a:rPr lang="en-US"/>
              <a:t>Discussion</a:t>
            </a:r>
            <a:endParaRPr/>
          </a:p>
          <a:p>
            <a:pPr indent="0" lvl="0" marL="0" rtl="0" algn="l">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 name="Shape 583"/>
        <p:cNvGrpSpPr/>
        <p:nvPr/>
      </p:nvGrpSpPr>
      <p:grpSpPr>
        <a:xfrm>
          <a:off x="0" y="0"/>
          <a:ext cx="0" cy="0"/>
          <a:chOff x="0" y="0"/>
          <a:chExt cx="0" cy="0"/>
        </a:xfrm>
      </p:grpSpPr>
      <p:sp>
        <p:nvSpPr>
          <p:cNvPr id="584" name="Google Shape;584;g2e44c32c038_0_171"/>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Discussion</a:t>
            </a:r>
            <a:endParaRPr/>
          </a:p>
        </p:txBody>
      </p:sp>
      <p:sp>
        <p:nvSpPr>
          <p:cNvPr id="585" name="Google Shape;585;g2e44c32c038_0_171"/>
          <p:cNvSpPr txBox="1"/>
          <p:nvPr>
            <p:ph idx="1" type="body"/>
          </p:nvPr>
        </p:nvSpPr>
        <p:spPr>
          <a:xfrm>
            <a:off x="359551" y="65715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lnSpc>
                <a:spcPct val="115000"/>
              </a:lnSpc>
              <a:spcBef>
                <a:spcPts val="0"/>
              </a:spcBef>
              <a:spcAft>
                <a:spcPts val="0"/>
              </a:spcAft>
              <a:buClr>
                <a:srgbClr val="333333"/>
              </a:buClr>
              <a:buSzPts val="1800"/>
              <a:buFont typeface="Helvetica Neue"/>
              <a:buNone/>
            </a:pPr>
            <a:r>
              <a:t/>
            </a:r>
            <a:endParaRPr/>
          </a:p>
          <a:p>
            <a:pPr indent="-228600" lvl="0" marL="342900" rtl="0" algn="l">
              <a:lnSpc>
                <a:spcPct val="115000"/>
              </a:lnSpc>
              <a:spcBef>
                <a:spcPts val="0"/>
              </a:spcBef>
              <a:spcAft>
                <a:spcPts val="0"/>
              </a:spcAft>
              <a:buClr>
                <a:srgbClr val="333333"/>
              </a:buClr>
              <a:buSzPts val="1800"/>
              <a:buFont typeface="Helvetica Neue"/>
              <a:buNone/>
            </a:pPr>
            <a:r>
              <a:rPr b="1" lang="en-US">
                <a:solidFill>
                  <a:srgbClr val="38761D"/>
                </a:solidFill>
              </a:rPr>
              <a:t>Many benefits &amp; use cases:</a:t>
            </a:r>
            <a:endParaRPr b="1">
              <a:solidFill>
                <a:srgbClr val="38761D"/>
              </a:solidFill>
            </a:endParaRPr>
          </a:p>
          <a:p>
            <a:pPr indent="-342900" lvl="0" marL="457200" rtl="0" algn="l">
              <a:lnSpc>
                <a:spcPct val="115000"/>
              </a:lnSpc>
              <a:spcBef>
                <a:spcPts val="0"/>
              </a:spcBef>
              <a:spcAft>
                <a:spcPts val="0"/>
              </a:spcAft>
              <a:buClr>
                <a:srgbClr val="38761D"/>
              </a:buClr>
              <a:buSzPts val="1800"/>
              <a:buChar char="•"/>
            </a:pPr>
            <a:r>
              <a:rPr lang="en-US">
                <a:solidFill>
                  <a:srgbClr val="38761D"/>
                </a:solidFill>
              </a:rPr>
              <a:t>Interpolating </a:t>
            </a:r>
            <a:r>
              <a:rPr lang="en-US" u="sng">
                <a:solidFill>
                  <a:srgbClr val="38761D"/>
                </a:solidFill>
              </a:rPr>
              <a:t>missing frames</a:t>
            </a:r>
            <a:endParaRPr u="sng">
              <a:solidFill>
                <a:srgbClr val="38761D"/>
              </a:solidFill>
            </a:endParaRPr>
          </a:p>
          <a:p>
            <a:pPr indent="-342900" lvl="0" marL="457200" rtl="0" algn="l">
              <a:lnSpc>
                <a:spcPct val="115000"/>
              </a:lnSpc>
              <a:spcBef>
                <a:spcPts val="0"/>
              </a:spcBef>
              <a:spcAft>
                <a:spcPts val="0"/>
              </a:spcAft>
              <a:buClr>
                <a:srgbClr val="38761D"/>
              </a:buClr>
              <a:buSzPts val="1800"/>
              <a:buChar char="•"/>
            </a:pPr>
            <a:r>
              <a:rPr lang="en-US">
                <a:solidFill>
                  <a:srgbClr val="38761D"/>
                </a:solidFill>
              </a:rPr>
              <a:t>abundant </a:t>
            </a:r>
            <a:r>
              <a:rPr lang="en-US" u="sng">
                <a:solidFill>
                  <a:srgbClr val="38761D"/>
                </a:solidFill>
              </a:rPr>
              <a:t>synthetic data</a:t>
            </a:r>
            <a:r>
              <a:rPr lang="en-US">
                <a:solidFill>
                  <a:srgbClr val="38761D"/>
                </a:solidFill>
              </a:rPr>
              <a:t> </a:t>
            </a:r>
            <a:endParaRPr>
              <a:solidFill>
                <a:srgbClr val="38761D"/>
              </a:solidFill>
            </a:endParaRPr>
          </a:p>
          <a:p>
            <a:pPr indent="-342900" lvl="0" marL="457200" rtl="0" algn="l">
              <a:lnSpc>
                <a:spcPct val="115000"/>
              </a:lnSpc>
              <a:spcBef>
                <a:spcPts val="0"/>
              </a:spcBef>
              <a:spcAft>
                <a:spcPts val="0"/>
              </a:spcAft>
              <a:buClr>
                <a:srgbClr val="38761D"/>
              </a:buClr>
              <a:buSzPts val="1800"/>
              <a:buChar char="•"/>
            </a:pPr>
            <a:r>
              <a:rPr lang="en-US" u="sng">
                <a:solidFill>
                  <a:srgbClr val="38761D"/>
                </a:solidFill>
              </a:rPr>
              <a:t>anomaly</a:t>
            </a:r>
            <a:r>
              <a:rPr lang="en-US">
                <a:solidFill>
                  <a:srgbClr val="38761D"/>
                </a:solidFill>
              </a:rPr>
              <a:t> &amp; </a:t>
            </a:r>
            <a:r>
              <a:rPr lang="en-US" u="sng">
                <a:solidFill>
                  <a:srgbClr val="38761D"/>
                </a:solidFill>
              </a:rPr>
              <a:t>pattern</a:t>
            </a:r>
            <a:r>
              <a:rPr lang="en-US">
                <a:solidFill>
                  <a:srgbClr val="38761D"/>
                </a:solidFill>
              </a:rPr>
              <a:t> detection</a:t>
            </a:r>
            <a:endParaRPr>
              <a:solidFill>
                <a:srgbClr val="38761D"/>
              </a:solidFill>
            </a:endParaRPr>
          </a:p>
          <a:p>
            <a:pPr indent="-342900" lvl="0" marL="457200" rtl="0" algn="l">
              <a:lnSpc>
                <a:spcPct val="115000"/>
              </a:lnSpc>
              <a:spcBef>
                <a:spcPts val="0"/>
              </a:spcBef>
              <a:spcAft>
                <a:spcPts val="0"/>
              </a:spcAft>
              <a:buClr>
                <a:srgbClr val="38761D"/>
              </a:buClr>
              <a:buSzPts val="1800"/>
              <a:buChar char="•"/>
            </a:pPr>
            <a:r>
              <a:rPr lang="en-US">
                <a:solidFill>
                  <a:srgbClr val="38761D"/>
                </a:solidFill>
              </a:rPr>
              <a:t>better </a:t>
            </a:r>
            <a:r>
              <a:rPr lang="en-US" u="sng">
                <a:solidFill>
                  <a:srgbClr val="38761D"/>
                </a:solidFill>
              </a:rPr>
              <a:t>understanding</a:t>
            </a:r>
            <a:r>
              <a:rPr lang="en-US">
                <a:solidFill>
                  <a:srgbClr val="38761D"/>
                </a:solidFill>
              </a:rPr>
              <a:t> of physiology</a:t>
            </a:r>
            <a:endParaRPr>
              <a:solidFill>
                <a:srgbClr val="38761D"/>
              </a:solidFill>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b="1" lang="en-US">
                <a:solidFill>
                  <a:schemeClr val="accent6"/>
                </a:solidFill>
              </a:rPr>
              <a:t>  </a:t>
            </a:r>
            <a:r>
              <a:rPr b="1" lang="en-US">
                <a:solidFill>
                  <a:schemeClr val="accent6"/>
                </a:solidFill>
              </a:rPr>
              <a:t>Potential Future Work:</a:t>
            </a:r>
            <a:endParaRPr b="1">
              <a:solidFill>
                <a:schemeClr val="accent6"/>
              </a:solidFill>
            </a:endParaRPr>
          </a:p>
          <a:p>
            <a:pPr indent="-342900" lvl="0" marL="457200" rtl="0" algn="l">
              <a:lnSpc>
                <a:spcPct val="115000"/>
              </a:lnSpc>
              <a:spcBef>
                <a:spcPts val="0"/>
              </a:spcBef>
              <a:spcAft>
                <a:spcPts val="0"/>
              </a:spcAft>
              <a:buClr>
                <a:schemeClr val="accent6"/>
              </a:buClr>
              <a:buSzPts val="1800"/>
              <a:buChar char="•"/>
            </a:pPr>
            <a:r>
              <a:rPr lang="en-US">
                <a:solidFill>
                  <a:schemeClr val="accent6"/>
                </a:solidFill>
              </a:rPr>
              <a:t>a</a:t>
            </a:r>
            <a:r>
              <a:rPr lang="en-US">
                <a:solidFill>
                  <a:schemeClr val="accent6"/>
                </a:solidFill>
              </a:rPr>
              <a:t>pplication to </a:t>
            </a:r>
            <a:r>
              <a:rPr lang="en-US" u="sng">
                <a:solidFill>
                  <a:schemeClr val="accent6"/>
                </a:solidFill>
              </a:rPr>
              <a:t>other organs</a:t>
            </a:r>
            <a:r>
              <a:rPr lang="en-US">
                <a:solidFill>
                  <a:schemeClr val="accent6"/>
                </a:solidFill>
              </a:rPr>
              <a:t> &amp; </a:t>
            </a:r>
            <a:r>
              <a:rPr lang="en-US" u="sng">
                <a:solidFill>
                  <a:schemeClr val="accent6"/>
                </a:solidFill>
              </a:rPr>
              <a:t>types of motion</a:t>
            </a:r>
            <a:endParaRPr u="sng">
              <a:solidFill>
                <a:schemeClr val="accent6"/>
              </a:solidFill>
            </a:endParaRPr>
          </a:p>
          <a:p>
            <a:pPr indent="-342900" lvl="0" marL="457200" rtl="0" algn="l">
              <a:lnSpc>
                <a:spcPct val="115000"/>
              </a:lnSpc>
              <a:spcBef>
                <a:spcPts val="0"/>
              </a:spcBef>
              <a:spcAft>
                <a:spcPts val="0"/>
              </a:spcAft>
              <a:buClr>
                <a:schemeClr val="accent6"/>
              </a:buClr>
              <a:buSzPts val="1800"/>
              <a:buChar char="•"/>
            </a:pPr>
            <a:r>
              <a:rPr lang="en-US">
                <a:solidFill>
                  <a:schemeClr val="accent6"/>
                </a:solidFill>
              </a:rPr>
              <a:t>combine with </a:t>
            </a:r>
            <a:r>
              <a:rPr lang="en-US" u="sng">
                <a:solidFill>
                  <a:schemeClr val="accent6"/>
                </a:solidFill>
              </a:rPr>
              <a:t>biomechanical models</a:t>
            </a:r>
            <a:r>
              <a:rPr lang="en-US">
                <a:solidFill>
                  <a:schemeClr val="accent6"/>
                </a:solidFill>
              </a:rPr>
              <a:t> / </a:t>
            </a:r>
            <a:r>
              <a:rPr lang="en-US" u="sng">
                <a:solidFill>
                  <a:schemeClr val="accent6"/>
                </a:solidFill>
              </a:rPr>
              <a:t>physics</a:t>
            </a:r>
            <a:r>
              <a:rPr lang="en-US">
                <a:solidFill>
                  <a:schemeClr val="accent6"/>
                </a:solidFill>
              </a:rPr>
              <a:t> based approaches</a:t>
            </a:r>
            <a:endParaRPr>
              <a:solidFill>
                <a:schemeClr val="accent6"/>
              </a:solidFill>
            </a:endParaRPr>
          </a:p>
        </p:txBody>
      </p:sp>
      <p:sp>
        <p:nvSpPr>
          <p:cNvPr id="586" name="Google Shape;586;g2e44c32c038_0_171"/>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587" name="Google Shape;587;g2e44c32c038_0_171"/>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588" name="Google Shape;588;g2e44c32c038_0_171"/>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g2e44c32c038_0_395"/>
          <p:cNvSpPr txBox="1"/>
          <p:nvPr>
            <p:ph type="ctrTitle"/>
          </p:nvPr>
        </p:nvSpPr>
        <p:spPr>
          <a:xfrm>
            <a:off x="2042450" y="912445"/>
            <a:ext cx="6954000" cy="16593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3500"/>
              <a:t>What are your </a:t>
            </a:r>
            <a:r>
              <a:rPr lang="en-US" sz="3500"/>
              <a:t>Questions?</a:t>
            </a:r>
            <a:endParaRPr sz="2300"/>
          </a:p>
        </p:txBody>
      </p:sp>
      <p:pic>
        <p:nvPicPr>
          <p:cNvPr id="594" name="Google Shape;594;g2e44c32c038_0_395"/>
          <p:cNvPicPr preferRelativeResize="0"/>
          <p:nvPr/>
        </p:nvPicPr>
        <p:blipFill>
          <a:blip r:embed="rId3">
            <a:alphaModFix/>
          </a:blip>
          <a:stretch>
            <a:fillRect/>
          </a:stretch>
        </p:blipFill>
        <p:spPr>
          <a:xfrm>
            <a:off x="6421325" y="2323432"/>
            <a:ext cx="2016093" cy="2016093"/>
          </a:xfrm>
          <a:prstGeom prst="rect">
            <a:avLst/>
          </a:prstGeom>
          <a:noFill/>
          <a:ln>
            <a:noFill/>
          </a:ln>
        </p:spPr>
      </p:pic>
      <p:sp>
        <p:nvSpPr>
          <p:cNvPr id="595" name="Google Shape;595;g2e44c32c038_0_395"/>
          <p:cNvSpPr txBox="1"/>
          <p:nvPr>
            <p:ph type="ctrTitle"/>
          </p:nvPr>
        </p:nvSpPr>
        <p:spPr>
          <a:xfrm>
            <a:off x="6138175" y="1928025"/>
            <a:ext cx="2582400" cy="3954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2000"/>
              <a:t>More details under:</a:t>
            </a:r>
            <a:endParaRPr sz="2000"/>
          </a:p>
        </p:txBody>
      </p:sp>
      <p:sp>
        <p:nvSpPr>
          <p:cNvPr id="596" name="Google Shape;596;g2e44c32c038_0_395"/>
          <p:cNvSpPr txBox="1"/>
          <p:nvPr>
            <p:ph type="ctrTitle"/>
          </p:nvPr>
        </p:nvSpPr>
        <p:spPr>
          <a:xfrm>
            <a:off x="374775" y="3248770"/>
            <a:ext cx="6954000" cy="16593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2000"/>
          </a:p>
          <a:p>
            <a:pPr indent="0" lvl="0" marL="0" rtl="0" algn="l">
              <a:spcBef>
                <a:spcPts val="0"/>
              </a:spcBef>
              <a:spcAft>
                <a:spcPts val="0"/>
              </a:spcAft>
              <a:buNone/>
            </a:pPr>
            <a:r>
              <a:t/>
            </a:r>
            <a:endParaRPr sz="2000"/>
          </a:p>
          <a:p>
            <a:pPr indent="0" lvl="0" marL="0" rtl="0" algn="l">
              <a:lnSpc>
                <a:spcPct val="150000"/>
              </a:lnSpc>
              <a:spcBef>
                <a:spcPts val="0"/>
              </a:spcBef>
              <a:spcAft>
                <a:spcPts val="0"/>
              </a:spcAft>
              <a:buNone/>
            </a:pPr>
            <a:r>
              <a:rPr b="0" lang="en-US" sz="1700"/>
              <a:t>For later questions, don’t to hesitate to ask:</a:t>
            </a:r>
            <a:endParaRPr b="0" sz="1700"/>
          </a:p>
          <a:p>
            <a:pPr indent="0" lvl="0" marL="0" rtl="0" algn="l">
              <a:lnSpc>
                <a:spcPct val="150000"/>
              </a:lnSpc>
              <a:spcBef>
                <a:spcPts val="0"/>
              </a:spcBef>
              <a:spcAft>
                <a:spcPts val="0"/>
              </a:spcAft>
              <a:buNone/>
            </a:pPr>
            <a:r>
              <a:rPr b="0" lang="en-US" sz="2000" u="sng"/>
              <a:t>E-Mail:</a:t>
            </a:r>
            <a:r>
              <a:rPr b="0" lang="en-US" sz="2000"/>
              <a:t> julien.schulz@tum.de</a:t>
            </a:r>
            <a:endParaRPr b="0" sz="200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g2e44c32c038_0_790"/>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References</a:t>
            </a:r>
            <a:endParaRPr/>
          </a:p>
        </p:txBody>
      </p:sp>
      <p:sp>
        <p:nvSpPr>
          <p:cNvPr id="602" name="Google Shape;602;g2e44c32c038_0_790"/>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66700" lvl="0" marL="457200" rtl="0" algn="l">
              <a:lnSpc>
                <a:spcPct val="115000"/>
              </a:lnSpc>
              <a:spcBef>
                <a:spcPts val="1200"/>
              </a:spcBef>
              <a:spcAft>
                <a:spcPts val="0"/>
              </a:spcAft>
              <a:buClr>
                <a:schemeClr val="dk1"/>
              </a:buClr>
              <a:buSzPts val="600"/>
              <a:buFont typeface="Arial"/>
              <a:buChar char="•"/>
            </a:pPr>
            <a:r>
              <a:rPr lang="en-US" sz="600">
                <a:solidFill>
                  <a:schemeClr val="dk1"/>
                </a:solidFill>
                <a:latin typeface="Arial"/>
                <a:ea typeface="Arial"/>
                <a:cs typeface="Arial"/>
                <a:sym typeface="Arial"/>
              </a:rPr>
              <a:t>Wallis, D. E., O’Connell, J. B., Henkin, R. E., Costanzo-Nordin, M. R., &amp; Scanlon, P. J. (1984). Segmental wall motion abnormalities in dilated cardiomyopathy: A common finding and good prognostic sign. </a:t>
            </a:r>
            <a:r>
              <a:rPr i="1" lang="en-US" sz="600">
                <a:solidFill>
                  <a:schemeClr val="dk1"/>
                </a:solidFill>
                <a:latin typeface="Arial"/>
                <a:ea typeface="Arial"/>
                <a:cs typeface="Arial"/>
                <a:sym typeface="Arial"/>
              </a:rPr>
              <a:t>Journal of the American College of Cardiology</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4</a:t>
            </a:r>
            <a:r>
              <a:rPr lang="en-US" sz="600">
                <a:solidFill>
                  <a:schemeClr val="dk1"/>
                </a:solidFill>
                <a:latin typeface="Arial"/>
                <a:ea typeface="Arial"/>
                <a:cs typeface="Arial"/>
                <a:sym typeface="Arial"/>
              </a:rPr>
              <a:t>(4), 674–679.</a:t>
            </a:r>
            <a:r>
              <a:rPr lang="en-US" sz="600">
                <a:solidFill>
                  <a:schemeClr val="dk1"/>
                </a:solidFill>
                <a:uFill>
                  <a:noFill/>
                </a:uFill>
                <a:latin typeface="Arial"/>
                <a:ea typeface="Arial"/>
                <a:cs typeface="Arial"/>
                <a:sym typeface="Arial"/>
                <a:hlinkClick r:id="rId3">
                  <a:extLst>
                    <a:ext uri="{A12FA001-AC4F-418D-AE19-62706E023703}">
                      <ahyp:hlinkClr val="tx"/>
                    </a:ext>
                  </a:extLst>
                </a:hlinkClick>
              </a:rPr>
              <a:t> </a:t>
            </a:r>
            <a:r>
              <a:rPr lang="en-US" sz="600" u="sng">
                <a:solidFill>
                  <a:schemeClr val="hlink"/>
                </a:solidFill>
                <a:latin typeface="Arial"/>
                <a:ea typeface="Arial"/>
                <a:cs typeface="Arial"/>
                <a:sym typeface="Arial"/>
                <a:hlinkClick r:id="rId4"/>
              </a:rPr>
              <a:t>https://doi.org/10.1016/S0735-1097(84)80392-7</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Collins, M., Hsieh, A., Ohazama, C. J., Ota, T., Stetten, G., Donovan, C. L., Kisslo, J., &amp; Ryan, T. (1999). Assessment of Regional Wall Motion Abnormalities with Real-Time 3-Dimensional Echocardiography. </a:t>
            </a:r>
            <a:r>
              <a:rPr i="1" lang="en-US" sz="600">
                <a:solidFill>
                  <a:schemeClr val="dk1"/>
                </a:solidFill>
                <a:latin typeface="Arial"/>
                <a:ea typeface="Arial"/>
                <a:cs typeface="Arial"/>
                <a:sym typeface="Arial"/>
              </a:rPr>
              <a:t>Journal of the American Society of Echocardiography</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12</a:t>
            </a:r>
            <a:r>
              <a:rPr lang="en-US" sz="600">
                <a:solidFill>
                  <a:schemeClr val="dk1"/>
                </a:solidFill>
                <a:latin typeface="Arial"/>
                <a:ea typeface="Arial"/>
                <a:cs typeface="Arial"/>
                <a:sym typeface="Arial"/>
              </a:rPr>
              <a:t>(1), 7–14.</a:t>
            </a:r>
            <a:r>
              <a:rPr lang="en-US" sz="600">
                <a:solidFill>
                  <a:schemeClr val="dk1"/>
                </a:solidFill>
                <a:uFill>
                  <a:noFill/>
                </a:uFill>
                <a:latin typeface="Arial"/>
                <a:ea typeface="Arial"/>
                <a:cs typeface="Arial"/>
                <a:sym typeface="Arial"/>
                <a:hlinkClick r:id="rId5">
                  <a:extLst>
                    <a:ext uri="{A12FA001-AC4F-418D-AE19-62706E023703}">
                      <ahyp:hlinkClr val="tx"/>
                    </a:ext>
                  </a:extLst>
                </a:hlinkClick>
              </a:rPr>
              <a:t> </a:t>
            </a:r>
            <a:r>
              <a:rPr lang="en-US" sz="600" u="sng">
                <a:solidFill>
                  <a:schemeClr val="hlink"/>
                </a:solidFill>
                <a:latin typeface="Arial"/>
                <a:ea typeface="Arial"/>
                <a:cs typeface="Arial"/>
                <a:sym typeface="Arial"/>
                <a:hlinkClick r:id="rId6"/>
              </a:rPr>
              <a:t>https://doi.org/10.1016/S0894-7317(99)70167-7</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rgbClr val="212121"/>
                </a:solidFill>
                <a:latin typeface="Arial"/>
                <a:ea typeface="Arial"/>
                <a:cs typeface="Arial"/>
                <a:sym typeface="Arial"/>
              </a:rPr>
              <a:t>Van de Walle, R., Lemahieu, I., &amp; Achten, E. (1997). Magnetic resonance imaging and the reduction of motion artifacts: review of the principles. </a:t>
            </a:r>
            <a:r>
              <a:rPr i="1" lang="en-US" sz="600">
                <a:solidFill>
                  <a:schemeClr val="dk1"/>
                </a:solidFill>
                <a:latin typeface="Arial"/>
                <a:ea typeface="Arial"/>
                <a:cs typeface="Arial"/>
                <a:sym typeface="Arial"/>
              </a:rPr>
              <a:t>Technology and health care : official journal of the European Society for Engineering and Medicine</a:t>
            </a:r>
            <a:r>
              <a:rPr lang="en-US" sz="600">
                <a:solidFill>
                  <a:srgbClr val="212121"/>
                </a:solidFill>
                <a:latin typeface="Arial"/>
                <a:ea typeface="Arial"/>
                <a:cs typeface="Arial"/>
                <a:sym typeface="Arial"/>
              </a:rPr>
              <a:t>, </a:t>
            </a:r>
            <a:r>
              <a:rPr i="1" lang="en-US" sz="600">
                <a:solidFill>
                  <a:schemeClr val="dk1"/>
                </a:solidFill>
                <a:latin typeface="Arial"/>
                <a:ea typeface="Arial"/>
                <a:cs typeface="Arial"/>
                <a:sym typeface="Arial"/>
              </a:rPr>
              <a:t>5</a:t>
            </a:r>
            <a:r>
              <a:rPr lang="en-US" sz="600">
                <a:solidFill>
                  <a:srgbClr val="212121"/>
                </a:solidFill>
                <a:latin typeface="Arial"/>
                <a:ea typeface="Arial"/>
                <a:cs typeface="Arial"/>
                <a:sym typeface="Arial"/>
              </a:rPr>
              <a:t>(6), 419–435.</a:t>
            </a:r>
            <a:endParaRPr sz="600">
              <a:solidFill>
                <a:srgbClr val="212121"/>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rgbClr val="212121"/>
                </a:solidFill>
                <a:latin typeface="Arial"/>
                <a:ea typeface="Arial"/>
                <a:cs typeface="Arial"/>
                <a:sym typeface="Arial"/>
              </a:rPr>
              <a:t>Wood, M. L., &amp; Henkelman, R. M. (1985). MR image artifacts from periodic motion. </a:t>
            </a:r>
            <a:r>
              <a:rPr i="1" lang="en-US" sz="600">
                <a:solidFill>
                  <a:srgbClr val="212121"/>
                </a:solidFill>
                <a:latin typeface="Arial"/>
                <a:ea typeface="Arial"/>
                <a:cs typeface="Arial"/>
                <a:sym typeface="Arial"/>
              </a:rPr>
              <a:t>Medical Physics, 12</a:t>
            </a:r>
            <a:r>
              <a:rPr lang="en-US" sz="600">
                <a:solidFill>
                  <a:srgbClr val="212121"/>
                </a:solidFill>
                <a:latin typeface="Arial"/>
                <a:ea typeface="Arial"/>
                <a:cs typeface="Arial"/>
                <a:sym typeface="Arial"/>
              </a:rPr>
              <a:t>(2), 143-151.</a:t>
            </a:r>
            <a:r>
              <a:rPr lang="en-US" sz="600">
                <a:solidFill>
                  <a:srgbClr val="212121"/>
                </a:solidFill>
                <a:uFill>
                  <a:noFill/>
                </a:uFill>
                <a:latin typeface="Arial"/>
                <a:ea typeface="Arial"/>
                <a:cs typeface="Arial"/>
                <a:sym typeface="Arial"/>
                <a:hlinkClick r:id="rId7">
                  <a:extLst>
                    <a:ext uri="{A12FA001-AC4F-418D-AE19-62706E023703}">
                      <ahyp:hlinkClr val="tx"/>
                    </a:ext>
                  </a:extLst>
                </a:hlinkClick>
              </a:rPr>
              <a:t> </a:t>
            </a:r>
            <a:r>
              <a:rPr lang="en-US" sz="600" u="sng">
                <a:solidFill>
                  <a:schemeClr val="hlink"/>
                </a:solidFill>
                <a:latin typeface="Arial"/>
                <a:ea typeface="Arial"/>
                <a:cs typeface="Arial"/>
                <a:sym typeface="Arial"/>
                <a:hlinkClick r:id="rId8"/>
              </a:rPr>
              <a:t>https://doi.org/10.1118/1.595782</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Blackall, J. M., Ahmad, S., Miquel, M. E., McClelland, J. R., Landau, D. B., &amp; Hawkes, D. J. (2006). MRI-based measurements of respiratory motion variability and assessment of imaging strategies for radiotherapy planning. </a:t>
            </a:r>
            <a:r>
              <a:rPr i="1" lang="en-US" sz="600">
                <a:solidFill>
                  <a:schemeClr val="dk1"/>
                </a:solidFill>
                <a:latin typeface="Arial"/>
                <a:ea typeface="Arial"/>
                <a:cs typeface="Arial"/>
                <a:sym typeface="Arial"/>
              </a:rPr>
              <a:t>Physics in Medicine &amp; Biology</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51</a:t>
            </a:r>
            <a:r>
              <a:rPr lang="en-US" sz="600">
                <a:solidFill>
                  <a:schemeClr val="dk1"/>
                </a:solidFill>
                <a:latin typeface="Arial"/>
                <a:ea typeface="Arial"/>
                <a:cs typeface="Arial"/>
                <a:sym typeface="Arial"/>
              </a:rPr>
              <a:t>(17), 4147.</a:t>
            </a:r>
            <a:r>
              <a:rPr lang="en-US" sz="600">
                <a:solidFill>
                  <a:schemeClr val="dk1"/>
                </a:solidFill>
                <a:uFill>
                  <a:noFill/>
                </a:uFill>
                <a:latin typeface="Arial"/>
                <a:ea typeface="Arial"/>
                <a:cs typeface="Arial"/>
                <a:sym typeface="Arial"/>
                <a:hlinkClick r:id="rId9">
                  <a:extLst>
                    <a:ext uri="{A12FA001-AC4F-418D-AE19-62706E023703}">
                      <ahyp:hlinkClr val="tx"/>
                    </a:ext>
                  </a:extLst>
                </a:hlinkClick>
              </a:rPr>
              <a:t> </a:t>
            </a:r>
            <a:r>
              <a:rPr lang="en-US" sz="600" u="sng">
                <a:solidFill>
                  <a:schemeClr val="hlink"/>
                </a:solidFill>
                <a:latin typeface="Arial"/>
                <a:ea typeface="Arial"/>
                <a:cs typeface="Arial"/>
                <a:sym typeface="Arial"/>
                <a:hlinkClick r:id="rId10"/>
              </a:rPr>
              <a:t>https://doi.org/10.1088/0031-9155/51/17/003</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Pakela, J. M., Knopf, A., Dong, L., Rucinski, A., &amp; Zou, W. (2022). Management of Motion and Anatomical Variations in Charged Particle Therapy: Past, Present, and Into the Future. </a:t>
            </a:r>
            <a:r>
              <a:rPr i="1" lang="en-US" sz="600">
                <a:solidFill>
                  <a:schemeClr val="dk1"/>
                </a:solidFill>
                <a:latin typeface="Arial"/>
                <a:ea typeface="Arial"/>
                <a:cs typeface="Arial"/>
                <a:sym typeface="Arial"/>
              </a:rPr>
              <a:t>Frontiers in oncology</a:t>
            </a:r>
            <a:r>
              <a:rPr lang="en-US" sz="600">
                <a:solidFill>
                  <a:srgbClr val="212121"/>
                </a:solidFill>
                <a:latin typeface="Arial"/>
                <a:ea typeface="Arial"/>
                <a:cs typeface="Arial"/>
                <a:sym typeface="Arial"/>
              </a:rPr>
              <a:t>, </a:t>
            </a:r>
            <a:r>
              <a:rPr i="1" lang="en-US" sz="600">
                <a:solidFill>
                  <a:schemeClr val="dk1"/>
                </a:solidFill>
                <a:latin typeface="Arial"/>
                <a:ea typeface="Arial"/>
                <a:cs typeface="Arial"/>
                <a:sym typeface="Arial"/>
              </a:rPr>
              <a:t>12</a:t>
            </a:r>
            <a:r>
              <a:rPr lang="en-US" sz="600">
                <a:solidFill>
                  <a:srgbClr val="212121"/>
                </a:solidFill>
                <a:latin typeface="Arial"/>
                <a:ea typeface="Arial"/>
                <a:cs typeface="Arial"/>
                <a:sym typeface="Arial"/>
              </a:rPr>
              <a:t>, 806153.</a:t>
            </a:r>
            <a:r>
              <a:rPr lang="en-US" sz="600">
                <a:solidFill>
                  <a:srgbClr val="212121"/>
                </a:solidFill>
                <a:uFill>
                  <a:noFill/>
                </a:uFill>
                <a:latin typeface="Arial"/>
                <a:ea typeface="Arial"/>
                <a:cs typeface="Arial"/>
                <a:sym typeface="Arial"/>
                <a:hlinkClick r:id="rId11">
                  <a:extLst>
                    <a:ext uri="{A12FA001-AC4F-418D-AE19-62706E023703}">
                      <ahyp:hlinkClr val="tx"/>
                    </a:ext>
                  </a:extLst>
                </a:hlinkClick>
              </a:rPr>
              <a:t> </a:t>
            </a:r>
            <a:r>
              <a:rPr lang="en-US" sz="600" u="sng">
                <a:solidFill>
                  <a:schemeClr val="hlink"/>
                </a:solidFill>
                <a:latin typeface="Arial"/>
                <a:ea typeface="Arial"/>
                <a:cs typeface="Arial"/>
                <a:sym typeface="Arial"/>
                <a:hlinkClick r:id="rId12"/>
              </a:rPr>
              <a:t>https://doi.org/10.3389/fonc.2022.806153</a:t>
            </a:r>
            <a:endParaRPr sz="600"/>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Keall, P. J., Mageras, G. S., Balter, J. M., Emery, R. S., Forster, K. M., Jiang, S. B., Kapatoes, J. M., Low, D. A., Murphy, M. J., Murray, B. R., Ramsey, C. R., van Herk, M. B., Vedam, S. S., Wong, J. W., &amp; Yorke, E. (2006). The management of respiratory motion in radiation oncology report of AAPM Task Group 76. </a:t>
            </a:r>
            <a:r>
              <a:rPr i="1" lang="en-US" sz="600">
                <a:solidFill>
                  <a:schemeClr val="dk1"/>
                </a:solidFill>
                <a:latin typeface="Arial"/>
                <a:ea typeface="Arial"/>
                <a:cs typeface="Arial"/>
                <a:sym typeface="Arial"/>
              </a:rPr>
              <a:t>Medical Physics</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33</a:t>
            </a:r>
            <a:r>
              <a:rPr lang="en-US" sz="600">
                <a:solidFill>
                  <a:schemeClr val="dk1"/>
                </a:solidFill>
                <a:latin typeface="Arial"/>
                <a:ea typeface="Arial"/>
                <a:cs typeface="Arial"/>
                <a:sym typeface="Arial"/>
              </a:rPr>
              <a:t>(10), 3874–3900.</a:t>
            </a:r>
            <a:r>
              <a:rPr lang="en-US" sz="600">
                <a:solidFill>
                  <a:schemeClr val="dk1"/>
                </a:solidFill>
                <a:uFill>
                  <a:noFill/>
                </a:uFill>
                <a:latin typeface="Arial"/>
                <a:ea typeface="Arial"/>
                <a:cs typeface="Arial"/>
                <a:sym typeface="Arial"/>
                <a:hlinkClick r:id="rId13">
                  <a:extLst>
                    <a:ext uri="{A12FA001-AC4F-418D-AE19-62706E023703}">
                      <ahyp:hlinkClr val="tx"/>
                    </a:ext>
                  </a:extLst>
                </a:hlinkClick>
              </a:rPr>
              <a:t> </a:t>
            </a:r>
            <a:r>
              <a:rPr lang="en-US" sz="600" u="sng">
                <a:solidFill>
                  <a:schemeClr val="hlink"/>
                </a:solidFill>
                <a:latin typeface="Arial"/>
                <a:ea typeface="Arial"/>
                <a:cs typeface="Arial"/>
                <a:sym typeface="Arial"/>
                <a:hlinkClick r:id="rId14"/>
              </a:rPr>
              <a:t>https://doi.org/10.1118/1.2349696</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Liu, G., Hu, F., Ding, X., Li, X., Shao, Q., Wang, Y., Yang, J., &amp; Quan, H. (2019). Simulation of dosimetry impact of 4DCT uncertainty in 4D dose calculation for lung SBRT. </a:t>
            </a:r>
            <a:r>
              <a:rPr i="1" lang="en-US" sz="600">
                <a:solidFill>
                  <a:schemeClr val="dk1"/>
                </a:solidFill>
                <a:latin typeface="Arial"/>
                <a:ea typeface="Arial"/>
                <a:cs typeface="Arial"/>
                <a:sym typeface="Arial"/>
              </a:rPr>
              <a:t>Radiation Oncology</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14</a:t>
            </a:r>
            <a:r>
              <a:rPr lang="en-US" sz="600">
                <a:solidFill>
                  <a:schemeClr val="dk1"/>
                </a:solidFill>
                <a:latin typeface="Arial"/>
                <a:ea typeface="Arial"/>
                <a:cs typeface="Arial"/>
                <a:sym typeface="Arial"/>
              </a:rPr>
              <a:t>(1), 1–12.</a:t>
            </a:r>
            <a:r>
              <a:rPr lang="en-US" sz="600">
                <a:solidFill>
                  <a:schemeClr val="dk1"/>
                </a:solidFill>
                <a:uFill>
                  <a:noFill/>
                </a:uFill>
                <a:latin typeface="Arial"/>
                <a:ea typeface="Arial"/>
                <a:cs typeface="Arial"/>
                <a:sym typeface="Arial"/>
                <a:hlinkClick r:id="rId15">
                  <a:extLst>
                    <a:ext uri="{A12FA001-AC4F-418D-AE19-62706E023703}">
                      <ahyp:hlinkClr val="tx"/>
                    </a:ext>
                  </a:extLst>
                </a:hlinkClick>
              </a:rPr>
              <a:t> </a:t>
            </a:r>
            <a:r>
              <a:rPr lang="en-US" sz="600" u="sng">
                <a:solidFill>
                  <a:schemeClr val="hlink"/>
                </a:solidFill>
                <a:latin typeface="Arial"/>
                <a:ea typeface="Arial"/>
                <a:cs typeface="Arial"/>
                <a:sym typeface="Arial"/>
                <a:hlinkClick r:id="rId16"/>
              </a:rPr>
              <a:t>https://doi.org/10.1186/s13014-018-1191-y</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Krebs, J., Delingette, H., Ayache, N., &amp; Mansi, T. (2021). Learning a Generative Motion Model from Image Sequences Based on a Latent Motion Matrix. </a:t>
            </a:r>
            <a:r>
              <a:rPr i="1" lang="en-US" sz="600">
                <a:solidFill>
                  <a:schemeClr val="dk1"/>
                </a:solidFill>
                <a:latin typeface="Arial"/>
                <a:ea typeface="Arial"/>
                <a:cs typeface="Arial"/>
                <a:sym typeface="Arial"/>
              </a:rPr>
              <a:t>IEEE Transactions on Medical Imaging</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40</a:t>
            </a:r>
            <a:r>
              <a:rPr lang="en-US" sz="600">
                <a:solidFill>
                  <a:schemeClr val="dk1"/>
                </a:solidFill>
                <a:latin typeface="Arial"/>
                <a:ea typeface="Arial"/>
                <a:cs typeface="Arial"/>
                <a:sym typeface="Arial"/>
              </a:rPr>
              <a:t>(5), 1405–1416.</a:t>
            </a:r>
            <a:r>
              <a:rPr lang="en-US" sz="600">
                <a:solidFill>
                  <a:schemeClr val="dk1"/>
                </a:solidFill>
                <a:uFill>
                  <a:noFill/>
                </a:uFill>
                <a:latin typeface="Arial"/>
                <a:ea typeface="Arial"/>
                <a:cs typeface="Arial"/>
                <a:sym typeface="Arial"/>
                <a:hlinkClick r:id="rId17">
                  <a:extLst>
                    <a:ext uri="{A12FA001-AC4F-418D-AE19-62706E023703}">
                      <ahyp:hlinkClr val="tx"/>
                    </a:ext>
                  </a:extLst>
                </a:hlinkClick>
              </a:rPr>
              <a:t> </a:t>
            </a:r>
            <a:r>
              <a:rPr lang="en-US" sz="600" u="sng">
                <a:solidFill>
                  <a:schemeClr val="hlink"/>
                </a:solidFill>
                <a:latin typeface="Arial"/>
                <a:ea typeface="Arial"/>
                <a:cs typeface="Arial"/>
                <a:sym typeface="Arial"/>
                <a:hlinkClick r:id="rId18"/>
              </a:rPr>
              <a:t>https://doi.org/10.1109/TMI.2021.3056531</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rgbClr val="212121"/>
                </a:solidFill>
                <a:latin typeface="Arial"/>
                <a:ea typeface="Arial"/>
                <a:cs typeface="Arial"/>
                <a:sym typeface="Arial"/>
              </a:rPr>
              <a:t>Bai, W., Suzuki, H., Huang, J., Francis, C., Wang, S., Tarroni, G., Guitton, F., Aung, N., Fung, K., Petersen, S. E., Piechnik, S. K., Neubauer, S., Evangelou, E., Dehghan, A., O'Regan, D. P., Wilkins, M. R., Guo, Y., Matthews, P. M., &amp; Rueckert, D. (2020). A population-based phenome-wide association study of cardiac and aortic structure and function. </a:t>
            </a:r>
            <a:r>
              <a:rPr i="1" lang="en-US" sz="600">
                <a:solidFill>
                  <a:schemeClr val="dk1"/>
                </a:solidFill>
                <a:latin typeface="Arial"/>
                <a:ea typeface="Arial"/>
                <a:cs typeface="Arial"/>
                <a:sym typeface="Arial"/>
              </a:rPr>
              <a:t>Nature medicine</a:t>
            </a:r>
            <a:r>
              <a:rPr lang="en-US" sz="600">
                <a:solidFill>
                  <a:srgbClr val="212121"/>
                </a:solidFill>
                <a:latin typeface="Arial"/>
                <a:ea typeface="Arial"/>
                <a:cs typeface="Arial"/>
                <a:sym typeface="Arial"/>
              </a:rPr>
              <a:t>, </a:t>
            </a:r>
            <a:r>
              <a:rPr i="1" lang="en-US" sz="600">
                <a:solidFill>
                  <a:schemeClr val="dk1"/>
                </a:solidFill>
                <a:latin typeface="Arial"/>
                <a:ea typeface="Arial"/>
                <a:cs typeface="Arial"/>
                <a:sym typeface="Arial"/>
              </a:rPr>
              <a:t>26</a:t>
            </a:r>
            <a:r>
              <a:rPr lang="en-US" sz="600">
                <a:solidFill>
                  <a:srgbClr val="212121"/>
                </a:solidFill>
                <a:latin typeface="Arial"/>
                <a:ea typeface="Arial"/>
                <a:cs typeface="Arial"/>
                <a:sym typeface="Arial"/>
              </a:rPr>
              <a:t>(10), 1654–1662.</a:t>
            </a:r>
            <a:r>
              <a:rPr lang="en-US" sz="600">
                <a:solidFill>
                  <a:srgbClr val="212121"/>
                </a:solidFill>
                <a:uFill>
                  <a:noFill/>
                </a:uFill>
                <a:latin typeface="Arial"/>
                <a:ea typeface="Arial"/>
                <a:cs typeface="Arial"/>
                <a:sym typeface="Arial"/>
                <a:hlinkClick r:id="rId19">
                  <a:extLst>
                    <a:ext uri="{A12FA001-AC4F-418D-AE19-62706E023703}">
                      <ahyp:hlinkClr val="tx"/>
                    </a:ext>
                  </a:extLst>
                </a:hlinkClick>
              </a:rPr>
              <a:t> </a:t>
            </a:r>
            <a:r>
              <a:rPr lang="en-US" sz="600" u="sng">
                <a:solidFill>
                  <a:schemeClr val="hlink"/>
                </a:solidFill>
                <a:latin typeface="Arial"/>
                <a:ea typeface="Arial"/>
                <a:cs typeface="Arial"/>
                <a:sym typeface="Arial"/>
                <a:hlinkClick r:id="rId20"/>
              </a:rPr>
              <a:t>https://doi.org/10.1038/s41591-020-1009-y</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Qiao, M., Wang, S., Qiu, H., de Marvao, A., O’Regan, D. P., Rueckert, D., &amp; Bai, W. (2024). CHeart: A Conditional Spatio-Temporal Generative Model for Cardiac Anatomy. </a:t>
            </a:r>
            <a:r>
              <a:rPr i="1" lang="en-US" sz="600">
                <a:solidFill>
                  <a:schemeClr val="dk1"/>
                </a:solidFill>
                <a:latin typeface="Arial"/>
                <a:ea typeface="Arial"/>
                <a:cs typeface="Arial"/>
                <a:sym typeface="Arial"/>
              </a:rPr>
              <a:t>IEEE Transactions on Medical Imaging</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43</a:t>
            </a:r>
            <a:r>
              <a:rPr lang="en-US" sz="600">
                <a:solidFill>
                  <a:schemeClr val="dk1"/>
                </a:solidFill>
                <a:latin typeface="Arial"/>
                <a:ea typeface="Arial"/>
                <a:cs typeface="Arial"/>
                <a:sym typeface="Arial"/>
              </a:rPr>
              <a:t>(3), 1259–1269.</a:t>
            </a:r>
            <a:r>
              <a:rPr lang="en-US" sz="600">
                <a:solidFill>
                  <a:schemeClr val="dk1"/>
                </a:solidFill>
                <a:uFill>
                  <a:noFill/>
                </a:uFill>
                <a:latin typeface="Arial"/>
                <a:ea typeface="Arial"/>
                <a:cs typeface="Arial"/>
                <a:sym typeface="Arial"/>
                <a:hlinkClick r:id="rId21">
                  <a:extLst>
                    <a:ext uri="{A12FA001-AC4F-418D-AE19-62706E023703}">
                      <ahyp:hlinkClr val="tx"/>
                    </a:ext>
                  </a:extLst>
                </a:hlinkClick>
              </a:rPr>
              <a:t> </a:t>
            </a:r>
            <a:r>
              <a:rPr lang="en-US" sz="600" u="sng">
                <a:solidFill>
                  <a:schemeClr val="hlink"/>
                </a:solidFill>
                <a:latin typeface="Arial"/>
                <a:ea typeface="Arial"/>
                <a:cs typeface="Arial"/>
                <a:sym typeface="Arial"/>
                <a:hlinkClick r:id="rId22"/>
              </a:rPr>
              <a:t>https://doi.org/10.1109/TMI.2023.3331982</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Mauger, C. A., Govil, S., Chabiniok, R., Gilbert, K., Hegde, S., Hussain, T., McCulloch, A. D., Occleshaw, C. J., Omens, J., Perry, J. C., Pushparajah, K., Suinesiaputra, A., Zhong, L., &amp; Young, A. A. (2021). Right-left ventricular shape variations in tetralogy of Fallot: associations with pulmonary regurgitation. </a:t>
            </a:r>
            <a:r>
              <a:rPr i="1" lang="en-US" sz="600">
                <a:solidFill>
                  <a:schemeClr val="dk1"/>
                </a:solidFill>
                <a:latin typeface="Arial"/>
                <a:ea typeface="Arial"/>
                <a:cs typeface="Arial"/>
                <a:sym typeface="Arial"/>
              </a:rPr>
              <a:t>Journal of Cardiovascular Magnetic Resonance</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23</a:t>
            </a:r>
            <a:r>
              <a:rPr lang="en-US" sz="600">
                <a:solidFill>
                  <a:schemeClr val="dk1"/>
                </a:solidFill>
                <a:latin typeface="Arial"/>
                <a:ea typeface="Arial"/>
                <a:cs typeface="Arial"/>
                <a:sym typeface="Arial"/>
              </a:rPr>
              <a:t>(1), 1–14.</a:t>
            </a:r>
            <a:r>
              <a:rPr lang="en-US" sz="600">
                <a:solidFill>
                  <a:schemeClr val="dk1"/>
                </a:solidFill>
                <a:uFill>
                  <a:noFill/>
                </a:uFill>
                <a:latin typeface="Arial"/>
                <a:ea typeface="Arial"/>
                <a:cs typeface="Arial"/>
                <a:sym typeface="Arial"/>
                <a:hlinkClick r:id="rId23">
                  <a:extLst>
                    <a:ext uri="{A12FA001-AC4F-418D-AE19-62706E023703}">
                      <ahyp:hlinkClr val="tx"/>
                    </a:ext>
                  </a:extLst>
                </a:hlinkClick>
              </a:rPr>
              <a:t> </a:t>
            </a:r>
            <a:r>
              <a:rPr lang="en-US" sz="600" u="sng">
                <a:solidFill>
                  <a:schemeClr val="hlink"/>
                </a:solidFill>
                <a:latin typeface="Arial"/>
                <a:ea typeface="Arial"/>
                <a:cs typeface="Arial"/>
                <a:sym typeface="Arial"/>
                <a:hlinkClick r:id="rId24"/>
              </a:rPr>
              <a:t>https://doi.org/10.1186/s12968-021-00780-x</a:t>
            </a:r>
            <a:endParaRPr sz="600"/>
          </a:p>
          <a:p>
            <a:pPr indent="-266700" lvl="0" marL="457200" rtl="0" algn="l">
              <a:lnSpc>
                <a:spcPct val="115000"/>
              </a:lnSpc>
              <a:spcBef>
                <a:spcPts val="0"/>
              </a:spcBef>
              <a:spcAft>
                <a:spcPts val="0"/>
              </a:spcAft>
              <a:buClr>
                <a:srgbClr val="333333"/>
              </a:buClr>
              <a:buSzPts val="600"/>
              <a:buFont typeface="Arial"/>
              <a:buChar char="•"/>
            </a:pPr>
            <a:r>
              <a:rPr lang="en-US" sz="600">
                <a:latin typeface="Arial"/>
                <a:ea typeface="Arial"/>
                <a:cs typeface="Arial"/>
                <a:sym typeface="Arial"/>
              </a:rPr>
              <a:t>Gilbert, K., Mauger, C., Young, A. A., &amp; Suinesiaputra, A. (2020). Artificial intelligence in cardiac imaging with statistical atlases of cardiac anatomy. </a:t>
            </a:r>
            <a:r>
              <a:rPr i="1" lang="en-US" sz="600">
                <a:latin typeface="Arial"/>
                <a:ea typeface="Arial"/>
                <a:cs typeface="Arial"/>
                <a:sym typeface="Arial"/>
              </a:rPr>
              <a:t>Frontiers in Cardiovascular Medicine, 7</a:t>
            </a:r>
            <a:r>
              <a:rPr lang="en-US" sz="600">
                <a:latin typeface="Arial"/>
                <a:ea typeface="Arial"/>
                <a:cs typeface="Arial"/>
                <a:sym typeface="Arial"/>
              </a:rPr>
              <a:t>, 102.</a:t>
            </a:r>
            <a:r>
              <a:rPr lang="en-US" sz="600">
                <a:uFill>
                  <a:noFill/>
                </a:uFill>
                <a:latin typeface="Arial"/>
                <a:ea typeface="Arial"/>
                <a:cs typeface="Arial"/>
                <a:sym typeface="Arial"/>
                <a:hlinkClick r:id="rId25"/>
              </a:rPr>
              <a:t> </a:t>
            </a:r>
            <a:r>
              <a:rPr lang="en-US" sz="600" u="sng">
                <a:solidFill>
                  <a:schemeClr val="hlink"/>
                </a:solidFill>
                <a:latin typeface="Arial"/>
                <a:ea typeface="Arial"/>
                <a:cs typeface="Arial"/>
                <a:sym typeface="Arial"/>
                <a:hlinkClick r:id="rId26"/>
              </a:rPr>
              <a:t>https://doi.org/10.3389/fcvm.2020.00102</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rgbClr val="212121"/>
                </a:solidFill>
                <a:latin typeface="Arial"/>
                <a:ea typeface="Arial"/>
                <a:cs typeface="Arial"/>
                <a:sym typeface="Arial"/>
              </a:rPr>
              <a:t>Smiseth, O. A., Torp, H., Opdahl, A., Haugaa, K. H., &amp; Urheim, S. (2016). Myocardial strain imaging: how useful is it in clinical decision making?. </a:t>
            </a:r>
            <a:r>
              <a:rPr i="1" lang="en-US" sz="600">
                <a:latin typeface="Arial"/>
                <a:ea typeface="Arial"/>
                <a:cs typeface="Arial"/>
                <a:sym typeface="Arial"/>
              </a:rPr>
              <a:t>European heart journal</a:t>
            </a:r>
            <a:r>
              <a:rPr lang="en-US" sz="600">
                <a:solidFill>
                  <a:srgbClr val="212121"/>
                </a:solidFill>
                <a:latin typeface="Arial"/>
                <a:ea typeface="Arial"/>
                <a:cs typeface="Arial"/>
                <a:sym typeface="Arial"/>
              </a:rPr>
              <a:t>, </a:t>
            </a:r>
            <a:r>
              <a:rPr i="1" lang="en-US" sz="600">
                <a:latin typeface="Arial"/>
                <a:ea typeface="Arial"/>
                <a:cs typeface="Arial"/>
                <a:sym typeface="Arial"/>
              </a:rPr>
              <a:t>37</a:t>
            </a:r>
            <a:r>
              <a:rPr lang="en-US" sz="600">
                <a:solidFill>
                  <a:srgbClr val="212121"/>
                </a:solidFill>
                <a:latin typeface="Arial"/>
                <a:ea typeface="Arial"/>
                <a:cs typeface="Arial"/>
                <a:sym typeface="Arial"/>
              </a:rPr>
              <a:t>(15), 1196–1207.</a:t>
            </a:r>
            <a:r>
              <a:rPr lang="en-US" sz="600">
                <a:solidFill>
                  <a:srgbClr val="212121"/>
                </a:solidFill>
                <a:uFill>
                  <a:noFill/>
                </a:uFill>
                <a:latin typeface="Arial"/>
                <a:ea typeface="Arial"/>
                <a:cs typeface="Arial"/>
                <a:sym typeface="Arial"/>
                <a:hlinkClick r:id="rId27">
                  <a:extLst>
                    <a:ext uri="{A12FA001-AC4F-418D-AE19-62706E023703}">
                      <ahyp:hlinkClr val="tx"/>
                    </a:ext>
                  </a:extLst>
                </a:hlinkClick>
              </a:rPr>
              <a:t> </a:t>
            </a:r>
            <a:r>
              <a:rPr lang="en-US" sz="600" u="sng">
                <a:solidFill>
                  <a:schemeClr val="hlink"/>
                </a:solidFill>
                <a:latin typeface="Arial"/>
                <a:ea typeface="Arial"/>
                <a:cs typeface="Arial"/>
                <a:sym typeface="Arial"/>
                <a:hlinkClick r:id="rId28"/>
              </a:rPr>
              <a:t>https://doi.org/10.1093/eurheartj/ehv529</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Ouyang, D., He, B., Ghorbani, A., Yuan, N., Ebinger, J., Langlotz, C. P., Heidenreich, P. A., Harrington, R. A., Liang, D. H., Ashley, E. A., &amp; Zou, J. Y. (2020). Video-based AI for beat-to-beat assessment of cardiac function. </a:t>
            </a:r>
            <a:r>
              <a:rPr i="1" lang="en-US" sz="600">
                <a:solidFill>
                  <a:schemeClr val="dk1"/>
                </a:solidFill>
                <a:latin typeface="Arial"/>
                <a:ea typeface="Arial"/>
                <a:cs typeface="Arial"/>
                <a:sym typeface="Arial"/>
              </a:rPr>
              <a:t>Nature 2020 580:7802</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580</a:t>
            </a:r>
            <a:r>
              <a:rPr lang="en-US" sz="600">
                <a:solidFill>
                  <a:schemeClr val="dk1"/>
                </a:solidFill>
                <a:latin typeface="Arial"/>
                <a:ea typeface="Arial"/>
                <a:cs typeface="Arial"/>
                <a:sym typeface="Arial"/>
              </a:rPr>
              <a:t>(7802), 252–256.</a:t>
            </a:r>
            <a:r>
              <a:rPr lang="en-US" sz="600">
                <a:solidFill>
                  <a:schemeClr val="dk1"/>
                </a:solidFill>
                <a:uFill>
                  <a:noFill/>
                </a:uFill>
                <a:latin typeface="Arial"/>
                <a:ea typeface="Arial"/>
                <a:cs typeface="Arial"/>
                <a:sym typeface="Arial"/>
                <a:hlinkClick r:id="rId29">
                  <a:extLst>
                    <a:ext uri="{A12FA001-AC4F-418D-AE19-62706E023703}">
                      <ahyp:hlinkClr val="tx"/>
                    </a:ext>
                  </a:extLst>
                </a:hlinkClick>
              </a:rPr>
              <a:t> </a:t>
            </a:r>
            <a:r>
              <a:rPr lang="en-US" sz="600" u="sng">
                <a:solidFill>
                  <a:schemeClr val="hlink"/>
                </a:solidFill>
                <a:latin typeface="Arial"/>
                <a:ea typeface="Arial"/>
                <a:cs typeface="Arial"/>
                <a:sym typeface="Arial"/>
                <a:hlinkClick r:id="rId30"/>
              </a:rPr>
              <a:t>https://doi.org/10.1038/s41586-020-2145-8</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Waugh, A., &amp; Grant, A. (2001). </a:t>
            </a:r>
            <a:r>
              <a:rPr i="1" lang="en-US" sz="600">
                <a:solidFill>
                  <a:schemeClr val="dk1"/>
                </a:solidFill>
                <a:latin typeface="Arial"/>
                <a:ea typeface="Arial"/>
                <a:cs typeface="Arial"/>
                <a:sym typeface="Arial"/>
              </a:rPr>
              <a:t>Ross and Wilson Anatomy and Physiology in Health and Illness</a:t>
            </a:r>
            <a:r>
              <a:rPr lang="en-US" sz="600">
                <a:solidFill>
                  <a:schemeClr val="dk1"/>
                </a:solidFill>
                <a:latin typeface="Arial"/>
                <a:ea typeface="Arial"/>
                <a:cs typeface="Arial"/>
                <a:sym typeface="Arial"/>
              </a:rPr>
              <a:t> (9th ed, pp. 85-88). Churchill Livingstone.</a:t>
            </a:r>
            <a:endParaRPr sz="600">
              <a:solidFill>
                <a:schemeClr val="dk1"/>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Mada, R. O., Lysyansky, P., Daraban, A. M., Duchenne, J., &amp; Voigt, J. U. (2015). How to Define End-Diastole and End-Systole?: Impact of Timing on Strain Measurements. </a:t>
            </a:r>
            <a:r>
              <a:rPr i="1" lang="en-US" sz="600">
                <a:solidFill>
                  <a:schemeClr val="dk1"/>
                </a:solidFill>
                <a:latin typeface="Arial"/>
                <a:ea typeface="Arial"/>
                <a:cs typeface="Arial"/>
                <a:sym typeface="Arial"/>
              </a:rPr>
              <a:t>JACC: Cardiovascular Imaging</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8</a:t>
            </a:r>
            <a:r>
              <a:rPr lang="en-US" sz="600">
                <a:solidFill>
                  <a:schemeClr val="dk1"/>
                </a:solidFill>
                <a:latin typeface="Arial"/>
                <a:ea typeface="Arial"/>
                <a:cs typeface="Arial"/>
                <a:sym typeface="Arial"/>
              </a:rPr>
              <a:t>(2), 148–157.</a:t>
            </a:r>
            <a:r>
              <a:rPr lang="en-US" sz="600">
                <a:solidFill>
                  <a:schemeClr val="dk1"/>
                </a:solidFill>
                <a:uFill>
                  <a:noFill/>
                </a:uFill>
                <a:latin typeface="Arial"/>
                <a:ea typeface="Arial"/>
                <a:cs typeface="Arial"/>
                <a:sym typeface="Arial"/>
                <a:hlinkClick r:id="rId31">
                  <a:extLst>
                    <a:ext uri="{A12FA001-AC4F-418D-AE19-62706E023703}">
                      <ahyp:hlinkClr val="tx"/>
                    </a:ext>
                  </a:extLst>
                </a:hlinkClick>
              </a:rPr>
              <a:t> </a:t>
            </a:r>
            <a:r>
              <a:rPr lang="en-US" sz="600" u="sng">
                <a:solidFill>
                  <a:schemeClr val="hlink"/>
                </a:solidFill>
                <a:latin typeface="Arial"/>
                <a:ea typeface="Arial"/>
                <a:cs typeface="Arial"/>
                <a:sym typeface="Arial"/>
                <a:hlinkClick r:id="rId32"/>
              </a:rPr>
              <a:t>https://doi.org/10.1016/J.JCMG.2014.10.010</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Yoon, J. S., Zhang, C., Suk, H.-I., Guo, J., &amp; Li, X. (2022). SADM: Sequence-Aware Diffusion Model for Longitudinal Medical Image Generation. </a:t>
            </a:r>
            <a:r>
              <a:rPr i="1" lang="en-US" sz="600">
                <a:solidFill>
                  <a:schemeClr val="dk1"/>
                </a:solidFill>
                <a:latin typeface="Arial"/>
                <a:ea typeface="Arial"/>
                <a:cs typeface="Arial"/>
                <a:sym typeface="Arial"/>
              </a:rPr>
              <a:t>Lecture Notes in Computer Science (Including Subseries Lecture Notes in Artificial Intelligence and Lecture Notes in Bioinformatics)</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13939 LNCS</a:t>
            </a:r>
            <a:r>
              <a:rPr lang="en-US" sz="600">
                <a:solidFill>
                  <a:schemeClr val="dk1"/>
                </a:solidFill>
                <a:latin typeface="Arial"/>
                <a:ea typeface="Arial"/>
                <a:cs typeface="Arial"/>
                <a:sym typeface="Arial"/>
              </a:rPr>
              <a:t>, 388–400.</a:t>
            </a:r>
            <a:r>
              <a:rPr lang="en-US" sz="600">
                <a:solidFill>
                  <a:schemeClr val="dk1"/>
                </a:solidFill>
                <a:uFill>
                  <a:noFill/>
                </a:uFill>
                <a:latin typeface="Arial"/>
                <a:ea typeface="Arial"/>
                <a:cs typeface="Arial"/>
                <a:sym typeface="Arial"/>
                <a:hlinkClick r:id="rId33">
                  <a:extLst>
                    <a:ext uri="{A12FA001-AC4F-418D-AE19-62706E023703}">
                      <ahyp:hlinkClr val="tx"/>
                    </a:ext>
                  </a:extLst>
                </a:hlinkClick>
              </a:rPr>
              <a:t> </a:t>
            </a:r>
            <a:r>
              <a:rPr lang="en-US" sz="600" u="sng">
                <a:solidFill>
                  <a:schemeClr val="hlink"/>
                </a:solidFill>
                <a:latin typeface="Arial"/>
                <a:ea typeface="Arial"/>
                <a:cs typeface="Arial"/>
                <a:sym typeface="Arial"/>
                <a:hlinkClick r:id="rId34"/>
              </a:rPr>
              <a:t>https://doi.org/10.1007/978-3-031-34048-2_30</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Arnab, A., Dehghani, M., Heigold, G., Sun, C., Lučić, M., &amp; Schmid, C. (2021). ViViT: A Video Vision Transformer. </a:t>
            </a:r>
            <a:r>
              <a:rPr i="1" lang="en-US" sz="600">
                <a:solidFill>
                  <a:schemeClr val="dk1"/>
                </a:solidFill>
                <a:latin typeface="Arial"/>
                <a:ea typeface="Arial"/>
                <a:cs typeface="Arial"/>
                <a:sym typeface="Arial"/>
              </a:rPr>
              <a:t>Proceedings of the IEEE International Conference on Computer Vision</a:t>
            </a:r>
            <a:r>
              <a:rPr lang="en-US" sz="600">
                <a:solidFill>
                  <a:schemeClr val="dk1"/>
                </a:solidFill>
                <a:latin typeface="Arial"/>
                <a:ea typeface="Arial"/>
                <a:cs typeface="Arial"/>
                <a:sym typeface="Arial"/>
              </a:rPr>
              <a:t>, 6816–6826.</a:t>
            </a:r>
            <a:r>
              <a:rPr lang="en-US" sz="600">
                <a:solidFill>
                  <a:schemeClr val="dk1"/>
                </a:solidFill>
                <a:uFill>
                  <a:noFill/>
                </a:uFill>
                <a:latin typeface="Arial"/>
                <a:ea typeface="Arial"/>
                <a:cs typeface="Arial"/>
                <a:sym typeface="Arial"/>
                <a:hlinkClick r:id="rId35">
                  <a:extLst>
                    <a:ext uri="{A12FA001-AC4F-418D-AE19-62706E023703}">
                      <ahyp:hlinkClr val="tx"/>
                    </a:ext>
                  </a:extLst>
                </a:hlinkClick>
              </a:rPr>
              <a:t> </a:t>
            </a:r>
            <a:r>
              <a:rPr lang="en-US" sz="600" u="sng">
                <a:solidFill>
                  <a:schemeClr val="hlink"/>
                </a:solidFill>
                <a:latin typeface="Arial"/>
                <a:ea typeface="Arial"/>
                <a:cs typeface="Arial"/>
                <a:sym typeface="Arial"/>
                <a:hlinkClick r:id="rId36"/>
              </a:rPr>
              <a:t>https://doi.org/10.1109/ICCV48922.2021.00676</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333333"/>
              </a:buClr>
              <a:buSzPts val="600"/>
              <a:buFont typeface="Arial"/>
              <a:buChar char="•"/>
            </a:pPr>
            <a:r>
              <a:rPr lang="en-US" sz="600">
                <a:solidFill>
                  <a:schemeClr val="dk1"/>
                </a:solidFill>
                <a:latin typeface="Arial"/>
                <a:ea typeface="Arial"/>
                <a:cs typeface="Arial"/>
                <a:sym typeface="Arial"/>
              </a:rPr>
              <a:t>Mirza, M., &amp; Osindero, S. (2014). Conditional generative adversarial nets. </a:t>
            </a:r>
            <a:r>
              <a:rPr i="1" lang="en-US" sz="600">
                <a:solidFill>
                  <a:schemeClr val="dk1"/>
                </a:solidFill>
                <a:latin typeface="Arial"/>
                <a:ea typeface="Arial"/>
                <a:cs typeface="Arial"/>
                <a:sym typeface="Arial"/>
              </a:rPr>
              <a:t>arXiv preprint arXiv:1411.1784v1. </a:t>
            </a:r>
            <a:r>
              <a:rPr lang="en-US" sz="600">
                <a:solidFill>
                  <a:schemeClr val="dk1"/>
                </a:solidFill>
                <a:latin typeface="Arial"/>
                <a:ea typeface="Arial"/>
                <a:cs typeface="Arial"/>
                <a:sym typeface="Arial"/>
              </a:rPr>
              <a:t>DOI: </a:t>
            </a:r>
            <a:r>
              <a:rPr lang="en-US" sz="600" u="sng">
                <a:solidFill>
                  <a:schemeClr val="hlink"/>
                </a:solidFill>
                <a:latin typeface="Arial"/>
                <a:ea typeface="Arial"/>
                <a:cs typeface="Arial"/>
                <a:sym typeface="Arial"/>
                <a:hlinkClick r:id="rId37"/>
              </a:rPr>
              <a:t>https://doi.org/10.48550/arXiv.1411.1784</a:t>
            </a:r>
            <a:endParaRPr sz="600"/>
          </a:p>
          <a:p>
            <a:pPr indent="-266700" lvl="0" marL="457200" rtl="0" algn="l">
              <a:lnSpc>
                <a:spcPct val="115000"/>
              </a:lnSpc>
              <a:spcBef>
                <a:spcPts val="0"/>
              </a:spcBef>
              <a:spcAft>
                <a:spcPts val="0"/>
              </a:spcAft>
              <a:buClr>
                <a:schemeClr val="dk1"/>
              </a:buClr>
              <a:buSzPts val="600"/>
              <a:buFont typeface="Arial"/>
              <a:buChar char="•"/>
            </a:pPr>
            <a:r>
              <a:t/>
            </a:r>
            <a:endParaRPr sz="600"/>
          </a:p>
        </p:txBody>
      </p:sp>
      <p:sp>
        <p:nvSpPr>
          <p:cNvPr id="603" name="Google Shape;603;g2e44c32c038_0_790"/>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04" name="Google Shape;604;g2e44c32c038_0_790"/>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05" name="Google Shape;605;g2e44c32c038_0_790"/>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9" name="Shape 609"/>
        <p:cNvGrpSpPr/>
        <p:nvPr/>
      </p:nvGrpSpPr>
      <p:grpSpPr>
        <a:xfrm>
          <a:off x="0" y="0"/>
          <a:ext cx="0" cy="0"/>
          <a:chOff x="0" y="0"/>
          <a:chExt cx="0" cy="0"/>
        </a:xfrm>
      </p:grpSpPr>
      <p:sp>
        <p:nvSpPr>
          <p:cNvPr id="610" name="Google Shape;610;g2e44c32c038_0_815"/>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References</a:t>
            </a:r>
            <a:endParaRPr/>
          </a:p>
        </p:txBody>
      </p:sp>
      <p:sp>
        <p:nvSpPr>
          <p:cNvPr id="611" name="Google Shape;611;g2e44c32c038_0_815"/>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12" name="Google Shape;612;g2e44c32c038_0_815"/>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13" name="Google Shape;613;g2e44c32c038_0_815"/>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614" name="Google Shape;614;g2e44c32c038_0_815"/>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66700" lvl="0" marL="457200" rtl="0" algn="l">
              <a:lnSpc>
                <a:spcPct val="115000"/>
              </a:lnSpc>
              <a:spcBef>
                <a:spcPts val="1200"/>
              </a:spcBef>
              <a:spcAft>
                <a:spcPts val="0"/>
              </a:spcAft>
              <a:buClr>
                <a:schemeClr val="dk1"/>
              </a:buClr>
              <a:buSzPts val="600"/>
              <a:buFont typeface="Arial"/>
              <a:buChar char="•"/>
            </a:pPr>
            <a:r>
              <a:rPr lang="en-US" sz="600">
                <a:solidFill>
                  <a:schemeClr val="dk1"/>
                </a:solidFill>
                <a:latin typeface="Arial"/>
                <a:ea typeface="Arial"/>
                <a:cs typeface="Arial"/>
                <a:sym typeface="Arial"/>
              </a:rPr>
              <a:t>Sohn, K., Lee, H., &amp; Yan, X. (2015). Learning Structured Output Representation using Deep Conditional Generative Models. </a:t>
            </a:r>
            <a:r>
              <a:rPr i="1" lang="en-US" sz="600">
                <a:solidFill>
                  <a:schemeClr val="dk1"/>
                </a:solidFill>
                <a:latin typeface="Arial"/>
                <a:ea typeface="Arial"/>
                <a:cs typeface="Arial"/>
                <a:sym typeface="Arial"/>
              </a:rPr>
              <a:t>Advances in Neural Information Processing Systems</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28</a:t>
            </a:r>
            <a:r>
              <a:rPr lang="en-US" sz="600">
                <a:solidFill>
                  <a:schemeClr val="dk1"/>
                </a:solidFill>
                <a:latin typeface="Arial"/>
                <a:ea typeface="Arial"/>
                <a:cs typeface="Arial"/>
                <a:sym typeface="Arial"/>
              </a:rPr>
              <a:t>. </a:t>
            </a:r>
            <a:endParaRPr sz="600">
              <a:solidFill>
                <a:schemeClr val="dk1"/>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Bao, J., Chen, D., Wen, F., Li, H., &amp; Hua, G. (2017). </a:t>
            </a:r>
            <a:r>
              <a:rPr i="1" lang="en-US" sz="600">
                <a:solidFill>
                  <a:schemeClr val="dk1"/>
                </a:solidFill>
                <a:latin typeface="Arial"/>
                <a:ea typeface="Arial"/>
                <a:cs typeface="Arial"/>
                <a:sym typeface="Arial"/>
              </a:rPr>
              <a:t>CVAE-GAN: Fine-Grained Image Generation Through Asymmetric Training</a:t>
            </a:r>
            <a:r>
              <a:rPr lang="en-US" sz="600">
                <a:solidFill>
                  <a:schemeClr val="dk1"/>
                </a:solidFill>
                <a:latin typeface="Arial"/>
                <a:ea typeface="Arial"/>
                <a:cs typeface="Arial"/>
                <a:sym typeface="Arial"/>
              </a:rPr>
              <a:t> (pp. 2745–2754).</a:t>
            </a:r>
            <a:endParaRPr sz="600">
              <a:solidFill>
                <a:schemeClr val="dk1"/>
              </a:solidFill>
              <a:latin typeface="Arial"/>
              <a:ea typeface="Arial"/>
              <a:cs typeface="Arial"/>
              <a:sym typeface="Arial"/>
            </a:endParaRPr>
          </a:p>
          <a:p>
            <a:pPr indent="-266700" lvl="0" marL="457200" rtl="0" algn="l">
              <a:lnSpc>
                <a:spcPct val="115000"/>
              </a:lnSpc>
              <a:spcBef>
                <a:spcPts val="0"/>
              </a:spcBef>
              <a:spcAft>
                <a:spcPts val="0"/>
              </a:spcAft>
              <a:buSzPts val="600"/>
              <a:buFont typeface="Arial"/>
              <a:buChar char="•"/>
            </a:pPr>
            <a:r>
              <a:rPr lang="en-US" sz="600">
                <a:solidFill>
                  <a:srgbClr val="212121"/>
                </a:solidFill>
                <a:latin typeface="Arial"/>
                <a:ea typeface="Arial"/>
                <a:cs typeface="Arial"/>
                <a:sym typeface="Arial"/>
              </a:rPr>
              <a:t>Jolliffe IT. Principal component analysis for special types of data. Springer; 2002.</a:t>
            </a:r>
            <a:r>
              <a:rPr lang="en-US" sz="600">
                <a:solidFill>
                  <a:srgbClr val="212121"/>
                </a:solidFill>
                <a:uFill>
                  <a:noFill/>
                </a:uFill>
                <a:latin typeface="Arial"/>
                <a:ea typeface="Arial"/>
                <a:cs typeface="Arial"/>
                <a:sym typeface="Arial"/>
                <a:hlinkClick r:id="rId3">
                  <a:extLst>
                    <a:ext uri="{A12FA001-AC4F-418D-AE19-62706E023703}">
                      <ahyp:hlinkClr val="tx"/>
                    </a:ext>
                  </a:extLst>
                </a:hlinkClick>
              </a:rPr>
              <a:t> </a:t>
            </a:r>
            <a:r>
              <a:rPr lang="en-US" sz="600" u="sng">
                <a:solidFill>
                  <a:schemeClr val="hlink"/>
                </a:solidFill>
                <a:latin typeface="Arial"/>
                <a:ea typeface="Arial"/>
                <a:cs typeface="Arial"/>
                <a:sym typeface="Arial"/>
                <a:hlinkClick r:id="rId4"/>
              </a:rPr>
              <a:t>https://doi.org/10.1007/0-387-22440-8_13</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rgbClr val="222222"/>
              </a:buClr>
              <a:buSzPts val="600"/>
              <a:buFont typeface="Arial"/>
              <a:buChar char="•"/>
            </a:pPr>
            <a:r>
              <a:rPr lang="en-US" sz="600">
                <a:solidFill>
                  <a:srgbClr val="222222"/>
                </a:solidFill>
                <a:latin typeface="Arial"/>
                <a:ea typeface="Arial"/>
                <a:cs typeface="Arial"/>
                <a:sym typeface="Arial"/>
              </a:rPr>
              <a:t>Rasmussen, C. E. (2003). Gaussian processes in machine learning. In </a:t>
            </a:r>
            <a:r>
              <a:rPr i="1" lang="en-US" sz="600">
                <a:solidFill>
                  <a:srgbClr val="222222"/>
                </a:solidFill>
                <a:latin typeface="Arial"/>
                <a:ea typeface="Arial"/>
                <a:cs typeface="Arial"/>
                <a:sym typeface="Arial"/>
              </a:rPr>
              <a:t>Summer School on Machine Learning</a:t>
            </a:r>
            <a:r>
              <a:rPr lang="en-US" sz="600">
                <a:solidFill>
                  <a:srgbClr val="222222"/>
                </a:solidFill>
                <a:latin typeface="Arial"/>
                <a:ea typeface="Arial"/>
                <a:cs typeface="Arial"/>
                <a:sym typeface="Arial"/>
              </a:rPr>
              <a:t> (pp. 63–71). Springer.</a:t>
            </a:r>
            <a:endParaRPr sz="600">
              <a:solidFill>
                <a:srgbClr val="222222"/>
              </a:solidFill>
              <a:latin typeface="Arial"/>
              <a:ea typeface="Arial"/>
              <a:cs typeface="Arial"/>
              <a:sym typeface="Arial"/>
            </a:endParaRPr>
          </a:p>
          <a:p>
            <a:pPr indent="-266700" lvl="0" marL="457200" rtl="0" algn="l">
              <a:lnSpc>
                <a:spcPct val="115000"/>
              </a:lnSpc>
              <a:spcBef>
                <a:spcPts val="0"/>
              </a:spcBef>
              <a:spcAft>
                <a:spcPts val="0"/>
              </a:spcAft>
              <a:buSzPts val="600"/>
              <a:buFont typeface="Arial"/>
              <a:buChar char="•"/>
            </a:pPr>
            <a:r>
              <a:rPr lang="en-US" sz="600">
                <a:solidFill>
                  <a:srgbClr val="222222"/>
                </a:solidFill>
                <a:latin typeface="Arial"/>
                <a:ea typeface="Arial"/>
                <a:cs typeface="Arial"/>
                <a:sym typeface="Arial"/>
              </a:rPr>
              <a:t>Fortuin, V., Ratsch, G., &amp; Mandt, S. (2019). Multivariate time series imputation with variational autoencoders. </a:t>
            </a:r>
            <a:r>
              <a:rPr i="1" lang="en-US" sz="600">
                <a:solidFill>
                  <a:srgbClr val="222222"/>
                </a:solidFill>
                <a:latin typeface="Arial"/>
                <a:ea typeface="Arial"/>
                <a:cs typeface="Arial"/>
                <a:sym typeface="Arial"/>
              </a:rPr>
              <a:t>arXiv preprint arXiv:1907.04155</a:t>
            </a:r>
            <a:r>
              <a:rPr lang="en-US" sz="600">
                <a:solidFill>
                  <a:srgbClr val="222222"/>
                </a:solidFill>
                <a:latin typeface="Arial"/>
                <a:ea typeface="Arial"/>
                <a:cs typeface="Arial"/>
                <a:sym typeface="Arial"/>
              </a:rPr>
              <a:t>. DOI:</a:t>
            </a:r>
            <a:r>
              <a:rPr lang="en-US" sz="600">
                <a:solidFill>
                  <a:srgbClr val="222222"/>
                </a:solidFill>
                <a:uFill>
                  <a:noFill/>
                </a:uFill>
                <a:latin typeface="Arial"/>
                <a:ea typeface="Arial"/>
                <a:cs typeface="Arial"/>
                <a:sym typeface="Arial"/>
                <a:hlinkClick r:id="rId5">
                  <a:extLst>
                    <a:ext uri="{A12FA001-AC4F-418D-AE19-62706E023703}">
                      <ahyp:hlinkClr val="tx"/>
                    </a:ext>
                  </a:extLst>
                </a:hlinkClick>
              </a:rPr>
              <a:t> </a:t>
            </a:r>
            <a:r>
              <a:rPr lang="en-US" sz="600" u="sng">
                <a:solidFill>
                  <a:schemeClr val="hlink"/>
                </a:solidFill>
                <a:latin typeface="Arial"/>
                <a:ea typeface="Arial"/>
                <a:cs typeface="Arial"/>
                <a:sym typeface="Arial"/>
                <a:hlinkClick r:id="rId6"/>
              </a:rPr>
              <a:t>https://doi.org/10.48550/arXiv.1907.04155</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SzPts val="600"/>
              <a:buFont typeface="Arial"/>
              <a:buChar char="•"/>
            </a:pPr>
            <a:r>
              <a:rPr lang="en-US" sz="600">
                <a:solidFill>
                  <a:schemeClr val="dk1"/>
                </a:solidFill>
                <a:latin typeface="Arial"/>
                <a:ea typeface="Arial"/>
                <a:cs typeface="Arial"/>
                <a:sym typeface="Arial"/>
              </a:rPr>
              <a:t>Bernard O, Lalande A, Zotti C, Cervenansky F, Yang X, Heng P, Cetin I, Lekadir K, Camara O, Gonzalez Ballester M, Sanroma G, Napel S, Petersen S, Tziritas G, Grinias E, Khened M, Kollerathu V, Krishnamurthi G, Rohe M, Pennec X, Sermesant M, Isensee F, Jager P, Maier-Hein K, Full P, Wolf I, Engelhardt S, Baumgartner C, Koch L, Wolterink J, Isgum I, Jang Y, Hong Y, Patravali J, Jain S, Humbert O, Jodoin P (2018). Deep Learning Techniques for Automatic MRI Cardiac Multi-Structures Segmentation and Diagnosis: Is the Problem Solved? </a:t>
            </a:r>
            <a:r>
              <a:rPr i="1" lang="en-US" sz="600">
                <a:solidFill>
                  <a:schemeClr val="dk1"/>
                </a:solidFill>
                <a:latin typeface="Arial"/>
                <a:ea typeface="Arial"/>
                <a:cs typeface="Arial"/>
                <a:sym typeface="Arial"/>
              </a:rPr>
              <a:t>IEEE Transactions on Medical Imaging</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37</a:t>
            </a:r>
            <a:r>
              <a:rPr lang="en-US" sz="600">
                <a:solidFill>
                  <a:schemeClr val="dk1"/>
                </a:solidFill>
                <a:latin typeface="Arial"/>
                <a:ea typeface="Arial"/>
                <a:cs typeface="Arial"/>
                <a:sym typeface="Arial"/>
              </a:rPr>
              <a:t>(11), 2514–2525.</a:t>
            </a:r>
            <a:r>
              <a:rPr lang="en-US" sz="600">
                <a:solidFill>
                  <a:schemeClr val="dk1"/>
                </a:solidFill>
                <a:uFill>
                  <a:noFill/>
                </a:uFill>
                <a:latin typeface="Arial"/>
                <a:ea typeface="Arial"/>
                <a:cs typeface="Arial"/>
                <a:sym typeface="Arial"/>
                <a:hlinkClick r:id="rId7">
                  <a:extLst>
                    <a:ext uri="{A12FA001-AC4F-418D-AE19-62706E023703}">
                      <ahyp:hlinkClr val="tx"/>
                    </a:ext>
                  </a:extLst>
                </a:hlinkClick>
              </a:rPr>
              <a:t> </a:t>
            </a:r>
            <a:r>
              <a:rPr lang="en-US" sz="600" u="sng">
                <a:solidFill>
                  <a:schemeClr val="hlink"/>
                </a:solidFill>
                <a:latin typeface="Arial"/>
                <a:ea typeface="Arial"/>
                <a:cs typeface="Arial"/>
                <a:sym typeface="Arial"/>
                <a:hlinkClick r:id="rId8"/>
              </a:rPr>
              <a:t>https://doi.org/10.1109/TMI.2018.2837502</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SzPts val="600"/>
              <a:buFont typeface="Arial"/>
              <a:buChar char="•"/>
            </a:pPr>
            <a:r>
              <a:rPr lang="en-US" sz="600">
                <a:solidFill>
                  <a:srgbClr val="222222"/>
                </a:solidFill>
                <a:latin typeface="Arial"/>
                <a:ea typeface="Arial"/>
                <a:cs typeface="Arial"/>
                <a:sym typeface="Arial"/>
              </a:rPr>
              <a:t>Campello, V. M., et al. (2022). Cardiac aging synthesis from cross-sectional data with conditional generative adversarial networks. </a:t>
            </a:r>
            <a:r>
              <a:rPr i="1" lang="en-US" sz="600">
                <a:solidFill>
                  <a:srgbClr val="222222"/>
                </a:solidFill>
                <a:latin typeface="Arial"/>
                <a:ea typeface="Arial"/>
                <a:cs typeface="Arial"/>
                <a:sym typeface="Arial"/>
              </a:rPr>
              <a:t>Frontiers in Cardiovascular Medicine, 9</a:t>
            </a:r>
            <a:r>
              <a:rPr lang="en-US" sz="600">
                <a:solidFill>
                  <a:srgbClr val="222222"/>
                </a:solidFill>
                <a:latin typeface="Arial"/>
                <a:ea typeface="Arial"/>
                <a:cs typeface="Arial"/>
                <a:sym typeface="Arial"/>
              </a:rPr>
              <a:t>.</a:t>
            </a:r>
            <a:r>
              <a:rPr lang="en-US" sz="600">
                <a:solidFill>
                  <a:srgbClr val="222222"/>
                </a:solidFill>
                <a:uFill>
                  <a:noFill/>
                </a:uFill>
                <a:latin typeface="Arial"/>
                <a:ea typeface="Arial"/>
                <a:cs typeface="Arial"/>
                <a:sym typeface="Arial"/>
                <a:hlinkClick r:id="rId9">
                  <a:extLst>
                    <a:ext uri="{A12FA001-AC4F-418D-AE19-62706E023703}">
                      <ahyp:hlinkClr val="tx"/>
                    </a:ext>
                  </a:extLst>
                </a:hlinkClick>
              </a:rPr>
              <a:t> </a:t>
            </a:r>
            <a:r>
              <a:rPr lang="en-US" sz="600">
                <a:solidFill>
                  <a:schemeClr val="hlink"/>
                </a:solidFill>
                <a:uFill>
                  <a:noFill/>
                </a:uFill>
                <a:latin typeface="Arial"/>
                <a:ea typeface="Arial"/>
                <a:cs typeface="Arial"/>
                <a:sym typeface="Arial"/>
                <a:hlinkClick r:id="rId10"/>
              </a:rPr>
              <a:t>https://doi.org/10.3389/fcvm.2022.983091</a:t>
            </a:r>
            <a:endParaRPr sz="600">
              <a:solidFill>
                <a:schemeClr val="hlink"/>
              </a:solidFill>
              <a:latin typeface="Arial"/>
              <a:ea typeface="Arial"/>
              <a:cs typeface="Arial"/>
              <a:sym typeface="Arial"/>
            </a:endParaRPr>
          </a:p>
          <a:p>
            <a:pPr indent="-266700" lvl="0" marL="457200" rtl="0" algn="l">
              <a:lnSpc>
                <a:spcPct val="115000"/>
              </a:lnSpc>
              <a:spcBef>
                <a:spcPts val="0"/>
              </a:spcBef>
              <a:spcAft>
                <a:spcPts val="0"/>
              </a:spcAft>
              <a:buSzPts val="600"/>
              <a:buFont typeface="Arial"/>
              <a:buChar char="•"/>
            </a:pPr>
            <a:r>
              <a:rPr lang="en-US" sz="600">
                <a:solidFill>
                  <a:srgbClr val="222222"/>
                </a:solidFill>
                <a:latin typeface="Arial"/>
                <a:ea typeface="Arial"/>
                <a:cs typeface="Arial"/>
                <a:sym typeface="Arial"/>
              </a:rPr>
              <a:t>Kim, B., Han, I., &amp; Ye, J. C. (2022). DiffuseMorph: Unsupervised deformable image registration using diffusion model. In S. Avidan, G. Brostow, M. Cissé, G. M. Farinella, &amp; T. Hassner (Eds.), </a:t>
            </a:r>
            <a:r>
              <a:rPr i="1" lang="en-US" sz="600">
                <a:solidFill>
                  <a:srgbClr val="222222"/>
                </a:solidFill>
                <a:latin typeface="Arial"/>
                <a:ea typeface="Arial"/>
                <a:cs typeface="Arial"/>
                <a:sym typeface="Arial"/>
              </a:rPr>
              <a:t>Computer Vision (ECCV 2022)</a:t>
            </a:r>
            <a:r>
              <a:rPr lang="en-US" sz="600">
                <a:solidFill>
                  <a:srgbClr val="222222"/>
                </a:solidFill>
                <a:latin typeface="Arial"/>
                <a:ea typeface="Arial"/>
                <a:cs typeface="Arial"/>
                <a:sym typeface="Arial"/>
              </a:rPr>
              <a:t> (pp. 347–364). Springer, Cham.</a:t>
            </a:r>
            <a:r>
              <a:rPr lang="en-US" sz="600">
                <a:solidFill>
                  <a:srgbClr val="222222"/>
                </a:solidFill>
                <a:uFill>
                  <a:noFill/>
                </a:uFill>
                <a:latin typeface="Arial"/>
                <a:ea typeface="Arial"/>
                <a:cs typeface="Arial"/>
                <a:sym typeface="Arial"/>
                <a:hlinkClick r:id="rId11">
                  <a:extLst>
                    <a:ext uri="{A12FA001-AC4F-418D-AE19-62706E023703}">
                      <ahyp:hlinkClr val="tx"/>
                    </a:ext>
                  </a:extLst>
                </a:hlinkClick>
              </a:rPr>
              <a:t> </a:t>
            </a:r>
            <a:r>
              <a:rPr lang="en-US" sz="600" u="sng">
                <a:solidFill>
                  <a:schemeClr val="hlink"/>
                </a:solidFill>
                <a:latin typeface="Arial"/>
                <a:ea typeface="Arial"/>
                <a:cs typeface="Arial"/>
                <a:sym typeface="Arial"/>
                <a:hlinkClick r:id="rId12"/>
              </a:rPr>
              <a:t>https://doi.org/10.1007/978-3-031-19821-2_20</a:t>
            </a:r>
            <a:endParaRPr sz="600"/>
          </a:p>
          <a:p>
            <a:pPr indent="-266700" lvl="0" marL="457200" rtl="0" algn="l">
              <a:lnSpc>
                <a:spcPct val="115000"/>
              </a:lnSpc>
              <a:spcBef>
                <a:spcPts val="0"/>
              </a:spcBef>
              <a:spcAft>
                <a:spcPts val="0"/>
              </a:spcAft>
              <a:buSzPts val="600"/>
              <a:buFont typeface="Arial"/>
              <a:buChar char="•"/>
            </a:pPr>
            <a:r>
              <a:rPr lang="en-US" sz="600">
                <a:solidFill>
                  <a:schemeClr val="dk1"/>
                </a:solidFill>
                <a:latin typeface="Arial"/>
                <a:ea typeface="Arial"/>
                <a:cs typeface="Arial"/>
                <a:sym typeface="Arial"/>
              </a:rPr>
              <a:t>Ouyang, D., He, B., Ghorbani, A., Yuan, N., Ebinger, J., Langlotz, C. P., Heidenreich, P. A., Harrington, R. A., Liang, D. H., Ashley, E. A., &amp; Zou, J. Y. (2020). Video-based AI for beat-to-beat assessment of cardiac function. </a:t>
            </a:r>
            <a:r>
              <a:rPr i="1" lang="en-US" sz="600">
                <a:solidFill>
                  <a:schemeClr val="dk1"/>
                </a:solidFill>
                <a:latin typeface="Arial"/>
                <a:ea typeface="Arial"/>
                <a:cs typeface="Arial"/>
                <a:sym typeface="Arial"/>
              </a:rPr>
              <a:t>Nature 2020 580:7802</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580</a:t>
            </a:r>
            <a:r>
              <a:rPr lang="en-US" sz="600">
                <a:solidFill>
                  <a:schemeClr val="dk1"/>
                </a:solidFill>
                <a:latin typeface="Arial"/>
                <a:ea typeface="Arial"/>
                <a:cs typeface="Arial"/>
                <a:sym typeface="Arial"/>
              </a:rPr>
              <a:t>(7802), 252–256.</a:t>
            </a:r>
            <a:r>
              <a:rPr lang="en-US" sz="600">
                <a:solidFill>
                  <a:schemeClr val="dk1"/>
                </a:solidFill>
                <a:uFill>
                  <a:noFill/>
                </a:uFill>
                <a:latin typeface="Arial"/>
                <a:ea typeface="Arial"/>
                <a:cs typeface="Arial"/>
                <a:sym typeface="Arial"/>
                <a:hlinkClick r:id="rId13">
                  <a:extLst>
                    <a:ext uri="{A12FA001-AC4F-418D-AE19-62706E023703}">
                      <ahyp:hlinkClr val="tx"/>
                    </a:ext>
                  </a:extLst>
                </a:hlinkClick>
              </a:rPr>
              <a:t> </a:t>
            </a:r>
            <a:r>
              <a:rPr lang="en-US" sz="600" u="sng">
                <a:solidFill>
                  <a:schemeClr val="hlink"/>
                </a:solidFill>
                <a:latin typeface="Arial"/>
                <a:ea typeface="Arial"/>
                <a:cs typeface="Arial"/>
                <a:sym typeface="Arial"/>
                <a:hlinkClick r:id="rId14"/>
              </a:rPr>
              <a:t>https://doi.org/10.1038/s41586-020-2145-8</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SzPts val="600"/>
              <a:buFont typeface="Arial"/>
              <a:buChar char="•"/>
            </a:pPr>
            <a:r>
              <a:rPr lang="en-US" sz="600">
                <a:solidFill>
                  <a:schemeClr val="dk1"/>
                </a:solidFill>
                <a:latin typeface="Arial"/>
                <a:ea typeface="Arial"/>
                <a:cs typeface="Arial"/>
                <a:sym typeface="Arial"/>
              </a:rPr>
              <a:t>Aguado-Sierra, J., Krishnamurthy, A., Villongco, C., Chuang, J., Howard, E., Gonzales, M. J., Omens, J., Krummen, D. E., Narayan, S., Kerckhoffs, R. C. P., &amp; McCulloch, A. D. (2011). Patient-specific modeling of dyssynchronous heart failure: A case study. </a:t>
            </a:r>
            <a:r>
              <a:rPr i="1" lang="en-US" sz="600">
                <a:solidFill>
                  <a:schemeClr val="dk1"/>
                </a:solidFill>
                <a:latin typeface="Arial"/>
                <a:ea typeface="Arial"/>
                <a:cs typeface="Arial"/>
                <a:sym typeface="Arial"/>
              </a:rPr>
              <a:t>Progress in Biophysics and Molecular Biology</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107</a:t>
            </a:r>
            <a:r>
              <a:rPr lang="en-US" sz="600">
                <a:solidFill>
                  <a:schemeClr val="dk1"/>
                </a:solidFill>
                <a:latin typeface="Arial"/>
                <a:ea typeface="Arial"/>
                <a:cs typeface="Arial"/>
                <a:sym typeface="Arial"/>
              </a:rPr>
              <a:t>(1), 147–155.</a:t>
            </a:r>
            <a:r>
              <a:rPr lang="en-US" sz="600">
                <a:solidFill>
                  <a:schemeClr val="dk1"/>
                </a:solidFill>
                <a:uFill>
                  <a:noFill/>
                </a:uFill>
                <a:latin typeface="Arial"/>
                <a:ea typeface="Arial"/>
                <a:cs typeface="Arial"/>
                <a:sym typeface="Arial"/>
                <a:hlinkClick r:id="rId15">
                  <a:extLst>
                    <a:ext uri="{A12FA001-AC4F-418D-AE19-62706E023703}">
                      <ahyp:hlinkClr val="tx"/>
                    </a:ext>
                  </a:extLst>
                </a:hlinkClick>
              </a:rPr>
              <a:t> </a:t>
            </a:r>
            <a:r>
              <a:rPr lang="en-US" sz="600" u="sng">
                <a:solidFill>
                  <a:schemeClr val="hlink"/>
                </a:solidFill>
                <a:latin typeface="Arial"/>
                <a:ea typeface="Arial"/>
                <a:cs typeface="Arial"/>
                <a:sym typeface="Arial"/>
                <a:hlinkClick r:id="rId16"/>
              </a:rPr>
              <a:t>https://doi.org/10.1016/J.PBIOMOLBIO.2011.06.014</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SzPts val="600"/>
              <a:buFont typeface="Arial"/>
              <a:buChar char="•"/>
            </a:pPr>
            <a:r>
              <a:rPr lang="en-US" sz="600">
                <a:solidFill>
                  <a:schemeClr val="dk1"/>
                </a:solidFill>
                <a:latin typeface="Arial"/>
                <a:ea typeface="Arial"/>
                <a:cs typeface="Arial"/>
                <a:sym typeface="Arial"/>
              </a:rPr>
              <a:t>Weng, L. (2018, August 12). VAE: A Type of Artificial Neural Network. </a:t>
            </a:r>
            <a:r>
              <a:rPr i="1" lang="en-US" sz="600">
                <a:solidFill>
                  <a:schemeClr val="dk1"/>
                </a:solidFill>
                <a:latin typeface="Arial"/>
                <a:ea typeface="Arial"/>
                <a:cs typeface="Arial"/>
                <a:sym typeface="Arial"/>
              </a:rPr>
              <a:t>Lil’Log</a:t>
            </a:r>
            <a:r>
              <a:rPr lang="en-US" sz="600">
                <a:solidFill>
                  <a:schemeClr val="dk1"/>
                </a:solidFill>
                <a:latin typeface="Arial"/>
                <a:ea typeface="Arial"/>
                <a:cs typeface="Arial"/>
                <a:sym typeface="Arial"/>
              </a:rPr>
              <a:t>.</a:t>
            </a:r>
            <a:r>
              <a:rPr lang="en-US" sz="600">
                <a:solidFill>
                  <a:schemeClr val="dk1"/>
                </a:solidFill>
                <a:uFill>
                  <a:noFill/>
                </a:uFill>
                <a:latin typeface="Arial"/>
                <a:ea typeface="Arial"/>
                <a:cs typeface="Arial"/>
                <a:sym typeface="Arial"/>
                <a:hlinkClick r:id="rId17">
                  <a:extLst>
                    <a:ext uri="{A12FA001-AC4F-418D-AE19-62706E023703}">
                      <ahyp:hlinkClr val="tx"/>
                    </a:ext>
                  </a:extLst>
                </a:hlinkClick>
              </a:rPr>
              <a:t> </a:t>
            </a:r>
            <a:r>
              <a:rPr lang="en-US" sz="600" u="sng">
                <a:solidFill>
                  <a:schemeClr val="hlink"/>
                </a:solidFill>
                <a:latin typeface="Arial"/>
                <a:ea typeface="Arial"/>
                <a:cs typeface="Arial"/>
                <a:sym typeface="Arial"/>
                <a:hlinkClick r:id="rId18"/>
              </a:rPr>
              <a:t>https://lilianweng.github.io/posts/2018-08-12-vae/</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SzPts val="600"/>
              <a:buFont typeface="Arial"/>
              <a:buChar char="•"/>
            </a:pPr>
            <a:r>
              <a:rPr lang="en-US" sz="600">
                <a:solidFill>
                  <a:schemeClr val="dk1"/>
                </a:solidFill>
                <a:latin typeface="Arial"/>
                <a:ea typeface="Arial"/>
                <a:cs typeface="Arial"/>
                <a:sym typeface="Arial"/>
              </a:rPr>
              <a:t>Michigan Medicine. (n.d.). Anatomy of the human heart. </a:t>
            </a:r>
            <a:r>
              <a:rPr i="1" lang="en-US" sz="600">
                <a:solidFill>
                  <a:schemeClr val="dk1"/>
                </a:solidFill>
                <a:latin typeface="Arial"/>
                <a:ea typeface="Arial"/>
                <a:cs typeface="Arial"/>
                <a:sym typeface="Arial"/>
              </a:rPr>
              <a:t>Health Lab</a:t>
            </a:r>
            <a:r>
              <a:rPr lang="en-US" sz="600">
                <a:solidFill>
                  <a:schemeClr val="dk1"/>
                </a:solidFill>
                <a:latin typeface="Arial"/>
                <a:ea typeface="Arial"/>
                <a:cs typeface="Arial"/>
                <a:sym typeface="Arial"/>
              </a:rPr>
              <a:t>.</a:t>
            </a:r>
            <a:r>
              <a:rPr lang="en-US" sz="600">
                <a:solidFill>
                  <a:schemeClr val="dk1"/>
                </a:solidFill>
                <a:uFill>
                  <a:noFill/>
                </a:uFill>
                <a:latin typeface="Arial"/>
                <a:ea typeface="Arial"/>
                <a:cs typeface="Arial"/>
                <a:sym typeface="Arial"/>
                <a:hlinkClick r:id="rId19">
                  <a:extLst>
                    <a:ext uri="{A12FA001-AC4F-418D-AE19-62706E023703}">
                      <ahyp:hlinkClr val="tx"/>
                    </a:ext>
                  </a:extLst>
                </a:hlinkClick>
              </a:rPr>
              <a:t> </a:t>
            </a:r>
            <a:r>
              <a:rPr lang="en-US" sz="600" u="sng">
                <a:solidFill>
                  <a:schemeClr val="hlink"/>
                </a:solidFill>
                <a:latin typeface="Arial"/>
                <a:ea typeface="Arial"/>
                <a:cs typeface="Arial"/>
                <a:sym typeface="Arial"/>
                <a:hlinkClick r:id="rId20"/>
              </a:rPr>
              <a:t>https://www.michiganmedicine.org/health-lab/anatomy-human-heart</a:t>
            </a:r>
            <a:endParaRPr sz="600"/>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Babaeizadeh, S., Gregg, R. E., Helfenbein, E. D., Lindauer, J. M., &amp; Zhou, S. H. (2009). Improvements in atrial fibrillation detection for real-time monitoring. </a:t>
            </a:r>
            <a:r>
              <a:rPr i="1" lang="en-US" sz="600">
                <a:solidFill>
                  <a:schemeClr val="dk1"/>
                </a:solidFill>
                <a:latin typeface="Arial"/>
                <a:ea typeface="Arial"/>
                <a:cs typeface="Arial"/>
                <a:sym typeface="Arial"/>
              </a:rPr>
              <a:t>Journal of Electrocardiology</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42</a:t>
            </a:r>
            <a:r>
              <a:rPr lang="en-US" sz="600">
                <a:solidFill>
                  <a:schemeClr val="dk1"/>
                </a:solidFill>
                <a:latin typeface="Arial"/>
                <a:ea typeface="Arial"/>
                <a:cs typeface="Arial"/>
                <a:sym typeface="Arial"/>
              </a:rPr>
              <a:t>(6), 522–526.</a:t>
            </a:r>
            <a:r>
              <a:rPr lang="en-US" sz="600">
                <a:solidFill>
                  <a:schemeClr val="dk1"/>
                </a:solidFill>
                <a:uFill>
                  <a:noFill/>
                </a:uFill>
                <a:latin typeface="Arial"/>
                <a:ea typeface="Arial"/>
                <a:cs typeface="Arial"/>
                <a:sym typeface="Arial"/>
                <a:hlinkClick r:id="rId21">
                  <a:extLst>
                    <a:ext uri="{A12FA001-AC4F-418D-AE19-62706E023703}">
                      <ahyp:hlinkClr val="tx"/>
                    </a:ext>
                  </a:extLst>
                </a:hlinkClick>
              </a:rPr>
              <a:t> </a:t>
            </a:r>
            <a:r>
              <a:rPr lang="en-US" sz="600" u="sng">
                <a:solidFill>
                  <a:schemeClr val="hlink"/>
                </a:solidFill>
                <a:latin typeface="Arial"/>
                <a:ea typeface="Arial"/>
                <a:cs typeface="Arial"/>
                <a:sym typeface="Arial"/>
                <a:hlinkClick r:id="rId22"/>
              </a:rPr>
              <a:t>https://doi.org/10.1016/J.JELECTROCARD.2009.06.006</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Kwon, J. M., Jeon, K. H., Kim, H. M., Kim, M. J., Lim, S. M., Kim, K. H., Song, P. S., Park, J., Choi, R. K., &amp; Oh, B. H. (2020). Comparing the performance of artificial intelligence and conventional diagnosis criteria for detecting left ventricular hypertrophy using electrocardiography. </a:t>
            </a:r>
            <a:r>
              <a:rPr i="1" lang="en-US" sz="600">
                <a:solidFill>
                  <a:schemeClr val="dk1"/>
                </a:solidFill>
                <a:latin typeface="Arial"/>
                <a:ea typeface="Arial"/>
                <a:cs typeface="Arial"/>
                <a:sym typeface="Arial"/>
              </a:rPr>
              <a:t>EP Europace</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22</a:t>
            </a:r>
            <a:r>
              <a:rPr lang="en-US" sz="600">
                <a:solidFill>
                  <a:schemeClr val="dk1"/>
                </a:solidFill>
                <a:latin typeface="Arial"/>
                <a:ea typeface="Arial"/>
                <a:cs typeface="Arial"/>
                <a:sym typeface="Arial"/>
              </a:rPr>
              <a:t>(3), 412–419.</a:t>
            </a:r>
            <a:r>
              <a:rPr lang="en-US" sz="600">
                <a:solidFill>
                  <a:schemeClr val="dk1"/>
                </a:solidFill>
                <a:uFill>
                  <a:noFill/>
                </a:uFill>
                <a:latin typeface="Arial"/>
                <a:ea typeface="Arial"/>
                <a:cs typeface="Arial"/>
                <a:sym typeface="Arial"/>
                <a:hlinkClick r:id="rId23">
                  <a:extLst>
                    <a:ext uri="{A12FA001-AC4F-418D-AE19-62706E023703}">
                      <ahyp:hlinkClr val="tx"/>
                    </a:ext>
                  </a:extLst>
                </a:hlinkClick>
              </a:rPr>
              <a:t> </a:t>
            </a:r>
            <a:r>
              <a:rPr lang="en-US" sz="600" u="sng">
                <a:solidFill>
                  <a:schemeClr val="hlink"/>
                </a:solidFill>
                <a:latin typeface="Arial"/>
                <a:ea typeface="Arial"/>
                <a:cs typeface="Arial"/>
                <a:sym typeface="Arial"/>
                <a:hlinkClick r:id="rId24"/>
              </a:rPr>
              <a:t>https://doi.org/10.1093/EUROPACE/EUZ324</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Liu, X., Wang, H., Li, Z., &amp; Qin, L. (2021). Deep learning in ECG diagnosis: A review. </a:t>
            </a:r>
            <a:r>
              <a:rPr i="1" lang="en-US" sz="600">
                <a:solidFill>
                  <a:schemeClr val="dk1"/>
                </a:solidFill>
                <a:latin typeface="Arial"/>
                <a:ea typeface="Arial"/>
                <a:cs typeface="Arial"/>
                <a:sym typeface="Arial"/>
              </a:rPr>
              <a:t>Knowledge-Based Systems</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227</a:t>
            </a:r>
            <a:r>
              <a:rPr lang="en-US" sz="600">
                <a:solidFill>
                  <a:schemeClr val="dk1"/>
                </a:solidFill>
                <a:latin typeface="Arial"/>
                <a:ea typeface="Arial"/>
                <a:cs typeface="Arial"/>
                <a:sym typeface="Arial"/>
              </a:rPr>
              <a:t>, 107187.</a:t>
            </a:r>
            <a:r>
              <a:rPr lang="en-US" sz="600">
                <a:solidFill>
                  <a:schemeClr val="dk1"/>
                </a:solidFill>
                <a:uFill>
                  <a:noFill/>
                </a:uFill>
                <a:latin typeface="Arial"/>
                <a:ea typeface="Arial"/>
                <a:cs typeface="Arial"/>
                <a:sym typeface="Arial"/>
                <a:hlinkClick r:id="rId25">
                  <a:extLst>
                    <a:ext uri="{A12FA001-AC4F-418D-AE19-62706E023703}">
                      <ahyp:hlinkClr val="tx"/>
                    </a:ext>
                  </a:extLst>
                </a:hlinkClick>
              </a:rPr>
              <a:t> </a:t>
            </a:r>
            <a:r>
              <a:rPr lang="en-US" sz="600" u="sng">
                <a:solidFill>
                  <a:schemeClr val="hlink"/>
                </a:solidFill>
                <a:latin typeface="Arial"/>
                <a:ea typeface="Arial"/>
                <a:cs typeface="Arial"/>
                <a:sym typeface="Arial"/>
                <a:hlinkClick r:id="rId26"/>
              </a:rPr>
              <a:t>https://doi.org/10.1016/J.KNOSYS.2021.107187</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Lih, O. S., Jahmunah, V., San, T. R., Ciaccio, E. J., Yamakawa, T., Tanabe, M., Kobayashi, M., Faust, O., &amp; Acharya, U. R. (2020). Comprehensive electrocardiographic diagnosis based on deep learning. </a:t>
            </a:r>
            <a:r>
              <a:rPr i="1" lang="en-US" sz="600">
                <a:solidFill>
                  <a:schemeClr val="dk1"/>
                </a:solidFill>
                <a:latin typeface="Arial"/>
                <a:ea typeface="Arial"/>
                <a:cs typeface="Arial"/>
                <a:sym typeface="Arial"/>
              </a:rPr>
              <a:t>Artificial Intelligence in Medicine</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103</a:t>
            </a:r>
            <a:r>
              <a:rPr lang="en-US" sz="600">
                <a:solidFill>
                  <a:schemeClr val="dk1"/>
                </a:solidFill>
                <a:latin typeface="Arial"/>
                <a:ea typeface="Arial"/>
                <a:cs typeface="Arial"/>
                <a:sym typeface="Arial"/>
              </a:rPr>
              <a:t>, 101789.</a:t>
            </a:r>
            <a:r>
              <a:rPr lang="en-US" sz="600">
                <a:solidFill>
                  <a:schemeClr val="dk1"/>
                </a:solidFill>
                <a:uFill>
                  <a:noFill/>
                </a:uFill>
                <a:latin typeface="Arial"/>
                <a:ea typeface="Arial"/>
                <a:cs typeface="Arial"/>
                <a:sym typeface="Arial"/>
                <a:hlinkClick r:id="rId27">
                  <a:extLst>
                    <a:ext uri="{A12FA001-AC4F-418D-AE19-62706E023703}">
                      <ahyp:hlinkClr val="tx"/>
                    </a:ext>
                  </a:extLst>
                </a:hlinkClick>
              </a:rPr>
              <a:t> </a:t>
            </a:r>
            <a:r>
              <a:rPr lang="en-US" sz="600" u="sng">
                <a:solidFill>
                  <a:schemeClr val="hlink"/>
                </a:solidFill>
                <a:latin typeface="Arial"/>
                <a:ea typeface="Arial"/>
                <a:cs typeface="Arial"/>
                <a:sym typeface="Arial"/>
                <a:hlinkClick r:id="rId28"/>
              </a:rPr>
              <a:t>https://doi.org/10.1016/J.ARTMED.2019.101789</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Pyakillya, B., Kazachenko, N., &amp; Mikhailovsky, N. (2017). Deep Learning for ECG Classification. </a:t>
            </a:r>
            <a:r>
              <a:rPr i="1" lang="en-US" sz="600">
                <a:solidFill>
                  <a:schemeClr val="dk1"/>
                </a:solidFill>
                <a:latin typeface="Arial"/>
                <a:ea typeface="Arial"/>
                <a:cs typeface="Arial"/>
                <a:sym typeface="Arial"/>
              </a:rPr>
              <a:t>Journal of Physics: Conference Series</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913</a:t>
            </a:r>
            <a:r>
              <a:rPr lang="en-US" sz="600">
                <a:solidFill>
                  <a:schemeClr val="dk1"/>
                </a:solidFill>
                <a:latin typeface="Arial"/>
                <a:ea typeface="Arial"/>
                <a:cs typeface="Arial"/>
                <a:sym typeface="Arial"/>
              </a:rPr>
              <a:t>(1), 012004.</a:t>
            </a:r>
            <a:r>
              <a:rPr lang="en-US" sz="600">
                <a:solidFill>
                  <a:schemeClr val="dk1"/>
                </a:solidFill>
                <a:uFill>
                  <a:noFill/>
                </a:uFill>
                <a:latin typeface="Arial"/>
                <a:ea typeface="Arial"/>
                <a:cs typeface="Arial"/>
                <a:sym typeface="Arial"/>
                <a:hlinkClick r:id="rId29">
                  <a:extLst>
                    <a:ext uri="{A12FA001-AC4F-418D-AE19-62706E023703}">
                      <ahyp:hlinkClr val="tx"/>
                    </a:ext>
                  </a:extLst>
                </a:hlinkClick>
              </a:rPr>
              <a:t> </a:t>
            </a:r>
            <a:r>
              <a:rPr lang="en-US" sz="600" u="sng">
                <a:solidFill>
                  <a:schemeClr val="hlink"/>
                </a:solidFill>
                <a:latin typeface="Arial"/>
                <a:ea typeface="Arial"/>
                <a:cs typeface="Arial"/>
                <a:sym typeface="Arial"/>
                <a:hlinkClick r:id="rId30"/>
              </a:rPr>
              <a:t>https://doi.org/10.1088/1742-6596/913/1/012004</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Ebrahimi, Z., Loni, M., Daneshtalab, M., &amp; Gharehbaghi, A. (2020). A review on deep learning methods for ECG arrhythmia classification. </a:t>
            </a:r>
            <a:r>
              <a:rPr i="1" lang="en-US" sz="600">
                <a:solidFill>
                  <a:schemeClr val="dk1"/>
                </a:solidFill>
                <a:latin typeface="Arial"/>
                <a:ea typeface="Arial"/>
                <a:cs typeface="Arial"/>
                <a:sym typeface="Arial"/>
              </a:rPr>
              <a:t>Expert Systems with Applications: X</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7</a:t>
            </a:r>
            <a:r>
              <a:rPr lang="en-US" sz="600">
                <a:solidFill>
                  <a:schemeClr val="dk1"/>
                </a:solidFill>
                <a:latin typeface="Arial"/>
                <a:ea typeface="Arial"/>
                <a:cs typeface="Arial"/>
                <a:sym typeface="Arial"/>
              </a:rPr>
              <a:t>, 100033.</a:t>
            </a:r>
            <a:r>
              <a:rPr lang="en-US" sz="600">
                <a:solidFill>
                  <a:schemeClr val="dk1"/>
                </a:solidFill>
                <a:uFill>
                  <a:noFill/>
                </a:uFill>
                <a:latin typeface="Arial"/>
                <a:ea typeface="Arial"/>
                <a:cs typeface="Arial"/>
                <a:sym typeface="Arial"/>
                <a:hlinkClick r:id="rId31">
                  <a:extLst>
                    <a:ext uri="{A12FA001-AC4F-418D-AE19-62706E023703}">
                      <ahyp:hlinkClr val="tx"/>
                    </a:ext>
                  </a:extLst>
                </a:hlinkClick>
              </a:rPr>
              <a:t> </a:t>
            </a:r>
            <a:r>
              <a:rPr lang="en-US" sz="600" u="sng">
                <a:solidFill>
                  <a:schemeClr val="hlink"/>
                </a:solidFill>
                <a:latin typeface="Arial"/>
                <a:ea typeface="Arial"/>
                <a:cs typeface="Arial"/>
                <a:sym typeface="Arial"/>
                <a:hlinkClick r:id="rId32"/>
              </a:rPr>
              <a:t>https://doi.org/10.1016/J.ESWAX.2020.100033</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Ho, J., Jain, A., &amp; Abbeel, P. (2020). Denoising Diffusion Probabilistic Models. </a:t>
            </a:r>
            <a:r>
              <a:rPr i="1" lang="en-US" sz="600">
                <a:solidFill>
                  <a:schemeClr val="dk1"/>
                </a:solidFill>
                <a:latin typeface="Arial"/>
                <a:ea typeface="Arial"/>
                <a:cs typeface="Arial"/>
                <a:sym typeface="Arial"/>
              </a:rPr>
              <a:t>Advances in Neural Information Processing Systems</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33</a:t>
            </a:r>
            <a:r>
              <a:rPr lang="en-US" sz="600">
                <a:solidFill>
                  <a:schemeClr val="dk1"/>
                </a:solidFill>
                <a:latin typeface="Arial"/>
                <a:ea typeface="Arial"/>
                <a:cs typeface="Arial"/>
                <a:sym typeface="Arial"/>
              </a:rPr>
              <a:t>, 6840–6851.</a:t>
            </a:r>
            <a:r>
              <a:rPr lang="en-US" sz="600">
                <a:solidFill>
                  <a:schemeClr val="dk1"/>
                </a:solidFill>
                <a:uFill>
                  <a:noFill/>
                </a:uFill>
                <a:latin typeface="Arial"/>
                <a:ea typeface="Arial"/>
                <a:cs typeface="Arial"/>
                <a:sym typeface="Arial"/>
                <a:hlinkClick r:id="rId33">
                  <a:extLst>
                    <a:ext uri="{A12FA001-AC4F-418D-AE19-62706E023703}">
                      <ahyp:hlinkClr val="tx"/>
                    </a:ext>
                  </a:extLst>
                </a:hlinkClick>
              </a:rPr>
              <a:t> </a:t>
            </a:r>
            <a:r>
              <a:rPr lang="en-US" sz="600" u="sng">
                <a:solidFill>
                  <a:schemeClr val="hlink"/>
                </a:solidFill>
                <a:latin typeface="Arial"/>
                <a:ea typeface="Arial"/>
                <a:cs typeface="Arial"/>
                <a:sym typeface="Arial"/>
                <a:hlinkClick r:id="rId34"/>
              </a:rPr>
              <a:t>https://github.com/hojonathanho/diffusion</a:t>
            </a:r>
            <a:r>
              <a:rPr lang="en-US" sz="600">
                <a:solidFill>
                  <a:schemeClr val="dk1"/>
                </a:solidFill>
                <a:latin typeface="Arial"/>
                <a:ea typeface="Arial"/>
                <a:cs typeface="Arial"/>
                <a:sym typeface="Arial"/>
              </a:rPr>
              <a:t>.</a:t>
            </a:r>
            <a:endParaRPr sz="600">
              <a:solidFill>
                <a:schemeClr val="dk1"/>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Chahal, P. (2022). </a:t>
            </a:r>
            <a:r>
              <a:rPr i="1" lang="en-US" sz="600">
                <a:solidFill>
                  <a:schemeClr val="dk1"/>
                </a:solidFill>
                <a:latin typeface="Arial"/>
                <a:ea typeface="Arial"/>
                <a:cs typeface="Arial"/>
                <a:sym typeface="Arial"/>
              </a:rPr>
              <a:t>Exploring Transformer Backbones for Image Diffusion Models</a:t>
            </a:r>
            <a:r>
              <a:rPr lang="en-US" sz="600">
                <a:solidFill>
                  <a:schemeClr val="dk1"/>
                </a:solidFill>
                <a:latin typeface="Arial"/>
                <a:ea typeface="Arial"/>
                <a:cs typeface="Arial"/>
                <a:sym typeface="Arial"/>
              </a:rPr>
              <a:t>.</a:t>
            </a:r>
            <a:r>
              <a:rPr lang="en-US" sz="600">
                <a:solidFill>
                  <a:schemeClr val="dk1"/>
                </a:solidFill>
                <a:uFill>
                  <a:noFill/>
                </a:uFill>
                <a:latin typeface="Arial"/>
                <a:ea typeface="Arial"/>
                <a:cs typeface="Arial"/>
                <a:sym typeface="Arial"/>
                <a:hlinkClick r:id="rId35">
                  <a:extLst>
                    <a:ext uri="{A12FA001-AC4F-418D-AE19-62706E023703}">
                      <ahyp:hlinkClr val="tx"/>
                    </a:ext>
                  </a:extLst>
                </a:hlinkClick>
              </a:rPr>
              <a:t> </a:t>
            </a:r>
            <a:r>
              <a:rPr lang="en-US" sz="600" u="sng">
                <a:solidFill>
                  <a:schemeClr val="hlink"/>
                </a:solidFill>
                <a:latin typeface="Arial"/>
                <a:ea typeface="Arial"/>
                <a:cs typeface="Arial"/>
                <a:sym typeface="Arial"/>
                <a:hlinkClick r:id="rId36"/>
              </a:rPr>
              <a:t>https://arxiv.org/abs/2212.14678v1</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Saharia, C., Chan, W., Chang, H., Lee, C. A., Ho, J., Salimans, T., Fleet, D., &amp; Norouzi, M. (2022). </a:t>
            </a:r>
            <a:r>
              <a:rPr i="1" lang="en-US" sz="600">
                <a:solidFill>
                  <a:schemeClr val="dk1"/>
                </a:solidFill>
                <a:latin typeface="Arial"/>
                <a:ea typeface="Arial"/>
                <a:cs typeface="Arial"/>
                <a:sym typeface="Arial"/>
              </a:rPr>
              <a:t>Palette: Image-to-Image Diffusion Models</a:t>
            </a:r>
            <a:r>
              <a:rPr lang="en-US" sz="600">
                <a:solidFill>
                  <a:schemeClr val="dk1"/>
                </a:solidFill>
                <a:latin typeface="Arial"/>
                <a:ea typeface="Arial"/>
                <a:cs typeface="Arial"/>
                <a:sym typeface="Arial"/>
              </a:rPr>
              <a:t>. 1–10.</a:t>
            </a:r>
            <a:r>
              <a:rPr lang="en-US" sz="600">
                <a:solidFill>
                  <a:schemeClr val="dk1"/>
                </a:solidFill>
                <a:uFill>
                  <a:noFill/>
                </a:uFill>
                <a:latin typeface="Arial"/>
                <a:ea typeface="Arial"/>
                <a:cs typeface="Arial"/>
                <a:sym typeface="Arial"/>
                <a:hlinkClick r:id="rId37">
                  <a:extLst>
                    <a:ext uri="{A12FA001-AC4F-418D-AE19-62706E023703}">
                      <ahyp:hlinkClr val="tx"/>
                    </a:ext>
                  </a:extLst>
                </a:hlinkClick>
              </a:rPr>
              <a:t> </a:t>
            </a:r>
            <a:r>
              <a:rPr lang="en-US" sz="600" u="sng">
                <a:solidFill>
                  <a:schemeClr val="hlink"/>
                </a:solidFill>
                <a:latin typeface="Arial"/>
                <a:ea typeface="Arial"/>
                <a:cs typeface="Arial"/>
                <a:sym typeface="Arial"/>
                <a:hlinkClick r:id="rId38"/>
              </a:rPr>
              <a:t>https://doi.org/10.1145/3528233.3530757</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Hertz, A., Mokady, R., Tenenbaum, J., Aberman, K., Pritch, Y., &amp; Cohen-Or, D. (2022). </a:t>
            </a:r>
            <a:r>
              <a:rPr i="1" lang="en-US" sz="600">
                <a:solidFill>
                  <a:schemeClr val="dk1"/>
                </a:solidFill>
                <a:latin typeface="Arial"/>
                <a:ea typeface="Arial"/>
                <a:cs typeface="Arial"/>
                <a:sym typeface="Arial"/>
              </a:rPr>
              <a:t>Prompt-to-Prompt Image Editing with Cross Attention Control</a:t>
            </a:r>
            <a:r>
              <a:rPr lang="en-US" sz="600">
                <a:solidFill>
                  <a:schemeClr val="dk1"/>
                </a:solidFill>
                <a:latin typeface="Arial"/>
                <a:ea typeface="Arial"/>
                <a:cs typeface="Arial"/>
                <a:sym typeface="Arial"/>
              </a:rPr>
              <a:t>.</a:t>
            </a:r>
            <a:r>
              <a:rPr lang="en-US" sz="600">
                <a:solidFill>
                  <a:schemeClr val="dk1"/>
                </a:solidFill>
                <a:uFill>
                  <a:noFill/>
                </a:uFill>
                <a:latin typeface="Arial"/>
                <a:ea typeface="Arial"/>
                <a:cs typeface="Arial"/>
                <a:sym typeface="Arial"/>
                <a:hlinkClick r:id="rId39">
                  <a:extLst>
                    <a:ext uri="{A12FA001-AC4F-418D-AE19-62706E023703}">
                      <ahyp:hlinkClr val="tx"/>
                    </a:ext>
                  </a:extLst>
                </a:hlinkClick>
              </a:rPr>
              <a:t> </a:t>
            </a:r>
            <a:r>
              <a:rPr lang="en-US" sz="600" u="sng">
                <a:solidFill>
                  <a:schemeClr val="hlink"/>
                </a:solidFill>
                <a:latin typeface="Arial"/>
                <a:ea typeface="Arial"/>
                <a:cs typeface="Arial"/>
                <a:sym typeface="Arial"/>
                <a:hlinkClick r:id="rId40"/>
              </a:rPr>
              <a:t>https://arxiv.org/abs/2208.01626v1</a:t>
            </a:r>
            <a:endParaRPr sz="600" u="sng">
              <a:solidFill>
                <a:schemeClr val="hlink"/>
              </a:solidFill>
              <a:latin typeface="Arial"/>
              <a:ea typeface="Arial"/>
              <a:cs typeface="Arial"/>
              <a:sym typeface="Arial"/>
            </a:endParaRPr>
          </a:p>
          <a:p>
            <a:pPr indent="-266700" lvl="0" marL="457200" rtl="0" algn="l">
              <a:lnSpc>
                <a:spcPct val="115000"/>
              </a:lnSpc>
              <a:spcBef>
                <a:spcPts val="0"/>
              </a:spcBef>
              <a:spcAft>
                <a:spcPts val="0"/>
              </a:spcAft>
              <a:buClr>
                <a:schemeClr val="dk1"/>
              </a:buClr>
              <a:buSzPts val="600"/>
              <a:buFont typeface="Arial"/>
              <a:buChar char="•"/>
            </a:pPr>
            <a:r>
              <a:rPr lang="en-US" sz="600">
                <a:solidFill>
                  <a:schemeClr val="dk1"/>
                </a:solidFill>
                <a:latin typeface="Arial"/>
                <a:ea typeface="Arial"/>
                <a:cs typeface="Arial"/>
                <a:sym typeface="Arial"/>
              </a:rPr>
              <a:t>Saharia, C., Chan, W., Saxena, S., Li, L., Whang, J., Denton, E., Kamyar Seyed Ghasemipour, S., Karagol Ayan, B., Sara Mahdavi, S., Gontijo-Lopes, R., Salimans, T., Ho, J., Fleet, D. J., &amp; Norouzi, M. (2022). Photorealistic Text-to-Image Diffusion Models with Deep Language Understanding. </a:t>
            </a:r>
            <a:r>
              <a:rPr i="1" lang="en-US" sz="600">
                <a:solidFill>
                  <a:schemeClr val="dk1"/>
                </a:solidFill>
                <a:latin typeface="Arial"/>
                <a:ea typeface="Arial"/>
                <a:cs typeface="Arial"/>
                <a:sym typeface="Arial"/>
              </a:rPr>
              <a:t>Advances in Neural Information Processing Systems</a:t>
            </a:r>
            <a:r>
              <a:rPr lang="en-US" sz="600">
                <a:solidFill>
                  <a:schemeClr val="dk1"/>
                </a:solidFill>
                <a:latin typeface="Arial"/>
                <a:ea typeface="Arial"/>
                <a:cs typeface="Arial"/>
                <a:sym typeface="Arial"/>
              </a:rPr>
              <a:t>, </a:t>
            </a:r>
            <a:r>
              <a:rPr i="1" lang="en-US" sz="600">
                <a:solidFill>
                  <a:schemeClr val="dk1"/>
                </a:solidFill>
                <a:latin typeface="Arial"/>
                <a:ea typeface="Arial"/>
                <a:cs typeface="Arial"/>
                <a:sym typeface="Arial"/>
              </a:rPr>
              <a:t>35</a:t>
            </a:r>
            <a:r>
              <a:rPr lang="en-US" sz="600">
                <a:solidFill>
                  <a:schemeClr val="dk1"/>
                </a:solidFill>
                <a:latin typeface="Arial"/>
                <a:ea typeface="Arial"/>
                <a:cs typeface="Arial"/>
                <a:sym typeface="Arial"/>
              </a:rPr>
              <a:t>, 36479–36494.</a:t>
            </a:r>
            <a:endParaRPr sz="600"/>
          </a:p>
          <a:p>
            <a:pPr indent="0" lvl="0" marL="0" rtl="0" algn="l">
              <a:lnSpc>
                <a:spcPct val="115000"/>
              </a:lnSpc>
              <a:spcBef>
                <a:spcPts val="1200"/>
              </a:spcBef>
              <a:spcAft>
                <a:spcPts val="1200"/>
              </a:spcAft>
              <a:buNone/>
            </a:pPr>
            <a:r>
              <a:t/>
            </a:r>
            <a:endParaRPr sz="60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g2e44c32c038_0_739"/>
          <p:cNvSpPr txBox="1"/>
          <p:nvPr>
            <p:ph type="ctrTitle"/>
          </p:nvPr>
        </p:nvSpPr>
        <p:spPr>
          <a:xfrm>
            <a:off x="2120010" y="1853819"/>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2700"/>
              <a:t>Appendix</a:t>
            </a:r>
            <a:endParaRPr sz="2700"/>
          </a:p>
        </p:txBody>
      </p:sp>
      <p:sp>
        <p:nvSpPr>
          <p:cNvPr id="620" name="Google Shape;620;g2e44c32c038_0_739"/>
          <p:cNvSpPr txBox="1"/>
          <p:nvPr>
            <p:ph idx="1" type="subTitle"/>
          </p:nvPr>
        </p:nvSpPr>
        <p:spPr>
          <a:xfrm>
            <a:off x="2120010" y="1340659"/>
            <a:ext cx="6954000" cy="5145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dk1"/>
              </a:buClr>
              <a:buFont typeface="Arial"/>
              <a:buNone/>
            </a:pPr>
            <a:r>
              <a:rPr b="1" lang="en-US" sz="1400"/>
              <a:t>Handling motion in Medical Imaging with Spatio-Temporal Generative Models</a:t>
            </a:r>
            <a:endParaRPr sz="100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sp>
        <p:nvSpPr>
          <p:cNvPr id="625" name="Google Shape;625;g2e44c32c038_0_530"/>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Heart Anatomy</a:t>
            </a:r>
            <a:endParaRPr/>
          </a:p>
        </p:txBody>
      </p:sp>
      <p:sp>
        <p:nvSpPr>
          <p:cNvPr id="626" name="Google Shape;626;g2e44c32c038_0_530"/>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27" name="Google Shape;627;g2e44c32c038_0_530"/>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28" name="Google Shape;628;g2e44c32c038_0_530"/>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629" name="Google Shape;629;g2e44c32c038_0_530"/>
          <p:cNvPicPr preferRelativeResize="0"/>
          <p:nvPr/>
        </p:nvPicPr>
        <p:blipFill>
          <a:blip r:embed="rId3">
            <a:alphaModFix/>
          </a:blip>
          <a:stretch>
            <a:fillRect/>
          </a:stretch>
        </p:blipFill>
        <p:spPr>
          <a:xfrm>
            <a:off x="3671550" y="794125"/>
            <a:ext cx="4978199" cy="3373900"/>
          </a:xfrm>
          <a:prstGeom prst="rect">
            <a:avLst/>
          </a:prstGeom>
          <a:noFill/>
          <a:ln>
            <a:noFill/>
          </a:ln>
        </p:spPr>
      </p:pic>
      <p:sp>
        <p:nvSpPr>
          <p:cNvPr id="630" name="Google Shape;630;g2e44c32c038_0_530"/>
          <p:cNvSpPr txBox="1"/>
          <p:nvPr/>
        </p:nvSpPr>
        <p:spPr>
          <a:xfrm>
            <a:off x="544475" y="3338125"/>
            <a:ext cx="3082200" cy="942300"/>
          </a:xfrm>
          <a:prstGeom prst="rect">
            <a:avLst/>
          </a:prstGeom>
          <a:noFill/>
          <a:ln>
            <a:noFill/>
          </a:ln>
        </p:spPr>
        <p:txBody>
          <a:bodyPr anchorCtr="0" anchor="t" bIns="91425" lIns="91425" spcFirstLastPara="1" rIns="91425" wrap="square" tIns="91425">
            <a:normAutofit/>
          </a:bodyPr>
          <a:lstStyle/>
          <a:p>
            <a:pPr indent="0" lvl="0" marL="0" rtl="0" algn="l">
              <a:lnSpc>
                <a:spcPct val="95000"/>
              </a:lnSpc>
              <a:spcBef>
                <a:spcPts val="0"/>
              </a:spcBef>
              <a:spcAft>
                <a:spcPts val="1200"/>
              </a:spcAft>
              <a:buNone/>
            </a:pPr>
            <a:r>
              <a:rPr lang="en-US" sz="1030">
                <a:solidFill>
                  <a:srgbClr val="595959"/>
                </a:solidFill>
              </a:rPr>
              <a:t>Image from “The Circulatory System” by Langara College, Nutrition and Food Service Management Program is licensed under a Creative Commons Attribution-NonCommercialShareAlike 4.0 International License,</a:t>
            </a:r>
            <a:endParaRPr sz="1030">
              <a:solidFill>
                <a:srgbClr val="595959"/>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g2e44c32c038_0_576"/>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SADM</a:t>
            </a:r>
            <a:endParaRPr/>
          </a:p>
        </p:txBody>
      </p:sp>
      <p:sp>
        <p:nvSpPr>
          <p:cNvPr id="636" name="Google Shape;636;g2e44c32c038_0_576"/>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37" name="Google Shape;637;g2e44c32c038_0_576"/>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38" name="Google Shape;638;g2e44c32c038_0_576"/>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639" name="Google Shape;639;g2e44c32c038_0_576"/>
          <p:cNvPicPr preferRelativeResize="0"/>
          <p:nvPr/>
        </p:nvPicPr>
        <p:blipFill>
          <a:blip r:embed="rId3">
            <a:alphaModFix/>
          </a:blip>
          <a:stretch>
            <a:fillRect/>
          </a:stretch>
        </p:blipFill>
        <p:spPr>
          <a:xfrm>
            <a:off x="209975" y="1348141"/>
            <a:ext cx="8701798" cy="2213709"/>
          </a:xfrm>
          <a:prstGeom prst="rect">
            <a:avLst/>
          </a:prstGeom>
          <a:noFill/>
          <a:ln>
            <a:noFill/>
          </a:ln>
        </p:spPr>
      </p:pic>
      <p:sp>
        <p:nvSpPr>
          <p:cNvPr id="640" name="Google Shape;640;g2e44c32c038_0_576"/>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g2e44c32c038_0_727"/>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SADM</a:t>
            </a:r>
            <a:endParaRPr/>
          </a:p>
        </p:txBody>
      </p:sp>
      <p:sp>
        <p:nvSpPr>
          <p:cNvPr id="646" name="Google Shape;646;g2e44c32c038_0_727"/>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47" name="Google Shape;647;g2e44c32c038_0_727"/>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48" name="Google Shape;648;g2e44c32c038_0_727"/>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649" name="Google Shape;649;g2e44c32c038_0_727"/>
          <p:cNvPicPr preferRelativeResize="0"/>
          <p:nvPr/>
        </p:nvPicPr>
        <p:blipFill>
          <a:blip r:embed="rId3">
            <a:alphaModFix/>
          </a:blip>
          <a:stretch>
            <a:fillRect/>
          </a:stretch>
        </p:blipFill>
        <p:spPr>
          <a:xfrm>
            <a:off x="130213" y="1222150"/>
            <a:ext cx="8861313" cy="2927800"/>
          </a:xfrm>
          <a:prstGeom prst="rect">
            <a:avLst/>
          </a:prstGeom>
          <a:noFill/>
          <a:ln>
            <a:noFill/>
          </a:ln>
        </p:spPr>
      </p:pic>
      <p:sp>
        <p:nvSpPr>
          <p:cNvPr id="650" name="Google Shape;650;g2e44c32c038_0_727"/>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4" name="Shape 654"/>
        <p:cNvGrpSpPr/>
        <p:nvPr/>
      </p:nvGrpSpPr>
      <p:grpSpPr>
        <a:xfrm>
          <a:off x="0" y="0"/>
          <a:ext cx="0" cy="0"/>
          <a:chOff x="0" y="0"/>
          <a:chExt cx="0" cy="0"/>
        </a:xfrm>
      </p:grpSpPr>
      <p:sp>
        <p:nvSpPr>
          <p:cNvPr id="655" name="Google Shape;655;g2e44c32c038_0_603"/>
          <p:cNvSpPr txBox="1"/>
          <p:nvPr>
            <p:ph type="title"/>
          </p:nvPr>
        </p:nvSpPr>
        <p:spPr>
          <a:xfrm>
            <a:off x="369901" y="1599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SADM</a:t>
            </a:r>
            <a:endParaRPr/>
          </a:p>
        </p:txBody>
      </p:sp>
      <p:sp>
        <p:nvSpPr>
          <p:cNvPr id="656" name="Google Shape;656;g2e44c32c038_0_603"/>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57" name="Google Shape;657;g2e44c32c038_0_603"/>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58" name="Google Shape;658;g2e44c32c038_0_603"/>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659" name="Google Shape;659;g2e44c32c038_0_603"/>
          <p:cNvPicPr preferRelativeResize="0"/>
          <p:nvPr/>
        </p:nvPicPr>
        <p:blipFill>
          <a:blip r:embed="rId3">
            <a:alphaModFix/>
          </a:blip>
          <a:stretch>
            <a:fillRect/>
          </a:stretch>
        </p:blipFill>
        <p:spPr>
          <a:xfrm>
            <a:off x="1730777" y="872638"/>
            <a:ext cx="5682449" cy="3398224"/>
          </a:xfrm>
          <a:prstGeom prst="rect">
            <a:avLst/>
          </a:prstGeom>
          <a:noFill/>
          <a:ln>
            <a:noFill/>
          </a:ln>
        </p:spPr>
      </p:pic>
      <p:sp>
        <p:nvSpPr>
          <p:cNvPr id="660" name="Google Shape;660;g2e44c32c038_0_603"/>
          <p:cNvSpPr txBox="1"/>
          <p:nvPr/>
        </p:nvSpPr>
        <p:spPr>
          <a:xfrm>
            <a:off x="1189050" y="4105763"/>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4" name="Shape 664"/>
        <p:cNvGrpSpPr/>
        <p:nvPr/>
      </p:nvGrpSpPr>
      <p:grpSpPr>
        <a:xfrm>
          <a:off x="0" y="0"/>
          <a:ext cx="0" cy="0"/>
          <a:chOff x="0" y="0"/>
          <a:chExt cx="0" cy="0"/>
        </a:xfrm>
      </p:grpSpPr>
      <p:sp>
        <p:nvSpPr>
          <p:cNvPr id="665" name="Google Shape;665;g2e44c32c038_0_614"/>
          <p:cNvSpPr txBox="1"/>
          <p:nvPr>
            <p:ph type="title"/>
          </p:nvPr>
        </p:nvSpPr>
        <p:spPr>
          <a:xfrm>
            <a:off x="369901" y="1599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SADM</a:t>
            </a:r>
            <a:endParaRPr/>
          </a:p>
        </p:txBody>
      </p:sp>
      <p:sp>
        <p:nvSpPr>
          <p:cNvPr id="666" name="Google Shape;666;g2e44c32c038_0_614"/>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67" name="Google Shape;667;g2e44c32c038_0_614"/>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68" name="Google Shape;668;g2e44c32c038_0_614"/>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669" name="Google Shape;669;g2e44c32c038_0_614"/>
          <p:cNvPicPr preferRelativeResize="0"/>
          <p:nvPr/>
        </p:nvPicPr>
        <p:blipFill>
          <a:blip r:embed="rId3">
            <a:alphaModFix/>
          </a:blip>
          <a:stretch>
            <a:fillRect/>
          </a:stretch>
        </p:blipFill>
        <p:spPr>
          <a:xfrm>
            <a:off x="2106457" y="760638"/>
            <a:ext cx="4931080" cy="3382112"/>
          </a:xfrm>
          <a:prstGeom prst="rect">
            <a:avLst/>
          </a:prstGeom>
          <a:noFill/>
          <a:ln>
            <a:noFill/>
          </a:ln>
        </p:spPr>
      </p:pic>
      <p:sp>
        <p:nvSpPr>
          <p:cNvPr id="670" name="Google Shape;670;g2e44c32c038_0_614"/>
          <p:cNvSpPr txBox="1"/>
          <p:nvPr/>
        </p:nvSpPr>
        <p:spPr>
          <a:xfrm>
            <a:off x="1189050" y="4214488"/>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2e44c32c038_0_836"/>
          <p:cNvSpPr txBox="1"/>
          <p:nvPr>
            <p:ph idx="1" type="subTitle"/>
          </p:nvPr>
        </p:nvSpPr>
        <p:spPr>
          <a:xfrm>
            <a:off x="2120010" y="1336557"/>
            <a:ext cx="6954000" cy="5145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1"/>
              </a:buClr>
              <a:buSzPts val="1800"/>
              <a:buFont typeface="Helvetica Neue"/>
              <a:buNone/>
            </a:pPr>
            <a:r>
              <a:t/>
            </a:r>
            <a:endParaRPr/>
          </a:p>
        </p:txBody>
      </p:sp>
      <p:sp>
        <p:nvSpPr>
          <p:cNvPr id="126" name="Google Shape;126;g2e44c32c038_0_836"/>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Background Knowledge</a:t>
            </a:r>
            <a:endParaRPr/>
          </a:p>
        </p:txBody>
      </p:sp>
      <p:sp>
        <p:nvSpPr>
          <p:cNvPr id="127" name="Google Shape;127;g2e44c32c038_0_836"/>
          <p:cNvSpPr txBox="1"/>
          <p:nvPr>
            <p:ph idx="1" type="subTitle"/>
          </p:nvPr>
        </p:nvSpPr>
        <p:spPr>
          <a:xfrm>
            <a:off x="2120000" y="2314477"/>
            <a:ext cx="6954000" cy="1298400"/>
          </a:xfrm>
          <a:prstGeom prst="rect">
            <a:avLst/>
          </a:prstGeom>
          <a:noFill/>
          <a:ln>
            <a:noFill/>
          </a:ln>
        </p:spPr>
        <p:txBody>
          <a:bodyPr anchorCtr="0" anchor="b" bIns="45700" lIns="91425" spcFirstLastPara="1" rIns="91425" wrap="square" tIns="45700">
            <a:noAutofit/>
          </a:bodyPr>
          <a:lstStyle/>
          <a:p>
            <a:pPr indent="-342900" lvl="0" marL="457200" rtl="0" algn="l">
              <a:spcBef>
                <a:spcPts val="0"/>
              </a:spcBef>
              <a:spcAft>
                <a:spcPts val="0"/>
              </a:spcAft>
              <a:buSzPts val="1800"/>
              <a:buChar char="-"/>
            </a:pPr>
            <a:r>
              <a:rPr lang="en-US"/>
              <a:t>Anatomy of the heart</a:t>
            </a:r>
            <a:endParaRPr/>
          </a:p>
          <a:p>
            <a:pPr indent="-342900" lvl="0" marL="457200" rtl="0" algn="l">
              <a:spcBef>
                <a:spcPts val="0"/>
              </a:spcBef>
              <a:spcAft>
                <a:spcPts val="0"/>
              </a:spcAft>
              <a:buSzPts val="1800"/>
              <a:buChar char="-"/>
            </a:pPr>
            <a:r>
              <a:rPr lang="en-US"/>
              <a:t>Generative Models</a:t>
            </a:r>
            <a:endParaRPr/>
          </a:p>
          <a:p>
            <a:pPr indent="-342900" lvl="0" marL="457200" rtl="0" algn="l">
              <a:spcBef>
                <a:spcPts val="0"/>
              </a:spcBef>
              <a:spcAft>
                <a:spcPts val="0"/>
              </a:spcAft>
              <a:buSzPts val="1800"/>
              <a:buChar char="-"/>
            </a:pPr>
            <a:r>
              <a:rPr lang="en-US"/>
              <a:t>Non-generative alternatives</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4" name="Shape 674"/>
        <p:cNvGrpSpPr/>
        <p:nvPr/>
      </p:nvGrpSpPr>
      <p:grpSpPr>
        <a:xfrm>
          <a:off x="0" y="0"/>
          <a:ext cx="0" cy="0"/>
          <a:chOff x="0" y="0"/>
          <a:chExt cx="0" cy="0"/>
        </a:xfrm>
      </p:grpSpPr>
      <p:sp>
        <p:nvSpPr>
          <p:cNvPr id="675" name="Google Shape;675;g2e574639c37_1_43"/>
          <p:cNvSpPr txBox="1"/>
          <p:nvPr>
            <p:ph type="title"/>
          </p:nvPr>
        </p:nvSpPr>
        <p:spPr>
          <a:xfrm>
            <a:off x="369901" y="1599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SADM</a:t>
            </a:r>
            <a:endParaRPr/>
          </a:p>
        </p:txBody>
      </p:sp>
      <p:sp>
        <p:nvSpPr>
          <p:cNvPr id="676" name="Google Shape;676;g2e574639c37_1_43"/>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77" name="Google Shape;677;g2e574639c37_1_43"/>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78" name="Google Shape;678;g2e574639c37_1_43"/>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679" name="Google Shape;679;g2e574639c37_1_43"/>
          <p:cNvSpPr txBox="1"/>
          <p:nvPr/>
        </p:nvSpPr>
        <p:spPr>
          <a:xfrm>
            <a:off x="1189050" y="4214488"/>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Yoon, J. S., Zhang, C., Suk, H.-I., Guo, J., &amp; Li, X. (2022). SADM: Sequence-Aware Diffusion Model for Longitudinal Medical Image Generation. </a:t>
            </a:r>
            <a:r>
              <a:rPr i="1" lang="en-US" sz="800">
                <a:solidFill>
                  <a:schemeClr val="dk1"/>
                </a:solidFill>
              </a:rPr>
              <a:t>Lecture Notes in Computer Science (Including Subseries Lecture Notes in Artificial Intelligence and Lecture Notes in Bioinformatics)</a:t>
            </a:r>
            <a:r>
              <a:rPr lang="en-US" sz="800">
                <a:solidFill>
                  <a:schemeClr val="dk1"/>
                </a:solidFill>
              </a:rPr>
              <a:t>, </a:t>
            </a:r>
            <a:r>
              <a:rPr i="1" lang="en-US" sz="800">
                <a:solidFill>
                  <a:schemeClr val="dk1"/>
                </a:solidFill>
              </a:rPr>
              <a:t>13939 LNCS</a:t>
            </a:r>
            <a:r>
              <a:rPr lang="en-US" sz="800">
                <a:solidFill>
                  <a:schemeClr val="dk1"/>
                </a:solidFill>
              </a:rPr>
              <a:t>, 388–400.</a:t>
            </a:r>
            <a:r>
              <a:rPr lang="en-US" sz="800">
                <a:solidFill>
                  <a:schemeClr val="dk1"/>
                </a:solidFill>
                <a:uFill>
                  <a:noFill/>
                </a:uFill>
                <a:hlinkClick r:id="rId3">
                  <a:extLst>
                    <a:ext uri="{A12FA001-AC4F-418D-AE19-62706E023703}">
                      <ahyp:hlinkClr val="tx"/>
                    </a:ext>
                  </a:extLst>
                </a:hlinkClick>
              </a:rPr>
              <a:t> </a:t>
            </a:r>
            <a:r>
              <a:rPr lang="en-US" sz="800" u="sng">
                <a:solidFill>
                  <a:schemeClr val="hlink"/>
                </a:solidFill>
                <a:hlinkClick r:id="rId4"/>
              </a:rPr>
              <a:t>https://doi.org/10.1007/978-3-031-34048-2_30</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pic>
        <p:nvPicPr>
          <p:cNvPr id="680" name="Google Shape;680;g2e574639c37_1_43"/>
          <p:cNvPicPr preferRelativeResize="0"/>
          <p:nvPr/>
        </p:nvPicPr>
        <p:blipFill>
          <a:blip r:embed="rId5">
            <a:alphaModFix/>
          </a:blip>
          <a:stretch>
            <a:fillRect/>
          </a:stretch>
        </p:blipFill>
        <p:spPr>
          <a:xfrm>
            <a:off x="1094499" y="695700"/>
            <a:ext cx="6954999" cy="1815775"/>
          </a:xfrm>
          <a:prstGeom prst="rect">
            <a:avLst/>
          </a:prstGeom>
          <a:noFill/>
          <a:ln>
            <a:noFill/>
          </a:ln>
        </p:spPr>
      </p:pic>
      <p:pic>
        <p:nvPicPr>
          <p:cNvPr id="681" name="Google Shape;681;g2e574639c37_1_43"/>
          <p:cNvPicPr preferRelativeResize="0"/>
          <p:nvPr/>
        </p:nvPicPr>
        <p:blipFill>
          <a:blip r:embed="rId6">
            <a:alphaModFix/>
          </a:blip>
          <a:stretch>
            <a:fillRect/>
          </a:stretch>
        </p:blipFill>
        <p:spPr>
          <a:xfrm>
            <a:off x="1115325" y="2590016"/>
            <a:ext cx="6913351" cy="1536822"/>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5" name="Shape 685"/>
        <p:cNvGrpSpPr/>
        <p:nvPr/>
      </p:nvGrpSpPr>
      <p:grpSpPr>
        <a:xfrm>
          <a:off x="0" y="0"/>
          <a:ext cx="0" cy="0"/>
          <a:chOff x="0" y="0"/>
          <a:chExt cx="0" cy="0"/>
        </a:xfrm>
      </p:grpSpPr>
      <p:sp>
        <p:nvSpPr>
          <p:cNvPr id="686" name="Google Shape;686;g2e44c32c038_0_685"/>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a:t>
            </a:r>
            <a:r>
              <a:rPr lang="en-US"/>
              <a:t>Latent Motion Matrix</a:t>
            </a:r>
            <a:endParaRPr/>
          </a:p>
        </p:txBody>
      </p:sp>
      <p:sp>
        <p:nvSpPr>
          <p:cNvPr id="687" name="Google Shape;687;g2e44c32c038_0_685"/>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688" name="Google Shape;688;g2e44c32c038_0_685"/>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689" name="Google Shape;689;g2e44c32c038_0_685"/>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690" name="Google Shape;690;g2e44c32c038_0_685"/>
          <p:cNvPicPr preferRelativeResize="0"/>
          <p:nvPr/>
        </p:nvPicPr>
        <p:blipFill>
          <a:blip r:embed="rId3">
            <a:alphaModFix amt="40000"/>
          </a:blip>
          <a:stretch>
            <a:fillRect/>
          </a:stretch>
        </p:blipFill>
        <p:spPr>
          <a:xfrm>
            <a:off x="5390225" y="271612"/>
            <a:ext cx="2984700" cy="3879075"/>
          </a:xfrm>
          <a:prstGeom prst="rect">
            <a:avLst/>
          </a:prstGeom>
          <a:noFill/>
          <a:ln>
            <a:noFill/>
          </a:ln>
        </p:spPr>
      </p:pic>
      <p:pic>
        <p:nvPicPr>
          <p:cNvPr id="691" name="Google Shape;691;g2e44c32c038_0_685"/>
          <p:cNvPicPr preferRelativeResize="0"/>
          <p:nvPr/>
        </p:nvPicPr>
        <p:blipFill rotWithShape="1">
          <a:blip r:embed="rId3">
            <a:alphaModFix/>
          </a:blip>
          <a:srcRect b="44296" l="0" r="1922" t="50011"/>
          <a:stretch/>
        </p:blipFill>
        <p:spPr>
          <a:xfrm>
            <a:off x="5390225" y="2211950"/>
            <a:ext cx="2927424" cy="220775"/>
          </a:xfrm>
          <a:prstGeom prst="rect">
            <a:avLst/>
          </a:prstGeom>
          <a:noFill/>
          <a:ln>
            <a:noFill/>
          </a:ln>
        </p:spPr>
      </p:pic>
      <p:sp>
        <p:nvSpPr>
          <p:cNvPr id="692" name="Google Shape;692;g2e44c32c038_0_685"/>
          <p:cNvSpPr txBox="1"/>
          <p:nvPr>
            <p:ph idx="1" type="body"/>
          </p:nvPr>
        </p:nvSpPr>
        <p:spPr>
          <a:xfrm>
            <a:off x="511175" y="952500"/>
            <a:ext cx="4884600" cy="3829200"/>
          </a:xfrm>
          <a:prstGeom prst="rect">
            <a:avLst/>
          </a:prstGeom>
          <a:noFill/>
          <a:ln>
            <a:noFill/>
          </a:ln>
        </p:spPr>
        <p:txBody>
          <a:bodyPr anchorCtr="0" anchor="t" bIns="45700" lIns="91425" spcFirstLastPara="1" rIns="91425" wrap="square" tIns="45700">
            <a:noAutofit/>
          </a:bodyPr>
          <a:lstStyle/>
          <a:p>
            <a:pPr indent="0" lvl="0" marL="114300" rtl="0" algn="l">
              <a:spcBef>
                <a:spcPts val="0"/>
              </a:spcBef>
              <a:spcAft>
                <a:spcPts val="0"/>
              </a:spcAft>
              <a:buClr>
                <a:srgbClr val="333333"/>
              </a:buClr>
              <a:buSzPts val="1800"/>
              <a:buFont typeface="Helvetica Neue"/>
              <a:buNone/>
            </a:pPr>
            <a:r>
              <a:t/>
            </a:r>
            <a:endParaRPr/>
          </a:p>
          <a:p>
            <a:pPr indent="0" lvl="0" marL="114300" rtl="0" algn="l">
              <a:spcBef>
                <a:spcPts val="0"/>
              </a:spcBef>
              <a:spcAft>
                <a:spcPts val="0"/>
              </a:spcAft>
              <a:buClr>
                <a:srgbClr val="333333"/>
              </a:buClr>
              <a:buSzPts val="1800"/>
              <a:buFont typeface="Helvetica Neue"/>
              <a:buNone/>
            </a:pPr>
            <a:r>
              <a:rPr lang="en-US"/>
              <a:t>								       ,</a:t>
            </a:r>
            <a:endParaRPr/>
          </a:p>
          <a:p>
            <a:pPr indent="0" lvl="0" marL="114300" rtl="0" algn="l">
              <a:spcBef>
                <a:spcPts val="0"/>
              </a:spcBef>
              <a:spcAft>
                <a:spcPts val="0"/>
              </a:spcAft>
              <a:buClr>
                <a:srgbClr val="333333"/>
              </a:buClr>
              <a:buSzPts val="1800"/>
              <a:buFont typeface="Helvetica Neue"/>
              <a:buNone/>
            </a:pPr>
            <a:r>
              <a:t/>
            </a:r>
            <a:endParaRPr/>
          </a:p>
          <a:p>
            <a:pPr indent="0" lvl="0" marL="1143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p:txBody>
      </p:sp>
      <p:pic>
        <p:nvPicPr>
          <p:cNvPr id="693" name="Google Shape;693;g2e44c32c038_0_685"/>
          <p:cNvPicPr preferRelativeResize="0"/>
          <p:nvPr/>
        </p:nvPicPr>
        <p:blipFill rotWithShape="1">
          <a:blip r:embed="rId4">
            <a:alphaModFix/>
          </a:blip>
          <a:srcRect b="7227" l="0" r="0" t="0"/>
          <a:stretch/>
        </p:blipFill>
        <p:spPr>
          <a:xfrm>
            <a:off x="1504625" y="1000600"/>
            <a:ext cx="2776400" cy="308650"/>
          </a:xfrm>
          <a:prstGeom prst="rect">
            <a:avLst/>
          </a:prstGeom>
          <a:noFill/>
          <a:ln>
            <a:noFill/>
          </a:ln>
        </p:spPr>
      </p:pic>
      <p:pic>
        <p:nvPicPr>
          <p:cNvPr id="694" name="Google Shape;694;g2e44c32c038_0_685"/>
          <p:cNvPicPr preferRelativeResize="0"/>
          <p:nvPr/>
        </p:nvPicPr>
        <p:blipFill>
          <a:blip r:embed="rId5">
            <a:alphaModFix/>
          </a:blip>
          <a:stretch>
            <a:fillRect/>
          </a:stretch>
        </p:blipFill>
        <p:spPr>
          <a:xfrm>
            <a:off x="1504625" y="3046390"/>
            <a:ext cx="3225926" cy="548410"/>
          </a:xfrm>
          <a:prstGeom prst="rect">
            <a:avLst/>
          </a:prstGeom>
          <a:noFill/>
          <a:ln>
            <a:noFill/>
          </a:ln>
        </p:spPr>
      </p:pic>
      <p:pic>
        <p:nvPicPr>
          <p:cNvPr id="695" name="Google Shape;695;g2e44c32c038_0_685"/>
          <p:cNvPicPr preferRelativeResize="0"/>
          <p:nvPr/>
        </p:nvPicPr>
        <p:blipFill>
          <a:blip r:embed="rId6">
            <a:alphaModFix/>
          </a:blip>
          <a:stretch>
            <a:fillRect/>
          </a:stretch>
        </p:blipFill>
        <p:spPr>
          <a:xfrm>
            <a:off x="1504625" y="1681850"/>
            <a:ext cx="3225915" cy="1145450"/>
          </a:xfrm>
          <a:prstGeom prst="rect">
            <a:avLst/>
          </a:prstGeom>
          <a:noFill/>
          <a:ln>
            <a:noFill/>
          </a:ln>
        </p:spPr>
      </p:pic>
      <p:pic>
        <p:nvPicPr>
          <p:cNvPr id="696" name="Google Shape;696;g2e44c32c038_0_685"/>
          <p:cNvPicPr preferRelativeResize="0"/>
          <p:nvPr/>
        </p:nvPicPr>
        <p:blipFill>
          <a:blip r:embed="rId7">
            <a:alphaModFix/>
          </a:blip>
          <a:stretch>
            <a:fillRect/>
          </a:stretch>
        </p:blipFill>
        <p:spPr>
          <a:xfrm>
            <a:off x="1504625" y="3897106"/>
            <a:ext cx="3759599" cy="292044"/>
          </a:xfrm>
          <a:prstGeom prst="rect">
            <a:avLst/>
          </a:prstGeom>
          <a:noFill/>
          <a:ln>
            <a:noFill/>
          </a:ln>
        </p:spPr>
      </p:pic>
      <p:sp>
        <p:nvSpPr>
          <p:cNvPr id="697" name="Google Shape;697;g2e44c32c038_0_685"/>
          <p:cNvSpPr txBox="1"/>
          <p:nvPr/>
        </p:nvSpPr>
        <p:spPr>
          <a:xfrm>
            <a:off x="1189050" y="42862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8">
                  <a:extLst>
                    <a:ext uri="{A12FA001-AC4F-418D-AE19-62706E023703}">
                      <ahyp:hlinkClr val="tx"/>
                    </a:ext>
                  </a:extLst>
                </a:hlinkClick>
              </a:rPr>
              <a:t> </a:t>
            </a:r>
            <a:r>
              <a:rPr lang="en-US" sz="800" u="sng">
                <a:solidFill>
                  <a:schemeClr val="hlink"/>
                </a:solidFill>
                <a:hlinkClick r:id="rId9"/>
              </a:rPr>
              <a:t>https://doi.org/10.1109/TMI.2021.3056531</a:t>
            </a:r>
            <a:endParaRPr sz="800">
              <a:solidFill>
                <a:schemeClr val="dk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1" name="Shape 701"/>
        <p:cNvGrpSpPr/>
        <p:nvPr/>
      </p:nvGrpSpPr>
      <p:grpSpPr>
        <a:xfrm>
          <a:off x="0" y="0"/>
          <a:ext cx="0" cy="0"/>
          <a:chOff x="0" y="0"/>
          <a:chExt cx="0" cy="0"/>
        </a:xfrm>
      </p:grpSpPr>
      <p:sp>
        <p:nvSpPr>
          <p:cNvPr id="702" name="Google Shape;702;g2e44c32c038_0_423"/>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Latent Motion Matrix CVAE</a:t>
            </a:r>
            <a:endParaRPr/>
          </a:p>
        </p:txBody>
      </p:sp>
      <p:sp>
        <p:nvSpPr>
          <p:cNvPr id="703" name="Google Shape;703;g2e44c32c038_0_423"/>
          <p:cNvSpPr txBox="1"/>
          <p:nvPr>
            <p:ph idx="1" type="body"/>
          </p:nvPr>
        </p:nvSpPr>
        <p:spPr>
          <a:xfrm>
            <a:off x="358776" y="800100"/>
            <a:ext cx="8424900" cy="38292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rPr b="1" lang="en-US"/>
              <a:t>Application: Motion Tracking &amp; Reconstruction</a:t>
            </a:r>
            <a:endParaRPr b="1"/>
          </a:p>
        </p:txBody>
      </p:sp>
      <p:sp>
        <p:nvSpPr>
          <p:cNvPr id="704" name="Google Shape;704;g2e44c32c038_0_423"/>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705" name="Google Shape;705;g2e44c32c038_0_423"/>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706" name="Google Shape;706;g2e44c32c038_0_423"/>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707" name="Google Shape;707;g2e44c32c038_0_423"/>
          <p:cNvPicPr preferRelativeResize="0"/>
          <p:nvPr/>
        </p:nvPicPr>
        <p:blipFill>
          <a:blip r:embed="rId3">
            <a:alphaModFix/>
          </a:blip>
          <a:stretch>
            <a:fillRect/>
          </a:stretch>
        </p:blipFill>
        <p:spPr>
          <a:xfrm>
            <a:off x="1521604" y="1198250"/>
            <a:ext cx="6078533" cy="2975613"/>
          </a:xfrm>
          <a:prstGeom prst="rect">
            <a:avLst/>
          </a:prstGeom>
          <a:noFill/>
          <a:ln>
            <a:noFill/>
          </a:ln>
        </p:spPr>
      </p:pic>
      <p:sp>
        <p:nvSpPr>
          <p:cNvPr id="708" name="Google Shape;708;g2e44c32c038_0_423"/>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https://doi.org/10.1109/TMI.2021.3056531</a:t>
            </a:r>
            <a:endParaRPr sz="800">
              <a:solidFill>
                <a:schemeClr val="dk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2" name="Shape 712"/>
        <p:cNvGrpSpPr/>
        <p:nvPr/>
      </p:nvGrpSpPr>
      <p:grpSpPr>
        <a:xfrm>
          <a:off x="0" y="0"/>
          <a:ext cx="0" cy="0"/>
          <a:chOff x="0" y="0"/>
          <a:chExt cx="0" cy="0"/>
        </a:xfrm>
      </p:grpSpPr>
      <p:sp>
        <p:nvSpPr>
          <p:cNvPr id="713" name="Google Shape;713;g2e574639c37_1_0"/>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Latent Motion Matrix</a:t>
            </a:r>
            <a:endParaRPr/>
          </a:p>
        </p:txBody>
      </p:sp>
      <p:sp>
        <p:nvSpPr>
          <p:cNvPr id="714" name="Google Shape;714;g2e574639c37_1_0"/>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715" name="Google Shape;715;g2e574639c37_1_0"/>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716" name="Google Shape;716;g2e574639c37_1_0"/>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717" name="Google Shape;717;g2e574639c37_1_0"/>
          <p:cNvSpPr txBox="1"/>
          <p:nvPr/>
        </p:nvSpPr>
        <p:spPr>
          <a:xfrm>
            <a:off x="1189050" y="42862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3">
                  <a:extLst>
                    <a:ext uri="{A12FA001-AC4F-418D-AE19-62706E023703}">
                      <ahyp:hlinkClr val="tx"/>
                    </a:ext>
                  </a:extLst>
                </a:hlinkClick>
              </a:rPr>
              <a:t> </a:t>
            </a:r>
            <a:r>
              <a:rPr lang="en-US" sz="800" u="sng">
                <a:solidFill>
                  <a:schemeClr val="hlink"/>
                </a:solidFill>
                <a:hlinkClick r:id="rId4"/>
              </a:rPr>
              <a:t>https://doi.org/10.1109/TMI.2021.3056531</a:t>
            </a:r>
            <a:endParaRPr sz="800">
              <a:solidFill>
                <a:schemeClr val="dk1"/>
              </a:solidFill>
            </a:endParaRPr>
          </a:p>
        </p:txBody>
      </p:sp>
      <p:pic>
        <p:nvPicPr>
          <p:cNvPr id="718" name="Google Shape;718;g2e574639c37_1_0"/>
          <p:cNvPicPr preferRelativeResize="0"/>
          <p:nvPr/>
        </p:nvPicPr>
        <p:blipFill>
          <a:blip r:embed="rId5">
            <a:alphaModFix/>
          </a:blip>
          <a:stretch>
            <a:fillRect/>
          </a:stretch>
        </p:blipFill>
        <p:spPr>
          <a:xfrm>
            <a:off x="5048800" y="895350"/>
            <a:ext cx="3104605" cy="3352799"/>
          </a:xfrm>
          <a:prstGeom prst="rect">
            <a:avLst/>
          </a:prstGeom>
          <a:noFill/>
          <a:ln>
            <a:noFill/>
          </a:ln>
        </p:spPr>
      </p:pic>
      <p:sp>
        <p:nvSpPr>
          <p:cNvPr id="719" name="Google Shape;719;g2e574639c37_1_0"/>
          <p:cNvSpPr txBox="1"/>
          <p:nvPr>
            <p:ph idx="1" type="body"/>
          </p:nvPr>
        </p:nvSpPr>
        <p:spPr>
          <a:xfrm>
            <a:off x="511175" y="952500"/>
            <a:ext cx="4365600" cy="3829200"/>
          </a:xfrm>
          <a:prstGeom prst="rect">
            <a:avLst/>
          </a:prstGeom>
          <a:noFill/>
          <a:ln>
            <a:noFill/>
          </a:ln>
        </p:spPr>
        <p:txBody>
          <a:bodyPr anchorCtr="0" anchor="t" bIns="45700" lIns="91425" spcFirstLastPara="1" rIns="91425" wrap="square" tIns="45700">
            <a:noAutofit/>
          </a:bodyPr>
          <a:lstStyle/>
          <a:p>
            <a:pPr indent="0" lvl="0" marL="114300" rtl="0" algn="l">
              <a:spcBef>
                <a:spcPts val="0"/>
              </a:spcBef>
              <a:spcAft>
                <a:spcPts val="0"/>
              </a:spcAft>
              <a:buClr>
                <a:srgbClr val="333333"/>
              </a:buClr>
              <a:buSzPts val="1800"/>
              <a:buFont typeface="Helvetica Neue"/>
              <a:buNone/>
            </a:pPr>
            <a:r>
              <a:t/>
            </a:r>
            <a:endParaRPr/>
          </a:p>
          <a:p>
            <a:pPr indent="-342900" lvl="0" marL="457200" rtl="0" algn="l">
              <a:spcBef>
                <a:spcPts val="0"/>
              </a:spcBef>
              <a:spcAft>
                <a:spcPts val="0"/>
              </a:spcAft>
              <a:buSzPts val="1800"/>
              <a:buChar char="•"/>
            </a:pPr>
            <a:r>
              <a:rPr lang="en-US"/>
              <a:t>first five dimensions of the latent space       </a:t>
            </a:r>
            <a:endParaRPr/>
          </a:p>
          <a:p>
            <a:pPr indent="0" lvl="0" marL="114300" rtl="0" algn="l">
              <a:spcBef>
                <a:spcPts val="0"/>
              </a:spcBef>
              <a:spcAft>
                <a:spcPts val="0"/>
              </a:spcAft>
              <a:buClr>
                <a:srgbClr val="333333"/>
              </a:buClr>
              <a:buSzPts val="1800"/>
              <a:buFont typeface="Helvetica Neue"/>
              <a:buNone/>
            </a:pPr>
            <a:r>
              <a:t/>
            </a:r>
            <a:endParaRPr/>
          </a:p>
          <a:p>
            <a:pPr indent="0" lvl="0" marL="1143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3" name="Shape 723"/>
        <p:cNvGrpSpPr/>
        <p:nvPr/>
      </p:nvGrpSpPr>
      <p:grpSpPr>
        <a:xfrm>
          <a:off x="0" y="0"/>
          <a:ext cx="0" cy="0"/>
          <a:chOff x="0" y="0"/>
          <a:chExt cx="0" cy="0"/>
        </a:xfrm>
      </p:grpSpPr>
      <p:sp>
        <p:nvSpPr>
          <p:cNvPr id="724" name="Google Shape;724;g2e574639c37_1_18"/>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Latent Motion Matrix</a:t>
            </a:r>
            <a:endParaRPr/>
          </a:p>
        </p:txBody>
      </p:sp>
      <p:sp>
        <p:nvSpPr>
          <p:cNvPr id="725" name="Google Shape;725;g2e574639c37_1_18"/>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726" name="Google Shape;726;g2e574639c37_1_18"/>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727" name="Google Shape;727;g2e574639c37_1_18"/>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728" name="Google Shape;728;g2e574639c37_1_18"/>
          <p:cNvSpPr txBox="1"/>
          <p:nvPr/>
        </p:nvSpPr>
        <p:spPr>
          <a:xfrm>
            <a:off x="1189050" y="42862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3">
                  <a:extLst>
                    <a:ext uri="{A12FA001-AC4F-418D-AE19-62706E023703}">
                      <ahyp:hlinkClr val="tx"/>
                    </a:ext>
                  </a:extLst>
                </a:hlinkClick>
              </a:rPr>
              <a:t> </a:t>
            </a:r>
            <a:r>
              <a:rPr lang="en-US" sz="800" u="sng">
                <a:solidFill>
                  <a:schemeClr val="hlink"/>
                </a:solidFill>
                <a:hlinkClick r:id="rId4"/>
              </a:rPr>
              <a:t>https://doi.org/10.1109/TMI.2021.3056531</a:t>
            </a:r>
            <a:endParaRPr sz="800">
              <a:solidFill>
                <a:schemeClr val="dk1"/>
              </a:solidFill>
            </a:endParaRPr>
          </a:p>
        </p:txBody>
      </p:sp>
      <p:pic>
        <p:nvPicPr>
          <p:cNvPr id="729" name="Google Shape;729;g2e574639c37_1_18"/>
          <p:cNvPicPr preferRelativeResize="0"/>
          <p:nvPr/>
        </p:nvPicPr>
        <p:blipFill rotWithShape="1">
          <a:blip r:embed="rId5">
            <a:alphaModFix/>
          </a:blip>
          <a:srcRect b="0" l="3456" r="0" t="44367"/>
          <a:stretch/>
        </p:blipFill>
        <p:spPr>
          <a:xfrm>
            <a:off x="5134050" y="1190730"/>
            <a:ext cx="3628925" cy="2762046"/>
          </a:xfrm>
          <a:prstGeom prst="rect">
            <a:avLst/>
          </a:prstGeom>
          <a:noFill/>
          <a:ln>
            <a:noFill/>
          </a:ln>
        </p:spPr>
      </p:pic>
      <p:pic>
        <p:nvPicPr>
          <p:cNvPr id="730" name="Google Shape;730;g2e574639c37_1_18"/>
          <p:cNvPicPr preferRelativeResize="0"/>
          <p:nvPr/>
        </p:nvPicPr>
        <p:blipFill rotWithShape="1">
          <a:blip r:embed="rId5">
            <a:alphaModFix/>
          </a:blip>
          <a:srcRect b="54985" l="3996" r="1753" t="0"/>
          <a:stretch/>
        </p:blipFill>
        <p:spPr>
          <a:xfrm>
            <a:off x="291500" y="1190725"/>
            <a:ext cx="4183142" cy="2638801"/>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sp>
        <p:nvSpPr>
          <p:cNvPr id="735" name="Google Shape;735;g2e574639c37_1_30"/>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Latent Motion Matrix</a:t>
            </a:r>
            <a:endParaRPr/>
          </a:p>
        </p:txBody>
      </p:sp>
      <p:sp>
        <p:nvSpPr>
          <p:cNvPr id="736" name="Google Shape;736;g2e574639c37_1_30"/>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737" name="Google Shape;737;g2e574639c37_1_30"/>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738" name="Google Shape;738;g2e574639c37_1_30"/>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739" name="Google Shape;739;g2e574639c37_1_30"/>
          <p:cNvSpPr txBox="1"/>
          <p:nvPr/>
        </p:nvSpPr>
        <p:spPr>
          <a:xfrm>
            <a:off x="1189050" y="42862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US" sz="800">
                <a:solidFill>
                  <a:schemeClr val="dk1"/>
                </a:solidFill>
              </a:rPr>
              <a:t>Krebs, J., Delingette, H., Ayache, N., &amp; Mansi, T. (2021). Learning a Generative Motion Model from Image Sequences Based on a Latent Motion Matrix. </a:t>
            </a:r>
            <a:r>
              <a:rPr i="1" lang="en-US" sz="800">
                <a:solidFill>
                  <a:schemeClr val="dk1"/>
                </a:solidFill>
              </a:rPr>
              <a:t>IEEE Transactions on Medical Imaging</a:t>
            </a:r>
            <a:r>
              <a:rPr lang="en-US" sz="800">
                <a:solidFill>
                  <a:schemeClr val="dk1"/>
                </a:solidFill>
              </a:rPr>
              <a:t>, </a:t>
            </a:r>
            <a:r>
              <a:rPr i="1" lang="en-US" sz="800">
                <a:solidFill>
                  <a:schemeClr val="dk1"/>
                </a:solidFill>
              </a:rPr>
              <a:t>40</a:t>
            </a:r>
            <a:r>
              <a:rPr lang="en-US" sz="800">
                <a:solidFill>
                  <a:schemeClr val="dk1"/>
                </a:solidFill>
              </a:rPr>
              <a:t>(5), 1405–1416.</a:t>
            </a:r>
            <a:r>
              <a:rPr lang="en-US" sz="800">
                <a:solidFill>
                  <a:schemeClr val="dk1"/>
                </a:solidFill>
                <a:uFill>
                  <a:noFill/>
                </a:uFill>
                <a:hlinkClick r:id="rId3">
                  <a:extLst>
                    <a:ext uri="{A12FA001-AC4F-418D-AE19-62706E023703}">
                      <ahyp:hlinkClr val="tx"/>
                    </a:ext>
                  </a:extLst>
                </a:hlinkClick>
              </a:rPr>
              <a:t> </a:t>
            </a:r>
            <a:r>
              <a:rPr lang="en-US" sz="800" u="sng">
                <a:solidFill>
                  <a:schemeClr val="hlink"/>
                </a:solidFill>
                <a:hlinkClick r:id="rId4"/>
              </a:rPr>
              <a:t>https://doi.org/10.1109/TMI.2021.3056531</a:t>
            </a:r>
            <a:endParaRPr sz="800">
              <a:solidFill>
                <a:schemeClr val="dk1"/>
              </a:solidFill>
            </a:endParaRPr>
          </a:p>
        </p:txBody>
      </p:sp>
      <p:pic>
        <p:nvPicPr>
          <p:cNvPr id="740" name="Google Shape;740;g2e574639c37_1_30"/>
          <p:cNvPicPr preferRelativeResize="0"/>
          <p:nvPr/>
        </p:nvPicPr>
        <p:blipFill>
          <a:blip r:embed="rId5">
            <a:alphaModFix/>
          </a:blip>
          <a:stretch>
            <a:fillRect/>
          </a:stretch>
        </p:blipFill>
        <p:spPr>
          <a:xfrm>
            <a:off x="5351725" y="215725"/>
            <a:ext cx="3584025" cy="4136450"/>
          </a:xfrm>
          <a:prstGeom prst="rect">
            <a:avLst/>
          </a:prstGeom>
          <a:noFill/>
          <a:ln>
            <a:noFill/>
          </a:ln>
        </p:spPr>
      </p:pic>
      <p:sp>
        <p:nvSpPr>
          <p:cNvPr id="741" name="Google Shape;741;g2e574639c37_1_30"/>
          <p:cNvSpPr txBox="1"/>
          <p:nvPr>
            <p:ph idx="1" type="body"/>
          </p:nvPr>
        </p:nvSpPr>
        <p:spPr>
          <a:xfrm>
            <a:off x="511175" y="952500"/>
            <a:ext cx="4365600" cy="3829200"/>
          </a:xfrm>
          <a:prstGeom prst="rect">
            <a:avLst/>
          </a:prstGeom>
          <a:noFill/>
          <a:ln>
            <a:noFill/>
          </a:ln>
        </p:spPr>
        <p:txBody>
          <a:bodyPr anchorCtr="0" anchor="t" bIns="45700" lIns="91425" spcFirstLastPara="1" rIns="91425" wrap="square" tIns="45700">
            <a:noAutofit/>
          </a:bodyPr>
          <a:lstStyle/>
          <a:p>
            <a:pPr indent="-342900" lvl="0" marL="457200" rtl="0" algn="l">
              <a:spcBef>
                <a:spcPts val="0"/>
              </a:spcBef>
              <a:spcAft>
                <a:spcPts val="0"/>
              </a:spcAft>
              <a:buSzPts val="1800"/>
              <a:buChar char="•"/>
            </a:pPr>
            <a:r>
              <a:rPr lang="en-US"/>
              <a:t>Implementation Details</a:t>
            </a:r>
            <a:r>
              <a:rPr lang="en-US"/>
              <a:t>       </a:t>
            </a:r>
            <a:endParaRPr/>
          </a:p>
          <a:p>
            <a:pPr indent="0" lvl="0" marL="114300" rtl="0" algn="l">
              <a:spcBef>
                <a:spcPts val="0"/>
              </a:spcBef>
              <a:spcAft>
                <a:spcPts val="0"/>
              </a:spcAft>
              <a:buClr>
                <a:srgbClr val="333333"/>
              </a:buClr>
              <a:buSzPts val="1800"/>
              <a:buFont typeface="Helvetica Neue"/>
              <a:buNone/>
            </a:pPr>
            <a:r>
              <a:t/>
            </a:r>
            <a:endParaRPr/>
          </a:p>
          <a:p>
            <a:pPr indent="0" lvl="0" marL="1143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5" name="Shape 745"/>
        <p:cNvGrpSpPr/>
        <p:nvPr/>
      </p:nvGrpSpPr>
      <p:grpSpPr>
        <a:xfrm>
          <a:off x="0" y="0"/>
          <a:ext cx="0" cy="0"/>
          <a:chOff x="0" y="0"/>
          <a:chExt cx="0" cy="0"/>
        </a:xfrm>
      </p:grpSpPr>
      <p:sp>
        <p:nvSpPr>
          <p:cNvPr id="746" name="Google Shape;746;g2e44c32c038_0_538"/>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a:t>
            </a:r>
            <a:r>
              <a:rPr lang="en-US"/>
              <a:t>CHeart</a:t>
            </a:r>
            <a:endParaRPr/>
          </a:p>
        </p:txBody>
      </p:sp>
      <p:sp>
        <p:nvSpPr>
          <p:cNvPr id="747" name="Google Shape;747;g2e44c32c038_0_538"/>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748" name="Google Shape;748;g2e44c32c038_0_538"/>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749" name="Google Shape;749;g2e44c32c038_0_538"/>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750" name="Google Shape;750;g2e44c32c038_0_538"/>
          <p:cNvPicPr preferRelativeResize="0"/>
          <p:nvPr/>
        </p:nvPicPr>
        <p:blipFill>
          <a:blip r:embed="rId3">
            <a:alphaModFix/>
          </a:blip>
          <a:stretch>
            <a:fillRect/>
          </a:stretch>
        </p:blipFill>
        <p:spPr>
          <a:xfrm>
            <a:off x="406875" y="1644225"/>
            <a:ext cx="8307999" cy="1855050"/>
          </a:xfrm>
          <a:prstGeom prst="rect">
            <a:avLst/>
          </a:prstGeom>
          <a:noFill/>
          <a:ln>
            <a:noFill/>
          </a:ln>
        </p:spPr>
      </p:pic>
      <p:sp>
        <p:nvSpPr>
          <p:cNvPr id="751" name="Google Shape;751;g2e44c32c038_0_538"/>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5" name="Shape 755"/>
        <p:cNvGrpSpPr/>
        <p:nvPr/>
      </p:nvGrpSpPr>
      <p:grpSpPr>
        <a:xfrm>
          <a:off x="0" y="0"/>
          <a:ext cx="0" cy="0"/>
          <a:chOff x="0" y="0"/>
          <a:chExt cx="0" cy="0"/>
        </a:xfrm>
      </p:grpSpPr>
      <p:sp>
        <p:nvSpPr>
          <p:cNvPr id="756" name="Google Shape;756;g2e574639c37_1_54"/>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CHeart</a:t>
            </a:r>
            <a:endParaRPr/>
          </a:p>
        </p:txBody>
      </p:sp>
      <p:sp>
        <p:nvSpPr>
          <p:cNvPr id="757" name="Google Shape;757;g2e574639c37_1_54"/>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758" name="Google Shape;758;g2e574639c37_1_54"/>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759" name="Google Shape;759;g2e574639c37_1_54"/>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760" name="Google Shape;760;g2e574639c37_1_54"/>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3">
                  <a:extLst>
                    <a:ext uri="{A12FA001-AC4F-418D-AE19-62706E023703}">
                      <ahyp:hlinkClr val="tx"/>
                    </a:ext>
                  </a:extLst>
                </a:hlinkClick>
              </a:rPr>
              <a:t> </a:t>
            </a:r>
            <a:r>
              <a:rPr lang="en-US" sz="800" u="sng">
                <a:solidFill>
                  <a:schemeClr val="hlink"/>
                </a:solidFill>
                <a:hlinkClick r:id="rId4"/>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pic>
        <p:nvPicPr>
          <p:cNvPr id="761" name="Google Shape;761;g2e574639c37_1_54"/>
          <p:cNvPicPr preferRelativeResize="0"/>
          <p:nvPr/>
        </p:nvPicPr>
        <p:blipFill>
          <a:blip r:embed="rId5">
            <a:alphaModFix/>
          </a:blip>
          <a:stretch>
            <a:fillRect/>
          </a:stretch>
        </p:blipFill>
        <p:spPr>
          <a:xfrm>
            <a:off x="176388" y="786471"/>
            <a:ext cx="8791231" cy="1707354"/>
          </a:xfrm>
          <a:prstGeom prst="rect">
            <a:avLst/>
          </a:prstGeom>
          <a:noFill/>
          <a:ln>
            <a:noFill/>
          </a:ln>
        </p:spPr>
      </p:pic>
      <p:pic>
        <p:nvPicPr>
          <p:cNvPr id="762" name="Google Shape;762;g2e574639c37_1_54"/>
          <p:cNvPicPr preferRelativeResize="0"/>
          <p:nvPr/>
        </p:nvPicPr>
        <p:blipFill>
          <a:blip r:embed="rId6">
            <a:alphaModFix/>
          </a:blip>
          <a:stretch>
            <a:fillRect/>
          </a:stretch>
        </p:blipFill>
        <p:spPr>
          <a:xfrm>
            <a:off x="1753973" y="2571748"/>
            <a:ext cx="5454980" cy="1607200"/>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6" name="Shape 766"/>
        <p:cNvGrpSpPr/>
        <p:nvPr/>
      </p:nvGrpSpPr>
      <p:grpSpPr>
        <a:xfrm>
          <a:off x="0" y="0"/>
          <a:ext cx="0" cy="0"/>
          <a:chOff x="0" y="0"/>
          <a:chExt cx="0" cy="0"/>
        </a:xfrm>
      </p:grpSpPr>
      <p:sp>
        <p:nvSpPr>
          <p:cNvPr id="767" name="Google Shape;767;g2e574639c37_1_69"/>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Appendix - Datasets used</a:t>
            </a:r>
            <a:endParaRPr/>
          </a:p>
        </p:txBody>
      </p:sp>
      <p:sp>
        <p:nvSpPr>
          <p:cNvPr id="768" name="Google Shape;768;g2e574639c37_1_69"/>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769" name="Google Shape;769;g2e574639c37_1_69"/>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770" name="Google Shape;770;g2e574639c37_1_69"/>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sp>
        <p:nvSpPr>
          <p:cNvPr id="771" name="Google Shape;771;g2e574639c37_1_69"/>
          <p:cNvSpPr txBox="1"/>
          <p:nvPr/>
        </p:nvSpPr>
        <p:spPr>
          <a:xfrm>
            <a:off x="1189050" y="4218450"/>
            <a:ext cx="67659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US" sz="800">
                <a:solidFill>
                  <a:schemeClr val="dk1"/>
                </a:solidFill>
              </a:rPr>
              <a:t>Qiao, M., Wang, S., Qiu, H., de Marvao, A., O’Regan, D. P., Rueckert, D., &amp; Bai, W. (2024). CHeart: A Conditional Spatio-Temporal Generative Model for Cardiac Anatomy. </a:t>
            </a:r>
            <a:r>
              <a:rPr i="1" lang="en-US" sz="800">
                <a:solidFill>
                  <a:schemeClr val="dk1"/>
                </a:solidFill>
              </a:rPr>
              <a:t>IEEE Transactions on Medical Imaging</a:t>
            </a:r>
            <a:r>
              <a:rPr lang="en-US" sz="800">
                <a:solidFill>
                  <a:schemeClr val="dk1"/>
                </a:solidFill>
              </a:rPr>
              <a:t>, </a:t>
            </a:r>
            <a:r>
              <a:rPr i="1" lang="en-US" sz="800">
                <a:solidFill>
                  <a:schemeClr val="dk1"/>
                </a:solidFill>
              </a:rPr>
              <a:t>43</a:t>
            </a:r>
            <a:r>
              <a:rPr lang="en-US" sz="800">
                <a:solidFill>
                  <a:schemeClr val="dk1"/>
                </a:solidFill>
              </a:rPr>
              <a:t>(3), 1259–1269.</a:t>
            </a:r>
            <a:r>
              <a:rPr lang="en-US" sz="800">
                <a:solidFill>
                  <a:schemeClr val="dk1"/>
                </a:solidFill>
                <a:uFill>
                  <a:noFill/>
                </a:uFill>
                <a:hlinkClick r:id="rId3">
                  <a:extLst>
                    <a:ext uri="{A12FA001-AC4F-418D-AE19-62706E023703}">
                      <ahyp:hlinkClr val="tx"/>
                    </a:ext>
                  </a:extLst>
                </a:hlinkClick>
              </a:rPr>
              <a:t> </a:t>
            </a:r>
            <a:r>
              <a:rPr lang="en-US" sz="800" u="sng">
                <a:solidFill>
                  <a:schemeClr val="hlink"/>
                </a:solidFill>
                <a:hlinkClick r:id="rId4"/>
              </a:rPr>
              <a:t>https://doi.org/10.1109/TMI.2023.3331982</a:t>
            </a:r>
            <a:endParaRPr sz="800" u="sng">
              <a:solidFill>
                <a:schemeClr val="hlink"/>
              </a:solidFill>
            </a:endParaRPr>
          </a:p>
          <a:p>
            <a:pPr indent="0" lvl="0" marL="0" rtl="0" algn="l">
              <a:lnSpc>
                <a:spcPct val="115000"/>
              </a:lnSpc>
              <a:spcBef>
                <a:spcPts val="1200"/>
              </a:spcBef>
              <a:spcAft>
                <a:spcPts val="1200"/>
              </a:spcAft>
              <a:buNone/>
            </a:pPr>
            <a:r>
              <a:t/>
            </a:r>
            <a:endParaRPr sz="800">
              <a:solidFill>
                <a:schemeClr val="dk1"/>
              </a:solidFill>
            </a:endParaRPr>
          </a:p>
        </p:txBody>
      </p:sp>
      <p:sp>
        <p:nvSpPr>
          <p:cNvPr id="772" name="Google Shape;772;g2e574639c37_1_69"/>
          <p:cNvSpPr txBox="1"/>
          <p:nvPr>
            <p:ph idx="1" type="body"/>
          </p:nvPr>
        </p:nvSpPr>
        <p:spPr>
          <a:xfrm>
            <a:off x="511175" y="952500"/>
            <a:ext cx="7901700" cy="3829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33333"/>
              </a:buClr>
              <a:buSzPts val="1800"/>
              <a:buFont typeface="Helvetica Neue"/>
              <a:buNone/>
            </a:pPr>
            <a:r>
              <a:rPr lang="en-US"/>
              <a:t>SADM:</a:t>
            </a:r>
            <a:endParaRPr/>
          </a:p>
          <a:p>
            <a:pPr indent="-342900" lvl="0" marL="457200" rtl="0" algn="l">
              <a:spcBef>
                <a:spcPts val="0"/>
              </a:spcBef>
              <a:spcAft>
                <a:spcPts val="0"/>
              </a:spcAft>
              <a:buSzPts val="1800"/>
              <a:buChar char="•"/>
            </a:pPr>
            <a:r>
              <a:rPr lang="en-US"/>
              <a:t>Automated Cardiac Diagnosis Challenge Dataset (ACDC)</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Latent Motion Matrix CVAE:</a:t>
            </a:r>
            <a:endParaRPr/>
          </a:p>
          <a:p>
            <a:pPr indent="-342900" lvl="0" marL="457200" rtl="0" algn="l">
              <a:spcBef>
                <a:spcPts val="0"/>
              </a:spcBef>
              <a:spcAft>
                <a:spcPts val="0"/>
              </a:spcAft>
              <a:buSzPts val="1800"/>
              <a:buChar char="•"/>
            </a:pPr>
            <a:r>
              <a:rPr lang="en-US"/>
              <a:t>ACDC</a:t>
            </a:r>
            <a:endParaRPr/>
          </a:p>
          <a:p>
            <a:pPr indent="-342900" lvl="0" marL="457200" rtl="0" algn="l">
              <a:spcBef>
                <a:spcPts val="0"/>
              </a:spcBef>
              <a:spcAft>
                <a:spcPts val="0"/>
              </a:spcAft>
              <a:buSzPts val="1800"/>
              <a:buChar char="•"/>
            </a:pPr>
            <a:r>
              <a:rPr lang="en-US"/>
              <a:t>dataset from MD-Paedigree project (non-public)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CHeart:</a:t>
            </a:r>
            <a:endParaRPr/>
          </a:p>
          <a:p>
            <a:pPr indent="-342900" lvl="0" marL="457200" rtl="0" algn="l">
              <a:spcBef>
                <a:spcPts val="0"/>
              </a:spcBef>
              <a:spcAft>
                <a:spcPts val="0"/>
              </a:spcAft>
              <a:buSzPts val="1800"/>
              <a:buChar char="•"/>
            </a:pPr>
            <a:r>
              <a:rPr lang="en-US"/>
              <a:t>short-axis 3d MR dataset of 1383 subjects from Hammersmith Hospital, Imperial College London</a:t>
            </a:r>
            <a:endParaRPr/>
          </a:p>
          <a:p>
            <a:pPr indent="0" lvl="0" marL="1143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rPr lang="en-US"/>
              <a:t>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2e44c32c038_0_8"/>
          <p:cNvSpPr txBox="1"/>
          <p:nvPr>
            <p:ph idx="1" type="subTitle"/>
          </p:nvPr>
        </p:nvSpPr>
        <p:spPr>
          <a:xfrm>
            <a:off x="2120010" y="1336557"/>
            <a:ext cx="6954000" cy="5145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1"/>
              </a:buClr>
              <a:buSzPts val="1800"/>
              <a:buFont typeface="Helvetica Neue"/>
              <a:buNone/>
            </a:pPr>
            <a:r>
              <a:t/>
            </a:r>
            <a:endParaRPr/>
          </a:p>
        </p:txBody>
      </p:sp>
      <p:sp>
        <p:nvSpPr>
          <p:cNvPr id="133" name="Google Shape;133;g2e44c32c038_0_8"/>
          <p:cNvSpPr txBox="1"/>
          <p:nvPr>
            <p:ph type="ctrTitle"/>
          </p:nvPr>
        </p:nvSpPr>
        <p:spPr>
          <a:xfrm>
            <a:off x="2120010" y="1850907"/>
            <a:ext cx="6954000" cy="9717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Background Knowledge</a:t>
            </a:r>
            <a:endParaRPr/>
          </a:p>
        </p:txBody>
      </p:sp>
      <p:sp>
        <p:nvSpPr>
          <p:cNvPr id="134" name="Google Shape;134;g2e44c32c038_0_8"/>
          <p:cNvSpPr txBox="1"/>
          <p:nvPr>
            <p:ph idx="1" type="subTitle"/>
          </p:nvPr>
        </p:nvSpPr>
        <p:spPr>
          <a:xfrm>
            <a:off x="2120000" y="2314477"/>
            <a:ext cx="6954000" cy="1298400"/>
          </a:xfrm>
          <a:prstGeom prst="rect">
            <a:avLst/>
          </a:prstGeom>
          <a:noFill/>
          <a:ln>
            <a:noFill/>
          </a:ln>
        </p:spPr>
        <p:txBody>
          <a:bodyPr anchorCtr="0" anchor="b" bIns="45700" lIns="91425" spcFirstLastPara="1" rIns="91425" wrap="square" tIns="45700">
            <a:noAutofit/>
          </a:bodyPr>
          <a:lstStyle/>
          <a:p>
            <a:pPr indent="-342900" lvl="0" marL="457200" rtl="0" algn="l">
              <a:spcBef>
                <a:spcPts val="0"/>
              </a:spcBef>
              <a:spcAft>
                <a:spcPts val="0"/>
              </a:spcAft>
              <a:buSzPts val="1800"/>
              <a:buChar char="-"/>
            </a:pPr>
            <a:r>
              <a:rPr lang="en-US" u="sng"/>
              <a:t>Anatomy of the heart</a:t>
            </a:r>
            <a:endParaRPr u="sng"/>
          </a:p>
          <a:p>
            <a:pPr indent="-342900" lvl="0" marL="457200" rtl="0" algn="l">
              <a:spcBef>
                <a:spcPts val="0"/>
              </a:spcBef>
              <a:spcAft>
                <a:spcPts val="0"/>
              </a:spcAft>
              <a:buSzPts val="1800"/>
              <a:buChar char="-"/>
            </a:pPr>
            <a:r>
              <a:rPr lang="en-US"/>
              <a:t>Generative Models</a:t>
            </a:r>
            <a:endParaRPr/>
          </a:p>
          <a:p>
            <a:pPr indent="-342900" lvl="0" marL="457200" rtl="0" algn="l">
              <a:spcBef>
                <a:spcPts val="0"/>
              </a:spcBef>
              <a:spcAft>
                <a:spcPts val="0"/>
              </a:spcAft>
              <a:buSzPts val="1800"/>
              <a:buChar char="-"/>
            </a:pPr>
            <a:r>
              <a:rPr lang="en-US"/>
              <a:t>Non-generative alternatives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3"/>
          <p:cNvSpPr txBox="1"/>
          <p:nvPr>
            <p:ph type="title"/>
          </p:nvPr>
        </p:nvSpPr>
        <p:spPr>
          <a:xfrm>
            <a:off x="358776" y="171450"/>
            <a:ext cx="8404225"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Anatomy of the Heart</a:t>
            </a:r>
            <a:endParaRPr/>
          </a:p>
        </p:txBody>
      </p:sp>
      <p:sp>
        <p:nvSpPr>
          <p:cNvPr id="140" name="Google Shape;140;p3"/>
          <p:cNvSpPr txBox="1"/>
          <p:nvPr>
            <p:ph idx="1" type="body"/>
          </p:nvPr>
        </p:nvSpPr>
        <p:spPr>
          <a:xfrm>
            <a:off x="358776" y="800100"/>
            <a:ext cx="8424863" cy="382905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t/>
            </a:r>
            <a:endParaRPr/>
          </a:p>
        </p:txBody>
      </p:sp>
      <p:sp>
        <p:nvSpPr>
          <p:cNvPr id="141" name="Google Shape;141;p3"/>
          <p:cNvSpPr txBox="1"/>
          <p:nvPr>
            <p:ph idx="10" type="dt"/>
          </p:nvPr>
        </p:nvSpPr>
        <p:spPr>
          <a:xfrm>
            <a:off x="4876800" y="4743450"/>
            <a:ext cx="3276600" cy="4000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142" name="Google Shape;142;p3"/>
          <p:cNvSpPr txBox="1"/>
          <p:nvPr>
            <p:ph idx="11" type="ftr"/>
          </p:nvPr>
        </p:nvSpPr>
        <p:spPr>
          <a:xfrm>
            <a:off x="1117172" y="4743450"/>
            <a:ext cx="3759628" cy="40005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143" name="Google Shape;143;p3"/>
          <p:cNvSpPr txBox="1"/>
          <p:nvPr>
            <p:ph idx="12" type="sldNum"/>
          </p:nvPr>
        </p:nvSpPr>
        <p:spPr>
          <a:xfrm>
            <a:off x="8077200" y="4743450"/>
            <a:ext cx="1066800" cy="40005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144" name="Google Shape;144;p3"/>
          <p:cNvPicPr preferRelativeResize="0"/>
          <p:nvPr/>
        </p:nvPicPr>
        <p:blipFill>
          <a:blip r:embed="rId3">
            <a:alphaModFix/>
          </a:blip>
          <a:stretch>
            <a:fillRect/>
          </a:stretch>
        </p:blipFill>
        <p:spPr>
          <a:xfrm>
            <a:off x="3186250" y="1146575"/>
            <a:ext cx="5576750" cy="3136099"/>
          </a:xfrm>
          <a:prstGeom prst="rect">
            <a:avLst/>
          </a:prstGeom>
          <a:noFill/>
          <a:ln>
            <a:noFill/>
          </a:ln>
        </p:spPr>
      </p:pic>
      <p:sp>
        <p:nvSpPr>
          <p:cNvPr id="145" name="Google Shape;145;p3"/>
          <p:cNvSpPr txBox="1"/>
          <p:nvPr/>
        </p:nvSpPr>
        <p:spPr>
          <a:xfrm>
            <a:off x="3186250" y="4282675"/>
            <a:ext cx="5576700" cy="25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rgbClr val="000000"/>
              </a:buClr>
              <a:buSzPts val="1100"/>
              <a:buFont typeface="Arial"/>
              <a:buNone/>
            </a:pPr>
            <a:r>
              <a:rPr lang="en-US" sz="800">
                <a:solidFill>
                  <a:schemeClr val="dk1"/>
                </a:solidFill>
              </a:rPr>
              <a:t>Michigan Medicine. (n.d.). Anatomy of the human heart. </a:t>
            </a:r>
            <a:r>
              <a:rPr i="1" lang="en-US" sz="800">
                <a:solidFill>
                  <a:schemeClr val="dk1"/>
                </a:solidFill>
              </a:rPr>
              <a:t>Health Lab</a:t>
            </a:r>
            <a:r>
              <a:rPr lang="en-US" sz="800">
                <a:solidFill>
                  <a:schemeClr val="dk1"/>
                </a:solidFill>
              </a:rPr>
              <a:t>.</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https://www.michiganmedicine.org/health-lab/anatomy-human-heart</a:t>
            </a:r>
            <a:endParaRPr sz="800">
              <a:solidFill>
                <a:srgbClr val="59595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2e44c32c038_0_16"/>
          <p:cNvSpPr txBox="1"/>
          <p:nvPr>
            <p:ph type="title"/>
          </p:nvPr>
        </p:nvSpPr>
        <p:spPr>
          <a:xfrm>
            <a:off x="358776" y="171450"/>
            <a:ext cx="8404200" cy="4572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n-US"/>
              <a:t>Anatomy of the Heart</a:t>
            </a:r>
            <a:endParaRPr/>
          </a:p>
        </p:txBody>
      </p:sp>
      <p:sp>
        <p:nvSpPr>
          <p:cNvPr id="151" name="Google Shape;151;g2e44c32c038_0_16"/>
          <p:cNvSpPr txBox="1"/>
          <p:nvPr>
            <p:ph idx="10" type="dt"/>
          </p:nvPr>
        </p:nvSpPr>
        <p:spPr>
          <a:xfrm>
            <a:off x="4876800" y="4743450"/>
            <a:ext cx="3276600" cy="4002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June 13, 2024</a:t>
            </a:r>
            <a:endParaRPr/>
          </a:p>
        </p:txBody>
      </p:sp>
      <p:sp>
        <p:nvSpPr>
          <p:cNvPr id="152" name="Google Shape;152;g2e44c32c038_0_16"/>
          <p:cNvSpPr txBox="1"/>
          <p:nvPr>
            <p:ph idx="11" type="ftr"/>
          </p:nvPr>
        </p:nvSpPr>
        <p:spPr>
          <a:xfrm>
            <a:off x="1117172" y="4743450"/>
            <a:ext cx="37596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Computer Aided Medical Procedures</a:t>
            </a:r>
            <a:endParaRPr/>
          </a:p>
        </p:txBody>
      </p:sp>
      <p:sp>
        <p:nvSpPr>
          <p:cNvPr id="153" name="Google Shape;153;g2e44c32c038_0_16"/>
          <p:cNvSpPr txBox="1"/>
          <p:nvPr>
            <p:ph idx="12" type="sldNum"/>
          </p:nvPr>
        </p:nvSpPr>
        <p:spPr>
          <a:xfrm>
            <a:off x="8077200" y="4743450"/>
            <a:ext cx="1066800" cy="400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Slide </a:t>
            </a:r>
            <a:fld id="{00000000-1234-1234-1234-123412341234}" type="slidenum">
              <a:rPr lang="en-US"/>
              <a:t>‹#›</a:t>
            </a:fld>
            <a:endParaRPr/>
          </a:p>
        </p:txBody>
      </p:sp>
      <p:pic>
        <p:nvPicPr>
          <p:cNvPr id="154" name="Google Shape;154;g2e44c32c038_0_16"/>
          <p:cNvPicPr preferRelativeResize="0"/>
          <p:nvPr/>
        </p:nvPicPr>
        <p:blipFill>
          <a:blip r:embed="rId3">
            <a:alphaModFix/>
          </a:blip>
          <a:stretch>
            <a:fillRect/>
          </a:stretch>
        </p:blipFill>
        <p:spPr>
          <a:xfrm>
            <a:off x="3529650" y="934400"/>
            <a:ext cx="5410350" cy="3042525"/>
          </a:xfrm>
          <a:prstGeom prst="rect">
            <a:avLst/>
          </a:prstGeom>
          <a:noFill/>
          <a:ln>
            <a:noFill/>
          </a:ln>
        </p:spPr>
      </p:pic>
      <p:sp>
        <p:nvSpPr>
          <p:cNvPr id="155" name="Google Shape;155;g2e44c32c038_0_16"/>
          <p:cNvSpPr txBox="1"/>
          <p:nvPr/>
        </p:nvSpPr>
        <p:spPr>
          <a:xfrm>
            <a:off x="3529650" y="3976925"/>
            <a:ext cx="5214300" cy="25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rgbClr val="000000"/>
              </a:buClr>
              <a:buSzPts val="1100"/>
              <a:buFont typeface="Arial"/>
              <a:buNone/>
            </a:pPr>
            <a:r>
              <a:rPr lang="en-US" sz="800">
                <a:solidFill>
                  <a:schemeClr val="dk1"/>
                </a:solidFill>
              </a:rPr>
              <a:t>Michigan Medicine. (n.d.). Anatomy of the human heart. </a:t>
            </a:r>
            <a:r>
              <a:rPr i="1" lang="en-US" sz="800">
                <a:solidFill>
                  <a:schemeClr val="dk1"/>
                </a:solidFill>
              </a:rPr>
              <a:t>Health Lab</a:t>
            </a:r>
            <a:r>
              <a:rPr lang="en-US" sz="800">
                <a:solidFill>
                  <a:schemeClr val="dk1"/>
                </a:solidFill>
              </a:rPr>
              <a:t>.</a:t>
            </a:r>
            <a:r>
              <a:rPr lang="en-US" sz="800">
                <a:solidFill>
                  <a:schemeClr val="dk1"/>
                </a:solidFill>
                <a:uFill>
                  <a:noFill/>
                </a:uFill>
                <a:hlinkClick r:id="rId4">
                  <a:extLst>
                    <a:ext uri="{A12FA001-AC4F-418D-AE19-62706E023703}">
                      <ahyp:hlinkClr val="tx"/>
                    </a:ext>
                  </a:extLst>
                </a:hlinkClick>
              </a:rPr>
              <a:t> </a:t>
            </a:r>
            <a:r>
              <a:rPr lang="en-US" sz="800" u="sng">
                <a:solidFill>
                  <a:schemeClr val="hlink"/>
                </a:solidFill>
                <a:hlinkClick r:id="rId5"/>
              </a:rPr>
              <a:t>https://www.michiganmedicine.org/health-lab/anatomy-human-heart</a:t>
            </a:r>
            <a:endParaRPr sz="800">
              <a:solidFill>
                <a:srgbClr val="595959"/>
              </a:solidFill>
            </a:endParaRPr>
          </a:p>
        </p:txBody>
      </p:sp>
      <p:sp>
        <p:nvSpPr>
          <p:cNvPr id="156" name="Google Shape;156;g2e44c32c038_0_16"/>
          <p:cNvSpPr txBox="1"/>
          <p:nvPr>
            <p:ph idx="1" type="body"/>
          </p:nvPr>
        </p:nvSpPr>
        <p:spPr>
          <a:xfrm>
            <a:off x="358775" y="1283413"/>
            <a:ext cx="3121200" cy="2344500"/>
          </a:xfrm>
          <a:prstGeom prst="rect">
            <a:avLst/>
          </a:prstGeom>
          <a:noFill/>
          <a:ln>
            <a:noFill/>
          </a:ln>
        </p:spPr>
        <p:txBody>
          <a:bodyPr anchorCtr="0" anchor="t" bIns="45700" lIns="91425" spcFirstLastPara="1" rIns="91425" wrap="square" tIns="45700">
            <a:noAutofit/>
          </a:bodyPr>
          <a:lstStyle/>
          <a:p>
            <a:pPr indent="-228600" lvl="0" marL="342900" rtl="0" algn="l">
              <a:spcBef>
                <a:spcPts val="0"/>
              </a:spcBef>
              <a:spcAft>
                <a:spcPts val="0"/>
              </a:spcAft>
              <a:buClr>
                <a:srgbClr val="333333"/>
              </a:buClr>
              <a:buSzPts val="1800"/>
              <a:buFont typeface="Helvetica Neue"/>
              <a:buNone/>
            </a:pPr>
            <a:r>
              <a:rPr lang="en-US" u="sng"/>
              <a:t>End Diastolic (ED):</a:t>
            </a:r>
            <a:endParaRPr u="sng"/>
          </a:p>
          <a:p>
            <a:pPr indent="0" lvl="0" marL="0" rtl="0" algn="l">
              <a:spcBef>
                <a:spcPts val="0"/>
              </a:spcBef>
              <a:spcAft>
                <a:spcPts val="0"/>
              </a:spcAft>
              <a:buClr>
                <a:srgbClr val="333333"/>
              </a:buClr>
              <a:buSzPts val="1800"/>
              <a:buFont typeface="Helvetica Neue"/>
              <a:buNone/>
            </a:pPr>
            <a:r>
              <a:rPr lang="en-US"/>
              <a:t>  </a:t>
            </a:r>
            <a:r>
              <a:rPr lang="en-US" sz="1500"/>
              <a:t>Ventricles maximally filled</a:t>
            </a:r>
            <a:endParaRPr/>
          </a:p>
          <a:p>
            <a:pPr indent="-228600" lvl="0" marL="342900" rtl="0" algn="l">
              <a:spcBef>
                <a:spcPts val="0"/>
              </a:spcBef>
              <a:spcAft>
                <a:spcPts val="0"/>
              </a:spcAft>
              <a:buClr>
                <a:srgbClr val="333333"/>
              </a:buClr>
              <a:buSzPts val="1800"/>
              <a:buFont typeface="Helvetica Neue"/>
              <a:buNone/>
            </a:pPr>
            <a:r>
              <a:t/>
            </a:r>
            <a:endParaRPr/>
          </a:p>
          <a:p>
            <a:pPr indent="0" lvl="0" marL="0" rtl="0" algn="l">
              <a:spcBef>
                <a:spcPts val="0"/>
              </a:spcBef>
              <a:spcAft>
                <a:spcPts val="0"/>
              </a:spcAft>
              <a:buClr>
                <a:srgbClr val="333333"/>
              </a:buClr>
              <a:buSzPts val="1800"/>
              <a:buFont typeface="Helvetica Neue"/>
              <a:buNone/>
            </a:pPr>
            <a:r>
              <a:t/>
            </a:r>
            <a:endParaRPr sz="1500"/>
          </a:p>
          <a:p>
            <a:pPr indent="-228600" lvl="0" marL="342900" rtl="0" algn="l">
              <a:spcBef>
                <a:spcPts val="0"/>
              </a:spcBef>
              <a:spcAft>
                <a:spcPts val="0"/>
              </a:spcAft>
              <a:buClr>
                <a:srgbClr val="333333"/>
              </a:buClr>
              <a:buSzPts val="1800"/>
              <a:buFont typeface="Helvetica Neue"/>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mp-tum-jhu-slides">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2020-04-06T05:56:29Z</dcterms:created>
  <dc:creator>Daniel</dc:creator>
</cp:coreProperties>
</file>