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58"/>
  </p:notesMasterIdLst>
  <p:handoutMasterIdLst>
    <p:handoutMasterId r:id="rId59"/>
  </p:handoutMasterIdLst>
  <p:sldIdLst>
    <p:sldId id="256" r:id="rId2"/>
    <p:sldId id="267" r:id="rId3"/>
    <p:sldId id="257" r:id="rId4"/>
    <p:sldId id="313" r:id="rId5"/>
    <p:sldId id="259" r:id="rId6"/>
    <p:sldId id="261" r:id="rId7"/>
    <p:sldId id="268" r:id="rId8"/>
    <p:sldId id="269" r:id="rId9"/>
    <p:sldId id="270" r:id="rId10"/>
    <p:sldId id="317" r:id="rId11"/>
    <p:sldId id="271" r:id="rId12"/>
    <p:sldId id="272" r:id="rId13"/>
    <p:sldId id="290" r:id="rId14"/>
    <p:sldId id="293" r:id="rId15"/>
    <p:sldId id="294" r:id="rId16"/>
    <p:sldId id="295" r:id="rId17"/>
    <p:sldId id="273" r:id="rId18"/>
    <p:sldId id="274" r:id="rId19"/>
    <p:sldId id="296" r:id="rId20"/>
    <p:sldId id="297" r:id="rId21"/>
    <p:sldId id="299" r:id="rId22"/>
    <p:sldId id="298" r:id="rId23"/>
    <p:sldId id="300" r:id="rId24"/>
    <p:sldId id="301" r:id="rId25"/>
    <p:sldId id="275" r:id="rId26"/>
    <p:sldId id="321" r:id="rId27"/>
    <p:sldId id="322" r:id="rId28"/>
    <p:sldId id="302" r:id="rId29"/>
    <p:sldId id="262" r:id="rId30"/>
    <p:sldId id="277" r:id="rId31"/>
    <p:sldId id="284" r:id="rId32"/>
    <p:sldId id="285" r:id="rId33"/>
    <p:sldId id="286" r:id="rId34"/>
    <p:sldId id="318" r:id="rId35"/>
    <p:sldId id="319" r:id="rId36"/>
    <p:sldId id="278" r:id="rId37"/>
    <p:sldId id="289" r:id="rId38"/>
    <p:sldId id="287" r:id="rId39"/>
    <p:sldId id="320" r:id="rId40"/>
    <p:sldId id="288" r:id="rId41"/>
    <p:sldId id="279" r:id="rId42"/>
    <p:sldId id="263" r:id="rId43"/>
    <p:sldId id="280" r:id="rId44"/>
    <p:sldId id="305" r:id="rId45"/>
    <p:sldId id="316" r:id="rId46"/>
    <p:sldId id="306" r:id="rId47"/>
    <p:sldId id="307" r:id="rId48"/>
    <p:sldId id="304" r:id="rId49"/>
    <p:sldId id="282" r:id="rId50"/>
    <p:sldId id="308" r:id="rId51"/>
    <p:sldId id="310" r:id="rId52"/>
    <p:sldId id="309" r:id="rId53"/>
    <p:sldId id="311" r:id="rId54"/>
    <p:sldId id="264" r:id="rId55"/>
    <p:sldId id="315" r:id="rId56"/>
    <p:sldId id="276" r:id="rId5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C6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63"/>
    <p:restoredTop sz="73105"/>
  </p:normalViewPr>
  <p:slideViewPr>
    <p:cSldViewPr snapToGrid="0" snapToObjects="1">
      <p:cViewPr>
        <p:scale>
          <a:sx n="132" d="100"/>
          <a:sy n="132" d="100"/>
        </p:scale>
        <p:origin x="664" y="16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CE6937D-10D5-9A4E-8AE5-3BD40A349CB2}" type="datetimeFigureOut">
              <a:rPr lang="en-US" smtClean="0"/>
              <a:t>6/3/24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D6F51CD-B87E-504E-9940-0A8EC0898CB6}" type="slidenum">
              <a:rPr lang="en-US" smtClean="0"/>
              <a:t>‹#›</a:t>
            </a:fld>
            <a:endParaRPr lang="en-US"/>
          </a:p>
        </p:txBody>
      </p:sp>
    </p:spTree>
    <p:extLst>
      <p:ext uri="{BB962C8B-B14F-4D97-AF65-F5344CB8AC3E}">
        <p14:creationId xmlns:p14="http://schemas.microsoft.com/office/powerpoint/2010/main" val="16340560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D0FCC8-D1FC-D145-A009-25D2FF8D2EB2}" type="datetimeFigureOut">
              <a:rPr lang="en-US" smtClean="0"/>
              <a:t>6/3/24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146913-DBF3-5540-BABC-D9F21B354423}" type="slidenum">
              <a:rPr lang="en-US" smtClean="0"/>
              <a:t>‹#›</a:t>
            </a:fld>
            <a:endParaRPr lang="en-US"/>
          </a:p>
        </p:txBody>
      </p:sp>
    </p:spTree>
    <p:extLst>
      <p:ext uri="{BB962C8B-B14F-4D97-AF65-F5344CB8AC3E}">
        <p14:creationId xmlns:p14="http://schemas.microsoft.com/office/powerpoint/2010/main" val="48374610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en.wikipedia.org/wiki/Outcome_(probability)" TargetMode="External"/><Relationship Id="rId3" Type="http://schemas.openxmlformats.org/officeDocument/2006/relationships/hyperlink" Target="https://en.wikipedia.org/wiki/Statistical_model" TargetMode="External"/><Relationship Id="rId7" Type="http://schemas.openxmlformats.org/officeDocument/2006/relationships/hyperlink" Target="https://en.wikipedia.org/wiki/Generative_model#cite_note-ngjordan2002generative-2"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en.wikipedia.org/wiki/Target_variable" TargetMode="External"/><Relationship Id="rId5" Type="http://schemas.openxmlformats.org/officeDocument/2006/relationships/hyperlink" Target="https://en.wikipedia.org/wiki/Observable_variable" TargetMode="External"/><Relationship Id="rId4" Type="http://schemas.openxmlformats.org/officeDocument/2006/relationships/hyperlink" Target="https://en.wikipedia.org/wiki/Joint_probability_distribution" TargetMode="External"/><Relationship Id="rId9" Type="http://schemas.openxmlformats.org/officeDocument/2006/relationships/hyperlink" Target="https://en.wikipedia.org/wiki/Generative_model#cite_note-mitchell2015generative-3"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a:p>
            <a:r>
              <a:rPr lang="en-US" dirty="0"/>
              <a:t>In recent years, the field of artificial intelligence has seen significant advancements, particularly in the development of generative models.</a:t>
            </a:r>
          </a:p>
          <a:p>
            <a:r>
              <a:rPr lang="en-US" dirty="0"/>
              <a:t>However, current models are designed to perform a single task. For example, a text-to-image model takes an input prompt and generates a corresponding image.</a:t>
            </a:r>
          </a:p>
          <a:p>
            <a:endParaRPr lang="en-US" dirty="0"/>
          </a:p>
          <a:p>
            <a:r>
              <a:rPr lang="en-US" dirty="0"/>
              <a:t>While these models are employed in various field with great results, we need different concepts, for example in the medical field. Imagin tools in medicine have been drastically improved over the last decade, leading to better resolutions and easier application. </a:t>
            </a:r>
          </a:p>
          <a:p>
            <a:endParaRPr lang="en-US" dirty="0"/>
          </a:p>
          <a:p>
            <a:r>
              <a:rPr lang="en-US" dirty="0"/>
              <a:t>Now the goal is to combine multiple imaging modalities to enhance the accuracy and robustness of diagnostic models.</a:t>
            </a:r>
          </a:p>
          <a:p>
            <a:endParaRPr lang="en-US" dirty="0"/>
          </a:p>
          <a:p>
            <a:r>
              <a:rPr lang="en-US" dirty="0"/>
              <a:t>Multi-modal generative models are designed to handle and generate data from multiple modalities, such as text, images, and audio, simultaneously.</a:t>
            </a:r>
          </a:p>
          <a:p>
            <a:endParaRPr lang="en-US" dirty="0"/>
          </a:p>
          <a:p>
            <a:endParaRPr lang="en-US" dirty="0"/>
          </a:p>
          <a:p>
            <a:endParaRPr lang="en-US" dirty="0"/>
          </a:p>
          <a:p>
            <a:endParaRPr lang="en-US" dirty="0"/>
          </a:p>
          <a:p>
            <a:endParaRPr lang="en-US" dirty="0"/>
          </a:p>
          <a:p>
            <a:r>
              <a:rPr lang="en-US" dirty="0"/>
              <a:t>Say what possible with these models and where there </a:t>
            </a:r>
            <a:r>
              <a:rPr lang="en-US" dirty="0" err="1"/>
              <a:t>limitaitons</a:t>
            </a:r>
            <a:r>
              <a:rPr lang="en-US" dirty="0"/>
              <a:t> are =&gt; why we need multimodal generative models</a:t>
            </a:r>
          </a:p>
        </p:txBody>
      </p:sp>
      <p:sp>
        <p:nvSpPr>
          <p:cNvPr id="4" name="Slide Number Placeholder 3"/>
          <p:cNvSpPr>
            <a:spLocks noGrp="1"/>
          </p:cNvSpPr>
          <p:nvPr>
            <p:ph type="sldNum" sz="quarter" idx="5"/>
          </p:nvPr>
        </p:nvSpPr>
        <p:spPr/>
        <p:txBody>
          <a:bodyPr/>
          <a:lstStyle/>
          <a:p>
            <a:fld id="{06146913-DBF3-5540-BABC-D9F21B354423}" type="slidenum">
              <a:rPr lang="en-US" smtClean="0"/>
              <a:t>2</a:t>
            </a:fld>
            <a:endParaRPr lang="en-US"/>
          </a:p>
        </p:txBody>
      </p:sp>
    </p:spTree>
    <p:extLst>
      <p:ext uri="{BB962C8B-B14F-4D97-AF65-F5344CB8AC3E}">
        <p14:creationId xmlns:p14="http://schemas.microsoft.com/office/powerpoint/2010/main" val="4012546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a basic template is generated by using a basic text-to-image model, in this case stable diffusion.  TODO: reference stable diffusion</a:t>
            </a:r>
          </a:p>
        </p:txBody>
      </p:sp>
      <p:sp>
        <p:nvSpPr>
          <p:cNvPr id="4" name="Slide Number Placeholder 3"/>
          <p:cNvSpPr>
            <a:spLocks noGrp="1"/>
          </p:cNvSpPr>
          <p:nvPr>
            <p:ph type="sldNum" sz="quarter" idx="5"/>
          </p:nvPr>
        </p:nvSpPr>
        <p:spPr/>
        <p:txBody>
          <a:bodyPr/>
          <a:lstStyle/>
          <a:p>
            <a:fld id="{06146913-DBF3-5540-BABC-D9F21B354423}" type="slidenum">
              <a:rPr lang="en-US" smtClean="0"/>
              <a:t>11</a:t>
            </a:fld>
            <a:endParaRPr lang="en-US"/>
          </a:p>
        </p:txBody>
      </p:sp>
    </p:spTree>
    <p:extLst>
      <p:ext uri="{BB962C8B-B14F-4D97-AF65-F5344CB8AC3E}">
        <p14:creationId xmlns:p14="http://schemas.microsoft.com/office/powerpoint/2010/main" val="30017685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template image is used to guide the generation process. Therefore we need to extract some information out of it. </a:t>
            </a:r>
          </a:p>
          <a:p>
            <a:endParaRPr lang="en-US" dirty="0"/>
          </a:p>
          <a:p>
            <a:r>
              <a:rPr lang="en-US" dirty="0"/>
              <a:t>Click</a:t>
            </a:r>
          </a:p>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12</a:t>
            </a:fld>
            <a:endParaRPr lang="en-US"/>
          </a:p>
        </p:txBody>
      </p:sp>
    </p:spTree>
    <p:extLst>
      <p:ext uri="{BB962C8B-B14F-4D97-AF65-F5344CB8AC3E}">
        <p14:creationId xmlns:p14="http://schemas.microsoft.com/office/powerpoint/2010/main" val="31763555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we use the forward diffusion process on template image and save a latent representation, which is as the starting point of the diffusion process later on. </a:t>
            </a:r>
          </a:p>
          <a:p>
            <a:pPr marL="171450" indent="-171450">
              <a:buFontTx/>
              <a:buChar char="-"/>
            </a:pPr>
            <a:r>
              <a:rPr lang="en-US" dirty="0"/>
              <a:t>click</a:t>
            </a:r>
          </a:p>
          <a:p>
            <a:pPr marL="171450" indent="-171450">
              <a:buFontTx/>
              <a:buChar char="-"/>
            </a:pPr>
            <a:r>
              <a:rPr lang="en-US" dirty="0"/>
              <a:t>Additionally, we also apply the backwards process on the fully inverted noise. this is done to extract features from specific U-net layers, which are then used in the last step to guide the image generation for each concept with the same structural </a:t>
            </a:r>
            <a:r>
              <a:rPr lang="en-US" dirty="0" err="1"/>
              <a:t>informaiton</a:t>
            </a:r>
            <a:r>
              <a:rPr lang="en-US" dirty="0"/>
              <a:t>. </a:t>
            </a:r>
          </a:p>
        </p:txBody>
      </p:sp>
      <p:sp>
        <p:nvSpPr>
          <p:cNvPr id="4" name="Slide Number Placeholder 3"/>
          <p:cNvSpPr>
            <a:spLocks noGrp="1"/>
          </p:cNvSpPr>
          <p:nvPr>
            <p:ph type="sldNum" sz="quarter" idx="5"/>
          </p:nvPr>
        </p:nvSpPr>
        <p:spPr/>
        <p:txBody>
          <a:bodyPr/>
          <a:lstStyle/>
          <a:p>
            <a:fld id="{06146913-DBF3-5540-BABC-D9F21B354423}" type="slidenum">
              <a:rPr lang="en-US" smtClean="0"/>
              <a:t>13</a:t>
            </a:fld>
            <a:endParaRPr lang="en-US"/>
          </a:p>
        </p:txBody>
      </p:sp>
    </p:spTree>
    <p:extLst>
      <p:ext uri="{BB962C8B-B14F-4D97-AF65-F5344CB8AC3E}">
        <p14:creationId xmlns:p14="http://schemas.microsoft.com/office/powerpoint/2010/main" val="2120293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we use the forward diffusion process on template image and save a latent representation, which is as the starting point of the diffusion process later on. </a:t>
            </a:r>
          </a:p>
          <a:p>
            <a:pPr marL="171450" indent="-171450">
              <a:buFontTx/>
              <a:buChar char="-"/>
            </a:pPr>
            <a:r>
              <a:rPr lang="en-US" dirty="0"/>
              <a:t>click</a:t>
            </a:r>
          </a:p>
          <a:p>
            <a:pPr marL="171450" indent="-171450">
              <a:buFontTx/>
              <a:buChar char="-"/>
            </a:pPr>
            <a:r>
              <a:rPr lang="en-US" dirty="0"/>
              <a:t>Additionally, we also apply the backwards process on the fully inverted noise. this is done to extract features from specific U-net layers, which are then used in the last step to guide the image generation for each concept with the same structural </a:t>
            </a:r>
            <a:r>
              <a:rPr lang="en-US" dirty="0" err="1"/>
              <a:t>informaiton</a:t>
            </a:r>
            <a:r>
              <a:rPr lang="en-US" dirty="0"/>
              <a:t>. </a:t>
            </a:r>
          </a:p>
        </p:txBody>
      </p:sp>
      <p:sp>
        <p:nvSpPr>
          <p:cNvPr id="4" name="Slide Number Placeholder 3"/>
          <p:cNvSpPr>
            <a:spLocks noGrp="1"/>
          </p:cNvSpPr>
          <p:nvPr>
            <p:ph type="sldNum" sz="quarter" idx="5"/>
          </p:nvPr>
        </p:nvSpPr>
        <p:spPr/>
        <p:txBody>
          <a:bodyPr/>
          <a:lstStyle/>
          <a:p>
            <a:fld id="{06146913-DBF3-5540-BABC-D9F21B354423}" type="slidenum">
              <a:rPr lang="en-US" smtClean="0"/>
              <a:t>14</a:t>
            </a:fld>
            <a:endParaRPr lang="en-US"/>
          </a:p>
        </p:txBody>
      </p:sp>
    </p:spTree>
    <p:extLst>
      <p:ext uri="{BB962C8B-B14F-4D97-AF65-F5344CB8AC3E}">
        <p14:creationId xmlns:p14="http://schemas.microsoft.com/office/powerpoint/2010/main" val="757345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we use the forward diffusion process on template image and save a latent representation, which is as the starting point of the diffusion process later on. </a:t>
            </a:r>
          </a:p>
          <a:p>
            <a:pPr marL="171450" indent="-171450">
              <a:buFontTx/>
              <a:buChar char="-"/>
            </a:pPr>
            <a:r>
              <a:rPr lang="en-US" dirty="0"/>
              <a:t>click</a:t>
            </a:r>
          </a:p>
          <a:p>
            <a:pPr marL="171450" indent="-171450">
              <a:buFontTx/>
              <a:buChar char="-"/>
            </a:pPr>
            <a:r>
              <a:rPr lang="en-US" dirty="0"/>
              <a:t>Additionally, we also apply the backwards process on the fully inverted noise. this is done to extract features from specific U-net layers, which are then used in the last step to guide the image generation for each concept with the same structural </a:t>
            </a:r>
            <a:r>
              <a:rPr lang="en-US" dirty="0" err="1"/>
              <a:t>informaiton</a:t>
            </a:r>
            <a:r>
              <a:rPr lang="en-US" dirty="0"/>
              <a:t>. </a:t>
            </a:r>
          </a:p>
        </p:txBody>
      </p:sp>
      <p:sp>
        <p:nvSpPr>
          <p:cNvPr id="4" name="Slide Number Placeholder 3"/>
          <p:cNvSpPr>
            <a:spLocks noGrp="1"/>
          </p:cNvSpPr>
          <p:nvPr>
            <p:ph type="sldNum" sz="quarter" idx="5"/>
          </p:nvPr>
        </p:nvSpPr>
        <p:spPr/>
        <p:txBody>
          <a:bodyPr/>
          <a:lstStyle/>
          <a:p>
            <a:fld id="{06146913-DBF3-5540-BABC-D9F21B354423}" type="slidenum">
              <a:rPr lang="en-US" smtClean="0"/>
              <a:t>15</a:t>
            </a:fld>
            <a:endParaRPr lang="en-US"/>
          </a:p>
        </p:txBody>
      </p:sp>
    </p:spTree>
    <p:extLst>
      <p:ext uri="{BB962C8B-B14F-4D97-AF65-F5344CB8AC3E}">
        <p14:creationId xmlns:p14="http://schemas.microsoft.com/office/powerpoint/2010/main" val="1662771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we use the forward diffusion process on template image and save a latent representation, which is as the starting point of the diffusion process later on. </a:t>
            </a:r>
          </a:p>
          <a:p>
            <a:pPr marL="171450" indent="-171450">
              <a:buFontTx/>
              <a:buChar char="-"/>
            </a:pPr>
            <a:r>
              <a:rPr lang="en-US" dirty="0"/>
              <a:t>click</a:t>
            </a:r>
          </a:p>
          <a:p>
            <a:pPr marL="171450" indent="-171450">
              <a:buFontTx/>
              <a:buChar char="-"/>
            </a:pPr>
            <a:r>
              <a:rPr lang="en-US" dirty="0"/>
              <a:t>Additionally, we also apply the backwards process on the fully inverted noise. this is done to extract features from specific U-net layers, which are then used in the last step to guide the image generation for each concept with the same structural </a:t>
            </a:r>
            <a:r>
              <a:rPr lang="en-US" dirty="0" err="1"/>
              <a:t>informaiton</a:t>
            </a:r>
            <a:r>
              <a:rPr lang="en-US" dirty="0"/>
              <a:t>. </a:t>
            </a:r>
          </a:p>
        </p:txBody>
      </p:sp>
      <p:sp>
        <p:nvSpPr>
          <p:cNvPr id="4" name="Slide Number Placeholder 3"/>
          <p:cNvSpPr>
            <a:spLocks noGrp="1"/>
          </p:cNvSpPr>
          <p:nvPr>
            <p:ph type="sldNum" sz="quarter" idx="5"/>
          </p:nvPr>
        </p:nvSpPr>
        <p:spPr/>
        <p:txBody>
          <a:bodyPr/>
          <a:lstStyle/>
          <a:p>
            <a:fld id="{06146913-DBF3-5540-BABC-D9F21B354423}" type="slidenum">
              <a:rPr lang="en-US" smtClean="0"/>
              <a:t>16</a:t>
            </a:fld>
            <a:endParaRPr lang="en-US"/>
          </a:p>
        </p:txBody>
      </p:sp>
    </p:spTree>
    <p:extLst>
      <p:ext uri="{BB962C8B-B14F-4D97-AF65-F5344CB8AC3E}">
        <p14:creationId xmlns:p14="http://schemas.microsoft.com/office/powerpoint/2010/main" val="34128890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a of the shelf text segment anything model to create a mask for each concept from the template image.. </a:t>
            </a:r>
          </a:p>
          <a:p>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17</a:t>
            </a:fld>
            <a:endParaRPr lang="en-US"/>
          </a:p>
        </p:txBody>
      </p:sp>
    </p:spTree>
    <p:extLst>
      <p:ext uri="{BB962C8B-B14F-4D97-AF65-F5344CB8AC3E}">
        <p14:creationId xmlns:p14="http://schemas.microsoft.com/office/powerpoint/2010/main" val="6412256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the last step, where everything is combined</a:t>
            </a:r>
          </a:p>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18</a:t>
            </a:fld>
            <a:endParaRPr lang="en-US"/>
          </a:p>
        </p:txBody>
      </p:sp>
    </p:spTree>
    <p:extLst>
      <p:ext uri="{BB962C8B-B14F-4D97-AF65-F5344CB8AC3E}">
        <p14:creationId xmlns:p14="http://schemas.microsoft.com/office/powerpoint/2010/main" val="13876402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custom pre-trained diffusion model for each concept:</a:t>
            </a:r>
          </a:p>
          <a:p>
            <a:endParaRPr lang="en-US" dirty="0"/>
          </a:p>
          <a:p>
            <a:r>
              <a:rPr lang="en-US" dirty="0"/>
              <a:t>Starting point latent representation, inject extracted features</a:t>
            </a:r>
          </a:p>
          <a:p>
            <a:endParaRPr lang="en-US" dirty="0"/>
          </a:p>
          <a:p>
            <a:pPr marL="171450" indent="-171450">
              <a:buFontTx/>
              <a:buChar char="-"/>
            </a:pPr>
            <a:r>
              <a:rPr lang="en-US" dirty="0"/>
              <a:t>we than have a </a:t>
            </a:r>
            <a:r>
              <a:rPr lang="en-US" dirty="0" err="1"/>
              <a:t>seperate</a:t>
            </a:r>
            <a:r>
              <a:rPr lang="en-US" dirty="0"/>
              <a:t> image for each concept and use masked guidance to merge these into the final image. </a:t>
            </a:r>
          </a:p>
        </p:txBody>
      </p:sp>
      <p:sp>
        <p:nvSpPr>
          <p:cNvPr id="4" name="Slide Number Placeholder 3"/>
          <p:cNvSpPr>
            <a:spLocks noGrp="1"/>
          </p:cNvSpPr>
          <p:nvPr>
            <p:ph type="sldNum" sz="quarter" idx="5"/>
          </p:nvPr>
        </p:nvSpPr>
        <p:spPr/>
        <p:txBody>
          <a:bodyPr/>
          <a:lstStyle/>
          <a:p>
            <a:fld id="{06146913-DBF3-5540-BABC-D9F21B354423}" type="slidenum">
              <a:rPr lang="en-US" smtClean="0"/>
              <a:t>19</a:t>
            </a:fld>
            <a:endParaRPr lang="en-US"/>
          </a:p>
        </p:txBody>
      </p:sp>
    </p:spTree>
    <p:extLst>
      <p:ext uri="{BB962C8B-B14F-4D97-AF65-F5344CB8AC3E}">
        <p14:creationId xmlns:p14="http://schemas.microsoft.com/office/powerpoint/2010/main" val="27280370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custom pre-trained diffusion model for each concept:</a:t>
            </a:r>
          </a:p>
          <a:p>
            <a:endParaRPr lang="en-US" dirty="0"/>
          </a:p>
          <a:p>
            <a:r>
              <a:rPr lang="en-US" dirty="0"/>
              <a:t>Starting point latent representation, inject extracted features</a:t>
            </a:r>
          </a:p>
          <a:p>
            <a:endParaRPr lang="en-US" dirty="0"/>
          </a:p>
          <a:p>
            <a:pPr marL="171450" indent="-171450">
              <a:buFontTx/>
              <a:buChar char="-"/>
            </a:pPr>
            <a:r>
              <a:rPr lang="en-US" dirty="0"/>
              <a:t>we than have a </a:t>
            </a:r>
            <a:r>
              <a:rPr lang="en-US" dirty="0" err="1"/>
              <a:t>seperate</a:t>
            </a:r>
            <a:r>
              <a:rPr lang="en-US" dirty="0"/>
              <a:t> image for each concept and use masked guidance to merge these into the final image. </a:t>
            </a:r>
          </a:p>
        </p:txBody>
      </p:sp>
      <p:sp>
        <p:nvSpPr>
          <p:cNvPr id="4" name="Slide Number Placeholder 3"/>
          <p:cNvSpPr>
            <a:spLocks noGrp="1"/>
          </p:cNvSpPr>
          <p:nvPr>
            <p:ph type="sldNum" sz="quarter" idx="5"/>
          </p:nvPr>
        </p:nvSpPr>
        <p:spPr/>
        <p:txBody>
          <a:bodyPr/>
          <a:lstStyle/>
          <a:p>
            <a:fld id="{06146913-DBF3-5540-BABC-D9F21B354423}" type="slidenum">
              <a:rPr lang="en-US" smtClean="0"/>
              <a:t>20</a:t>
            </a:fld>
            <a:endParaRPr lang="en-US"/>
          </a:p>
        </p:txBody>
      </p:sp>
    </p:spTree>
    <p:extLst>
      <p:ext uri="{BB962C8B-B14F-4D97-AF65-F5344CB8AC3E}">
        <p14:creationId xmlns:p14="http://schemas.microsoft.com/office/powerpoint/2010/main" val="1486360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give a short overview of generative model, specifically diffusion models</a:t>
            </a:r>
          </a:p>
        </p:txBody>
      </p:sp>
      <p:sp>
        <p:nvSpPr>
          <p:cNvPr id="4" name="Slide Number Placeholder 3"/>
          <p:cNvSpPr>
            <a:spLocks noGrp="1"/>
          </p:cNvSpPr>
          <p:nvPr>
            <p:ph type="sldNum" sz="quarter" idx="5"/>
          </p:nvPr>
        </p:nvSpPr>
        <p:spPr/>
        <p:txBody>
          <a:bodyPr/>
          <a:lstStyle/>
          <a:p>
            <a:fld id="{06146913-DBF3-5540-BABC-D9F21B354423}" type="slidenum">
              <a:rPr lang="en-US" smtClean="0"/>
              <a:t>3</a:t>
            </a:fld>
            <a:endParaRPr lang="en-US"/>
          </a:p>
        </p:txBody>
      </p:sp>
    </p:spTree>
    <p:extLst>
      <p:ext uri="{BB962C8B-B14F-4D97-AF65-F5344CB8AC3E}">
        <p14:creationId xmlns:p14="http://schemas.microsoft.com/office/powerpoint/2010/main" val="8122264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custom pre-trained diffusion model for each concept:</a:t>
            </a:r>
          </a:p>
          <a:p>
            <a:endParaRPr lang="en-US" dirty="0"/>
          </a:p>
          <a:p>
            <a:r>
              <a:rPr lang="en-US" dirty="0"/>
              <a:t>Starting point latent representation, inject extracted features</a:t>
            </a:r>
          </a:p>
          <a:p>
            <a:endParaRPr lang="en-US" dirty="0"/>
          </a:p>
          <a:p>
            <a:pPr marL="171450" indent="-171450">
              <a:buFontTx/>
              <a:buChar char="-"/>
            </a:pPr>
            <a:r>
              <a:rPr lang="en-US" dirty="0"/>
              <a:t>we than have a </a:t>
            </a:r>
            <a:r>
              <a:rPr lang="en-US" dirty="0" err="1"/>
              <a:t>seperate</a:t>
            </a:r>
            <a:r>
              <a:rPr lang="en-US" dirty="0"/>
              <a:t> image for each concept and use masked guidance to merge these into the final image. </a:t>
            </a:r>
          </a:p>
        </p:txBody>
      </p:sp>
      <p:sp>
        <p:nvSpPr>
          <p:cNvPr id="4" name="Slide Number Placeholder 3"/>
          <p:cNvSpPr>
            <a:spLocks noGrp="1"/>
          </p:cNvSpPr>
          <p:nvPr>
            <p:ph type="sldNum" sz="quarter" idx="5"/>
          </p:nvPr>
        </p:nvSpPr>
        <p:spPr/>
        <p:txBody>
          <a:bodyPr/>
          <a:lstStyle/>
          <a:p>
            <a:fld id="{06146913-DBF3-5540-BABC-D9F21B354423}" type="slidenum">
              <a:rPr lang="en-US" smtClean="0"/>
              <a:t>21</a:t>
            </a:fld>
            <a:endParaRPr lang="en-US"/>
          </a:p>
        </p:txBody>
      </p:sp>
    </p:spTree>
    <p:extLst>
      <p:ext uri="{BB962C8B-B14F-4D97-AF65-F5344CB8AC3E}">
        <p14:creationId xmlns:p14="http://schemas.microsoft.com/office/powerpoint/2010/main" val="192155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custom pre-trained diffusion model for each concept:</a:t>
            </a:r>
          </a:p>
          <a:p>
            <a:endParaRPr lang="en-US" dirty="0"/>
          </a:p>
          <a:p>
            <a:r>
              <a:rPr lang="en-US" dirty="0"/>
              <a:t>Starting point latent representation, inject extracted features</a:t>
            </a:r>
          </a:p>
          <a:p>
            <a:endParaRPr lang="en-US" dirty="0"/>
          </a:p>
          <a:p>
            <a:pPr marL="171450" indent="-171450">
              <a:buFontTx/>
              <a:buChar char="-"/>
            </a:pPr>
            <a:r>
              <a:rPr lang="en-US" dirty="0"/>
              <a:t>we than have a </a:t>
            </a:r>
            <a:r>
              <a:rPr lang="en-US" dirty="0" err="1"/>
              <a:t>seperate</a:t>
            </a:r>
            <a:r>
              <a:rPr lang="en-US" dirty="0"/>
              <a:t> image for each concept and use masked guidance to merge these into the final image. </a:t>
            </a:r>
          </a:p>
        </p:txBody>
      </p:sp>
      <p:sp>
        <p:nvSpPr>
          <p:cNvPr id="4" name="Slide Number Placeholder 3"/>
          <p:cNvSpPr>
            <a:spLocks noGrp="1"/>
          </p:cNvSpPr>
          <p:nvPr>
            <p:ph type="sldNum" sz="quarter" idx="5"/>
          </p:nvPr>
        </p:nvSpPr>
        <p:spPr/>
        <p:txBody>
          <a:bodyPr/>
          <a:lstStyle/>
          <a:p>
            <a:fld id="{06146913-DBF3-5540-BABC-D9F21B354423}" type="slidenum">
              <a:rPr lang="en-US" smtClean="0"/>
              <a:t>22</a:t>
            </a:fld>
            <a:endParaRPr lang="en-US"/>
          </a:p>
        </p:txBody>
      </p:sp>
    </p:spTree>
    <p:extLst>
      <p:ext uri="{BB962C8B-B14F-4D97-AF65-F5344CB8AC3E}">
        <p14:creationId xmlns:p14="http://schemas.microsoft.com/office/powerpoint/2010/main" val="31834065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custom pre-trained diffusion model for each concept:</a:t>
            </a:r>
          </a:p>
          <a:p>
            <a:endParaRPr lang="en-US" dirty="0"/>
          </a:p>
          <a:p>
            <a:r>
              <a:rPr lang="en-US" dirty="0"/>
              <a:t>Starting point latent representation, inject extracted features</a:t>
            </a:r>
          </a:p>
          <a:p>
            <a:endParaRPr lang="en-US" dirty="0"/>
          </a:p>
          <a:p>
            <a:pPr marL="171450" indent="-171450">
              <a:buFontTx/>
              <a:buChar char="-"/>
            </a:pPr>
            <a:r>
              <a:rPr lang="en-US" dirty="0"/>
              <a:t>we than have a </a:t>
            </a:r>
            <a:r>
              <a:rPr lang="en-US" dirty="0" err="1"/>
              <a:t>seperate</a:t>
            </a:r>
            <a:r>
              <a:rPr lang="en-US" dirty="0"/>
              <a:t> image for each concept and use masked guidance to merge these into the final image. </a:t>
            </a:r>
          </a:p>
        </p:txBody>
      </p:sp>
      <p:sp>
        <p:nvSpPr>
          <p:cNvPr id="4" name="Slide Number Placeholder 3"/>
          <p:cNvSpPr>
            <a:spLocks noGrp="1"/>
          </p:cNvSpPr>
          <p:nvPr>
            <p:ph type="sldNum" sz="quarter" idx="5"/>
          </p:nvPr>
        </p:nvSpPr>
        <p:spPr/>
        <p:txBody>
          <a:bodyPr/>
          <a:lstStyle/>
          <a:p>
            <a:fld id="{06146913-DBF3-5540-BABC-D9F21B354423}" type="slidenum">
              <a:rPr lang="en-US" smtClean="0"/>
              <a:t>23</a:t>
            </a:fld>
            <a:endParaRPr lang="en-US"/>
          </a:p>
        </p:txBody>
      </p:sp>
    </p:spTree>
    <p:extLst>
      <p:ext uri="{BB962C8B-B14F-4D97-AF65-F5344CB8AC3E}">
        <p14:creationId xmlns:p14="http://schemas.microsoft.com/office/powerpoint/2010/main" val="16650765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custom pre-trained diffusion model for each concept:</a:t>
            </a:r>
          </a:p>
          <a:p>
            <a:endParaRPr lang="en-US" dirty="0"/>
          </a:p>
          <a:p>
            <a:r>
              <a:rPr lang="en-US" dirty="0"/>
              <a:t>Starting point latent representation, inject extracted features</a:t>
            </a:r>
          </a:p>
          <a:p>
            <a:pPr marL="171450" indent="-171450">
              <a:buFontTx/>
              <a:buChar char="-"/>
            </a:pPr>
            <a:r>
              <a:rPr lang="en-US" dirty="0"/>
              <a:t>we than have a </a:t>
            </a:r>
            <a:r>
              <a:rPr lang="en-US" dirty="0" err="1"/>
              <a:t>seperate</a:t>
            </a:r>
            <a:r>
              <a:rPr lang="en-US" dirty="0"/>
              <a:t> image for each concept and use masked guidance to merge these into the final image. </a:t>
            </a:r>
          </a:p>
        </p:txBody>
      </p:sp>
      <p:sp>
        <p:nvSpPr>
          <p:cNvPr id="4" name="Slide Number Placeholder 3"/>
          <p:cNvSpPr>
            <a:spLocks noGrp="1"/>
          </p:cNvSpPr>
          <p:nvPr>
            <p:ph type="sldNum" sz="quarter" idx="5"/>
          </p:nvPr>
        </p:nvSpPr>
        <p:spPr/>
        <p:txBody>
          <a:bodyPr/>
          <a:lstStyle/>
          <a:p>
            <a:fld id="{06146913-DBF3-5540-BABC-D9F21B354423}" type="slidenum">
              <a:rPr lang="en-US" smtClean="0"/>
              <a:t>24</a:t>
            </a:fld>
            <a:endParaRPr lang="en-US"/>
          </a:p>
        </p:txBody>
      </p:sp>
    </p:spTree>
    <p:extLst>
      <p:ext uri="{BB962C8B-B14F-4D97-AF65-F5344CB8AC3E}">
        <p14:creationId xmlns:p14="http://schemas.microsoft.com/office/powerpoint/2010/main" val="27214427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Visual results of concept weaver. Close interaction good possible, no mix of concepts.</a:t>
            </a:r>
          </a:p>
          <a:p>
            <a:endParaRPr lang="en-US" dirty="0"/>
          </a:p>
          <a:p>
            <a:r>
              <a:rPr lang="en-US" dirty="0"/>
              <a:t>You can see those detailed masks that allows to merge the different concepts easily.</a:t>
            </a:r>
          </a:p>
        </p:txBody>
      </p:sp>
      <p:sp>
        <p:nvSpPr>
          <p:cNvPr id="4" name="Slide Number Placeholder 3"/>
          <p:cNvSpPr>
            <a:spLocks noGrp="1"/>
          </p:cNvSpPr>
          <p:nvPr>
            <p:ph type="sldNum" sz="quarter" idx="5"/>
          </p:nvPr>
        </p:nvSpPr>
        <p:spPr/>
        <p:txBody>
          <a:bodyPr/>
          <a:lstStyle/>
          <a:p>
            <a:fld id="{06146913-DBF3-5540-BABC-D9F21B354423}" type="slidenum">
              <a:rPr lang="en-US" smtClean="0"/>
              <a:t>25</a:t>
            </a:fld>
            <a:endParaRPr lang="en-US"/>
          </a:p>
        </p:txBody>
      </p:sp>
    </p:spTree>
    <p:extLst>
      <p:ext uri="{BB962C8B-B14F-4D97-AF65-F5344CB8AC3E}">
        <p14:creationId xmlns:p14="http://schemas.microsoft.com/office/powerpoint/2010/main" val="36906041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Visual results of concept weaver. Close interaction good possible, no mix of concepts.</a:t>
            </a:r>
          </a:p>
          <a:p>
            <a:endParaRPr lang="en-US" dirty="0"/>
          </a:p>
          <a:p>
            <a:r>
              <a:rPr lang="en-US" dirty="0"/>
              <a:t>The reason for that is in the created masks, that are very detailed, compared to prior methods such as mix-of-show. </a:t>
            </a:r>
          </a:p>
        </p:txBody>
      </p:sp>
      <p:sp>
        <p:nvSpPr>
          <p:cNvPr id="4" name="Slide Number Placeholder 3"/>
          <p:cNvSpPr>
            <a:spLocks noGrp="1"/>
          </p:cNvSpPr>
          <p:nvPr>
            <p:ph type="sldNum" sz="quarter" idx="5"/>
          </p:nvPr>
        </p:nvSpPr>
        <p:spPr/>
        <p:txBody>
          <a:bodyPr/>
          <a:lstStyle/>
          <a:p>
            <a:fld id="{06146913-DBF3-5540-BABC-D9F21B354423}" type="slidenum">
              <a:rPr lang="en-US" smtClean="0"/>
              <a:t>26</a:t>
            </a:fld>
            <a:endParaRPr lang="en-US"/>
          </a:p>
        </p:txBody>
      </p:sp>
    </p:spTree>
    <p:extLst>
      <p:ext uri="{BB962C8B-B14F-4D97-AF65-F5344CB8AC3E}">
        <p14:creationId xmlns:p14="http://schemas.microsoft.com/office/powerpoint/2010/main" val="38903557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Visual results of concept weaver. Close interaction good possible, no mix of concepts.</a:t>
            </a:r>
          </a:p>
          <a:p>
            <a:endParaRPr lang="en-US" dirty="0"/>
          </a:p>
          <a:p>
            <a:r>
              <a:rPr lang="en-US" dirty="0"/>
              <a:t>The reason for that is in the created masks, that are very detailed, compared to prior methods such as mix-of-show. </a:t>
            </a:r>
          </a:p>
        </p:txBody>
      </p:sp>
      <p:sp>
        <p:nvSpPr>
          <p:cNvPr id="4" name="Slide Number Placeholder 3"/>
          <p:cNvSpPr>
            <a:spLocks noGrp="1"/>
          </p:cNvSpPr>
          <p:nvPr>
            <p:ph type="sldNum" sz="quarter" idx="5"/>
          </p:nvPr>
        </p:nvSpPr>
        <p:spPr/>
        <p:txBody>
          <a:bodyPr/>
          <a:lstStyle/>
          <a:p>
            <a:fld id="{06146913-DBF3-5540-BABC-D9F21B354423}" type="slidenum">
              <a:rPr lang="en-US" smtClean="0"/>
              <a:t>27</a:t>
            </a:fld>
            <a:endParaRPr lang="en-US"/>
          </a:p>
        </p:txBody>
      </p:sp>
    </p:spTree>
    <p:extLst>
      <p:ext uri="{BB962C8B-B14F-4D97-AF65-F5344CB8AC3E}">
        <p14:creationId xmlns:p14="http://schemas.microsoft.com/office/powerpoint/2010/main" val="21835954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CLIP score to check for text and image similarity of created pictures. CLIP is a model from </a:t>
            </a:r>
            <a:r>
              <a:rPr lang="en-US" dirty="0" err="1"/>
              <a:t>openai</a:t>
            </a:r>
            <a:r>
              <a:rPr lang="en-US" dirty="0"/>
              <a:t> that is trained to learn representations of images and text in a joint embedding space.   This allows to calculate the cosine similarity between the created image and input prompt, as well as the similarity between each concept in the generated image and the input image. </a:t>
            </a:r>
          </a:p>
          <a:p>
            <a:endParaRPr lang="en-US" dirty="0"/>
          </a:p>
          <a:p>
            <a:r>
              <a:rPr lang="en-US" dirty="0"/>
              <a:t>Additionally, a user study with 20 people was conducted, where participants reviewed generated images for their alignment to the text, each concept, and the realism of the image. Scores are form 1 to 5, where 5 is the best. </a:t>
            </a:r>
          </a:p>
          <a:p>
            <a:endParaRPr lang="en-US" dirty="0"/>
          </a:p>
          <a:p>
            <a:r>
              <a:rPr lang="en-US" dirty="0"/>
              <a:t>We can see that concept weaver scores’ are better than compared models in all results. </a:t>
            </a:r>
          </a:p>
        </p:txBody>
      </p:sp>
      <p:sp>
        <p:nvSpPr>
          <p:cNvPr id="4" name="Slide Number Placeholder 3"/>
          <p:cNvSpPr>
            <a:spLocks noGrp="1"/>
          </p:cNvSpPr>
          <p:nvPr>
            <p:ph type="sldNum" sz="quarter" idx="5"/>
          </p:nvPr>
        </p:nvSpPr>
        <p:spPr/>
        <p:txBody>
          <a:bodyPr/>
          <a:lstStyle/>
          <a:p>
            <a:fld id="{06146913-DBF3-5540-BABC-D9F21B354423}" type="slidenum">
              <a:rPr lang="en-US" smtClean="0"/>
              <a:t>28</a:t>
            </a:fld>
            <a:endParaRPr lang="en-US"/>
          </a:p>
        </p:txBody>
      </p:sp>
    </p:spTree>
    <p:extLst>
      <p:ext uri="{BB962C8B-B14F-4D97-AF65-F5344CB8AC3E}">
        <p14:creationId xmlns:p14="http://schemas.microsoft.com/office/powerpoint/2010/main" val="4921194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paper is Instruct-Imagen: Image Generation with Multi-Modal Instruction</a:t>
            </a:r>
          </a:p>
        </p:txBody>
      </p:sp>
      <p:sp>
        <p:nvSpPr>
          <p:cNvPr id="4" name="Slide Number Placeholder 3"/>
          <p:cNvSpPr>
            <a:spLocks noGrp="1"/>
          </p:cNvSpPr>
          <p:nvPr>
            <p:ph type="sldNum" sz="quarter" idx="5"/>
          </p:nvPr>
        </p:nvSpPr>
        <p:spPr/>
        <p:txBody>
          <a:bodyPr/>
          <a:lstStyle/>
          <a:p>
            <a:fld id="{06146913-DBF3-5540-BABC-D9F21B354423}" type="slidenum">
              <a:rPr lang="en-US" smtClean="0"/>
              <a:t>29</a:t>
            </a:fld>
            <a:endParaRPr lang="en-US"/>
          </a:p>
        </p:txBody>
      </p:sp>
    </p:spTree>
    <p:extLst>
      <p:ext uri="{BB962C8B-B14F-4D97-AF65-F5344CB8AC3E}">
        <p14:creationId xmlns:p14="http://schemas.microsoft.com/office/powerpoint/2010/main" val="953792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 mentioned before, Image generation inherently include multi-modality, if we want to give detailed instruction on how the image should be generated/so that we can define the generated image in more details. Current models only specialize on one modality. The proposed Instruct Imagen model by Hu et al. introduces multi-modal instruction.</a:t>
            </a:r>
          </a:p>
        </p:txBody>
      </p:sp>
      <p:sp>
        <p:nvSpPr>
          <p:cNvPr id="4" name="Slide Number Placeholder 3"/>
          <p:cNvSpPr>
            <a:spLocks noGrp="1"/>
          </p:cNvSpPr>
          <p:nvPr>
            <p:ph type="sldNum" sz="quarter" idx="5"/>
          </p:nvPr>
        </p:nvSpPr>
        <p:spPr/>
        <p:txBody>
          <a:bodyPr/>
          <a:lstStyle/>
          <a:p>
            <a:fld id="{06146913-DBF3-5540-BABC-D9F21B354423}" type="slidenum">
              <a:rPr lang="en-US" smtClean="0"/>
              <a:t>30</a:t>
            </a:fld>
            <a:endParaRPr lang="en-US"/>
          </a:p>
        </p:txBody>
      </p:sp>
    </p:spTree>
    <p:extLst>
      <p:ext uri="{BB962C8B-B14F-4D97-AF65-F5344CB8AC3E}">
        <p14:creationId xmlns:p14="http://schemas.microsoft.com/office/powerpoint/2010/main" val="2320321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0" i="0" dirty="0">
                <a:solidFill>
                  <a:srgbClr val="202122"/>
                </a:solidFill>
                <a:effectLst/>
                <a:highlight>
                  <a:srgbClr val="FFFFFF"/>
                </a:highlight>
                <a:latin typeface="Arial" panose="020B0604020202020204" pitchFamily="34" charset="0"/>
              </a:rPr>
              <a:t>A generative model is a probabilistic model, that aims to learn a complex data distribution. This allows the model to create new samples from the learned distribution.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0" i="0" dirty="0">
                <a:solidFill>
                  <a:srgbClr val="202122"/>
                </a:solidFill>
                <a:effectLst/>
                <a:highlight>
                  <a:srgbClr val="FFFFFF"/>
                </a:highlight>
                <a:latin typeface="Arial" panose="020B0604020202020204" pitchFamily="34" charset="0"/>
              </a:rPr>
              <a:t>Different types of generative models a generative adversarial networks (GAN), variational autoencoders (VAE), and diffusion models.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0" i="0" dirty="0">
              <a:solidFill>
                <a:srgbClr val="202122"/>
              </a:solidFill>
              <a:effectLst/>
              <a:highlight>
                <a:srgbClr val="FFFFFF"/>
              </a:highlight>
              <a:latin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0" i="0" dirty="0">
              <a:solidFill>
                <a:srgbClr val="202122"/>
              </a:solidFill>
              <a:effectLst/>
              <a:highlight>
                <a:srgbClr val="FFFFFF"/>
              </a:highlight>
              <a:latin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b="0" i="0" dirty="0">
                <a:solidFill>
                  <a:srgbClr val="202122"/>
                </a:solidFill>
                <a:effectLst/>
                <a:highlight>
                  <a:srgbClr val="FFFFFF"/>
                </a:highlight>
                <a:latin typeface="Arial" panose="020B0604020202020204" pitchFamily="34" charset="0"/>
              </a:rPr>
              <a:t>A </a:t>
            </a:r>
            <a:r>
              <a:rPr lang="en-US" b="1" i="0" dirty="0">
                <a:solidFill>
                  <a:srgbClr val="202122"/>
                </a:solidFill>
                <a:effectLst/>
                <a:highlight>
                  <a:srgbClr val="FFFFFF"/>
                </a:highlight>
                <a:latin typeface="Arial" panose="020B0604020202020204" pitchFamily="34" charset="0"/>
              </a:rPr>
              <a:t>generative model</a:t>
            </a:r>
            <a:r>
              <a:rPr lang="en-US" b="0" i="0" dirty="0">
                <a:solidFill>
                  <a:srgbClr val="202122"/>
                </a:solidFill>
                <a:effectLst/>
                <a:highlight>
                  <a:srgbClr val="FFFFFF"/>
                </a:highlight>
                <a:latin typeface="Arial" panose="020B0604020202020204" pitchFamily="34" charset="0"/>
              </a:rPr>
              <a:t> is a </a:t>
            </a:r>
            <a:r>
              <a:rPr lang="en-US" b="0" i="0" u="none" strike="noStrike" dirty="0">
                <a:solidFill>
                  <a:srgbClr val="202122"/>
                </a:solidFill>
                <a:effectLst/>
                <a:highlight>
                  <a:srgbClr val="FFFFFF"/>
                </a:highlight>
                <a:latin typeface="Arial" panose="020B0604020202020204" pitchFamily="34" charset="0"/>
                <a:hlinkClick r:id="rId3" tooltip="Statistical model"/>
              </a:rPr>
              <a:t>probabilistic model</a:t>
            </a:r>
            <a:r>
              <a:rPr lang="en-US" b="0" i="0" dirty="0">
                <a:solidFill>
                  <a:srgbClr val="202122"/>
                </a:solidFill>
                <a:effectLst/>
                <a:highlight>
                  <a:srgbClr val="FFFFFF"/>
                </a:highlight>
                <a:latin typeface="Arial" panose="020B0604020202020204" pitchFamily="34" charset="0"/>
              </a:rPr>
              <a:t> of the </a:t>
            </a:r>
            <a:r>
              <a:rPr lang="en-US" b="0" i="0" u="none" strike="noStrike" dirty="0">
                <a:solidFill>
                  <a:srgbClr val="202122"/>
                </a:solidFill>
                <a:effectLst/>
                <a:highlight>
                  <a:srgbClr val="FFFFFF"/>
                </a:highlight>
                <a:latin typeface="Arial" panose="020B0604020202020204" pitchFamily="34" charset="0"/>
                <a:hlinkClick r:id="rId4" tooltip="Joint probability distribution"/>
              </a:rPr>
              <a:t>joint probability distribution</a:t>
            </a:r>
            <a:r>
              <a:rPr lang="en-US" b="0" i="0" dirty="0">
                <a:solidFill>
                  <a:srgbClr val="202122"/>
                </a:solidFill>
                <a:effectLst/>
                <a:highlight>
                  <a:srgbClr val="FFFFFF"/>
                </a:highlight>
                <a:latin typeface="Arial" panose="020B0604020202020204" pitchFamily="34" charset="0"/>
              </a:rPr>
              <a:t> 𝑃(𝑋,𝑌) on a given </a:t>
            </a:r>
            <a:r>
              <a:rPr lang="en-US" b="0" i="0" u="none" strike="noStrike" dirty="0">
                <a:solidFill>
                  <a:srgbClr val="202122"/>
                </a:solidFill>
                <a:effectLst/>
                <a:highlight>
                  <a:srgbClr val="FFFFFF"/>
                </a:highlight>
                <a:latin typeface="Arial" panose="020B0604020202020204" pitchFamily="34" charset="0"/>
                <a:hlinkClick r:id="rId5" tooltip="Observable variable"/>
              </a:rPr>
              <a:t>observable variable</a:t>
            </a:r>
            <a:r>
              <a:rPr lang="en-US" b="0" i="0" dirty="0">
                <a:solidFill>
                  <a:srgbClr val="202122"/>
                </a:solidFill>
                <a:effectLst/>
                <a:highlight>
                  <a:srgbClr val="FFFFFF"/>
                </a:highlight>
                <a:latin typeface="Arial" panose="020B0604020202020204" pitchFamily="34" charset="0"/>
              </a:rPr>
              <a:t> </a:t>
            </a:r>
            <a:r>
              <a:rPr lang="en-US" b="0" i="1" dirty="0">
                <a:solidFill>
                  <a:srgbClr val="202122"/>
                </a:solidFill>
                <a:effectLst/>
                <a:highlight>
                  <a:srgbClr val="FFFFFF"/>
                </a:highlight>
                <a:latin typeface="Arial" panose="020B0604020202020204" pitchFamily="34" charset="0"/>
              </a:rPr>
              <a:t>X</a:t>
            </a:r>
            <a:r>
              <a:rPr lang="en-US" b="0" i="0" dirty="0">
                <a:solidFill>
                  <a:srgbClr val="202122"/>
                </a:solidFill>
                <a:effectLst/>
                <a:highlight>
                  <a:srgbClr val="FFFFFF"/>
                </a:highlight>
                <a:latin typeface="Arial" panose="020B0604020202020204" pitchFamily="34" charset="0"/>
              </a:rPr>
              <a:t> and </a:t>
            </a:r>
            <a:r>
              <a:rPr lang="en-US" b="0" i="0" u="none" strike="noStrike" dirty="0">
                <a:solidFill>
                  <a:srgbClr val="202122"/>
                </a:solidFill>
                <a:effectLst/>
                <a:highlight>
                  <a:srgbClr val="FFFFFF"/>
                </a:highlight>
                <a:latin typeface="Arial" panose="020B0604020202020204" pitchFamily="34" charset="0"/>
                <a:hlinkClick r:id="rId6" tooltip="Target variable"/>
              </a:rPr>
              <a:t>target variable</a:t>
            </a:r>
            <a:r>
              <a:rPr lang="en-US" b="0" i="0" dirty="0">
                <a:solidFill>
                  <a:srgbClr val="202122"/>
                </a:solidFill>
                <a:effectLst/>
                <a:highlight>
                  <a:srgbClr val="FFFFFF"/>
                </a:highlight>
                <a:latin typeface="Arial" panose="020B0604020202020204" pitchFamily="34" charset="0"/>
              </a:rPr>
              <a:t> </a:t>
            </a:r>
            <a:r>
              <a:rPr lang="en-US" b="0" i="1" dirty="0">
                <a:solidFill>
                  <a:srgbClr val="202122"/>
                </a:solidFill>
                <a:effectLst/>
                <a:highlight>
                  <a:srgbClr val="FFFFFF"/>
                </a:highlight>
                <a:latin typeface="Arial" panose="020B0604020202020204" pitchFamily="34" charset="0"/>
              </a:rPr>
              <a:t>Y</a:t>
            </a:r>
            <a:r>
              <a:rPr lang="en-US" b="0" i="0" dirty="0">
                <a:solidFill>
                  <a:srgbClr val="202122"/>
                </a:solidFill>
                <a:effectLst/>
                <a:highlight>
                  <a:srgbClr val="FFFFFF"/>
                </a:highlight>
                <a:latin typeface="Arial" panose="020B0604020202020204" pitchFamily="34" charset="0"/>
              </a:rPr>
              <a:t>;</a:t>
            </a:r>
            <a:r>
              <a:rPr lang="en-US" b="0" i="0" u="none" strike="noStrike" baseline="30000" dirty="0">
                <a:solidFill>
                  <a:srgbClr val="202122"/>
                </a:solidFill>
                <a:effectLst/>
                <a:highlight>
                  <a:srgbClr val="FFFFFF"/>
                </a:highlight>
                <a:latin typeface="Arial" panose="020B0604020202020204" pitchFamily="34" charset="0"/>
                <a:hlinkClick r:id="rId7"/>
              </a:rPr>
              <a:t>[1]</a:t>
            </a:r>
            <a:r>
              <a:rPr lang="en-US" b="0" i="0" dirty="0">
                <a:solidFill>
                  <a:srgbClr val="202122"/>
                </a:solidFill>
                <a:effectLst/>
                <a:highlight>
                  <a:srgbClr val="FFFFFF"/>
                </a:highlight>
                <a:latin typeface="Arial" panose="020B0604020202020204" pitchFamily="34" charset="0"/>
              </a:rPr>
              <a:t> A generative model can be used to "generate" random instances (</a:t>
            </a:r>
            <a:r>
              <a:rPr lang="en-US" b="0" i="0" u="none" strike="noStrike" dirty="0">
                <a:solidFill>
                  <a:srgbClr val="202122"/>
                </a:solidFill>
                <a:effectLst/>
                <a:highlight>
                  <a:srgbClr val="FFFFFF"/>
                </a:highlight>
                <a:latin typeface="Arial" panose="020B0604020202020204" pitchFamily="34" charset="0"/>
                <a:hlinkClick r:id="rId8" tooltip="Outcome (probability)"/>
              </a:rPr>
              <a:t>outcomes</a:t>
            </a:r>
            <a:r>
              <a:rPr lang="en-US" b="0" i="0" dirty="0">
                <a:solidFill>
                  <a:srgbClr val="202122"/>
                </a:solidFill>
                <a:effectLst/>
                <a:highlight>
                  <a:srgbClr val="FFFFFF"/>
                </a:highlight>
                <a:latin typeface="Arial" panose="020B0604020202020204" pitchFamily="34" charset="0"/>
              </a:rPr>
              <a:t>) of an observation </a:t>
            </a:r>
            <a:r>
              <a:rPr lang="en-US" b="0" i="1" dirty="0">
                <a:solidFill>
                  <a:srgbClr val="202122"/>
                </a:solidFill>
                <a:effectLst/>
                <a:highlight>
                  <a:srgbClr val="FFFFFF"/>
                </a:highlight>
                <a:latin typeface="Arial" panose="020B0604020202020204" pitchFamily="34" charset="0"/>
              </a:rPr>
              <a:t>x</a:t>
            </a:r>
            <a:r>
              <a:rPr lang="en-US" b="0" i="0" dirty="0">
                <a:solidFill>
                  <a:srgbClr val="202122"/>
                </a:solidFill>
                <a:effectLst/>
                <a:highlight>
                  <a:srgbClr val="FFFFFF"/>
                </a:highlight>
                <a:latin typeface="Arial" panose="020B0604020202020204" pitchFamily="34" charset="0"/>
              </a:rPr>
              <a:t>.</a:t>
            </a:r>
            <a:r>
              <a:rPr lang="en-US" b="0" i="0" u="none" strike="noStrike" baseline="30000" dirty="0">
                <a:solidFill>
                  <a:srgbClr val="202122"/>
                </a:solidFill>
                <a:effectLst/>
                <a:highlight>
                  <a:srgbClr val="FFFFFF"/>
                </a:highlight>
                <a:latin typeface="Arial" panose="020B0604020202020204" pitchFamily="34" charset="0"/>
                <a:hlinkClick r:id="rId9"/>
              </a:rPr>
              <a:t>[2]</a:t>
            </a:r>
            <a:endParaRPr lang="en-US" b="0" i="0" dirty="0">
              <a:solidFill>
                <a:srgbClr val="202122"/>
              </a:solidFill>
              <a:effectLst/>
              <a:highlight>
                <a:srgbClr val="FFFFFF"/>
              </a:highligh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4</a:t>
            </a:fld>
            <a:endParaRPr lang="en-US"/>
          </a:p>
        </p:txBody>
      </p:sp>
    </p:spTree>
    <p:extLst>
      <p:ext uri="{BB962C8B-B14F-4D97-AF65-F5344CB8AC3E}">
        <p14:creationId xmlns:p14="http://schemas.microsoft.com/office/powerpoint/2010/main" val="27327195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Instruct-Imagen model is a two-stage cascaded diffusion model. This mean that the first stage, generate an image in a low resolution, and the second stage upscales the images to a higher resolution. </a:t>
            </a:r>
          </a:p>
          <a:p>
            <a:endParaRPr lang="en-US" dirty="0"/>
          </a:p>
          <a:p>
            <a:r>
              <a:rPr lang="en-US" dirty="0"/>
              <a:t>The architecture is based on the Imagen model. </a:t>
            </a:r>
          </a:p>
          <a:p>
            <a:r>
              <a:rPr lang="en-US" dirty="0"/>
              <a:t>Specifically, the U-Net is modified by adding additional cross-attention layer that condition the generation process on multi-modal context and other smaller changes.</a:t>
            </a:r>
          </a:p>
          <a:p>
            <a:r>
              <a:rPr lang="en-US" dirty="0"/>
              <a:t>Additionally, the Text-to-Image </a:t>
            </a:r>
            <a:r>
              <a:rPr lang="en-US" dirty="0" err="1"/>
              <a:t>dowm</a:t>
            </a:r>
            <a:r>
              <a:rPr lang="en-US" dirty="0"/>
              <a:t> sampler is also used to extract features from multi-modal instructions.</a:t>
            </a:r>
          </a:p>
        </p:txBody>
      </p:sp>
      <p:sp>
        <p:nvSpPr>
          <p:cNvPr id="4" name="Slide Number Placeholder 3"/>
          <p:cNvSpPr>
            <a:spLocks noGrp="1"/>
          </p:cNvSpPr>
          <p:nvPr>
            <p:ph type="sldNum" sz="quarter" idx="5"/>
          </p:nvPr>
        </p:nvSpPr>
        <p:spPr/>
        <p:txBody>
          <a:bodyPr/>
          <a:lstStyle/>
          <a:p>
            <a:fld id="{06146913-DBF3-5540-BABC-D9F21B354423}" type="slidenum">
              <a:rPr lang="en-US" smtClean="0"/>
              <a:t>31</a:t>
            </a:fld>
            <a:endParaRPr lang="en-US"/>
          </a:p>
        </p:txBody>
      </p:sp>
    </p:spTree>
    <p:extLst>
      <p:ext uri="{BB962C8B-B14F-4D97-AF65-F5344CB8AC3E}">
        <p14:creationId xmlns:p14="http://schemas.microsoft.com/office/powerpoint/2010/main" val="1653306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Instruct-Imagen model is a two-stage cascaded diffusion model. This mean that the first stage, generate an image in a low resolution, and the second stage upscales the images to a higher resolution. </a:t>
            </a:r>
          </a:p>
          <a:p>
            <a:endParaRPr lang="en-US" dirty="0"/>
          </a:p>
          <a:p>
            <a:r>
              <a:rPr lang="en-US" dirty="0"/>
              <a:t>The architecture is based on the Imagen model. </a:t>
            </a:r>
          </a:p>
          <a:p>
            <a:r>
              <a:rPr lang="en-US" dirty="0"/>
              <a:t>Specifically, the U-Net is modified by adding additional cross-attention layer that condition the generation process on multi-modal context and other smaller changes.</a:t>
            </a:r>
          </a:p>
          <a:p>
            <a:r>
              <a:rPr lang="en-US" dirty="0"/>
              <a:t>Additionally, the Text-to-Image </a:t>
            </a:r>
            <a:r>
              <a:rPr lang="en-US" dirty="0" err="1"/>
              <a:t>dowm</a:t>
            </a:r>
            <a:r>
              <a:rPr lang="en-US" dirty="0"/>
              <a:t> sampler is also used to extract features from multi-modal instructions.</a:t>
            </a:r>
          </a:p>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32</a:t>
            </a:fld>
            <a:endParaRPr lang="en-US"/>
          </a:p>
        </p:txBody>
      </p:sp>
    </p:spTree>
    <p:extLst>
      <p:ext uri="{BB962C8B-B14F-4D97-AF65-F5344CB8AC3E}">
        <p14:creationId xmlns:p14="http://schemas.microsoft.com/office/powerpoint/2010/main" val="33803894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Instruct-Imagen model is a two-stage cascaded diffusion model. This mean that the first stage, generate an image in a low resolution, and the second stage upscales the images to a higher resolution. </a:t>
            </a:r>
          </a:p>
          <a:p>
            <a:endParaRPr lang="en-US" dirty="0"/>
          </a:p>
          <a:p>
            <a:r>
              <a:rPr lang="en-US" dirty="0"/>
              <a:t>The architecture is based on the Imagen model. </a:t>
            </a:r>
          </a:p>
          <a:p>
            <a:r>
              <a:rPr lang="en-US" dirty="0"/>
              <a:t>Specifically, the U-Net is modified by adding additional cross-attention layer that condition the generation process on multi-modal context and other smaller changes.</a:t>
            </a:r>
          </a:p>
          <a:p>
            <a:r>
              <a:rPr lang="en-US" dirty="0"/>
              <a:t>Additionally, the Text-to-Image </a:t>
            </a:r>
            <a:r>
              <a:rPr lang="en-US" dirty="0" err="1"/>
              <a:t>dowm</a:t>
            </a:r>
            <a:r>
              <a:rPr lang="en-US" dirty="0"/>
              <a:t> sampler is also used to extract features from multi-modal instructions.</a:t>
            </a:r>
          </a:p>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33</a:t>
            </a:fld>
            <a:endParaRPr lang="en-US"/>
          </a:p>
        </p:txBody>
      </p:sp>
    </p:spTree>
    <p:extLst>
      <p:ext uri="{BB962C8B-B14F-4D97-AF65-F5344CB8AC3E}">
        <p14:creationId xmlns:p14="http://schemas.microsoft.com/office/powerpoint/2010/main" val="38411100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Instruct-Imagen model is a two-stage cascaded diffusion model. This mean that the first stage, generate an image in a low resolution, and the second stage upscales the images to a higher resolution. </a:t>
            </a:r>
          </a:p>
          <a:p>
            <a:endParaRPr lang="en-US" dirty="0"/>
          </a:p>
          <a:p>
            <a:r>
              <a:rPr lang="en-US" dirty="0"/>
              <a:t>The architecture is based on the Imagen model. </a:t>
            </a:r>
          </a:p>
          <a:p>
            <a:r>
              <a:rPr lang="en-US" dirty="0"/>
              <a:t>Specifically, the U-Net is modified by adding additional cross-attention layer that condition the generation process on multi-modal context and other smaller changes.</a:t>
            </a:r>
          </a:p>
          <a:p>
            <a:r>
              <a:rPr lang="en-US" dirty="0"/>
              <a:t>Additionally, the Text-to-Image </a:t>
            </a:r>
            <a:r>
              <a:rPr lang="en-US" dirty="0" err="1"/>
              <a:t>dowm</a:t>
            </a:r>
            <a:r>
              <a:rPr lang="en-US" dirty="0"/>
              <a:t> sampler is also used to extract features from multi-modal instructions.</a:t>
            </a:r>
          </a:p>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34</a:t>
            </a:fld>
            <a:endParaRPr lang="en-US"/>
          </a:p>
        </p:txBody>
      </p:sp>
    </p:spTree>
    <p:extLst>
      <p:ext uri="{BB962C8B-B14F-4D97-AF65-F5344CB8AC3E}">
        <p14:creationId xmlns:p14="http://schemas.microsoft.com/office/powerpoint/2010/main" val="27285987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Instruct-Imagen model is a two-stage cascaded diffusion model. This mean that the first stage, generate an image in a low resolution, and the second stage upscales the images to a higher resolution. </a:t>
            </a:r>
          </a:p>
          <a:p>
            <a:endParaRPr lang="en-US" dirty="0"/>
          </a:p>
          <a:p>
            <a:r>
              <a:rPr lang="en-US" dirty="0"/>
              <a:t>The architecture is based on the Imagen model. </a:t>
            </a:r>
          </a:p>
          <a:p>
            <a:r>
              <a:rPr lang="en-US" dirty="0"/>
              <a:t>Specifically, the U-Net is modified by adding additional cross-attention layer that condition the generation process on multi-modal context and other smaller changes.</a:t>
            </a:r>
          </a:p>
          <a:p>
            <a:r>
              <a:rPr lang="en-US" dirty="0"/>
              <a:t>Additionally, the Text-to-Image </a:t>
            </a:r>
            <a:r>
              <a:rPr lang="en-US" dirty="0" err="1"/>
              <a:t>dowm</a:t>
            </a:r>
            <a:r>
              <a:rPr lang="en-US" dirty="0"/>
              <a:t> sampler is also used to extract features from multi-modal instructions.</a:t>
            </a:r>
          </a:p>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35</a:t>
            </a:fld>
            <a:endParaRPr lang="en-US"/>
          </a:p>
        </p:txBody>
      </p:sp>
    </p:spTree>
    <p:extLst>
      <p:ext uri="{BB962C8B-B14F-4D97-AF65-F5344CB8AC3E}">
        <p14:creationId xmlns:p14="http://schemas.microsoft.com/office/powerpoint/2010/main" val="10507052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proposed training pipeline to introduce multi-modal capabilities</a:t>
            </a:r>
          </a:p>
        </p:txBody>
      </p:sp>
      <p:sp>
        <p:nvSpPr>
          <p:cNvPr id="4" name="Slide Number Placeholder 3"/>
          <p:cNvSpPr>
            <a:spLocks noGrp="1"/>
          </p:cNvSpPr>
          <p:nvPr>
            <p:ph type="sldNum" sz="quarter" idx="5"/>
          </p:nvPr>
        </p:nvSpPr>
        <p:spPr/>
        <p:txBody>
          <a:bodyPr/>
          <a:lstStyle/>
          <a:p>
            <a:fld id="{06146913-DBF3-5540-BABC-D9F21B354423}" type="slidenum">
              <a:rPr lang="en-US" smtClean="0"/>
              <a:t>36</a:t>
            </a:fld>
            <a:endParaRPr lang="en-US"/>
          </a:p>
        </p:txBody>
      </p:sp>
    </p:spTree>
    <p:extLst>
      <p:ext uri="{BB962C8B-B14F-4D97-AF65-F5344CB8AC3E}">
        <p14:creationId xmlns:p14="http://schemas.microsoft.com/office/powerpoint/2010/main" val="23279366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training process is started on a version of Imagen pretrained on internal data sources. This is now a basic text-to-image model. </a:t>
            </a:r>
          </a:p>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37</a:t>
            </a:fld>
            <a:endParaRPr lang="en-US"/>
          </a:p>
        </p:txBody>
      </p:sp>
    </p:spTree>
    <p:extLst>
      <p:ext uri="{BB962C8B-B14F-4D97-AF65-F5344CB8AC3E}">
        <p14:creationId xmlns:p14="http://schemas.microsoft.com/office/powerpoint/2010/main" val="37324600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that, the Retrieval-augmented training is started. </a:t>
            </a:r>
          </a:p>
          <a:p>
            <a:r>
              <a:rPr lang="en-US" dirty="0"/>
              <a:t>Here the pre-trained diffusion model is further trained on a newly created dataset. </a:t>
            </a:r>
          </a:p>
          <a:p>
            <a:r>
              <a:rPr lang="en-US" b="0" i="0" dirty="0">
                <a:solidFill>
                  <a:srgbClr val="172B4D"/>
                </a:solidFill>
                <a:effectLst/>
                <a:highlight>
                  <a:srgbClr val="FFFFFF"/>
                </a:highlight>
                <a:latin typeface="Arial" panose="020B0604020202020204" pitchFamily="34" charset="0"/>
              </a:rPr>
              <a:t>The dataset consists of domain-specific clustered image-text pairs with five pairs per cluster. During training, one pair is selected as the input and target for the model and three other pairs as the multi-modal context. One pair is randomly selected to be redundant.</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38</a:t>
            </a:fld>
            <a:endParaRPr lang="en-US"/>
          </a:p>
        </p:txBody>
      </p:sp>
    </p:spTree>
    <p:extLst>
      <p:ext uri="{BB962C8B-B14F-4D97-AF65-F5344CB8AC3E}">
        <p14:creationId xmlns:p14="http://schemas.microsoft.com/office/powerpoint/2010/main" val="174104846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before, the image encoder is used to to encode the multi-modal input, which are cross-conditioned on their image description. This is than used as the multi-modal context that is used to guide the generation process.</a:t>
            </a:r>
          </a:p>
        </p:txBody>
      </p:sp>
      <p:sp>
        <p:nvSpPr>
          <p:cNvPr id="4" name="Slide Number Placeholder 3"/>
          <p:cNvSpPr>
            <a:spLocks noGrp="1"/>
          </p:cNvSpPr>
          <p:nvPr>
            <p:ph type="sldNum" sz="quarter" idx="5"/>
          </p:nvPr>
        </p:nvSpPr>
        <p:spPr/>
        <p:txBody>
          <a:bodyPr/>
          <a:lstStyle/>
          <a:p>
            <a:fld id="{06146913-DBF3-5540-BABC-D9F21B354423}" type="slidenum">
              <a:rPr lang="en-US" smtClean="0"/>
              <a:t>39</a:t>
            </a:fld>
            <a:endParaRPr lang="en-US"/>
          </a:p>
        </p:txBody>
      </p:sp>
    </p:spTree>
    <p:extLst>
      <p:ext uri="{BB962C8B-B14F-4D97-AF65-F5344CB8AC3E}">
        <p14:creationId xmlns:p14="http://schemas.microsoft.com/office/powerpoint/2010/main" val="12126481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highlight>
                  <a:srgbClr val="FFFFFF"/>
                </a:highlight>
                <a:latin typeface="Arial" panose="020B0604020202020204" pitchFamily="34" charset="0"/>
              </a:rPr>
              <a:t>The second training phase fine-tunes the model on a diverse set of image generation tasks focused on multi-modal instructions. This includes tasks that combine text with other modalities such a </a:t>
            </a:r>
            <a:r>
              <a:rPr lang="en-US" b="0" i="0" dirty="0" err="1">
                <a:solidFill>
                  <a:srgbClr val="172B4D"/>
                </a:solidFill>
                <a:effectLst/>
                <a:highlight>
                  <a:srgbClr val="FFFFFF"/>
                </a:highlight>
                <a:latin typeface="Arial" panose="020B0604020202020204" pitchFamily="34" charset="0"/>
              </a:rPr>
              <a:t>syles</a:t>
            </a:r>
            <a:r>
              <a:rPr lang="en-US" b="0" i="0" dirty="0">
                <a:solidFill>
                  <a:srgbClr val="172B4D"/>
                </a:solidFill>
                <a:effectLst/>
                <a:highlight>
                  <a:srgbClr val="FFFFFF"/>
                </a:highlight>
                <a:latin typeface="Arial" panose="020B0604020202020204" pitchFamily="34" charset="0"/>
              </a:rPr>
              <a:t>, edges, or subject</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40</a:t>
            </a:fld>
            <a:endParaRPr lang="en-US"/>
          </a:p>
        </p:txBody>
      </p:sp>
    </p:spTree>
    <p:extLst>
      <p:ext uri="{BB962C8B-B14F-4D97-AF65-F5344CB8AC3E}">
        <p14:creationId xmlns:p14="http://schemas.microsoft.com/office/powerpoint/2010/main" val="2411838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dirty="0"/>
              <a:t> Diffusion models are the current standard for generative models. They learn to model the data distribution by denoising a noisy input signal. They consist of a forward process, where noise is added, and learn a reverse process, that removes the noise. </a:t>
            </a:r>
          </a:p>
          <a:p>
            <a:pPr algn="l">
              <a:buFont typeface="Arial" panose="020B0604020202020204" pitchFamily="34" charset="0"/>
              <a:buChar char="•"/>
            </a:pPr>
            <a:r>
              <a:rPr lang="en-US" dirty="0"/>
              <a:t>  The reason for their popularity is that is the possibility to create high-quality images, and that they offer the most flexible </a:t>
            </a:r>
            <a:r>
              <a:rPr lang="en-US" b="0" i="0" dirty="0">
                <a:solidFill>
                  <a:srgbClr val="E8E8E6"/>
                </a:solidFill>
                <a:effectLst/>
                <a:highlight>
                  <a:srgbClr val="191A1A"/>
                </a:highlight>
                <a:latin typeface="__fkGroteskNeue_598ab8"/>
              </a:rPr>
              <a:t>generation process that allows to manipulate the latent space or condition on additional information.</a:t>
            </a:r>
          </a:p>
          <a:p>
            <a:pPr algn="l">
              <a:buFont typeface="Arial" panose="020B0604020202020204" pitchFamily="34" charset="0"/>
              <a:buChar char="•"/>
            </a:pPr>
            <a:endParaRPr lang="en-US" b="0" i="0" dirty="0">
              <a:solidFill>
                <a:srgbClr val="E8E8E6"/>
              </a:solidFill>
              <a:effectLst/>
              <a:highlight>
                <a:srgbClr val="191A1A"/>
              </a:highlight>
              <a:latin typeface="__fkGroteskNeue_598ab8"/>
            </a:endParaRPr>
          </a:p>
          <a:p>
            <a:pPr algn="l">
              <a:buFont typeface="Arial" panose="020B0604020202020204" pitchFamily="34" charset="0"/>
              <a:buChar char="•"/>
            </a:pPr>
            <a:r>
              <a:rPr lang="en-US" b="0" i="0" dirty="0">
                <a:solidFill>
                  <a:srgbClr val="E8E8E6"/>
                </a:solidFill>
                <a:effectLst/>
                <a:highlight>
                  <a:srgbClr val="191A1A"/>
                </a:highlight>
                <a:latin typeface="__fkGroteskNeue_598ab8"/>
              </a:rPr>
              <a:t>This controllability enables applications like image editing, style transfer, and multimodal generation.</a:t>
            </a:r>
          </a:p>
          <a:p>
            <a:endParaRPr lang="en-US" dirty="0"/>
          </a:p>
          <a:p>
            <a:endParaRPr lang="en-US" dirty="0"/>
          </a:p>
          <a:p>
            <a:endParaRPr lang="en-US" dirty="0"/>
          </a:p>
          <a:p>
            <a:pPr algn="l">
              <a:buFont typeface="Arial" panose="020B0604020202020204" pitchFamily="34" charset="0"/>
              <a:buChar char="•"/>
            </a:pPr>
            <a:r>
              <a:rPr lang="en-US" b="0" i="0" dirty="0">
                <a:solidFill>
                  <a:srgbClr val="242424"/>
                </a:solidFill>
                <a:effectLst/>
                <a:highlight>
                  <a:srgbClr val="FFFFFF"/>
                </a:highlight>
                <a:latin typeface="source-serif-pro"/>
              </a:rPr>
              <a:t>High-fidelity samples. It’s due to the nature of gradually removing noise. Unlike VAEs and GANs, which generate samples at once, diffusion models create samples step by step. The model first creates a coarse image structure and then focuses on adding fine details on top.</a:t>
            </a:r>
          </a:p>
          <a:p>
            <a:pPr algn="l">
              <a:buFont typeface="Arial" panose="020B0604020202020204" pitchFamily="34" charset="0"/>
              <a:buChar char="•"/>
            </a:pPr>
            <a:r>
              <a:rPr lang="en-US" b="0" i="0" dirty="0">
                <a:solidFill>
                  <a:srgbClr val="242424"/>
                </a:solidFill>
                <a:effectLst/>
                <a:highlight>
                  <a:srgbClr val="FFFFFF"/>
                </a:highlight>
                <a:latin typeface="source-serif-pro"/>
              </a:rPr>
              <a:t>High diversity samples. Likelihood maximization covers all modes of the training dataset.</a:t>
            </a:r>
          </a:p>
          <a:p>
            <a:pPr algn="l">
              <a:buFont typeface="Arial" panose="020B0604020202020204" pitchFamily="34" charset="0"/>
              <a:buChar char="•"/>
            </a:pPr>
            <a:r>
              <a:rPr lang="en-US" b="0" i="0" dirty="0">
                <a:solidFill>
                  <a:srgbClr val="242424"/>
                </a:solidFill>
                <a:effectLst/>
                <a:highlight>
                  <a:srgbClr val="FFFFFF"/>
                </a:highlight>
                <a:latin typeface="source-serif-pro"/>
              </a:rPr>
              <a:t>The intermediate noisy images serve as latent codes and have the same size as the training images. This is one of the reasons why diffusion models can generate high-fidelity samples.</a:t>
            </a:r>
          </a:p>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5</a:t>
            </a:fld>
            <a:endParaRPr lang="en-US"/>
          </a:p>
        </p:txBody>
      </p:sp>
    </p:spTree>
    <p:extLst>
      <p:ext uri="{BB962C8B-B14F-4D97-AF65-F5344CB8AC3E}">
        <p14:creationId xmlns:p14="http://schemas.microsoft.com/office/powerpoint/2010/main" val="24756737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highlight>
                  <a:srgbClr val="FFFFFF"/>
                </a:highlight>
                <a:latin typeface="Arial" panose="020B0604020202020204" pitchFamily="34" charset="0"/>
              </a:rPr>
              <a:t>Instruct-Imagen was tested on in-domain and zero-shot problems, where the latter involves of complex and unseen instructions for image generation. The evaluation was performed using a variety of datasets and was </a:t>
            </a:r>
            <a:r>
              <a:rPr lang="en-US" b="0" i="0" dirty="0" err="1">
                <a:solidFill>
                  <a:srgbClr val="172B4D"/>
                </a:solidFill>
                <a:effectLst/>
                <a:highlight>
                  <a:srgbClr val="FFFFFF"/>
                </a:highlight>
                <a:latin typeface="Arial" panose="020B0604020202020204" pitchFamily="34" charset="0"/>
              </a:rPr>
              <a:t>evaluted</a:t>
            </a:r>
            <a:r>
              <a:rPr lang="en-US" b="0" i="0" dirty="0">
                <a:solidFill>
                  <a:srgbClr val="172B4D"/>
                </a:solidFill>
                <a:effectLst/>
                <a:highlight>
                  <a:srgbClr val="FFFFFF"/>
                </a:highlight>
                <a:latin typeface="Arial" panose="020B0604020202020204" pitchFamily="34" charset="0"/>
              </a:rPr>
              <a:t> by humans for all different subtasks.  The evaluation is based on the semantic consistency and perceptual quality </a:t>
            </a:r>
            <a:r>
              <a:rPr lang="en-US" dirty="0"/>
              <a:t>The single-task and multi-task models are baseline models of Instruct-Imagen with the same model architecture, but they do not have access to multi-modal instruction during fine-tuning. Instead, they directly accept the raw multi-modal inputs relevant to the specific task. Additionally, a single-task model needs to be trained for each subtask. We can see that the proposes methods outperforms prior methods in nearly all evaluated tasks.</a:t>
            </a:r>
          </a:p>
        </p:txBody>
      </p:sp>
      <p:sp>
        <p:nvSpPr>
          <p:cNvPr id="4" name="Slide Number Placeholder 3"/>
          <p:cNvSpPr>
            <a:spLocks noGrp="1"/>
          </p:cNvSpPr>
          <p:nvPr>
            <p:ph type="sldNum" sz="quarter" idx="5"/>
          </p:nvPr>
        </p:nvSpPr>
        <p:spPr/>
        <p:txBody>
          <a:bodyPr/>
          <a:lstStyle/>
          <a:p>
            <a:fld id="{06146913-DBF3-5540-BABC-D9F21B354423}" type="slidenum">
              <a:rPr lang="en-US" smtClean="0"/>
              <a:t>41</a:t>
            </a:fld>
            <a:endParaRPr lang="en-US"/>
          </a:p>
        </p:txBody>
      </p:sp>
    </p:spTree>
    <p:extLst>
      <p:ext uri="{BB962C8B-B14F-4D97-AF65-F5344CB8AC3E}">
        <p14:creationId xmlns:p14="http://schemas.microsoft.com/office/powerpoint/2010/main" val="54184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present the last paper: MedM2G: unifying Medical Multi-Modal Generation via </a:t>
            </a:r>
            <a:r>
              <a:rPr lang="en-US" dirty="0" err="1"/>
              <a:t>Corss</a:t>
            </a:r>
            <a:r>
              <a:rPr lang="en-US" dirty="0"/>
              <a:t>-Guided Diffusion with Visual Invariant. </a:t>
            </a:r>
          </a:p>
        </p:txBody>
      </p:sp>
      <p:sp>
        <p:nvSpPr>
          <p:cNvPr id="4" name="Slide Number Placeholder 3"/>
          <p:cNvSpPr>
            <a:spLocks noGrp="1"/>
          </p:cNvSpPr>
          <p:nvPr>
            <p:ph type="sldNum" sz="quarter" idx="5"/>
          </p:nvPr>
        </p:nvSpPr>
        <p:spPr/>
        <p:txBody>
          <a:bodyPr/>
          <a:lstStyle/>
          <a:p>
            <a:fld id="{06146913-DBF3-5540-BABC-D9F21B354423}" type="slidenum">
              <a:rPr lang="en-US" smtClean="0"/>
              <a:t>42</a:t>
            </a:fld>
            <a:endParaRPr lang="en-US"/>
          </a:p>
        </p:txBody>
      </p:sp>
    </p:spTree>
    <p:extLst>
      <p:ext uri="{BB962C8B-B14F-4D97-AF65-F5344CB8AC3E}">
        <p14:creationId xmlns:p14="http://schemas.microsoft.com/office/powerpoint/2010/main" val="17519631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Prior models treat every modality individually, resulting in inefficient analysis. The challenge for multi-modality is to align and integrate diverse medical generation task that keeps the distinct features for each modality. The lack of large and diverse medical datasets over multiple modalities hinders the development and training of effective multi-modal generation models.</a:t>
            </a:r>
          </a:p>
        </p:txBody>
      </p:sp>
      <p:sp>
        <p:nvSpPr>
          <p:cNvPr id="4" name="Slide Number Placeholder 3"/>
          <p:cNvSpPr>
            <a:spLocks noGrp="1"/>
          </p:cNvSpPr>
          <p:nvPr>
            <p:ph type="sldNum" sz="quarter" idx="5"/>
          </p:nvPr>
        </p:nvSpPr>
        <p:spPr/>
        <p:txBody>
          <a:bodyPr/>
          <a:lstStyle/>
          <a:p>
            <a:fld id="{06146913-DBF3-5540-BABC-D9F21B354423}" type="slidenum">
              <a:rPr lang="en-US" smtClean="0"/>
              <a:t>43</a:t>
            </a:fld>
            <a:endParaRPr lang="en-US"/>
          </a:p>
        </p:txBody>
      </p:sp>
    </p:spTree>
    <p:extLst>
      <p:ext uri="{BB962C8B-B14F-4D97-AF65-F5344CB8AC3E}">
        <p14:creationId xmlns:p14="http://schemas.microsoft.com/office/powerpoint/2010/main" val="12517466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take a look on how MedM2G tackles these problems. </a:t>
            </a:r>
          </a:p>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44</a:t>
            </a:fld>
            <a:endParaRPr lang="en-US"/>
          </a:p>
        </p:txBody>
      </p:sp>
    </p:spTree>
    <p:extLst>
      <p:ext uri="{BB962C8B-B14F-4D97-AF65-F5344CB8AC3E}">
        <p14:creationId xmlns:p14="http://schemas.microsoft.com/office/powerpoint/2010/main" val="16082641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 In the beginning, each modality is encoded in its respective latent space. A crucial step is to align the different medical modalities into a shared latent space. They use the text-model for the alignment of the latent space, as it is included in most datasets. </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45</a:t>
            </a:fld>
            <a:endParaRPr lang="en-US"/>
          </a:p>
        </p:txBody>
      </p:sp>
    </p:spTree>
    <p:extLst>
      <p:ext uri="{BB962C8B-B14F-4D97-AF65-F5344CB8AC3E}">
        <p14:creationId xmlns:p14="http://schemas.microsoft.com/office/powerpoint/2010/main" val="18707853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important feature of MedM2G is the preservation of the medical visual invariant for each imaging modal to maintain the unique clinical properties and diagnostic values. This is achieved by minimizing the off-diagonal elements of the cross-correlation matrix of two augmented images from the dataset.</a:t>
            </a:r>
          </a:p>
          <a:p>
            <a:endParaRPr lang="en-US" dirty="0"/>
          </a:p>
          <a:p>
            <a:r>
              <a:rPr lang="en-US" sz="1800" dirty="0">
                <a:effectLst/>
                <a:latin typeface="Aptos" panose="020B0004020202020204" pitchFamily="34" charset="0"/>
                <a:ea typeface="Aptos" panose="020B0004020202020204" pitchFamily="34" charset="0"/>
                <a:cs typeface="Times New Roman" panose="02020603050405020304" pitchFamily="18" charset="0"/>
              </a:rPr>
              <a:t>By minimizing the off-diagonal elements, the goal is to reduce redundancy and enforce the independence of the features in the latent space. This process ensures that the augmented images retain and encode the same underlying information despite being different due to augmentations.</a:t>
            </a:r>
            <a:r>
              <a:rPr lang="en-US" dirty="0">
                <a:effectLst/>
              </a:rPr>
              <a:t> </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46</a:t>
            </a:fld>
            <a:endParaRPr lang="en-US"/>
          </a:p>
        </p:txBody>
      </p:sp>
    </p:spTree>
    <p:extLst>
      <p:ext uri="{BB962C8B-B14F-4D97-AF65-F5344CB8AC3E}">
        <p14:creationId xmlns:p14="http://schemas.microsoft.com/office/powerpoint/2010/main" val="18886183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framework also introduces a latent cross-guided alignment generation approach to enable flexible interaction among medical modalities. Guided adaption extracts features from the latent representation of one modality and processes them for another modality. This includes sampling relevant features, embedding them and projecting them to unified shared latent space using a context encoder. Subsequently, cross-conditioning leverages the extracted features from the source modality to condition the target modality’s generation process. This allows the model to effectively integrate information from different modalities, enabling the generation of coherent and clinically relevant outputs.</a:t>
            </a:r>
          </a:p>
        </p:txBody>
      </p:sp>
      <p:sp>
        <p:nvSpPr>
          <p:cNvPr id="4" name="Slide Number Placeholder 3"/>
          <p:cNvSpPr>
            <a:spLocks noGrp="1"/>
          </p:cNvSpPr>
          <p:nvPr>
            <p:ph type="sldNum" sz="quarter" idx="5"/>
          </p:nvPr>
        </p:nvSpPr>
        <p:spPr/>
        <p:txBody>
          <a:bodyPr/>
          <a:lstStyle/>
          <a:p>
            <a:fld id="{06146913-DBF3-5540-BABC-D9F21B354423}" type="slidenum">
              <a:rPr lang="en-US" smtClean="0"/>
              <a:t>47</a:t>
            </a:fld>
            <a:endParaRPr lang="en-US"/>
          </a:p>
        </p:txBody>
      </p:sp>
    </p:spTree>
    <p:extLst>
      <p:ext uri="{BB962C8B-B14F-4D97-AF65-F5344CB8AC3E}">
        <p14:creationId xmlns:p14="http://schemas.microsoft.com/office/powerpoint/2010/main" val="320781893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components are combined in three rounds of multi-flow training. Each round focuses on a specific cross-guided alignment task: Text-X-ray, Text-CT, CT-MRI. To ensure efficient training and knowledge transfer, the modality-specific encoders are trained one at a time and then frozen</a:t>
            </a:r>
          </a:p>
        </p:txBody>
      </p:sp>
      <p:sp>
        <p:nvSpPr>
          <p:cNvPr id="4" name="Slide Number Placeholder 3"/>
          <p:cNvSpPr>
            <a:spLocks noGrp="1"/>
          </p:cNvSpPr>
          <p:nvPr>
            <p:ph type="sldNum" sz="quarter" idx="5"/>
          </p:nvPr>
        </p:nvSpPr>
        <p:spPr/>
        <p:txBody>
          <a:bodyPr/>
          <a:lstStyle/>
          <a:p>
            <a:fld id="{06146913-DBF3-5540-BABC-D9F21B354423}" type="slidenum">
              <a:rPr lang="en-US" smtClean="0"/>
              <a:t>48</a:t>
            </a:fld>
            <a:endParaRPr lang="en-US"/>
          </a:p>
        </p:txBody>
      </p:sp>
    </p:spTree>
    <p:extLst>
      <p:ext uri="{BB962C8B-B14F-4D97-AF65-F5344CB8AC3E}">
        <p14:creationId xmlns:p14="http://schemas.microsoft.com/office/powerpoint/2010/main" val="18132947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quick overview of qualitative examples, on what the medm2g framework is able to do. </a:t>
            </a:r>
          </a:p>
          <a:p>
            <a:r>
              <a:rPr lang="en-US" dirty="0"/>
              <a:t>It can create a medical report from a medical image. Create medical image from an input report, for single or multi-modalities. </a:t>
            </a:r>
          </a:p>
        </p:txBody>
      </p:sp>
      <p:sp>
        <p:nvSpPr>
          <p:cNvPr id="4" name="Slide Number Placeholder 3"/>
          <p:cNvSpPr>
            <a:spLocks noGrp="1"/>
          </p:cNvSpPr>
          <p:nvPr>
            <p:ph type="sldNum" sz="quarter" idx="5"/>
          </p:nvPr>
        </p:nvSpPr>
        <p:spPr/>
        <p:txBody>
          <a:bodyPr/>
          <a:lstStyle/>
          <a:p>
            <a:fld id="{06146913-DBF3-5540-BABC-D9F21B354423}" type="slidenum">
              <a:rPr lang="en-US" smtClean="0"/>
              <a:t>49</a:t>
            </a:fld>
            <a:endParaRPr lang="en-US"/>
          </a:p>
        </p:txBody>
      </p:sp>
    </p:spTree>
    <p:extLst>
      <p:ext uri="{BB962C8B-B14F-4D97-AF65-F5344CB8AC3E}">
        <p14:creationId xmlns:p14="http://schemas.microsoft.com/office/powerpoint/2010/main" val="371596113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present some selected results from the paper. </a:t>
            </a:r>
          </a:p>
          <a:p>
            <a:endParaRPr lang="en-US" dirty="0"/>
          </a:p>
          <a:p>
            <a:r>
              <a:rPr lang="en-US" dirty="0"/>
              <a:t>These are the results of medical report generation from an x-ray image on two datasets, IU X-Ray and MIMIC-CXR. Both are </a:t>
            </a:r>
            <a:r>
              <a:rPr lang="en-US" dirty="0" err="1"/>
              <a:t>anylized</a:t>
            </a:r>
            <a:r>
              <a:rPr lang="en-US" dirty="0"/>
              <a:t> with different similarity measurements of the generated report and the target report. </a:t>
            </a:r>
          </a:p>
        </p:txBody>
      </p:sp>
      <p:sp>
        <p:nvSpPr>
          <p:cNvPr id="4" name="Slide Number Placeholder 3"/>
          <p:cNvSpPr>
            <a:spLocks noGrp="1"/>
          </p:cNvSpPr>
          <p:nvPr>
            <p:ph type="sldNum" sz="quarter" idx="5"/>
          </p:nvPr>
        </p:nvSpPr>
        <p:spPr/>
        <p:txBody>
          <a:bodyPr/>
          <a:lstStyle/>
          <a:p>
            <a:fld id="{06146913-DBF3-5540-BABC-D9F21B354423}" type="slidenum">
              <a:rPr lang="en-US" smtClean="0"/>
              <a:t>50</a:t>
            </a:fld>
            <a:endParaRPr lang="en-US"/>
          </a:p>
        </p:txBody>
      </p:sp>
    </p:spTree>
    <p:extLst>
      <p:ext uri="{BB962C8B-B14F-4D97-AF65-F5344CB8AC3E}">
        <p14:creationId xmlns:p14="http://schemas.microsoft.com/office/powerpoint/2010/main" val="1940280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paper that I’m going to present is concept Weaver: enabling multi-concept fusion in text-to-image models</a:t>
            </a:r>
          </a:p>
        </p:txBody>
      </p:sp>
      <p:sp>
        <p:nvSpPr>
          <p:cNvPr id="4" name="Slide Number Placeholder 3"/>
          <p:cNvSpPr>
            <a:spLocks noGrp="1"/>
          </p:cNvSpPr>
          <p:nvPr>
            <p:ph type="sldNum" sz="quarter" idx="5"/>
          </p:nvPr>
        </p:nvSpPr>
        <p:spPr/>
        <p:txBody>
          <a:bodyPr/>
          <a:lstStyle/>
          <a:p>
            <a:fld id="{06146913-DBF3-5540-BABC-D9F21B354423}" type="slidenum">
              <a:rPr lang="en-US" smtClean="0"/>
              <a:t>6</a:t>
            </a:fld>
            <a:endParaRPr lang="en-US"/>
          </a:p>
        </p:txBody>
      </p:sp>
    </p:spTree>
    <p:extLst>
      <p:ext uri="{BB962C8B-B14F-4D97-AF65-F5344CB8AC3E}">
        <p14:creationId xmlns:p14="http://schemas.microsoft.com/office/powerpoint/2010/main" val="158024951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results for Medical image generation on </a:t>
            </a:r>
            <a:r>
              <a:rPr lang="en-US" b="0" i="0" dirty="0">
                <a:solidFill>
                  <a:srgbClr val="505F79"/>
                </a:solidFill>
                <a:effectLst/>
                <a:highlight>
                  <a:srgbClr val="FFFFFF"/>
                </a:highlight>
                <a:latin typeface="Arial" panose="020B0604020202020204" pitchFamily="34" charset="0"/>
              </a:rPr>
              <a:t>on X-ray, MRI, and CT datasets.</a:t>
            </a:r>
          </a:p>
          <a:p>
            <a:r>
              <a:rPr lang="en-US" b="0" i="0" dirty="0">
                <a:solidFill>
                  <a:srgbClr val="505F79"/>
                </a:solidFill>
                <a:effectLst/>
                <a:highlight>
                  <a:srgbClr val="FFFFFF"/>
                </a:highlight>
                <a:latin typeface="Arial" panose="020B0604020202020204" pitchFamily="34" charset="0"/>
              </a:rPr>
              <a:t>We can again see, that the scores of Medm2g are better that prior methods.</a:t>
            </a:r>
          </a:p>
          <a:p>
            <a:endParaRPr lang="en-US" b="0" i="0" dirty="0">
              <a:solidFill>
                <a:srgbClr val="505F79"/>
              </a:solidFill>
              <a:effectLst/>
              <a:highlight>
                <a:srgbClr val="FFFFFF"/>
              </a:highlight>
              <a:latin typeface="Arial" panose="020B0604020202020204" pitchFamily="34" charset="0"/>
            </a:endParaRPr>
          </a:p>
          <a:p>
            <a:r>
              <a:rPr lang="en-US" b="0" i="0" dirty="0">
                <a:solidFill>
                  <a:srgbClr val="505F79"/>
                </a:solidFill>
                <a:effectLst/>
                <a:highlight>
                  <a:srgbClr val="FFFFFF"/>
                </a:highlight>
                <a:latin typeface="Arial" panose="020B0604020202020204" pitchFamily="34" charset="0"/>
              </a:rPr>
              <a:t>X-ray, </a:t>
            </a:r>
            <a:r>
              <a:rPr lang="en-US" b="0" i="0" dirty="0" err="1">
                <a:solidFill>
                  <a:srgbClr val="505F79"/>
                </a:solidFill>
                <a:effectLst/>
                <a:highlight>
                  <a:srgbClr val="FFFFFF"/>
                </a:highlight>
                <a:latin typeface="Arial" panose="020B0604020202020204" pitchFamily="34" charset="0"/>
              </a:rPr>
              <a:t>mri</a:t>
            </a:r>
            <a:r>
              <a:rPr lang="en-US" b="0" i="0" dirty="0">
                <a:solidFill>
                  <a:srgbClr val="505F79"/>
                </a:solidFill>
                <a:effectLst/>
                <a:highlight>
                  <a:srgbClr val="FFFFFF"/>
                </a:highlight>
                <a:latin typeface="Arial" panose="020B0604020202020204" pitchFamily="34" charset="0"/>
              </a:rPr>
              <a:t>, </a:t>
            </a:r>
            <a:r>
              <a:rPr lang="en-US" b="0" i="0" dirty="0" err="1">
                <a:solidFill>
                  <a:srgbClr val="505F79"/>
                </a:solidFill>
                <a:effectLst/>
                <a:highlight>
                  <a:srgbClr val="FFFFFF"/>
                </a:highlight>
                <a:latin typeface="Arial" panose="020B0604020202020204" pitchFamily="34" charset="0"/>
              </a:rPr>
              <a:t>ct</a:t>
            </a:r>
            <a:r>
              <a:rPr lang="en-US" b="0" i="0" dirty="0">
                <a:solidFill>
                  <a:srgbClr val="505F79"/>
                </a:solidFill>
                <a:effectLst/>
                <a:highlight>
                  <a:srgbClr val="FFFFFF"/>
                </a:highlight>
                <a:latin typeface="Arial" panose="020B0604020202020204" pitchFamily="34" charset="0"/>
              </a:rPr>
              <a:t>, </a:t>
            </a:r>
            <a:r>
              <a:rPr lang="en-US" b="0" i="0" dirty="0" err="1">
                <a:solidFill>
                  <a:srgbClr val="505F79"/>
                </a:solidFill>
                <a:effectLst/>
                <a:highlight>
                  <a:srgbClr val="FFFFFF"/>
                </a:highlight>
                <a:latin typeface="Arial" panose="020B0604020202020204" pitchFamily="34" charset="0"/>
              </a:rPr>
              <a:t>xray</a:t>
            </a:r>
            <a:r>
              <a:rPr lang="en-US" b="0" i="0" dirty="0">
                <a:solidFill>
                  <a:srgbClr val="505F79"/>
                </a:solidFill>
                <a:effectLst/>
                <a:highlight>
                  <a:srgbClr val="FFFFFF"/>
                </a:highlight>
                <a:latin typeface="Arial" panose="020B0604020202020204" pitchFamily="34" charset="0"/>
              </a:rPr>
              <a:t>, ?</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51</a:t>
            </a:fld>
            <a:endParaRPr lang="en-US"/>
          </a:p>
        </p:txBody>
      </p:sp>
    </p:spTree>
    <p:extLst>
      <p:ext uri="{BB962C8B-B14F-4D97-AF65-F5344CB8AC3E}">
        <p14:creationId xmlns:p14="http://schemas.microsoft.com/office/powerpoint/2010/main" val="254090806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 table shows the results of MRI Synthesis on the </a:t>
            </a:r>
            <a:r>
              <a:rPr lang="en-US" dirty="0" err="1"/>
              <a:t>BraST</a:t>
            </a:r>
            <a:r>
              <a:rPr lang="en-US" dirty="0"/>
              <a:t> and IXI dataset. TODO</a:t>
            </a:r>
          </a:p>
          <a:p>
            <a:endParaRPr lang="en-US" dirty="0"/>
          </a:p>
          <a:p>
            <a:r>
              <a:rPr lang="en-US" dirty="0"/>
              <a:t>Each MRI image is made up of different components.  TODO: </a:t>
            </a:r>
            <a:r>
              <a:rPr lang="en-US" dirty="0" err="1"/>
              <a:t>weglassen</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52</a:t>
            </a:fld>
            <a:endParaRPr lang="en-US"/>
          </a:p>
        </p:txBody>
      </p:sp>
    </p:spTree>
    <p:extLst>
      <p:ext uri="{BB962C8B-B14F-4D97-AF65-F5344CB8AC3E}">
        <p14:creationId xmlns:p14="http://schemas.microsoft.com/office/powerpoint/2010/main" val="394077866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MRI-CT Translation </a:t>
            </a:r>
          </a:p>
          <a:p>
            <a:r>
              <a:rPr lang="en-US" dirty="0"/>
              <a:t>And the last results I'm going to present are text on the translation form MRI images to CT. Again the model shows impressive results. </a:t>
            </a:r>
          </a:p>
          <a:p>
            <a:endParaRPr lang="en-US" dirty="0"/>
          </a:p>
          <a:p>
            <a:r>
              <a:rPr lang="en-US" dirty="0"/>
              <a:t>In the image you can see the that the model keeps the medical information marked in the red rectangle, during the generation process.</a:t>
            </a:r>
          </a:p>
        </p:txBody>
      </p:sp>
      <p:sp>
        <p:nvSpPr>
          <p:cNvPr id="4" name="Slide Number Placeholder 3"/>
          <p:cNvSpPr>
            <a:spLocks noGrp="1"/>
          </p:cNvSpPr>
          <p:nvPr>
            <p:ph type="sldNum" sz="quarter" idx="5"/>
          </p:nvPr>
        </p:nvSpPr>
        <p:spPr/>
        <p:txBody>
          <a:bodyPr/>
          <a:lstStyle/>
          <a:p>
            <a:fld id="{06146913-DBF3-5540-BABC-D9F21B354423}" type="slidenum">
              <a:rPr lang="en-US" smtClean="0"/>
              <a:t>53</a:t>
            </a:fld>
            <a:endParaRPr lang="en-US"/>
          </a:p>
        </p:txBody>
      </p:sp>
    </p:spTree>
    <p:extLst>
      <p:ext uri="{BB962C8B-B14F-4D97-AF65-F5344CB8AC3E}">
        <p14:creationId xmlns:p14="http://schemas.microsoft.com/office/powerpoint/2010/main" val="145772772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54</a:t>
            </a:fld>
            <a:endParaRPr lang="en-US"/>
          </a:p>
        </p:txBody>
      </p:sp>
    </p:spTree>
    <p:extLst>
      <p:ext uri="{BB962C8B-B14F-4D97-AF65-F5344CB8AC3E}">
        <p14:creationId xmlns:p14="http://schemas.microsoft.com/office/powerpoint/2010/main" val="255122243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Concept Weaver</a:t>
            </a:r>
          </a:p>
          <a:p>
            <a:r>
              <a:rPr lang="en-US" dirty="0"/>
              <a:t>+: distinct characteristics of concept, no mix of concept during close interactions</a:t>
            </a:r>
          </a:p>
          <a:p>
            <a:r>
              <a:rPr lang="en-US" dirty="0"/>
              <a:t>-: Fine tuned model for every concept, the more concept fusing, the more complex,</a:t>
            </a:r>
          </a:p>
          <a:p>
            <a:endParaRPr lang="en-US" dirty="0"/>
          </a:p>
          <a:p>
            <a:r>
              <a:rPr lang="en-US" dirty="0"/>
              <a:t>Instruct Imagen</a:t>
            </a:r>
          </a:p>
          <a:p>
            <a:r>
              <a:rPr lang="en-US" dirty="0"/>
              <a:t>+: fast inference time, 17 sec., only training process adapted for multi-modality, just small encoding during inference</a:t>
            </a:r>
          </a:p>
          <a:p>
            <a:r>
              <a:rPr lang="en-US" dirty="0"/>
              <a:t>-:  no code published</a:t>
            </a:r>
          </a:p>
          <a:p>
            <a:endParaRPr lang="en-US" dirty="0"/>
          </a:p>
          <a:p>
            <a:r>
              <a:rPr lang="en-US" dirty="0"/>
              <a:t>MedM2G:</a:t>
            </a:r>
          </a:p>
          <a:p>
            <a:r>
              <a:rPr lang="en-US" dirty="0"/>
              <a:t>+: extensive </a:t>
            </a:r>
            <a:r>
              <a:rPr lang="en-US" dirty="0" err="1"/>
              <a:t>evalution</a:t>
            </a:r>
            <a:r>
              <a:rPr lang="en-US" dirty="0"/>
              <a:t> with prior single-task models</a:t>
            </a:r>
          </a:p>
          <a:p>
            <a:r>
              <a:rPr lang="en-US" dirty="0"/>
              <a:t>-: complex paper, missing appendix which is reference, no published code</a:t>
            </a:r>
          </a:p>
          <a:p>
            <a:endParaRPr lang="en-US" dirty="0"/>
          </a:p>
          <a:p>
            <a:r>
              <a:rPr lang="en-US" dirty="0"/>
              <a:t>Usage of standard text-to-image model, if they get better, it also will lead to better results</a:t>
            </a:r>
          </a:p>
        </p:txBody>
      </p:sp>
      <p:sp>
        <p:nvSpPr>
          <p:cNvPr id="4" name="Slide Number Placeholder 3"/>
          <p:cNvSpPr>
            <a:spLocks noGrp="1"/>
          </p:cNvSpPr>
          <p:nvPr>
            <p:ph type="sldNum" sz="quarter" idx="5"/>
          </p:nvPr>
        </p:nvSpPr>
        <p:spPr/>
        <p:txBody>
          <a:bodyPr/>
          <a:lstStyle/>
          <a:p>
            <a:fld id="{06146913-DBF3-5540-BABC-D9F21B354423}" type="slidenum">
              <a:rPr lang="en-US" smtClean="0"/>
              <a:t>55</a:t>
            </a:fld>
            <a:endParaRPr lang="en-US"/>
          </a:p>
        </p:txBody>
      </p:sp>
    </p:spTree>
    <p:extLst>
      <p:ext uri="{BB962C8B-B14F-4D97-AF65-F5344CB8AC3E}">
        <p14:creationId xmlns:p14="http://schemas.microsoft.com/office/powerpoint/2010/main" val="402814610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56</a:t>
            </a:fld>
            <a:endParaRPr lang="en-US"/>
          </a:p>
        </p:txBody>
      </p:sp>
    </p:spTree>
    <p:extLst>
      <p:ext uri="{BB962C8B-B14F-4D97-AF65-F5344CB8AC3E}">
        <p14:creationId xmlns:p14="http://schemas.microsoft.com/office/powerpoint/2010/main" val="2304874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given several user-specific concept, each with a few images.</a:t>
            </a:r>
          </a:p>
          <a:p>
            <a:r>
              <a:rPr lang="en-US" dirty="0"/>
              <a:t>Goal is to fuse these concepts into a single image given an input prompt referencing the concepts.</a:t>
            </a:r>
          </a:p>
          <a:p>
            <a:endParaRPr lang="en-US" dirty="0"/>
          </a:p>
          <a:p>
            <a:r>
              <a:rPr lang="en-US" dirty="0"/>
              <a:t>Image should not only keep semantic meaning of input prompt but also distinct visual features of each concept. </a:t>
            </a:r>
          </a:p>
        </p:txBody>
      </p:sp>
      <p:sp>
        <p:nvSpPr>
          <p:cNvPr id="4" name="Slide Number Placeholder 3"/>
          <p:cNvSpPr>
            <a:spLocks noGrp="1"/>
          </p:cNvSpPr>
          <p:nvPr>
            <p:ph type="sldNum" sz="quarter" idx="5"/>
          </p:nvPr>
        </p:nvSpPr>
        <p:spPr/>
        <p:txBody>
          <a:bodyPr/>
          <a:lstStyle/>
          <a:p>
            <a:fld id="{06146913-DBF3-5540-BABC-D9F21B354423}" type="slidenum">
              <a:rPr lang="en-US" smtClean="0"/>
              <a:t>7</a:t>
            </a:fld>
            <a:endParaRPr lang="en-US"/>
          </a:p>
        </p:txBody>
      </p:sp>
    </p:spTree>
    <p:extLst>
      <p:ext uri="{BB962C8B-B14F-4D97-AF65-F5344CB8AC3E}">
        <p14:creationId xmlns:p14="http://schemas.microsoft.com/office/powerpoint/2010/main" val="3958933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overview of proposed concept weaver’s method to create multi-concept images in a single step.</a:t>
            </a:r>
          </a:p>
          <a:p>
            <a:r>
              <a:rPr lang="en-US" dirty="0"/>
              <a:t>Let’s look at each step individually:</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a:t>
            </a:r>
            <a:r>
              <a:rPr lang="en-US" sz="1800" dirty="0">
                <a:effectLst/>
                <a:latin typeface="NimbusRomNo9L"/>
              </a:rPr>
              <a:t>First, we fine-tune a text-to-</a:t>
            </a:r>
            <a:r>
              <a:rPr lang="en-US" sz="1800" dirty="0" err="1">
                <a:effectLst/>
                <a:latin typeface="NimbusRomNo9L"/>
              </a:rPr>
              <a:t>timage</a:t>
            </a:r>
            <a:r>
              <a:rPr lang="en-US" sz="1800" dirty="0">
                <a:effectLst/>
                <a:latin typeface="NimbusRomNo9L"/>
              </a:rPr>
              <a:t> model for each target concept in the bank (Step 1). Then we source a template image (Step 2). Given the template image, we apply the inversion process with simultaneous feature extraction to save its structural information (Step 3). In Step 4, we extract region masks from the template image with off-the-shelf models [</a:t>
            </a:r>
            <a:r>
              <a:rPr lang="en-US" sz="1800" dirty="0">
                <a:solidFill>
                  <a:srgbClr val="357CBC"/>
                </a:solidFill>
                <a:effectLst/>
                <a:latin typeface="NimbusRomNo9L"/>
              </a:rPr>
              <a:t>10</a:t>
            </a:r>
            <a:r>
              <a:rPr lang="en-US" sz="1800" dirty="0">
                <a:effectLst/>
                <a:latin typeface="NimbusRomNo9L"/>
              </a:rPr>
              <a:t>]. With extracted features and masks, we generate the multi-concept image in Step 5))</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8</a:t>
            </a:fld>
            <a:endParaRPr lang="en-US"/>
          </a:p>
        </p:txBody>
      </p:sp>
    </p:spTree>
    <p:extLst>
      <p:ext uri="{BB962C8B-B14F-4D97-AF65-F5344CB8AC3E}">
        <p14:creationId xmlns:p14="http://schemas.microsoft.com/office/powerpoint/2010/main" val="1469950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first, a Custom Diffusion model is fine-tuned for each personalized concept, this is called Concept Bank Training. The fine-tuning only affects the Key and Value weights of the cross-attention layers. Additionally, the input prompt contains a modifier token so that the fine-tuning process modifies the specific concept and not the general visual representation of the concept. E.g. learning the visual traits of the given dog (color, race, …), and not changing the general view of dogs. </a:t>
            </a:r>
          </a:p>
        </p:txBody>
      </p:sp>
      <p:sp>
        <p:nvSpPr>
          <p:cNvPr id="4" name="Slide Number Placeholder 3"/>
          <p:cNvSpPr>
            <a:spLocks noGrp="1"/>
          </p:cNvSpPr>
          <p:nvPr>
            <p:ph type="sldNum" sz="quarter" idx="5"/>
          </p:nvPr>
        </p:nvSpPr>
        <p:spPr/>
        <p:txBody>
          <a:bodyPr/>
          <a:lstStyle/>
          <a:p>
            <a:fld id="{06146913-DBF3-5540-BABC-D9F21B354423}" type="slidenum">
              <a:rPr lang="en-US" smtClean="0"/>
              <a:t>9</a:t>
            </a:fld>
            <a:endParaRPr lang="en-US"/>
          </a:p>
        </p:txBody>
      </p:sp>
    </p:spTree>
    <p:extLst>
      <p:ext uri="{BB962C8B-B14F-4D97-AF65-F5344CB8AC3E}">
        <p14:creationId xmlns:p14="http://schemas.microsoft.com/office/powerpoint/2010/main" val="1368132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first, a Custom Diffusion model is fine-tuned for each personalized concept, this is called Concept Bank Training. The fine-tuning only affects the Key and Value weights of the cross-attention layers. </a:t>
            </a:r>
          </a:p>
          <a:p>
            <a:r>
              <a:rPr lang="en-US" dirty="0"/>
              <a:t>Additionally, the input prompt contains a modifier token. </a:t>
            </a:r>
            <a:r>
              <a:rPr lang="en-US" sz="1800" dirty="0">
                <a:effectLst/>
                <a:latin typeface="Aptos" panose="020B0004020202020204" pitchFamily="34" charset="0"/>
                <a:ea typeface="Aptos" panose="020B0004020202020204" pitchFamily="34" charset="0"/>
                <a:cs typeface="Times New Roman" panose="02020603050405020304" pitchFamily="18" charset="0"/>
              </a:rPr>
              <a:t>This allows the model to associate the unique token [V] with the specific visual instance of that subject, while still leveraging its prior knowledge about the general class (e.g. dogs).</a:t>
            </a:r>
            <a:r>
              <a:rPr lang="en-US" dirty="0">
                <a:effectLst/>
              </a:rPr>
              <a:t> </a:t>
            </a:r>
          </a:p>
          <a:p>
            <a:endParaRPr lang="en-US" dirty="0">
              <a:effectLst/>
            </a:endParaRPr>
          </a:p>
          <a:p>
            <a:endParaRPr lang="en-US" dirty="0"/>
          </a:p>
          <a:p>
            <a:r>
              <a:rPr lang="en-US" dirty="0"/>
              <a:t>Later during the generation process, the prompt with the token is used generate the given concept. </a:t>
            </a:r>
          </a:p>
          <a:p>
            <a:r>
              <a:rPr lang="en-US" dirty="0"/>
              <a:t> E.g. learning the visual traits of the given dog (color, race, …), and not changing the general view of dogs. </a:t>
            </a:r>
          </a:p>
          <a:p>
            <a:endParaRPr lang="en-US" dirty="0"/>
          </a:p>
          <a:p>
            <a:pPr algn="l">
              <a:buFont typeface="+mj-lt"/>
              <a:buAutoNum type="arabicPeriod"/>
            </a:pPr>
            <a:r>
              <a:rPr lang="en-US" b="0" i="0" dirty="0">
                <a:solidFill>
                  <a:srgbClr val="E8E8E6"/>
                </a:solidFill>
                <a:effectLst/>
                <a:highlight>
                  <a:srgbClr val="191A1A"/>
                </a:highlight>
                <a:latin typeface="__fkGroteskNeue_598ab8"/>
              </a:rPr>
              <a:t>By only fine-tuning </a:t>
            </a:r>
            <a:r>
              <a:rPr lang="en-US" b="0" i="0" dirty="0" err="1">
                <a:solidFill>
                  <a:srgbClr val="E8E8E6"/>
                </a:solidFill>
                <a:effectLst/>
                <a:highlight>
                  <a:srgbClr val="191A1A"/>
                </a:highlight>
                <a:latin typeface="__fkGroteskNeue_598ab8"/>
              </a:rPr>
              <a:t>Wk</a:t>
            </a:r>
            <a:r>
              <a:rPr lang="en-US" b="0" i="0" dirty="0">
                <a:solidFill>
                  <a:srgbClr val="E8E8E6"/>
                </a:solidFill>
                <a:effectLst/>
                <a:highlight>
                  <a:srgbClr val="191A1A"/>
                </a:highlight>
                <a:latin typeface="__fkGroteskNeue_598ab8"/>
              </a:rPr>
              <a:t> and Wv for each target concept, the model can learn to associate that concept's visual representation with the corresponding text prompt, without altering the rest of the model parameters.</a:t>
            </a:r>
          </a:p>
        </p:txBody>
      </p:sp>
      <p:sp>
        <p:nvSpPr>
          <p:cNvPr id="4" name="Slide Number Placeholder 3"/>
          <p:cNvSpPr>
            <a:spLocks noGrp="1"/>
          </p:cNvSpPr>
          <p:nvPr>
            <p:ph type="sldNum" sz="quarter" idx="5"/>
          </p:nvPr>
        </p:nvSpPr>
        <p:spPr/>
        <p:txBody>
          <a:bodyPr/>
          <a:lstStyle/>
          <a:p>
            <a:fld id="{06146913-DBF3-5540-BABC-D9F21B354423}" type="slidenum">
              <a:rPr lang="en-US" smtClean="0"/>
              <a:t>10</a:t>
            </a:fld>
            <a:endParaRPr lang="en-US"/>
          </a:p>
        </p:txBody>
      </p:sp>
    </p:spTree>
    <p:extLst>
      <p:ext uri="{BB962C8B-B14F-4D97-AF65-F5344CB8AC3E}">
        <p14:creationId xmlns:p14="http://schemas.microsoft.com/office/powerpoint/2010/main" val="3942576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5187" name="Picture 518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6" y="0"/>
            <a:ext cx="9140307" cy="5143500"/>
          </a:xfrm>
          <a:prstGeom prst="rect">
            <a:avLst/>
          </a:prstGeom>
        </p:spPr>
      </p:pic>
      <p:sp>
        <p:nvSpPr>
          <p:cNvPr id="5134" name="Rectangle 14"/>
          <p:cNvSpPr>
            <a:spLocks noGrp="1" noChangeArrowheads="1"/>
          </p:cNvSpPr>
          <p:nvPr>
            <p:ph type="ctrTitle"/>
          </p:nvPr>
        </p:nvSpPr>
        <p:spPr>
          <a:xfrm>
            <a:off x="2120010" y="1853819"/>
            <a:ext cx="6954100" cy="9715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lgn="l">
              <a:defRPr sz="3200">
                <a:solidFill>
                  <a:schemeClr val="bg1"/>
                </a:solidFill>
              </a:defRPr>
            </a:lvl1pPr>
          </a:lstStyle>
          <a:p>
            <a:pPr lvl="0"/>
            <a:r>
              <a:rPr lang="de-DE" noProof="0"/>
              <a:t>Titelmasterformat durch Klicken bearbeiten</a:t>
            </a:r>
            <a:endParaRPr lang="de-DE" noProof="0" dirty="0"/>
          </a:p>
        </p:txBody>
      </p:sp>
      <p:sp>
        <p:nvSpPr>
          <p:cNvPr id="5135" name="Rectangle 15"/>
          <p:cNvSpPr>
            <a:spLocks noGrp="1" noChangeArrowheads="1"/>
          </p:cNvSpPr>
          <p:nvPr>
            <p:ph type="subTitle" idx="1" hasCustomPrompt="1"/>
          </p:nvPr>
        </p:nvSpPr>
        <p:spPr>
          <a:xfrm>
            <a:off x="2120010" y="1340659"/>
            <a:ext cx="6954100" cy="5143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marL="0" indent="0" algn="l">
              <a:buFontTx/>
              <a:buNone/>
              <a:defRPr>
                <a:solidFill>
                  <a:schemeClr val="bg1"/>
                </a:solidFill>
              </a:defRPr>
            </a:lvl1pPr>
          </a:lstStyle>
          <a:p>
            <a:pPr lvl="0"/>
            <a:r>
              <a:rPr lang="en-US" noProof="0" dirty="0"/>
              <a:t>Computer Aided Medical Procedures</a:t>
            </a:r>
            <a:endParaRPr lang="de-DE" noProof="0" dirty="0"/>
          </a:p>
        </p:txBody>
      </p:sp>
    </p:spTree>
    <p:extLst>
      <p:ext uri="{BB962C8B-B14F-4D97-AF65-F5344CB8AC3E}">
        <p14:creationId xmlns:p14="http://schemas.microsoft.com/office/powerpoint/2010/main" val="807090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3" name="Vertical Text Placehold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0C239D90-B595-5D48-BAA1-D0EA0BEDDE62}" type="datetime4">
              <a:rPr lang="en-US" smtClean="0"/>
              <a:t>June 3, 2024</a:t>
            </a:fld>
            <a:endParaRPr lang="en-US"/>
          </a:p>
        </p:txBody>
      </p:sp>
      <p:sp>
        <p:nvSpPr>
          <p:cNvPr id="8"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a:t>
            </a:fld>
            <a:endParaRPr lang="en-US" dirty="0"/>
          </a:p>
        </p:txBody>
      </p:sp>
      <p:sp>
        <p:nvSpPr>
          <p:cNvPr id="6"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Deep Learning for Medical Applications</a:t>
            </a:r>
          </a:p>
        </p:txBody>
      </p:sp>
    </p:spTree>
    <p:extLst>
      <p:ext uri="{BB962C8B-B14F-4D97-AF65-F5344CB8AC3E}">
        <p14:creationId xmlns:p14="http://schemas.microsoft.com/office/powerpoint/2010/main" val="288750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4" y="685800"/>
            <a:ext cx="2105025" cy="3943350"/>
          </a:xfrm>
        </p:spPr>
        <p:txBody>
          <a:bodyPr vert="eaVert"/>
          <a:lstStyle/>
          <a:p>
            <a:r>
              <a:rPr lang="de-DE"/>
              <a:t>Titelmasterformat durch Klicken bearbeiten</a:t>
            </a:r>
            <a:endParaRPr lang="en-US"/>
          </a:p>
        </p:txBody>
      </p:sp>
      <p:sp>
        <p:nvSpPr>
          <p:cNvPr id="3" name="Vertical Text Placeholder 2"/>
          <p:cNvSpPr>
            <a:spLocks noGrp="1"/>
          </p:cNvSpPr>
          <p:nvPr>
            <p:ph type="body" orient="vert" idx="1"/>
          </p:nvPr>
        </p:nvSpPr>
        <p:spPr>
          <a:xfrm>
            <a:off x="358775" y="685800"/>
            <a:ext cx="6167438" cy="3943350"/>
          </a:xfrm>
        </p:spPr>
        <p:txBody>
          <a:bodyPr vert="eaVert"/>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7"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BE0853B1-6B83-8641-967E-5D815622BD85}" type="datetime4">
              <a:rPr lang="en-US" smtClean="0"/>
              <a:t>June 3, 2024</a:t>
            </a:fld>
            <a:endParaRPr lang="en-US"/>
          </a:p>
        </p:txBody>
      </p:sp>
      <p:sp>
        <p:nvSpPr>
          <p:cNvPr id="8"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a:t>
            </a:fld>
            <a:endParaRPr lang="en-US" dirty="0"/>
          </a:p>
        </p:txBody>
      </p:sp>
      <p:sp>
        <p:nvSpPr>
          <p:cNvPr id="6"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Deep Learning for Medical Applications</a:t>
            </a:r>
          </a:p>
        </p:txBody>
      </p:sp>
    </p:spTree>
    <p:extLst>
      <p:ext uri="{BB962C8B-B14F-4D97-AF65-F5344CB8AC3E}">
        <p14:creationId xmlns:p14="http://schemas.microsoft.com/office/powerpoint/2010/main" val="1153307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bschnitts-&#10;überschrift">
    <p:spTree>
      <p:nvGrpSpPr>
        <p:cNvPr id="1" name=""/>
        <p:cNvGrpSpPr/>
        <p:nvPr/>
      </p:nvGrpSpPr>
      <p:grpSpPr>
        <a:xfrm>
          <a:off x="0" y="0"/>
          <a:ext cx="0" cy="0"/>
          <a:chOff x="0" y="0"/>
          <a:chExt cx="0" cy="0"/>
        </a:xfrm>
      </p:grpSpPr>
      <p:pic>
        <p:nvPicPr>
          <p:cNvPr id="93" name="Picture 9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5143500"/>
          </a:xfrm>
          <a:prstGeom prst="rect">
            <a:avLst/>
          </a:prstGeom>
        </p:spPr>
      </p:pic>
      <p:sp>
        <p:nvSpPr>
          <p:cNvPr id="14" name="Rectangle 15"/>
          <p:cNvSpPr>
            <a:spLocks noGrp="1" noChangeArrowheads="1"/>
          </p:cNvSpPr>
          <p:nvPr>
            <p:ph type="subTitle" idx="12" hasCustomPrompt="1"/>
          </p:nvPr>
        </p:nvSpPr>
        <p:spPr>
          <a:xfrm>
            <a:off x="2120010" y="1336557"/>
            <a:ext cx="6954100" cy="5143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marL="0" indent="0" algn="l">
              <a:buFontTx/>
              <a:buNone/>
              <a:defRPr>
                <a:solidFill>
                  <a:schemeClr val="bg1"/>
                </a:solidFill>
              </a:defRPr>
            </a:lvl1pPr>
          </a:lstStyle>
          <a:p>
            <a:pPr lvl="0"/>
            <a:r>
              <a:rPr lang="en-US" noProof="0" dirty="0"/>
              <a:t>Computer Aided Medical Procedures</a:t>
            </a:r>
            <a:endParaRPr lang="de-DE" noProof="0" dirty="0"/>
          </a:p>
        </p:txBody>
      </p:sp>
      <p:sp>
        <p:nvSpPr>
          <p:cNvPr id="15" name="Rectangle 14"/>
          <p:cNvSpPr>
            <a:spLocks noGrp="1" noChangeArrowheads="1"/>
          </p:cNvSpPr>
          <p:nvPr>
            <p:ph type="ctrTitle"/>
          </p:nvPr>
        </p:nvSpPr>
        <p:spPr>
          <a:xfrm>
            <a:off x="2120010" y="1850907"/>
            <a:ext cx="6954100" cy="9715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lgn="l">
              <a:defRPr sz="3200">
                <a:solidFill>
                  <a:schemeClr val="bg1"/>
                </a:solidFill>
              </a:defRPr>
            </a:lvl1pPr>
          </a:lstStyle>
          <a:p>
            <a:pPr lvl="0"/>
            <a:r>
              <a:rPr lang="de-DE" noProof="0"/>
              <a:t>Titelmasterformat durch Klicken bearbeiten</a:t>
            </a:r>
            <a:endParaRPr lang="de-DE" noProof="0" dirty="0"/>
          </a:p>
        </p:txBody>
      </p:sp>
    </p:spTree>
    <p:extLst>
      <p:ext uri="{BB962C8B-B14F-4D97-AF65-F5344CB8AC3E}">
        <p14:creationId xmlns:p14="http://schemas.microsoft.com/office/powerpoint/2010/main" val="2283813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6" name="Rectangle 4"/>
          <p:cNvSpPr>
            <a:spLocks noGrp="1" noChangeArrowheads="1"/>
          </p:cNvSpPr>
          <p:nvPr>
            <p:ph type="dt" sz="half" idx="2"/>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A7BDDEFD-4FCF-7348-AEF1-A537DD785750}" type="datetime4">
              <a:rPr lang="en-US" smtClean="0"/>
              <a:t>June 3, 2024</a:t>
            </a:fld>
            <a:endParaRPr lang="en-US"/>
          </a:p>
        </p:txBody>
      </p:sp>
      <p:sp>
        <p:nvSpPr>
          <p:cNvPr id="8"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Deep Learning for Medical Applications</a:t>
            </a:r>
          </a:p>
        </p:txBody>
      </p:sp>
      <p:sp>
        <p:nvSpPr>
          <p:cNvPr id="9"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a:t>
            </a:fld>
            <a:endParaRPr lang="en-US" dirty="0"/>
          </a:p>
        </p:txBody>
      </p:sp>
    </p:spTree>
    <p:extLst>
      <p:ext uri="{BB962C8B-B14F-4D97-AF65-F5344CB8AC3E}">
        <p14:creationId xmlns:p14="http://schemas.microsoft.com/office/powerpoint/2010/main" val="3726029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3" name="Content Placeholder 2"/>
          <p:cNvSpPr>
            <a:spLocks noGrp="1"/>
          </p:cNvSpPr>
          <p:nvPr>
            <p:ph sz="half" idx="1"/>
          </p:nvPr>
        </p:nvSpPr>
        <p:spPr>
          <a:xfrm>
            <a:off x="358775" y="1371600"/>
            <a:ext cx="4135438"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4646614" y="1371600"/>
            <a:ext cx="4137025"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42B6532A-7E98-454E-948A-0401BD295DE6}" type="datetime4">
              <a:rPr lang="en-US" smtClean="0"/>
              <a:t>June 3, 2024</a:t>
            </a:fld>
            <a:endParaRPr lang="en-US"/>
          </a:p>
        </p:txBody>
      </p:sp>
      <p:sp>
        <p:nvSpPr>
          <p:cNvPr id="8"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a:t>
            </a:fld>
            <a:endParaRPr lang="en-US" dirty="0"/>
          </a:p>
        </p:txBody>
      </p:sp>
      <p:sp>
        <p:nvSpPr>
          <p:cNvPr id="9"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Deep Learning for Medical Applications</a:t>
            </a:r>
          </a:p>
        </p:txBody>
      </p:sp>
    </p:spTree>
    <p:extLst>
      <p:ext uri="{BB962C8B-B14F-4D97-AF65-F5344CB8AC3E}">
        <p14:creationId xmlns:p14="http://schemas.microsoft.com/office/powerpoint/2010/main" val="3665232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de-DE"/>
              <a:t>Titelmasterformat durch Klicken bearbeiten</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5D852E79-32C9-6248-B23F-9F291A86DBFF}" type="datetime4">
              <a:rPr lang="en-US" smtClean="0"/>
              <a:t>June 3, 2024</a:t>
            </a:fld>
            <a:endParaRPr lang="en-US"/>
          </a:p>
        </p:txBody>
      </p:sp>
      <p:sp>
        <p:nvSpPr>
          <p:cNvPr id="10" name="Rectangle 6"/>
          <p:cNvSpPr>
            <a:spLocks noGrp="1" noChangeArrowheads="1"/>
          </p:cNvSpPr>
          <p:nvPr>
            <p:ph type="sldNum" sz="quarter" idx="11"/>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a:t>
            </a:fld>
            <a:endParaRPr lang="en-US" dirty="0"/>
          </a:p>
        </p:txBody>
      </p:sp>
      <p:sp>
        <p:nvSpPr>
          <p:cNvPr id="11" name="Footer Placeholder 1"/>
          <p:cNvSpPr>
            <a:spLocks noGrp="1"/>
          </p:cNvSpPr>
          <p:nvPr>
            <p:ph type="ftr" sz="quarter" idx="12"/>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Deep Learning for Medical Applications</a:t>
            </a:r>
          </a:p>
        </p:txBody>
      </p:sp>
    </p:spTree>
    <p:extLst>
      <p:ext uri="{BB962C8B-B14F-4D97-AF65-F5344CB8AC3E}">
        <p14:creationId xmlns:p14="http://schemas.microsoft.com/office/powerpoint/2010/main" val="621657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5" name="Date Placeholder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79DECB52-E1A5-D648-8B52-D41A27A3687C}" type="datetime4">
              <a:rPr lang="en-US" smtClean="0"/>
              <a:t>June 3, 2024</a:t>
            </a:fld>
            <a:endParaRPr lang="en-US"/>
          </a:p>
        </p:txBody>
      </p:sp>
      <p:sp>
        <p:nvSpPr>
          <p:cNvPr id="6"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a:t>
            </a:fld>
            <a:endParaRPr lang="en-US" dirty="0"/>
          </a:p>
        </p:txBody>
      </p:sp>
      <p:sp>
        <p:nvSpPr>
          <p:cNvPr id="7"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Deep Learning for Medical Applications</a:t>
            </a:r>
          </a:p>
        </p:txBody>
      </p:sp>
    </p:spTree>
    <p:extLst>
      <p:ext uri="{BB962C8B-B14F-4D97-AF65-F5344CB8AC3E}">
        <p14:creationId xmlns:p14="http://schemas.microsoft.com/office/powerpoint/2010/main" val="3549508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C23862A7-D8FE-8B40-8B6F-7B9DEB3BEAA4}" type="datetime4">
              <a:rPr lang="en-US" smtClean="0"/>
              <a:t>June 3, 2024</a:t>
            </a:fld>
            <a:endParaRPr lang="en-US"/>
          </a:p>
        </p:txBody>
      </p:sp>
      <p:sp>
        <p:nvSpPr>
          <p:cNvPr id="5"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a:t>
            </a:fld>
            <a:endParaRPr lang="en-US" dirty="0"/>
          </a:p>
        </p:txBody>
      </p:sp>
      <p:sp>
        <p:nvSpPr>
          <p:cNvPr id="6"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Deep Learning for Medical Applications</a:t>
            </a:r>
          </a:p>
        </p:txBody>
      </p:sp>
    </p:spTree>
    <p:extLst>
      <p:ext uri="{BB962C8B-B14F-4D97-AF65-F5344CB8AC3E}">
        <p14:creationId xmlns:p14="http://schemas.microsoft.com/office/powerpoint/2010/main" val="439376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lvl1pPr algn="l">
              <a:defRPr sz="2000" b="1"/>
            </a:lvl1pPr>
          </a:lstStyle>
          <a:p>
            <a:r>
              <a:rPr lang="de-DE"/>
              <a:t>Titelmasterformat durch Klicken bearbeiten</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8"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B2AF2977-0DCA-594A-82AD-9177AB332C8C}" type="datetime4">
              <a:rPr lang="en-US" smtClean="0"/>
              <a:t>June 3, 2024</a:t>
            </a:fld>
            <a:endParaRPr lang="en-US"/>
          </a:p>
        </p:txBody>
      </p:sp>
      <p:sp>
        <p:nvSpPr>
          <p:cNvPr id="9"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a:t>
            </a:fld>
            <a:endParaRPr lang="en-US" dirty="0"/>
          </a:p>
        </p:txBody>
      </p:sp>
      <p:sp>
        <p:nvSpPr>
          <p:cNvPr id="7"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Deep Learning for Medical Applications</a:t>
            </a:r>
          </a:p>
        </p:txBody>
      </p:sp>
    </p:spTree>
    <p:extLst>
      <p:ext uri="{BB962C8B-B14F-4D97-AF65-F5344CB8AC3E}">
        <p14:creationId xmlns:p14="http://schemas.microsoft.com/office/powerpoint/2010/main" val="1669528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lstStyle>
            <a:lvl1pPr algn="l">
              <a:defRPr sz="2000" b="1"/>
            </a:lvl1pPr>
          </a:lstStyle>
          <a:p>
            <a:r>
              <a:rPr lang="de-DE"/>
              <a:t>Titelmasterformat durch Klicken bearbeiten</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8"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6E09D0C5-C17A-964D-9CE3-5C11F12B2415}" type="datetime4">
              <a:rPr lang="en-US" smtClean="0"/>
              <a:t>June 3, 2024</a:t>
            </a:fld>
            <a:endParaRPr lang="en-US"/>
          </a:p>
        </p:txBody>
      </p:sp>
      <p:sp>
        <p:nvSpPr>
          <p:cNvPr id="9"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a:t>
            </a:fld>
            <a:endParaRPr lang="en-US" dirty="0"/>
          </a:p>
        </p:txBody>
      </p:sp>
      <p:sp>
        <p:nvSpPr>
          <p:cNvPr id="7"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Deep Learning for Medical Applications</a:t>
            </a:r>
          </a:p>
        </p:txBody>
      </p:sp>
    </p:spTree>
    <p:extLst>
      <p:ext uri="{BB962C8B-B14F-4D97-AF65-F5344CB8AC3E}">
        <p14:creationId xmlns:p14="http://schemas.microsoft.com/office/powerpoint/2010/main" val="219420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3999" cy="5143500"/>
          </a:xfrm>
          <a:prstGeom prst="rect">
            <a:avLst/>
          </a:prstGeom>
        </p:spPr>
      </p:pic>
      <p:sp>
        <p:nvSpPr>
          <p:cNvPr id="1027" name="Rectangle 8"/>
          <p:cNvSpPr>
            <a:spLocks noGrp="1" noChangeArrowheads="1"/>
          </p:cNvSpPr>
          <p:nvPr>
            <p:ph type="title"/>
          </p:nvPr>
        </p:nvSpPr>
        <p:spPr bwMode="auto">
          <a:xfrm>
            <a:off x="358776" y="171450"/>
            <a:ext cx="8404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de-DE" dirty="0"/>
              <a:t>Mastertitelformat bearbeiten</a:t>
            </a:r>
          </a:p>
        </p:txBody>
      </p:sp>
      <p:sp>
        <p:nvSpPr>
          <p:cNvPr id="1028" name="Rectangle 9"/>
          <p:cNvSpPr>
            <a:spLocks noGrp="1" noChangeArrowheads="1"/>
          </p:cNvSpPr>
          <p:nvPr>
            <p:ph type="body" idx="1"/>
          </p:nvPr>
        </p:nvSpPr>
        <p:spPr bwMode="auto">
          <a:xfrm>
            <a:off x="358776" y="800100"/>
            <a:ext cx="8424863"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Rectangle 4"/>
          <p:cNvSpPr>
            <a:spLocks noGrp="1" noChangeArrowheads="1"/>
          </p:cNvSpPr>
          <p:nvPr>
            <p:ph type="dt" sz="half" idx="2"/>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2F01D37D-DDD0-5C47-9B59-90FAD879C2F1}" type="datetime4">
              <a:rPr lang="en-US" smtClean="0"/>
              <a:t>June 3, 2024</a:t>
            </a:fld>
            <a:endParaRPr lang="en-US" dirty="0"/>
          </a:p>
        </p:txBody>
      </p:sp>
      <p:sp>
        <p:nvSpPr>
          <p:cNvPr id="10"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a:t>
            </a:fld>
            <a:endParaRPr lang="en-US" dirty="0"/>
          </a:p>
        </p:txBody>
      </p:sp>
      <p:sp>
        <p:nvSpPr>
          <p:cNvPr id="2"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Deep Learning for Medical Applications</a:t>
            </a:r>
          </a:p>
        </p:txBody>
      </p:sp>
    </p:spTree>
  </p:cSld>
  <p:clrMap bg1="lt1" tx1="dk1" bg2="lt2" tx2="dk2" accent1="accent1" accent2="accent2" accent3="accent3" accent4="accent4" accent5="accent5" accent6="accent6" hlink="hlink" folHlink="folHlink"/>
  <p:sldLayoutIdLst>
    <p:sldLayoutId id="2147483673" r:id="rId1"/>
    <p:sldLayoutId id="2147483675" r:id="rId2"/>
    <p:sldLayoutId id="2147483674"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p:titleStyle>
    <p:body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1.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5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2.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Multimodal Generative Models</a:t>
            </a:r>
          </a:p>
        </p:txBody>
      </p:sp>
      <p:sp>
        <p:nvSpPr>
          <p:cNvPr id="3" name="Subtitle 2"/>
          <p:cNvSpPr>
            <a:spLocks noGrp="1"/>
          </p:cNvSpPr>
          <p:nvPr>
            <p:ph type="subTitle" idx="1"/>
          </p:nvPr>
        </p:nvSpPr>
        <p:spPr/>
        <p:txBody>
          <a:bodyPr/>
          <a:lstStyle/>
          <a:p>
            <a:r>
              <a:rPr lang="en-US" dirty="0"/>
              <a:t>Deep Learning for Medical Applications</a:t>
            </a:r>
          </a:p>
        </p:txBody>
      </p:sp>
    </p:spTree>
    <p:extLst>
      <p:ext uri="{BB962C8B-B14F-4D97-AF65-F5344CB8AC3E}">
        <p14:creationId xmlns:p14="http://schemas.microsoft.com/office/powerpoint/2010/main" val="2354963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dirty="0"/>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dirty="0"/>
              <a:t>Deep Learning for Medical Applications</a:t>
            </a:r>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10</a:t>
            </a:fld>
            <a:endParaRPr lang="en-US" dirty="0"/>
          </a:p>
        </p:txBody>
      </p:sp>
      <p:pic>
        <p:nvPicPr>
          <p:cNvPr id="8" name="Picture 7">
            <a:extLst>
              <a:ext uri="{FF2B5EF4-FFF2-40B4-BE49-F238E27FC236}">
                <a16:creationId xmlns:a16="http://schemas.microsoft.com/office/drawing/2014/main" id="{06E7FAF1-C75F-E1CE-A50E-5E0D76535093}"/>
              </a:ext>
            </a:extLst>
          </p:cNvPr>
          <p:cNvPicPr>
            <a:picLocks noChangeAspect="1"/>
          </p:cNvPicPr>
          <p:nvPr/>
        </p:nvPicPr>
        <p:blipFill>
          <a:blip r:embed="rId3"/>
          <a:srcRect/>
          <a:stretch/>
        </p:blipFill>
        <p:spPr>
          <a:xfrm>
            <a:off x="499402" y="800100"/>
            <a:ext cx="8243854" cy="2460852"/>
          </a:xfrm>
          <a:prstGeom prst="rect">
            <a:avLst/>
          </a:prstGeom>
        </p:spPr>
      </p:pic>
      <p:sp>
        <p:nvSpPr>
          <p:cNvPr id="10" name="Rectangle 9">
            <a:extLst>
              <a:ext uri="{FF2B5EF4-FFF2-40B4-BE49-F238E27FC236}">
                <a16:creationId xmlns:a16="http://schemas.microsoft.com/office/drawing/2014/main" id="{099F0A1B-C7F0-2A4E-341C-AD2041752612}"/>
              </a:ext>
            </a:extLst>
          </p:cNvPr>
          <p:cNvSpPr/>
          <p:nvPr/>
        </p:nvSpPr>
        <p:spPr>
          <a:xfrm>
            <a:off x="534571" y="2180052"/>
            <a:ext cx="1624819" cy="1026942"/>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FB3DDE1F-AA05-8A11-A69C-87AC82CA0C7C}"/>
                  </a:ext>
                </a:extLst>
              </p:cNvPr>
              <p:cNvSpPr txBox="1"/>
              <p:nvPr/>
            </p:nvSpPr>
            <p:spPr>
              <a:xfrm>
                <a:off x="358776" y="3472697"/>
                <a:ext cx="3981066" cy="72045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de-AT" b="0" i="1" smtClean="0">
                          <a:latin typeface="Cambria Math" panose="02040503050406030204" pitchFamily="18" charset="0"/>
                        </a:rPr>
                        <m:t>𝐴</m:t>
                      </m:r>
                      <m:d>
                        <m:dPr>
                          <m:ctrlPr>
                            <a:rPr lang="de-AT" b="0" i="1" smtClean="0">
                              <a:latin typeface="Cambria Math" panose="02040503050406030204" pitchFamily="18" charset="0"/>
                            </a:rPr>
                          </m:ctrlPr>
                        </m:dPr>
                        <m:e>
                          <m:r>
                            <a:rPr lang="de-AT" b="0" i="1" smtClean="0">
                              <a:latin typeface="Cambria Math" panose="02040503050406030204" pitchFamily="18" charset="0"/>
                            </a:rPr>
                            <m:t>𝑄</m:t>
                          </m:r>
                          <m:r>
                            <a:rPr lang="de-AT" b="0" i="1" smtClean="0">
                              <a:latin typeface="Cambria Math" panose="02040503050406030204" pitchFamily="18" charset="0"/>
                            </a:rPr>
                            <m:t>,</m:t>
                          </m:r>
                          <m:r>
                            <a:rPr lang="de-AT" b="0" i="1" smtClean="0">
                              <a:latin typeface="Cambria Math" panose="02040503050406030204" pitchFamily="18" charset="0"/>
                            </a:rPr>
                            <m:t>𝐾</m:t>
                          </m:r>
                          <m:r>
                            <a:rPr lang="de-AT" b="0" i="1" smtClean="0">
                              <a:latin typeface="Cambria Math" panose="02040503050406030204" pitchFamily="18" charset="0"/>
                            </a:rPr>
                            <m:t>,</m:t>
                          </m:r>
                          <m:r>
                            <a:rPr lang="de-AT" b="0" i="1" smtClean="0">
                              <a:latin typeface="Cambria Math" panose="02040503050406030204" pitchFamily="18" charset="0"/>
                            </a:rPr>
                            <m:t>𝑉</m:t>
                          </m:r>
                        </m:e>
                      </m:d>
                      <m:r>
                        <a:rPr lang="de-AT" b="0" i="1" smtClean="0">
                          <a:latin typeface="Cambria Math" panose="02040503050406030204" pitchFamily="18" charset="0"/>
                        </a:rPr>
                        <m:t>=</m:t>
                      </m:r>
                      <m:r>
                        <a:rPr lang="de-AT" b="0" i="1" smtClean="0">
                          <a:latin typeface="Cambria Math" panose="02040503050406030204" pitchFamily="18" charset="0"/>
                        </a:rPr>
                        <m:t>𝑠𝑜𝑓𝑡𝑚𝑎𝑥</m:t>
                      </m:r>
                      <m:d>
                        <m:dPr>
                          <m:ctrlPr>
                            <a:rPr lang="de-AT" b="0" i="1" smtClean="0">
                              <a:latin typeface="Cambria Math" panose="02040503050406030204" pitchFamily="18" charset="0"/>
                            </a:rPr>
                          </m:ctrlPr>
                        </m:dPr>
                        <m:e>
                          <m:f>
                            <m:fPr>
                              <m:ctrlPr>
                                <a:rPr lang="de-AT" b="0" i="1" smtClean="0">
                                  <a:latin typeface="Cambria Math" panose="02040503050406030204" pitchFamily="18" charset="0"/>
                                </a:rPr>
                              </m:ctrlPr>
                            </m:fPr>
                            <m:num>
                              <m:r>
                                <a:rPr lang="de-AT" b="0" i="1" smtClean="0">
                                  <a:latin typeface="Cambria Math" panose="02040503050406030204" pitchFamily="18" charset="0"/>
                                </a:rPr>
                                <m:t>𝑄</m:t>
                              </m:r>
                              <m:sSup>
                                <m:sSupPr>
                                  <m:ctrlPr>
                                    <a:rPr lang="de-AT" b="0" i="1" smtClean="0">
                                      <a:latin typeface="Cambria Math" panose="02040503050406030204" pitchFamily="18" charset="0"/>
                                    </a:rPr>
                                  </m:ctrlPr>
                                </m:sSupPr>
                                <m:e>
                                  <m:r>
                                    <a:rPr lang="de-AT" b="1" i="1" smtClean="0">
                                      <a:latin typeface="Cambria Math" panose="02040503050406030204" pitchFamily="18" charset="0"/>
                                    </a:rPr>
                                    <m:t>𝑲</m:t>
                                  </m:r>
                                </m:e>
                                <m:sup>
                                  <m:r>
                                    <a:rPr lang="de-AT" b="0" i="1" smtClean="0">
                                      <a:latin typeface="Cambria Math" panose="02040503050406030204" pitchFamily="18" charset="0"/>
                                    </a:rPr>
                                    <m:t>𝑇</m:t>
                                  </m:r>
                                </m:sup>
                              </m:sSup>
                            </m:num>
                            <m:den>
                              <m:rad>
                                <m:radPr>
                                  <m:degHide m:val="on"/>
                                  <m:ctrlPr>
                                    <a:rPr lang="de-AT" b="0" i="1" smtClean="0">
                                      <a:latin typeface="Cambria Math" panose="02040503050406030204" pitchFamily="18" charset="0"/>
                                    </a:rPr>
                                  </m:ctrlPr>
                                </m:radPr>
                                <m:deg/>
                                <m:e>
                                  <m:r>
                                    <a:rPr lang="de-AT" b="0" i="1" smtClean="0">
                                      <a:latin typeface="Cambria Math" panose="02040503050406030204" pitchFamily="18" charset="0"/>
                                    </a:rPr>
                                    <m:t>𝑑</m:t>
                                  </m:r>
                                </m:e>
                              </m:rad>
                            </m:den>
                          </m:f>
                        </m:e>
                      </m:d>
                      <m:r>
                        <a:rPr lang="de-AT" b="1" i="0" smtClean="0">
                          <a:latin typeface="Cambria Math" panose="02040503050406030204" pitchFamily="18" charset="0"/>
                        </a:rPr>
                        <m:t>𝐕</m:t>
                      </m:r>
                    </m:oMath>
                  </m:oMathPara>
                </a14:m>
                <a:endParaRPr lang="en-US" b="1" dirty="0"/>
              </a:p>
            </p:txBody>
          </p:sp>
        </mc:Choice>
        <mc:Fallback>
          <p:sp>
            <p:nvSpPr>
              <p:cNvPr id="7" name="TextBox 6">
                <a:extLst>
                  <a:ext uri="{FF2B5EF4-FFF2-40B4-BE49-F238E27FC236}">
                    <a16:creationId xmlns:a16="http://schemas.microsoft.com/office/drawing/2014/main" id="{FB3DDE1F-AA05-8A11-A69C-87AC82CA0C7C}"/>
                  </a:ext>
                </a:extLst>
              </p:cNvPr>
              <p:cNvSpPr txBox="1">
                <a:spLocks noRot="1" noChangeAspect="1" noMove="1" noResize="1" noEditPoints="1" noAdjustHandles="1" noChangeArrowheads="1" noChangeShapeType="1" noTextEdit="1"/>
              </p:cNvSpPr>
              <p:nvPr/>
            </p:nvSpPr>
            <p:spPr>
              <a:xfrm>
                <a:off x="358776" y="3472697"/>
                <a:ext cx="3981066" cy="720454"/>
              </a:xfrm>
              <a:prstGeom prst="rect">
                <a:avLst/>
              </a:prstGeom>
              <a:blipFill>
                <a:blip r:embed="rId4"/>
                <a:stretch>
                  <a:fillRect/>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E4EC9F01-B410-085E-9C2E-B30D03A7DA07}"/>
              </a:ext>
            </a:extLst>
          </p:cNvPr>
          <p:cNvSpPr txBox="1"/>
          <p:nvPr/>
        </p:nvSpPr>
        <p:spPr>
          <a:xfrm>
            <a:off x="4781935" y="3648258"/>
            <a:ext cx="3981066" cy="369332"/>
          </a:xfrm>
          <a:prstGeom prst="rect">
            <a:avLst/>
          </a:prstGeom>
          <a:noFill/>
        </p:spPr>
        <p:txBody>
          <a:bodyPr wrap="square" rtlCol="0">
            <a:spAutoFit/>
          </a:bodyPr>
          <a:lstStyle/>
          <a:p>
            <a:pPr algn="ctr"/>
            <a:r>
              <a:rPr lang="en-US" dirty="0"/>
              <a:t>Modifier tokens: [C*] concept</a:t>
            </a:r>
          </a:p>
        </p:txBody>
      </p:sp>
      <p:sp>
        <p:nvSpPr>
          <p:cNvPr id="12" name="TextBox 11">
            <a:extLst>
              <a:ext uri="{FF2B5EF4-FFF2-40B4-BE49-F238E27FC236}">
                <a16:creationId xmlns:a16="http://schemas.microsoft.com/office/drawing/2014/main" id="{C9FD684B-3933-1806-45DF-52C3DAA73124}"/>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1108236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1ECABF1-1DCC-1B7E-85D8-880F54987E63}"/>
              </a:ext>
            </a:extLst>
          </p:cNvPr>
          <p:cNvPicPr>
            <a:picLocks noChangeAspect="1"/>
          </p:cNvPicPr>
          <p:nvPr/>
        </p:nvPicPr>
        <p:blipFill>
          <a:blip r:embed="rId3"/>
          <a:srcRect/>
          <a:stretch/>
        </p:blipFill>
        <p:spPr>
          <a:xfrm>
            <a:off x="499402" y="800100"/>
            <a:ext cx="8243854" cy="2460852"/>
          </a:xfrm>
          <a:prstGeom prst="rect">
            <a:avLst/>
          </a:prstGeom>
        </p:spPr>
      </p:pic>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11</a:t>
            </a:fld>
            <a:endParaRPr lang="en-US" dirty="0"/>
          </a:p>
        </p:txBody>
      </p:sp>
      <p:sp>
        <p:nvSpPr>
          <p:cNvPr id="10" name="Rectangle 9">
            <a:extLst>
              <a:ext uri="{FF2B5EF4-FFF2-40B4-BE49-F238E27FC236}">
                <a16:creationId xmlns:a16="http://schemas.microsoft.com/office/drawing/2014/main" id="{099F0A1B-C7F0-2A4E-341C-AD2041752612}"/>
              </a:ext>
            </a:extLst>
          </p:cNvPr>
          <p:cNvSpPr/>
          <p:nvPr/>
        </p:nvSpPr>
        <p:spPr>
          <a:xfrm>
            <a:off x="2300069" y="817650"/>
            <a:ext cx="1589650" cy="1334705"/>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382CA428-E74B-0021-CDBC-6C33EB5CF005}"/>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08040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631256-4EC4-753D-8DC8-39FF81EF1323}"/>
              </a:ext>
            </a:extLst>
          </p:cNvPr>
          <p:cNvPicPr>
            <a:picLocks noChangeAspect="1"/>
          </p:cNvPicPr>
          <p:nvPr/>
        </p:nvPicPr>
        <p:blipFill>
          <a:blip r:embed="rId3"/>
          <a:srcRect/>
          <a:stretch/>
        </p:blipFill>
        <p:spPr>
          <a:xfrm>
            <a:off x="499402" y="800100"/>
            <a:ext cx="8243854" cy="2460852"/>
          </a:xfrm>
          <a:prstGeom prst="rect">
            <a:avLst/>
          </a:prstGeom>
        </p:spPr>
      </p:pic>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12</a:t>
            </a:fld>
            <a:endParaRPr lang="en-US" dirty="0"/>
          </a:p>
        </p:txBody>
      </p:sp>
      <p:sp>
        <p:nvSpPr>
          <p:cNvPr id="10" name="Rectangle 9">
            <a:extLst>
              <a:ext uri="{FF2B5EF4-FFF2-40B4-BE49-F238E27FC236}">
                <a16:creationId xmlns:a16="http://schemas.microsoft.com/office/drawing/2014/main" id="{099F0A1B-C7F0-2A4E-341C-AD2041752612}"/>
              </a:ext>
            </a:extLst>
          </p:cNvPr>
          <p:cNvSpPr/>
          <p:nvPr/>
        </p:nvSpPr>
        <p:spPr>
          <a:xfrm>
            <a:off x="4027176" y="837027"/>
            <a:ext cx="1928940" cy="1184415"/>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9B661E3-2BFF-39CD-1ABF-DB37643295ED}"/>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1013679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D46595E-4776-2630-475A-C103B57905DF}"/>
              </a:ext>
            </a:extLst>
          </p:cNvPr>
          <p:cNvPicPr>
            <a:picLocks noChangeAspect="1"/>
          </p:cNvPicPr>
          <p:nvPr/>
        </p:nvPicPr>
        <p:blipFill>
          <a:blip r:embed="rId3">
            <a:alphaModFix amt="35000"/>
          </a:blip>
          <a:srcRect/>
          <a:stretch/>
        </p:blipFill>
        <p:spPr>
          <a:xfrm>
            <a:off x="499402" y="800100"/>
            <a:ext cx="8243854" cy="2460852"/>
          </a:xfrm>
          <a:prstGeom prst="rect">
            <a:avLst/>
          </a:prstGeom>
        </p:spPr>
      </p:pic>
      <p:sp>
        <p:nvSpPr>
          <p:cNvPr id="13" name="Rectangle 12">
            <a:extLst>
              <a:ext uri="{FF2B5EF4-FFF2-40B4-BE49-F238E27FC236}">
                <a16:creationId xmlns:a16="http://schemas.microsoft.com/office/drawing/2014/main" id="{460736E1-6162-6C06-4805-FD355AA15571}"/>
              </a:ext>
            </a:extLst>
          </p:cNvPr>
          <p:cNvSpPr/>
          <p:nvPr/>
        </p:nvSpPr>
        <p:spPr>
          <a:xfrm>
            <a:off x="4027176" y="837027"/>
            <a:ext cx="1928940" cy="1184415"/>
          </a:xfrm>
          <a:prstGeom prst="rect">
            <a:avLst/>
          </a:prstGeom>
          <a:noFill/>
          <a:ln>
            <a:solidFill>
              <a:schemeClr val="accent4">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13</a:t>
            </a:fld>
            <a:endParaRPr lang="en-US" dirty="0"/>
          </a:p>
        </p:txBody>
      </p:sp>
      <p:pic>
        <p:nvPicPr>
          <p:cNvPr id="11" name="Picture 10" descr="A diagram of a diagram of a dog&#10;&#10;Description automatically generated">
            <a:extLst>
              <a:ext uri="{FF2B5EF4-FFF2-40B4-BE49-F238E27FC236}">
                <a16:creationId xmlns:a16="http://schemas.microsoft.com/office/drawing/2014/main" id="{EEAC20FA-9301-57CB-68B9-72CFB2CF774E}"/>
              </a:ext>
            </a:extLst>
          </p:cNvPr>
          <p:cNvPicPr>
            <a:picLocks noChangeAspect="1"/>
          </p:cNvPicPr>
          <p:nvPr/>
        </p:nvPicPr>
        <p:blipFill rotWithShape="1">
          <a:blip r:embed="rId4"/>
          <a:srcRect r="58163"/>
          <a:stretch/>
        </p:blipFill>
        <p:spPr>
          <a:xfrm>
            <a:off x="3235755" y="1300343"/>
            <a:ext cx="3793034" cy="2828563"/>
          </a:xfrm>
          <a:prstGeom prst="rect">
            <a:avLst/>
          </a:prstGeom>
        </p:spPr>
      </p:pic>
      <p:sp>
        <p:nvSpPr>
          <p:cNvPr id="16" name="TextBox 15">
            <a:extLst>
              <a:ext uri="{FF2B5EF4-FFF2-40B4-BE49-F238E27FC236}">
                <a16:creationId xmlns:a16="http://schemas.microsoft.com/office/drawing/2014/main" id="{EE37DDC5-BDF8-F1C5-16AF-98C8DEFEA028}"/>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1187513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D46595E-4776-2630-475A-C103B57905DF}"/>
              </a:ext>
            </a:extLst>
          </p:cNvPr>
          <p:cNvPicPr>
            <a:picLocks noChangeAspect="1"/>
          </p:cNvPicPr>
          <p:nvPr/>
        </p:nvPicPr>
        <p:blipFill>
          <a:blip r:embed="rId3">
            <a:alphaModFix amt="35000"/>
          </a:blip>
          <a:srcRect/>
          <a:stretch/>
        </p:blipFill>
        <p:spPr>
          <a:xfrm>
            <a:off x="499402" y="800100"/>
            <a:ext cx="8243854" cy="2460852"/>
          </a:xfrm>
          <a:prstGeom prst="rect">
            <a:avLst/>
          </a:prstGeom>
        </p:spPr>
      </p:pic>
      <p:sp>
        <p:nvSpPr>
          <p:cNvPr id="13" name="Rectangle 12">
            <a:extLst>
              <a:ext uri="{FF2B5EF4-FFF2-40B4-BE49-F238E27FC236}">
                <a16:creationId xmlns:a16="http://schemas.microsoft.com/office/drawing/2014/main" id="{460736E1-6162-6C06-4805-FD355AA15571}"/>
              </a:ext>
            </a:extLst>
          </p:cNvPr>
          <p:cNvSpPr/>
          <p:nvPr/>
        </p:nvSpPr>
        <p:spPr>
          <a:xfrm>
            <a:off x="4027176" y="837027"/>
            <a:ext cx="1928940" cy="1184415"/>
          </a:xfrm>
          <a:prstGeom prst="rect">
            <a:avLst/>
          </a:prstGeom>
          <a:noFill/>
          <a:ln>
            <a:solidFill>
              <a:schemeClr val="accent4">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14</a:t>
            </a:fld>
            <a:endParaRPr lang="en-US" dirty="0"/>
          </a:p>
        </p:txBody>
      </p:sp>
      <p:pic>
        <p:nvPicPr>
          <p:cNvPr id="11" name="Picture 10" descr="A diagram of a diagram of a dog&#10;&#10;Description automatically generated">
            <a:extLst>
              <a:ext uri="{FF2B5EF4-FFF2-40B4-BE49-F238E27FC236}">
                <a16:creationId xmlns:a16="http://schemas.microsoft.com/office/drawing/2014/main" id="{EEAC20FA-9301-57CB-68B9-72CFB2CF774E}"/>
              </a:ext>
            </a:extLst>
          </p:cNvPr>
          <p:cNvPicPr>
            <a:picLocks noChangeAspect="1"/>
          </p:cNvPicPr>
          <p:nvPr/>
        </p:nvPicPr>
        <p:blipFill rotWithShape="1">
          <a:blip r:embed="rId4"/>
          <a:srcRect r="58163"/>
          <a:stretch/>
        </p:blipFill>
        <p:spPr>
          <a:xfrm>
            <a:off x="3235755" y="1300343"/>
            <a:ext cx="3793034" cy="2828563"/>
          </a:xfrm>
          <a:prstGeom prst="rect">
            <a:avLst/>
          </a:prstGeom>
        </p:spPr>
      </p:pic>
      <p:sp>
        <p:nvSpPr>
          <p:cNvPr id="10" name="Rectangle 9">
            <a:extLst>
              <a:ext uri="{FF2B5EF4-FFF2-40B4-BE49-F238E27FC236}">
                <a16:creationId xmlns:a16="http://schemas.microsoft.com/office/drawing/2014/main" id="{099F0A1B-C7F0-2A4E-341C-AD2041752612}"/>
              </a:ext>
            </a:extLst>
          </p:cNvPr>
          <p:cNvSpPr/>
          <p:nvPr/>
        </p:nvSpPr>
        <p:spPr>
          <a:xfrm>
            <a:off x="4520183" y="1314677"/>
            <a:ext cx="1576559" cy="1082013"/>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46774C7-DCBB-981F-E592-D66AAC640E62}"/>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5369017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D46595E-4776-2630-475A-C103B57905DF}"/>
              </a:ext>
            </a:extLst>
          </p:cNvPr>
          <p:cNvPicPr>
            <a:picLocks noChangeAspect="1"/>
          </p:cNvPicPr>
          <p:nvPr/>
        </p:nvPicPr>
        <p:blipFill>
          <a:blip r:embed="rId3">
            <a:alphaModFix amt="35000"/>
          </a:blip>
          <a:srcRect/>
          <a:stretch/>
        </p:blipFill>
        <p:spPr>
          <a:xfrm>
            <a:off x="499402" y="800100"/>
            <a:ext cx="8243854" cy="2460852"/>
          </a:xfrm>
          <a:prstGeom prst="rect">
            <a:avLst/>
          </a:prstGeom>
        </p:spPr>
      </p:pic>
      <p:sp>
        <p:nvSpPr>
          <p:cNvPr id="13" name="Rectangle 12">
            <a:extLst>
              <a:ext uri="{FF2B5EF4-FFF2-40B4-BE49-F238E27FC236}">
                <a16:creationId xmlns:a16="http://schemas.microsoft.com/office/drawing/2014/main" id="{460736E1-6162-6C06-4805-FD355AA15571}"/>
              </a:ext>
            </a:extLst>
          </p:cNvPr>
          <p:cNvSpPr/>
          <p:nvPr/>
        </p:nvSpPr>
        <p:spPr>
          <a:xfrm>
            <a:off x="4027176" y="837027"/>
            <a:ext cx="1928940" cy="1184415"/>
          </a:xfrm>
          <a:prstGeom prst="rect">
            <a:avLst/>
          </a:prstGeom>
          <a:noFill/>
          <a:ln>
            <a:solidFill>
              <a:schemeClr val="accent4">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15</a:t>
            </a:fld>
            <a:endParaRPr lang="en-US" dirty="0"/>
          </a:p>
        </p:txBody>
      </p:sp>
      <p:pic>
        <p:nvPicPr>
          <p:cNvPr id="11" name="Picture 10" descr="A diagram of a diagram of a dog&#10;&#10;Description automatically generated">
            <a:extLst>
              <a:ext uri="{FF2B5EF4-FFF2-40B4-BE49-F238E27FC236}">
                <a16:creationId xmlns:a16="http://schemas.microsoft.com/office/drawing/2014/main" id="{EEAC20FA-9301-57CB-68B9-72CFB2CF774E}"/>
              </a:ext>
            </a:extLst>
          </p:cNvPr>
          <p:cNvPicPr>
            <a:picLocks noChangeAspect="1"/>
          </p:cNvPicPr>
          <p:nvPr/>
        </p:nvPicPr>
        <p:blipFill rotWithShape="1">
          <a:blip r:embed="rId4"/>
          <a:srcRect r="58163"/>
          <a:stretch/>
        </p:blipFill>
        <p:spPr>
          <a:xfrm>
            <a:off x="3235755" y="1300343"/>
            <a:ext cx="3793034" cy="2828563"/>
          </a:xfrm>
          <a:prstGeom prst="rect">
            <a:avLst/>
          </a:prstGeom>
        </p:spPr>
      </p:pic>
      <p:sp>
        <p:nvSpPr>
          <p:cNvPr id="10" name="Rectangle 9">
            <a:extLst>
              <a:ext uri="{FF2B5EF4-FFF2-40B4-BE49-F238E27FC236}">
                <a16:creationId xmlns:a16="http://schemas.microsoft.com/office/drawing/2014/main" id="{099F0A1B-C7F0-2A4E-341C-AD2041752612}"/>
              </a:ext>
            </a:extLst>
          </p:cNvPr>
          <p:cNvSpPr/>
          <p:nvPr/>
        </p:nvSpPr>
        <p:spPr>
          <a:xfrm>
            <a:off x="4379557" y="2521685"/>
            <a:ext cx="1693984" cy="1309170"/>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5754175-D3A4-DCBC-E730-02A68436E4FE}"/>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1816819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631256-4EC4-753D-8DC8-39FF81EF1323}"/>
              </a:ext>
            </a:extLst>
          </p:cNvPr>
          <p:cNvPicPr>
            <a:picLocks noChangeAspect="1"/>
          </p:cNvPicPr>
          <p:nvPr/>
        </p:nvPicPr>
        <p:blipFill>
          <a:blip r:embed="rId3"/>
          <a:srcRect/>
          <a:stretch/>
        </p:blipFill>
        <p:spPr>
          <a:xfrm>
            <a:off x="499402" y="800100"/>
            <a:ext cx="8243854" cy="2460852"/>
          </a:xfrm>
          <a:prstGeom prst="rect">
            <a:avLst/>
          </a:prstGeom>
        </p:spPr>
      </p:pic>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16</a:t>
            </a:fld>
            <a:endParaRPr lang="en-US" dirty="0"/>
          </a:p>
        </p:txBody>
      </p:sp>
      <p:sp>
        <p:nvSpPr>
          <p:cNvPr id="10" name="Rectangle 9">
            <a:extLst>
              <a:ext uri="{FF2B5EF4-FFF2-40B4-BE49-F238E27FC236}">
                <a16:creationId xmlns:a16="http://schemas.microsoft.com/office/drawing/2014/main" id="{099F0A1B-C7F0-2A4E-341C-AD2041752612}"/>
              </a:ext>
            </a:extLst>
          </p:cNvPr>
          <p:cNvSpPr/>
          <p:nvPr/>
        </p:nvSpPr>
        <p:spPr>
          <a:xfrm>
            <a:off x="4027176" y="837027"/>
            <a:ext cx="1928940" cy="1184415"/>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76D956E-BB8E-27DC-2B68-BD1D408124BF}"/>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514058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631256-4EC4-753D-8DC8-39FF81EF1323}"/>
              </a:ext>
            </a:extLst>
          </p:cNvPr>
          <p:cNvPicPr>
            <a:picLocks noChangeAspect="1"/>
          </p:cNvPicPr>
          <p:nvPr/>
        </p:nvPicPr>
        <p:blipFill>
          <a:blip r:embed="rId3"/>
          <a:srcRect/>
          <a:stretch/>
        </p:blipFill>
        <p:spPr>
          <a:xfrm>
            <a:off x="499402" y="800100"/>
            <a:ext cx="8243854" cy="2460852"/>
          </a:xfrm>
          <a:prstGeom prst="rect">
            <a:avLst/>
          </a:prstGeom>
        </p:spPr>
      </p:pic>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17</a:t>
            </a:fld>
            <a:endParaRPr lang="en-US" dirty="0"/>
          </a:p>
        </p:txBody>
      </p:sp>
      <p:sp>
        <p:nvSpPr>
          <p:cNvPr id="10" name="Rectangle 9">
            <a:extLst>
              <a:ext uri="{FF2B5EF4-FFF2-40B4-BE49-F238E27FC236}">
                <a16:creationId xmlns:a16="http://schemas.microsoft.com/office/drawing/2014/main" id="{099F0A1B-C7F0-2A4E-341C-AD2041752612}"/>
              </a:ext>
            </a:extLst>
          </p:cNvPr>
          <p:cNvSpPr/>
          <p:nvPr/>
        </p:nvSpPr>
        <p:spPr>
          <a:xfrm>
            <a:off x="4027176" y="2175309"/>
            <a:ext cx="1928940" cy="1046158"/>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EF969CB-3CB0-3200-1969-0B96E9910134}"/>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381728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631256-4EC4-753D-8DC8-39FF81EF1323}"/>
              </a:ext>
            </a:extLst>
          </p:cNvPr>
          <p:cNvPicPr>
            <a:picLocks noChangeAspect="1"/>
          </p:cNvPicPr>
          <p:nvPr/>
        </p:nvPicPr>
        <p:blipFill>
          <a:blip r:embed="rId3"/>
          <a:srcRect/>
          <a:stretch/>
        </p:blipFill>
        <p:spPr>
          <a:xfrm>
            <a:off x="499402" y="800100"/>
            <a:ext cx="8243854" cy="2460852"/>
          </a:xfrm>
          <a:prstGeom prst="rect">
            <a:avLst/>
          </a:prstGeom>
        </p:spPr>
      </p:pic>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18</a:t>
            </a:fld>
            <a:endParaRPr lang="en-US" dirty="0"/>
          </a:p>
        </p:txBody>
      </p:sp>
      <p:sp>
        <p:nvSpPr>
          <p:cNvPr id="10" name="Rectangle 9">
            <a:extLst>
              <a:ext uri="{FF2B5EF4-FFF2-40B4-BE49-F238E27FC236}">
                <a16:creationId xmlns:a16="http://schemas.microsoft.com/office/drawing/2014/main" id="{099F0A1B-C7F0-2A4E-341C-AD2041752612}"/>
              </a:ext>
            </a:extLst>
          </p:cNvPr>
          <p:cNvSpPr/>
          <p:nvPr/>
        </p:nvSpPr>
        <p:spPr>
          <a:xfrm>
            <a:off x="6109760" y="838601"/>
            <a:ext cx="1734829" cy="1278958"/>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6FA7371-01E4-2B72-8E8B-20820DE8ADC9}"/>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7940549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631256-4EC4-753D-8DC8-39FF81EF1323}"/>
              </a:ext>
            </a:extLst>
          </p:cNvPr>
          <p:cNvPicPr>
            <a:picLocks noChangeAspect="1"/>
          </p:cNvPicPr>
          <p:nvPr/>
        </p:nvPicPr>
        <p:blipFill>
          <a:blip r:embed="rId3">
            <a:alphaModFix amt="35000"/>
          </a:blip>
          <a:srcRect/>
          <a:stretch/>
        </p:blipFill>
        <p:spPr>
          <a:xfrm>
            <a:off x="499402" y="800100"/>
            <a:ext cx="8243854" cy="2460852"/>
          </a:xfrm>
          <a:prstGeom prst="rect">
            <a:avLst/>
          </a:prstGeom>
        </p:spPr>
      </p:pic>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19</a:t>
            </a:fld>
            <a:endParaRPr lang="en-US" dirty="0"/>
          </a:p>
        </p:txBody>
      </p:sp>
      <p:sp>
        <p:nvSpPr>
          <p:cNvPr id="10" name="Rectangle 9">
            <a:extLst>
              <a:ext uri="{FF2B5EF4-FFF2-40B4-BE49-F238E27FC236}">
                <a16:creationId xmlns:a16="http://schemas.microsoft.com/office/drawing/2014/main" id="{099F0A1B-C7F0-2A4E-341C-AD2041752612}"/>
              </a:ext>
            </a:extLst>
          </p:cNvPr>
          <p:cNvSpPr/>
          <p:nvPr/>
        </p:nvSpPr>
        <p:spPr>
          <a:xfrm>
            <a:off x="6109760" y="838601"/>
            <a:ext cx="1734829" cy="1278958"/>
          </a:xfrm>
          <a:prstGeom prst="rect">
            <a:avLst/>
          </a:prstGeom>
          <a:noFill/>
          <a:ln>
            <a:solidFill>
              <a:schemeClr val="accent4">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diagram of a diagram of a dog&#10;&#10;Description automatically generated">
            <a:extLst>
              <a:ext uri="{FF2B5EF4-FFF2-40B4-BE49-F238E27FC236}">
                <a16:creationId xmlns:a16="http://schemas.microsoft.com/office/drawing/2014/main" id="{16018CF1-2F58-4083-F28E-C7DD1402869C}"/>
              </a:ext>
            </a:extLst>
          </p:cNvPr>
          <p:cNvPicPr>
            <a:picLocks noChangeAspect="1"/>
          </p:cNvPicPr>
          <p:nvPr/>
        </p:nvPicPr>
        <p:blipFill rotWithShape="1">
          <a:blip r:embed="rId4"/>
          <a:srcRect l="42580"/>
          <a:stretch/>
        </p:blipFill>
        <p:spPr>
          <a:xfrm>
            <a:off x="2339745" y="1359302"/>
            <a:ext cx="4462923" cy="2424896"/>
          </a:xfrm>
          <a:prstGeom prst="rect">
            <a:avLst/>
          </a:prstGeom>
        </p:spPr>
      </p:pic>
      <p:sp>
        <p:nvSpPr>
          <p:cNvPr id="12" name="TextBox 11">
            <a:extLst>
              <a:ext uri="{FF2B5EF4-FFF2-40B4-BE49-F238E27FC236}">
                <a16:creationId xmlns:a16="http://schemas.microsoft.com/office/drawing/2014/main" id="{6A628151-BA32-6403-B27A-D822432451EA}"/>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1676705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75320-8C43-0B33-AB68-6C9FAF85DB13}"/>
              </a:ext>
            </a:extLst>
          </p:cNvPr>
          <p:cNvSpPr>
            <a:spLocks noGrp="1"/>
          </p:cNvSpPr>
          <p:nvPr>
            <p:ph type="title"/>
          </p:nvPr>
        </p:nvSpPr>
        <p:spPr/>
        <p:txBody>
          <a:bodyPr/>
          <a:lstStyle/>
          <a:p>
            <a:r>
              <a:rPr lang="en-US" dirty="0"/>
              <a:t>Motivation</a:t>
            </a:r>
          </a:p>
        </p:txBody>
      </p:sp>
      <p:sp>
        <p:nvSpPr>
          <p:cNvPr id="3" name="Content Placeholder 2">
            <a:extLst>
              <a:ext uri="{FF2B5EF4-FFF2-40B4-BE49-F238E27FC236}">
                <a16:creationId xmlns:a16="http://schemas.microsoft.com/office/drawing/2014/main" id="{1CC6F737-9310-A7E0-FFBF-DBEEA4FC0D93}"/>
              </a:ext>
            </a:extLst>
          </p:cNvPr>
          <p:cNvSpPr>
            <a:spLocks noGrp="1"/>
          </p:cNvSpPr>
          <p:nvPr>
            <p:ph idx="1"/>
          </p:nvPr>
        </p:nvSpPr>
        <p:spPr/>
        <p:txBody>
          <a:bodyPr/>
          <a:lstStyle/>
          <a:p>
            <a:r>
              <a:rPr lang="en-US" dirty="0"/>
              <a:t>Current models are designed to perform a single task</a:t>
            </a:r>
          </a:p>
          <a:p>
            <a:pPr lvl="1"/>
            <a:r>
              <a:rPr lang="en-US" dirty="0"/>
              <a:t>Generate images, text, ...</a:t>
            </a:r>
          </a:p>
          <a:p>
            <a:r>
              <a:rPr lang="en-US" dirty="0"/>
              <a:t>Multi-modal models generate data from/to multiple modalities</a:t>
            </a:r>
          </a:p>
          <a:p>
            <a:pPr lvl="1"/>
            <a:r>
              <a:rPr lang="en-US" dirty="0"/>
              <a:t>Using multiple medical imaging modalities to perform diagnosis</a:t>
            </a:r>
          </a:p>
          <a:p>
            <a:pPr lvl="1"/>
            <a:r>
              <a:rPr lang="en-US" dirty="0"/>
              <a:t>Combine personalized concepts</a:t>
            </a:r>
          </a:p>
          <a:p>
            <a:pPr lvl="1"/>
            <a:r>
              <a:rPr lang="en-US" dirty="0"/>
              <a:t>Controllable image generation tasks</a:t>
            </a:r>
          </a:p>
          <a:p>
            <a:pPr lvl="1"/>
            <a:endParaRPr lang="en-US" dirty="0"/>
          </a:p>
        </p:txBody>
      </p:sp>
      <p:sp>
        <p:nvSpPr>
          <p:cNvPr id="4" name="Date Placeholder 3">
            <a:extLst>
              <a:ext uri="{FF2B5EF4-FFF2-40B4-BE49-F238E27FC236}">
                <a16:creationId xmlns:a16="http://schemas.microsoft.com/office/drawing/2014/main" id="{0D8FA58D-E85D-DFA1-9135-F00982EB7CD9}"/>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82D60BD0-7977-2B0A-7176-E9C2050E50C3}"/>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C24D99AC-1084-D19C-71ED-57EA4D2BFE05}"/>
              </a:ext>
            </a:extLst>
          </p:cNvPr>
          <p:cNvSpPr>
            <a:spLocks noGrp="1"/>
          </p:cNvSpPr>
          <p:nvPr>
            <p:ph type="sldNum" sz="quarter" idx="4"/>
          </p:nvPr>
        </p:nvSpPr>
        <p:spPr/>
        <p:txBody>
          <a:bodyPr/>
          <a:lstStyle/>
          <a:p>
            <a:r>
              <a:rPr lang="en-US"/>
              <a:t>Slide </a:t>
            </a:r>
            <a:fld id="{E27654B9-2CBC-E046-9B7E-70345D26D3AC}" type="slidenum">
              <a:rPr lang="en-US" smtClean="0"/>
              <a:t>2</a:t>
            </a:fld>
            <a:endParaRPr lang="en-US" dirty="0"/>
          </a:p>
        </p:txBody>
      </p:sp>
    </p:spTree>
    <p:extLst>
      <p:ext uri="{BB962C8B-B14F-4D97-AF65-F5344CB8AC3E}">
        <p14:creationId xmlns:p14="http://schemas.microsoft.com/office/powerpoint/2010/main" val="9866355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631256-4EC4-753D-8DC8-39FF81EF1323}"/>
              </a:ext>
            </a:extLst>
          </p:cNvPr>
          <p:cNvPicPr>
            <a:picLocks noChangeAspect="1"/>
          </p:cNvPicPr>
          <p:nvPr/>
        </p:nvPicPr>
        <p:blipFill>
          <a:blip r:embed="rId3">
            <a:alphaModFix amt="35000"/>
          </a:blip>
          <a:srcRect/>
          <a:stretch/>
        </p:blipFill>
        <p:spPr>
          <a:xfrm>
            <a:off x="499402" y="800100"/>
            <a:ext cx="8243854" cy="2460852"/>
          </a:xfrm>
          <a:prstGeom prst="rect">
            <a:avLst/>
          </a:prstGeom>
        </p:spPr>
      </p:pic>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20</a:t>
            </a:fld>
            <a:endParaRPr lang="en-US" dirty="0"/>
          </a:p>
        </p:txBody>
      </p:sp>
      <p:sp>
        <p:nvSpPr>
          <p:cNvPr id="10" name="Rectangle 9">
            <a:extLst>
              <a:ext uri="{FF2B5EF4-FFF2-40B4-BE49-F238E27FC236}">
                <a16:creationId xmlns:a16="http://schemas.microsoft.com/office/drawing/2014/main" id="{099F0A1B-C7F0-2A4E-341C-AD2041752612}"/>
              </a:ext>
            </a:extLst>
          </p:cNvPr>
          <p:cNvSpPr/>
          <p:nvPr/>
        </p:nvSpPr>
        <p:spPr>
          <a:xfrm>
            <a:off x="6109760" y="838601"/>
            <a:ext cx="1734829" cy="1278958"/>
          </a:xfrm>
          <a:prstGeom prst="rect">
            <a:avLst/>
          </a:prstGeom>
          <a:noFill/>
          <a:ln>
            <a:solidFill>
              <a:schemeClr val="accent4">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diagram of a diagram of a dog&#10;&#10;Description automatically generated">
            <a:extLst>
              <a:ext uri="{FF2B5EF4-FFF2-40B4-BE49-F238E27FC236}">
                <a16:creationId xmlns:a16="http://schemas.microsoft.com/office/drawing/2014/main" id="{16018CF1-2F58-4083-F28E-C7DD1402869C}"/>
              </a:ext>
            </a:extLst>
          </p:cNvPr>
          <p:cNvPicPr>
            <a:picLocks noChangeAspect="1"/>
          </p:cNvPicPr>
          <p:nvPr/>
        </p:nvPicPr>
        <p:blipFill rotWithShape="1">
          <a:blip r:embed="rId4"/>
          <a:srcRect l="42580"/>
          <a:stretch/>
        </p:blipFill>
        <p:spPr>
          <a:xfrm>
            <a:off x="2339745" y="1359302"/>
            <a:ext cx="4462923" cy="2424896"/>
          </a:xfrm>
          <a:prstGeom prst="rect">
            <a:avLst/>
          </a:prstGeom>
        </p:spPr>
      </p:pic>
      <p:sp>
        <p:nvSpPr>
          <p:cNvPr id="11" name="Rectangle 10">
            <a:extLst>
              <a:ext uri="{FF2B5EF4-FFF2-40B4-BE49-F238E27FC236}">
                <a16:creationId xmlns:a16="http://schemas.microsoft.com/office/drawing/2014/main" id="{A8C8E1D5-EAF7-125E-4213-7B048676764A}"/>
              </a:ext>
            </a:extLst>
          </p:cNvPr>
          <p:cNvSpPr/>
          <p:nvPr/>
        </p:nvSpPr>
        <p:spPr>
          <a:xfrm>
            <a:off x="2415940" y="1764991"/>
            <a:ext cx="712271" cy="1180340"/>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F4F4F7EC-0F7F-EE0C-C908-18488A2B728E}"/>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612498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631256-4EC4-753D-8DC8-39FF81EF1323}"/>
              </a:ext>
            </a:extLst>
          </p:cNvPr>
          <p:cNvPicPr>
            <a:picLocks noChangeAspect="1"/>
          </p:cNvPicPr>
          <p:nvPr/>
        </p:nvPicPr>
        <p:blipFill>
          <a:blip r:embed="rId3">
            <a:alphaModFix amt="35000"/>
          </a:blip>
          <a:srcRect/>
          <a:stretch/>
        </p:blipFill>
        <p:spPr>
          <a:xfrm>
            <a:off x="499402" y="800100"/>
            <a:ext cx="8243854" cy="2460852"/>
          </a:xfrm>
          <a:prstGeom prst="rect">
            <a:avLst/>
          </a:prstGeom>
        </p:spPr>
      </p:pic>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21</a:t>
            </a:fld>
            <a:endParaRPr lang="en-US" dirty="0"/>
          </a:p>
        </p:txBody>
      </p:sp>
      <p:sp>
        <p:nvSpPr>
          <p:cNvPr id="10" name="Rectangle 9">
            <a:extLst>
              <a:ext uri="{FF2B5EF4-FFF2-40B4-BE49-F238E27FC236}">
                <a16:creationId xmlns:a16="http://schemas.microsoft.com/office/drawing/2014/main" id="{099F0A1B-C7F0-2A4E-341C-AD2041752612}"/>
              </a:ext>
            </a:extLst>
          </p:cNvPr>
          <p:cNvSpPr/>
          <p:nvPr/>
        </p:nvSpPr>
        <p:spPr>
          <a:xfrm>
            <a:off x="6109760" y="838601"/>
            <a:ext cx="1734829" cy="1278958"/>
          </a:xfrm>
          <a:prstGeom prst="rect">
            <a:avLst/>
          </a:prstGeom>
          <a:noFill/>
          <a:ln>
            <a:solidFill>
              <a:schemeClr val="accent4">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diagram of a diagram of a dog&#10;&#10;Description automatically generated">
            <a:extLst>
              <a:ext uri="{FF2B5EF4-FFF2-40B4-BE49-F238E27FC236}">
                <a16:creationId xmlns:a16="http://schemas.microsoft.com/office/drawing/2014/main" id="{16018CF1-2F58-4083-F28E-C7DD1402869C}"/>
              </a:ext>
            </a:extLst>
          </p:cNvPr>
          <p:cNvPicPr>
            <a:picLocks noChangeAspect="1"/>
          </p:cNvPicPr>
          <p:nvPr/>
        </p:nvPicPr>
        <p:blipFill rotWithShape="1">
          <a:blip r:embed="rId4"/>
          <a:srcRect l="42580"/>
          <a:stretch/>
        </p:blipFill>
        <p:spPr>
          <a:xfrm>
            <a:off x="2339745" y="1359302"/>
            <a:ext cx="4462923" cy="2424896"/>
          </a:xfrm>
          <a:prstGeom prst="rect">
            <a:avLst/>
          </a:prstGeom>
        </p:spPr>
      </p:pic>
      <p:sp>
        <p:nvSpPr>
          <p:cNvPr id="11" name="Rectangle 10">
            <a:extLst>
              <a:ext uri="{FF2B5EF4-FFF2-40B4-BE49-F238E27FC236}">
                <a16:creationId xmlns:a16="http://schemas.microsoft.com/office/drawing/2014/main" id="{A8C8E1D5-EAF7-125E-4213-7B048676764A}"/>
              </a:ext>
            </a:extLst>
          </p:cNvPr>
          <p:cNvSpPr/>
          <p:nvPr/>
        </p:nvSpPr>
        <p:spPr>
          <a:xfrm>
            <a:off x="3224463" y="1401036"/>
            <a:ext cx="1652337" cy="1005280"/>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8B2F0AF-20A0-9E66-DD65-87D1D8C85454}"/>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558751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631256-4EC4-753D-8DC8-39FF81EF1323}"/>
              </a:ext>
            </a:extLst>
          </p:cNvPr>
          <p:cNvPicPr>
            <a:picLocks noChangeAspect="1"/>
          </p:cNvPicPr>
          <p:nvPr/>
        </p:nvPicPr>
        <p:blipFill>
          <a:blip r:embed="rId3">
            <a:alphaModFix amt="35000"/>
          </a:blip>
          <a:srcRect/>
          <a:stretch/>
        </p:blipFill>
        <p:spPr>
          <a:xfrm>
            <a:off x="499402" y="800100"/>
            <a:ext cx="8243854" cy="2460852"/>
          </a:xfrm>
          <a:prstGeom prst="rect">
            <a:avLst/>
          </a:prstGeom>
        </p:spPr>
      </p:pic>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22</a:t>
            </a:fld>
            <a:endParaRPr lang="en-US" dirty="0"/>
          </a:p>
        </p:txBody>
      </p:sp>
      <p:sp>
        <p:nvSpPr>
          <p:cNvPr id="10" name="Rectangle 9">
            <a:extLst>
              <a:ext uri="{FF2B5EF4-FFF2-40B4-BE49-F238E27FC236}">
                <a16:creationId xmlns:a16="http://schemas.microsoft.com/office/drawing/2014/main" id="{099F0A1B-C7F0-2A4E-341C-AD2041752612}"/>
              </a:ext>
            </a:extLst>
          </p:cNvPr>
          <p:cNvSpPr/>
          <p:nvPr/>
        </p:nvSpPr>
        <p:spPr>
          <a:xfrm>
            <a:off x="6109760" y="838601"/>
            <a:ext cx="1734829" cy="1278958"/>
          </a:xfrm>
          <a:prstGeom prst="rect">
            <a:avLst/>
          </a:prstGeom>
          <a:noFill/>
          <a:ln>
            <a:solidFill>
              <a:schemeClr val="accent4">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diagram of a diagram of a dog&#10;&#10;Description automatically generated">
            <a:extLst>
              <a:ext uri="{FF2B5EF4-FFF2-40B4-BE49-F238E27FC236}">
                <a16:creationId xmlns:a16="http://schemas.microsoft.com/office/drawing/2014/main" id="{16018CF1-2F58-4083-F28E-C7DD1402869C}"/>
              </a:ext>
            </a:extLst>
          </p:cNvPr>
          <p:cNvPicPr>
            <a:picLocks noChangeAspect="1"/>
          </p:cNvPicPr>
          <p:nvPr/>
        </p:nvPicPr>
        <p:blipFill rotWithShape="1">
          <a:blip r:embed="rId4"/>
          <a:srcRect l="42580"/>
          <a:stretch/>
        </p:blipFill>
        <p:spPr>
          <a:xfrm>
            <a:off x="2339745" y="1359302"/>
            <a:ext cx="4462923" cy="2424896"/>
          </a:xfrm>
          <a:prstGeom prst="rect">
            <a:avLst/>
          </a:prstGeom>
        </p:spPr>
      </p:pic>
      <p:sp>
        <p:nvSpPr>
          <p:cNvPr id="12" name="Rectangle 11">
            <a:extLst>
              <a:ext uri="{FF2B5EF4-FFF2-40B4-BE49-F238E27FC236}">
                <a16:creationId xmlns:a16="http://schemas.microsoft.com/office/drawing/2014/main" id="{AF3AD810-F751-726F-D90A-DDD87DA99C99}"/>
              </a:ext>
            </a:extLst>
          </p:cNvPr>
          <p:cNvSpPr/>
          <p:nvPr/>
        </p:nvSpPr>
        <p:spPr>
          <a:xfrm>
            <a:off x="4945781" y="1453415"/>
            <a:ext cx="617621" cy="835594"/>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300C9F07-8F2B-6B86-14C2-B58B7D4E343F}"/>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671337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631256-4EC4-753D-8DC8-39FF81EF1323}"/>
              </a:ext>
            </a:extLst>
          </p:cNvPr>
          <p:cNvPicPr>
            <a:picLocks noChangeAspect="1"/>
          </p:cNvPicPr>
          <p:nvPr/>
        </p:nvPicPr>
        <p:blipFill>
          <a:blip r:embed="rId3">
            <a:alphaModFix amt="35000"/>
          </a:blip>
          <a:srcRect/>
          <a:stretch/>
        </p:blipFill>
        <p:spPr>
          <a:xfrm>
            <a:off x="499402" y="800100"/>
            <a:ext cx="8243854" cy="2460852"/>
          </a:xfrm>
          <a:prstGeom prst="rect">
            <a:avLst/>
          </a:prstGeom>
        </p:spPr>
      </p:pic>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23</a:t>
            </a:fld>
            <a:endParaRPr lang="en-US" dirty="0"/>
          </a:p>
        </p:txBody>
      </p:sp>
      <p:sp>
        <p:nvSpPr>
          <p:cNvPr id="10" name="Rectangle 9">
            <a:extLst>
              <a:ext uri="{FF2B5EF4-FFF2-40B4-BE49-F238E27FC236}">
                <a16:creationId xmlns:a16="http://schemas.microsoft.com/office/drawing/2014/main" id="{099F0A1B-C7F0-2A4E-341C-AD2041752612}"/>
              </a:ext>
            </a:extLst>
          </p:cNvPr>
          <p:cNvSpPr/>
          <p:nvPr/>
        </p:nvSpPr>
        <p:spPr>
          <a:xfrm>
            <a:off x="6109760" y="838601"/>
            <a:ext cx="1734829" cy="1278958"/>
          </a:xfrm>
          <a:prstGeom prst="rect">
            <a:avLst/>
          </a:prstGeom>
          <a:noFill/>
          <a:ln>
            <a:solidFill>
              <a:schemeClr val="accent4">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diagram of a diagram of a dog&#10;&#10;Description automatically generated">
            <a:extLst>
              <a:ext uri="{FF2B5EF4-FFF2-40B4-BE49-F238E27FC236}">
                <a16:creationId xmlns:a16="http://schemas.microsoft.com/office/drawing/2014/main" id="{16018CF1-2F58-4083-F28E-C7DD1402869C}"/>
              </a:ext>
            </a:extLst>
          </p:cNvPr>
          <p:cNvPicPr>
            <a:picLocks noChangeAspect="1"/>
          </p:cNvPicPr>
          <p:nvPr/>
        </p:nvPicPr>
        <p:blipFill rotWithShape="1">
          <a:blip r:embed="rId4"/>
          <a:srcRect l="42580"/>
          <a:stretch/>
        </p:blipFill>
        <p:spPr>
          <a:xfrm>
            <a:off x="2339745" y="1359302"/>
            <a:ext cx="4462923" cy="2424896"/>
          </a:xfrm>
          <a:prstGeom prst="rect">
            <a:avLst/>
          </a:prstGeom>
        </p:spPr>
      </p:pic>
      <p:sp>
        <p:nvSpPr>
          <p:cNvPr id="12" name="Rectangle 11">
            <a:extLst>
              <a:ext uri="{FF2B5EF4-FFF2-40B4-BE49-F238E27FC236}">
                <a16:creationId xmlns:a16="http://schemas.microsoft.com/office/drawing/2014/main" id="{AF3AD810-F751-726F-D90A-DDD87DA99C99}"/>
              </a:ext>
            </a:extLst>
          </p:cNvPr>
          <p:cNvSpPr/>
          <p:nvPr/>
        </p:nvSpPr>
        <p:spPr>
          <a:xfrm>
            <a:off x="6109760" y="1963554"/>
            <a:ext cx="617621" cy="882151"/>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C80EF61-D650-834E-1D19-48E9CA4DF1A1}"/>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520616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631256-4EC4-753D-8DC8-39FF81EF1323}"/>
              </a:ext>
            </a:extLst>
          </p:cNvPr>
          <p:cNvPicPr>
            <a:picLocks noChangeAspect="1"/>
          </p:cNvPicPr>
          <p:nvPr/>
        </p:nvPicPr>
        <p:blipFill>
          <a:blip r:embed="rId3"/>
          <a:srcRect/>
          <a:stretch/>
        </p:blipFill>
        <p:spPr>
          <a:xfrm>
            <a:off x="499402" y="800100"/>
            <a:ext cx="8243854" cy="2460852"/>
          </a:xfrm>
          <a:prstGeom prst="rect">
            <a:avLst/>
          </a:prstGeom>
        </p:spPr>
      </p:pic>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24</a:t>
            </a:fld>
            <a:endParaRPr lang="en-US" dirty="0"/>
          </a:p>
        </p:txBody>
      </p:sp>
      <p:sp>
        <p:nvSpPr>
          <p:cNvPr id="10" name="Rectangle 9">
            <a:extLst>
              <a:ext uri="{FF2B5EF4-FFF2-40B4-BE49-F238E27FC236}">
                <a16:creationId xmlns:a16="http://schemas.microsoft.com/office/drawing/2014/main" id="{099F0A1B-C7F0-2A4E-341C-AD2041752612}"/>
              </a:ext>
            </a:extLst>
          </p:cNvPr>
          <p:cNvSpPr/>
          <p:nvPr/>
        </p:nvSpPr>
        <p:spPr>
          <a:xfrm>
            <a:off x="6109760" y="838601"/>
            <a:ext cx="1734829" cy="1278958"/>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B2175FB-29F9-BDE0-4CC0-0E8F9AE0BBA1}"/>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77973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8DE7A-2CA8-EABF-8104-D76365487B04}"/>
              </a:ext>
            </a:extLst>
          </p:cNvPr>
          <p:cNvSpPr>
            <a:spLocks noGrp="1"/>
          </p:cNvSpPr>
          <p:nvPr>
            <p:ph type="title"/>
          </p:nvPr>
        </p:nvSpPr>
        <p:spPr/>
        <p:txBody>
          <a:bodyPr/>
          <a:lstStyle/>
          <a:p>
            <a:r>
              <a:rPr lang="en-US" dirty="0"/>
              <a:t>Concept Weaver – Results</a:t>
            </a:r>
          </a:p>
        </p:txBody>
      </p:sp>
      <p:sp>
        <p:nvSpPr>
          <p:cNvPr id="3" name="Content Placeholder 2">
            <a:extLst>
              <a:ext uri="{FF2B5EF4-FFF2-40B4-BE49-F238E27FC236}">
                <a16:creationId xmlns:a16="http://schemas.microsoft.com/office/drawing/2014/main" id="{B478FC73-E4A0-F0A1-607A-52A3754771D2}"/>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850F18E9-3654-BE65-6729-60A20105FB05}"/>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295A92C1-0FF7-5CBE-8BBF-F896B4785EA4}"/>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B0A26971-54E8-14F0-EFFF-D7FD9D96C03B}"/>
              </a:ext>
            </a:extLst>
          </p:cNvPr>
          <p:cNvSpPr>
            <a:spLocks noGrp="1"/>
          </p:cNvSpPr>
          <p:nvPr>
            <p:ph type="sldNum" sz="quarter" idx="4"/>
          </p:nvPr>
        </p:nvSpPr>
        <p:spPr/>
        <p:txBody>
          <a:bodyPr/>
          <a:lstStyle/>
          <a:p>
            <a:r>
              <a:rPr lang="en-US"/>
              <a:t>Slide </a:t>
            </a:r>
            <a:fld id="{E27654B9-2CBC-E046-9B7E-70345D26D3AC}" type="slidenum">
              <a:rPr lang="en-US" smtClean="0"/>
              <a:t>25</a:t>
            </a:fld>
            <a:endParaRPr lang="en-US" dirty="0"/>
          </a:p>
        </p:txBody>
      </p:sp>
      <p:pic>
        <p:nvPicPr>
          <p:cNvPr id="8" name="Picture 7" descr="A collage of different animals&#10;&#10;Description automatically generated">
            <a:extLst>
              <a:ext uri="{FF2B5EF4-FFF2-40B4-BE49-F238E27FC236}">
                <a16:creationId xmlns:a16="http://schemas.microsoft.com/office/drawing/2014/main" id="{C6DED466-5BD1-9572-AAF6-172EB7BF7F27}"/>
              </a:ext>
            </a:extLst>
          </p:cNvPr>
          <p:cNvPicPr>
            <a:picLocks noChangeAspect="1"/>
          </p:cNvPicPr>
          <p:nvPr/>
        </p:nvPicPr>
        <p:blipFill>
          <a:blip r:embed="rId3"/>
          <a:stretch>
            <a:fillRect/>
          </a:stretch>
        </p:blipFill>
        <p:spPr>
          <a:xfrm>
            <a:off x="1892833" y="800100"/>
            <a:ext cx="5336110" cy="1645920"/>
          </a:xfrm>
          <a:prstGeom prst="rect">
            <a:avLst/>
          </a:prstGeom>
        </p:spPr>
      </p:pic>
      <p:pic>
        <p:nvPicPr>
          <p:cNvPr id="10" name="Picture 9" descr="A collage of images of animals&#10;&#10;Description automatically generated">
            <a:extLst>
              <a:ext uri="{FF2B5EF4-FFF2-40B4-BE49-F238E27FC236}">
                <a16:creationId xmlns:a16="http://schemas.microsoft.com/office/drawing/2014/main" id="{3AB4DCCE-7F7D-C45F-F8DB-961D79EFCA39}"/>
              </a:ext>
            </a:extLst>
          </p:cNvPr>
          <p:cNvPicPr>
            <a:picLocks noChangeAspect="1"/>
          </p:cNvPicPr>
          <p:nvPr/>
        </p:nvPicPr>
        <p:blipFill rotWithShape="1">
          <a:blip r:embed="rId4"/>
          <a:srcRect t="-1034"/>
          <a:stretch/>
        </p:blipFill>
        <p:spPr>
          <a:xfrm>
            <a:off x="1916512" y="2455645"/>
            <a:ext cx="5334655" cy="1755648"/>
          </a:xfrm>
          <a:prstGeom prst="rect">
            <a:avLst/>
          </a:prstGeom>
        </p:spPr>
      </p:pic>
      <p:sp>
        <p:nvSpPr>
          <p:cNvPr id="15" name="TextBox 14">
            <a:extLst>
              <a:ext uri="{FF2B5EF4-FFF2-40B4-BE49-F238E27FC236}">
                <a16:creationId xmlns:a16="http://schemas.microsoft.com/office/drawing/2014/main" id="{5E752FF6-137B-3D8D-2554-10F3B54C8A5F}"/>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397540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8DE7A-2CA8-EABF-8104-D76365487B04}"/>
              </a:ext>
            </a:extLst>
          </p:cNvPr>
          <p:cNvSpPr>
            <a:spLocks noGrp="1"/>
          </p:cNvSpPr>
          <p:nvPr>
            <p:ph type="title"/>
          </p:nvPr>
        </p:nvSpPr>
        <p:spPr/>
        <p:txBody>
          <a:bodyPr/>
          <a:lstStyle/>
          <a:p>
            <a:r>
              <a:rPr lang="en-US" dirty="0"/>
              <a:t>Concept Weaver – Results</a:t>
            </a:r>
          </a:p>
        </p:txBody>
      </p:sp>
      <p:sp>
        <p:nvSpPr>
          <p:cNvPr id="3" name="Content Placeholder 2">
            <a:extLst>
              <a:ext uri="{FF2B5EF4-FFF2-40B4-BE49-F238E27FC236}">
                <a16:creationId xmlns:a16="http://schemas.microsoft.com/office/drawing/2014/main" id="{B478FC73-E4A0-F0A1-607A-52A3754771D2}"/>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850F18E9-3654-BE65-6729-60A20105FB05}"/>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295A92C1-0FF7-5CBE-8BBF-F896B4785EA4}"/>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B0A26971-54E8-14F0-EFFF-D7FD9D96C03B}"/>
              </a:ext>
            </a:extLst>
          </p:cNvPr>
          <p:cNvSpPr>
            <a:spLocks noGrp="1"/>
          </p:cNvSpPr>
          <p:nvPr>
            <p:ph type="sldNum" sz="quarter" idx="4"/>
          </p:nvPr>
        </p:nvSpPr>
        <p:spPr/>
        <p:txBody>
          <a:bodyPr/>
          <a:lstStyle/>
          <a:p>
            <a:r>
              <a:rPr lang="en-US"/>
              <a:t>Slide </a:t>
            </a:r>
            <a:fld id="{E27654B9-2CBC-E046-9B7E-70345D26D3AC}" type="slidenum">
              <a:rPr lang="en-US" smtClean="0"/>
              <a:t>26</a:t>
            </a:fld>
            <a:endParaRPr lang="en-US" dirty="0"/>
          </a:p>
        </p:txBody>
      </p:sp>
      <p:pic>
        <p:nvPicPr>
          <p:cNvPr id="8" name="Picture 7" descr="A collage of different animals&#10;&#10;Description automatically generated">
            <a:extLst>
              <a:ext uri="{FF2B5EF4-FFF2-40B4-BE49-F238E27FC236}">
                <a16:creationId xmlns:a16="http://schemas.microsoft.com/office/drawing/2014/main" id="{C6DED466-5BD1-9572-AAF6-172EB7BF7F27}"/>
              </a:ext>
            </a:extLst>
          </p:cNvPr>
          <p:cNvPicPr>
            <a:picLocks noChangeAspect="1"/>
          </p:cNvPicPr>
          <p:nvPr/>
        </p:nvPicPr>
        <p:blipFill>
          <a:blip r:embed="rId3"/>
          <a:stretch>
            <a:fillRect/>
          </a:stretch>
        </p:blipFill>
        <p:spPr>
          <a:xfrm>
            <a:off x="1892833" y="800100"/>
            <a:ext cx="5336110" cy="1645920"/>
          </a:xfrm>
          <a:prstGeom prst="rect">
            <a:avLst/>
          </a:prstGeom>
        </p:spPr>
      </p:pic>
      <p:pic>
        <p:nvPicPr>
          <p:cNvPr id="10" name="Picture 9" descr="A collage of images of animals&#10;&#10;Description automatically generated">
            <a:extLst>
              <a:ext uri="{FF2B5EF4-FFF2-40B4-BE49-F238E27FC236}">
                <a16:creationId xmlns:a16="http://schemas.microsoft.com/office/drawing/2014/main" id="{3AB4DCCE-7F7D-C45F-F8DB-961D79EFCA39}"/>
              </a:ext>
            </a:extLst>
          </p:cNvPr>
          <p:cNvPicPr>
            <a:picLocks noChangeAspect="1"/>
          </p:cNvPicPr>
          <p:nvPr/>
        </p:nvPicPr>
        <p:blipFill rotWithShape="1">
          <a:blip r:embed="rId4"/>
          <a:srcRect t="-1034"/>
          <a:stretch/>
        </p:blipFill>
        <p:spPr>
          <a:xfrm>
            <a:off x="1916512" y="2455645"/>
            <a:ext cx="5334655" cy="1755648"/>
          </a:xfrm>
          <a:prstGeom prst="rect">
            <a:avLst/>
          </a:prstGeom>
        </p:spPr>
      </p:pic>
      <p:sp>
        <p:nvSpPr>
          <p:cNvPr id="15" name="TextBox 14">
            <a:extLst>
              <a:ext uri="{FF2B5EF4-FFF2-40B4-BE49-F238E27FC236}">
                <a16:creationId xmlns:a16="http://schemas.microsoft.com/office/drawing/2014/main" id="{5E752FF6-137B-3D8D-2554-10F3B54C8A5F}"/>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
        <p:nvSpPr>
          <p:cNvPr id="7" name="Rectangle 6">
            <a:extLst>
              <a:ext uri="{FF2B5EF4-FFF2-40B4-BE49-F238E27FC236}">
                <a16:creationId xmlns:a16="http://schemas.microsoft.com/office/drawing/2014/main" id="{33DAFA70-8833-995F-2382-692ACEF720AF}"/>
              </a:ext>
            </a:extLst>
          </p:cNvPr>
          <p:cNvSpPr/>
          <p:nvPr/>
        </p:nvSpPr>
        <p:spPr>
          <a:xfrm>
            <a:off x="3607192" y="1607419"/>
            <a:ext cx="1474948" cy="743551"/>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422519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8DE7A-2CA8-EABF-8104-D76365487B04}"/>
              </a:ext>
            </a:extLst>
          </p:cNvPr>
          <p:cNvSpPr>
            <a:spLocks noGrp="1"/>
          </p:cNvSpPr>
          <p:nvPr>
            <p:ph type="title"/>
          </p:nvPr>
        </p:nvSpPr>
        <p:spPr/>
        <p:txBody>
          <a:bodyPr/>
          <a:lstStyle/>
          <a:p>
            <a:r>
              <a:rPr lang="en-US" dirty="0"/>
              <a:t>Concept Weaver – Results</a:t>
            </a:r>
          </a:p>
        </p:txBody>
      </p:sp>
      <p:sp>
        <p:nvSpPr>
          <p:cNvPr id="3" name="Content Placeholder 2">
            <a:extLst>
              <a:ext uri="{FF2B5EF4-FFF2-40B4-BE49-F238E27FC236}">
                <a16:creationId xmlns:a16="http://schemas.microsoft.com/office/drawing/2014/main" id="{B478FC73-E4A0-F0A1-607A-52A3754771D2}"/>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850F18E9-3654-BE65-6729-60A20105FB05}"/>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295A92C1-0FF7-5CBE-8BBF-F896B4785EA4}"/>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B0A26971-54E8-14F0-EFFF-D7FD9D96C03B}"/>
              </a:ext>
            </a:extLst>
          </p:cNvPr>
          <p:cNvSpPr>
            <a:spLocks noGrp="1"/>
          </p:cNvSpPr>
          <p:nvPr>
            <p:ph type="sldNum" sz="quarter" idx="4"/>
          </p:nvPr>
        </p:nvSpPr>
        <p:spPr/>
        <p:txBody>
          <a:bodyPr/>
          <a:lstStyle/>
          <a:p>
            <a:r>
              <a:rPr lang="en-US"/>
              <a:t>Slide </a:t>
            </a:r>
            <a:fld id="{E27654B9-2CBC-E046-9B7E-70345D26D3AC}" type="slidenum">
              <a:rPr lang="en-US" smtClean="0"/>
              <a:t>27</a:t>
            </a:fld>
            <a:endParaRPr lang="en-US" dirty="0"/>
          </a:p>
        </p:txBody>
      </p:sp>
      <p:pic>
        <p:nvPicPr>
          <p:cNvPr id="8" name="Picture 7" descr="A collage of different animals&#10;&#10;Description automatically generated">
            <a:extLst>
              <a:ext uri="{FF2B5EF4-FFF2-40B4-BE49-F238E27FC236}">
                <a16:creationId xmlns:a16="http://schemas.microsoft.com/office/drawing/2014/main" id="{C6DED466-5BD1-9572-AAF6-172EB7BF7F27}"/>
              </a:ext>
            </a:extLst>
          </p:cNvPr>
          <p:cNvPicPr>
            <a:picLocks noChangeAspect="1"/>
          </p:cNvPicPr>
          <p:nvPr/>
        </p:nvPicPr>
        <p:blipFill>
          <a:blip r:embed="rId3"/>
          <a:stretch>
            <a:fillRect/>
          </a:stretch>
        </p:blipFill>
        <p:spPr>
          <a:xfrm>
            <a:off x="1892833" y="800100"/>
            <a:ext cx="5336110" cy="1645920"/>
          </a:xfrm>
          <a:prstGeom prst="rect">
            <a:avLst/>
          </a:prstGeom>
        </p:spPr>
      </p:pic>
      <p:pic>
        <p:nvPicPr>
          <p:cNvPr id="10" name="Picture 9" descr="A collage of images of animals&#10;&#10;Description automatically generated">
            <a:extLst>
              <a:ext uri="{FF2B5EF4-FFF2-40B4-BE49-F238E27FC236}">
                <a16:creationId xmlns:a16="http://schemas.microsoft.com/office/drawing/2014/main" id="{3AB4DCCE-7F7D-C45F-F8DB-961D79EFCA39}"/>
              </a:ext>
            </a:extLst>
          </p:cNvPr>
          <p:cNvPicPr>
            <a:picLocks noChangeAspect="1"/>
          </p:cNvPicPr>
          <p:nvPr/>
        </p:nvPicPr>
        <p:blipFill rotWithShape="1">
          <a:blip r:embed="rId4"/>
          <a:srcRect t="-1034"/>
          <a:stretch/>
        </p:blipFill>
        <p:spPr>
          <a:xfrm>
            <a:off x="1916512" y="2455645"/>
            <a:ext cx="5334655" cy="1755648"/>
          </a:xfrm>
          <a:prstGeom prst="rect">
            <a:avLst/>
          </a:prstGeom>
        </p:spPr>
      </p:pic>
      <p:sp>
        <p:nvSpPr>
          <p:cNvPr id="15" name="TextBox 14">
            <a:extLst>
              <a:ext uri="{FF2B5EF4-FFF2-40B4-BE49-F238E27FC236}">
                <a16:creationId xmlns:a16="http://schemas.microsoft.com/office/drawing/2014/main" id="{5E752FF6-137B-3D8D-2554-10F3B54C8A5F}"/>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
        <p:nvSpPr>
          <p:cNvPr id="7" name="Rectangle 6">
            <a:extLst>
              <a:ext uri="{FF2B5EF4-FFF2-40B4-BE49-F238E27FC236}">
                <a16:creationId xmlns:a16="http://schemas.microsoft.com/office/drawing/2014/main" id="{33DAFA70-8833-995F-2382-692ACEF720AF}"/>
              </a:ext>
            </a:extLst>
          </p:cNvPr>
          <p:cNvSpPr/>
          <p:nvPr/>
        </p:nvSpPr>
        <p:spPr>
          <a:xfrm>
            <a:off x="4280960" y="2704699"/>
            <a:ext cx="714552" cy="1396866"/>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70336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8DE7A-2CA8-EABF-8104-D76365487B04}"/>
              </a:ext>
            </a:extLst>
          </p:cNvPr>
          <p:cNvSpPr>
            <a:spLocks noGrp="1"/>
          </p:cNvSpPr>
          <p:nvPr>
            <p:ph type="title"/>
          </p:nvPr>
        </p:nvSpPr>
        <p:spPr/>
        <p:txBody>
          <a:bodyPr/>
          <a:lstStyle/>
          <a:p>
            <a:r>
              <a:rPr lang="en-US" dirty="0"/>
              <a:t>Concept Weaver – Results</a:t>
            </a:r>
          </a:p>
        </p:txBody>
      </p:sp>
      <p:sp>
        <p:nvSpPr>
          <p:cNvPr id="3" name="Content Placeholder 2">
            <a:extLst>
              <a:ext uri="{FF2B5EF4-FFF2-40B4-BE49-F238E27FC236}">
                <a16:creationId xmlns:a16="http://schemas.microsoft.com/office/drawing/2014/main" id="{B478FC73-E4A0-F0A1-607A-52A3754771D2}"/>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850F18E9-3654-BE65-6729-60A20105FB05}"/>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295A92C1-0FF7-5CBE-8BBF-F896B4785EA4}"/>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B0A26971-54E8-14F0-EFFF-D7FD9D96C03B}"/>
              </a:ext>
            </a:extLst>
          </p:cNvPr>
          <p:cNvSpPr>
            <a:spLocks noGrp="1"/>
          </p:cNvSpPr>
          <p:nvPr>
            <p:ph type="sldNum" sz="quarter" idx="4"/>
          </p:nvPr>
        </p:nvSpPr>
        <p:spPr/>
        <p:txBody>
          <a:bodyPr/>
          <a:lstStyle/>
          <a:p>
            <a:r>
              <a:rPr lang="en-US"/>
              <a:t>Slide </a:t>
            </a:r>
            <a:fld id="{E27654B9-2CBC-E046-9B7E-70345D26D3AC}" type="slidenum">
              <a:rPr lang="en-US" smtClean="0"/>
              <a:t>28</a:t>
            </a:fld>
            <a:endParaRPr lang="en-US" dirty="0"/>
          </a:p>
        </p:txBody>
      </p:sp>
      <p:pic>
        <p:nvPicPr>
          <p:cNvPr id="7" name="Picture 6">
            <a:extLst>
              <a:ext uri="{FF2B5EF4-FFF2-40B4-BE49-F238E27FC236}">
                <a16:creationId xmlns:a16="http://schemas.microsoft.com/office/drawing/2014/main" id="{4A2243C0-C850-01FE-B48D-DFFE57F530A5}"/>
              </a:ext>
            </a:extLst>
          </p:cNvPr>
          <p:cNvPicPr>
            <a:picLocks noChangeAspect="1"/>
          </p:cNvPicPr>
          <p:nvPr/>
        </p:nvPicPr>
        <p:blipFill>
          <a:blip r:embed="rId3"/>
          <a:stretch>
            <a:fillRect/>
          </a:stretch>
        </p:blipFill>
        <p:spPr>
          <a:xfrm>
            <a:off x="1934277" y="2571750"/>
            <a:ext cx="5275445" cy="1505684"/>
          </a:xfrm>
          <a:prstGeom prst="rect">
            <a:avLst/>
          </a:prstGeom>
        </p:spPr>
      </p:pic>
      <p:pic>
        <p:nvPicPr>
          <p:cNvPr id="9" name="Picture 8">
            <a:extLst>
              <a:ext uri="{FF2B5EF4-FFF2-40B4-BE49-F238E27FC236}">
                <a16:creationId xmlns:a16="http://schemas.microsoft.com/office/drawing/2014/main" id="{FE5D2BAD-566A-C028-00B1-A0C116A4D126}"/>
              </a:ext>
            </a:extLst>
          </p:cNvPr>
          <p:cNvPicPr>
            <a:picLocks noChangeAspect="1"/>
          </p:cNvPicPr>
          <p:nvPr/>
        </p:nvPicPr>
        <p:blipFill>
          <a:blip r:embed="rId4"/>
          <a:stretch>
            <a:fillRect/>
          </a:stretch>
        </p:blipFill>
        <p:spPr>
          <a:xfrm>
            <a:off x="2694790" y="940479"/>
            <a:ext cx="3732196" cy="1473631"/>
          </a:xfrm>
          <a:prstGeom prst="rect">
            <a:avLst/>
          </a:prstGeom>
        </p:spPr>
      </p:pic>
      <p:sp>
        <p:nvSpPr>
          <p:cNvPr id="11" name="TextBox 10">
            <a:extLst>
              <a:ext uri="{FF2B5EF4-FFF2-40B4-BE49-F238E27FC236}">
                <a16:creationId xmlns:a16="http://schemas.microsoft.com/office/drawing/2014/main" id="{EFADEE5C-14F5-8CF1-3867-7CB4E5E29FC6}"/>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9432228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2"/>
          </p:nvPr>
        </p:nvSpPr>
        <p:spPr/>
        <p:txBody>
          <a:bodyPr/>
          <a:lstStyle/>
          <a:p>
            <a:r>
              <a:rPr lang="en-US" dirty="0"/>
              <a:t>Deep Learning for Medical Applications</a:t>
            </a:r>
          </a:p>
        </p:txBody>
      </p:sp>
      <p:sp>
        <p:nvSpPr>
          <p:cNvPr id="7" name="Title 6"/>
          <p:cNvSpPr>
            <a:spLocks noGrp="1"/>
          </p:cNvSpPr>
          <p:nvPr>
            <p:ph type="ctrTitle"/>
          </p:nvPr>
        </p:nvSpPr>
        <p:spPr/>
        <p:txBody>
          <a:bodyPr/>
          <a:lstStyle/>
          <a:p>
            <a:r>
              <a:rPr lang="en-US" dirty="0"/>
              <a:t>Instruct-Imagen: Image Generation with Multi-Modal Instruction</a:t>
            </a:r>
            <a:br>
              <a:rPr lang="en-US" dirty="0"/>
            </a:br>
            <a:endParaRPr lang="en-US" dirty="0"/>
          </a:p>
        </p:txBody>
      </p:sp>
    </p:spTree>
    <p:extLst>
      <p:ext uri="{BB962C8B-B14F-4D97-AF65-F5344CB8AC3E}">
        <p14:creationId xmlns:p14="http://schemas.microsoft.com/office/powerpoint/2010/main" val="608704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2"/>
          </p:nvPr>
        </p:nvSpPr>
        <p:spPr/>
        <p:txBody>
          <a:bodyPr/>
          <a:lstStyle/>
          <a:p>
            <a:r>
              <a:rPr lang="en-US" dirty="0"/>
              <a:t>Deep Learning for Medical Applications</a:t>
            </a:r>
          </a:p>
        </p:txBody>
      </p:sp>
      <p:sp>
        <p:nvSpPr>
          <p:cNvPr id="7" name="Title 6"/>
          <p:cNvSpPr>
            <a:spLocks noGrp="1"/>
          </p:cNvSpPr>
          <p:nvPr>
            <p:ph type="ctrTitle"/>
          </p:nvPr>
        </p:nvSpPr>
        <p:spPr/>
        <p:txBody>
          <a:bodyPr/>
          <a:lstStyle/>
          <a:p>
            <a:r>
              <a:rPr lang="en-US" dirty="0"/>
              <a:t>Background</a:t>
            </a:r>
          </a:p>
        </p:txBody>
      </p:sp>
    </p:spTree>
    <p:extLst>
      <p:ext uri="{BB962C8B-B14F-4D97-AF65-F5344CB8AC3E}">
        <p14:creationId xmlns:p14="http://schemas.microsoft.com/office/powerpoint/2010/main" val="21937711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801AA-15EA-B84F-80AA-11718191A60F}"/>
              </a:ext>
            </a:extLst>
          </p:cNvPr>
          <p:cNvSpPr>
            <a:spLocks noGrp="1"/>
          </p:cNvSpPr>
          <p:nvPr>
            <p:ph type="title"/>
          </p:nvPr>
        </p:nvSpPr>
        <p:spPr/>
        <p:txBody>
          <a:bodyPr/>
          <a:lstStyle/>
          <a:p>
            <a:r>
              <a:rPr lang="en-US" dirty="0"/>
              <a:t>Instruct-Imagen – Problem Statement</a:t>
            </a:r>
          </a:p>
        </p:txBody>
      </p:sp>
      <p:sp>
        <p:nvSpPr>
          <p:cNvPr id="3" name="Content Placeholder 2">
            <a:extLst>
              <a:ext uri="{FF2B5EF4-FFF2-40B4-BE49-F238E27FC236}">
                <a16:creationId xmlns:a16="http://schemas.microsoft.com/office/drawing/2014/main" id="{2BD3B625-5A9B-EF9B-FDF9-9DD39B7D1543}"/>
              </a:ext>
            </a:extLst>
          </p:cNvPr>
          <p:cNvSpPr>
            <a:spLocks noGrp="1"/>
          </p:cNvSpPr>
          <p:nvPr>
            <p:ph idx="1"/>
          </p:nvPr>
        </p:nvSpPr>
        <p:spPr>
          <a:xfrm>
            <a:off x="358777" y="800100"/>
            <a:ext cx="3695222" cy="3829050"/>
          </a:xfrm>
        </p:spPr>
        <p:txBody>
          <a:bodyPr/>
          <a:lstStyle/>
          <a:p>
            <a:r>
              <a:rPr lang="en-US" dirty="0"/>
              <a:t>Image generation inherently includes multi-modality.</a:t>
            </a:r>
          </a:p>
          <a:p>
            <a:r>
              <a:rPr lang="en-US" dirty="0"/>
              <a:t>Current models specialize on one modality</a:t>
            </a:r>
          </a:p>
          <a:p>
            <a:r>
              <a:rPr lang="en-US" dirty="0"/>
              <a:t>=&gt; Need model that can accept multi-modal instruction </a:t>
            </a:r>
          </a:p>
        </p:txBody>
      </p:sp>
      <p:sp>
        <p:nvSpPr>
          <p:cNvPr id="4" name="Date Placeholder 3">
            <a:extLst>
              <a:ext uri="{FF2B5EF4-FFF2-40B4-BE49-F238E27FC236}">
                <a16:creationId xmlns:a16="http://schemas.microsoft.com/office/drawing/2014/main" id="{ABF95534-1D9D-133F-0ED8-18116A7B6C5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128A81F7-0101-9F2D-DB01-DC533A6B862A}"/>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F7EBA14F-1065-7A5B-EB03-435F5CF175B1}"/>
              </a:ext>
            </a:extLst>
          </p:cNvPr>
          <p:cNvSpPr>
            <a:spLocks noGrp="1"/>
          </p:cNvSpPr>
          <p:nvPr>
            <p:ph type="sldNum" sz="quarter" idx="4"/>
          </p:nvPr>
        </p:nvSpPr>
        <p:spPr/>
        <p:txBody>
          <a:bodyPr/>
          <a:lstStyle/>
          <a:p>
            <a:r>
              <a:rPr lang="en-US"/>
              <a:t>Slide </a:t>
            </a:r>
            <a:fld id="{E27654B9-2CBC-E046-9B7E-70345D26D3AC}" type="slidenum">
              <a:rPr lang="en-US" smtClean="0"/>
              <a:t>30</a:t>
            </a:fld>
            <a:endParaRPr lang="en-US" dirty="0"/>
          </a:p>
        </p:txBody>
      </p:sp>
      <p:sp>
        <p:nvSpPr>
          <p:cNvPr id="7" name="TextBox 6">
            <a:extLst>
              <a:ext uri="{FF2B5EF4-FFF2-40B4-BE49-F238E27FC236}">
                <a16:creationId xmlns:a16="http://schemas.microsoft.com/office/drawing/2014/main" id="{4F1DD209-221C-86AE-561A-598450827F21}"/>
              </a:ext>
            </a:extLst>
          </p:cNvPr>
          <p:cNvSpPr txBox="1"/>
          <p:nvPr/>
        </p:nvSpPr>
        <p:spPr>
          <a:xfrm>
            <a:off x="865667" y="4299021"/>
            <a:ext cx="3695221" cy="677108"/>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endParaRPr lang="en-US" sz="1400" dirty="0"/>
          </a:p>
        </p:txBody>
      </p:sp>
      <p:pic>
        <p:nvPicPr>
          <p:cNvPr id="8" name="Picture 7">
            <a:extLst>
              <a:ext uri="{FF2B5EF4-FFF2-40B4-BE49-F238E27FC236}">
                <a16:creationId xmlns:a16="http://schemas.microsoft.com/office/drawing/2014/main" id="{CF6E2327-3954-9987-CEDD-070395AE5D1C}"/>
              </a:ext>
            </a:extLst>
          </p:cNvPr>
          <p:cNvPicPr>
            <a:picLocks noChangeAspect="1"/>
          </p:cNvPicPr>
          <p:nvPr/>
        </p:nvPicPr>
        <p:blipFill>
          <a:blip r:embed="rId3"/>
          <a:srcRect/>
          <a:stretch/>
        </p:blipFill>
        <p:spPr>
          <a:xfrm>
            <a:off x="4053999" y="800100"/>
            <a:ext cx="4872454" cy="3148089"/>
          </a:xfrm>
          <a:prstGeom prst="rect">
            <a:avLst/>
          </a:prstGeom>
        </p:spPr>
      </p:pic>
    </p:spTree>
    <p:extLst>
      <p:ext uri="{BB962C8B-B14F-4D97-AF65-F5344CB8AC3E}">
        <p14:creationId xmlns:p14="http://schemas.microsoft.com/office/powerpoint/2010/main" val="21896638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589BE-12A3-DA0A-7E72-E1A73C98CE75}"/>
              </a:ext>
            </a:extLst>
          </p:cNvPr>
          <p:cNvSpPr>
            <a:spLocks noGrp="1"/>
          </p:cNvSpPr>
          <p:nvPr>
            <p:ph type="title"/>
          </p:nvPr>
        </p:nvSpPr>
        <p:spPr/>
        <p:txBody>
          <a:bodyPr/>
          <a:lstStyle/>
          <a:p>
            <a:r>
              <a:rPr lang="en-US" dirty="0"/>
              <a:t>Instruct-Imagen – Network Architecture</a:t>
            </a:r>
          </a:p>
        </p:txBody>
      </p:sp>
      <p:sp>
        <p:nvSpPr>
          <p:cNvPr id="4" name="Date Placeholder 3">
            <a:extLst>
              <a:ext uri="{FF2B5EF4-FFF2-40B4-BE49-F238E27FC236}">
                <a16:creationId xmlns:a16="http://schemas.microsoft.com/office/drawing/2014/main" id="{B338C578-BB86-D1D7-3188-2E754D613042}"/>
              </a:ext>
            </a:extLst>
          </p:cNvPr>
          <p:cNvSpPr>
            <a:spLocks noGrp="1"/>
          </p:cNvSpPr>
          <p:nvPr>
            <p:ph type="dt" sz="half" idx="2"/>
          </p:nvPr>
        </p:nvSpPr>
        <p:spPr/>
        <p:txBody>
          <a:bodyPr/>
          <a:lstStyle/>
          <a:p>
            <a:fld id="{A7BDDEFD-4FCF-7348-AEF1-A537DD785750}" type="datetime4">
              <a:rPr lang="en-US" smtClean="0"/>
              <a:t>June 12, 2024</a:t>
            </a:fld>
            <a:endParaRPr lang="en-US" dirty="0"/>
          </a:p>
        </p:txBody>
      </p:sp>
      <p:sp>
        <p:nvSpPr>
          <p:cNvPr id="5" name="Footer Placeholder 4">
            <a:extLst>
              <a:ext uri="{FF2B5EF4-FFF2-40B4-BE49-F238E27FC236}">
                <a16:creationId xmlns:a16="http://schemas.microsoft.com/office/drawing/2014/main" id="{85BBFC4D-F05D-24C6-BC0F-E61242253E50}"/>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51F3637D-CD59-626A-3639-244AD05F90A9}"/>
              </a:ext>
            </a:extLst>
          </p:cNvPr>
          <p:cNvSpPr>
            <a:spLocks noGrp="1"/>
          </p:cNvSpPr>
          <p:nvPr>
            <p:ph type="sldNum" sz="quarter" idx="4"/>
          </p:nvPr>
        </p:nvSpPr>
        <p:spPr/>
        <p:txBody>
          <a:bodyPr/>
          <a:lstStyle/>
          <a:p>
            <a:r>
              <a:rPr lang="en-US"/>
              <a:t>Slide </a:t>
            </a:r>
            <a:fld id="{E27654B9-2CBC-E046-9B7E-70345D26D3AC}" type="slidenum">
              <a:rPr lang="en-US" smtClean="0"/>
              <a:t>31</a:t>
            </a:fld>
            <a:endParaRPr lang="en-US" dirty="0"/>
          </a:p>
        </p:txBody>
      </p:sp>
      <p:pic>
        <p:nvPicPr>
          <p:cNvPr id="10" name="Picture 9">
            <a:extLst>
              <a:ext uri="{FF2B5EF4-FFF2-40B4-BE49-F238E27FC236}">
                <a16:creationId xmlns:a16="http://schemas.microsoft.com/office/drawing/2014/main" id="{6A2BCBA9-88BE-48F9-B1CD-09CCB015296E}"/>
              </a:ext>
            </a:extLst>
          </p:cNvPr>
          <p:cNvPicPr>
            <a:picLocks noChangeAspect="1"/>
          </p:cNvPicPr>
          <p:nvPr/>
        </p:nvPicPr>
        <p:blipFill>
          <a:blip r:embed="rId3"/>
          <a:srcRect/>
          <a:stretch/>
        </p:blipFill>
        <p:spPr>
          <a:xfrm>
            <a:off x="6207093" y="628650"/>
            <a:ext cx="1938902" cy="3829051"/>
          </a:xfrm>
          <a:prstGeom prst="rect">
            <a:avLst/>
          </a:prstGeom>
        </p:spPr>
      </p:pic>
      <p:sp>
        <p:nvSpPr>
          <p:cNvPr id="7" name="Content Placeholder 2">
            <a:extLst>
              <a:ext uri="{FF2B5EF4-FFF2-40B4-BE49-F238E27FC236}">
                <a16:creationId xmlns:a16="http://schemas.microsoft.com/office/drawing/2014/main" id="{6C59B451-C8F3-C175-A222-48196DB7E6AC}"/>
              </a:ext>
            </a:extLst>
          </p:cNvPr>
          <p:cNvSpPr txBox="1">
            <a:spLocks/>
          </p:cNvSpPr>
          <p:nvPr/>
        </p:nvSpPr>
        <p:spPr bwMode="auto">
          <a:xfrm>
            <a:off x="358776" y="800100"/>
            <a:ext cx="5117999"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defTabSz="914400"/>
            <a:r>
              <a:rPr lang="en-US" kern="0" dirty="0"/>
              <a:t>Two-stage cascaded U-Net diffusion model</a:t>
            </a:r>
          </a:p>
          <a:p>
            <a:pPr lvl="1" defTabSz="914400"/>
            <a:r>
              <a:rPr lang="en-US" kern="0" dirty="0"/>
              <a:t>Text-to-Image</a:t>
            </a:r>
          </a:p>
          <a:p>
            <a:pPr lvl="1" defTabSz="914400"/>
            <a:r>
              <a:rPr lang="en-US" kern="0" dirty="0"/>
              <a:t>Super-Resolution</a:t>
            </a:r>
          </a:p>
          <a:p>
            <a:pPr lvl="1" defTabSz="914400"/>
            <a:endParaRPr lang="en-US" kern="0" dirty="0"/>
          </a:p>
          <a:p>
            <a:pPr defTabSz="914400"/>
            <a:r>
              <a:rPr lang="en-US" kern="0" dirty="0"/>
              <a:t>Modified from Imagen [1]</a:t>
            </a:r>
          </a:p>
          <a:p>
            <a:pPr lvl="1" defTabSz="914400"/>
            <a:r>
              <a:rPr lang="en-US" kern="0" dirty="0"/>
              <a:t>Cross-attention layer that conditions on multi-modal context</a:t>
            </a:r>
          </a:p>
          <a:p>
            <a:pPr lvl="1" defTabSz="914400"/>
            <a:r>
              <a:rPr lang="en-US" kern="0" dirty="0"/>
              <a:t>Text-to-Image down sampler used to extract features from multi-modal instructions</a:t>
            </a:r>
          </a:p>
        </p:txBody>
      </p:sp>
      <p:sp>
        <p:nvSpPr>
          <p:cNvPr id="14" name="TextBox 13">
            <a:extLst>
              <a:ext uri="{FF2B5EF4-FFF2-40B4-BE49-F238E27FC236}">
                <a16:creationId xmlns:a16="http://schemas.microsoft.com/office/drawing/2014/main" id="{CA55281B-2C34-6D0F-2712-8D7B52422FB3}"/>
              </a:ext>
            </a:extLst>
          </p:cNvPr>
          <p:cNvSpPr txBox="1"/>
          <p:nvPr/>
        </p:nvSpPr>
        <p:spPr>
          <a:xfrm>
            <a:off x="865667" y="4039139"/>
            <a:ext cx="3695221" cy="707886"/>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r>
              <a:rPr lang="en-US" sz="800" b="0" i="0" dirty="0">
                <a:solidFill>
                  <a:srgbClr val="222222"/>
                </a:solidFill>
                <a:effectLst/>
                <a:highlight>
                  <a:srgbClr val="FFFFFF"/>
                </a:highlight>
                <a:latin typeface="Arial" panose="020B0604020202020204" pitchFamily="34" charset="0"/>
              </a:rPr>
              <a:t>[1] C. </a:t>
            </a:r>
            <a:r>
              <a:rPr lang="en-US" sz="800" b="0" i="0" dirty="0" err="1">
                <a:solidFill>
                  <a:srgbClr val="222222"/>
                </a:solidFill>
                <a:effectLst/>
                <a:highlight>
                  <a:srgbClr val="FFFFFF"/>
                </a:highlight>
                <a:latin typeface="Arial" panose="020B0604020202020204" pitchFamily="34" charset="0"/>
              </a:rPr>
              <a:t>Saharia</a:t>
            </a:r>
            <a:r>
              <a:rPr lang="en-US" sz="800" b="0" i="0" dirty="0">
                <a:solidFill>
                  <a:srgbClr val="222222"/>
                </a:solidFill>
                <a:effectLst/>
                <a:highlight>
                  <a:srgbClr val="FFFFFF"/>
                </a:highlight>
                <a:latin typeface="Arial" panose="020B0604020202020204" pitchFamily="34" charset="0"/>
              </a:rPr>
              <a:t> et al., “Photorealistic Text-to-Image Diffusion Models with Deep Language Understanding.” </a:t>
            </a:r>
            <a:r>
              <a:rPr lang="en-US" sz="800" b="0" i="0" dirty="0" err="1">
                <a:solidFill>
                  <a:srgbClr val="222222"/>
                </a:solidFill>
                <a:effectLst/>
                <a:highlight>
                  <a:srgbClr val="FFFFFF"/>
                </a:highlight>
                <a:latin typeface="Arial" panose="020B0604020202020204" pitchFamily="34" charset="0"/>
              </a:rPr>
              <a:t>arXiv</a:t>
            </a:r>
            <a:r>
              <a:rPr lang="en-US" sz="800" b="0" i="0" dirty="0">
                <a:solidFill>
                  <a:srgbClr val="222222"/>
                </a:solidFill>
                <a:effectLst/>
                <a:highlight>
                  <a:srgbClr val="FFFFFF"/>
                </a:highlight>
                <a:latin typeface="Arial" panose="020B0604020202020204" pitchFamily="34" charset="0"/>
              </a:rPr>
              <a:t> (2022) </a:t>
            </a:r>
            <a:endParaRPr lang="en-US" sz="1400" dirty="0"/>
          </a:p>
        </p:txBody>
      </p:sp>
    </p:spTree>
    <p:extLst>
      <p:ext uri="{BB962C8B-B14F-4D97-AF65-F5344CB8AC3E}">
        <p14:creationId xmlns:p14="http://schemas.microsoft.com/office/powerpoint/2010/main" val="11430228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589BE-12A3-DA0A-7E72-E1A73C98CE75}"/>
              </a:ext>
            </a:extLst>
          </p:cNvPr>
          <p:cNvSpPr>
            <a:spLocks noGrp="1"/>
          </p:cNvSpPr>
          <p:nvPr>
            <p:ph type="title"/>
          </p:nvPr>
        </p:nvSpPr>
        <p:spPr/>
        <p:txBody>
          <a:bodyPr/>
          <a:lstStyle/>
          <a:p>
            <a:r>
              <a:rPr lang="en-US" dirty="0"/>
              <a:t>Instruct-Imagen – Network Architecture</a:t>
            </a:r>
          </a:p>
        </p:txBody>
      </p:sp>
      <p:sp>
        <p:nvSpPr>
          <p:cNvPr id="4" name="Date Placeholder 3">
            <a:extLst>
              <a:ext uri="{FF2B5EF4-FFF2-40B4-BE49-F238E27FC236}">
                <a16:creationId xmlns:a16="http://schemas.microsoft.com/office/drawing/2014/main" id="{B338C578-BB86-D1D7-3188-2E754D613042}"/>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85BBFC4D-F05D-24C6-BC0F-E61242253E50}"/>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51F3637D-CD59-626A-3639-244AD05F90A9}"/>
              </a:ext>
            </a:extLst>
          </p:cNvPr>
          <p:cNvSpPr>
            <a:spLocks noGrp="1"/>
          </p:cNvSpPr>
          <p:nvPr>
            <p:ph type="sldNum" sz="quarter" idx="4"/>
          </p:nvPr>
        </p:nvSpPr>
        <p:spPr/>
        <p:txBody>
          <a:bodyPr/>
          <a:lstStyle/>
          <a:p>
            <a:r>
              <a:rPr lang="en-US"/>
              <a:t>Slide </a:t>
            </a:r>
            <a:fld id="{E27654B9-2CBC-E046-9B7E-70345D26D3AC}" type="slidenum">
              <a:rPr lang="en-US" smtClean="0"/>
              <a:t>32</a:t>
            </a:fld>
            <a:endParaRPr lang="en-US" dirty="0"/>
          </a:p>
        </p:txBody>
      </p:sp>
      <p:pic>
        <p:nvPicPr>
          <p:cNvPr id="10" name="Picture 9">
            <a:extLst>
              <a:ext uri="{FF2B5EF4-FFF2-40B4-BE49-F238E27FC236}">
                <a16:creationId xmlns:a16="http://schemas.microsoft.com/office/drawing/2014/main" id="{6A2BCBA9-88BE-48F9-B1CD-09CCB015296E}"/>
              </a:ext>
            </a:extLst>
          </p:cNvPr>
          <p:cNvPicPr>
            <a:picLocks noChangeAspect="1"/>
          </p:cNvPicPr>
          <p:nvPr/>
        </p:nvPicPr>
        <p:blipFill>
          <a:blip r:embed="rId3"/>
          <a:srcRect/>
          <a:stretch/>
        </p:blipFill>
        <p:spPr>
          <a:xfrm>
            <a:off x="6207093" y="628650"/>
            <a:ext cx="1938902" cy="3829051"/>
          </a:xfrm>
          <a:prstGeom prst="rect">
            <a:avLst/>
          </a:prstGeom>
        </p:spPr>
      </p:pic>
      <p:sp>
        <p:nvSpPr>
          <p:cNvPr id="11" name="Rectangle 10">
            <a:extLst>
              <a:ext uri="{FF2B5EF4-FFF2-40B4-BE49-F238E27FC236}">
                <a16:creationId xmlns:a16="http://schemas.microsoft.com/office/drawing/2014/main" id="{AA82230B-98A7-C2D7-2884-7A3868FCEC16}"/>
              </a:ext>
            </a:extLst>
          </p:cNvPr>
          <p:cNvSpPr/>
          <p:nvPr/>
        </p:nvSpPr>
        <p:spPr>
          <a:xfrm>
            <a:off x="7022672" y="657524"/>
            <a:ext cx="560548" cy="3771901"/>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a:extLst>
              <a:ext uri="{FF2B5EF4-FFF2-40B4-BE49-F238E27FC236}">
                <a16:creationId xmlns:a16="http://schemas.microsoft.com/office/drawing/2014/main" id="{B50C5A22-BF5F-96D7-36D8-D13CF1606F1C}"/>
              </a:ext>
            </a:extLst>
          </p:cNvPr>
          <p:cNvSpPr>
            <a:spLocks noGrp="1"/>
          </p:cNvSpPr>
          <p:nvPr>
            <p:ph idx="1"/>
          </p:nvPr>
        </p:nvSpPr>
        <p:spPr>
          <a:xfrm>
            <a:off x="358776" y="800100"/>
            <a:ext cx="5117999" cy="3829050"/>
          </a:xfrm>
        </p:spPr>
        <p:txBody>
          <a:bodyPr/>
          <a:lstStyle/>
          <a:p>
            <a:r>
              <a:rPr lang="en-US" dirty="0"/>
              <a:t>Two-stage cascaded U-Net diffusion model</a:t>
            </a:r>
          </a:p>
          <a:p>
            <a:pPr lvl="1"/>
            <a:r>
              <a:rPr lang="en-US" dirty="0"/>
              <a:t>Text-to-Image</a:t>
            </a:r>
          </a:p>
          <a:p>
            <a:pPr lvl="1"/>
            <a:r>
              <a:rPr lang="en-US" dirty="0"/>
              <a:t>Super-Resolution</a:t>
            </a:r>
          </a:p>
          <a:p>
            <a:pPr lvl="1"/>
            <a:endParaRPr lang="en-US" dirty="0"/>
          </a:p>
          <a:p>
            <a:r>
              <a:rPr lang="en-US" dirty="0"/>
              <a:t>Modified from Imagen [1]</a:t>
            </a:r>
          </a:p>
          <a:p>
            <a:pPr lvl="1"/>
            <a:r>
              <a:rPr lang="en-US" dirty="0"/>
              <a:t>Cross-attention layer that conditions on multi-modal context</a:t>
            </a:r>
          </a:p>
          <a:p>
            <a:pPr lvl="1"/>
            <a:r>
              <a:rPr lang="en-US" dirty="0"/>
              <a:t>Text-to-Image down sampler used to extract features from multi-modal instructions</a:t>
            </a:r>
          </a:p>
        </p:txBody>
      </p:sp>
      <p:sp>
        <p:nvSpPr>
          <p:cNvPr id="12" name="TextBox 11">
            <a:extLst>
              <a:ext uri="{FF2B5EF4-FFF2-40B4-BE49-F238E27FC236}">
                <a16:creationId xmlns:a16="http://schemas.microsoft.com/office/drawing/2014/main" id="{E08B895F-295F-F6C0-6289-7A1EEE6FDC43}"/>
              </a:ext>
            </a:extLst>
          </p:cNvPr>
          <p:cNvSpPr txBox="1"/>
          <p:nvPr/>
        </p:nvSpPr>
        <p:spPr>
          <a:xfrm>
            <a:off x="865667" y="4039139"/>
            <a:ext cx="3695221" cy="707886"/>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r>
              <a:rPr lang="en-US" sz="800" b="0" i="0" dirty="0">
                <a:solidFill>
                  <a:srgbClr val="222222"/>
                </a:solidFill>
                <a:effectLst/>
                <a:highlight>
                  <a:srgbClr val="FFFFFF"/>
                </a:highlight>
                <a:latin typeface="Arial" panose="020B0604020202020204" pitchFamily="34" charset="0"/>
              </a:rPr>
              <a:t>[1] C. </a:t>
            </a:r>
            <a:r>
              <a:rPr lang="en-US" sz="800" b="0" i="0" dirty="0" err="1">
                <a:solidFill>
                  <a:srgbClr val="222222"/>
                </a:solidFill>
                <a:effectLst/>
                <a:highlight>
                  <a:srgbClr val="FFFFFF"/>
                </a:highlight>
                <a:latin typeface="Arial" panose="020B0604020202020204" pitchFamily="34" charset="0"/>
              </a:rPr>
              <a:t>Saharia</a:t>
            </a:r>
            <a:r>
              <a:rPr lang="en-US" sz="800" b="0" i="0" dirty="0">
                <a:solidFill>
                  <a:srgbClr val="222222"/>
                </a:solidFill>
                <a:effectLst/>
                <a:highlight>
                  <a:srgbClr val="FFFFFF"/>
                </a:highlight>
                <a:latin typeface="Arial" panose="020B0604020202020204" pitchFamily="34" charset="0"/>
              </a:rPr>
              <a:t> et al., “Photorealistic Text-to-Image Diffusion Models with Deep Language Understanding.” </a:t>
            </a:r>
            <a:r>
              <a:rPr lang="en-US" sz="800" b="0" i="0" dirty="0" err="1">
                <a:solidFill>
                  <a:srgbClr val="222222"/>
                </a:solidFill>
                <a:effectLst/>
                <a:highlight>
                  <a:srgbClr val="FFFFFF"/>
                </a:highlight>
                <a:latin typeface="Arial" panose="020B0604020202020204" pitchFamily="34" charset="0"/>
              </a:rPr>
              <a:t>arXiv</a:t>
            </a:r>
            <a:r>
              <a:rPr lang="en-US" sz="800" b="0" i="0" dirty="0">
                <a:solidFill>
                  <a:srgbClr val="222222"/>
                </a:solidFill>
                <a:effectLst/>
                <a:highlight>
                  <a:srgbClr val="FFFFFF"/>
                </a:highlight>
                <a:latin typeface="Arial" panose="020B0604020202020204" pitchFamily="34" charset="0"/>
              </a:rPr>
              <a:t> (2022) </a:t>
            </a:r>
            <a:endParaRPr lang="en-US" sz="1400" dirty="0"/>
          </a:p>
        </p:txBody>
      </p:sp>
    </p:spTree>
    <p:extLst>
      <p:ext uri="{BB962C8B-B14F-4D97-AF65-F5344CB8AC3E}">
        <p14:creationId xmlns:p14="http://schemas.microsoft.com/office/powerpoint/2010/main" val="1469825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589BE-12A3-DA0A-7E72-E1A73C98CE75}"/>
              </a:ext>
            </a:extLst>
          </p:cNvPr>
          <p:cNvSpPr>
            <a:spLocks noGrp="1"/>
          </p:cNvSpPr>
          <p:nvPr>
            <p:ph type="title"/>
          </p:nvPr>
        </p:nvSpPr>
        <p:spPr/>
        <p:txBody>
          <a:bodyPr/>
          <a:lstStyle/>
          <a:p>
            <a:r>
              <a:rPr lang="en-US" dirty="0"/>
              <a:t>Instruct-Imagen – Network Architecture</a:t>
            </a:r>
          </a:p>
        </p:txBody>
      </p:sp>
      <p:sp>
        <p:nvSpPr>
          <p:cNvPr id="3" name="Content Placeholder 2">
            <a:extLst>
              <a:ext uri="{FF2B5EF4-FFF2-40B4-BE49-F238E27FC236}">
                <a16:creationId xmlns:a16="http://schemas.microsoft.com/office/drawing/2014/main" id="{7D34EAC7-B6E9-B1CD-9B55-ED9DA486F6B1}"/>
              </a:ext>
            </a:extLst>
          </p:cNvPr>
          <p:cNvSpPr>
            <a:spLocks noGrp="1"/>
          </p:cNvSpPr>
          <p:nvPr>
            <p:ph idx="1"/>
          </p:nvPr>
        </p:nvSpPr>
        <p:spPr>
          <a:xfrm>
            <a:off x="358776" y="800100"/>
            <a:ext cx="5117999" cy="3829050"/>
          </a:xfrm>
        </p:spPr>
        <p:txBody>
          <a:bodyPr/>
          <a:lstStyle/>
          <a:p>
            <a:r>
              <a:rPr lang="en-US" dirty="0"/>
              <a:t>Two-stage cascaded U-Net diffusion model</a:t>
            </a:r>
          </a:p>
          <a:p>
            <a:pPr lvl="1"/>
            <a:r>
              <a:rPr lang="en-US" dirty="0"/>
              <a:t>Text-to-Image</a:t>
            </a:r>
          </a:p>
          <a:p>
            <a:pPr lvl="1"/>
            <a:r>
              <a:rPr lang="en-US" dirty="0"/>
              <a:t>Super-Resolution</a:t>
            </a:r>
          </a:p>
          <a:p>
            <a:pPr lvl="1"/>
            <a:endParaRPr lang="en-US" dirty="0"/>
          </a:p>
          <a:p>
            <a:r>
              <a:rPr lang="en-US" dirty="0"/>
              <a:t>Modified from Imagen [1]</a:t>
            </a:r>
          </a:p>
          <a:p>
            <a:pPr lvl="1"/>
            <a:r>
              <a:rPr lang="en-US" dirty="0"/>
              <a:t>Cross-attention layer that conditions on multi-modal context</a:t>
            </a:r>
          </a:p>
          <a:p>
            <a:pPr lvl="1"/>
            <a:r>
              <a:rPr lang="en-US" dirty="0"/>
              <a:t>Text-to-Image down sampler used to extract features from multi-modal instructions</a:t>
            </a:r>
          </a:p>
        </p:txBody>
      </p:sp>
      <p:sp>
        <p:nvSpPr>
          <p:cNvPr id="4" name="Date Placeholder 3">
            <a:extLst>
              <a:ext uri="{FF2B5EF4-FFF2-40B4-BE49-F238E27FC236}">
                <a16:creationId xmlns:a16="http://schemas.microsoft.com/office/drawing/2014/main" id="{B338C578-BB86-D1D7-3188-2E754D613042}"/>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85BBFC4D-F05D-24C6-BC0F-E61242253E50}"/>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51F3637D-CD59-626A-3639-244AD05F90A9}"/>
              </a:ext>
            </a:extLst>
          </p:cNvPr>
          <p:cNvSpPr>
            <a:spLocks noGrp="1"/>
          </p:cNvSpPr>
          <p:nvPr>
            <p:ph type="sldNum" sz="quarter" idx="4"/>
          </p:nvPr>
        </p:nvSpPr>
        <p:spPr/>
        <p:txBody>
          <a:bodyPr/>
          <a:lstStyle/>
          <a:p>
            <a:r>
              <a:rPr lang="en-US"/>
              <a:t>Slide </a:t>
            </a:r>
            <a:fld id="{E27654B9-2CBC-E046-9B7E-70345D26D3AC}" type="slidenum">
              <a:rPr lang="en-US" smtClean="0"/>
              <a:t>33</a:t>
            </a:fld>
            <a:endParaRPr lang="en-US" dirty="0"/>
          </a:p>
        </p:txBody>
      </p:sp>
      <p:pic>
        <p:nvPicPr>
          <p:cNvPr id="10" name="Picture 9">
            <a:extLst>
              <a:ext uri="{FF2B5EF4-FFF2-40B4-BE49-F238E27FC236}">
                <a16:creationId xmlns:a16="http://schemas.microsoft.com/office/drawing/2014/main" id="{6A2BCBA9-88BE-48F9-B1CD-09CCB015296E}"/>
              </a:ext>
            </a:extLst>
          </p:cNvPr>
          <p:cNvPicPr>
            <a:picLocks noChangeAspect="1"/>
          </p:cNvPicPr>
          <p:nvPr/>
        </p:nvPicPr>
        <p:blipFill>
          <a:blip r:embed="rId3"/>
          <a:srcRect/>
          <a:stretch/>
        </p:blipFill>
        <p:spPr>
          <a:xfrm>
            <a:off x="6207093" y="628650"/>
            <a:ext cx="1938902" cy="3829051"/>
          </a:xfrm>
          <a:prstGeom prst="rect">
            <a:avLst/>
          </a:prstGeom>
        </p:spPr>
      </p:pic>
      <p:sp>
        <p:nvSpPr>
          <p:cNvPr id="11" name="Rectangle 10">
            <a:extLst>
              <a:ext uri="{FF2B5EF4-FFF2-40B4-BE49-F238E27FC236}">
                <a16:creationId xmlns:a16="http://schemas.microsoft.com/office/drawing/2014/main" id="{AA82230B-98A7-C2D7-2884-7A3868FCEC16}"/>
              </a:ext>
            </a:extLst>
          </p:cNvPr>
          <p:cNvSpPr/>
          <p:nvPr/>
        </p:nvSpPr>
        <p:spPr>
          <a:xfrm>
            <a:off x="7571315" y="657524"/>
            <a:ext cx="560548" cy="3771901"/>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1F2F652-80B4-0022-01DD-B927538ACBFD}"/>
              </a:ext>
            </a:extLst>
          </p:cNvPr>
          <p:cNvSpPr txBox="1"/>
          <p:nvPr/>
        </p:nvSpPr>
        <p:spPr>
          <a:xfrm>
            <a:off x="865667" y="4039139"/>
            <a:ext cx="3695221" cy="707886"/>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r>
              <a:rPr lang="en-US" sz="800" b="0" i="0" dirty="0">
                <a:solidFill>
                  <a:srgbClr val="222222"/>
                </a:solidFill>
                <a:effectLst/>
                <a:highlight>
                  <a:srgbClr val="FFFFFF"/>
                </a:highlight>
                <a:latin typeface="Arial" panose="020B0604020202020204" pitchFamily="34" charset="0"/>
              </a:rPr>
              <a:t>[1] C. </a:t>
            </a:r>
            <a:r>
              <a:rPr lang="en-US" sz="800" b="0" i="0" dirty="0" err="1">
                <a:solidFill>
                  <a:srgbClr val="222222"/>
                </a:solidFill>
                <a:effectLst/>
                <a:highlight>
                  <a:srgbClr val="FFFFFF"/>
                </a:highlight>
                <a:latin typeface="Arial" panose="020B0604020202020204" pitchFamily="34" charset="0"/>
              </a:rPr>
              <a:t>Saharia</a:t>
            </a:r>
            <a:r>
              <a:rPr lang="en-US" sz="800" b="0" i="0" dirty="0">
                <a:solidFill>
                  <a:srgbClr val="222222"/>
                </a:solidFill>
                <a:effectLst/>
                <a:highlight>
                  <a:srgbClr val="FFFFFF"/>
                </a:highlight>
                <a:latin typeface="Arial" panose="020B0604020202020204" pitchFamily="34" charset="0"/>
              </a:rPr>
              <a:t> et al., “Photorealistic Text-to-Image Diffusion Models with Deep Language Understanding.” </a:t>
            </a:r>
            <a:r>
              <a:rPr lang="en-US" sz="800" b="0" i="0" dirty="0" err="1">
                <a:solidFill>
                  <a:srgbClr val="222222"/>
                </a:solidFill>
                <a:effectLst/>
                <a:highlight>
                  <a:srgbClr val="FFFFFF"/>
                </a:highlight>
                <a:latin typeface="Arial" panose="020B0604020202020204" pitchFamily="34" charset="0"/>
              </a:rPr>
              <a:t>arXiv</a:t>
            </a:r>
            <a:r>
              <a:rPr lang="en-US" sz="800" b="0" i="0" dirty="0">
                <a:solidFill>
                  <a:srgbClr val="222222"/>
                </a:solidFill>
                <a:effectLst/>
                <a:highlight>
                  <a:srgbClr val="FFFFFF"/>
                </a:highlight>
                <a:latin typeface="Arial" panose="020B0604020202020204" pitchFamily="34" charset="0"/>
              </a:rPr>
              <a:t> (2022) </a:t>
            </a:r>
            <a:endParaRPr lang="en-US" sz="1400" dirty="0"/>
          </a:p>
        </p:txBody>
      </p:sp>
    </p:spTree>
    <p:extLst>
      <p:ext uri="{BB962C8B-B14F-4D97-AF65-F5344CB8AC3E}">
        <p14:creationId xmlns:p14="http://schemas.microsoft.com/office/powerpoint/2010/main" val="27506751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589BE-12A3-DA0A-7E72-E1A73C98CE75}"/>
              </a:ext>
            </a:extLst>
          </p:cNvPr>
          <p:cNvSpPr>
            <a:spLocks noGrp="1"/>
          </p:cNvSpPr>
          <p:nvPr>
            <p:ph type="title"/>
          </p:nvPr>
        </p:nvSpPr>
        <p:spPr/>
        <p:txBody>
          <a:bodyPr/>
          <a:lstStyle/>
          <a:p>
            <a:r>
              <a:rPr lang="en-US" dirty="0"/>
              <a:t>Instruct-Imagen – Network Architecture</a:t>
            </a:r>
          </a:p>
        </p:txBody>
      </p:sp>
      <p:sp>
        <p:nvSpPr>
          <p:cNvPr id="3" name="Content Placeholder 2">
            <a:extLst>
              <a:ext uri="{FF2B5EF4-FFF2-40B4-BE49-F238E27FC236}">
                <a16:creationId xmlns:a16="http://schemas.microsoft.com/office/drawing/2014/main" id="{7D34EAC7-B6E9-B1CD-9B55-ED9DA486F6B1}"/>
              </a:ext>
            </a:extLst>
          </p:cNvPr>
          <p:cNvSpPr>
            <a:spLocks noGrp="1"/>
          </p:cNvSpPr>
          <p:nvPr>
            <p:ph idx="1"/>
          </p:nvPr>
        </p:nvSpPr>
        <p:spPr>
          <a:xfrm>
            <a:off x="358776" y="800100"/>
            <a:ext cx="5117999" cy="3829050"/>
          </a:xfrm>
        </p:spPr>
        <p:txBody>
          <a:bodyPr/>
          <a:lstStyle/>
          <a:p>
            <a:r>
              <a:rPr lang="en-US" dirty="0"/>
              <a:t>Two-stage cascaded U-Net diffusion model</a:t>
            </a:r>
          </a:p>
          <a:p>
            <a:pPr lvl="1"/>
            <a:r>
              <a:rPr lang="en-US" dirty="0"/>
              <a:t>Text-to-Image</a:t>
            </a:r>
          </a:p>
          <a:p>
            <a:pPr lvl="1"/>
            <a:r>
              <a:rPr lang="en-US" dirty="0"/>
              <a:t>Super-Resolution</a:t>
            </a:r>
          </a:p>
          <a:p>
            <a:pPr lvl="1"/>
            <a:endParaRPr lang="en-US" dirty="0"/>
          </a:p>
          <a:p>
            <a:r>
              <a:rPr lang="en-US" dirty="0"/>
              <a:t>Modified from Imagen [1]</a:t>
            </a:r>
          </a:p>
          <a:p>
            <a:pPr lvl="1"/>
            <a:r>
              <a:rPr lang="en-US" dirty="0"/>
              <a:t>Cross-attention layer that conditions on multi-modal context</a:t>
            </a:r>
          </a:p>
          <a:p>
            <a:pPr lvl="1"/>
            <a:r>
              <a:rPr lang="en-US" dirty="0"/>
              <a:t>Text-to-Image down sampler used to extract features from multi-modal instructions</a:t>
            </a:r>
          </a:p>
        </p:txBody>
      </p:sp>
      <p:sp>
        <p:nvSpPr>
          <p:cNvPr id="4" name="Date Placeholder 3">
            <a:extLst>
              <a:ext uri="{FF2B5EF4-FFF2-40B4-BE49-F238E27FC236}">
                <a16:creationId xmlns:a16="http://schemas.microsoft.com/office/drawing/2014/main" id="{B338C578-BB86-D1D7-3188-2E754D613042}"/>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85BBFC4D-F05D-24C6-BC0F-E61242253E50}"/>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51F3637D-CD59-626A-3639-244AD05F90A9}"/>
              </a:ext>
            </a:extLst>
          </p:cNvPr>
          <p:cNvSpPr>
            <a:spLocks noGrp="1"/>
          </p:cNvSpPr>
          <p:nvPr>
            <p:ph type="sldNum" sz="quarter" idx="4"/>
          </p:nvPr>
        </p:nvSpPr>
        <p:spPr/>
        <p:txBody>
          <a:bodyPr/>
          <a:lstStyle/>
          <a:p>
            <a:r>
              <a:rPr lang="en-US"/>
              <a:t>Slide </a:t>
            </a:r>
            <a:fld id="{E27654B9-2CBC-E046-9B7E-70345D26D3AC}" type="slidenum">
              <a:rPr lang="en-US" smtClean="0"/>
              <a:t>34</a:t>
            </a:fld>
            <a:endParaRPr lang="en-US" dirty="0"/>
          </a:p>
        </p:txBody>
      </p:sp>
      <p:pic>
        <p:nvPicPr>
          <p:cNvPr id="10" name="Picture 9">
            <a:extLst>
              <a:ext uri="{FF2B5EF4-FFF2-40B4-BE49-F238E27FC236}">
                <a16:creationId xmlns:a16="http://schemas.microsoft.com/office/drawing/2014/main" id="{6A2BCBA9-88BE-48F9-B1CD-09CCB015296E}"/>
              </a:ext>
            </a:extLst>
          </p:cNvPr>
          <p:cNvPicPr>
            <a:picLocks noChangeAspect="1"/>
          </p:cNvPicPr>
          <p:nvPr/>
        </p:nvPicPr>
        <p:blipFill>
          <a:blip r:embed="rId3"/>
          <a:srcRect/>
          <a:stretch/>
        </p:blipFill>
        <p:spPr>
          <a:xfrm>
            <a:off x="6207093" y="628650"/>
            <a:ext cx="1938902" cy="3829051"/>
          </a:xfrm>
          <a:prstGeom prst="rect">
            <a:avLst/>
          </a:prstGeom>
        </p:spPr>
      </p:pic>
      <p:sp>
        <p:nvSpPr>
          <p:cNvPr id="11" name="Rectangle 10">
            <a:extLst>
              <a:ext uri="{FF2B5EF4-FFF2-40B4-BE49-F238E27FC236}">
                <a16:creationId xmlns:a16="http://schemas.microsoft.com/office/drawing/2014/main" id="{AA82230B-98A7-C2D7-2884-7A3868FCEC16}"/>
              </a:ext>
            </a:extLst>
          </p:cNvPr>
          <p:cNvSpPr/>
          <p:nvPr/>
        </p:nvSpPr>
        <p:spPr>
          <a:xfrm flipH="1">
            <a:off x="7016817" y="1751798"/>
            <a:ext cx="567890" cy="510139"/>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E5E9C4-D98C-CE4D-4D0B-72EEF19E9DD3}"/>
              </a:ext>
            </a:extLst>
          </p:cNvPr>
          <p:cNvSpPr/>
          <p:nvPr/>
        </p:nvSpPr>
        <p:spPr>
          <a:xfrm flipH="1">
            <a:off x="7016817" y="3085499"/>
            <a:ext cx="567890" cy="510139"/>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BFDBA81-F4D7-9861-A1DD-FD2FC5C12B60}"/>
              </a:ext>
            </a:extLst>
          </p:cNvPr>
          <p:cNvSpPr txBox="1"/>
          <p:nvPr/>
        </p:nvSpPr>
        <p:spPr>
          <a:xfrm>
            <a:off x="865667" y="4039139"/>
            <a:ext cx="3695221" cy="707886"/>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r>
              <a:rPr lang="en-US" sz="800" b="0" i="0" dirty="0">
                <a:solidFill>
                  <a:srgbClr val="222222"/>
                </a:solidFill>
                <a:effectLst/>
                <a:highlight>
                  <a:srgbClr val="FFFFFF"/>
                </a:highlight>
                <a:latin typeface="Arial" panose="020B0604020202020204" pitchFamily="34" charset="0"/>
              </a:rPr>
              <a:t>[1] C. </a:t>
            </a:r>
            <a:r>
              <a:rPr lang="en-US" sz="800" b="0" i="0" dirty="0" err="1">
                <a:solidFill>
                  <a:srgbClr val="222222"/>
                </a:solidFill>
                <a:effectLst/>
                <a:highlight>
                  <a:srgbClr val="FFFFFF"/>
                </a:highlight>
                <a:latin typeface="Arial" panose="020B0604020202020204" pitchFamily="34" charset="0"/>
              </a:rPr>
              <a:t>Saharia</a:t>
            </a:r>
            <a:r>
              <a:rPr lang="en-US" sz="800" b="0" i="0" dirty="0">
                <a:solidFill>
                  <a:srgbClr val="222222"/>
                </a:solidFill>
                <a:effectLst/>
                <a:highlight>
                  <a:srgbClr val="FFFFFF"/>
                </a:highlight>
                <a:latin typeface="Arial" panose="020B0604020202020204" pitchFamily="34" charset="0"/>
              </a:rPr>
              <a:t> et al., “Photorealistic Text-to-Image Diffusion Models with Deep Language Understanding.” </a:t>
            </a:r>
            <a:r>
              <a:rPr lang="en-US" sz="800" b="0" i="0" dirty="0" err="1">
                <a:solidFill>
                  <a:srgbClr val="222222"/>
                </a:solidFill>
                <a:effectLst/>
                <a:highlight>
                  <a:srgbClr val="FFFFFF"/>
                </a:highlight>
                <a:latin typeface="Arial" panose="020B0604020202020204" pitchFamily="34" charset="0"/>
              </a:rPr>
              <a:t>arXiv</a:t>
            </a:r>
            <a:r>
              <a:rPr lang="en-US" sz="800" b="0" i="0" dirty="0">
                <a:solidFill>
                  <a:srgbClr val="222222"/>
                </a:solidFill>
                <a:effectLst/>
                <a:highlight>
                  <a:srgbClr val="FFFFFF"/>
                </a:highlight>
                <a:latin typeface="Arial" panose="020B0604020202020204" pitchFamily="34" charset="0"/>
              </a:rPr>
              <a:t> (2022) </a:t>
            </a:r>
            <a:endParaRPr lang="en-US" sz="1400" dirty="0"/>
          </a:p>
        </p:txBody>
      </p:sp>
    </p:spTree>
    <p:extLst>
      <p:ext uri="{BB962C8B-B14F-4D97-AF65-F5344CB8AC3E}">
        <p14:creationId xmlns:p14="http://schemas.microsoft.com/office/powerpoint/2010/main" val="27532210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589BE-12A3-DA0A-7E72-E1A73C98CE75}"/>
              </a:ext>
            </a:extLst>
          </p:cNvPr>
          <p:cNvSpPr>
            <a:spLocks noGrp="1"/>
          </p:cNvSpPr>
          <p:nvPr>
            <p:ph type="title"/>
          </p:nvPr>
        </p:nvSpPr>
        <p:spPr/>
        <p:txBody>
          <a:bodyPr/>
          <a:lstStyle/>
          <a:p>
            <a:r>
              <a:rPr lang="en-US" dirty="0"/>
              <a:t>Instruct-Imagen – Network Architecture</a:t>
            </a:r>
          </a:p>
        </p:txBody>
      </p:sp>
      <p:sp>
        <p:nvSpPr>
          <p:cNvPr id="3" name="Content Placeholder 2">
            <a:extLst>
              <a:ext uri="{FF2B5EF4-FFF2-40B4-BE49-F238E27FC236}">
                <a16:creationId xmlns:a16="http://schemas.microsoft.com/office/drawing/2014/main" id="{7D34EAC7-B6E9-B1CD-9B55-ED9DA486F6B1}"/>
              </a:ext>
            </a:extLst>
          </p:cNvPr>
          <p:cNvSpPr>
            <a:spLocks noGrp="1"/>
          </p:cNvSpPr>
          <p:nvPr>
            <p:ph idx="1"/>
          </p:nvPr>
        </p:nvSpPr>
        <p:spPr>
          <a:xfrm>
            <a:off x="358776" y="800100"/>
            <a:ext cx="5117999" cy="3829050"/>
          </a:xfrm>
        </p:spPr>
        <p:txBody>
          <a:bodyPr/>
          <a:lstStyle/>
          <a:p>
            <a:r>
              <a:rPr lang="en-US" dirty="0"/>
              <a:t>Two-stage cascaded U-Net diffusion model</a:t>
            </a:r>
          </a:p>
          <a:p>
            <a:pPr lvl="1"/>
            <a:r>
              <a:rPr lang="en-US" dirty="0"/>
              <a:t>Text-to-Image</a:t>
            </a:r>
          </a:p>
          <a:p>
            <a:pPr lvl="1"/>
            <a:r>
              <a:rPr lang="en-US" dirty="0"/>
              <a:t>Super-Resolution</a:t>
            </a:r>
          </a:p>
          <a:p>
            <a:pPr lvl="1"/>
            <a:endParaRPr lang="en-US" dirty="0"/>
          </a:p>
          <a:p>
            <a:r>
              <a:rPr lang="en-US" dirty="0"/>
              <a:t>Modified from Imagen [1]</a:t>
            </a:r>
          </a:p>
          <a:p>
            <a:pPr lvl="1"/>
            <a:r>
              <a:rPr lang="en-US" dirty="0"/>
              <a:t>Cross-attention layer that conditions on multi-modal context</a:t>
            </a:r>
          </a:p>
          <a:p>
            <a:pPr lvl="1"/>
            <a:r>
              <a:rPr lang="en-US" dirty="0"/>
              <a:t>Text-to-Image down sampler used to extract features from multi-modal instructions</a:t>
            </a:r>
          </a:p>
        </p:txBody>
      </p:sp>
      <p:sp>
        <p:nvSpPr>
          <p:cNvPr id="4" name="Date Placeholder 3">
            <a:extLst>
              <a:ext uri="{FF2B5EF4-FFF2-40B4-BE49-F238E27FC236}">
                <a16:creationId xmlns:a16="http://schemas.microsoft.com/office/drawing/2014/main" id="{B338C578-BB86-D1D7-3188-2E754D613042}"/>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85BBFC4D-F05D-24C6-BC0F-E61242253E50}"/>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51F3637D-CD59-626A-3639-244AD05F90A9}"/>
              </a:ext>
            </a:extLst>
          </p:cNvPr>
          <p:cNvSpPr>
            <a:spLocks noGrp="1"/>
          </p:cNvSpPr>
          <p:nvPr>
            <p:ph type="sldNum" sz="quarter" idx="4"/>
          </p:nvPr>
        </p:nvSpPr>
        <p:spPr/>
        <p:txBody>
          <a:bodyPr/>
          <a:lstStyle/>
          <a:p>
            <a:r>
              <a:rPr lang="en-US"/>
              <a:t>Slide </a:t>
            </a:r>
            <a:fld id="{E27654B9-2CBC-E046-9B7E-70345D26D3AC}" type="slidenum">
              <a:rPr lang="en-US" smtClean="0"/>
              <a:t>35</a:t>
            </a:fld>
            <a:endParaRPr lang="en-US" dirty="0"/>
          </a:p>
        </p:txBody>
      </p:sp>
      <p:pic>
        <p:nvPicPr>
          <p:cNvPr id="10" name="Picture 9">
            <a:extLst>
              <a:ext uri="{FF2B5EF4-FFF2-40B4-BE49-F238E27FC236}">
                <a16:creationId xmlns:a16="http://schemas.microsoft.com/office/drawing/2014/main" id="{6A2BCBA9-88BE-48F9-B1CD-09CCB015296E}"/>
              </a:ext>
            </a:extLst>
          </p:cNvPr>
          <p:cNvPicPr>
            <a:picLocks noChangeAspect="1"/>
          </p:cNvPicPr>
          <p:nvPr/>
        </p:nvPicPr>
        <p:blipFill>
          <a:blip r:embed="rId3"/>
          <a:srcRect/>
          <a:stretch/>
        </p:blipFill>
        <p:spPr>
          <a:xfrm>
            <a:off x="6207093" y="628650"/>
            <a:ext cx="1938902" cy="3829051"/>
          </a:xfrm>
          <a:prstGeom prst="rect">
            <a:avLst/>
          </a:prstGeom>
        </p:spPr>
      </p:pic>
      <p:sp>
        <p:nvSpPr>
          <p:cNvPr id="11" name="Rectangle 10">
            <a:extLst>
              <a:ext uri="{FF2B5EF4-FFF2-40B4-BE49-F238E27FC236}">
                <a16:creationId xmlns:a16="http://schemas.microsoft.com/office/drawing/2014/main" id="{AA82230B-98A7-C2D7-2884-7A3868FCEC16}"/>
              </a:ext>
            </a:extLst>
          </p:cNvPr>
          <p:cNvSpPr/>
          <p:nvPr/>
        </p:nvSpPr>
        <p:spPr>
          <a:xfrm flipH="1">
            <a:off x="7016817" y="914400"/>
            <a:ext cx="567890" cy="1347538"/>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A475A57-382D-4989-61C3-AB987F107766}"/>
              </a:ext>
            </a:extLst>
          </p:cNvPr>
          <p:cNvSpPr txBox="1"/>
          <p:nvPr/>
        </p:nvSpPr>
        <p:spPr>
          <a:xfrm>
            <a:off x="865667" y="4039139"/>
            <a:ext cx="3695221" cy="707886"/>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r>
              <a:rPr lang="en-US" sz="800" b="0" i="0" dirty="0">
                <a:solidFill>
                  <a:srgbClr val="222222"/>
                </a:solidFill>
                <a:effectLst/>
                <a:highlight>
                  <a:srgbClr val="FFFFFF"/>
                </a:highlight>
                <a:latin typeface="Arial" panose="020B0604020202020204" pitchFamily="34" charset="0"/>
              </a:rPr>
              <a:t>[1] C. </a:t>
            </a:r>
            <a:r>
              <a:rPr lang="en-US" sz="800" b="0" i="0" dirty="0" err="1">
                <a:solidFill>
                  <a:srgbClr val="222222"/>
                </a:solidFill>
                <a:effectLst/>
                <a:highlight>
                  <a:srgbClr val="FFFFFF"/>
                </a:highlight>
                <a:latin typeface="Arial" panose="020B0604020202020204" pitchFamily="34" charset="0"/>
              </a:rPr>
              <a:t>Saharia</a:t>
            </a:r>
            <a:r>
              <a:rPr lang="en-US" sz="800" b="0" i="0" dirty="0">
                <a:solidFill>
                  <a:srgbClr val="222222"/>
                </a:solidFill>
                <a:effectLst/>
                <a:highlight>
                  <a:srgbClr val="FFFFFF"/>
                </a:highlight>
                <a:latin typeface="Arial" panose="020B0604020202020204" pitchFamily="34" charset="0"/>
              </a:rPr>
              <a:t> et al., “Photorealistic Text-to-Image Diffusion Models with Deep Language Understanding.” </a:t>
            </a:r>
            <a:r>
              <a:rPr lang="en-US" sz="800" b="0" i="0" dirty="0" err="1">
                <a:solidFill>
                  <a:srgbClr val="222222"/>
                </a:solidFill>
                <a:effectLst/>
                <a:highlight>
                  <a:srgbClr val="FFFFFF"/>
                </a:highlight>
                <a:latin typeface="Arial" panose="020B0604020202020204" pitchFamily="34" charset="0"/>
              </a:rPr>
              <a:t>arXiv</a:t>
            </a:r>
            <a:r>
              <a:rPr lang="en-US" sz="800" b="0" i="0" dirty="0">
                <a:solidFill>
                  <a:srgbClr val="222222"/>
                </a:solidFill>
                <a:effectLst/>
                <a:highlight>
                  <a:srgbClr val="FFFFFF"/>
                </a:highlight>
                <a:latin typeface="Arial" panose="020B0604020202020204" pitchFamily="34" charset="0"/>
              </a:rPr>
              <a:t> (2022) </a:t>
            </a:r>
            <a:endParaRPr lang="en-US" sz="1400" dirty="0"/>
          </a:p>
        </p:txBody>
      </p:sp>
    </p:spTree>
    <p:extLst>
      <p:ext uri="{BB962C8B-B14F-4D97-AF65-F5344CB8AC3E}">
        <p14:creationId xmlns:p14="http://schemas.microsoft.com/office/powerpoint/2010/main" val="11811051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8A47-128B-A8A3-5590-D371ABE23487}"/>
              </a:ext>
            </a:extLst>
          </p:cNvPr>
          <p:cNvSpPr>
            <a:spLocks noGrp="1"/>
          </p:cNvSpPr>
          <p:nvPr>
            <p:ph type="title"/>
          </p:nvPr>
        </p:nvSpPr>
        <p:spPr/>
        <p:txBody>
          <a:bodyPr/>
          <a:lstStyle/>
          <a:p>
            <a:r>
              <a:rPr lang="en-US" dirty="0"/>
              <a:t>Instruct-Imagen – Method</a:t>
            </a:r>
          </a:p>
        </p:txBody>
      </p:sp>
      <p:sp>
        <p:nvSpPr>
          <p:cNvPr id="3" name="Content Placeholder 2">
            <a:extLst>
              <a:ext uri="{FF2B5EF4-FFF2-40B4-BE49-F238E27FC236}">
                <a16:creationId xmlns:a16="http://schemas.microsoft.com/office/drawing/2014/main" id="{4AAC565D-6F34-AAC1-76CD-DE0AD26234D9}"/>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2F2A0E06-C9E6-66CB-E2B4-EB056627BAC9}"/>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7F7C7025-E068-3F9A-25AC-BC9E09CCCD9B}"/>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CE278D92-4A29-916B-B4F5-30EDFDFE45E7}"/>
              </a:ext>
            </a:extLst>
          </p:cNvPr>
          <p:cNvSpPr>
            <a:spLocks noGrp="1"/>
          </p:cNvSpPr>
          <p:nvPr>
            <p:ph type="sldNum" sz="quarter" idx="4"/>
          </p:nvPr>
        </p:nvSpPr>
        <p:spPr/>
        <p:txBody>
          <a:bodyPr/>
          <a:lstStyle/>
          <a:p>
            <a:r>
              <a:rPr lang="en-US"/>
              <a:t>Slide </a:t>
            </a:r>
            <a:fld id="{E27654B9-2CBC-E046-9B7E-70345D26D3AC}" type="slidenum">
              <a:rPr lang="en-US" smtClean="0"/>
              <a:t>36</a:t>
            </a:fld>
            <a:endParaRPr lang="en-US" dirty="0"/>
          </a:p>
        </p:txBody>
      </p:sp>
      <p:pic>
        <p:nvPicPr>
          <p:cNvPr id="18" name="Picture 17">
            <a:extLst>
              <a:ext uri="{FF2B5EF4-FFF2-40B4-BE49-F238E27FC236}">
                <a16:creationId xmlns:a16="http://schemas.microsoft.com/office/drawing/2014/main" id="{044869C0-444B-1754-DA4A-770D05182352}"/>
              </a:ext>
            </a:extLst>
          </p:cNvPr>
          <p:cNvPicPr>
            <a:picLocks noChangeAspect="1"/>
          </p:cNvPicPr>
          <p:nvPr/>
        </p:nvPicPr>
        <p:blipFill>
          <a:blip r:embed="rId3"/>
          <a:stretch>
            <a:fillRect/>
          </a:stretch>
        </p:blipFill>
        <p:spPr>
          <a:xfrm>
            <a:off x="685007" y="1291864"/>
            <a:ext cx="7772400" cy="2559772"/>
          </a:xfrm>
          <a:prstGeom prst="rect">
            <a:avLst/>
          </a:prstGeom>
        </p:spPr>
      </p:pic>
      <p:sp>
        <p:nvSpPr>
          <p:cNvPr id="19" name="TextBox 18">
            <a:extLst>
              <a:ext uri="{FF2B5EF4-FFF2-40B4-BE49-F238E27FC236}">
                <a16:creationId xmlns:a16="http://schemas.microsoft.com/office/drawing/2014/main" id="{E169CBE5-600C-76A3-022E-020CA19D1DA2}"/>
              </a:ext>
            </a:extLst>
          </p:cNvPr>
          <p:cNvSpPr txBox="1"/>
          <p:nvPr/>
        </p:nvSpPr>
        <p:spPr>
          <a:xfrm>
            <a:off x="865667" y="4299021"/>
            <a:ext cx="3695221" cy="677108"/>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endParaRPr lang="en-US" sz="1400" dirty="0"/>
          </a:p>
        </p:txBody>
      </p:sp>
    </p:spTree>
    <p:extLst>
      <p:ext uri="{BB962C8B-B14F-4D97-AF65-F5344CB8AC3E}">
        <p14:creationId xmlns:p14="http://schemas.microsoft.com/office/powerpoint/2010/main" val="30889652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8A47-128B-A8A3-5590-D371ABE23487}"/>
              </a:ext>
            </a:extLst>
          </p:cNvPr>
          <p:cNvSpPr>
            <a:spLocks noGrp="1"/>
          </p:cNvSpPr>
          <p:nvPr>
            <p:ph type="title"/>
          </p:nvPr>
        </p:nvSpPr>
        <p:spPr/>
        <p:txBody>
          <a:bodyPr/>
          <a:lstStyle/>
          <a:p>
            <a:r>
              <a:rPr lang="en-US" dirty="0"/>
              <a:t>Instruct-Imagen – Method</a:t>
            </a:r>
          </a:p>
        </p:txBody>
      </p:sp>
      <p:sp>
        <p:nvSpPr>
          <p:cNvPr id="3" name="Content Placeholder 2">
            <a:extLst>
              <a:ext uri="{FF2B5EF4-FFF2-40B4-BE49-F238E27FC236}">
                <a16:creationId xmlns:a16="http://schemas.microsoft.com/office/drawing/2014/main" id="{4AAC565D-6F34-AAC1-76CD-DE0AD26234D9}"/>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2F2A0E06-C9E6-66CB-E2B4-EB056627BAC9}"/>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7F7C7025-E068-3F9A-25AC-BC9E09CCCD9B}"/>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CE278D92-4A29-916B-B4F5-30EDFDFE45E7}"/>
              </a:ext>
            </a:extLst>
          </p:cNvPr>
          <p:cNvSpPr>
            <a:spLocks noGrp="1"/>
          </p:cNvSpPr>
          <p:nvPr>
            <p:ph type="sldNum" sz="quarter" idx="4"/>
          </p:nvPr>
        </p:nvSpPr>
        <p:spPr/>
        <p:txBody>
          <a:bodyPr/>
          <a:lstStyle/>
          <a:p>
            <a:r>
              <a:rPr lang="en-US"/>
              <a:t>Slide </a:t>
            </a:r>
            <a:fld id="{E27654B9-2CBC-E046-9B7E-70345D26D3AC}" type="slidenum">
              <a:rPr lang="en-US" smtClean="0"/>
              <a:t>37</a:t>
            </a:fld>
            <a:endParaRPr lang="en-US" dirty="0"/>
          </a:p>
        </p:txBody>
      </p:sp>
      <p:pic>
        <p:nvPicPr>
          <p:cNvPr id="11" name="Picture 10">
            <a:extLst>
              <a:ext uri="{FF2B5EF4-FFF2-40B4-BE49-F238E27FC236}">
                <a16:creationId xmlns:a16="http://schemas.microsoft.com/office/drawing/2014/main" id="{DEC5FEC5-579E-39F5-66EC-F372F7982662}"/>
              </a:ext>
            </a:extLst>
          </p:cNvPr>
          <p:cNvPicPr>
            <a:picLocks noChangeAspect="1"/>
          </p:cNvPicPr>
          <p:nvPr/>
        </p:nvPicPr>
        <p:blipFill>
          <a:blip r:embed="rId3"/>
          <a:stretch>
            <a:fillRect/>
          </a:stretch>
        </p:blipFill>
        <p:spPr>
          <a:xfrm>
            <a:off x="685007" y="1291864"/>
            <a:ext cx="7772400" cy="2559772"/>
          </a:xfrm>
          <a:prstGeom prst="rect">
            <a:avLst/>
          </a:prstGeom>
        </p:spPr>
      </p:pic>
      <p:sp>
        <p:nvSpPr>
          <p:cNvPr id="14" name="Rectangle 13">
            <a:extLst>
              <a:ext uri="{FF2B5EF4-FFF2-40B4-BE49-F238E27FC236}">
                <a16:creationId xmlns:a16="http://schemas.microsoft.com/office/drawing/2014/main" id="{735A56E5-9CA4-C812-C836-E4E5C6EFB821}"/>
              </a:ext>
            </a:extLst>
          </p:cNvPr>
          <p:cNvSpPr/>
          <p:nvPr/>
        </p:nvSpPr>
        <p:spPr>
          <a:xfrm>
            <a:off x="685008" y="1291864"/>
            <a:ext cx="1702057" cy="2559772"/>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0CD2E80-EE4D-01AC-7C8F-BDD0544E1E18}"/>
              </a:ext>
            </a:extLst>
          </p:cNvPr>
          <p:cNvSpPr txBox="1"/>
          <p:nvPr/>
        </p:nvSpPr>
        <p:spPr>
          <a:xfrm>
            <a:off x="865667" y="4299021"/>
            <a:ext cx="3695221" cy="677108"/>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endParaRPr lang="en-US" sz="1400" dirty="0"/>
          </a:p>
        </p:txBody>
      </p:sp>
    </p:spTree>
    <p:extLst>
      <p:ext uri="{BB962C8B-B14F-4D97-AF65-F5344CB8AC3E}">
        <p14:creationId xmlns:p14="http://schemas.microsoft.com/office/powerpoint/2010/main" val="3949155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8A47-128B-A8A3-5590-D371ABE23487}"/>
              </a:ext>
            </a:extLst>
          </p:cNvPr>
          <p:cNvSpPr>
            <a:spLocks noGrp="1"/>
          </p:cNvSpPr>
          <p:nvPr>
            <p:ph type="title"/>
          </p:nvPr>
        </p:nvSpPr>
        <p:spPr/>
        <p:txBody>
          <a:bodyPr/>
          <a:lstStyle/>
          <a:p>
            <a:r>
              <a:rPr lang="en-US" dirty="0"/>
              <a:t>Instruct-Imagen – Method</a:t>
            </a:r>
          </a:p>
        </p:txBody>
      </p:sp>
      <p:sp>
        <p:nvSpPr>
          <p:cNvPr id="3" name="Content Placeholder 2">
            <a:extLst>
              <a:ext uri="{FF2B5EF4-FFF2-40B4-BE49-F238E27FC236}">
                <a16:creationId xmlns:a16="http://schemas.microsoft.com/office/drawing/2014/main" id="{4AAC565D-6F34-AAC1-76CD-DE0AD26234D9}"/>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2F2A0E06-C9E6-66CB-E2B4-EB056627BAC9}"/>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7F7C7025-E068-3F9A-25AC-BC9E09CCCD9B}"/>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CE278D92-4A29-916B-B4F5-30EDFDFE45E7}"/>
              </a:ext>
            </a:extLst>
          </p:cNvPr>
          <p:cNvSpPr>
            <a:spLocks noGrp="1"/>
          </p:cNvSpPr>
          <p:nvPr>
            <p:ph type="sldNum" sz="quarter" idx="4"/>
          </p:nvPr>
        </p:nvSpPr>
        <p:spPr/>
        <p:txBody>
          <a:bodyPr/>
          <a:lstStyle/>
          <a:p>
            <a:r>
              <a:rPr lang="en-US"/>
              <a:t>Slide </a:t>
            </a:r>
            <a:fld id="{E27654B9-2CBC-E046-9B7E-70345D26D3AC}" type="slidenum">
              <a:rPr lang="en-US" smtClean="0"/>
              <a:t>38</a:t>
            </a:fld>
            <a:endParaRPr lang="en-US" dirty="0"/>
          </a:p>
        </p:txBody>
      </p:sp>
      <p:pic>
        <p:nvPicPr>
          <p:cNvPr id="11" name="Picture 10">
            <a:extLst>
              <a:ext uri="{FF2B5EF4-FFF2-40B4-BE49-F238E27FC236}">
                <a16:creationId xmlns:a16="http://schemas.microsoft.com/office/drawing/2014/main" id="{DEC5FEC5-579E-39F5-66EC-F372F7982662}"/>
              </a:ext>
            </a:extLst>
          </p:cNvPr>
          <p:cNvPicPr>
            <a:picLocks noChangeAspect="1"/>
          </p:cNvPicPr>
          <p:nvPr/>
        </p:nvPicPr>
        <p:blipFill>
          <a:blip r:embed="rId3"/>
          <a:stretch>
            <a:fillRect/>
          </a:stretch>
        </p:blipFill>
        <p:spPr>
          <a:xfrm>
            <a:off x="685007" y="1291864"/>
            <a:ext cx="7772400" cy="2559772"/>
          </a:xfrm>
          <a:prstGeom prst="rect">
            <a:avLst/>
          </a:prstGeom>
        </p:spPr>
      </p:pic>
      <p:sp>
        <p:nvSpPr>
          <p:cNvPr id="15" name="Rectangle 14">
            <a:extLst>
              <a:ext uri="{FF2B5EF4-FFF2-40B4-BE49-F238E27FC236}">
                <a16:creationId xmlns:a16="http://schemas.microsoft.com/office/drawing/2014/main" id="{D5E64BEE-6299-C926-ADFB-83641CEFDC77}"/>
              </a:ext>
            </a:extLst>
          </p:cNvPr>
          <p:cNvSpPr/>
          <p:nvPr/>
        </p:nvSpPr>
        <p:spPr>
          <a:xfrm>
            <a:off x="2387065" y="1282165"/>
            <a:ext cx="3041583" cy="2559772"/>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95E83D6-180B-A6D6-9420-D460F06AF387}"/>
              </a:ext>
            </a:extLst>
          </p:cNvPr>
          <p:cNvSpPr txBox="1"/>
          <p:nvPr/>
        </p:nvSpPr>
        <p:spPr>
          <a:xfrm>
            <a:off x="865667" y="4299021"/>
            <a:ext cx="3695221" cy="677108"/>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endParaRPr lang="en-US" sz="1400" dirty="0"/>
          </a:p>
        </p:txBody>
      </p:sp>
    </p:spTree>
    <p:extLst>
      <p:ext uri="{BB962C8B-B14F-4D97-AF65-F5344CB8AC3E}">
        <p14:creationId xmlns:p14="http://schemas.microsoft.com/office/powerpoint/2010/main" val="36757199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8A47-128B-A8A3-5590-D371ABE23487}"/>
              </a:ext>
            </a:extLst>
          </p:cNvPr>
          <p:cNvSpPr>
            <a:spLocks noGrp="1"/>
          </p:cNvSpPr>
          <p:nvPr>
            <p:ph type="title"/>
          </p:nvPr>
        </p:nvSpPr>
        <p:spPr/>
        <p:txBody>
          <a:bodyPr/>
          <a:lstStyle/>
          <a:p>
            <a:r>
              <a:rPr lang="en-US" dirty="0"/>
              <a:t>Instruct-Imagen – Method</a:t>
            </a:r>
          </a:p>
        </p:txBody>
      </p:sp>
      <p:sp>
        <p:nvSpPr>
          <p:cNvPr id="3" name="Content Placeholder 2">
            <a:extLst>
              <a:ext uri="{FF2B5EF4-FFF2-40B4-BE49-F238E27FC236}">
                <a16:creationId xmlns:a16="http://schemas.microsoft.com/office/drawing/2014/main" id="{4AAC565D-6F34-AAC1-76CD-DE0AD26234D9}"/>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2F2A0E06-C9E6-66CB-E2B4-EB056627BAC9}"/>
              </a:ext>
            </a:extLst>
          </p:cNvPr>
          <p:cNvSpPr>
            <a:spLocks noGrp="1"/>
          </p:cNvSpPr>
          <p:nvPr>
            <p:ph type="dt" sz="half" idx="2"/>
          </p:nvPr>
        </p:nvSpPr>
        <p:spPr/>
        <p:txBody>
          <a:bodyPr/>
          <a:lstStyle/>
          <a:p>
            <a:fld id="{A7BDDEFD-4FCF-7348-AEF1-A537DD785750}" type="datetime4">
              <a:rPr lang="en-US" smtClean="0"/>
              <a:t>June 13, 2024</a:t>
            </a:fld>
            <a:endParaRPr lang="en-US"/>
          </a:p>
        </p:txBody>
      </p:sp>
      <p:sp>
        <p:nvSpPr>
          <p:cNvPr id="5" name="Footer Placeholder 4">
            <a:extLst>
              <a:ext uri="{FF2B5EF4-FFF2-40B4-BE49-F238E27FC236}">
                <a16:creationId xmlns:a16="http://schemas.microsoft.com/office/drawing/2014/main" id="{7F7C7025-E068-3F9A-25AC-BC9E09CCCD9B}"/>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CE278D92-4A29-916B-B4F5-30EDFDFE45E7}"/>
              </a:ext>
            </a:extLst>
          </p:cNvPr>
          <p:cNvSpPr>
            <a:spLocks noGrp="1"/>
          </p:cNvSpPr>
          <p:nvPr>
            <p:ph type="sldNum" sz="quarter" idx="4"/>
          </p:nvPr>
        </p:nvSpPr>
        <p:spPr/>
        <p:txBody>
          <a:bodyPr/>
          <a:lstStyle/>
          <a:p>
            <a:r>
              <a:rPr lang="en-US"/>
              <a:t>Slide </a:t>
            </a:r>
            <a:fld id="{E27654B9-2CBC-E046-9B7E-70345D26D3AC}" type="slidenum">
              <a:rPr lang="en-US" smtClean="0"/>
              <a:t>39</a:t>
            </a:fld>
            <a:endParaRPr lang="en-US" dirty="0"/>
          </a:p>
        </p:txBody>
      </p:sp>
      <p:pic>
        <p:nvPicPr>
          <p:cNvPr id="11" name="Picture 10">
            <a:extLst>
              <a:ext uri="{FF2B5EF4-FFF2-40B4-BE49-F238E27FC236}">
                <a16:creationId xmlns:a16="http://schemas.microsoft.com/office/drawing/2014/main" id="{DEC5FEC5-579E-39F5-66EC-F372F7982662}"/>
              </a:ext>
            </a:extLst>
          </p:cNvPr>
          <p:cNvPicPr>
            <a:picLocks noChangeAspect="1"/>
          </p:cNvPicPr>
          <p:nvPr/>
        </p:nvPicPr>
        <p:blipFill>
          <a:blip r:embed="rId3"/>
          <a:stretch>
            <a:fillRect/>
          </a:stretch>
        </p:blipFill>
        <p:spPr>
          <a:xfrm>
            <a:off x="685007" y="1291864"/>
            <a:ext cx="7772400" cy="2559772"/>
          </a:xfrm>
          <a:prstGeom prst="rect">
            <a:avLst/>
          </a:prstGeom>
        </p:spPr>
      </p:pic>
      <p:sp>
        <p:nvSpPr>
          <p:cNvPr id="15" name="Rectangle 14">
            <a:extLst>
              <a:ext uri="{FF2B5EF4-FFF2-40B4-BE49-F238E27FC236}">
                <a16:creationId xmlns:a16="http://schemas.microsoft.com/office/drawing/2014/main" id="{D5E64BEE-6299-C926-ADFB-83641CEFDC77}"/>
              </a:ext>
            </a:extLst>
          </p:cNvPr>
          <p:cNvSpPr/>
          <p:nvPr/>
        </p:nvSpPr>
        <p:spPr>
          <a:xfrm>
            <a:off x="3927107" y="1282165"/>
            <a:ext cx="1501541" cy="1576538"/>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95E83D6-180B-A6D6-9420-D460F06AF387}"/>
              </a:ext>
            </a:extLst>
          </p:cNvPr>
          <p:cNvSpPr txBox="1"/>
          <p:nvPr/>
        </p:nvSpPr>
        <p:spPr>
          <a:xfrm>
            <a:off x="865667" y="4299021"/>
            <a:ext cx="3695221" cy="677108"/>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endParaRPr lang="en-US" sz="1400" dirty="0"/>
          </a:p>
        </p:txBody>
      </p:sp>
    </p:spTree>
    <p:extLst>
      <p:ext uri="{BB962C8B-B14F-4D97-AF65-F5344CB8AC3E}">
        <p14:creationId xmlns:p14="http://schemas.microsoft.com/office/powerpoint/2010/main" val="2800511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F969E-3BBB-CCBE-E5DC-F650144AACB0}"/>
              </a:ext>
            </a:extLst>
          </p:cNvPr>
          <p:cNvSpPr>
            <a:spLocks noGrp="1"/>
          </p:cNvSpPr>
          <p:nvPr>
            <p:ph type="title"/>
          </p:nvPr>
        </p:nvSpPr>
        <p:spPr/>
        <p:txBody>
          <a:bodyPr/>
          <a:lstStyle/>
          <a:p>
            <a:r>
              <a:rPr lang="en-US" dirty="0"/>
              <a:t>Generative Models</a:t>
            </a:r>
          </a:p>
        </p:txBody>
      </p:sp>
      <p:sp>
        <p:nvSpPr>
          <p:cNvPr id="3" name="Content Placeholder 2">
            <a:extLst>
              <a:ext uri="{FF2B5EF4-FFF2-40B4-BE49-F238E27FC236}">
                <a16:creationId xmlns:a16="http://schemas.microsoft.com/office/drawing/2014/main" id="{B534591A-1020-8F43-9DEF-0AE1F038731A}"/>
              </a:ext>
            </a:extLst>
          </p:cNvPr>
          <p:cNvSpPr>
            <a:spLocks noGrp="1"/>
          </p:cNvSpPr>
          <p:nvPr>
            <p:ph idx="1"/>
          </p:nvPr>
        </p:nvSpPr>
        <p:spPr/>
        <p:txBody>
          <a:bodyPr/>
          <a:lstStyle/>
          <a:p>
            <a:r>
              <a:rPr lang="en-US" dirty="0"/>
              <a:t>A probabilistic model aims to learn a complex data distribution, which allows the creation of new samples from the learned distribution.</a:t>
            </a:r>
          </a:p>
          <a:p>
            <a:endParaRPr lang="en-US" dirty="0"/>
          </a:p>
        </p:txBody>
      </p:sp>
      <p:sp>
        <p:nvSpPr>
          <p:cNvPr id="4" name="Date Placeholder 3">
            <a:extLst>
              <a:ext uri="{FF2B5EF4-FFF2-40B4-BE49-F238E27FC236}">
                <a16:creationId xmlns:a16="http://schemas.microsoft.com/office/drawing/2014/main" id="{75E45B9B-6D39-DD7A-97F4-E603C8CE9535}"/>
              </a:ext>
            </a:extLst>
          </p:cNvPr>
          <p:cNvSpPr>
            <a:spLocks noGrp="1"/>
          </p:cNvSpPr>
          <p:nvPr>
            <p:ph type="dt" sz="half" idx="2"/>
          </p:nvPr>
        </p:nvSpPr>
        <p:spPr/>
        <p:txBody>
          <a:bodyPr/>
          <a:lstStyle/>
          <a:p>
            <a:fld id="{A7BDDEFD-4FCF-7348-AEF1-A537DD785750}" type="datetime4">
              <a:rPr lang="en-US" smtClean="0"/>
              <a:t>June 11, 2024</a:t>
            </a:fld>
            <a:endParaRPr lang="en-US" dirty="0"/>
          </a:p>
        </p:txBody>
      </p:sp>
      <p:sp>
        <p:nvSpPr>
          <p:cNvPr id="5" name="Footer Placeholder 4">
            <a:extLst>
              <a:ext uri="{FF2B5EF4-FFF2-40B4-BE49-F238E27FC236}">
                <a16:creationId xmlns:a16="http://schemas.microsoft.com/office/drawing/2014/main" id="{DB6848D5-2B30-5553-2F2C-D97B9812676A}"/>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976A262E-62CA-D91F-C510-104EDE80F1D3}"/>
              </a:ext>
            </a:extLst>
          </p:cNvPr>
          <p:cNvSpPr>
            <a:spLocks noGrp="1"/>
          </p:cNvSpPr>
          <p:nvPr>
            <p:ph type="sldNum" sz="quarter" idx="4"/>
          </p:nvPr>
        </p:nvSpPr>
        <p:spPr/>
        <p:txBody>
          <a:bodyPr/>
          <a:lstStyle/>
          <a:p>
            <a:r>
              <a:rPr lang="en-US"/>
              <a:t>Slide </a:t>
            </a:r>
            <a:fld id="{E27654B9-2CBC-E046-9B7E-70345D26D3AC}" type="slidenum">
              <a:rPr lang="en-US" smtClean="0"/>
              <a:t>4</a:t>
            </a:fld>
            <a:endParaRPr lang="en-US" dirty="0"/>
          </a:p>
        </p:txBody>
      </p:sp>
      <p:pic>
        <p:nvPicPr>
          <p:cNvPr id="1026" name="Picture 2">
            <a:extLst>
              <a:ext uri="{FF2B5EF4-FFF2-40B4-BE49-F238E27FC236}">
                <a16:creationId xmlns:a16="http://schemas.microsoft.com/office/drawing/2014/main" id="{6065536F-9FE8-4968-99C2-C977118C92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3398" y="1484852"/>
            <a:ext cx="5554980" cy="251999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0098553-4EDF-C53E-7501-67A759FAA86A}"/>
              </a:ext>
            </a:extLst>
          </p:cNvPr>
          <p:cNvSpPr txBox="1"/>
          <p:nvPr/>
        </p:nvSpPr>
        <p:spPr>
          <a:xfrm>
            <a:off x="865667" y="4404896"/>
            <a:ext cx="3695221" cy="338554"/>
          </a:xfrm>
          <a:prstGeom prst="rect">
            <a:avLst/>
          </a:prstGeom>
          <a:noFill/>
        </p:spPr>
        <p:txBody>
          <a:bodyPr wrap="square" rtlCol="0">
            <a:spAutoFit/>
          </a:bodyPr>
          <a:lstStyle/>
          <a:p>
            <a:r>
              <a:rPr lang="en-US" sz="800" dirty="0">
                <a:solidFill>
                  <a:srgbClr val="222222"/>
                </a:solidFill>
                <a:highlight>
                  <a:srgbClr val="FFFFFF"/>
                </a:highlight>
                <a:latin typeface="Arial" panose="020B0604020202020204" pitchFamily="34" charset="0"/>
              </a:rPr>
              <a:t>https://</a:t>
            </a:r>
            <a:r>
              <a:rPr lang="en-US" sz="800" dirty="0" err="1">
                <a:solidFill>
                  <a:srgbClr val="222222"/>
                </a:solidFill>
                <a:highlight>
                  <a:srgbClr val="FFFFFF"/>
                </a:highlight>
                <a:latin typeface="Arial" panose="020B0604020202020204" pitchFamily="34" charset="0"/>
              </a:rPr>
              <a:t>towardsai.net</a:t>
            </a:r>
            <a:r>
              <a:rPr lang="en-US" sz="800" dirty="0">
                <a:solidFill>
                  <a:srgbClr val="222222"/>
                </a:solidFill>
                <a:highlight>
                  <a:srgbClr val="FFFFFF"/>
                </a:highlight>
                <a:latin typeface="Arial" panose="020B0604020202020204" pitchFamily="34" charset="0"/>
              </a:rPr>
              <a:t>/p/machine-learning/diffusion-models-vs-gans-vs-vaes-comparison-of-deep-generative-models</a:t>
            </a:r>
            <a:endParaRPr lang="en-US" sz="1400" dirty="0"/>
          </a:p>
        </p:txBody>
      </p:sp>
    </p:spTree>
    <p:extLst>
      <p:ext uri="{BB962C8B-B14F-4D97-AF65-F5344CB8AC3E}">
        <p14:creationId xmlns:p14="http://schemas.microsoft.com/office/powerpoint/2010/main" val="37572381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8A47-128B-A8A3-5590-D371ABE23487}"/>
              </a:ext>
            </a:extLst>
          </p:cNvPr>
          <p:cNvSpPr>
            <a:spLocks noGrp="1"/>
          </p:cNvSpPr>
          <p:nvPr>
            <p:ph type="title"/>
          </p:nvPr>
        </p:nvSpPr>
        <p:spPr/>
        <p:txBody>
          <a:bodyPr/>
          <a:lstStyle/>
          <a:p>
            <a:r>
              <a:rPr lang="en-US" dirty="0"/>
              <a:t>Instruct-Imagen – Method</a:t>
            </a:r>
          </a:p>
        </p:txBody>
      </p:sp>
      <p:sp>
        <p:nvSpPr>
          <p:cNvPr id="3" name="Content Placeholder 2">
            <a:extLst>
              <a:ext uri="{FF2B5EF4-FFF2-40B4-BE49-F238E27FC236}">
                <a16:creationId xmlns:a16="http://schemas.microsoft.com/office/drawing/2014/main" id="{4AAC565D-6F34-AAC1-76CD-DE0AD26234D9}"/>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2F2A0E06-C9E6-66CB-E2B4-EB056627BAC9}"/>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7F7C7025-E068-3F9A-25AC-BC9E09CCCD9B}"/>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CE278D92-4A29-916B-B4F5-30EDFDFE45E7}"/>
              </a:ext>
            </a:extLst>
          </p:cNvPr>
          <p:cNvSpPr>
            <a:spLocks noGrp="1"/>
          </p:cNvSpPr>
          <p:nvPr>
            <p:ph type="sldNum" sz="quarter" idx="4"/>
          </p:nvPr>
        </p:nvSpPr>
        <p:spPr/>
        <p:txBody>
          <a:bodyPr/>
          <a:lstStyle/>
          <a:p>
            <a:r>
              <a:rPr lang="en-US"/>
              <a:t>Slide </a:t>
            </a:r>
            <a:fld id="{E27654B9-2CBC-E046-9B7E-70345D26D3AC}" type="slidenum">
              <a:rPr lang="en-US" smtClean="0"/>
              <a:t>40</a:t>
            </a:fld>
            <a:endParaRPr lang="en-US" dirty="0"/>
          </a:p>
        </p:txBody>
      </p:sp>
      <p:pic>
        <p:nvPicPr>
          <p:cNvPr id="11" name="Picture 10">
            <a:extLst>
              <a:ext uri="{FF2B5EF4-FFF2-40B4-BE49-F238E27FC236}">
                <a16:creationId xmlns:a16="http://schemas.microsoft.com/office/drawing/2014/main" id="{DEC5FEC5-579E-39F5-66EC-F372F7982662}"/>
              </a:ext>
            </a:extLst>
          </p:cNvPr>
          <p:cNvPicPr>
            <a:picLocks noChangeAspect="1"/>
          </p:cNvPicPr>
          <p:nvPr/>
        </p:nvPicPr>
        <p:blipFill>
          <a:blip r:embed="rId3"/>
          <a:stretch>
            <a:fillRect/>
          </a:stretch>
        </p:blipFill>
        <p:spPr>
          <a:xfrm>
            <a:off x="685007" y="1291864"/>
            <a:ext cx="7772400" cy="2559772"/>
          </a:xfrm>
          <a:prstGeom prst="rect">
            <a:avLst/>
          </a:prstGeom>
        </p:spPr>
      </p:pic>
      <p:sp>
        <p:nvSpPr>
          <p:cNvPr id="16" name="Rectangle 15">
            <a:extLst>
              <a:ext uri="{FF2B5EF4-FFF2-40B4-BE49-F238E27FC236}">
                <a16:creationId xmlns:a16="http://schemas.microsoft.com/office/drawing/2014/main" id="{06045C25-C944-DFCD-E52C-9EF6A622525A}"/>
              </a:ext>
            </a:extLst>
          </p:cNvPr>
          <p:cNvSpPr/>
          <p:nvPr/>
        </p:nvSpPr>
        <p:spPr>
          <a:xfrm>
            <a:off x="5428648" y="1282165"/>
            <a:ext cx="3041583" cy="2559772"/>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8806E78-62EE-D6B6-90C6-7ADE9AB39960}"/>
              </a:ext>
            </a:extLst>
          </p:cNvPr>
          <p:cNvSpPr txBox="1"/>
          <p:nvPr/>
        </p:nvSpPr>
        <p:spPr>
          <a:xfrm>
            <a:off x="865667" y="4299021"/>
            <a:ext cx="3695221" cy="677108"/>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endParaRPr lang="en-US" sz="1400" dirty="0"/>
          </a:p>
        </p:txBody>
      </p:sp>
    </p:spTree>
    <p:extLst>
      <p:ext uri="{BB962C8B-B14F-4D97-AF65-F5344CB8AC3E}">
        <p14:creationId xmlns:p14="http://schemas.microsoft.com/office/powerpoint/2010/main" val="1338312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720A6-9605-C974-897A-B6BAA9B39BA2}"/>
              </a:ext>
            </a:extLst>
          </p:cNvPr>
          <p:cNvSpPr>
            <a:spLocks noGrp="1"/>
          </p:cNvSpPr>
          <p:nvPr>
            <p:ph type="title"/>
          </p:nvPr>
        </p:nvSpPr>
        <p:spPr/>
        <p:txBody>
          <a:bodyPr/>
          <a:lstStyle/>
          <a:p>
            <a:r>
              <a:rPr lang="en-US" dirty="0"/>
              <a:t>Instruct-Imagen - Results</a:t>
            </a:r>
          </a:p>
        </p:txBody>
      </p:sp>
      <p:sp>
        <p:nvSpPr>
          <p:cNvPr id="3" name="Content Placeholder 2">
            <a:extLst>
              <a:ext uri="{FF2B5EF4-FFF2-40B4-BE49-F238E27FC236}">
                <a16:creationId xmlns:a16="http://schemas.microsoft.com/office/drawing/2014/main" id="{ED43452D-D6FB-C225-C411-14156B1E6333}"/>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025B4594-B039-5DE7-E605-7DD7D5B4D917}"/>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5A5ACA72-587E-92F0-C869-B9C4ED1241D5}"/>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BBC65A6C-265D-2F32-0682-9C923612AE21}"/>
              </a:ext>
            </a:extLst>
          </p:cNvPr>
          <p:cNvSpPr>
            <a:spLocks noGrp="1"/>
          </p:cNvSpPr>
          <p:nvPr>
            <p:ph type="sldNum" sz="quarter" idx="4"/>
          </p:nvPr>
        </p:nvSpPr>
        <p:spPr/>
        <p:txBody>
          <a:bodyPr/>
          <a:lstStyle/>
          <a:p>
            <a:r>
              <a:rPr lang="en-US"/>
              <a:t>Slide </a:t>
            </a:r>
            <a:fld id="{E27654B9-2CBC-E046-9B7E-70345D26D3AC}" type="slidenum">
              <a:rPr lang="en-US" smtClean="0"/>
              <a:t>41</a:t>
            </a:fld>
            <a:endParaRPr lang="en-US" dirty="0"/>
          </a:p>
        </p:txBody>
      </p:sp>
      <p:pic>
        <p:nvPicPr>
          <p:cNvPr id="8" name="Picture 7">
            <a:extLst>
              <a:ext uri="{FF2B5EF4-FFF2-40B4-BE49-F238E27FC236}">
                <a16:creationId xmlns:a16="http://schemas.microsoft.com/office/drawing/2014/main" id="{366A510E-4CF6-CA2A-5457-FBBBEA6021CF}"/>
              </a:ext>
            </a:extLst>
          </p:cNvPr>
          <p:cNvPicPr>
            <a:picLocks noChangeAspect="1"/>
          </p:cNvPicPr>
          <p:nvPr/>
        </p:nvPicPr>
        <p:blipFill>
          <a:blip r:embed="rId3"/>
          <a:srcRect/>
          <a:stretch/>
        </p:blipFill>
        <p:spPr>
          <a:xfrm>
            <a:off x="685007" y="1269224"/>
            <a:ext cx="7772400" cy="2344983"/>
          </a:xfrm>
          <a:prstGeom prst="rect">
            <a:avLst/>
          </a:prstGeom>
        </p:spPr>
      </p:pic>
      <p:sp>
        <p:nvSpPr>
          <p:cNvPr id="13" name="TextBox 12">
            <a:extLst>
              <a:ext uri="{FF2B5EF4-FFF2-40B4-BE49-F238E27FC236}">
                <a16:creationId xmlns:a16="http://schemas.microsoft.com/office/drawing/2014/main" id="{19EAB104-6885-A7ED-3463-EFE84324C576}"/>
              </a:ext>
            </a:extLst>
          </p:cNvPr>
          <p:cNvSpPr txBox="1"/>
          <p:nvPr/>
        </p:nvSpPr>
        <p:spPr>
          <a:xfrm>
            <a:off x="865667" y="4299021"/>
            <a:ext cx="3695221" cy="677108"/>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 Hu, K. Chan, Y. Su, W. Chen, Y. Li, K. Sohn, Y. Zhao, X. Ben, B. Gong, W. Cohen, M. Chang, X. Jia, “Instruct-Imagen: Image Generation with Multi-modal Instruction.” arXiv:2401.01952 (2024)</a:t>
            </a:r>
          </a:p>
          <a:p>
            <a:endParaRPr lang="en-US" sz="1400" dirty="0"/>
          </a:p>
        </p:txBody>
      </p:sp>
    </p:spTree>
    <p:extLst>
      <p:ext uri="{BB962C8B-B14F-4D97-AF65-F5344CB8AC3E}">
        <p14:creationId xmlns:p14="http://schemas.microsoft.com/office/powerpoint/2010/main" val="363405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2"/>
          </p:nvPr>
        </p:nvSpPr>
        <p:spPr/>
        <p:txBody>
          <a:bodyPr/>
          <a:lstStyle/>
          <a:p>
            <a:r>
              <a:rPr lang="en-US" dirty="0"/>
              <a:t>Deep Learning for Medical Applications</a:t>
            </a:r>
          </a:p>
        </p:txBody>
      </p:sp>
      <p:sp>
        <p:nvSpPr>
          <p:cNvPr id="7" name="Title 6"/>
          <p:cNvSpPr>
            <a:spLocks noGrp="1"/>
          </p:cNvSpPr>
          <p:nvPr>
            <p:ph type="ctrTitle"/>
          </p:nvPr>
        </p:nvSpPr>
        <p:spPr/>
        <p:txBody>
          <a:bodyPr/>
          <a:lstStyle/>
          <a:p>
            <a:r>
              <a:rPr lang="en-US" dirty="0"/>
              <a:t>MedM2G: Unifying Medical Multi-Modal Generation via Cross-Guided Diffusion with Visual Invariant</a:t>
            </a:r>
          </a:p>
        </p:txBody>
      </p:sp>
    </p:spTree>
    <p:extLst>
      <p:ext uri="{BB962C8B-B14F-4D97-AF65-F5344CB8AC3E}">
        <p14:creationId xmlns:p14="http://schemas.microsoft.com/office/powerpoint/2010/main" val="21261139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A2D4F-587F-D394-BE9A-84835A9EE4ED}"/>
              </a:ext>
            </a:extLst>
          </p:cNvPr>
          <p:cNvSpPr>
            <a:spLocks noGrp="1"/>
          </p:cNvSpPr>
          <p:nvPr>
            <p:ph type="title"/>
          </p:nvPr>
        </p:nvSpPr>
        <p:spPr/>
        <p:txBody>
          <a:bodyPr/>
          <a:lstStyle/>
          <a:p>
            <a:r>
              <a:rPr lang="en-US" dirty="0"/>
              <a:t>MedM2G – Problem Statement</a:t>
            </a:r>
          </a:p>
        </p:txBody>
      </p:sp>
      <p:sp>
        <p:nvSpPr>
          <p:cNvPr id="3" name="Content Placeholder 2">
            <a:extLst>
              <a:ext uri="{FF2B5EF4-FFF2-40B4-BE49-F238E27FC236}">
                <a16:creationId xmlns:a16="http://schemas.microsoft.com/office/drawing/2014/main" id="{1E846363-029A-2FEB-609F-C0677FFE3842}"/>
              </a:ext>
            </a:extLst>
          </p:cNvPr>
          <p:cNvSpPr>
            <a:spLocks noGrp="1"/>
          </p:cNvSpPr>
          <p:nvPr>
            <p:ph idx="1"/>
          </p:nvPr>
        </p:nvSpPr>
        <p:spPr/>
        <p:txBody>
          <a:bodyPr/>
          <a:lstStyle/>
          <a:p>
            <a:r>
              <a:rPr lang="en-US" dirty="0"/>
              <a:t>Medical diagnosis is constrained, by having separate generation models for different modalities </a:t>
            </a:r>
          </a:p>
          <a:p>
            <a:r>
              <a:rPr lang="en-US" dirty="0"/>
              <a:t>=&gt; Combine three medical modalities in one model</a:t>
            </a:r>
          </a:p>
        </p:txBody>
      </p:sp>
      <p:sp>
        <p:nvSpPr>
          <p:cNvPr id="4" name="Date Placeholder 3">
            <a:extLst>
              <a:ext uri="{FF2B5EF4-FFF2-40B4-BE49-F238E27FC236}">
                <a16:creationId xmlns:a16="http://schemas.microsoft.com/office/drawing/2014/main" id="{1569D6C0-1E92-8534-1C59-DDBFC74B6C16}"/>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25793F54-1193-CCF4-D9C0-2F66962E8C3B}"/>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3578005E-E491-E0A9-F9C3-060B039937E0}"/>
              </a:ext>
            </a:extLst>
          </p:cNvPr>
          <p:cNvSpPr>
            <a:spLocks noGrp="1"/>
          </p:cNvSpPr>
          <p:nvPr>
            <p:ph type="sldNum" sz="quarter" idx="4"/>
          </p:nvPr>
        </p:nvSpPr>
        <p:spPr/>
        <p:txBody>
          <a:bodyPr/>
          <a:lstStyle/>
          <a:p>
            <a:r>
              <a:rPr lang="en-US"/>
              <a:t>Slide </a:t>
            </a:r>
            <a:fld id="{E27654B9-2CBC-E046-9B7E-70345D26D3AC}" type="slidenum">
              <a:rPr lang="en-US" smtClean="0"/>
              <a:t>43</a:t>
            </a:fld>
            <a:endParaRPr lang="en-US" dirty="0"/>
          </a:p>
        </p:txBody>
      </p:sp>
      <p:pic>
        <p:nvPicPr>
          <p:cNvPr id="8" name="Picture 7" descr="A diagram of a medical procedure&#10;&#10;Description automatically generated with medium confidence">
            <a:extLst>
              <a:ext uri="{FF2B5EF4-FFF2-40B4-BE49-F238E27FC236}">
                <a16:creationId xmlns:a16="http://schemas.microsoft.com/office/drawing/2014/main" id="{5885307E-7378-A326-BA39-A5A1A0057F21}"/>
              </a:ext>
            </a:extLst>
          </p:cNvPr>
          <p:cNvPicPr>
            <a:picLocks noChangeAspect="1"/>
          </p:cNvPicPr>
          <p:nvPr/>
        </p:nvPicPr>
        <p:blipFill>
          <a:blip r:embed="rId3"/>
          <a:stretch>
            <a:fillRect/>
          </a:stretch>
        </p:blipFill>
        <p:spPr>
          <a:xfrm>
            <a:off x="688764" y="2316566"/>
            <a:ext cx="7764886" cy="1579823"/>
          </a:xfrm>
          <a:prstGeom prst="rect">
            <a:avLst/>
          </a:prstGeom>
        </p:spPr>
      </p:pic>
      <p:sp>
        <p:nvSpPr>
          <p:cNvPr id="12" name="TextBox 11">
            <a:extLst>
              <a:ext uri="{FF2B5EF4-FFF2-40B4-BE49-F238E27FC236}">
                <a16:creationId xmlns:a16="http://schemas.microsoft.com/office/drawing/2014/main" id="{47A0CCC5-E2E3-4AAF-D029-6E8F54E446A9}"/>
              </a:ext>
            </a:extLst>
          </p:cNvPr>
          <p:cNvSpPr txBox="1"/>
          <p:nvPr/>
        </p:nvSpPr>
        <p:spPr>
          <a:xfrm>
            <a:off x="865667" y="4299021"/>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C. Zhan, Y. Lin, G. Wang, H. Wang, and J. Wu, “MedM2G: Unifying Medical Multi-Modal Generation via Cross-Guided Diffusion with Visual Invariant.” arXiv:2403.04290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39109153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69681-4510-BDC9-C756-966759F4E3F0}"/>
              </a:ext>
            </a:extLst>
          </p:cNvPr>
          <p:cNvSpPr>
            <a:spLocks noGrp="1"/>
          </p:cNvSpPr>
          <p:nvPr>
            <p:ph type="title"/>
          </p:nvPr>
        </p:nvSpPr>
        <p:spPr/>
        <p:txBody>
          <a:bodyPr/>
          <a:lstStyle/>
          <a:p>
            <a:r>
              <a:rPr lang="en-US" dirty="0"/>
              <a:t>MedM2G – Method</a:t>
            </a:r>
          </a:p>
        </p:txBody>
      </p:sp>
      <p:sp>
        <p:nvSpPr>
          <p:cNvPr id="3" name="Content Placeholder 2">
            <a:extLst>
              <a:ext uri="{FF2B5EF4-FFF2-40B4-BE49-F238E27FC236}">
                <a16:creationId xmlns:a16="http://schemas.microsoft.com/office/drawing/2014/main" id="{3AF6848F-42CA-FC6F-0FB4-3A5AC4F1715D}"/>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5D769374-2269-3712-AB60-C6668DE2B54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666D1D0F-3A49-1027-6221-7B7407FA7434}"/>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8A5D100D-0B61-6EB8-D993-284FD1233DE3}"/>
              </a:ext>
            </a:extLst>
          </p:cNvPr>
          <p:cNvSpPr>
            <a:spLocks noGrp="1"/>
          </p:cNvSpPr>
          <p:nvPr>
            <p:ph type="sldNum" sz="quarter" idx="4"/>
          </p:nvPr>
        </p:nvSpPr>
        <p:spPr/>
        <p:txBody>
          <a:bodyPr/>
          <a:lstStyle/>
          <a:p>
            <a:r>
              <a:rPr lang="en-US"/>
              <a:t>Slide </a:t>
            </a:r>
            <a:fld id="{E27654B9-2CBC-E046-9B7E-70345D26D3AC}" type="slidenum">
              <a:rPr lang="en-US" smtClean="0"/>
              <a:t>44</a:t>
            </a:fld>
            <a:endParaRPr lang="en-US" dirty="0"/>
          </a:p>
        </p:txBody>
      </p:sp>
      <p:pic>
        <p:nvPicPr>
          <p:cNvPr id="8" name="Picture 7">
            <a:extLst>
              <a:ext uri="{FF2B5EF4-FFF2-40B4-BE49-F238E27FC236}">
                <a16:creationId xmlns:a16="http://schemas.microsoft.com/office/drawing/2014/main" id="{351B1CEB-208A-5BB2-5966-1B865AB5621E}"/>
              </a:ext>
            </a:extLst>
          </p:cNvPr>
          <p:cNvPicPr>
            <a:picLocks noChangeAspect="1"/>
          </p:cNvPicPr>
          <p:nvPr/>
        </p:nvPicPr>
        <p:blipFill>
          <a:blip r:embed="rId3"/>
          <a:stretch>
            <a:fillRect/>
          </a:stretch>
        </p:blipFill>
        <p:spPr>
          <a:xfrm>
            <a:off x="491516" y="1188237"/>
            <a:ext cx="8159381" cy="1988100"/>
          </a:xfrm>
          <a:prstGeom prst="rect">
            <a:avLst/>
          </a:prstGeom>
        </p:spPr>
      </p:pic>
      <p:sp>
        <p:nvSpPr>
          <p:cNvPr id="9" name="TextBox 8">
            <a:extLst>
              <a:ext uri="{FF2B5EF4-FFF2-40B4-BE49-F238E27FC236}">
                <a16:creationId xmlns:a16="http://schemas.microsoft.com/office/drawing/2014/main" id="{20B1B9A8-4101-E25B-8B0B-21138A5D33BC}"/>
              </a:ext>
            </a:extLst>
          </p:cNvPr>
          <p:cNvSpPr txBox="1"/>
          <p:nvPr/>
        </p:nvSpPr>
        <p:spPr>
          <a:xfrm>
            <a:off x="865667" y="4299021"/>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C. Zhan, Y. Lin, G. Wang, H. Wang, and J. Wu, “MedM2G: Unifying Medical Multi-Modal Generation via Cross-Guided Diffusion with Visual Invariant.” arXiv:2403.04290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9527002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69681-4510-BDC9-C756-966759F4E3F0}"/>
              </a:ext>
            </a:extLst>
          </p:cNvPr>
          <p:cNvSpPr>
            <a:spLocks noGrp="1"/>
          </p:cNvSpPr>
          <p:nvPr>
            <p:ph type="title"/>
          </p:nvPr>
        </p:nvSpPr>
        <p:spPr/>
        <p:txBody>
          <a:bodyPr/>
          <a:lstStyle/>
          <a:p>
            <a:r>
              <a:rPr lang="en-US" dirty="0"/>
              <a:t>MedM2G – Method</a:t>
            </a:r>
          </a:p>
        </p:txBody>
      </p:sp>
      <p:sp>
        <p:nvSpPr>
          <p:cNvPr id="3" name="Content Placeholder 2">
            <a:extLst>
              <a:ext uri="{FF2B5EF4-FFF2-40B4-BE49-F238E27FC236}">
                <a16:creationId xmlns:a16="http://schemas.microsoft.com/office/drawing/2014/main" id="{3AF6848F-42CA-FC6F-0FB4-3A5AC4F1715D}"/>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5D769374-2269-3712-AB60-C6668DE2B54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666D1D0F-3A49-1027-6221-7B7407FA7434}"/>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8A5D100D-0B61-6EB8-D993-284FD1233DE3}"/>
              </a:ext>
            </a:extLst>
          </p:cNvPr>
          <p:cNvSpPr>
            <a:spLocks noGrp="1"/>
          </p:cNvSpPr>
          <p:nvPr>
            <p:ph type="sldNum" sz="quarter" idx="4"/>
          </p:nvPr>
        </p:nvSpPr>
        <p:spPr/>
        <p:txBody>
          <a:bodyPr/>
          <a:lstStyle/>
          <a:p>
            <a:r>
              <a:rPr lang="en-US"/>
              <a:t>Slide </a:t>
            </a:r>
            <a:fld id="{E27654B9-2CBC-E046-9B7E-70345D26D3AC}" type="slidenum">
              <a:rPr lang="en-US" smtClean="0"/>
              <a:t>45</a:t>
            </a:fld>
            <a:endParaRPr lang="en-US" dirty="0"/>
          </a:p>
        </p:txBody>
      </p:sp>
      <p:pic>
        <p:nvPicPr>
          <p:cNvPr id="8" name="Picture 7">
            <a:extLst>
              <a:ext uri="{FF2B5EF4-FFF2-40B4-BE49-F238E27FC236}">
                <a16:creationId xmlns:a16="http://schemas.microsoft.com/office/drawing/2014/main" id="{351B1CEB-208A-5BB2-5966-1B865AB5621E}"/>
              </a:ext>
            </a:extLst>
          </p:cNvPr>
          <p:cNvPicPr>
            <a:picLocks noChangeAspect="1"/>
          </p:cNvPicPr>
          <p:nvPr/>
        </p:nvPicPr>
        <p:blipFill>
          <a:blip r:embed="rId3"/>
          <a:stretch>
            <a:fillRect/>
          </a:stretch>
        </p:blipFill>
        <p:spPr>
          <a:xfrm>
            <a:off x="491516" y="1188237"/>
            <a:ext cx="8159381" cy="1988100"/>
          </a:xfrm>
          <a:prstGeom prst="rect">
            <a:avLst/>
          </a:prstGeom>
        </p:spPr>
      </p:pic>
      <p:sp>
        <p:nvSpPr>
          <p:cNvPr id="7" name="Rectangle 6">
            <a:extLst>
              <a:ext uri="{FF2B5EF4-FFF2-40B4-BE49-F238E27FC236}">
                <a16:creationId xmlns:a16="http://schemas.microsoft.com/office/drawing/2014/main" id="{5A320869-5849-F0D3-7F14-DE65913A7EFC}"/>
              </a:ext>
            </a:extLst>
          </p:cNvPr>
          <p:cNvSpPr/>
          <p:nvPr/>
        </p:nvSpPr>
        <p:spPr>
          <a:xfrm>
            <a:off x="491518" y="1188237"/>
            <a:ext cx="1491288" cy="1988100"/>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45FF75F-CEF4-9371-256F-2550EB716B8B}"/>
              </a:ext>
            </a:extLst>
          </p:cNvPr>
          <p:cNvSpPr txBox="1"/>
          <p:nvPr/>
        </p:nvSpPr>
        <p:spPr>
          <a:xfrm>
            <a:off x="865667" y="4299021"/>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C. Zhan, Y. Lin, G. Wang, H. Wang, and J. Wu, “MedM2G: Unifying Medical Multi-Modal Generation via Cross-Guided Diffusion with Visual Invariant.” arXiv:2403.04290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7741229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69681-4510-BDC9-C756-966759F4E3F0}"/>
              </a:ext>
            </a:extLst>
          </p:cNvPr>
          <p:cNvSpPr>
            <a:spLocks noGrp="1"/>
          </p:cNvSpPr>
          <p:nvPr>
            <p:ph type="title"/>
          </p:nvPr>
        </p:nvSpPr>
        <p:spPr/>
        <p:txBody>
          <a:bodyPr/>
          <a:lstStyle/>
          <a:p>
            <a:r>
              <a:rPr lang="en-US" dirty="0"/>
              <a:t>MedM2G – Method</a:t>
            </a:r>
          </a:p>
        </p:txBody>
      </p:sp>
      <p:sp>
        <p:nvSpPr>
          <p:cNvPr id="3" name="Content Placeholder 2">
            <a:extLst>
              <a:ext uri="{FF2B5EF4-FFF2-40B4-BE49-F238E27FC236}">
                <a16:creationId xmlns:a16="http://schemas.microsoft.com/office/drawing/2014/main" id="{3AF6848F-42CA-FC6F-0FB4-3A5AC4F1715D}"/>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5D769374-2269-3712-AB60-C6668DE2B54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666D1D0F-3A49-1027-6221-7B7407FA7434}"/>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8A5D100D-0B61-6EB8-D993-284FD1233DE3}"/>
              </a:ext>
            </a:extLst>
          </p:cNvPr>
          <p:cNvSpPr>
            <a:spLocks noGrp="1"/>
          </p:cNvSpPr>
          <p:nvPr>
            <p:ph type="sldNum" sz="quarter" idx="4"/>
          </p:nvPr>
        </p:nvSpPr>
        <p:spPr/>
        <p:txBody>
          <a:bodyPr/>
          <a:lstStyle/>
          <a:p>
            <a:r>
              <a:rPr lang="en-US"/>
              <a:t>Slide </a:t>
            </a:r>
            <a:fld id="{E27654B9-2CBC-E046-9B7E-70345D26D3AC}" type="slidenum">
              <a:rPr lang="en-US" smtClean="0"/>
              <a:t>46</a:t>
            </a:fld>
            <a:endParaRPr lang="en-US" dirty="0"/>
          </a:p>
        </p:txBody>
      </p:sp>
      <p:pic>
        <p:nvPicPr>
          <p:cNvPr id="8" name="Picture 7">
            <a:extLst>
              <a:ext uri="{FF2B5EF4-FFF2-40B4-BE49-F238E27FC236}">
                <a16:creationId xmlns:a16="http://schemas.microsoft.com/office/drawing/2014/main" id="{0D9B3500-DD7C-FD30-4C7F-9C276C6F8322}"/>
              </a:ext>
            </a:extLst>
          </p:cNvPr>
          <p:cNvPicPr>
            <a:picLocks noChangeAspect="1"/>
          </p:cNvPicPr>
          <p:nvPr/>
        </p:nvPicPr>
        <p:blipFill>
          <a:blip r:embed="rId3"/>
          <a:stretch>
            <a:fillRect/>
          </a:stretch>
        </p:blipFill>
        <p:spPr>
          <a:xfrm>
            <a:off x="491516" y="1188237"/>
            <a:ext cx="8159381" cy="1988100"/>
          </a:xfrm>
          <a:prstGeom prst="rect">
            <a:avLst/>
          </a:prstGeom>
        </p:spPr>
      </p:pic>
      <p:sp>
        <p:nvSpPr>
          <p:cNvPr id="9" name="Rectangle 8">
            <a:extLst>
              <a:ext uri="{FF2B5EF4-FFF2-40B4-BE49-F238E27FC236}">
                <a16:creationId xmlns:a16="http://schemas.microsoft.com/office/drawing/2014/main" id="{3CCB481B-1C40-51F3-A0C7-0CE23F85C549}"/>
              </a:ext>
            </a:extLst>
          </p:cNvPr>
          <p:cNvSpPr/>
          <p:nvPr/>
        </p:nvSpPr>
        <p:spPr>
          <a:xfrm>
            <a:off x="1983435" y="1188237"/>
            <a:ext cx="2184304" cy="1988100"/>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EAF98F7-B9A5-DD55-61F5-69FDB8A354D2}"/>
              </a:ext>
            </a:extLst>
          </p:cNvPr>
          <p:cNvSpPr txBox="1"/>
          <p:nvPr/>
        </p:nvSpPr>
        <p:spPr>
          <a:xfrm>
            <a:off x="865667" y="4299021"/>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C. Zhan, Y. Lin, G. Wang, H. Wang, and J. Wu, “MedM2G: Unifying Medical Multi-Modal Generation via Cross-Guided Diffusion with Visual Invariant.” arXiv:2403.04290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6810428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69681-4510-BDC9-C756-966759F4E3F0}"/>
              </a:ext>
            </a:extLst>
          </p:cNvPr>
          <p:cNvSpPr>
            <a:spLocks noGrp="1"/>
          </p:cNvSpPr>
          <p:nvPr>
            <p:ph type="title"/>
          </p:nvPr>
        </p:nvSpPr>
        <p:spPr/>
        <p:txBody>
          <a:bodyPr/>
          <a:lstStyle/>
          <a:p>
            <a:r>
              <a:rPr lang="en-US" dirty="0"/>
              <a:t>MedM2G – Method</a:t>
            </a:r>
          </a:p>
        </p:txBody>
      </p:sp>
      <p:sp>
        <p:nvSpPr>
          <p:cNvPr id="3" name="Content Placeholder 2">
            <a:extLst>
              <a:ext uri="{FF2B5EF4-FFF2-40B4-BE49-F238E27FC236}">
                <a16:creationId xmlns:a16="http://schemas.microsoft.com/office/drawing/2014/main" id="{3AF6848F-42CA-FC6F-0FB4-3A5AC4F1715D}"/>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5D769374-2269-3712-AB60-C6668DE2B54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666D1D0F-3A49-1027-6221-7B7407FA7434}"/>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8A5D100D-0B61-6EB8-D993-284FD1233DE3}"/>
              </a:ext>
            </a:extLst>
          </p:cNvPr>
          <p:cNvSpPr>
            <a:spLocks noGrp="1"/>
          </p:cNvSpPr>
          <p:nvPr>
            <p:ph type="sldNum" sz="quarter" idx="4"/>
          </p:nvPr>
        </p:nvSpPr>
        <p:spPr/>
        <p:txBody>
          <a:bodyPr/>
          <a:lstStyle/>
          <a:p>
            <a:r>
              <a:rPr lang="en-US"/>
              <a:t>Slide </a:t>
            </a:r>
            <a:fld id="{E27654B9-2CBC-E046-9B7E-70345D26D3AC}" type="slidenum">
              <a:rPr lang="en-US" smtClean="0"/>
              <a:t>47</a:t>
            </a:fld>
            <a:endParaRPr lang="en-US" dirty="0"/>
          </a:p>
        </p:txBody>
      </p:sp>
      <p:pic>
        <p:nvPicPr>
          <p:cNvPr id="10" name="Picture 9">
            <a:extLst>
              <a:ext uri="{FF2B5EF4-FFF2-40B4-BE49-F238E27FC236}">
                <a16:creationId xmlns:a16="http://schemas.microsoft.com/office/drawing/2014/main" id="{096970BC-AB68-7603-1674-27B6D83B5ED9}"/>
              </a:ext>
            </a:extLst>
          </p:cNvPr>
          <p:cNvPicPr>
            <a:picLocks noChangeAspect="1"/>
          </p:cNvPicPr>
          <p:nvPr/>
        </p:nvPicPr>
        <p:blipFill>
          <a:blip r:embed="rId3"/>
          <a:stretch>
            <a:fillRect/>
          </a:stretch>
        </p:blipFill>
        <p:spPr>
          <a:xfrm>
            <a:off x="491516" y="1188237"/>
            <a:ext cx="8159381" cy="1988100"/>
          </a:xfrm>
          <a:prstGeom prst="rect">
            <a:avLst/>
          </a:prstGeom>
        </p:spPr>
      </p:pic>
      <p:sp>
        <p:nvSpPr>
          <p:cNvPr id="7" name="Rectangle 6">
            <a:extLst>
              <a:ext uri="{FF2B5EF4-FFF2-40B4-BE49-F238E27FC236}">
                <a16:creationId xmlns:a16="http://schemas.microsoft.com/office/drawing/2014/main" id="{17475675-65E2-638A-8FE0-402D1C7E7623}"/>
              </a:ext>
            </a:extLst>
          </p:cNvPr>
          <p:cNvSpPr/>
          <p:nvPr/>
        </p:nvSpPr>
        <p:spPr>
          <a:xfrm>
            <a:off x="4158745" y="1188237"/>
            <a:ext cx="4492152" cy="1988100"/>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F04FFF5-C9C8-FDF1-D5C3-E7806A27975A}"/>
              </a:ext>
            </a:extLst>
          </p:cNvPr>
          <p:cNvSpPr txBox="1"/>
          <p:nvPr/>
        </p:nvSpPr>
        <p:spPr>
          <a:xfrm>
            <a:off x="865667" y="4299021"/>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C. Zhan, Y. Lin, G. Wang, H. Wang, and J. Wu, “MedM2G: Unifying Medical Multi-Modal Generation via Cross-Guided Diffusion with Visual Invariant.” arXiv:2403.04290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30193586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69681-4510-BDC9-C756-966759F4E3F0}"/>
              </a:ext>
            </a:extLst>
          </p:cNvPr>
          <p:cNvSpPr>
            <a:spLocks noGrp="1"/>
          </p:cNvSpPr>
          <p:nvPr>
            <p:ph type="title"/>
          </p:nvPr>
        </p:nvSpPr>
        <p:spPr/>
        <p:txBody>
          <a:bodyPr/>
          <a:lstStyle/>
          <a:p>
            <a:r>
              <a:rPr lang="en-US" dirty="0"/>
              <a:t>MedM2G – Method</a:t>
            </a:r>
          </a:p>
        </p:txBody>
      </p:sp>
      <p:pic>
        <p:nvPicPr>
          <p:cNvPr id="7" name="Content Placeholder 6">
            <a:extLst>
              <a:ext uri="{FF2B5EF4-FFF2-40B4-BE49-F238E27FC236}">
                <a16:creationId xmlns:a16="http://schemas.microsoft.com/office/drawing/2014/main" id="{880A624C-F0E3-A94D-C828-EBAE766B265C}"/>
              </a:ext>
            </a:extLst>
          </p:cNvPr>
          <p:cNvPicPr>
            <a:picLocks noGrp="1" noChangeAspect="1"/>
          </p:cNvPicPr>
          <p:nvPr>
            <p:ph idx="1"/>
          </p:nvPr>
        </p:nvPicPr>
        <p:blipFill>
          <a:blip r:embed="rId3"/>
          <a:stretch>
            <a:fillRect/>
          </a:stretch>
        </p:blipFill>
        <p:spPr>
          <a:xfrm>
            <a:off x="740856" y="1093092"/>
            <a:ext cx="7662287" cy="2117069"/>
          </a:xfrm>
          <a:prstGeom prst="rect">
            <a:avLst/>
          </a:prstGeom>
        </p:spPr>
      </p:pic>
      <p:sp>
        <p:nvSpPr>
          <p:cNvPr id="4" name="Date Placeholder 3">
            <a:extLst>
              <a:ext uri="{FF2B5EF4-FFF2-40B4-BE49-F238E27FC236}">
                <a16:creationId xmlns:a16="http://schemas.microsoft.com/office/drawing/2014/main" id="{5D769374-2269-3712-AB60-C6668DE2B54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666D1D0F-3A49-1027-6221-7B7407FA7434}"/>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8A5D100D-0B61-6EB8-D993-284FD1233DE3}"/>
              </a:ext>
            </a:extLst>
          </p:cNvPr>
          <p:cNvSpPr>
            <a:spLocks noGrp="1"/>
          </p:cNvSpPr>
          <p:nvPr>
            <p:ph type="sldNum" sz="quarter" idx="4"/>
          </p:nvPr>
        </p:nvSpPr>
        <p:spPr/>
        <p:txBody>
          <a:bodyPr/>
          <a:lstStyle/>
          <a:p>
            <a:r>
              <a:rPr lang="en-US"/>
              <a:t>Slide </a:t>
            </a:r>
            <a:fld id="{E27654B9-2CBC-E046-9B7E-70345D26D3AC}" type="slidenum">
              <a:rPr lang="en-US" smtClean="0"/>
              <a:t>48</a:t>
            </a:fld>
            <a:endParaRPr lang="en-US" dirty="0"/>
          </a:p>
        </p:txBody>
      </p:sp>
      <p:sp>
        <p:nvSpPr>
          <p:cNvPr id="9" name="TextBox 8">
            <a:extLst>
              <a:ext uri="{FF2B5EF4-FFF2-40B4-BE49-F238E27FC236}">
                <a16:creationId xmlns:a16="http://schemas.microsoft.com/office/drawing/2014/main" id="{C4F996B7-54C8-B445-318F-8A77D4F8B202}"/>
              </a:ext>
            </a:extLst>
          </p:cNvPr>
          <p:cNvSpPr txBox="1"/>
          <p:nvPr/>
        </p:nvSpPr>
        <p:spPr>
          <a:xfrm>
            <a:off x="865667" y="4299021"/>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C. Zhan, Y. Lin, G. Wang, H. Wang, and J. Wu, “MedM2G: Unifying Medical Multi-Modal Generation via Cross-Guided Diffusion with Visual Invariant.” arXiv:2403.04290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15743543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326A6-A3EA-FB53-5A34-FDB9031ACEB3}"/>
              </a:ext>
            </a:extLst>
          </p:cNvPr>
          <p:cNvSpPr>
            <a:spLocks noGrp="1"/>
          </p:cNvSpPr>
          <p:nvPr>
            <p:ph type="title"/>
          </p:nvPr>
        </p:nvSpPr>
        <p:spPr/>
        <p:txBody>
          <a:bodyPr/>
          <a:lstStyle/>
          <a:p>
            <a:r>
              <a:rPr lang="en-US" dirty="0"/>
              <a:t>MedM2G – Results</a:t>
            </a:r>
          </a:p>
        </p:txBody>
      </p:sp>
      <p:pic>
        <p:nvPicPr>
          <p:cNvPr id="8" name="Content Placeholder 7" descr="A screenshot of a medical report&#10;&#10;Description automatically generated">
            <a:extLst>
              <a:ext uri="{FF2B5EF4-FFF2-40B4-BE49-F238E27FC236}">
                <a16:creationId xmlns:a16="http://schemas.microsoft.com/office/drawing/2014/main" id="{B3593FD4-8C8D-2AA6-35B6-31C65897C8E2}"/>
              </a:ext>
            </a:extLst>
          </p:cNvPr>
          <p:cNvPicPr>
            <a:picLocks noGrp="1" noChangeAspect="1"/>
          </p:cNvPicPr>
          <p:nvPr>
            <p:ph idx="1"/>
          </p:nvPr>
        </p:nvPicPr>
        <p:blipFill>
          <a:blip r:embed="rId3"/>
          <a:stretch>
            <a:fillRect/>
          </a:stretch>
        </p:blipFill>
        <p:spPr>
          <a:xfrm>
            <a:off x="358776" y="1008607"/>
            <a:ext cx="8424863" cy="2083749"/>
          </a:xfrm>
        </p:spPr>
      </p:pic>
      <p:sp>
        <p:nvSpPr>
          <p:cNvPr id="4" name="Date Placeholder 3">
            <a:extLst>
              <a:ext uri="{FF2B5EF4-FFF2-40B4-BE49-F238E27FC236}">
                <a16:creationId xmlns:a16="http://schemas.microsoft.com/office/drawing/2014/main" id="{7BBC4C73-8205-3EA4-63C5-620F133FA61A}"/>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140BA39D-B9E6-626E-F2DD-505747750333}"/>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8E9BD492-44B5-0499-B2FB-96938299C554}"/>
              </a:ext>
            </a:extLst>
          </p:cNvPr>
          <p:cNvSpPr>
            <a:spLocks noGrp="1"/>
          </p:cNvSpPr>
          <p:nvPr>
            <p:ph type="sldNum" sz="quarter" idx="4"/>
          </p:nvPr>
        </p:nvSpPr>
        <p:spPr/>
        <p:txBody>
          <a:bodyPr/>
          <a:lstStyle/>
          <a:p>
            <a:r>
              <a:rPr lang="en-US"/>
              <a:t>Slide </a:t>
            </a:r>
            <a:fld id="{E27654B9-2CBC-E046-9B7E-70345D26D3AC}" type="slidenum">
              <a:rPr lang="en-US" smtClean="0"/>
              <a:t>49</a:t>
            </a:fld>
            <a:endParaRPr lang="en-US" dirty="0"/>
          </a:p>
        </p:txBody>
      </p:sp>
      <p:sp>
        <p:nvSpPr>
          <p:cNvPr id="9" name="TextBox 8">
            <a:extLst>
              <a:ext uri="{FF2B5EF4-FFF2-40B4-BE49-F238E27FC236}">
                <a16:creationId xmlns:a16="http://schemas.microsoft.com/office/drawing/2014/main" id="{F970A2C9-8D04-C6B5-1087-6E71298A8836}"/>
              </a:ext>
            </a:extLst>
          </p:cNvPr>
          <p:cNvSpPr txBox="1"/>
          <p:nvPr/>
        </p:nvSpPr>
        <p:spPr>
          <a:xfrm>
            <a:off x="865667" y="4299021"/>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C. Zhan, Y. Lin, G. Wang, H. Wang, and J. Wu, “MedM2G: Unifying Medical Multi-Modal Generation via Cross-Guided Diffusion with Visual Invariant.” arXiv:2403.04290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664367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036E9-3E19-9A35-2A63-E95004BAE134}"/>
              </a:ext>
            </a:extLst>
          </p:cNvPr>
          <p:cNvSpPr>
            <a:spLocks noGrp="1"/>
          </p:cNvSpPr>
          <p:nvPr>
            <p:ph type="title"/>
          </p:nvPr>
        </p:nvSpPr>
        <p:spPr/>
        <p:txBody>
          <a:bodyPr/>
          <a:lstStyle/>
          <a:p>
            <a:r>
              <a:rPr lang="en-US" dirty="0"/>
              <a:t>Diffusion Models</a:t>
            </a:r>
          </a:p>
        </p:txBody>
      </p:sp>
      <p:sp>
        <p:nvSpPr>
          <p:cNvPr id="3" name="Content Placeholder 2">
            <a:extLst>
              <a:ext uri="{FF2B5EF4-FFF2-40B4-BE49-F238E27FC236}">
                <a16:creationId xmlns:a16="http://schemas.microsoft.com/office/drawing/2014/main" id="{277DA530-B0BA-D817-2AF7-0DD8C749507D}"/>
              </a:ext>
            </a:extLst>
          </p:cNvPr>
          <p:cNvSpPr>
            <a:spLocks noGrp="1"/>
          </p:cNvSpPr>
          <p:nvPr>
            <p:ph idx="1"/>
          </p:nvPr>
        </p:nvSpPr>
        <p:spPr/>
        <p:txBody>
          <a:bodyPr/>
          <a:lstStyle/>
          <a:p>
            <a:r>
              <a:rPr lang="en-US" dirty="0"/>
              <a:t>Class of generative models that learn to model the data distribution by iterative denoising of a noisy input signal.</a:t>
            </a:r>
          </a:p>
          <a:p>
            <a:r>
              <a:rPr lang="en-US" dirty="0"/>
              <a:t>Training consists of</a:t>
            </a:r>
          </a:p>
          <a:p>
            <a:pPr lvl="1"/>
            <a:r>
              <a:rPr lang="en-US" dirty="0"/>
              <a:t>Forward process: iteratively add random noise to input image</a:t>
            </a:r>
          </a:p>
          <a:p>
            <a:pPr lvl="1"/>
            <a:r>
              <a:rPr lang="en-US" dirty="0"/>
              <a:t>Reverse process: iteratively remove random noise from noisy image</a:t>
            </a:r>
          </a:p>
          <a:p>
            <a:r>
              <a:rPr lang="en-US" dirty="0"/>
              <a:t>Advantages</a:t>
            </a:r>
          </a:p>
          <a:p>
            <a:pPr lvl="1"/>
            <a:r>
              <a:rPr lang="en-US" dirty="0"/>
              <a:t>Produce high-quality images</a:t>
            </a:r>
          </a:p>
          <a:p>
            <a:pPr lvl="1"/>
            <a:r>
              <a:rPr lang="en-US" dirty="0"/>
              <a:t>Flexible generation process (manipulate latent space, condition on extra information)</a:t>
            </a:r>
          </a:p>
        </p:txBody>
      </p:sp>
      <p:sp>
        <p:nvSpPr>
          <p:cNvPr id="4" name="Date Placeholder 3">
            <a:extLst>
              <a:ext uri="{FF2B5EF4-FFF2-40B4-BE49-F238E27FC236}">
                <a16:creationId xmlns:a16="http://schemas.microsoft.com/office/drawing/2014/main" id="{3CA3C7F9-9D16-6511-DFD0-E4D0C157B0E1}"/>
              </a:ext>
            </a:extLst>
          </p:cNvPr>
          <p:cNvSpPr>
            <a:spLocks noGrp="1"/>
          </p:cNvSpPr>
          <p:nvPr>
            <p:ph type="dt" sz="half" idx="2"/>
          </p:nvPr>
        </p:nvSpPr>
        <p:spPr/>
        <p:txBody>
          <a:bodyPr/>
          <a:lstStyle/>
          <a:p>
            <a:fld id="{A7BDDEFD-4FCF-7348-AEF1-A537DD785750}" type="datetime4">
              <a:rPr lang="en-US" smtClean="0"/>
              <a:t>June 11, 2024</a:t>
            </a:fld>
            <a:endParaRPr lang="en-US"/>
          </a:p>
        </p:txBody>
      </p:sp>
      <p:sp>
        <p:nvSpPr>
          <p:cNvPr id="5" name="Footer Placeholder 4">
            <a:extLst>
              <a:ext uri="{FF2B5EF4-FFF2-40B4-BE49-F238E27FC236}">
                <a16:creationId xmlns:a16="http://schemas.microsoft.com/office/drawing/2014/main" id="{92885EDF-D25B-5536-12CD-2F2BA5C557CD}"/>
              </a:ext>
            </a:extLst>
          </p:cNvPr>
          <p:cNvSpPr>
            <a:spLocks noGrp="1"/>
          </p:cNvSpPr>
          <p:nvPr>
            <p:ph type="ftr" sz="quarter" idx="3"/>
          </p:nvPr>
        </p:nvSpPr>
        <p:spPr/>
        <p:txBody>
          <a:bodyPr/>
          <a:lstStyle/>
          <a:p>
            <a:r>
              <a:rPr lang="en-US" dirty="0"/>
              <a:t>Deep Learning for Medical Applications</a:t>
            </a:r>
          </a:p>
        </p:txBody>
      </p:sp>
      <p:sp>
        <p:nvSpPr>
          <p:cNvPr id="6" name="Slide Number Placeholder 5">
            <a:extLst>
              <a:ext uri="{FF2B5EF4-FFF2-40B4-BE49-F238E27FC236}">
                <a16:creationId xmlns:a16="http://schemas.microsoft.com/office/drawing/2014/main" id="{BAB08259-170A-8E9B-38D8-030FA9C6A7F2}"/>
              </a:ext>
            </a:extLst>
          </p:cNvPr>
          <p:cNvSpPr>
            <a:spLocks noGrp="1"/>
          </p:cNvSpPr>
          <p:nvPr>
            <p:ph type="sldNum" sz="quarter" idx="4"/>
          </p:nvPr>
        </p:nvSpPr>
        <p:spPr/>
        <p:txBody>
          <a:bodyPr/>
          <a:lstStyle/>
          <a:p>
            <a:r>
              <a:rPr lang="en-US"/>
              <a:t>Slide </a:t>
            </a:r>
            <a:fld id="{E27654B9-2CBC-E046-9B7E-70345D26D3AC}" type="slidenum">
              <a:rPr lang="en-US" smtClean="0"/>
              <a:t>5</a:t>
            </a:fld>
            <a:endParaRPr lang="en-US" dirty="0"/>
          </a:p>
        </p:txBody>
      </p:sp>
      <p:sp>
        <p:nvSpPr>
          <p:cNvPr id="9" name="TextBox 8">
            <a:extLst>
              <a:ext uri="{FF2B5EF4-FFF2-40B4-BE49-F238E27FC236}">
                <a16:creationId xmlns:a16="http://schemas.microsoft.com/office/drawing/2014/main" id="{E10D89B6-84C9-4938-F3F4-76F9D1AB8C0C}"/>
              </a:ext>
            </a:extLst>
          </p:cNvPr>
          <p:cNvSpPr txBox="1"/>
          <p:nvPr/>
        </p:nvSpPr>
        <p:spPr>
          <a:xfrm>
            <a:off x="865667" y="4404896"/>
            <a:ext cx="3695221" cy="307777"/>
          </a:xfrm>
          <a:prstGeom prst="rect">
            <a:avLst/>
          </a:prstGeom>
          <a:noFill/>
        </p:spPr>
        <p:txBody>
          <a:bodyPr wrap="square" rtlCol="0">
            <a:spAutoFit/>
          </a:bodyPr>
          <a:lstStyle/>
          <a:p>
            <a:endParaRPr lang="en-US" sz="1400" dirty="0"/>
          </a:p>
        </p:txBody>
      </p:sp>
      <p:sp>
        <p:nvSpPr>
          <p:cNvPr id="10" name="TextBox 9">
            <a:extLst>
              <a:ext uri="{FF2B5EF4-FFF2-40B4-BE49-F238E27FC236}">
                <a16:creationId xmlns:a16="http://schemas.microsoft.com/office/drawing/2014/main" id="{03D0767D-333D-8F91-96AB-77FFE0924DB5}"/>
              </a:ext>
            </a:extLst>
          </p:cNvPr>
          <p:cNvSpPr txBox="1"/>
          <p:nvPr/>
        </p:nvSpPr>
        <p:spPr>
          <a:xfrm>
            <a:off x="865666" y="4290596"/>
            <a:ext cx="3695221" cy="677108"/>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Ho, Jonathan, Ajay Jain, and Pieter </a:t>
            </a:r>
            <a:r>
              <a:rPr lang="en-US" sz="800" b="0" i="0" dirty="0" err="1">
                <a:solidFill>
                  <a:srgbClr val="222222"/>
                </a:solidFill>
                <a:effectLst/>
                <a:highlight>
                  <a:srgbClr val="FFFFFF"/>
                </a:highlight>
                <a:latin typeface="Arial" panose="020B0604020202020204" pitchFamily="34" charset="0"/>
              </a:rPr>
              <a:t>Abbeel</a:t>
            </a:r>
            <a:r>
              <a:rPr lang="en-US" sz="800" b="0" i="0" dirty="0">
                <a:solidFill>
                  <a:srgbClr val="222222"/>
                </a:solidFill>
                <a:effectLst/>
                <a:highlight>
                  <a:srgbClr val="FFFFFF"/>
                </a:highlight>
                <a:latin typeface="Arial" panose="020B0604020202020204" pitchFamily="34" charset="0"/>
              </a:rPr>
              <a:t>. "Denoising diffusion probabilistic models." Advances in neural information processing systems 33 (2020): 6840-6851.</a:t>
            </a:r>
          </a:p>
          <a:p>
            <a:endParaRPr lang="en-US" sz="1400" dirty="0"/>
          </a:p>
        </p:txBody>
      </p:sp>
      <p:pic>
        <p:nvPicPr>
          <p:cNvPr id="7" name="Picture 6">
            <a:extLst>
              <a:ext uri="{FF2B5EF4-FFF2-40B4-BE49-F238E27FC236}">
                <a16:creationId xmlns:a16="http://schemas.microsoft.com/office/drawing/2014/main" id="{58C1CEE3-6A02-270B-67F1-0DE2B051DCEF}"/>
              </a:ext>
            </a:extLst>
          </p:cNvPr>
          <p:cNvPicPr>
            <a:picLocks noChangeAspect="1"/>
          </p:cNvPicPr>
          <p:nvPr/>
        </p:nvPicPr>
        <p:blipFill>
          <a:blip r:embed="rId3"/>
          <a:stretch>
            <a:fillRect/>
          </a:stretch>
        </p:blipFill>
        <p:spPr>
          <a:xfrm>
            <a:off x="1153147" y="3159680"/>
            <a:ext cx="6815479" cy="1023325"/>
          </a:xfrm>
          <a:prstGeom prst="rect">
            <a:avLst/>
          </a:prstGeom>
        </p:spPr>
      </p:pic>
    </p:spTree>
    <p:extLst>
      <p:ext uri="{BB962C8B-B14F-4D97-AF65-F5344CB8AC3E}">
        <p14:creationId xmlns:p14="http://schemas.microsoft.com/office/powerpoint/2010/main" val="40489179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326A6-A3EA-FB53-5A34-FDB9031ACEB3}"/>
              </a:ext>
            </a:extLst>
          </p:cNvPr>
          <p:cNvSpPr>
            <a:spLocks noGrp="1"/>
          </p:cNvSpPr>
          <p:nvPr>
            <p:ph type="title"/>
          </p:nvPr>
        </p:nvSpPr>
        <p:spPr/>
        <p:txBody>
          <a:bodyPr/>
          <a:lstStyle/>
          <a:p>
            <a:r>
              <a:rPr lang="en-US" dirty="0"/>
              <a:t>MedM2G – Results</a:t>
            </a:r>
          </a:p>
        </p:txBody>
      </p:sp>
      <p:sp>
        <p:nvSpPr>
          <p:cNvPr id="4" name="Date Placeholder 3">
            <a:extLst>
              <a:ext uri="{FF2B5EF4-FFF2-40B4-BE49-F238E27FC236}">
                <a16:creationId xmlns:a16="http://schemas.microsoft.com/office/drawing/2014/main" id="{7BBC4C73-8205-3EA4-63C5-620F133FA61A}"/>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140BA39D-B9E6-626E-F2DD-505747750333}"/>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8E9BD492-44B5-0499-B2FB-96938299C554}"/>
              </a:ext>
            </a:extLst>
          </p:cNvPr>
          <p:cNvSpPr>
            <a:spLocks noGrp="1"/>
          </p:cNvSpPr>
          <p:nvPr>
            <p:ph type="sldNum" sz="quarter" idx="4"/>
          </p:nvPr>
        </p:nvSpPr>
        <p:spPr/>
        <p:txBody>
          <a:bodyPr/>
          <a:lstStyle/>
          <a:p>
            <a:r>
              <a:rPr lang="en-US"/>
              <a:t>Slide </a:t>
            </a:r>
            <a:fld id="{E27654B9-2CBC-E046-9B7E-70345D26D3AC}" type="slidenum">
              <a:rPr lang="en-US" smtClean="0"/>
              <a:t>50</a:t>
            </a:fld>
            <a:endParaRPr lang="en-US" dirty="0"/>
          </a:p>
        </p:txBody>
      </p:sp>
      <p:sp>
        <p:nvSpPr>
          <p:cNvPr id="3" name="Content Placeholder 2">
            <a:extLst>
              <a:ext uri="{FF2B5EF4-FFF2-40B4-BE49-F238E27FC236}">
                <a16:creationId xmlns:a16="http://schemas.microsoft.com/office/drawing/2014/main" id="{1F192343-A723-54E9-63C7-C2693925486D}"/>
              </a:ext>
            </a:extLst>
          </p:cNvPr>
          <p:cNvSpPr>
            <a:spLocks noGrp="1"/>
          </p:cNvSpPr>
          <p:nvPr>
            <p:ph idx="1"/>
          </p:nvPr>
        </p:nvSpPr>
        <p:spPr/>
        <p:txBody>
          <a:bodyPr/>
          <a:lstStyle/>
          <a:p>
            <a:pPr marL="0" indent="0">
              <a:buNone/>
            </a:pPr>
            <a:r>
              <a:rPr lang="en-US" dirty="0"/>
              <a:t>Medical report generation</a:t>
            </a:r>
          </a:p>
        </p:txBody>
      </p:sp>
      <p:pic>
        <p:nvPicPr>
          <p:cNvPr id="7" name="Picture 6">
            <a:extLst>
              <a:ext uri="{FF2B5EF4-FFF2-40B4-BE49-F238E27FC236}">
                <a16:creationId xmlns:a16="http://schemas.microsoft.com/office/drawing/2014/main" id="{396CE771-9A1F-CC08-2E68-DE11B7B01557}"/>
              </a:ext>
            </a:extLst>
          </p:cNvPr>
          <p:cNvPicPr>
            <a:picLocks noChangeAspect="1"/>
          </p:cNvPicPr>
          <p:nvPr/>
        </p:nvPicPr>
        <p:blipFill>
          <a:blip r:embed="rId3"/>
          <a:stretch>
            <a:fillRect/>
          </a:stretch>
        </p:blipFill>
        <p:spPr>
          <a:xfrm>
            <a:off x="674688" y="1350602"/>
            <a:ext cx="7772400" cy="1576022"/>
          </a:xfrm>
          <a:prstGeom prst="rect">
            <a:avLst/>
          </a:prstGeom>
        </p:spPr>
      </p:pic>
      <p:sp>
        <p:nvSpPr>
          <p:cNvPr id="9" name="TextBox 8">
            <a:extLst>
              <a:ext uri="{FF2B5EF4-FFF2-40B4-BE49-F238E27FC236}">
                <a16:creationId xmlns:a16="http://schemas.microsoft.com/office/drawing/2014/main" id="{D3903895-7C98-3F16-030F-71404785B942}"/>
              </a:ext>
            </a:extLst>
          </p:cNvPr>
          <p:cNvSpPr txBox="1"/>
          <p:nvPr/>
        </p:nvSpPr>
        <p:spPr>
          <a:xfrm>
            <a:off x="865667" y="4299021"/>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C. Zhan, Y. Lin, G. Wang, H. Wang, and J. Wu, “MedM2G: Unifying Medical Multi-Modal Generation via Cross-Guided Diffusion with Visual Invariant.” arXiv:2403.04290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2438967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326A6-A3EA-FB53-5A34-FDB9031ACEB3}"/>
              </a:ext>
            </a:extLst>
          </p:cNvPr>
          <p:cNvSpPr>
            <a:spLocks noGrp="1"/>
          </p:cNvSpPr>
          <p:nvPr>
            <p:ph type="title"/>
          </p:nvPr>
        </p:nvSpPr>
        <p:spPr/>
        <p:txBody>
          <a:bodyPr/>
          <a:lstStyle/>
          <a:p>
            <a:r>
              <a:rPr lang="en-US" dirty="0"/>
              <a:t>MedM2G – Results</a:t>
            </a:r>
          </a:p>
        </p:txBody>
      </p:sp>
      <p:sp>
        <p:nvSpPr>
          <p:cNvPr id="4" name="Date Placeholder 3">
            <a:extLst>
              <a:ext uri="{FF2B5EF4-FFF2-40B4-BE49-F238E27FC236}">
                <a16:creationId xmlns:a16="http://schemas.microsoft.com/office/drawing/2014/main" id="{7BBC4C73-8205-3EA4-63C5-620F133FA61A}"/>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140BA39D-B9E6-626E-F2DD-505747750333}"/>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8E9BD492-44B5-0499-B2FB-96938299C554}"/>
              </a:ext>
            </a:extLst>
          </p:cNvPr>
          <p:cNvSpPr>
            <a:spLocks noGrp="1"/>
          </p:cNvSpPr>
          <p:nvPr>
            <p:ph type="sldNum" sz="quarter" idx="4"/>
          </p:nvPr>
        </p:nvSpPr>
        <p:spPr/>
        <p:txBody>
          <a:bodyPr/>
          <a:lstStyle/>
          <a:p>
            <a:r>
              <a:rPr lang="en-US"/>
              <a:t>Slide </a:t>
            </a:r>
            <a:fld id="{E27654B9-2CBC-E046-9B7E-70345D26D3AC}" type="slidenum">
              <a:rPr lang="en-US" smtClean="0"/>
              <a:t>51</a:t>
            </a:fld>
            <a:endParaRPr lang="en-US" dirty="0"/>
          </a:p>
        </p:txBody>
      </p:sp>
      <p:sp>
        <p:nvSpPr>
          <p:cNvPr id="3" name="Content Placeholder 2">
            <a:extLst>
              <a:ext uri="{FF2B5EF4-FFF2-40B4-BE49-F238E27FC236}">
                <a16:creationId xmlns:a16="http://schemas.microsoft.com/office/drawing/2014/main" id="{1F192343-A723-54E9-63C7-C2693925486D}"/>
              </a:ext>
            </a:extLst>
          </p:cNvPr>
          <p:cNvSpPr>
            <a:spLocks noGrp="1"/>
          </p:cNvSpPr>
          <p:nvPr>
            <p:ph idx="1"/>
          </p:nvPr>
        </p:nvSpPr>
        <p:spPr/>
        <p:txBody>
          <a:bodyPr/>
          <a:lstStyle/>
          <a:p>
            <a:pPr marL="0" indent="0">
              <a:buNone/>
            </a:pPr>
            <a:r>
              <a:rPr lang="en-US" dirty="0"/>
              <a:t>Medical image generation</a:t>
            </a:r>
          </a:p>
        </p:txBody>
      </p:sp>
      <p:pic>
        <p:nvPicPr>
          <p:cNvPr id="7" name="Picture 6">
            <a:extLst>
              <a:ext uri="{FF2B5EF4-FFF2-40B4-BE49-F238E27FC236}">
                <a16:creationId xmlns:a16="http://schemas.microsoft.com/office/drawing/2014/main" id="{7D4E0531-0FEF-DE32-940C-0A6D0AEA7946}"/>
              </a:ext>
            </a:extLst>
          </p:cNvPr>
          <p:cNvPicPr>
            <a:picLocks noChangeAspect="1"/>
          </p:cNvPicPr>
          <p:nvPr/>
        </p:nvPicPr>
        <p:blipFill>
          <a:blip r:embed="rId3"/>
          <a:stretch>
            <a:fillRect/>
          </a:stretch>
        </p:blipFill>
        <p:spPr>
          <a:xfrm>
            <a:off x="753177" y="1388761"/>
            <a:ext cx="7772400" cy="2365978"/>
          </a:xfrm>
          <a:prstGeom prst="rect">
            <a:avLst/>
          </a:prstGeom>
        </p:spPr>
      </p:pic>
      <p:sp>
        <p:nvSpPr>
          <p:cNvPr id="9" name="TextBox 8">
            <a:extLst>
              <a:ext uri="{FF2B5EF4-FFF2-40B4-BE49-F238E27FC236}">
                <a16:creationId xmlns:a16="http://schemas.microsoft.com/office/drawing/2014/main" id="{34864618-7A59-2189-C138-B374739DB20A}"/>
              </a:ext>
            </a:extLst>
          </p:cNvPr>
          <p:cNvSpPr txBox="1"/>
          <p:nvPr/>
        </p:nvSpPr>
        <p:spPr>
          <a:xfrm>
            <a:off x="865667" y="4299021"/>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C. Zhan, Y. Lin, G. Wang, H. Wang, and J. Wu, “MedM2G: Unifying Medical Multi-Modal Generation via Cross-Guided Diffusion with Visual Invariant.” arXiv:2403.04290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18660989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326A6-A3EA-FB53-5A34-FDB9031ACEB3}"/>
              </a:ext>
            </a:extLst>
          </p:cNvPr>
          <p:cNvSpPr>
            <a:spLocks noGrp="1"/>
          </p:cNvSpPr>
          <p:nvPr>
            <p:ph type="title"/>
          </p:nvPr>
        </p:nvSpPr>
        <p:spPr/>
        <p:txBody>
          <a:bodyPr/>
          <a:lstStyle/>
          <a:p>
            <a:r>
              <a:rPr lang="en-US" dirty="0"/>
              <a:t>MedM2G – Results</a:t>
            </a:r>
          </a:p>
        </p:txBody>
      </p:sp>
      <p:sp>
        <p:nvSpPr>
          <p:cNvPr id="4" name="Date Placeholder 3">
            <a:extLst>
              <a:ext uri="{FF2B5EF4-FFF2-40B4-BE49-F238E27FC236}">
                <a16:creationId xmlns:a16="http://schemas.microsoft.com/office/drawing/2014/main" id="{7BBC4C73-8205-3EA4-63C5-620F133FA61A}"/>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140BA39D-B9E6-626E-F2DD-505747750333}"/>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8E9BD492-44B5-0499-B2FB-96938299C554}"/>
              </a:ext>
            </a:extLst>
          </p:cNvPr>
          <p:cNvSpPr>
            <a:spLocks noGrp="1"/>
          </p:cNvSpPr>
          <p:nvPr>
            <p:ph type="sldNum" sz="quarter" idx="4"/>
          </p:nvPr>
        </p:nvSpPr>
        <p:spPr/>
        <p:txBody>
          <a:bodyPr/>
          <a:lstStyle/>
          <a:p>
            <a:r>
              <a:rPr lang="en-US"/>
              <a:t>Slide </a:t>
            </a:r>
            <a:fld id="{E27654B9-2CBC-E046-9B7E-70345D26D3AC}" type="slidenum">
              <a:rPr lang="en-US" smtClean="0"/>
              <a:t>52</a:t>
            </a:fld>
            <a:endParaRPr lang="en-US" dirty="0"/>
          </a:p>
        </p:txBody>
      </p:sp>
      <p:sp>
        <p:nvSpPr>
          <p:cNvPr id="3" name="Content Placeholder 2">
            <a:extLst>
              <a:ext uri="{FF2B5EF4-FFF2-40B4-BE49-F238E27FC236}">
                <a16:creationId xmlns:a16="http://schemas.microsoft.com/office/drawing/2014/main" id="{1F192343-A723-54E9-63C7-C2693925486D}"/>
              </a:ext>
            </a:extLst>
          </p:cNvPr>
          <p:cNvSpPr>
            <a:spLocks noGrp="1"/>
          </p:cNvSpPr>
          <p:nvPr>
            <p:ph idx="1"/>
          </p:nvPr>
        </p:nvSpPr>
        <p:spPr/>
        <p:txBody>
          <a:bodyPr/>
          <a:lstStyle/>
          <a:p>
            <a:pPr marL="0" indent="0">
              <a:buNone/>
            </a:pPr>
            <a:r>
              <a:rPr lang="en-US" dirty="0"/>
              <a:t>MRI-Synthesis</a:t>
            </a:r>
          </a:p>
        </p:txBody>
      </p:sp>
      <p:pic>
        <p:nvPicPr>
          <p:cNvPr id="8" name="Picture 7">
            <a:extLst>
              <a:ext uri="{FF2B5EF4-FFF2-40B4-BE49-F238E27FC236}">
                <a16:creationId xmlns:a16="http://schemas.microsoft.com/office/drawing/2014/main" id="{03913FAC-9338-605B-7F29-98F0E0DE1F22}"/>
              </a:ext>
            </a:extLst>
          </p:cNvPr>
          <p:cNvPicPr>
            <a:picLocks noChangeAspect="1"/>
          </p:cNvPicPr>
          <p:nvPr/>
        </p:nvPicPr>
        <p:blipFill>
          <a:blip r:embed="rId3"/>
          <a:stretch>
            <a:fillRect/>
          </a:stretch>
        </p:blipFill>
        <p:spPr>
          <a:xfrm>
            <a:off x="674688" y="1196998"/>
            <a:ext cx="7772400" cy="1321250"/>
          </a:xfrm>
          <a:prstGeom prst="rect">
            <a:avLst/>
          </a:prstGeom>
        </p:spPr>
      </p:pic>
      <p:pic>
        <p:nvPicPr>
          <p:cNvPr id="9" name="Picture 8">
            <a:extLst>
              <a:ext uri="{FF2B5EF4-FFF2-40B4-BE49-F238E27FC236}">
                <a16:creationId xmlns:a16="http://schemas.microsoft.com/office/drawing/2014/main" id="{DE1C6E71-0E7D-02B7-798A-77B5BCDEBB7B}"/>
              </a:ext>
            </a:extLst>
          </p:cNvPr>
          <p:cNvPicPr>
            <a:picLocks noChangeAspect="1"/>
          </p:cNvPicPr>
          <p:nvPr/>
        </p:nvPicPr>
        <p:blipFill>
          <a:blip r:embed="rId4"/>
          <a:stretch>
            <a:fillRect/>
          </a:stretch>
        </p:blipFill>
        <p:spPr>
          <a:xfrm>
            <a:off x="3216826" y="2651893"/>
            <a:ext cx="2688123" cy="1513482"/>
          </a:xfrm>
          <a:prstGeom prst="rect">
            <a:avLst/>
          </a:prstGeom>
        </p:spPr>
      </p:pic>
      <p:sp>
        <p:nvSpPr>
          <p:cNvPr id="11" name="TextBox 10">
            <a:extLst>
              <a:ext uri="{FF2B5EF4-FFF2-40B4-BE49-F238E27FC236}">
                <a16:creationId xmlns:a16="http://schemas.microsoft.com/office/drawing/2014/main" id="{F8739B88-201F-8038-B745-12D33A224E5D}"/>
              </a:ext>
            </a:extLst>
          </p:cNvPr>
          <p:cNvSpPr txBox="1"/>
          <p:nvPr/>
        </p:nvSpPr>
        <p:spPr>
          <a:xfrm>
            <a:off x="865667" y="4299021"/>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C. Zhan, Y. Lin, G. Wang, H. Wang, and J. Wu, “MedM2G: Unifying Medical Multi-Modal Generation via Cross-Guided Diffusion with Visual Invariant.” arXiv:2403.04290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40727466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326A6-A3EA-FB53-5A34-FDB9031ACEB3}"/>
              </a:ext>
            </a:extLst>
          </p:cNvPr>
          <p:cNvSpPr>
            <a:spLocks noGrp="1"/>
          </p:cNvSpPr>
          <p:nvPr>
            <p:ph type="title"/>
          </p:nvPr>
        </p:nvSpPr>
        <p:spPr/>
        <p:txBody>
          <a:bodyPr/>
          <a:lstStyle/>
          <a:p>
            <a:r>
              <a:rPr lang="en-US" dirty="0"/>
              <a:t>MedM2G – Results</a:t>
            </a:r>
          </a:p>
        </p:txBody>
      </p:sp>
      <p:sp>
        <p:nvSpPr>
          <p:cNvPr id="4" name="Date Placeholder 3">
            <a:extLst>
              <a:ext uri="{FF2B5EF4-FFF2-40B4-BE49-F238E27FC236}">
                <a16:creationId xmlns:a16="http://schemas.microsoft.com/office/drawing/2014/main" id="{7BBC4C73-8205-3EA4-63C5-620F133FA61A}"/>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140BA39D-B9E6-626E-F2DD-505747750333}"/>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8E9BD492-44B5-0499-B2FB-96938299C554}"/>
              </a:ext>
            </a:extLst>
          </p:cNvPr>
          <p:cNvSpPr>
            <a:spLocks noGrp="1"/>
          </p:cNvSpPr>
          <p:nvPr>
            <p:ph type="sldNum" sz="quarter" idx="4"/>
          </p:nvPr>
        </p:nvSpPr>
        <p:spPr/>
        <p:txBody>
          <a:bodyPr/>
          <a:lstStyle/>
          <a:p>
            <a:r>
              <a:rPr lang="en-US"/>
              <a:t>Slide </a:t>
            </a:r>
            <a:fld id="{E27654B9-2CBC-E046-9B7E-70345D26D3AC}" type="slidenum">
              <a:rPr lang="en-US" smtClean="0"/>
              <a:t>53</a:t>
            </a:fld>
            <a:endParaRPr lang="en-US" dirty="0"/>
          </a:p>
        </p:txBody>
      </p:sp>
      <p:sp>
        <p:nvSpPr>
          <p:cNvPr id="3" name="Content Placeholder 2">
            <a:extLst>
              <a:ext uri="{FF2B5EF4-FFF2-40B4-BE49-F238E27FC236}">
                <a16:creationId xmlns:a16="http://schemas.microsoft.com/office/drawing/2014/main" id="{1F192343-A723-54E9-63C7-C2693925486D}"/>
              </a:ext>
            </a:extLst>
          </p:cNvPr>
          <p:cNvSpPr>
            <a:spLocks noGrp="1"/>
          </p:cNvSpPr>
          <p:nvPr>
            <p:ph idx="1"/>
          </p:nvPr>
        </p:nvSpPr>
        <p:spPr/>
        <p:txBody>
          <a:bodyPr/>
          <a:lstStyle/>
          <a:p>
            <a:pPr marL="0" indent="0">
              <a:buNone/>
            </a:pPr>
            <a:r>
              <a:rPr lang="en-US" dirty="0"/>
              <a:t>MRI-CT Translation</a:t>
            </a:r>
          </a:p>
        </p:txBody>
      </p:sp>
      <p:pic>
        <p:nvPicPr>
          <p:cNvPr id="8" name="Picture 7">
            <a:extLst>
              <a:ext uri="{FF2B5EF4-FFF2-40B4-BE49-F238E27FC236}">
                <a16:creationId xmlns:a16="http://schemas.microsoft.com/office/drawing/2014/main" id="{AEBD7193-4F0D-DB0F-638D-122B207A9BA4}"/>
              </a:ext>
            </a:extLst>
          </p:cNvPr>
          <p:cNvPicPr>
            <a:picLocks noChangeAspect="1"/>
          </p:cNvPicPr>
          <p:nvPr/>
        </p:nvPicPr>
        <p:blipFill>
          <a:blip r:embed="rId3"/>
          <a:stretch>
            <a:fillRect/>
          </a:stretch>
        </p:blipFill>
        <p:spPr>
          <a:xfrm>
            <a:off x="971656" y="1127824"/>
            <a:ext cx="7199101" cy="1522602"/>
          </a:xfrm>
          <a:prstGeom prst="rect">
            <a:avLst/>
          </a:prstGeom>
        </p:spPr>
      </p:pic>
      <p:pic>
        <p:nvPicPr>
          <p:cNvPr id="9" name="Picture 8">
            <a:extLst>
              <a:ext uri="{FF2B5EF4-FFF2-40B4-BE49-F238E27FC236}">
                <a16:creationId xmlns:a16="http://schemas.microsoft.com/office/drawing/2014/main" id="{7BBD7322-FCFA-4428-9F25-11D9286EA4EB}"/>
              </a:ext>
            </a:extLst>
          </p:cNvPr>
          <p:cNvPicPr>
            <a:picLocks noChangeAspect="1"/>
          </p:cNvPicPr>
          <p:nvPr/>
        </p:nvPicPr>
        <p:blipFill>
          <a:blip r:embed="rId4"/>
          <a:stretch>
            <a:fillRect/>
          </a:stretch>
        </p:blipFill>
        <p:spPr>
          <a:xfrm>
            <a:off x="3382110" y="2714625"/>
            <a:ext cx="2378191" cy="1575698"/>
          </a:xfrm>
          <a:prstGeom prst="rect">
            <a:avLst/>
          </a:prstGeom>
        </p:spPr>
      </p:pic>
      <p:sp>
        <p:nvSpPr>
          <p:cNvPr id="10" name="TextBox 9">
            <a:extLst>
              <a:ext uri="{FF2B5EF4-FFF2-40B4-BE49-F238E27FC236}">
                <a16:creationId xmlns:a16="http://schemas.microsoft.com/office/drawing/2014/main" id="{1DEBFAE1-50D8-8B96-6270-9772B53E0D91}"/>
              </a:ext>
            </a:extLst>
          </p:cNvPr>
          <p:cNvSpPr txBox="1"/>
          <p:nvPr/>
        </p:nvSpPr>
        <p:spPr>
          <a:xfrm>
            <a:off x="865667" y="4299021"/>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C. Zhan, Y. Lin, G. Wang, H. Wang, and J. Wu, “MedM2G: Unifying Medical Multi-Modal Generation via Cross-Guided Diffusion with Visual Invariant.” arXiv:2403.04290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4341277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2"/>
          </p:nvPr>
        </p:nvSpPr>
        <p:spPr/>
        <p:txBody>
          <a:bodyPr/>
          <a:lstStyle/>
          <a:p>
            <a:r>
              <a:rPr lang="en-US" dirty="0"/>
              <a:t>Deep Learning for Medical Applications</a:t>
            </a:r>
          </a:p>
        </p:txBody>
      </p:sp>
      <p:sp>
        <p:nvSpPr>
          <p:cNvPr id="7" name="Title 6"/>
          <p:cNvSpPr>
            <a:spLocks noGrp="1"/>
          </p:cNvSpPr>
          <p:nvPr>
            <p:ph type="ctrTitle"/>
          </p:nvPr>
        </p:nvSpPr>
        <p:spPr/>
        <p:txBody>
          <a:bodyPr/>
          <a:lstStyle/>
          <a:p>
            <a:r>
              <a:rPr lang="en-US" dirty="0"/>
              <a:t>Conclusion</a:t>
            </a:r>
          </a:p>
        </p:txBody>
      </p:sp>
    </p:spTree>
    <p:extLst>
      <p:ext uri="{BB962C8B-B14F-4D97-AF65-F5344CB8AC3E}">
        <p14:creationId xmlns:p14="http://schemas.microsoft.com/office/powerpoint/2010/main" val="9446531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A6CF1-88E2-C680-DA37-13B4FFF3BA24}"/>
              </a:ext>
            </a:extLst>
          </p:cNvPr>
          <p:cNvSpPr>
            <a:spLocks noGrp="1"/>
          </p:cNvSpPr>
          <p:nvPr>
            <p:ph type="title"/>
          </p:nvPr>
        </p:nvSpPr>
        <p:spPr/>
        <p:txBody>
          <a:bodyPr/>
          <a:lstStyle/>
          <a:p>
            <a:r>
              <a:rPr lang="en-US" dirty="0"/>
              <a:t>Conclusion</a:t>
            </a:r>
          </a:p>
        </p:txBody>
      </p:sp>
      <p:sp>
        <p:nvSpPr>
          <p:cNvPr id="4" name="Date Placeholder 3">
            <a:extLst>
              <a:ext uri="{FF2B5EF4-FFF2-40B4-BE49-F238E27FC236}">
                <a16:creationId xmlns:a16="http://schemas.microsoft.com/office/drawing/2014/main" id="{CD6F653F-A995-96D3-838A-494ABC7C21AF}"/>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4EF53F1A-A001-33B3-EDD8-23B28DC7FCA0}"/>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F9E79D19-33EA-4168-5B91-39ED8D433551}"/>
              </a:ext>
            </a:extLst>
          </p:cNvPr>
          <p:cNvSpPr>
            <a:spLocks noGrp="1"/>
          </p:cNvSpPr>
          <p:nvPr>
            <p:ph type="sldNum" sz="quarter" idx="4"/>
          </p:nvPr>
        </p:nvSpPr>
        <p:spPr/>
        <p:txBody>
          <a:bodyPr/>
          <a:lstStyle/>
          <a:p>
            <a:r>
              <a:rPr lang="en-US"/>
              <a:t>Slide </a:t>
            </a:r>
            <a:fld id="{E27654B9-2CBC-E046-9B7E-70345D26D3AC}" type="slidenum">
              <a:rPr lang="en-US" smtClean="0"/>
              <a:t>55</a:t>
            </a:fld>
            <a:endParaRPr lang="en-US" dirty="0"/>
          </a:p>
        </p:txBody>
      </p:sp>
      <p:graphicFrame>
        <p:nvGraphicFramePr>
          <p:cNvPr id="7" name="Table 6">
            <a:extLst>
              <a:ext uri="{FF2B5EF4-FFF2-40B4-BE49-F238E27FC236}">
                <a16:creationId xmlns:a16="http://schemas.microsoft.com/office/drawing/2014/main" id="{B3F80B8B-A513-C1EA-B887-CE2232C05BB9}"/>
              </a:ext>
            </a:extLst>
          </p:cNvPr>
          <p:cNvGraphicFramePr>
            <a:graphicFrameLocks noGrp="1"/>
          </p:cNvGraphicFramePr>
          <p:nvPr>
            <p:extLst>
              <p:ext uri="{D42A27DB-BD31-4B8C-83A1-F6EECF244321}">
                <p14:modId xmlns:p14="http://schemas.microsoft.com/office/powerpoint/2010/main" val="3383995744"/>
              </p:ext>
            </p:extLst>
          </p:nvPr>
        </p:nvGraphicFramePr>
        <p:xfrm>
          <a:off x="443624" y="883678"/>
          <a:ext cx="8340015" cy="3207640"/>
        </p:xfrm>
        <a:graphic>
          <a:graphicData uri="http://schemas.openxmlformats.org/drawingml/2006/table">
            <a:tbl>
              <a:tblPr firstRow="1" bandRow="1">
                <a:tableStyleId>{9D7B26C5-4107-4FEC-AEDC-1716B250A1EF}</a:tableStyleId>
              </a:tblPr>
              <a:tblGrid>
                <a:gridCol w="1668003">
                  <a:extLst>
                    <a:ext uri="{9D8B030D-6E8A-4147-A177-3AD203B41FA5}">
                      <a16:colId xmlns:a16="http://schemas.microsoft.com/office/drawing/2014/main" val="3399519322"/>
                    </a:ext>
                  </a:extLst>
                </a:gridCol>
                <a:gridCol w="1668003">
                  <a:extLst>
                    <a:ext uri="{9D8B030D-6E8A-4147-A177-3AD203B41FA5}">
                      <a16:colId xmlns:a16="http://schemas.microsoft.com/office/drawing/2014/main" val="963993956"/>
                    </a:ext>
                  </a:extLst>
                </a:gridCol>
                <a:gridCol w="1668003">
                  <a:extLst>
                    <a:ext uri="{9D8B030D-6E8A-4147-A177-3AD203B41FA5}">
                      <a16:colId xmlns:a16="http://schemas.microsoft.com/office/drawing/2014/main" val="3099780708"/>
                    </a:ext>
                  </a:extLst>
                </a:gridCol>
                <a:gridCol w="1668003">
                  <a:extLst>
                    <a:ext uri="{9D8B030D-6E8A-4147-A177-3AD203B41FA5}">
                      <a16:colId xmlns:a16="http://schemas.microsoft.com/office/drawing/2014/main" val="4246695171"/>
                    </a:ext>
                  </a:extLst>
                </a:gridCol>
                <a:gridCol w="1668003">
                  <a:extLst>
                    <a:ext uri="{9D8B030D-6E8A-4147-A177-3AD203B41FA5}">
                      <a16:colId xmlns:a16="http://schemas.microsoft.com/office/drawing/2014/main" val="224412605"/>
                    </a:ext>
                  </a:extLst>
                </a:gridCol>
              </a:tblGrid>
              <a:tr h="305326">
                <a:tc>
                  <a:txBody>
                    <a:bodyPr/>
                    <a:lstStyle/>
                    <a:p>
                      <a:r>
                        <a:rPr lang="en-US" sz="1400" dirty="0"/>
                        <a:t>Model</a:t>
                      </a:r>
                    </a:p>
                  </a:txBody>
                  <a:tcPr/>
                </a:tc>
                <a:tc>
                  <a:txBody>
                    <a:bodyPr/>
                    <a:lstStyle/>
                    <a:p>
                      <a:r>
                        <a:rPr lang="en-US" sz="1400" dirty="0"/>
                        <a:t>Objective</a:t>
                      </a:r>
                    </a:p>
                  </a:txBody>
                  <a:tcPr/>
                </a:tc>
                <a:tc>
                  <a:txBody>
                    <a:bodyPr/>
                    <a:lstStyle/>
                    <a:p>
                      <a:r>
                        <a:rPr lang="en-US" sz="1400" dirty="0"/>
                        <a:t>Evaluation</a:t>
                      </a:r>
                    </a:p>
                  </a:txBody>
                  <a:tcPr/>
                </a:tc>
                <a:tc>
                  <a:txBody>
                    <a:bodyPr/>
                    <a:lstStyle/>
                    <a:p>
                      <a:r>
                        <a:rPr lang="en-US" sz="1400" dirty="0"/>
                        <a:t>Strengths</a:t>
                      </a:r>
                    </a:p>
                  </a:txBody>
                  <a:tcPr/>
                </a:tc>
                <a:tc>
                  <a:txBody>
                    <a:bodyPr/>
                    <a:lstStyle/>
                    <a:p>
                      <a:r>
                        <a:rPr lang="en-US" sz="1400" dirty="0"/>
                        <a:t>Weaknesses</a:t>
                      </a:r>
                    </a:p>
                  </a:txBody>
                  <a:tcPr/>
                </a:tc>
                <a:extLst>
                  <a:ext uri="{0D108BD9-81ED-4DB2-BD59-A6C34878D82A}">
                    <a16:rowId xmlns:a16="http://schemas.microsoft.com/office/drawing/2014/main" val="1026961413"/>
                  </a:ext>
                </a:extLst>
              </a:tr>
              <a:tr h="838421">
                <a:tc>
                  <a:txBody>
                    <a:bodyPr/>
                    <a:lstStyle/>
                    <a:p>
                      <a:r>
                        <a:rPr lang="en-US" sz="1400" dirty="0"/>
                        <a:t>Concept Weaver</a:t>
                      </a:r>
                    </a:p>
                  </a:txBody>
                  <a:tcPr/>
                </a:tc>
                <a:tc>
                  <a:txBody>
                    <a:bodyPr/>
                    <a:lstStyle/>
                    <a:p>
                      <a:r>
                        <a:rPr lang="en-US" sz="1400" dirty="0"/>
                        <a:t>Personalized multi-concept fusion</a:t>
                      </a:r>
                    </a:p>
                  </a:txBody>
                  <a:tcPr/>
                </a:tc>
                <a:tc>
                  <a:txBody>
                    <a:bodyPr/>
                    <a:lstStyle/>
                    <a:p>
                      <a:r>
                        <a:rPr lang="en-US" sz="1400" dirty="0"/>
                        <a:t>User study, CLIP score for text and image similarity</a:t>
                      </a:r>
                    </a:p>
                  </a:txBody>
                  <a:tcPr/>
                </a:tc>
                <a:tc>
                  <a:txBody>
                    <a:bodyPr/>
                    <a:lstStyle/>
                    <a:p>
                      <a:r>
                        <a:rPr lang="en-US" sz="1400" dirty="0"/>
                        <a:t>Keeping distinct characteristics of each concept</a:t>
                      </a:r>
                    </a:p>
                  </a:txBody>
                  <a:tcPr/>
                </a:tc>
                <a:tc>
                  <a:txBody>
                    <a:bodyPr/>
                    <a:lstStyle/>
                    <a:p>
                      <a:r>
                        <a:rPr lang="en-US" sz="1400" dirty="0"/>
                        <a:t>Need own fine-tuned model for every concept, no code public</a:t>
                      </a:r>
                    </a:p>
                  </a:txBody>
                  <a:tcPr/>
                </a:tc>
                <a:extLst>
                  <a:ext uri="{0D108BD9-81ED-4DB2-BD59-A6C34878D82A}">
                    <a16:rowId xmlns:a16="http://schemas.microsoft.com/office/drawing/2014/main" val="3494342434"/>
                  </a:ext>
                </a:extLst>
              </a:tr>
              <a:tr h="978717">
                <a:tc>
                  <a:txBody>
                    <a:bodyPr/>
                    <a:lstStyle/>
                    <a:p>
                      <a:r>
                        <a:rPr lang="en-US" sz="1400" dirty="0"/>
                        <a:t>Instruct-Imagen</a:t>
                      </a:r>
                    </a:p>
                  </a:txBody>
                  <a:tcPr/>
                </a:tc>
                <a:tc>
                  <a:txBody>
                    <a:bodyPr/>
                    <a:lstStyle/>
                    <a:p>
                      <a:r>
                        <a:rPr lang="en-US" sz="1400" dirty="0"/>
                        <a:t>Multi-modal instructions for image generation</a:t>
                      </a:r>
                    </a:p>
                  </a:txBody>
                  <a:tcPr/>
                </a:tc>
                <a:tc>
                  <a:txBody>
                    <a:bodyPr/>
                    <a:lstStyle/>
                    <a:p>
                      <a:r>
                        <a:rPr lang="en-US" sz="1400" dirty="0"/>
                        <a:t>User study for different image generation tasks</a:t>
                      </a:r>
                    </a:p>
                  </a:txBody>
                  <a:tcPr/>
                </a:tc>
                <a:tc>
                  <a:txBody>
                    <a:bodyPr/>
                    <a:lstStyle/>
                    <a:p>
                      <a:r>
                        <a:rPr lang="en-US" sz="1400" dirty="0"/>
                        <a:t>Fast inference time, well documented implementation details</a:t>
                      </a:r>
                    </a:p>
                  </a:txBody>
                  <a:tcPr/>
                </a:tc>
                <a:tc>
                  <a:txBody>
                    <a:bodyPr/>
                    <a:lstStyle/>
                    <a:p>
                      <a:r>
                        <a:rPr lang="en-US" sz="1400" dirty="0"/>
                        <a:t>No code public</a:t>
                      </a:r>
                    </a:p>
                  </a:txBody>
                  <a:tcPr/>
                </a:tc>
                <a:extLst>
                  <a:ext uri="{0D108BD9-81ED-4DB2-BD59-A6C34878D82A}">
                    <a16:rowId xmlns:a16="http://schemas.microsoft.com/office/drawing/2014/main" val="1260324400"/>
                  </a:ext>
                </a:extLst>
              </a:tr>
              <a:tr h="978717">
                <a:tc>
                  <a:txBody>
                    <a:bodyPr/>
                    <a:lstStyle/>
                    <a:p>
                      <a:r>
                        <a:rPr lang="en-US" sz="1400" dirty="0"/>
                        <a:t>MedM2G</a:t>
                      </a:r>
                    </a:p>
                  </a:txBody>
                  <a:tcPr/>
                </a:tc>
                <a:tc>
                  <a:txBody>
                    <a:bodyPr/>
                    <a:lstStyle/>
                    <a:p>
                      <a:r>
                        <a:rPr lang="en-US" sz="1400" dirty="0"/>
                        <a:t>Medical multi-modal framework</a:t>
                      </a:r>
                    </a:p>
                  </a:txBody>
                  <a:tcPr/>
                </a:tc>
                <a:tc>
                  <a:txBody>
                    <a:bodyPr/>
                    <a:lstStyle/>
                    <a:p>
                      <a:r>
                        <a:rPr lang="en-US" sz="1400" dirty="0"/>
                        <a:t>Evaluated with multiple domain specific datasets.</a:t>
                      </a:r>
                    </a:p>
                  </a:txBody>
                  <a:tcPr/>
                </a:tc>
                <a:tc>
                  <a:txBody>
                    <a:bodyPr/>
                    <a:lstStyle/>
                    <a:p>
                      <a:r>
                        <a:rPr lang="en-US" sz="1400" dirty="0"/>
                        <a:t>Extensive evaluation with single-task models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Complex paper, missing appendix, no code public</a:t>
                      </a:r>
                    </a:p>
                    <a:p>
                      <a:endParaRPr lang="en-US" sz="1400" dirty="0"/>
                    </a:p>
                  </a:txBody>
                  <a:tcPr/>
                </a:tc>
                <a:extLst>
                  <a:ext uri="{0D108BD9-81ED-4DB2-BD59-A6C34878D82A}">
                    <a16:rowId xmlns:a16="http://schemas.microsoft.com/office/drawing/2014/main" val="3876040787"/>
                  </a:ext>
                </a:extLst>
              </a:tr>
            </a:tbl>
          </a:graphicData>
        </a:graphic>
      </p:graphicFrame>
    </p:spTree>
    <p:extLst>
      <p:ext uri="{BB962C8B-B14F-4D97-AF65-F5344CB8AC3E}">
        <p14:creationId xmlns:p14="http://schemas.microsoft.com/office/powerpoint/2010/main" val="6820965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5C2E2-4F03-EF01-8167-7EA6B5935C25}"/>
              </a:ext>
            </a:extLst>
          </p:cNvPr>
          <p:cNvSpPr>
            <a:spLocks noGrp="1"/>
          </p:cNvSpPr>
          <p:nvPr>
            <p:ph type="title"/>
          </p:nvPr>
        </p:nvSpPr>
        <p:spPr>
          <a:xfrm>
            <a:off x="369887" y="1760221"/>
            <a:ext cx="8404225" cy="811529"/>
          </a:xfrm>
        </p:spPr>
        <p:txBody>
          <a:bodyPr/>
          <a:lstStyle/>
          <a:p>
            <a:pPr algn="ctr"/>
            <a:r>
              <a:rPr lang="en-US" dirty="0"/>
              <a:t>Thank you for your attention!</a:t>
            </a:r>
            <a:br>
              <a:rPr lang="en-US" dirty="0"/>
            </a:br>
            <a:r>
              <a:rPr lang="en-US" dirty="0"/>
              <a:t>Questions?</a:t>
            </a:r>
          </a:p>
        </p:txBody>
      </p:sp>
      <p:sp>
        <p:nvSpPr>
          <p:cNvPr id="3" name="Date Placeholder 2">
            <a:extLst>
              <a:ext uri="{FF2B5EF4-FFF2-40B4-BE49-F238E27FC236}">
                <a16:creationId xmlns:a16="http://schemas.microsoft.com/office/drawing/2014/main" id="{7BE989C2-7559-53AC-61CF-8A8BED3C4F28}"/>
              </a:ext>
            </a:extLst>
          </p:cNvPr>
          <p:cNvSpPr>
            <a:spLocks noGrp="1"/>
          </p:cNvSpPr>
          <p:nvPr>
            <p:ph type="dt" sz="half" idx="10"/>
          </p:nvPr>
        </p:nvSpPr>
        <p:spPr/>
        <p:txBody>
          <a:bodyPr/>
          <a:lstStyle/>
          <a:p>
            <a:fld id="{79DECB52-E1A5-D648-8B52-D41A27A3687C}" type="datetime4">
              <a:rPr lang="en-US" smtClean="0"/>
              <a:t>June 10, 2024</a:t>
            </a:fld>
            <a:endParaRPr lang="en-US"/>
          </a:p>
        </p:txBody>
      </p:sp>
      <p:sp>
        <p:nvSpPr>
          <p:cNvPr id="4" name="Slide Number Placeholder 3">
            <a:extLst>
              <a:ext uri="{FF2B5EF4-FFF2-40B4-BE49-F238E27FC236}">
                <a16:creationId xmlns:a16="http://schemas.microsoft.com/office/drawing/2014/main" id="{23E7152E-BD8B-E417-A402-0C66E40F79C0}"/>
              </a:ext>
            </a:extLst>
          </p:cNvPr>
          <p:cNvSpPr>
            <a:spLocks noGrp="1"/>
          </p:cNvSpPr>
          <p:nvPr>
            <p:ph type="sldNum" sz="quarter" idx="4"/>
          </p:nvPr>
        </p:nvSpPr>
        <p:spPr/>
        <p:txBody>
          <a:bodyPr/>
          <a:lstStyle/>
          <a:p>
            <a:r>
              <a:rPr lang="en-US"/>
              <a:t>Slide </a:t>
            </a:r>
            <a:fld id="{E27654B9-2CBC-E046-9B7E-70345D26D3AC}" type="slidenum">
              <a:rPr lang="en-US" smtClean="0"/>
              <a:t>56</a:t>
            </a:fld>
            <a:endParaRPr lang="en-US" dirty="0"/>
          </a:p>
        </p:txBody>
      </p:sp>
      <p:sp>
        <p:nvSpPr>
          <p:cNvPr id="5" name="Footer Placeholder 4">
            <a:extLst>
              <a:ext uri="{FF2B5EF4-FFF2-40B4-BE49-F238E27FC236}">
                <a16:creationId xmlns:a16="http://schemas.microsoft.com/office/drawing/2014/main" id="{B012A048-549C-1EBC-6C51-9CE39EB69E8C}"/>
              </a:ext>
            </a:extLst>
          </p:cNvPr>
          <p:cNvSpPr>
            <a:spLocks noGrp="1"/>
          </p:cNvSpPr>
          <p:nvPr>
            <p:ph type="ftr" sz="quarter" idx="3"/>
          </p:nvPr>
        </p:nvSpPr>
        <p:spPr/>
        <p:txBody>
          <a:bodyPr/>
          <a:lstStyle/>
          <a:p>
            <a:r>
              <a:rPr lang="en-US"/>
              <a:t>Deep Learning for Medical Applications</a:t>
            </a:r>
            <a:endParaRPr lang="en-US" dirty="0"/>
          </a:p>
        </p:txBody>
      </p:sp>
    </p:spTree>
    <p:extLst>
      <p:ext uri="{BB962C8B-B14F-4D97-AF65-F5344CB8AC3E}">
        <p14:creationId xmlns:p14="http://schemas.microsoft.com/office/powerpoint/2010/main" val="3710910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2"/>
          </p:nvPr>
        </p:nvSpPr>
        <p:spPr/>
        <p:txBody>
          <a:bodyPr/>
          <a:lstStyle/>
          <a:p>
            <a:r>
              <a:rPr lang="en-US" dirty="0"/>
              <a:t>Deep Learning for Medical Applications</a:t>
            </a:r>
          </a:p>
        </p:txBody>
      </p:sp>
      <p:sp>
        <p:nvSpPr>
          <p:cNvPr id="7" name="Title 6"/>
          <p:cNvSpPr>
            <a:spLocks noGrp="1"/>
          </p:cNvSpPr>
          <p:nvPr>
            <p:ph type="ctrTitle"/>
          </p:nvPr>
        </p:nvSpPr>
        <p:spPr/>
        <p:txBody>
          <a:bodyPr/>
          <a:lstStyle/>
          <a:p>
            <a:r>
              <a:rPr lang="en-US" dirty="0"/>
              <a:t>Concept Weaver: Enabling Multi-Concept Fusion in Text-to-Image Models</a:t>
            </a:r>
            <a:br>
              <a:rPr lang="en-US" dirty="0"/>
            </a:br>
            <a:endParaRPr lang="en-US" dirty="0"/>
          </a:p>
        </p:txBody>
      </p:sp>
    </p:spTree>
    <p:extLst>
      <p:ext uri="{BB962C8B-B14F-4D97-AF65-F5344CB8AC3E}">
        <p14:creationId xmlns:p14="http://schemas.microsoft.com/office/powerpoint/2010/main" val="2454031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B3BE7-A3C2-3A05-1F98-774E594E7FF6}"/>
              </a:ext>
            </a:extLst>
          </p:cNvPr>
          <p:cNvSpPr>
            <a:spLocks noGrp="1"/>
          </p:cNvSpPr>
          <p:nvPr>
            <p:ph type="title"/>
          </p:nvPr>
        </p:nvSpPr>
        <p:spPr/>
        <p:txBody>
          <a:bodyPr/>
          <a:lstStyle/>
          <a:p>
            <a:r>
              <a:rPr lang="en-US" dirty="0"/>
              <a:t>Concept Weaver – Problem Statement</a:t>
            </a:r>
          </a:p>
        </p:txBody>
      </p:sp>
      <p:sp>
        <p:nvSpPr>
          <p:cNvPr id="3" name="Content Placeholder 2">
            <a:extLst>
              <a:ext uri="{FF2B5EF4-FFF2-40B4-BE49-F238E27FC236}">
                <a16:creationId xmlns:a16="http://schemas.microsoft.com/office/drawing/2014/main" id="{37DEF715-161A-149D-F910-17F06B385C19}"/>
              </a:ext>
            </a:extLst>
          </p:cNvPr>
          <p:cNvSpPr>
            <a:spLocks noGrp="1"/>
          </p:cNvSpPr>
          <p:nvPr>
            <p:ph idx="1"/>
          </p:nvPr>
        </p:nvSpPr>
        <p:spPr/>
        <p:txBody>
          <a:bodyPr/>
          <a:lstStyle/>
          <a:p>
            <a:endParaRPr lang="en-US" dirty="0"/>
          </a:p>
          <a:p>
            <a:endParaRPr lang="en-US" dirty="0"/>
          </a:p>
          <a:p>
            <a:r>
              <a:rPr lang="en-US" dirty="0"/>
              <a:t>Given: several user-specified concepts</a:t>
            </a:r>
          </a:p>
          <a:p>
            <a:endParaRPr lang="en-US" dirty="0"/>
          </a:p>
          <a:p>
            <a:endParaRPr lang="en-US" dirty="0"/>
          </a:p>
          <a:p>
            <a:endParaRPr lang="en-US" dirty="0"/>
          </a:p>
          <a:p>
            <a:endParaRPr lang="en-US" dirty="0"/>
          </a:p>
          <a:p>
            <a:r>
              <a:rPr lang="en-US" dirty="0"/>
              <a:t>Goal: fuse concepts into single image</a:t>
            </a:r>
          </a:p>
        </p:txBody>
      </p:sp>
      <p:sp>
        <p:nvSpPr>
          <p:cNvPr id="4" name="Date Placeholder 3">
            <a:extLst>
              <a:ext uri="{FF2B5EF4-FFF2-40B4-BE49-F238E27FC236}">
                <a16:creationId xmlns:a16="http://schemas.microsoft.com/office/drawing/2014/main" id="{1BAFC87B-9AA7-959A-6A61-BFD8B655CA28}"/>
              </a:ext>
            </a:extLst>
          </p:cNvPr>
          <p:cNvSpPr>
            <a:spLocks noGrp="1"/>
          </p:cNvSpPr>
          <p:nvPr>
            <p:ph type="dt" sz="half" idx="2"/>
          </p:nvPr>
        </p:nvSpPr>
        <p:spPr/>
        <p:txBody>
          <a:bodyPr/>
          <a:lstStyle/>
          <a:p>
            <a:fld id="{A7BDDEFD-4FCF-7348-AEF1-A537DD785750}" type="datetime4">
              <a:rPr lang="en-US" smtClean="0"/>
              <a:t>June 9, 2024</a:t>
            </a:fld>
            <a:endParaRPr lang="en-US"/>
          </a:p>
        </p:txBody>
      </p:sp>
      <p:sp>
        <p:nvSpPr>
          <p:cNvPr id="5" name="Footer Placeholder 4">
            <a:extLst>
              <a:ext uri="{FF2B5EF4-FFF2-40B4-BE49-F238E27FC236}">
                <a16:creationId xmlns:a16="http://schemas.microsoft.com/office/drawing/2014/main" id="{ED04CE06-5E11-5633-4A4A-6CCDA6E07E99}"/>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EE868B1A-0272-8280-4842-25767E1AF029}"/>
              </a:ext>
            </a:extLst>
          </p:cNvPr>
          <p:cNvSpPr>
            <a:spLocks noGrp="1"/>
          </p:cNvSpPr>
          <p:nvPr>
            <p:ph type="sldNum" sz="quarter" idx="4"/>
          </p:nvPr>
        </p:nvSpPr>
        <p:spPr/>
        <p:txBody>
          <a:bodyPr/>
          <a:lstStyle/>
          <a:p>
            <a:r>
              <a:rPr lang="en-US"/>
              <a:t>Slide </a:t>
            </a:r>
            <a:fld id="{E27654B9-2CBC-E046-9B7E-70345D26D3AC}" type="slidenum">
              <a:rPr lang="en-US" smtClean="0"/>
              <a:t>7</a:t>
            </a:fld>
            <a:endParaRPr lang="en-US" dirty="0"/>
          </a:p>
        </p:txBody>
      </p:sp>
      <p:sp>
        <p:nvSpPr>
          <p:cNvPr id="7" name="TextBox 6">
            <a:extLst>
              <a:ext uri="{FF2B5EF4-FFF2-40B4-BE49-F238E27FC236}">
                <a16:creationId xmlns:a16="http://schemas.microsoft.com/office/drawing/2014/main" id="{1C7067F3-30C0-E6F8-69FD-04ED51F75C2F}"/>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pic>
        <p:nvPicPr>
          <p:cNvPr id="9" name="Picture 8">
            <a:extLst>
              <a:ext uri="{FF2B5EF4-FFF2-40B4-BE49-F238E27FC236}">
                <a16:creationId xmlns:a16="http://schemas.microsoft.com/office/drawing/2014/main" id="{72BC803D-13BA-BCE3-870C-805C5159657D}"/>
              </a:ext>
            </a:extLst>
          </p:cNvPr>
          <p:cNvPicPr>
            <a:picLocks noChangeAspect="1"/>
          </p:cNvPicPr>
          <p:nvPr/>
        </p:nvPicPr>
        <p:blipFill>
          <a:blip r:embed="rId3"/>
          <a:stretch>
            <a:fillRect/>
          </a:stretch>
        </p:blipFill>
        <p:spPr>
          <a:xfrm>
            <a:off x="6031035" y="876374"/>
            <a:ext cx="1348130" cy="1695376"/>
          </a:xfrm>
          <a:prstGeom prst="rect">
            <a:avLst/>
          </a:prstGeom>
        </p:spPr>
      </p:pic>
      <p:pic>
        <p:nvPicPr>
          <p:cNvPr id="10" name="Picture 9">
            <a:extLst>
              <a:ext uri="{FF2B5EF4-FFF2-40B4-BE49-F238E27FC236}">
                <a16:creationId xmlns:a16="http://schemas.microsoft.com/office/drawing/2014/main" id="{745E89D8-FB12-A487-83AE-4F54CC958300}"/>
              </a:ext>
            </a:extLst>
          </p:cNvPr>
          <p:cNvPicPr>
            <a:picLocks noChangeAspect="1"/>
          </p:cNvPicPr>
          <p:nvPr/>
        </p:nvPicPr>
        <p:blipFill>
          <a:blip r:embed="rId4"/>
          <a:stretch>
            <a:fillRect/>
          </a:stretch>
        </p:blipFill>
        <p:spPr>
          <a:xfrm>
            <a:off x="4506680" y="2743031"/>
            <a:ext cx="4396839" cy="1272152"/>
          </a:xfrm>
          <a:prstGeom prst="rect">
            <a:avLst/>
          </a:prstGeom>
        </p:spPr>
      </p:pic>
    </p:spTree>
    <p:extLst>
      <p:ext uri="{BB962C8B-B14F-4D97-AF65-F5344CB8AC3E}">
        <p14:creationId xmlns:p14="http://schemas.microsoft.com/office/powerpoint/2010/main" val="297226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a:t>Deep Learning for Medical Applications</a:t>
            </a:r>
            <a:endParaRPr lang="en-US" dirty="0"/>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8</a:t>
            </a:fld>
            <a:endParaRPr lang="en-US" dirty="0"/>
          </a:p>
        </p:txBody>
      </p:sp>
      <p:pic>
        <p:nvPicPr>
          <p:cNvPr id="13" name="Picture 12">
            <a:extLst>
              <a:ext uri="{FF2B5EF4-FFF2-40B4-BE49-F238E27FC236}">
                <a16:creationId xmlns:a16="http://schemas.microsoft.com/office/drawing/2014/main" id="{9F1B58AE-9B2A-188A-6EC1-D95BCB33877D}"/>
              </a:ext>
            </a:extLst>
          </p:cNvPr>
          <p:cNvPicPr>
            <a:picLocks noChangeAspect="1"/>
          </p:cNvPicPr>
          <p:nvPr/>
        </p:nvPicPr>
        <p:blipFill>
          <a:blip r:embed="rId3"/>
          <a:srcRect/>
          <a:stretch/>
        </p:blipFill>
        <p:spPr>
          <a:xfrm>
            <a:off x="499402" y="800100"/>
            <a:ext cx="8243854" cy="2460852"/>
          </a:xfrm>
          <a:prstGeom prst="rect">
            <a:avLst/>
          </a:prstGeom>
        </p:spPr>
      </p:pic>
      <p:sp>
        <p:nvSpPr>
          <p:cNvPr id="14" name="TextBox 13">
            <a:extLst>
              <a:ext uri="{FF2B5EF4-FFF2-40B4-BE49-F238E27FC236}">
                <a16:creationId xmlns:a16="http://schemas.microsoft.com/office/drawing/2014/main" id="{7A9AA404-C934-0C4A-0C2B-D26DA8660F84}"/>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1168282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08B6A-837A-94A9-108D-A5F805CF57D4}"/>
              </a:ext>
            </a:extLst>
          </p:cNvPr>
          <p:cNvSpPr>
            <a:spLocks noGrp="1"/>
          </p:cNvSpPr>
          <p:nvPr>
            <p:ph type="title"/>
          </p:nvPr>
        </p:nvSpPr>
        <p:spPr/>
        <p:txBody>
          <a:bodyPr/>
          <a:lstStyle/>
          <a:p>
            <a:r>
              <a:rPr lang="en-US" dirty="0"/>
              <a:t>Concept Weaver – Method</a:t>
            </a:r>
          </a:p>
        </p:txBody>
      </p:sp>
      <p:sp>
        <p:nvSpPr>
          <p:cNvPr id="3" name="Content Placeholder 2">
            <a:extLst>
              <a:ext uri="{FF2B5EF4-FFF2-40B4-BE49-F238E27FC236}">
                <a16:creationId xmlns:a16="http://schemas.microsoft.com/office/drawing/2014/main" id="{5CCD8027-5036-84BB-53C6-95D0126D5C4B}"/>
              </a:ext>
            </a:extLst>
          </p:cNvPr>
          <p:cNvSpPr>
            <a:spLocks noGrp="1"/>
          </p:cNvSpPr>
          <p:nvPr>
            <p:ph idx="1"/>
          </p:nvPr>
        </p:nvSpPr>
        <p:spPr/>
        <p:txBody>
          <a:bodyPr/>
          <a:lstStyle/>
          <a:p>
            <a:pPr marL="0" indent="0">
              <a:buNone/>
            </a:pPr>
            <a:endParaRPr lang="en-US" dirty="0"/>
          </a:p>
          <a:p>
            <a:endParaRPr lang="en-US" dirty="0"/>
          </a:p>
        </p:txBody>
      </p:sp>
      <p:sp>
        <p:nvSpPr>
          <p:cNvPr id="4" name="Date Placeholder 3">
            <a:extLst>
              <a:ext uri="{FF2B5EF4-FFF2-40B4-BE49-F238E27FC236}">
                <a16:creationId xmlns:a16="http://schemas.microsoft.com/office/drawing/2014/main" id="{D4EABA91-0133-02C5-9A50-E920DACEB488}"/>
              </a:ext>
            </a:extLst>
          </p:cNvPr>
          <p:cNvSpPr>
            <a:spLocks noGrp="1"/>
          </p:cNvSpPr>
          <p:nvPr>
            <p:ph type="dt" sz="half" idx="2"/>
          </p:nvPr>
        </p:nvSpPr>
        <p:spPr/>
        <p:txBody>
          <a:bodyPr/>
          <a:lstStyle/>
          <a:p>
            <a:fld id="{A7BDDEFD-4FCF-7348-AEF1-A537DD785750}" type="datetime4">
              <a:rPr lang="en-US" smtClean="0"/>
              <a:t>June 12, 2024</a:t>
            </a:fld>
            <a:endParaRPr lang="en-US" dirty="0"/>
          </a:p>
        </p:txBody>
      </p:sp>
      <p:sp>
        <p:nvSpPr>
          <p:cNvPr id="5" name="Footer Placeholder 4">
            <a:extLst>
              <a:ext uri="{FF2B5EF4-FFF2-40B4-BE49-F238E27FC236}">
                <a16:creationId xmlns:a16="http://schemas.microsoft.com/office/drawing/2014/main" id="{E8B313A2-2DEB-E026-714C-B7721857B842}"/>
              </a:ext>
            </a:extLst>
          </p:cNvPr>
          <p:cNvSpPr>
            <a:spLocks noGrp="1"/>
          </p:cNvSpPr>
          <p:nvPr>
            <p:ph type="ftr" sz="quarter" idx="3"/>
          </p:nvPr>
        </p:nvSpPr>
        <p:spPr/>
        <p:txBody>
          <a:bodyPr/>
          <a:lstStyle/>
          <a:p>
            <a:r>
              <a:rPr lang="en-US" dirty="0"/>
              <a:t>Deep Learning for Medical Applications</a:t>
            </a:r>
          </a:p>
        </p:txBody>
      </p:sp>
      <p:sp>
        <p:nvSpPr>
          <p:cNvPr id="6" name="Slide Number Placeholder 5">
            <a:extLst>
              <a:ext uri="{FF2B5EF4-FFF2-40B4-BE49-F238E27FC236}">
                <a16:creationId xmlns:a16="http://schemas.microsoft.com/office/drawing/2014/main" id="{DD89D908-8F2D-A89D-60A1-FFD77484A92D}"/>
              </a:ext>
            </a:extLst>
          </p:cNvPr>
          <p:cNvSpPr>
            <a:spLocks noGrp="1"/>
          </p:cNvSpPr>
          <p:nvPr>
            <p:ph type="sldNum" sz="quarter" idx="4"/>
          </p:nvPr>
        </p:nvSpPr>
        <p:spPr/>
        <p:txBody>
          <a:bodyPr/>
          <a:lstStyle/>
          <a:p>
            <a:r>
              <a:rPr lang="en-US"/>
              <a:t>Slide </a:t>
            </a:r>
            <a:fld id="{E27654B9-2CBC-E046-9B7E-70345D26D3AC}" type="slidenum">
              <a:rPr lang="en-US" smtClean="0"/>
              <a:t>9</a:t>
            </a:fld>
            <a:endParaRPr lang="en-US" dirty="0"/>
          </a:p>
        </p:txBody>
      </p:sp>
      <p:pic>
        <p:nvPicPr>
          <p:cNvPr id="8" name="Picture 7">
            <a:extLst>
              <a:ext uri="{FF2B5EF4-FFF2-40B4-BE49-F238E27FC236}">
                <a16:creationId xmlns:a16="http://schemas.microsoft.com/office/drawing/2014/main" id="{06E7FAF1-C75F-E1CE-A50E-5E0D76535093}"/>
              </a:ext>
            </a:extLst>
          </p:cNvPr>
          <p:cNvPicPr>
            <a:picLocks noChangeAspect="1"/>
          </p:cNvPicPr>
          <p:nvPr/>
        </p:nvPicPr>
        <p:blipFill>
          <a:blip r:embed="rId3"/>
          <a:srcRect/>
          <a:stretch/>
        </p:blipFill>
        <p:spPr>
          <a:xfrm>
            <a:off x="499402" y="800100"/>
            <a:ext cx="8243854" cy="2460852"/>
          </a:xfrm>
          <a:prstGeom prst="rect">
            <a:avLst/>
          </a:prstGeom>
        </p:spPr>
      </p:pic>
      <p:sp>
        <p:nvSpPr>
          <p:cNvPr id="10" name="Rectangle 9">
            <a:extLst>
              <a:ext uri="{FF2B5EF4-FFF2-40B4-BE49-F238E27FC236}">
                <a16:creationId xmlns:a16="http://schemas.microsoft.com/office/drawing/2014/main" id="{099F0A1B-C7F0-2A4E-341C-AD2041752612}"/>
              </a:ext>
            </a:extLst>
          </p:cNvPr>
          <p:cNvSpPr/>
          <p:nvPr/>
        </p:nvSpPr>
        <p:spPr>
          <a:xfrm>
            <a:off x="534571" y="2180052"/>
            <a:ext cx="1624819" cy="1026942"/>
          </a:xfrm>
          <a:prstGeom prst="rect">
            <a:avLst/>
          </a:prstGeom>
          <a:noFill/>
          <a:ln>
            <a:solidFill>
              <a:srgbClr val="4FC6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9FD684B-3933-1806-45DF-52C3DAA73124}"/>
              </a:ext>
            </a:extLst>
          </p:cNvPr>
          <p:cNvSpPr txBox="1"/>
          <p:nvPr/>
        </p:nvSpPr>
        <p:spPr>
          <a:xfrm>
            <a:off x="865667" y="4289396"/>
            <a:ext cx="3695221" cy="800219"/>
          </a:xfrm>
          <a:prstGeom prst="rect">
            <a:avLst/>
          </a:prstGeom>
          <a:noFill/>
        </p:spPr>
        <p:txBody>
          <a:bodyPr wrap="square" rtlCol="0">
            <a:spAutoFit/>
          </a:bodyPr>
          <a:lstStyle/>
          <a:p>
            <a:r>
              <a:rPr lang="en-US" sz="800" b="0" i="0" dirty="0">
                <a:solidFill>
                  <a:srgbClr val="222222"/>
                </a:solidFill>
                <a:effectLst/>
                <a:highlight>
                  <a:srgbClr val="FFFFFF"/>
                </a:highlight>
                <a:latin typeface="Arial" panose="020B0604020202020204" pitchFamily="34" charset="0"/>
              </a:rPr>
              <a:t>G. Kwon, S. Jenni, D. Li, J.-Y. Lee, J. C. Ye, and F. C. </a:t>
            </a:r>
            <a:r>
              <a:rPr lang="en-US" sz="800" b="0" i="0" dirty="0" err="1">
                <a:solidFill>
                  <a:srgbClr val="222222"/>
                </a:solidFill>
                <a:effectLst/>
                <a:highlight>
                  <a:srgbClr val="FFFFFF"/>
                </a:highlight>
                <a:latin typeface="Arial" panose="020B0604020202020204" pitchFamily="34" charset="0"/>
              </a:rPr>
              <a:t>Heilbron</a:t>
            </a:r>
            <a:r>
              <a:rPr lang="en-US" sz="800" b="0" i="0" dirty="0">
                <a:solidFill>
                  <a:srgbClr val="222222"/>
                </a:solidFill>
                <a:effectLst/>
                <a:highlight>
                  <a:srgbClr val="FFFFFF"/>
                </a:highlight>
                <a:latin typeface="Arial" panose="020B0604020202020204" pitchFamily="34" charset="0"/>
              </a:rPr>
              <a:t>, “Concept Weaver: Enabling Multi-Concept Fusion in Text-to-Image Models.” arXiv</a:t>
            </a:r>
            <a:r>
              <a:rPr lang="en-US" sz="800" dirty="0">
                <a:solidFill>
                  <a:srgbClr val="222222"/>
                </a:solidFill>
                <a:highlight>
                  <a:srgbClr val="FFFFFF"/>
                </a:highlight>
                <a:latin typeface="Arial" panose="020B0604020202020204" pitchFamily="34" charset="0"/>
              </a:rPr>
              <a:t>:</a:t>
            </a:r>
            <a:r>
              <a:rPr lang="en-US" sz="800" b="0" i="0" dirty="0">
                <a:solidFill>
                  <a:srgbClr val="222222"/>
                </a:solidFill>
                <a:effectLst/>
                <a:highlight>
                  <a:srgbClr val="FFFFFF"/>
                </a:highlight>
                <a:latin typeface="Arial" panose="020B0604020202020204" pitchFamily="34" charset="0"/>
              </a:rPr>
              <a:t>2404.03913 (2024).</a:t>
            </a:r>
          </a:p>
          <a:p>
            <a:endParaRPr lang="en-US" sz="800" b="0" i="0" dirty="0">
              <a:solidFill>
                <a:srgbClr val="222222"/>
              </a:solidFill>
              <a:effectLst/>
              <a:highlight>
                <a:srgbClr val="FFFFFF"/>
              </a:highlight>
              <a:latin typeface="Arial" panose="020B0604020202020204" pitchFamily="34" charset="0"/>
            </a:endParaRPr>
          </a:p>
          <a:p>
            <a:endParaRPr lang="en-US" sz="1400" dirty="0"/>
          </a:p>
        </p:txBody>
      </p:sp>
    </p:spTree>
    <p:extLst>
      <p:ext uri="{BB962C8B-B14F-4D97-AF65-F5344CB8AC3E}">
        <p14:creationId xmlns:p14="http://schemas.microsoft.com/office/powerpoint/2010/main" val="2643562530"/>
      </p:ext>
    </p:extLst>
  </p:cSld>
  <p:clrMapOvr>
    <a:masterClrMapping/>
  </p:clrMapOvr>
</p:sld>
</file>

<file path=ppt/theme/theme1.xml><?xml version="1.0" encoding="utf-8"?>
<a:theme xmlns:a="http://schemas.openxmlformats.org/drawingml/2006/main" name="camp-tum-jhu-slides">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UM Neue Helvetica 55 Regular"/>
        <a:ea typeface=""/>
        <a:cs typeface=""/>
      </a:majorFont>
      <a:minorFont>
        <a:latin typeface="TUM Neue Helvetica 55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4-04-21_2_TUM_JHU_template.potx" id="{A844F364-FC86-4F6B-B063-4CB3193CFD33}" vid="{02C20712-33D1-4C90-BE68-BFEAC6B84A3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camp-tum-jhu-slides-16_9</Template>
  <TotalTime>16975</TotalTime>
  <Words>6800</Words>
  <Application>Microsoft Macintosh PowerPoint</Application>
  <PresentationFormat>On-screen Show (16:9)</PresentationFormat>
  <Paragraphs>592</Paragraphs>
  <Slides>56</Slides>
  <Notes>55</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56</vt:i4>
      </vt:variant>
    </vt:vector>
  </HeadingPairs>
  <TitlesOfParts>
    <vt:vector size="65" baseType="lpstr">
      <vt:lpstr>__fkGroteskNeue_598ab8</vt:lpstr>
      <vt:lpstr>Aptos</vt:lpstr>
      <vt:lpstr>Arial</vt:lpstr>
      <vt:lpstr>Calibri</vt:lpstr>
      <vt:lpstr>Cambria Math</vt:lpstr>
      <vt:lpstr>NimbusRomNo9L</vt:lpstr>
      <vt:lpstr>source-serif-pro</vt:lpstr>
      <vt:lpstr>TUM Neue Helvetica 55 Regular</vt:lpstr>
      <vt:lpstr>camp-tum-jhu-slides</vt:lpstr>
      <vt:lpstr>Multimodal Generative Models</vt:lpstr>
      <vt:lpstr>Motivation</vt:lpstr>
      <vt:lpstr>Background</vt:lpstr>
      <vt:lpstr>Generative Models</vt:lpstr>
      <vt:lpstr>Diffusion Models</vt:lpstr>
      <vt:lpstr>Concept Weaver: Enabling Multi-Concept Fusion in Text-to-Image Models </vt:lpstr>
      <vt:lpstr>Concept Weaver – Problem Statement</vt:lpstr>
      <vt:lpstr>Concept Weaver – Method</vt:lpstr>
      <vt:lpstr>Concept Weaver – Method</vt:lpstr>
      <vt:lpstr>Concept Weaver – Method</vt:lpstr>
      <vt:lpstr>Concept Weaver – Method</vt:lpstr>
      <vt:lpstr>Concept Weaver – Method</vt:lpstr>
      <vt:lpstr>Concept Weaver – Method</vt:lpstr>
      <vt:lpstr>Concept Weaver – Method</vt:lpstr>
      <vt:lpstr>Concept Weaver – Method</vt:lpstr>
      <vt:lpstr>Concept Weaver – Method</vt:lpstr>
      <vt:lpstr>Concept Weaver – Method</vt:lpstr>
      <vt:lpstr>Concept Weaver – Method</vt:lpstr>
      <vt:lpstr>Concept Weaver – Method</vt:lpstr>
      <vt:lpstr>Concept Weaver – Method</vt:lpstr>
      <vt:lpstr>Concept Weaver – Method</vt:lpstr>
      <vt:lpstr>Concept Weaver – Method</vt:lpstr>
      <vt:lpstr>Concept Weaver – Method</vt:lpstr>
      <vt:lpstr>Concept Weaver – Method</vt:lpstr>
      <vt:lpstr>Concept Weaver – Results</vt:lpstr>
      <vt:lpstr>Concept Weaver – Results</vt:lpstr>
      <vt:lpstr>Concept Weaver – Results</vt:lpstr>
      <vt:lpstr>Concept Weaver – Results</vt:lpstr>
      <vt:lpstr>Instruct-Imagen: Image Generation with Multi-Modal Instruction </vt:lpstr>
      <vt:lpstr>Instruct-Imagen – Problem Statement</vt:lpstr>
      <vt:lpstr>Instruct-Imagen – Network Architecture</vt:lpstr>
      <vt:lpstr>Instruct-Imagen – Network Architecture</vt:lpstr>
      <vt:lpstr>Instruct-Imagen – Network Architecture</vt:lpstr>
      <vt:lpstr>Instruct-Imagen – Network Architecture</vt:lpstr>
      <vt:lpstr>Instruct-Imagen – Network Architecture</vt:lpstr>
      <vt:lpstr>Instruct-Imagen – Method</vt:lpstr>
      <vt:lpstr>Instruct-Imagen – Method</vt:lpstr>
      <vt:lpstr>Instruct-Imagen – Method</vt:lpstr>
      <vt:lpstr>Instruct-Imagen – Method</vt:lpstr>
      <vt:lpstr>Instruct-Imagen – Method</vt:lpstr>
      <vt:lpstr>Instruct-Imagen - Results</vt:lpstr>
      <vt:lpstr>MedM2G: Unifying Medical Multi-Modal Generation via Cross-Guided Diffusion with Visual Invariant</vt:lpstr>
      <vt:lpstr>MedM2G – Problem Statement</vt:lpstr>
      <vt:lpstr>MedM2G – Method</vt:lpstr>
      <vt:lpstr>MedM2G – Method</vt:lpstr>
      <vt:lpstr>MedM2G – Method</vt:lpstr>
      <vt:lpstr>MedM2G – Method</vt:lpstr>
      <vt:lpstr>MedM2G – Method</vt:lpstr>
      <vt:lpstr>MedM2G – Results</vt:lpstr>
      <vt:lpstr>MedM2G – Results</vt:lpstr>
      <vt:lpstr>MedM2G – Results</vt:lpstr>
      <vt:lpstr>MedM2G – Results</vt:lpstr>
      <vt:lpstr>MedM2G – Results</vt:lpstr>
      <vt:lpstr>Conclusion</vt:lpstr>
      <vt:lpstr>Conclusion</vt:lpstr>
      <vt:lpstr>Thank you for your attention! Questions?</vt:lpstr>
    </vt:vector>
  </TitlesOfParts>
  <Company>Dell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Daniel</dc:creator>
  <cp:lastModifiedBy>Linus</cp:lastModifiedBy>
  <cp:revision>17</cp:revision>
  <cp:lastPrinted>2024-06-01T13:09:51Z</cp:lastPrinted>
  <dcterms:created xsi:type="dcterms:W3CDTF">2020-04-06T05:56:29Z</dcterms:created>
  <dcterms:modified xsi:type="dcterms:W3CDTF">2024-06-13T07:54:53Z</dcterms:modified>
</cp:coreProperties>
</file>