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61"/>
  </p:notesMasterIdLst>
  <p:handoutMasterIdLst>
    <p:handoutMasterId r:id="rId62"/>
  </p:handoutMasterIdLst>
  <p:sldIdLst>
    <p:sldId id="256" r:id="rId2"/>
    <p:sldId id="276" r:id="rId3"/>
    <p:sldId id="259" r:id="rId4"/>
    <p:sldId id="313" r:id="rId5"/>
    <p:sldId id="314" r:id="rId6"/>
    <p:sldId id="315" r:id="rId7"/>
    <p:sldId id="260" r:id="rId8"/>
    <p:sldId id="258" r:id="rId9"/>
    <p:sldId id="262" r:id="rId10"/>
    <p:sldId id="263" r:id="rId11"/>
    <p:sldId id="264" r:id="rId12"/>
    <p:sldId id="265" r:id="rId13"/>
    <p:sldId id="266" r:id="rId14"/>
    <p:sldId id="267" r:id="rId15"/>
    <p:sldId id="268" r:id="rId16"/>
    <p:sldId id="269" r:id="rId17"/>
    <p:sldId id="272" r:id="rId18"/>
    <p:sldId id="270" r:id="rId19"/>
    <p:sldId id="273" r:id="rId20"/>
    <p:sldId id="257" r:id="rId21"/>
    <p:sldId id="275" r:id="rId22"/>
    <p:sldId id="277" r:id="rId23"/>
    <p:sldId id="309" r:id="rId24"/>
    <p:sldId id="323" r:id="rId25"/>
    <p:sldId id="310" r:id="rId26"/>
    <p:sldId id="317" r:id="rId27"/>
    <p:sldId id="278" r:id="rId28"/>
    <p:sldId id="319" r:id="rId29"/>
    <p:sldId id="318" r:id="rId30"/>
    <p:sldId id="306" r:id="rId31"/>
    <p:sldId id="280" r:id="rId32"/>
    <p:sldId id="307" r:id="rId33"/>
    <p:sldId id="281" r:id="rId34"/>
    <p:sldId id="282" r:id="rId35"/>
    <p:sldId id="283" r:id="rId36"/>
    <p:sldId id="284" r:id="rId37"/>
    <p:sldId id="285" r:id="rId38"/>
    <p:sldId id="286" r:id="rId39"/>
    <p:sldId id="289" r:id="rId40"/>
    <p:sldId id="287" r:id="rId41"/>
    <p:sldId id="288" r:id="rId42"/>
    <p:sldId id="290" r:id="rId43"/>
    <p:sldId id="291" r:id="rId44"/>
    <p:sldId id="293" r:id="rId45"/>
    <p:sldId id="292" r:id="rId46"/>
    <p:sldId id="296" r:id="rId47"/>
    <p:sldId id="304" r:id="rId48"/>
    <p:sldId id="305" r:id="rId49"/>
    <p:sldId id="311" r:id="rId50"/>
    <p:sldId id="297" r:id="rId51"/>
    <p:sldId id="298" r:id="rId52"/>
    <p:sldId id="299" r:id="rId53"/>
    <p:sldId id="300" r:id="rId54"/>
    <p:sldId id="303" r:id="rId55"/>
    <p:sldId id="271" r:id="rId56"/>
    <p:sldId id="312" r:id="rId57"/>
    <p:sldId id="320" r:id="rId58"/>
    <p:sldId id="321" r:id="rId59"/>
    <p:sldId id="322" r:id="rId60"/>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D5FCD"/>
    <a:srgbClr val="FF9933"/>
    <a:srgbClr val="073776"/>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p:restoredTop sz="80544" autoAdjust="0"/>
  </p:normalViewPr>
  <p:slideViewPr>
    <p:cSldViewPr snapToGrid="0" snapToObjects="1">
      <p:cViewPr>
        <p:scale>
          <a:sx n="75" d="100"/>
          <a:sy n="75" d="100"/>
        </p:scale>
        <p:origin x="1666" y="264"/>
      </p:cViewPr>
      <p:guideLst>
        <p:guide orient="horz" pos="162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CE6937D-10D5-9A4E-8AE5-3BD40A349CB2}" type="datetimeFigureOut">
              <a:rPr lang="en-US" smtClean="0"/>
              <a:t>7/10/2024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D6F51CD-B87E-504E-9940-0A8EC0898CB6}" type="slidenum">
              <a:rPr lang="en-US" smtClean="0"/>
              <a:t>‹nr.›</a:t>
            </a:fld>
            <a:endParaRPr lang="en-US"/>
          </a:p>
        </p:txBody>
      </p:sp>
    </p:spTree>
    <p:extLst>
      <p:ext uri="{BB962C8B-B14F-4D97-AF65-F5344CB8AC3E}">
        <p14:creationId xmlns:p14="http://schemas.microsoft.com/office/powerpoint/2010/main" val="163405603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DD0FCC8-D1FC-D145-A009-25D2FF8D2EB2}" type="datetimeFigureOut">
              <a:rPr lang="en-US" smtClean="0"/>
              <a:t>7/10/2024</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6146913-DBF3-5540-BABC-D9F21B354423}" type="slidenum">
              <a:rPr lang="en-US" smtClean="0"/>
              <a:t>‹nr.›</a:t>
            </a:fld>
            <a:endParaRPr lang="en-US"/>
          </a:p>
        </p:txBody>
      </p:sp>
    </p:spTree>
    <p:extLst>
      <p:ext uri="{BB962C8B-B14F-4D97-AF65-F5344CB8AC3E}">
        <p14:creationId xmlns:p14="http://schemas.microsoft.com/office/powerpoint/2010/main" val="483746101"/>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US"/>
          </a:p>
          <a:p>
            <a:r>
              <a:rPr lang="en-US"/>
              <a:t>Animationcs, into screen 1 by 1</a:t>
            </a:r>
          </a:p>
          <a:p>
            <a:endParaRPr lang="en-US"/>
          </a:p>
          <a:p>
            <a:endParaRPr lang="en-US"/>
          </a:p>
          <a:p>
            <a:r>
              <a:rPr lang="en-US"/>
              <a:t>Herein, I'd like to make the distinction between anatomy and physiology.</a:t>
            </a:r>
          </a:p>
          <a:p>
            <a:endParaRPr lang="en-US"/>
          </a:p>
          <a:p>
            <a:r>
              <a:rPr lang="en-US"/>
              <a:t>TotalSegmentator can segment anatomical structures, identifying over 104 structures on CT images with high robustness and accuracy.</a:t>
            </a:r>
            <a:endParaRPr lang="nl-NL"/>
          </a:p>
        </p:txBody>
      </p:sp>
      <p:sp>
        <p:nvSpPr>
          <p:cNvPr id="4" name="Tijdelijke aanduiding voor dianummer 3"/>
          <p:cNvSpPr>
            <a:spLocks noGrp="1"/>
          </p:cNvSpPr>
          <p:nvPr>
            <p:ph type="sldNum" sz="quarter" idx="5"/>
          </p:nvPr>
        </p:nvSpPr>
        <p:spPr/>
        <p:txBody>
          <a:bodyPr/>
          <a:lstStyle/>
          <a:p>
            <a:fld id="{06146913-DBF3-5540-BABC-D9F21B354423}" type="slidenum">
              <a:rPr lang="en-US" smtClean="0"/>
              <a:t>3</a:t>
            </a:fld>
            <a:endParaRPr lang="en-US"/>
          </a:p>
        </p:txBody>
      </p:sp>
    </p:spTree>
    <p:extLst>
      <p:ext uri="{BB962C8B-B14F-4D97-AF65-F5344CB8AC3E}">
        <p14:creationId xmlns:p14="http://schemas.microsoft.com/office/powerpoint/2010/main" val="18981938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a:t>The neural cell wil signal to the astocyte like, hey im gonna need some more fuel here</a:t>
            </a:r>
          </a:p>
        </p:txBody>
      </p:sp>
      <p:sp>
        <p:nvSpPr>
          <p:cNvPr id="4" name="Tijdelijke aanduiding voor dianummer 3"/>
          <p:cNvSpPr>
            <a:spLocks noGrp="1"/>
          </p:cNvSpPr>
          <p:nvPr>
            <p:ph type="sldNum" sz="quarter" idx="5"/>
          </p:nvPr>
        </p:nvSpPr>
        <p:spPr/>
        <p:txBody>
          <a:bodyPr/>
          <a:lstStyle/>
          <a:p>
            <a:fld id="{06146913-DBF3-5540-BABC-D9F21B354423}" type="slidenum">
              <a:rPr lang="en-US" smtClean="0"/>
              <a:t>12</a:t>
            </a:fld>
            <a:endParaRPr lang="en-US"/>
          </a:p>
        </p:txBody>
      </p:sp>
    </p:spTree>
    <p:extLst>
      <p:ext uri="{BB962C8B-B14F-4D97-AF65-F5344CB8AC3E}">
        <p14:creationId xmlns:p14="http://schemas.microsoft.com/office/powerpoint/2010/main" val="98253011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a:t>Then the astrocyte singal sto the endothial cell wih cytokines, like, Hey you have to relax we need more blood inflow here</a:t>
            </a:r>
          </a:p>
        </p:txBody>
      </p:sp>
      <p:sp>
        <p:nvSpPr>
          <p:cNvPr id="4" name="Tijdelijke aanduiding voor dianummer 3"/>
          <p:cNvSpPr>
            <a:spLocks noGrp="1"/>
          </p:cNvSpPr>
          <p:nvPr>
            <p:ph type="sldNum" sz="quarter" idx="5"/>
          </p:nvPr>
        </p:nvSpPr>
        <p:spPr/>
        <p:txBody>
          <a:bodyPr/>
          <a:lstStyle/>
          <a:p>
            <a:fld id="{06146913-DBF3-5540-BABC-D9F21B354423}" type="slidenum">
              <a:rPr lang="en-US" smtClean="0"/>
              <a:t>13</a:t>
            </a:fld>
            <a:endParaRPr lang="en-US"/>
          </a:p>
        </p:txBody>
      </p:sp>
    </p:spTree>
    <p:extLst>
      <p:ext uri="{BB962C8B-B14F-4D97-AF65-F5344CB8AC3E}">
        <p14:creationId xmlns:p14="http://schemas.microsoft.com/office/powerpoint/2010/main" val="37780252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a:t>This makes the pericyte expand the arteerial</a:t>
            </a:r>
          </a:p>
        </p:txBody>
      </p:sp>
      <p:sp>
        <p:nvSpPr>
          <p:cNvPr id="4" name="Tijdelijke aanduiding voor dianummer 3"/>
          <p:cNvSpPr>
            <a:spLocks noGrp="1"/>
          </p:cNvSpPr>
          <p:nvPr>
            <p:ph type="sldNum" sz="quarter" idx="5"/>
          </p:nvPr>
        </p:nvSpPr>
        <p:spPr/>
        <p:txBody>
          <a:bodyPr/>
          <a:lstStyle/>
          <a:p>
            <a:fld id="{06146913-DBF3-5540-BABC-D9F21B354423}" type="slidenum">
              <a:rPr lang="en-US" smtClean="0"/>
              <a:t>14</a:t>
            </a:fld>
            <a:endParaRPr lang="en-US"/>
          </a:p>
        </p:txBody>
      </p:sp>
    </p:spTree>
    <p:extLst>
      <p:ext uri="{BB962C8B-B14F-4D97-AF65-F5344CB8AC3E}">
        <p14:creationId xmlns:p14="http://schemas.microsoft.com/office/powerpoint/2010/main" val="96011295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a:t>And this will lead to more blood flow toward the neurons</a:t>
            </a:r>
          </a:p>
        </p:txBody>
      </p:sp>
      <p:sp>
        <p:nvSpPr>
          <p:cNvPr id="4" name="Tijdelijke aanduiding voor dianummer 3"/>
          <p:cNvSpPr>
            <a:spLocks noGrp="1"/>
          </p:cNvSpPr>
          <p:nvPr>
            <p:ph type="sldNum" sz="quarter" idx="5"/>
          </p:nvPr>
        </p:nvSpPr>
        <p:spPr/>
        <p:txBody>
          <a:bodyPr/>
          <a:lstStyle/>
          <a:p>
            <a:fld id="{06146913-DBF3-5540-BABC-D9F21B354423}" type="slidenum">
              <a:rPr lang="en-US" smtClean="0"/>
              <a:t>15</a:t>
            </a:fld>
            <a:endParaRPr lang="en-US"/>
          </a:p>
        </p:txBody>
      </p:sp>
    </p:spTree>
    <p:extLst>
      <p:ext uri="{BB962C8B-B14F-4D97-AF65-F5344CB8AC3E}">
        <p14:creationId xmlns:p14="http://schemas.microsoft.com/office/powerpoint/2010/main" val="3578292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US" b="0"/>
              <a:t>This is, of course, a very simplified example, but what you could take from this is that if we want to model physiology, we have to keep in mind that the entities and the interactions between them are all dynamic.</a:t>
            </a:r>
          </a:p>
          <a:p>
            <a:endParaRPr lang="en-US" b="0"/>
          </a:p>
          <a:p>
            <a:r>
              <a:rPr lang="en-US" b="0"/>
              <a:t>And that's exactly what is important in studying physiology. It is not just about learning causal relationships; it's about grasping the dynamic interactions and the dynamic states of these entities, and also on multiple scales. So here you can already guess the issue of complexity that comes into play.</a:t>
            </a:r>
            <a:endParaRPr lang="nl-NL" b="0"/>
          </a:p>
        </p:txBody>
      </p:sp>
      <p:sp>
        <p:nvSpPr>
          <p:cNvPr id="4" name="Tijdelijke aanduiding voor dianummer 3"/>
          <p:cNvSpPr>
            <a:spLocks noGrp="1"/>
          </p:cNvSpPr>
          <p:nvPr>
            <p:ph type="sldNum" sz="quarter" idx="5"/>
          </p:nvPr>
        </p:nvSpPr>
        <p:spPr/>
        <p:txBody>
          <a:bodyPr/>
          <a:lstStyle/>
          <a:p>
            <a:fld id="{06146913-DBF3-5540-BABC-D9F21B354423}" type="slidenum">
              <a:rPr lang="en-US" smtClean="0"/>
              <a:t>16</a:t>
            </a:fld>
            <a:endParaRPr lang="en-US"/>
          </a:p>
        </p:txBody>
      </p:sp>
    </p:spTree>
    <p:extLst>
      <p:ext uri="{BB962C8B-B14F-4D97-AF65-F5344CB8AC3E}">
        <p14:creationId xmlns:p14="http://schemas.microsoft.com/office/powerpoint/2010/main" val="8669294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a:t>Smartwatches? </a:t>
            </a:r>
            <a:r>
              <a:rPr lang="nl-NL">
                <a:sym typeface="Wingdings" panose="05000000000000000000" pitchFamily="2" charset="2"/>
              </a:rPr>
              <a:t> possible solutions</a:t>
            </a:r>
            <a:endParaRPr lang="nl-NL"/>
          </a:p>
        </p:txBody>
      </p:sp>
      <p:sp>
        <p:nvSpPr>
          <p:cNvPr id="4" name="Tijdelijke aanduiding voor dianummer 3"/>
          <p:cNvSpPr>
            <a:spLocks noGrp="1"/>
          </p:cNvSpPr>
          <p:nvPr>
            <p:ph type="sldNum" sz="quarter" idx="5"/>
          </p:nvPr>
        </p:nvSpPr>
        <p:spPr/>
        <p:txBody>
          <a:bodyPr/>
          <a:lstStyle/>
          <a:p>
            <a:fld id="{06146913-DBF3-5540-BABC-D9F21B354423}" type="slidenum">
              <a:rPr lang="en-US" smtClean="0"/>
              <a:t>17</a:t>
            </a:fld>
            <a:endParaRPr lang="en-US"/>
          </a:p>
        </p:txBody>
      </p:sp>
    </p:spTree>
    <p:extLst>
      <p:ext uri="{BB962C8B-B14F-4D97-AF65-F5344CB8AC3E}">
        <p14:creationId xmlns:p14="http://schemas.microsoft.com/office/powerpoint/2010/main" val="142328775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US"/>
              <a:t>Skip data distinction</a:t>
            </a:r>
            <a:r>
              <a:rPr lang="en-US">
                <a:sym typeface="Wingdings" panose="05000000000000000000" pitchFamily="2" charset="2"/>
              </a:rPr>
              <a:t> only keep hierarchicial</a:t>
            </a:r>
            <a:endParaRPr lang="en-US"/>
          </a:p>
          <a:p>
            <a:endParaRPr lang="en-US"/>
          </a:p>
          <a:p>
            <a:endParaRPr lang="en-US"/>
          </a:p>
          <a:p>
            <a:endParaRPr lang="en-US"/>
          </a:p>
          <a:p>
            <a:r>
              <a:rPr lang="en-US"/>
              <a:t>Well, there are already a few issues being resolved with some methods I will also discuss more later on in depth. One of them is using adaptive dynamical networks; these are networks capable of having both dynamic edges and nodes, which are useful in dynamic system states and nonlinear and dynamic interactions.</a:t>
            </a:r>
          </a:p>
          <a:p>
            <a:endParaRPr lang="en-US"/>
          </a:p>
          <a:p>
            <a:r>
              <a:rPr lang="en-US"/>
              <a:t>Additionally, for the data problem, we could try to focus on some subparts of the data streams respectively. I also thought of smartwatches, for instance, which record continuously. However, for the further scope of this presentation, I will focus more on the intrinsic issues of modeling physiology and on why this is important.</a:t>
            </a:r>
          </a:p>
        </p:txBody>
      </p:sp>
      <p:sp>
        <p:nvSpPr>
          <p:cNvPr id="4" name="Tijdelijke aanduiding voor dianummer 3"/>
          <p:cNvSpPr>
            <a:spLocks noGrp="1"/>
          </p:cNvSpPr>
          <p:nvPr>
            <p:ph type="sldNum" sz="quarter" idx="5"/>
          </p:nvPr>
        </p:nvSpPr>
        <p:spPr/>
        <p:txBody>
          <a:bodyPr/>
          <a:lstStyle/>
          <a:p>
            <a:fld id="{06146913-DBF3-5540-BABC-D9F21B354423}" type="slidenum">
              <a:rPr lang="en-US" smtClean="0"/>
              <a:t>19</a:t>
            </a:fld>
            <a:endParaRPr lang="en-US"/>
          </a:p>
        </p:txBody>
      </p:sp>
    </p:spTree>
    <p:extLst>
      <p:ext uri="{BB962C8B-B14F-4D97-AF65-F5344CB8AC3E}">
        <p14:creationId xmlns:p14="http://schemas.microsoft.com/office/powerpoint/2010/main" val="190930398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a:t>Okay, so now we know what physiology is and its issues with trying to learn it in a neural network or trying to model it, it is first important to know what a neural network is.</a:t>
            </a:r>
          </a:p>
          <a:p>
            <a:endParaRPr lang="nl-NL"/>
          </a:p>
          <a:p>
            <a:endParaRPr lang="nl-NL"/>
          </a:p>
          <a:p>
            <a:r>
              <a:rPr lang="nl-NL"/>
              <a:t>Could I shortly ask, who ahs never heard of neural network</a:t>
            </a:r>
          </a:p>
          <a:p>
            <a:r>
              <a:rPr lang="nl-NL"/>
              <a:t>--- okay, and who has heard of it</a:t>
            </a:r>
          </a:p>
          <a:p>
            <a:endParaRPr lang="nl-NL"/>
          </a:p>
          <a:p>
            <a:r>
              <a:rPr lang="nl-NL"/>
              <a:t>And who can explain to me exactly what it is?</a:t>
            </a:r>
          </a:p>
          <a:p>
            <a:endParaRPr lang="nl-NL"/>
          </a:p>
          <a:p>
            <a:endParaRPr lang="nl-NL"/>
          </a:p>
          <a:p>
            <a:r>
              <a:rPr lang="nl-NL"/>
              <a:t>Assume: everytone heard of it </a:t>
            </a:r>
            <a:r>
              <a:rPr lang="nl-NL">
                <a:sym typeface="Wingdings" panose="05000000000000000000" pitchFamily="2" charset="2"/>
              </a:rPr>
              <a:t> can skip, else quick slide on NNS</a:t>
            </a:r>
            <a:br>
              <a:rPr lang="nl-NL">
                <a:sym typeface="Wingdings" panose="05000000000000000000" pitchFamily="2" charset="2"/>
              </a:rPr>
            </a:br>
            <a:br>
              <a:rPr lang="nl-NL">
                <a:sym typeface="Wingdings" panose="05000000000000000000" pitchFamily="2" charset="2"/>
              </a:rPr>
            </a:br>
            <a:r>
              <a:rPr lang="nl-NL">
                <a:sym typeface="Wingdings" panose="05000000000000000000" pitchFamily="2" charset="2"/>
              </a:rPr>
              <a:t>Else quick explanation</a:t>
            </a:r>
          </a:p>
          <a:p>
            <a:r>
              <a:rPr lang="nl-NL"/>
              <a:t>NN = computer algorthm insipred by human brain</a:t>
            </a:r>
            <a:br>
              <a:rPr lang="nl-NL"/>
            </a:br>
            <a:r>
              <a:rPr lang="nl-NL"/>
              <a:t>has vrious layers with diff amount of neurons (processing elemetnd)</a:t>
            </a:r>
            <a:br>
              <a:rPr lang="nl-NL"/>
            </a:br>
            <a:r>
              <a:rPr lang="nl-NL"/>
              <a:t>each neuron receives inputs, processes it and passes it on to the next layer</a:t>
            </a:r>
          </a:p>
        </p:txBody>
      </p:sp>
      <p:sp>
        <p:nvSpPr>
          <p:cNvPr id="4" name="Tijdelijke aanduiding voor dianummer 3"/>
          <p:cNvSpPr>
            <a:spLocks noGrp="1"/>
          </p:cNvSpPr>
          <p:nvPr>
            <p:ph type="sldNum" sz="quarter" idx="5"/>
          </p:nvPr>
        </p:nvSpPr>
        <p:spPr/>
        <p:txBody>
          <a:bodyPr/>
          <a:lstStyle/>
          <a:p>
            <a:fld id="{06146913-DBF3-5540-BABC-D9F21B354423}" type="slidenum">
              <a:rPr lang="en-US" smtClean="0"/>
              <a:t>21</a:t>
            </a:fld>
            <a:endParaRPr lang="en-US"/>
          </a:p>
        </p:txBody>
      </p:sp>
    </p:spTree>
    <p:extLst>
      <p:ext uri="{BB962C8B-B14F-4D97-AF65-F5344CB8AC3E}">
        <p14:creationId xmlns:p14="http://schemas.microsoft.com/office/powerpoint/2010/main" val="284899437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a:t>Hierarchical networks are multiple networks embedded in one, in a hierarchical structure</a:t>
            </a:r>
          </a:p>
          <a:p>
            <a:endParaRPr lang="nl-NL"/>
          </a:p>
          <a:p>
            <a:r>
              <a:rPr lang="nl-NL"/>
              <a:t>Adaptive dynamic networks are networks wherein both states and connections are dynamic and can coevolve. </a:t>
            </a:r>
          </a:p>
          <a:p>
            <a:endParaRPr lang="nl-NL"/>
          </a:p>
          <a:p>
            <a:r>
              <a:rPr lang="nl-NL"/>
              <a:t>Neural networks are inherently adapting as they self-adjust during learning phase, and in the following sections we will also talk about an example of such a network. </a:t>
            </a:r>
            <a:br>
              <a:rPr lang="nl-NL"/>
            </a:br>
            <a:r>
              <a:rPr lang="en-US" b="0" i="0">
                <a:solidFill>
                  <a:srgbClr val="172B4D"/>
                </a:solidFill>
                <a:effectLst/>
                <a:highlight>
                  <a:srgbClr val="FFFFFF"/>
                </a:highlight>
                <a:latin typeface="Arial" panose="020B0604020202020204" pitchFamily="34" charset="0"/>
              </a:rPr>
              <a:t>Berner et al. note that neural networks are inherently adaptive dynamical networks because they self-adjust during the learning phase through gradient descent and backpropagation</a:t>
            </a:r>
            <a:endParaRPr lang="nl-NL"/>
          </a:p>
          <a:p>
            <a:endParaRPr lang="nl-NL"/>
          </a:p>
          <a:p>
            <a:r>
              <a:rPr lang="nl-NL"/>
              <a:t>Furthermore, hierarchical networks have already been implemented in neural network </a:t>
            </a:r>
          </a:p>
          <a:p>
            <a:endParaRPr lang="nl-NL"/>
          </a:p>
          <a:p>
            <a:endParaRPr lang="nl-NL"/>
          </a:p>
          <a:p>
            <a:r>
              <a:rPr lang="nl-NL"/>
              <a:t>So NNs could already implement some physiological</a:t>
            </a:r>
          </a:p>
        </p:txBody>
      </p:sp>
      <p:sp>
        <p:nvSpPr>
          <p:cNvPr id="4" name="Tijdelijke aanduiding voor dianummer 3"/>
          <p:cNvSpPr>
            <a:spLocks noGrp="1"/>
          </p:cNvSpPr>
          <p:nvPr>
            <p:ph type="sldNum" sz="quarter" idx="5"/>
          </p:nvPr>
        </p:nvSpPr>
        <p:spPr/>
        <p:txBody>
          <a:bodyPr/>
          <a:lstStyle/>
          <a:p>
            <a:fld id="{06146913-DBF3-5540-BABC-D9F21B354423}" type="slidenum">
              <a:rPr lang="en-US" smtClean="0"/>
              <a:t>22</a:t>
            </a:fld>
            <a:endParaRPr lang="en-US"/>
          </a:p>
        </p:txBody>
      </p:sp>
    </p:spTree>
    <p:extLst>
      <p:ext uri="{BB962C8B-B14F-4D97-AF65-F5344CB8AC3E}">
        <p14:creationId xmlns:p14="http://schemas.microsoft.com/office/powerpoint/2010/main" val="426523940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a:t>Tds emthod not neural but for physapplication</a:t>
            </a:r>
          </a:p>
          <a:p>
            <a:endParaRPr lang="nl-NL"/>
          </a:p>
          <a:p>
            <a:r>
              <a:rPr lang="nl-NL"/>
              <a:t>Introduction tds </a:t>
            </a:r>
          </a:p>
          <a:p>
            <a:endParaRPr lang="nl-NL"/>
          </a:p>
          <a:p>
            <a:r>
              <a:rPr lang="nl-NL"/>
              <a:t>(Ims from blog post intuition TDS</a:t>
            </a:r>
          </a:p>
        </p:txBody>
      </p:sp>
      <p:sp>
        <p:nvSpPr>
          <p:cNvPr id="4" name="Tijdelijke aanduiding voor dianummer 3"/>
          <p:cNvSpPr>
            <a:spLocks noGrp="1"/>
          </p:cNvSpPr>
          <p:nvPr>
            <p:ph type="sldNum" sz="quarter" idx="5"/>
          </p:nvPr>
        </p:nvSpPr>
        <p:spPr/>
        <p:txBody>
          <a:bodyPr/>
          <a:lstStyle/>
          <a:p>
            <a:fld id="{06146913-DBF3-5540-BABC-D9F21B354423}" type="slidenum">
              <a:rPr lang="en-US" smtClean="0"/>
              <a:t>23</a:t>
            </a:fld>
            <a:endParaRPr lang="en-US"/>
          </a:p>
        </p:txBody>
      </p:sp>
    </p:spTree>
    <p:extLst>
      <p:ext uri="{BB962C8B-B14F-4D97-AF65-F5344CB8AC3E}">
        <p14:creationId xmlns:p14="http://schemas.microsoft.com/office/powerpoint/2010/main" val="18778579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US"/>
          </a:p>
          <a:p>
            <a:r>
              <a:rPr lang="en-US"/>
              <a:t>Animationcs, into screen 1 by 1</a:t>
            </a:r>
          </a:p>
          <a:p>
            <a:endParaRPr lang="en-US"/>
          </a:p>
          <a:p>
            <a:endParaRPr lang="en-US"/>
          </a:p>
          <a:p>
            <a:r>
              <a:rPr lang="en-US"/>
              <a:t>Herein, I'd like to make the distinction between anatomy and physiology.</a:t>
            </a:r>
          </a:p>
          <a:p>
            <a:endParaRPr lang="en-US"/>
          </a:p>
          <a:p>
            <a:r>
              <a:rPr lang="en-US"/>
              <a:t>TotalSegmentator can segment anatomical structures, identifying over 104 structures on CT images with high robustness and accuracy.</a:t>
            </a:r>
            <a:endParaRPr lang="nl-NL"/>
          </a:p>
        </p:txBody>
      </p:sp>
      <p:sp>
        <p:nvSpPr>
          <p:cNvPr id="4" name="Tijdelijke aanduiding voor dianummer 3"/>
          <p:cNvSpPr>
            <a:spLocks noGrp="1"/>
          </p:cNvSpPr>
          <p:nvPr>
            <p:ph type="sldNum" sz="quarter" idx="5"/>
          </p:nvPr>
        </p:nvSpPr>
        <p:spPr/>
        <p:txBody>
          <a:bodyPr/>
          <a:lstStyle/>
          <a:p>
            <a:fld id="{06146913-DBF3-5540-BABC-D9F21B354423}" type="slidenum">
              <a:rPr lang="en-US" smtClean="0"/>
              <a:t>4</a:t>
            </a:fld>
            <a:endParaRPr lang="en-US"/>
          </a:p>
        </p:txBody>
      </p:sp>
    </p:spTree>
    <p:extLst>
      <p:ext uri="{BB962C8B-B14F-4D97-AF65-F5344CB8AC3E}">
        <p14:creationId xmlns:p14="http://schemas.microsoft.com/office/powerpoint/2010/main" val="218967024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a:t>An example of how hierachical neural entwork can be used is in etabolic pathways, in this image i want to show you a heirachical entwork, its random raph , and this is from a paper wherein it is desrcibed how these networks can aid in predictiing missing links in physiological networks, such as metabolic pathways</a:t>
            </a:r>
          </a:p>
          <a:p>
            <a:endParaRPr lang="nl-NL"/>
          </a:p>
        </p:txBody>
      </p:sp>
      <p:sp>
        <p:nvSpPr>
          <p:cNvPr id="4" name="Tijdelijke aanduiding voor dianummer 3"/>
          <p:cNvSpPr>
            <a:spLocks noGrp="1"/>
          </p:cNvSpPr>
          <p:nvPr>
            <p:ph type="sldNum" sz="quarter" idx="5"/>
          </p:nvPr>
        </p:nvSpPr>
        <p:spPr/>
        <p:txBody>
          <a:bodyPr/>
          <a:lstStyle/>
          <a:p>
            <a:fld id="{06146913-DBF3-5540-BABC-D9F21B354423}" type="slidenum">
              <a:rPr lang="en-US" smtClean="0"/>
              <a:t>25</a:t>
            </a:fld>
            <a:endParaRPr lang="en-US"/>
          </a:p>
        </p:txBody>
      </p:sp>
    </p:spTree>
    <p:extLst>
      <p:ext uri="{BB962C8B-B14F-4D97-AF65-F5344CB8AC3E}">
        <p14:creationId xmlns:p14="http://schemas.microsoft.com/office/powerpoint/2010/main" val="162651043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a:t>And in this publication by .. Et al they used these hiera chical neural entworks to form a  network of the metabolic pathways in the bacteri a e. coli. </a:t>
            </a:r>
          </a:p>
          <a:p>
            <a:pPr lvl="1"/>
            <a:r>
              <a:rPr lang="en-US"/>
              <a:t>473 metabolites </a:t>
            </a:r>
          </a:p>
          <a:p>
            <a:pPr lvl="1"/>
            <a:r>
              <a:rPr lang="en-US"/>
              <a:t>574 links.</a:t>
            </a:r>
          </a:p>
          <a:p>
            <a:pPr marL="0" marR="0" lvl="0" indent="0" algn="l" defTabSz="457200" rtl="0" eaLnBrk="1" fontAlgn="auto" latinLnBrk="0" hangingPunct="1">
              <a:lnSpc>
                <a:spcPct val="100000"/>
              </a:lnSpc>
              <a:spcBef>
                <a:spcPts val="0"/>
              </a:spcBef>
              <a:spcAft>
                <a:spcPts val="0"/>
              </a:spcAft>
              <a:buClrTx/>
              <a:buSzTx/>
              <a:buFontTx/>
              <a:buNone/>
              <a:tabLst/>
              <a:defRPr/>
            </a:pPr>
            <a:r>
              <a:rPr lang="en-US"/>
              <a:t>Colour = metabolite classicfication)</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a:p>
          <a:p>
            <a:pPr marL="0" marR="0" lvl="0" indent="0" algn="l" defTabSz="457200" rtl="0" eaLnBrk="1" fontAlgn="auto" latinLnBrk="0" hangingPunct="1">
              <a:lnSpc>
                <a:spcPct val="100000"/>
              </a:lnSpc>
              <a:spcBef>
                <a:spcPts val="0"/>
              </a:spcBef>
              <a:spcAft>
                <a:spcPts val="0"/>
              </a:spcAft>
              <a:buClrTx/>
              <a:buSzTx/>
              <a:buFontTx/>
              <a:buNone/>
              <a:tabLst/>
              <a:defRPr/>
            </a:pPr>
            <a:r>
              <a:rPr lang="en-US"/>
              <a:t>Thickness ~ Nr of links </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US"/>
          </a:p>
          <a:p>
            <a:endParaRPr lang="nl-NL"/>
          </a:p>
          <a:p>
            <a:endParaRPr lang="nl-NL"/>
          </a:p>
          <a:p>
            <a:endParaRPr lang="nl-NL"/>
          </a:p>
          <a:p>
            <a:r>
              <a:rPr lang="nl-NL"/>
              <a:t>And herein you can see how these moduels are conencted to eachother, and what type of metabolism is happenign here</a:t>
            </a:r>
          </a:p>
          <a:p>
            <a:r>
              <a:rPr lang="nl-NL"/>
              <a:t>Including the network andom graph</a:t>
            </a:r>
          </a:p>
          <a:p>
            <a:endParaRPr lang="nl-NL"/>
          </a:p>
          <a:p>
            <a:r>
              <a:rPr lang="nl-NL"/>
              <a:t>And in this apper they actually only maed this grpah, but with the apper shown ion the previosu slide, they used hierarchical neural entworks to predic tthe missing link in this metabolic functional network </a:t>
            </a:r>
          </a:p>
          <a:p>
            <a:endParaRPr lang="nl-NL"/>
          </a:p>
        </p:txBody>
      </p:sp>
      <p:sp>
        <p:nvSpPr>
          <p:cNvPr id="4" name="Tijdelijke aanduiding voor dianummer 3"/>
          <p:cNvSpPr>
            <a:spLocks noGrp="1"/>
          </p:cNvSpPr>
          <p:nvPr>
            <p:ph type="sldNum" sz="quarter" idx="5"/>
          </p:nvPr>
        </p:nvSpPr>
        <p:spPr/>
        <p:txBody>
          <a:bodyPr/>
          <a:lstStyle/>
          <a:p>
            <a:fld id="{06146913-DBF3-5540-BABC-D9F21B354423}" type="slidenum">
              <a:rPr lang="en-US" smtClean="0"/>
              <a:t>26</a:t>
            </a:fld>
            <a:endParaRPr lang="en-US"/>
          </a:p>
        </p:txBody>
      </p:sp>
    </p:spTree>
    <p:extLst>
      <p:ext uri="{BB962C8B-B14F-4D97-AF65-F5344CB8AC3E}">
        <p14:creationId xmlns:p14="http://schemas.microsoft.com/office/powerpoint/2010/main" val="427896197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l-NL" altLang="nl-NL" sz="1200" b="0" i="0" u="none" strike="noStrike" cap="none" normalizeH="0" baseline="0">
                <a:ln>
                  <a:noFill/>
                </a:ln>
                <a:solidFill>
                  <a:schemeClr val="tx1"/>
                </a:solidFill>
                <a:effectLst/>
                <a:latin typeface="+mj-lt"/>
              </a:rPr>
              <a:t>Add animation</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nl-NL" altLang="nl-NL" sz="1200" b="0" i="0" u="none" strike="noStrike" cap="none" normalizeH="0" baseline="0">
              <a:ln>
                <a:noFill/>
              </a:ln>
              <a:solidFill>
                <a:schemeClr val="tx1"/>
              </a:solidFill>
              <a:effectLst/>
              <a:latin typeface="+mj-l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nl-NL" altLang="nl-NL" sz="1200" b="0" i="0" u="none" strike="noStrike" cap="none" normalizeH="0" baseline="0">
              <a:ln>
                <a:noFill/>
              </a:ln>
              <a:solidFill>
                <a:schemeClr val="tx1"/>
              </a:solidFill>
              <a:effectLst/>
              <a:latin typeface="+mj-l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nl-NL" altLang="nl-NL" sz="1200" b="0" i="0" u="none" strike="noStrike" cap="none" normalizeH="0" baseline="0">
                <a:ln>
                  <a:noFill/>
                </a:ln>
                <a:solidFill>
                  <a:schemeClr val="tx1"/>
                </a:solidFill>
                <a:effectLst/>
                <a:latin typeface="+mj-lt"/>
              </a:rPr>
              <a:t>One case in which ad dyn network were used wa in sepsis,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nl-NL" altLang="nl-NL" sz="1200" b="0" i="0" u="none" strike="noStrike" cap="none" normalizeH="0" baseline="0">
              <a:ln>
                <a:noFill/>
              </a:ln>
              <a:solidFill>
                <a:schemeClr val="tx1"/>
              </a:solidFill>
              <a:effectLst/>
              <a:latin typeface="+mj-l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nl-NL" altLang="nl-NL" sz="1200" b="0" i="0" u="none" strike="noStrike" cap="none" normalizeH="0" baseline="0">
                <a:ln>
                  <a:noFill/>
                </a:ln>
                <a:solidFill>
                  <a:schemeClr val="tx1"/>
                </a:solidFill>
                <a:effectLst/>
                <a:latin typeface="+mj-lt"/>
              </a:rPr>
              <a:t>Well shortly about sepsis, its an extreme reponse to infections, so extreme, life threatening</a:t>
            </a:r>
          </a:p>
          <a:p>
            <a:pPr marL="0" marR="0" lvl="0" indent="0" algn="l" defTabSz="914400" rtl="0" eaLnBrk="0" fontAlgn="base" latinLnBrk="0" hangingPunct="0">
              <a:lnSpc>
                <a:spcPct val="100000"/>
              </a:lnSpc>
              <a:spcBef>
                <a:spcPct val="0"/>
              </a:spcBef>
              <a:spcAft>
                <a:spcPct val="0"/>
              </a:spcAft>
              <a:buClrTx/>
              <a:buSzTx/>
              <a:buFontTx/>
              <a:buNone/>
              <a:tabLst/>
            </a:pPr>
            <a:r>
              <a:rPr kumimoji="0" lang="nl-NL" altLang="nl-NL" sz="1200" b="0" i="0" u="none" strike="noStrike" cap="none" normalizeH="0" baseline="0">
                <a:ln>
                  <a:noFill/>
                </a:ln>
                <a:solidFill>
                  <a:schemeClr val="tx1"/>
                </a:solidFill>
                <a:effectLst/>
                <a:latin typeface="+mj-lt"/>
              </a:rPr>
              <a:t>Aproach can be adapted for other conditions with complex cell interactions.</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nl-NL" altLang="nl-NL" sz="1200" b="0" i="0" u="none" strike="noStrike" cap="none" normalizeH="0" baseline="0">
              <a:ln>
                <a:noFill/>
              </a:ln>
              <a:solidFill>
                <a:schemeClr val="tx1"/>
              </a:solidFill>
              <a:effectLst/>
              <a:latin typeface="+mj-l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nl-NL" altLang="nl-NL" sz="1200" b="0" i="0" u="none" strike="noStrike" cap="none" normalizeH="0" baseline="0">
                <a:ln>
                  <a:noFill/>
                </a:ln>
                <a:solidFill>
                  <a:schemeClr val="tx1"/>
                </a:solidFill>
                <a:effectLst/>
                <a:latin typeface="+mj-lt"/>
              </a:rPr>
              <a:t>So this is an example wherein physiology is actually learned and modeled accordingly with the use of an adaptive dynamical network</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nl-NL" sz="1200" b="0" i="0" u="none" strike="noStrike" cap="none" normalizeH="0" baseline="0">
              <a:ln>
                <a:noFill/>
              </a:ln>
              <a:solidFill>
                <a:schemeClr val="tx1"/>
              </a:solidFill>
              <a:effectLst/>
              <a:latin typeface="+mj-l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nl-NL" sz="1200" b="0" i="0" u="none" strike="noStrike" cap="none" normalizeH="0" baseline="0">
                <a:ln>
                  <a:noFill/>
                </a:ln>
                <a:solidFill>
                  <a:schemeClr val="tx1"/>
                </a:solidFill>
                <a:effectLst/>
                <a:latin typeface="+mj-lt"/>
              </a:rPr>
              <a:t>And this is pretty challenning to model as a lot of differnt cell sinteraction with eachother and also on the tissue scale </a:t>
            </a:r>
            <a:endParaRPr lang="nl-NL"/>
          </a:p>
        </p:txBody>
      </p:sp>
      <p:sp>
        <p:nvSpPr>
          <p:cNvPr id="4" name="Tijdelijke aanduiding voor dianummer 3"/>
          <p:cNvSpPr>
            <a:spLocks noGrp="1"/>
          </p:cNvSpPr>
          <p:nvPr>
            <p:ph type="sldNum" sz="quarter" idx="5"/>
          </p:nvPr>
        </p:nvSpPr>
        <p:spPr/>
        <p:txBody>
          <a:bodyPr/>
          <a:lstStyle/>
          <a:p>
            <a:fld id="{06146913-DBF3-5540-BABC-D9F21B354423}" type="slidenum">
              <a:rPr lang="en-US" smtClean="0"/>
              <a:t>27</a:t>
            </a:fld>
            <a:endParaRPr lang="en-US"/>
          </a:p>
        </p:txBody>
      </p:sp>
    </p:spTree>
    <p:extLst>
      <p:ext uri="{BB962C8B-B14F-4D97-AF65-F5344CB8AC3E}">
        <p14:creationId xmlns:p14="http://schemas.microsoft.com/office/powerpoint/2010/main" val="87876768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l-NL" altLang="nl-NL" sz="1200" b="0" i="0" u="none" strike="noStrike" cap="none" normalizeH="0" baseline="0">
                <a:ln>
                  <a:noFill/>
                </a:ln>
                <a:solidFill>
                  <a:schemeClr val="tx1"/>
                </a:solidFill>
                <a:effectLst/>
                <a:latin typeface="+mj-lt"/>
              </a:rPr>
              <a:t>Add animation</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nl-NL" altLang="nl-NL" sz="1200" b="0" i="0" u="none" strike="noStrike" cap="none" normalizeH="0" baseline="0">
              <a:ln>
                <a:noFill/>
              </a:ln>
              <a:solidFill>
                <a:schemeClr val="tx1"/>
              </a:solidFill>
              <a:effectLst/>
              <a:latin typeface="+mj-l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nl-NL" altLang="nl-NL" sz="1200" b="0" i="0" u="none" strike="noStrike" cap="none" normalizeH="0" baseline="0">
              <a:ln>
                <a:noFill/>
              </a:ln>
              <a:solidFill>
                <a:schemeClr val="tx1"/>
              </a:solidFill>
              <a:effectLst/>
              <a:latin typeface="+mj-l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nl-NL" altLang="nl-NL" sz="1200" b="0" i="0" u="none" strike="noStrike" cap="none" normalizeH="0" baseline="0">
                <a:ln>
                  <a:noFill/>
                </a:ln>
                <a:solidFill>
                  <a:schemeClr val="tx1"/>
                </a:solidFill>
                <a:effectLst/>
                <a:latin typeface="+mj-lt"/>
              </a:rPr>
              <a:t>One case in which ad dyn network were used wa in sepsis,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nl-NL" altLang="nl-NL" sz="1200" b="0" i="0" u="none" strike="noStrike" cap="none" normalizeH="0" baseline="0">
              <a:ln>
                <a:noFill/>
              </a:ln>
              <a:solidFill>
                <a:schemeClr val="tx1"/>
              </a:solidFill>
              <a:effectLst/>
              <a:latin typeface="+mj-l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nl-NL" altLang="nl-NL" sz="1200" b="0" i="0" u="none" strike="noStrike" cap="none" normalizeH="0" baseline="0">
                <a:ln>
                  <a:noFill/>
                </a:ln>
                <a:solidFill>
                  <a:schemeClr val="tx1"/>
                </a:solidFill>
                <a:effectLst/>
                <a:latin typeface="+mj-lt"/>
              </a:rPr>
              <a:t>Well shortly about sepsis, its an extreme reponse to infections, so extreme, life threatening</a:t>
            </a:r>
          </a:p>
          <a:p>
            <a:pPr marL="0" marR="0" lvl="0" indent="0" algn="l" defTabSz="914400" rtl="0" eaLnBrk="0" fontAlgn="base" latinLnBrk="0" hangingPunct="0">
              <a:lnSpc>
                <a:spcPct val="100000"/>
              </a:lnSpc>
              <a:spcBef>
                <a:spcPct val="0"/>
              </a:spcBef>
              <a:spcAft>
                <a:spcPct val="0"/>
              </a:spcAft>
              <a:buClrTx/>
              <a:buSzTx/>
              <a:buFontTx/>
              <a:buNone/>
              <a:tabLst/>
            </a:pPr>
            <a:r>
              <a:rPr kumimoji="0" lang="nl-NL" altLang="nl-NL" sz="1200" b="0" i="0" u="none" strike="noStrike" cap="none" normalizeH="0" baseline="0">
                <a:ln>
                  <a:noFill/>
                </a:ln>
                <a:solidFill>
                  <a:schemeClr val="tx1"/>
                </a:solidFill>
                <a:effectLst/>
                <a:latin typeface="+mj-lt"/>
              </a:rPr>
              <a:t>Aproach can be adapted for other conditions with complex cell interactions.</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nl-NL" altLang="nl-NL" sz="1200" b="0" i="0" u="none" strike="noStrike" cap="none" normalizeH="0" baseline="0">
              <a:ln>
                <a:noFill/>
              </a:ln>
              <a:solidFill>
                <a:schemeClr val="tx1"/>
              </a:solidFill>
              <a:effectLst/>
              <a:latin typeface="+mj-l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nl-NL" altLang="nl-NL" sz="1200" b="0" i="0" u="none" strike="noStrike" cap="none" normalizeH="0" baseline="0">
                <a:ln>
                  <a:noFill/>
                </a:ln>
                <a:solidFill>
                  <a:schemeClr val="tx1"/>
                </a:solidFill>
                <a:effectLst/>
                <a:latin typeface="+mj-lt"/>
              </a:rPr>
              <a:t>So this is an example wherein physiology is actually learned and modeled accordingly with the use of an adaptive dynamical network</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nl-NL" sz="1200" b="0" i="0" u="none" strike="noStrike" cap="none" normalizeH="0" baseline="0">
              <a:ln>
                <a:noFill/>
              </a:ln>
              <a:solidFill>
                <a:schemeClr val="tx1"/>
              </a:solidFill>
              <a:effectLst/>
              <a:latin typeface="+mj-l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nl-NL" sz="1200" b="0" i="0" u="none" strike="noStrike" cap="none" normalizeH="0" baseline="0">
                <a:ln>
                  <a:noFill/>
                </a:ln>
                <a:solidFill>
                  <a:schemeClr val="tx1"/>
                </a:solidFill>
                <a:effectLst/>
                <a:latin typeface="+mj-lt"/>
              </a:rPr>
              <a:t>And this is pretty challenning to model as a lot of differnt cell sinteraction with eachother and also on the tissue scale </a:t>
            </a:r>
            <a:endParaRPr lang="nl-NL"/>
          </a:p>
        </p:txBody>
      </p:sp>
      <p:sp>
        <p:nvSpPr>
          <p:cNvPr id="4" name="Tijdelijke aanduiding voor dianummer 3"/>
          <p:cNvSpPr>
            <a:spLocks noGrp="1"/>
          </p:cNvSpPr>
          <p:nvPr>
            <p:ph type="sldNum" sz="quarter" idx="5"/>
          </p:nvPr>
        </p:nvSpPr>
        <p:spPr/>
        <p:txBody>
          <a:bodyPr/>
          <a:lstStyle/>
          <a:p>
            <a:fld id="{06146913-DBF3-5540-BABC-D9F21B354423}" type="slidenum">
              <a:rPr lang="en-US" smtClean="0"/>
              <a:t>28</a:t>
            </a:fld>
            <a:endParaRPr lang="en-US"/>
          </a:p>
        </p:txBody>
      </p:sp>
    </p:spTree>
    <p:extLst>
      <p:ext uri="{BB962C8B-B14F-4D97-AF65-F5344CB8AC3E}">
        <p14:creationId xmlns:p14="http://schemas.microsoft.com/office/powerpoint/2010/main" val="43455291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l-NL" altLang="nl-NL" sz="1200" b="0" i="0" u="none" strike="noStrike" cap="none" normalizeH="0" baseline="0">
                <a:ln>
                  <a:noFill/>
                </a:ln>
                <a:solidFill>
                  <a:schemeClr val="tx1"/>
                </a:solidFill>
                <a:effectLst/>
                <a:latin typeface="+mj-lt"/>
              </a:rPr>
              <a:t>Add animation</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nl-NL" altLang="nl-NL" sz="1200" b="0" i="0" u="none" strike="noStrike" cap="none" normalizeH="0" baseline="0">
              <a:ln>
                <a:noFill/>
              </a:ln>
              <a:solidFill>
                <a:schemeClr val="tx1"/>
              </a:solidFill>
              <a:effectLst/>
              <a:latin typeface="+mj-lt"/>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nl-NL" altLang="nl-NL" sz="1200" b="0" i="0" u="none" strike="noStrike" cap="none" normalizeH="0" baseline="0">
              <a:ln>
                <a:noFill/>
              </a:ln>
              <a:solidFill>
                <a:schemeClr val="tx1"/>
              </a:solidFill>
              <a:effectLst/>
              <a:latin typeface="+mj-l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nl-NL" altLang="nl-NL" sz="1200" b="0" i="0" u="none" strike="noStrike" cap="none" normalizeH="0" baseline="0">
                <a:ln>
                  <a:noFill/>
                </a:ln>
                <a:solidFill>
                  <a:schemeClr val="tx1"/>
                </a:solidFill>
                <a:effectLst/>
                <a:latin typeface="+mj-lt"/>
              </a:rPr>
              <a:t>One case in which ad dyn network were used wa in sepsis,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nl-NL" altLang="nl-NL" sz="1200" b="0" i="0" u="none" strike="noStrike" cap="none" normalizeH="0" baseline="0">
              <a:ln>
                <a:noFill/>
              </a:ln>
              <a:solidFill>
                <a:schemeClr val="tx1"/>
              </a:solidFill>
              <a:effectLst/>
              <a:latin typeface="+mj-l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nl-NL" altLang="nl-NL" sz="1200" b="0" i="0" u="none" strike="noStrike" cap="none" normalizeH="0" baseline="0">
                <a:ln>
                  <a:noFill/>
                </a:ln>
                <a:solidFill>
                  <a:schemeClr val="tx1"/>
                </a:solidFill>
                <a:effectLst/>
                <a:latin typeface="+mj-lt"/>
              </a:rPr>
              <a:t>Well shortly about sepsis, its an extreme reponse to infections, so extreme, life threatening</a:t>
            </a:r>
          </a:p>
          <a:p>
            <a:pPr marL="0" marR="0" lvl="0" indent="0" algn="l" defTabSz="914400" rtl="0" eaLnBrk="0" fontAlgn="base" latinLnBrk="0" hangingPunct="0">
              <a:lnSpc>
                <a:spcPct val="100000"/>
              </a:lnSpc>
              <a:spcBef>
                <a:spcPct val="0"/>
              </a:spcBef>
              <a:spcAft>
                <a:spcPct val="0"/>
              </a:spcAft>
              <a:buClrTx/>
              <a:buSzTx/>
              <a:buFontTx/>
              <a:buNone/>
              <a:tabLst/>
            </a:pPr>
            <a:r>
              <a:rPr kumimoji="0" lang="nl-NL" altLang="nl-NL" sz="1200" b="0" i="0" u="none" strike="noStrike" cap="none" normalizeH="0" baseline="0">
                <a:ln>
                  <a:noFill/>
                </a:ln>
                <a:solidFill>
                  <a:schemeClr val="tx1"/>
                </a:solidFill>
                <a:effectLst/>
                <a:latin typeface="+mj-lt"/>
              </a:rPr>
              <a:t>Aproach can be adapted for other conditions with complex cell interactions.</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nl-NL" altLang="nl-NL" sz="1200" b="0" i="0" u="none" strike="noStrike" cap="none" normalizeH="0" baseline="0">
              <a:ln>
                <a:noFill/>
              </a:ln>
              <a:solidFill>
                <a:schemeClr val="tx1"/>
              </a:solidFill>
              <a:effectLst/>
              <a:latin typeface="+mj-l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nl-NL" altLang="nl-NL" sz="1200" b="0" i="0" u="none" strike="noStrike" cap="none" normalizeH="0" baseline="0">
                <a:ln>
                  <a:noFill/>
                </a:ln>
                <a:solidFill>
                  <a:schemeClr val="tx1"/>
                </a:solidFill>
                <a:effectLst/>
                <a:latin typeface="+mj-lt"/>
              </a:rPr>
              <a:t>So this is an example wherein physiology is actually learned and modeled accordingly with the use of an adaptive dynamical network</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nl-NL" sz="1200" b="0" i="0" u="none" strike="noStrike" cap="none" normalizeH="0" baseline="0">
              <a:ln>
                <a:noFill/>
              </a:ln>
              <a:solidFill>
                <a:schemeClr val="tx1"/>
              </a:solidFill>
              <a:effectLst/>
              <a:latin typeface="+mj-l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nl-NL" sz="1200" b="0" i="0" u="none" strike="noStrike" cap="none" normalizeH="0" baseline="0">
                <a:ln>
                  <a:noFill/>
                </a:ln>
                <a:solidFill>
                  <a:schemeClr val="tx1"/>
                </a:solidFill>
                <a:effectLst/>
                <a:latin typeface="+mj-lt"/>
              </a:rPr>
              <a:t>And this is pretty challenning to model as a lot of differnt cell sinteraction with eachother and also on the tissue scale </a:t>
            </a:r>
            <a:endParaRPr lang="nl-NL"/>
          </a:p>
        </p:txBody>
      </p:sp>
      <p:sp>
        <p:nvSpPr>
          <p:cNvPr id="4" name="Tijdelijke aanduiding voor dianummer 3"/>
          <p:cNvSpPr>
            <a:spLocks noGrp="1"/>
          </p:cNvSpPr>
          <p:nvPr>
            <p:ph type="sldNum" sz="quarter" idx="5"/>
          </p:nvPr>
        </p:nvSpPr>
        <p:spPr/>
        <p:txBody>
          <a:bodyPr/>
          <a:lstStyle/>
          <a:p>
            <a:fld id="{06146913-DBF3-5540-BABC-D9F21B354423}" type="slidenum">
              <a:rPr lang="en-US" smtClean="0"/>
              <a:t>29</a:t>
            </a:fld>
            <a:endParaRPr lang="en-US"/>
          </a:p>
        </p:txBody>
      </p:sp>
    </p:spTree>
    <p:extLst>
      <p:ext uri="{BB962C8B-B14F-4D97-AF65-F5344CB8AC3E}">
        <p14:creationId xmlns:p14="http://schemas.microsoft.com/office/powerpoint/2010/main" val="284429089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l-NL" altLang="nl-NL" sz="1200" b="0" i="0" u="none" strike="noStrike" cap="none" normalizeH="0" baseline="0">
                <a:ln>
                  <a:noFill/>
                </a:ln>
                <a:solidFill>
                  <a:schemeClr val="tx1"/>
                </a:solidFill>
                <a:effectLst/>
                <a:latin typeface="+mj-lt"/>
              </a:rPr>
              <a:t>And one propored solution for this was using adn , in this case … within 1 various cell types and properties incorporated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nl-NL" altLang="nl-NL" sz="1200" b="0" i="0" u="none" strike="noStrike" cap="none" normalizeH="0" baseline="0">
              <a:ln>
                <a:noFill/>
              </a:ln>
              <a:solidFill>
                <a:schemeClr val="tx1"/>
              </a:solidFill>
              <a:effectLst/>
              <a:latin typeface="+mj-l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nl-NL" altLang="nl-NL" sz="1200" b="0" i="0" u="none" strike="noStrike" cap="none" normalizeH="0" baseline="0">
                <a:ln>
                  <a:noFill/>
                </a:ln>
                <a:solidFill>
                  <a:schemeClr val="tx1"/>
                </a:solidFill>
                <a:effectLst/>
                <a:latin typeface="+mj-lt"/>
              </a:rPr>
              <a:t>Even thought th focus is on the computational approach it still successfully models cellular interactions and dysregulation in sepsis.</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nl-NL" altLang="nl-NL" sz="1200" b="0" i="0" u="none" strike="noStrike" cap="none" normalizeH="0" baseline="0">
              <a:ln>
                <a:noFill/>
              </a:ln>
              <a:solidFill>
                <a:schemeClr val="tx1"/>
              </a:solidFill>
              <a:effectLst/>
              <a:latin typeface="+mj-l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nl-NL" altLang="nl-NL" sz="1200" b="0" i="0" u="none" strike="noStrike" cap="none" normalizeH="0" baseline="0">
                <a:ln>
                  <a:noFill/>
                </a:ln>
                <a:solidFill>
                  <a:schemeClr val="tx1"/>
                </a:solidFill>
                <a:effectLst/>
                <a:latin typeface="+mj-lt"/>
              </a:rPr>
              <a:t>Also </a:t>
            </a:r>
          </a:p>
          <a:p>
            <a:pPr marL="0" marR="0" lvl="0" indent="0" algn="l" defTabSz="914400" rtl="0" eaLnBrk="0" fontAlgn="base" latinLnBrk="0" hangingPunct="0">
              <a:lnSpc>
                <a:spcPct val="100000"/>
              </a:lnSpc>
              <a:spcBef>
                <a:spcPct val="0"/>
              </a:spcBef>
              <a:spcAft>
                <a:spcPct val="0"/>
              </a:spcAft>
              <a:buClrTx/>
              <a:buSzTx/>
              <a:buFontTx/>
              <a:buNone/>
              <a:tabLst/>
            </a:pPr>
            <a:r>
              <a:rPr kumimoji="0" lang="nl-NL" altLang="nl-NL" sz="1200" b="0" i="0" u="none" strike="noStrike" cap="none" normalizeH="0" baseline="0">
                <a:ln>
                  <a:noFill/>
                </a:ln>
                <a:solidFill>
                  <a:schemeClr val="tx1"/>
                </a:solidFill>
                <a:effectLst/>
                <a:latin typeface="+mj-lt"/>
              </a:rPr>
              <a:t>Aproach can be adapted for other conditions with complex cell interactions.</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nl-NL" altLang="nl-NL" sz="1200" b="0" i="0" u="none" strike="noStrike" cap="none" normalizeH="0" baseline="0">
              <a:ln>
                <a:noFill/>
              </a:ln>
              <a:solidFill>
                <a:schemeClr val="tx1"/>
              </a:solidFill>
              <a:effectLst/>
              <a:latin typeface="+mj-l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nl-NL" altLang="nl-NL" sz="1200" b="0" i="0" u="none" strike="noStrike" cap="none" normalizeH="0" baseline="0">
                <a:ln>
                  <a:noFill/>
                </a:ln>
                <a:solidFill>
                  <a:schemeClr val="tx1"/>
                </a:solidFill>
                <a:effectLst/>
                <a:latin typeface="+mj-lt"/>
              </a:rPr>
              <a:t>So this is an example wherein physiology is actually learned and modelled accordingly with the use of an adaptive dynamical network</a:t>
            </a:r>
            <a:endParaRPr lang="nl-NL"/>
          </a:p>
        </p:txBody>
      </p:sp>
      <p:sp>
        <p:nvSpPr>
          <p:cNvPr id="4" name="Tijdelijke aanduiding voor dianummer 3"/>
          <p:cNvSpPr>
            <a:spLocks noGrp="1"/>
          </p:cNvSpPr>
          <p:nvPr>
            <p:ph type="sldNum" sz="quarter" idx="5"/>
          </p:nvPr>
        </p:nvSpPr>
        <p:spPr/>
        <p:txBody>
          <a:bodyPr/>
          <a:lstStyle/>
          <a:p>
            <a:fld id="{06146913-DBF3-5540-BABC-D9F21B354423}" type="slidenum">
              <a:rPr lang="en-US" smtClean="0"/>
              <a:t>30</a:t>
            </a:fld>
            <a:endParaRPr lang="en-US"/>
          </a:p>
        </p:txBody>
      </p:sp>
    </p:spTree>
    <p:extLst>
      <p:ext uri="{BB962C8B-B14F-4D97-AF65-F5344CB8AC3E}">
        <p14:creationId xmlns:p14="http://schemas.microsoft.com/office/powerpoint/2010/main" val="4905980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a:t>And you can apply this method to verify the connectivity between cortical and muscular systems in various sleep stages,</a:t>
            </a:r>
          </a:p>
          <a:p>
            <a:endParaRPr lang="nl-NL"/>
          </a:p>
          <a:p>
            <a:endParaRPr lang="nl-NL"/>
          </a:p>
          <a:p>
            <a:endParaRPr lang="nl-NL"/>
          </a:p>
          <a:p>
            <a:r>
              <a:rPr lang="nl-NL"/>
              <a:t> and then again compare this between healthy controls and patinets, in this study by rizzo et al they did this with aprkisnosn patients, who are often known to have issues with sleeping, </a:t>
            </a:r>
          </a:p>
          <a:p>
            <a:endParaRPr lang="nl-NL"/>
          </a:p>
          <a:p>
            <a:r>
              <a:rPr lang="nl-NL"/>
              <a:t>And in these images, you really see the connectivity in the leg-muscle network really varies between healthy people and ps patients!</a:t>
            </a:r>
          </a:p>
        </p:txBody>
      </p:sp>
      <p:sp>
        <p:nvSpPr>
          <p:cNvPr id="4" name="Tijdelijke aanduiding voor dianummer 3"/>
          <p:cNvSpPr>
            <a:spLocks noGrp="1"/>
          </p:cNvSpPr>
          <p:nvPr>
            <p:ph type="sldNum" sz="quarter" idx="5"/>
          </p:nvPr>
        </p:nvSpPr>
        <p:spPr/>
        <p:txBody>
          <a:bodyPr/>
          <a:lstStyle/>
          <a:p>
            <a:fld id="{06146913-DBF3-5540-BABC-D9F21B354423}" type="slidenum">
              <a:rPr lang="en-US" smtClean="0"/>
              <a:t>31</a:t>
            </a:fld>
            <a:endParaRPr lang="en-US"/>
          </a:p>
        </p:txBody>
      </p:sp>
    </p:spTree>
    <p:extLst>
      <p:ext uri="{BB962C8B-B14F-4D97-AF65-F5344CB8AC3E}">
        <p14:creationId xmlns:p14="http://schemas.microsoft.com/office/powerpoint/2010/main" val="171964419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a:t>Emphasize there are methods not neural butable to model nonlinear complex interactions (fact that ints parks are mroe sparese, is what we expect with connectivity)</a:t>
            </a:r>
          </a:p>
          <a:p>
            <a:endParaRPr lang="nl-NL"/>
          </a:p>
          <a:p>
            <a:r>
              <a:rPr lang="nl-NL"/>
              <a:t>Explain CM connectvitity , fromtds -</a:t>
            </a:r>
            <a:r>
              <a:rPr lang="nl-NL">
                <a:sym typeface="Wingdings" panose="05000000000000000000" pitchFamily="2" charset="2"/>
              </a:rPr>
              <a:t> conenctvity  results </a:t>
            </a:r>
            <a:endParaRPr lang="nl-NL"/>
          </a:p>
          <a:p>
            <a:endParaRPr lang="nl-NL"/>
          </a:p>
          <a:p>
            <a:r>
              <a:rPr lang="nl-NL"/>
              <a:t>And you can apply this method to verify the connectivity between cortical and muscular systems in various sleep stages, and then again compare this between healthy controls and patinets, in this study by rizzo et al they did this with aprkisnosn patients, who are often known to have issues with sleeping, </a:t>
            </a:r>
          </a:p>
          <a:p>
            <a:endParaRPr lang="nl-NL"/>
          </a:p>
          <a:p>
            <a:endParaRPr lang="nl-NL"/>
          </a:p>
          <a:p>
            <a:r>
              <a:rPr lang="nl-NL"/>
              <a:t>EVEN though not Neural__&gt; still a good methdo to stdy physiology accros networsk</a:t>
            </a:r>
          </a:p>
          <a:p>
            <a:endParaRPr lang="nl-NL"/>
          </a:p>
          <a:p>
            <a:endParaRPr lang="nl-NL"/>
          </a:p>
          <a:p>
            <a:r>
              <a:rPr lang="nl-NL"/>
              <a:t>And in these images, you really see the connectivity in the leg-muscle network really varies between healthy people and ps patients!</a:t>
            </a:r>
          </a:p>
        </p:txBody>
      </p:sp>
      <p:sp>
        <p:nvSpPr>
          <p:cNvPr id="4" name="Tijdelijke aanduiding voor dianummer 3"/>
          <p:cNvSpPr>
            <a:spLocks noGrp="1"/>
          </p:cNvSpPr>
          <p:nvPr>
            <p:ph type="sldNum" sz="quarter" idx="5"/>
          </p:nvPr>
        </p:nvSpPr>
        <p:spPr/>
        <p:txBody>
          <a:bodyPr/>
          <a:lstStyle/>
          <a:p>
            <a:fld id="{06146913-DBF3-5540-BABC-D9F21B354423}" type="slidenum">
              <a:rPr lang="en-US" smtClean="0"/>
              <a:t>32</a:t>
            </a:fld>
            <a:endParaRPr lang="en-US"/>
          </a:p>
        </p:txBody>
      </p:sp>
    </p:spTree>
    <p:extLst>
      <p:ext uri="{BB962C8B-B14F-4D97-AF65-F5344CB8AC3E}">
        <p14:creationId xmlns:p14="http://schemas.microsoft.com/office/powerpoint/2010/main" val="389719905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US"/>
              <a:t>And by now, you are probably wondering why I'm talking about these methods and these dynamical networks. Well,</a:t>
            </a:r>
          </a:p>
          <a:p>
            <a:endParaRPr lang="en-US"/>
          </a:p>
          <a:p>
            <a:r>
              <a:rPr lang="en-US"/>
              <a:t>We talked about how neural networks can be applied to hierarchical neural networks and adaptive dynamical neural networks, and even a method like TDS could probably be implemented in a neural network to get a quicker overview of connectivity.</a:t>
            </a:r>
          </a:p>
          <a:p>
            <a:endParaRPr lang="en-US"/>
          </a:p>
          <a:p>
            <a:r>
              <a:rPr lang="en-US"/>
              <a:t>Well, neural networks already provide these solutions to some major challenges in learning physiology, so in theory, we would say yes, this is possible.</a:t>
            </a:r>
          </a:p>
          <a:p>
            <a:endParaRPr lang="en-US"/>
          </a:p>
          <a:p>
            <a:r>
              <a:rPr lang="en-US"/>
              <a:t>But then we should probably shift our focus from "Is this possible?" to "Do we have to learn this in order to be of use in physiological issues?"</a:t>
            </a:r>
            <a:endParaRPr lang="nl-NL"/>
          </a:p>
        </p:txBody>
      </p:sp>
      <p:sp>
        <p:nvSpPr>
          <p:cNvPr id="4" name="Tijdelijke aanduiding voor dianummer 3"/>
          <p:cNvSpPr>
            <a:spLocks noGrp="1"/>
          </p:cNvSpPr>
          <p:nvPr>
            <p:ph type="sldNum" sz="quarter" idx="5"/>
          </p:nvPr>
        </p:nvSpPr>
        <p:spPr/>
        <p:txBody>
          <a:bodyPr/>
          <a:lstStyle/>
          <a:p>
            <a:fld id="{06146913-DBF3-5540-BABC-D9F21B354423}" type="slidenum">
              <a:rPr lang="en-US" smtClean="0"/>
              <a:t>33</a:t>
            </a:fld>
            <a:endParaRPr lang="en-US"/>
          </a:p>
        </p:txBody>
      </p:sp>
    </p:spTree>
    <p:extLst>
      <p:ext uri="{BB962C8B-B14F-4D97-AF65-F5344CB8AC3E}">
        <p14:creationId xmlns:p14="http://schemas.microsoft.com/office/powerpoint/2010/main" val="276034258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a:t>And this brings us to the next and final part of our presentation, do we have to be able to learn the physiology in order to be useful in physiological issues and challenges?</a:t>
            </a:r>
          </a:p>
          <a:p>
            <a:endParaRPr lang="nl-NL"/>
          </a:p>
        </p:txBody>
      </p:sp>
      <p:sp>
        <p:nvSpPr>
          <p:cNvPr id="4" name="Tijdelijke aanduiding voor dianummer 3"/>
          <p:cNvSpPr>
            <a:spLocks noGrp="1"/>
          </p:cNvSpPr>
          <p:nvPr>
            <p:ph type="sldNum" sz="quarter" idx="5"/>
          </p:nvPr>
        </p:nvSpPr>
        <p:spPr/>
        <p:txBody>
          <a:bodyPr/>
          <a:lstStyle/>
          <a:p>
            <a:fld id="{06146913-DBF3-5540-BABC-D9F21B354423}" type="slidenum">
              <a:rPr lang="en-US" smtClean="0"/>
              <a:t>34</a:t>
            </a:fld>
            <a:endParaRPr lang="en-US"/>
          </a:p>
        </p:txBody>
      </p:sp>
    </p:spTree>
    <p:extLst>
      <p:ext uri="{BB962C8B-B14F-4D97-AF65-F5344CB8AC3E}">
        <p14:creationId xmlns:p14="http://schemas.microsoft.com/office/powerpoint/2010/main" val="42638994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US"/>
          </a:p>
          <a:p>
            <a:r>
              <a:rPr lang="en-US"/>
              <a:t>Animationcs, into screen 1 by 1</a:t>
            </a:r>
          </a:p>
          <a:p>
            <a:endParaRPr lang="en-US"/>
          </a:p>
          <a:p>
            <a:endParaRPr lang="en-US"/>
          </a:p>
          <a:p>
            <a:r>
              <a:rPr lang="en-US"/>
              <a:t>Herein, I'd like to make the distinction between anatomy and physiology.</a:t>
            </a:r>
          </a:p>
          <a:p>
            <a:endParaRPr lang="en-US"/>
          </a:p>
          <a:p>
            <a:r>
              <a:rPr lang="en-US"/>
              <a:t>TotalSegmentator can segment anatomical structures, identifying over 104 structures on CT images with high robustness and accuracy.</a:t>
            </a:r>
            <a:endParaRPr lang="nl-NL"/>
          </a:p>
        </p:txBody>
      </p:sp>
      <p:sp>
        <p:nvSpPr>
          <p:cNvPr id="4" name="Tijdelijke aanduiding voor dianummer 3"/>
          <p:cNvSpPr>
            <a:spLocks noGrp="1"/>
          </p:cNvSpPr>
          <p:nvPr>
            <p:ph type="sldNum" sz="quarter" idx="5"/>
          </p:nvPr>
        </p:nvSpPr>
        <p:spPr/>
        <p:txBody>
          <a:bodyPr/>
          <a:lstStyle/>
          <a:p>
            <a:fld id="{06146913-DBF3-5540-BABC-D9F21B354423}" type="slidenum">
              <a:rPr lang="en-US" smtClean="0"/>
              <a:t>5</a:t>
            </a:fld>
            <a:endParaRPr lang="en-US"/>
          </a:p>
        </p:txBody>
      </p:sp>
    </p:spTree>
    <p:extLst>
      <p:ext uri="{BB962C8B-B14F-4D97-AF65-F5344CB8AC3E}">
        <p14:creationId xmlns:p14="http://schemas.microsoft.com/office/powerpoint/2010/main" val="66435689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a:t>Neural networks sued</a:t>
            </a:r>
          </a:p>
          <a:p>
            <a:endParaRPr lang="nl-NL"/>
          </a:p>
          <a:p>
            <a:r>
              <a:rPr lang="nl-NL"/>
              <a:t>All-in all Neural networks are already used in complex medical systems for disease detection, classification, and drug testing </a:t>
            </a:r>
            <a:br>
              <a:rPr lang="nl-NL"/>
            </a:br>
            <a:r>
              <a:rPr lang="nl-NL"/>
              <a:t>but in these cases, is the nn really learning physiology? </a:t>
            </a:r>
          </a:p>
          <a:p>
            <a:endParaRPr lang="nl-NL"/>
          </a:p>
          <a:p>
            <a:endParaRPr lang="nl-NL"/>
          </a:p>
        </p:txBody>
      </p:sp>
      <p:sp>
        <p:nvSpPr>
          <p:cNvPr id="4" name="Tijdelijke aanduiding voor dianummer 3"/>
          <p:cNvSpPr>
            <a:spLocks noGrp="1"/>
          </p:cNvSpPr>
          <p:nvPr>
            <p:ph type="sldNum" sz="quarter" idx="5"/>
          </p:nvPr>
        </p:nvSpPr>
        <p:spPr/>
        <p:txBody>
          <a:bodyPr/>
          <a:lstStyle/>
          <a:p>
            <a:fld id="{06146913-DBF3-5540-BABC-D9F21B354423}" type="slidenum">
              <a:rPr lang="en-US" smtClean="0"/>
              <a:t>35</a:t>
            </a:fld>
            <a:endParaRPr lang="en-US"/>
          </a:p>
        </p:txBody>
      </p:sp>
    </p:spTree>
    <p:extLst>
      <p:ext uri="{BB962C8B-B14F-4D97-AF65-F5344CB8AC3E}">
        <p14:creationId xmlns:p14="http://schemas.microsoft.com/office/powerpoint/2010/main" val="40072590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a:t>No,</a:t>
            </a:r>
          </a:p>
          <a:p>
            <a:endParaRPr lang="nl-NL"/>
          </a:p>
          <a:p>
            <a:endParaRPr lang="nl-NL"/>
          </a:p>
          <a:p>
            <a:r>
              <a:rPr lang="nl-NL"/>
              <a:t>How about learning patterns in the data,</a:t>
            </a:r>
          </a:p>
          <a:p>
            <a:r>
              <a:rPr lang="nl-NL"/>
              <a:t>Is that what the NN is doing?</a:t>
            </a:r>
          </a:p>
          <a:p>
            <a:endParaRPr lang="nl-NL"/>
          </a:p>
        </p:txBody>
      </p:sp>
      <p:sp>
        <p:nvSpPr>
          <p:cNvPr id="4" name="Tijdelijke aanduiding voor dianummer 3"/>
          <p:cNvSpPr>
            <a:spLocks noGrp="1"/>
          </p:cNvSpPr>
          <p:nvPr>
            <p:ph type="sldNum" sz="quarter" idx="5"/>
          </p:nvPr>
        </p:nvSpPr>
        <p:spPr/>
        <p:txBody>
          <a:bodyPr/>
          <a:lstStyle/>
          <a:p>
            <a:fld id="{06146913-DBF3-5540-BABC-D9F21B354423}" type="slidenum">
              <a:rPr lang="en-US" smtClean="0"/>
              <a:t>36</a:t>
            </a:fld>
            <a:endParaRPr lang="en-US"/>
          </a:p>
        </p:txBody>
      </p:sp>
    </p:spTree>
    <p:extLst>
      <p:ext uri="{BB962C8B-B14F-4D97-AF65-F5344CB8AC3E}">
        <p14:creationId xmlns:p14="http://schemas.microsoft.com/office/powerpoint/2010/main" val="134481284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a:t>Okay but then, is this useful in learning physiology? Or is it neccessary? </a:t>
            </a:r>
          </a:p>
          <a:p>
            <a:endParaRPr lang="nl-NL"/>
          </a:p>
        </p:txBody>
      </p:sp>
      <p:sp>
        <p:nvSpPr>
          <p:cNvPr id="4" name="Tijdelijke aanduiding voor dianummer 3"/>
          <p:cNvSpPr>
            <a:spLocks noGrp="1"/>
          </p:cNvSpPr>
          <p:nvPr>
            <p:ph type="sldNum" sz="quarter" idx="5"/>
          </p:nvPr>
        </p:nvSpPr>
        <p:spPr/>
        <p:txBody>
          <a:bodyPr/>
          <a:lstStyle/>
          <a:p>
            <a:fld id="{06146913-DBF3-5540-BABC-D9F21B354423}" type="slidenum">
              <a:rPr lang="en-US" smtClean="0"/>
              <a:t>37</a:t>
            </a:fld>
            <a:endParaRPr lang="en-US"/>
          </a:p>
        </p:txBody>
      </p:sp>
    </p:spTree>
    <p:extLst>
      <p:ext uri="{BB962C8B-B14F-4D97-AF65-F5344CB8AC3E}">
        <p14:creationId xmlns:p14="http://schemas.microsoft.com/office/powerpoint/2010/main" val="282254887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a:t>Well yes, but with a question mark, because this raises another questions</a:t>
            </a:r>
          </a:p>
        </p:txBody>
      </p:sp>
      <p:sp>
        <p:nvSpPr>
          <p:cNvPr id="4" name="Tijdelijke aanduiding voor dianummer 3"/>
          <p:cNvSpPr>
            <a:spLocks noGrp="1"/>
          </p:cNvSpPr>
          <p:nvPr>
            <p:ph type="sldNum" sz="quarter" idx="5"/>
          </p:nvPr>
        </p:nvSpPr>
        <p:spPr/>
        <p:txBody>
          <a:bodyPr/>
          <a:lstStyle/>
          <a:p>
            <a:fld id="{06146913-DBF3-5540-BABC-D9F21B354423}" type="slidenum">
              <a:rPr lang="en-US" smtClean="0"/>
              <a:t>38</a:t>
            </a:fld>
            <a:endParaRPr lang="en-US"/>
          </a:p>
        </p:txBody>
      </p:sp>
    </p:spTree>
    <p:extLst>
      <p:ext uri="{BB962C8B-B14F-4D97-AF65-F5344CB8AC3E}">
        <p14:creationId xmlns:p14="http://schemas.microsoft.com/office/powerpoint/2010/main" val="33097690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a:t>So considering this, what has be learned by a neural network in order to be of use in human physiology?</a:t>
            </a:r>
          </a:p>
          <a:p>
            <a:endParaRPr lang="nl-NL"/>
          </a:p>
          <a:p>
            <a:endParaRPr lang="nl-NL"/>
          </a:p>
        </p:txBody>
      </p:sp>
      <p:sp>
        <p:nvSpPr>
          <p:cNvPr id="4" name="Tijdelijke aanduiding voor dianummer 3"/>
          <p:cNvSpPr>
            <a:spLocks noGrp="1"/>
          </p:cNvSpPr>
          <p:nvPr>
            <p:ph type="sldNum" sz="quarter" idx="5"/>
          </p:nvPr>
        </p:nvSpPr>
        <p:spPr/>
        <p:txBody>
          <a:bodyPr/>
          <a:lstStyle/>
          <a:p>
            <a:fld id="{06146913-DBF3-5540-BABC-D9F21B354423}" type="slidenum">
              <a:rPr lang="en-US" smtClean="0"/>
              <a:t>39</a:t>
            </a:fld>
            <a:endParaRPr lang="en-US"/>
          </a:p>
        </p:txBody>
      </p:sp>
    </p:spTree>
    <p:extLst>
      <p:ext uri="{BB962C8B-B14F-4D97-AF65-F5344CB8AC3E}">
        <p14:creationId xmlns:p14="http://schemas.microsoft.com/office/powerpoint/2010/main" val="241186248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a:t>In image classificaiton for instance, you notice when visualizing features, that in deeper layers of the neural network, the features learned already start to resemble some objects.</a:t>
            </a:r>
          </a:p>
          <a:p>
            <a:endParaRPr lang="nl-NL"/>
          </a:p>
          <a:p>
            <a:r>
              <a:rPr lang="nl-NL"/>
              <a:t>Low level are more like gradients and edges, mid level features are shapes and lines, and then finally things became more integrated objects in the higher level features. </a:t>
            </a:r>
          </a:p>
          <a:p>
            <a:endParaRPr lang="nl-NL"/>
          </a:p>
          <a:p>
            <a:r>
              <a:rPr lang="nl-NL"/>
              <a:t>This kind of shows that the classifier in the nn kind of learns featuers similar to human in identifiying and classifyin objects. </a:t>
            </a:r>
          </a:p>
          <a:p>
            <a:endParaRPr lang="nl-NL"/>
          </a:p>
          <a:p>
            <a:r>
              <a:rPr lang="nl-NL"/>
              <a:t>So in the case </a:t>
            </a:r>
            <a:r>
              <a:rPr lang="nl-NL">
                <a:sym typeface="Wingdings" panose="05000000000000000000" pitchFamily="2" charset="2"/>
              </a:rPr>
              <a:t> the features have semantic meaning</a:t>
            </a:r>
            <a:endParaRPr lang="nl-NL"/>
          </a:p>
        </p:txBody>
      </p:sp>
      <p:sp>
        <p:nvSpPr>
          <p:cNvPr id="4" name="Tijdelijke aanduiding voor dianummer 3"/>
          <p:cNvSpPr>
            <a:spLocks noGrp="1"/>
          </p:cNvSpPr>
          <p:nvPr>
            <p:ph type="sldNum" sz="quarter" idx="5"/>
          </p:nvPr>
        </p:nvSpPr>
        <p:spPr/>
        <p:txBody>
          <a:bodyPr/>
          <a:lstStyle/>
          <a:p>
            <a:fld id="{06146913-DBF3-5540-BABC-D9F21B354423}" type="slidenum">
              <a:rPr lang="en-US" smtClean="0"/>
              <a:t>40</a:t>
            </a:fld>
            <a:endParaRPr lang="en-US"/>
          </a:p>
        </p:txBody>
      </p:sp>
    </p:spTree>
    <p:extLst>
      <p:ext uri="{BB962C8B-B14F-4D97-AF65-F5344CB8AC3E}">
        <p14:creationId xmlns:p14="http://schemas.microsoft.com/office/powerpoint/2010/main" val="370342409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a:t>Additionally, conditional variation autoencoder have a latent space wherein some lower level features correpsond to aspects of the output </a:t>
            </a:r>
          </a:p>
          <a:p>
            <a:endParaRPr lang="nl-NL"/>
          </a:p>
          <a:p>
            <a:r>
              <a:rPr lang="nl-NL"/>
              <a:t>Here you see an image of a normal autoencoder, it downsampled input, to a latent space in the encoder, and then reconstructs the input in the decoder</a:t>
            </a:r>
          </a:p>
        </p:txBody>
      </p:sp>
      <p:sp>
        <p:nvSpPr>
          <p:cNvPr id="4" name="Tijdelijke aanduiding voor dianummer 3"/>
          <p:cNvSpPr>
            <a:spLocks noGrp="1"/>
          </p:cNvSpPr>
          <p:nvPr>
            <p:ph type="sldNum" sz="quarter" idx="5"/>
          </p:nvPr>
        </p:nvSpPr>
        <p:spPr/>
        <p:txBody>
          <a:bodyPr/>
          <a:lstStyle/>
          <a:p>
            <a:fld id="{06146913-DBF3-5540-BABC-D9F21B354423}" type="slidenum">
              <a:rPr lang="en-US" smtClean="0"/>
              <a:t>41</a:t>
            </a:fld>
            <a:endParaRPr lang="en-US"/>
          </a:p>
        </p:txBody>
      </p:sp>
    </p:spTree>
    <p:extLst>
      <p:ext uri="{BB962C8B-B14F-4D97-AF65-F5344CB8AC3E}">
        <p14:creationId xmlns:p14="http://schemas.microsoft.com/office/powerpoint/2010/main" val="36792048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a:t>And ONE VERy interesting, IS THAT IN THE LATENT SPACE, SOME FEATURES HAVE SEMENTIC MEANI </a:t>
            </a:r>
          </a:p>
          <a:p>
            <a:endParaRPr lang="nl-NL"/>
          </a:p>
          <a:p>
            <a:r>
              <a:rPr lang="nl-NL"/>
              <a:t>For instance in the one of </a:t>
            </a:r>
            <a:r>
              <a:rPr lang="nl-NL" sz="1800" b="0" i="0" u="none" strike="noStrike">
                <a:solidFill>
                  <a:srgbClr val="000000"/>
                </a:solidFill>
                <a:effectLst/>
                <a:latin typeface="Arial" panose="020B0604020202020204" pitchFamily="34" charset="0"/>
              </a:rPr>
              <a:t>Yan, Yang, Sohn, &amp; Lee (2016) </a:t>
            </a:r>
          </a:p>
          <a:p>
            <a:r>
              <a:rPr lang="nl-NL" sz="1800" b="0" i="0" u="none" strike="noStrike">
                <a:solidFill>
                  <a:srgbClr val="000000"/>
                </a:solidFill>
                <a:effectLst/>
                <a:latin typeface="Arial" panose="020B0604020202020204" pitchFamily="34" charset="0"/>
              </a:rPr>
              <a:t>Wherein the values in the latent space, have semantic meaning for the CVAE s output, </a:t>
            </a:r>
          </a:p>
          <a:p>
            <a:r>
              <a:rPr lang="nl-NL" sz="1800" b="0" i="0" u="none" strike="noStrike">
                <a:solidFill>
                  <a:srgbClr val="000000"/>
                </a:solidFill>
                <a:effectLst/>
                <a:latin typeface="Arial" panose="020B0604020202020204" pitchFamily="34" charset="0"/>
              </a:rPr>
              <a:t>Such as age, gender, hair color and expression </a:t>
            </a:r>
            <a:endParaRPr lang="nl-NL"/>
          </a:p>
        </p:txBody>
      </p:sp>
      <p:sp>
        <p:nvSpPr>
          <p:cNvPr id="4" name="Tijdelijke aanduiding voor dianummer 3"/>
          <p:cNvSpPr>
            <a:spLocks noGrp="1"/>
          </p:cNvSpPr>
          <p:nvPr>
            <p:ph type="sldNum" sz="quarter" idx="5"/>
          </p:nvPr>
        </p:nvSpPr>
        <p:spPr/>
        <p:txBody>
          <a:bodyPr/>
          <a:lstStyle/>
          <a:p>
            <a:fld id="{06146913-DBF3-5540-BABC-D9F21B354423}" type="slidenum">
              <a:rPr lang="en-US" smtClean="0"/>
              <a:t>42</a:t>
            </a:fld>
            <a:endParaRPr lang="en-US"/>
          </a:p>
        </p:txBody>
      </p:sp>
    </p:spTree>
    <p:extLst>
      <p:ext uri="{BB962C8B-B14F-4D97-AF65-F5344CB8AC3E}">
        <p14:creationId xmlns:p14="http://schemas.microsoft.com/office/powerpoint/2010/main" val="177436418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US"/>
              <a:t>The reason why I'm using this exampleof certain uses of neural networks is that, in these cases, the features have a certain semantic meaning. And in these cases, they are very useful for image generation.</a:t>
            </a:r>
          </a:p>
          <a:p>
            <a:endParaRPr lang="en-US"/>
          </a:p>
          <a:p>
            <a:r>
              <a:rPr lang="en-US"/>
              <a:t>However, when neural networks are applied to physiological challenges, they might learn patterns in the data which are too abstract for humans to interpret.</a:t>
            </a:r>
          </a:p>
          <a:p>
            <a:endParaRPr lang="en-US"/>
          </a:p>
          <a:p>
            <a:r>
              <a:rPr lang="en-US"/>
              <a:t>But then again, if the performance of these networks is pretty good, should we have to worry about them being interpretable?</a:t>
            </a:r>
            <a:endParaRPr lang="nl-NL"/>
          </a:p>
        </p:txBody>
      </p:sp>
      <p:sp>
        <p:nvSpPr>
          <p:cNvPr id="4" name="Tijdelijke aanduiding voor dianummer 3"/>
          <p:cNvSpPr>
            <a:spLocks noGrp="1"/>
          </p:cNvSpPr>
          <p:nvPr>
            <p:ph type="sldNum" sz="quarter" idx="5"/>
          </p:nvPr>
        </p:nvSpPr>
        <p:spPr/>
        <p:txBody>
          <a:bodyPr/>
          <a:lstStyle/>
          <a:p>
            <a:fld id="{06146913-DBF3-5540-BABC-D9F21B354423}" type="slidenum">
              <a:rPr lang="en-US" smtClean="0"/>
              <a:t>43</a:t>
            </a:fld>
            <a:endParaRPr lang="en-US"/>
          </a:p>
        </p:txBody>
      </p:sp>
    </p:spTree>
    <p:extLst>
      <p:ext uri="{BB962C8B-B14F-4D97-AF65-F5344CB8AC3E}">
        <p14:creationId xmlns:p14="http://schemas.microsoft.com/office/powerpoint/2010/main" val="407154721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US"/>
              <a:t>The reason why I'm using these examples of certain uses of neural networks is that, in these cases, the features have a certain semantic meaning. And in these cases, they are very useful for image classification and generation.</a:t>
            </a:r>
          </a:p>
          <a:p>
            <a:endParaRPr lang="en-US"/>
          </a:p>
          <a:p>
            <a:r>
              <a:rPr lang="en-US"/>
              <a:t>However, when neural networks are applied to physiological challenges, they might learn patterns in the data which are too abstract for humans to interpret.</a:t>
            </a:r>
          </a:p>
          <a:p>
            <a:endParaRPr lang="en-US"/>
          </a:p>
          <a:p>
            <a:r>
              <a:rPr lang="en-US"/>
              <a:t>But then again, if the performance of these networks is pretty good, should we have to worry about them being interpretable?</a:t>
            </a:r>
            <a:endParaRPr lang="nl-NL"/>
          </a:p>
        </p:txBody>
      </p:sp>
      <p:sp>
        <p:nvSpPr>
          <p:cNvPr id="4" name="Tijdelijke aanduiding voor dianummer 3"/>
          <p:cNvSpPr>
            <a:spLocks noGrp="1"/>
          </p:cNvSpPr>
          <p:nvPr>
            <p:ph type="sldNum" sz="quarter" idx="5"/>
          </p:nvPr>
        </p:nvSpPr>
        <p:spPr/>
        <p:txBody>
          <a:bodyPr/>
          <a:lstStyle/>
          <a:p>
            <a:fld id="{06146913-DBF3-5540-BABC-D9F21B354423}" type="slidenum">
              <a:rPr lang="en-US" smtClean="0"/>
              <a:t>44</a:t>
            </a:fld>
            <a:endParaRPr lang="en-US"/>
          </a:p>
        </p:txBody>
      </p:sp>
    </p:spTree>
    <p:extLst>
      <p:ext uri="{BB962C8B-B14F-4D97-AF65-F5344CB8AC3E}">
        <p14:creationId xmlns:p14="http://schemas.microsoft.com/office/powerpoint/2010/main" val="2571563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en-US"/>
          </a:p>
          <a:p>
            <a:r>
              <a:rPr lang="en-US"/>
              <a:t>Animationcs, into screen 1 by 1</a:t>
            </a:r>
          </a:p>
          <a:p>
            <a:endParaRPr lang="en-US"/>
          </a:p>
          <a:p>
            <a:endParaRPr lang="en-US"/>
          </a:p>
          <a:p>
            <a:r>
              <a:rPr lang="en-US"/>
              <a:t>Herein, I'd like to make the distinction between anatomy and physiology.</a:t>
            </a:r>
          </a:p>
          <a:p>
            <a:endParaRPr lang="en-US"/>
          </a:p>
          <a:p>
            <a:r>
              <a:rPr lang="en-US"/>
              <a:t>TotalSegmentator can segment anatomical structures, identifying over 104 structures on CT images with high robustness and accuracy.</a:t>
            </a:r>
            <a:endParaRPr lang="nl-NL"/>
          </a:p>
        </p:txBody>
      </p:sp>
      <p:sp>
        <p:nvSpPr>
          <p:cNvPr id="4" name="Tijdelijke aanduiding voor dianummer 3"/>
          <p:cNvSpPr>
            <a:spLocks noGrp="1"/>
          </p:cNvSpPr>
          <p:nvPr>
            <p:ph type="sldNum" sz="quarter" idx="5"/>
          </p:nvPr>
        </p:nvSpPr>
        <p:spPr/>
        <p:txBody>
          <a:bodyPr/>
          <a:lstStyle/>
          <a:p>
            <a:fld id="{06146913-DBF3-5540-BABC-D9F21B354423}" type="slidenum">
              <a:rPr lang="en-US" smtClean="0"/>
              <a:t>6</a:t>
            </a:fld>
            <a:endParaRPr lang="en-US"/>
          </a:p>
        </p:txBody>
      </p:sp>
    </p:spTree>
    <p:extLst>
      <p:ext uri="{BB962C8B-B14F-4D97-AF65-F5344CB8AC3E}">
        <p14:creationId xmlns:p14="http://schemas.microsoft.com/office/powerpoint/2010/main" val="9272108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US"/>
              <a:t>Well, there is one small caveat there because these neural networks are used in medical care.</a:t>
            </a:r>
          </a:p>
          <a:p>
            <a:endParaRPr lang="en-US"/>
          </a:p>
          <a:p>
            <a:r>
              <a:rPr lang="en-US"/>
              <a:t>So the features or the patterns that they learn have to be at least interpretable for humans, doctors, or physicians in order to avoid biases and accountability issues. It should rather help them in making informed decisions on these outputs than making them all by itself.</a:t>
            </a:r>
          </a:p>
          <a:p>
            <a:endParaRPr lang="en-US"/>
          </a:p>
          <a:p>
            <a:r>
              <a:rPr lang="en-US"/>
              <a:t>In other words, if we do not know how a neural network decides on certain medical issues, we will not be able to apply them in medical settings due to the ethical and transparency issues.</a:t>
            </a:r>
          </a:p>
        </p:txBody>
      </p:sp>
      <p:sp>
        <p:nvSpPr>
          <p:cNvPr id="4" name="Tijdelijke aanduiding voor dianummer 3"/>
          <p:cNvSpPr>
            <a:spLocks noGrp="1"/>
          </p:cNvSpPr>
          <p:nvPr>
            <p:ph type="sldNum" sz="quarter" idx="5"/>
          </p:nvPr>
        </p:nvSpPr>
        <p:spPr/>
        <p:txBody>
          <a:bodyPr/>
          <a:lstStyle/>
          <a:p>
            <a:fld id="{06146913-DBF3-5540-BABC-D9F21B354423}" type="slidenum">
              <a:rPr lang="en-US" smtClean="0"/>
              <a:t>45</a:t>
            </a:fld>
            <a:endParaRPr lang="en-US"/>
          </a:p>
        </p:txBody>
      </p:sp>
    </p:spTree>
    <p:extLst>
      <p:ext uri="{BB962C8B-B14F-4D97-AF65-F5344CB8AC3E}">
        <p14:creationId xmlns:p14="http://schemas.microsoft.com/office/powerpoint/2010/main" val="18620895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a:t>They can definitely be useful in helping wiht physiological questions</a:t>
            </a:r>
          </a:p>
          <a:p>
            <a:endParaRPr lang="nl-NL"/>
          </a:p>
          <a:p>
            <a:endParaRPr lang="nl-NL"/>
          </a:p>
          <a:p>
            <a:r>
              <a:rPr lang="nl-NL"/>
              <a:t>Do they need to learn physiology in the data</a:t>
            </a:r>
          </a:p>
          <a:p>
            <a:r>
              <a:rPr lang="nl-NL"/>
              <a:t>No not neccessarily</a:t>
            </a:r>
          </a:p>
          <a:p>
            <a:endParaRPr lang="nl-NL"/>
          </a:p>
          <a:p>
            <a:endParaRPr lang="nl-NL"/>
          </a:p>
          <a:p>
            <a:endParaRPr lang="nl-NL"/>
          </a:p>
          <a:p>
            <a:endParaRPr lang="nl-NL"/>
          </a:p>
        </p:txBody>
      </p:sp>
      <p:sp>
        <p:nvSpPr>
          <p:cNvPr id="4" name="Tijdelijke aanduiding voor dianummer 3"/>
          <p:cNvSpPr>
            <a:spLocks noGrp="1"/>
          </p:cNvSpPr>
          <p:nvPr>
            <p:ph type="sldNum" sz="quarter" idx="5"/>
          </p:nvPr>
        </p:nvSpPr>
        <p:spPr/>
        <p:txBody>
          <a:bodyPr/>
          <a:lstStyle/>
          <a:p>
            <a:fld id="{06146913-DBF3-5540-BABC-D9F21B354423}" type="slidenum">
              <a:rPr lang="en-US" smtClean="0"/>
              <a:t>46</a:t>
            </a:fld>
            <a:endParaRPr lang="en-US"/>
          </a:p>
        </p:txBody>
      </p:sp>
    </p:spTree>
    <p:extLst>
      <p:ext uri="{BB962C8B-B14F-4D97-AF65-F5344CB8AC3E}">
        <p14:creationId xmlns:p14="http://schemas.microsoft.com/office/powerpoint/2010/main" val="392446674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a:t>But they should learn intepretable patterns</a:t>
            </a:r>
          </a:p>
          <a:p>
            <a:endParaRPr lang="nl-NL"/>
          </a:p>
        </p:txBody>
      </p:sp>
      <p:sp>
        <p:nvSpPr>
          <p:cNvPr id="4" name="Tijdelijke aanduiding voor dianummer 3"/>
          <p:cNvSpPr>
            <a:spLocks noGrp="1"/>
          </p:cNvSpPr>
          <p:nvPr>
            <p:ph type="sldNum" sz="quarter" idx="5"/>
          </p:nvPr>
        </p:nvSpPr>
        <p:spPr/>
        <p:txBody>
          <a:bodyPr/>
          <a:lstStyle/>
          <a:p>
            <a:fld id="{06146913-DBF3-5540-BABC-D9F21B354423}" type="slidenum">
              <a:rPr lang="en-US" smtClean="0"/>
              <a:t>47</a:t>
            </a:fld>
            <a:endParaRPr lang="en-US"/>
          </a:p>
        </p:txBody>
      </p:sp>
    </p:spTree>
    <p:extLst>
      <p:ext uri="{BB962C8B-B14F-4D97-AF65-F5344CB8AC3E}">
        <p14:creationId xmlns:p14="http://schemas.microsoft.com/office/powerpoint/2010/main" val="388866044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a:t>Then They can definitely be useful in helping with physiological questions</a:t>
            </a:r>
          </a:p>
          <a:p>
            <a:endParaRPr lang="nl-NL"/>
          </a:p>
        </p:txBody>
      </p:sp>
      <p:sp>
        <p:nvSpPr>
          <p:cNvPr id="4" name="Tijdelijke aanduiding voor dianummer 3"/>
          <p:cNvSpPr>
            <a:spLocks noGrp="1"/>
          </p:cNvSpPr>
          <p:nvPr>
            <p:ph type="sldNum" sz="quarter" idx="5"/>
          </p:nvPr>
        </p:nvSpPr>
        <p:spPr/>
        <p:txBody>
          <a:bodyPr/>
          <a:lstStyle/>
          <a:p>
            <a:fld id="{06146913-DBF3-5540-BABC-D9F21B354423}" type="slidenum">
              <a:rPr lang="en-US" smtClean="0"/>
              <a:t>48</a:t>
            </a:fld>
            <a:endParaRPr lang="en-US"/>
          </a:p>
        </p:txBody>
      </p:sp>
    </p:spTree>
    <p:extLst>
      <p:ext uri="{BB962C8B-B14F-4D97-AF65-F5344CB8AC3E}">
        <p14:creationId xmlns:p14="http://schemas.microsoft.com/office/powerpoint/2010/main" val="224529043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a:t>And this brings us to the next and final part of our presentation, do we have to be able to learn the physiology in order to be useful in physiological issues and challenges?</a:t>
            </a:r>
          </a:p>
          <a:p>
            <a:endParaRPr lang="nl-NL"/>
          </a:p>
        </p:txBody>
      </p:sp>
      <p:sp>
        <p:nvSpPr>
          <p:cNvPr id="4" name="Tijdelijke aanduiding voor dianummer 3"/>
          <p:cNvSpPr>
            <a:spLocks noGrp="1"/>
          </p:cNvSpPr>
          <p:nvPr>
            <p:ph type="sldNum" sz="quarter" idx="5"/>
          </p:nvPr>
        </p:nvSpPr>
        <p:spPr/>
        <p:txBody>
          <a:bodyPr/>
          <a:lstStyle/>
          <a:p>
            <a:fld id="{06146913-DBF3-5540-BABC-D9F21B354423}" type="slidenum">
              <a:rPr lang="en-US" smtClean="0"/>
              <a:t>49</a:t>
            </a:fld>
            <a:endParaRPr lang="en-US"/>
          </a:p>
        </p:txBody>
      </p:sp>
    </p:spTree>
    <p:extLst>
      <p:ext uri="{BB962C8B-B14F-4D97-AF65-F5344CB8AC3E}">
        <p14:creationId xmlns:p14="http://schemas.microsoft.com/office/powerpoint/2010/main" val="420945088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a:t>So to get back to our original questions</a:t>
            </a:r>
          </a:p>
          <a:p>
            <a:endParaRPr lang="nl-NL"/>
          </a:p>
          <a:p>
            <a:r>
              <a:rPr lang="nl-NL"/>
              <a:t>Can a neural network learn physiology, the answer in theory is yes</a:t>
            </a:r>
          </a:p>
          <a:p>
            <a:endParaRPr lang="nl-NL"/>
          </a:p>
          <a:p>
            <a:r>
              <a:rPr lang="nl-NL" sz="1200" kern="0"/>
              <a:t>(but in order to be useful in physiological applications?</a:t>
            </a:r>
          </a:p>
          <a:p>
            <a:endParaRPr lang="nl-NL"/>
          </a:p>
          <a:p>
            <a:r>
              <a:rPr lang="nl-NL"/>
              <a:t>r it does not need to learn physiology, but it should learn interpretable features or patterns </a:t>
            </a:r>
          </a:p>
          <a:p>
            <a:r>
              <a:rPr lang="nl-NL"/>
              <a:t>Thank you for listening</a:t>
            </a:r>
          </a:p>
        </p:txBody>
      </p:sp>
      <p:sp>
        <p:nvSpPr>
          <p:cNvPr id="4" name="Tijdelijke aanduiding voor dianummer 3"/>
          <p:cNvSpPr>
            <a:spLocks noGrp="1"/>
          </p:cNvSpPr>
          <p:nvPr>
            <p:ph type="sldNum" sz="quarter" idx="5"/>
          </p:nvPr>
        </p:nvSpPr>
        <p:spPr/>
        <p:txBody>
          <a:bodyPr/>
          <a:lstStyle/>
          <a:p>
            <a:fld id="{06146913-DBF3-5540-BABC-D9F21B354423}" type="slidenum">
              <a:rPr lang="en-US" smtClean="0"/>
              <a:t>50</a:t>
            </a:fld>
            <a:endParaRPr lang="en-US"/>
          </a:p>
        </p:txBody>
      </p:sp>
    </p:spTree>
    <p:extLst>
      <p:ext uri="{BB962C8B-B14F-4D97-AF65-F5344CB8AC3E}">
        <p14:creationId xmlns:p14="http://schemas.microsoft.com/office/powerpoint/2010/main" val="232994333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a:t>So to get back to our original questions</a:t>
            </a:r>
          </a:p>
          <a:p>
            <a:endParaRPr lang="nl-NL"/>
          </a:p>
          <a:p>
            <a:r>
              <a:rPr lang="nl-NL"/>
              <a:t>Can a neural network learn physiology, the answer in theory is yes</a:t>
            </a:r>
          </a:p>
          <a:p>
            <a:endParaRPr lang="nl-NL"/>
          </a:p>
          <a:p>
            <a:r>
              <a:rPr lang="nl-NL" sz="1200" kern="0"/>
              <a:t>(but in order to be useful in physiological applications?</a:t>
            </a:r>
          </a:p>
          <a:p>
            <a:endParaRPr lang="nl-NL"/>
          </a:p>
          <a:p>
            <a:r>
              <a:rPr lang="nl-NL"/>
              <a:t>r it does not need to learn physiology, but it should learn interpretable features or patterns </a:t>
            </a:r>
          </a:p>
          <a:p>
            <a:r>
              <a:rPr lang="nl-NL"/>
              <a:t>Thank you for listening</a:t>
            </a:r>
          </a:p>
        </p:txBody>
      </p:sp>
      <p:sp>
        <p:nvSpPr>
          <p:cNvPr id="4" name="Tijdelijke aanduiding voor dianummer 3"/>
          <p:cNvSpPr>
            <a:spLocks noGrp="1"/>
          </p:cNvSpPr>
          <p:nvPr>
            <p:ph type="sldNum" sz="quarter" idx="5"/>
          </p:nvPr>
        </p:nvSpPr>
        <p:spPr/>
        <p:txBody>
          <a:bodyPr/>
          <a:lstStyle/>
          <a:p>
            <a:fld id="{06146913-DBF3-5540-BABC-D9F21B354423}" type="slidenum">
              <a:rPr lang="en-US" smtClean="0"/>
              <a:t>51</a:t>
            </a:fld>
            <a:endParaRPr lang="en-US"/>
          </a:p>
        </p:txBody>
      </p:sp>
    </p:spTree>
    <p:extLst>
      <p:ext uri="{BB962C8B-B14F-4D97-AF65-F5344CB8AC3E}">
        <p14:creationId xmlns:p14="http://schemas.microsoft.com/office/powerpoint/2010/main" val="1960416078"/>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a:t>So to get back to our original questions</a:t>
            </a:r>
          </a:p>
          <a:p>
            <a:endParaRPr lang="nl-NL"/>
          </a:p>
          <a:p>
            <a:r>
              <a:rPr lang="nl-NL"/>
              <a:t>Can a neural network learn physiology, the answer in theory is yes</a:t>
            </a:r>
          </a:p>
          <a:p>
            <a:endParaRPr lang="nl-NL"/>
          </a:p>
          <a:p>
            <a:r>
              <a:rPr lang="nl-NL" sz="1200" kern="0"/>
              <a:t>(but in order to be useful in physiological applications?</a:t>
            </a:r>
          </a:p>
          <a:p>
            <a:endParaRPr lang="nl-NL"/>
          </a:p>
          <a:p>
            <a:r>
              <a:rPr lang="nl-NL"/>
              <a:t>r it does not need to learn physiology, but it should learn interpretable features or patterns </a:t>
            </a:r>
          </a:p>
          <a:p>
            <a:r>
              <a:rPr lang="nl-NL"/>
              <a:t>Thank you for listening</a:t>
            </a:r>
          </a:p>
        </p:txBody>
      </p:sp>
      <p:sp>
        <p:nvSpPr>
          <p:cNvPr id="4" name="Tijdelijke aanduiding voor dianummer 3"/>
          <p:cNvSpPr>
            <a:spLocks noGrp="1"/>
          </p:cNvSpPr>
          <p:nvPr>
            <p:ph type="sldNum" sz="quarter" idx="5"/>
          </p:nvPr>
        </p:nvSpPr>
        <p:spPr/>
        <p:txBody>
          <a:bodyPr/>
          <a:lstStyle/>
          <a:p>
            <a:fld id="{06146913-DBF3-5540-BABC-D9F21B354423}" type="slidenum">
              <a:rPr lang="en-US" smtClean="0"/>
              <a:t>52</a:t>
            </a:fld>
            <a:endParaRPr lang="en-US"/>
          </a:p>
        </p:txBody>
      </p:sp>
    </p:spTree>
    <p:extLst>
      <p:ext uri="{BB962C8B-B14F-4D97-AF65-F5344CB8AC3E}">
        <p14:creationId xmlns:p14="http://schemas.microsoft.com/office/powerpoint/2010/main" val="360527808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a:t>So to get back to our original questions</a:t>
            </a:r>
          </a:p>
          <a:p>
            <a:endParaRPr lang="nl-NL"/>
          </a:p>
          <a:p>
            <a:r>
              <a:rPr lang="nl-NL"/>
              <a:t>Can a neural network learn physiology, the answer in theory is yes</a:t>
            </a:r>
          </a:p>
          <a:p>
            <a:endParaRPr lang="nl-NL"/>
          </a:p>
          <a:p>
            <a:r>
              <a:rPr lang="nl-NL" sz="1200" kern="0"/>
              <a:t>(but in order to be useful in physiological applications?</a:t>
            </a:r>
          </a:p>
          <a:p>
            <a:endParaRPr lang="nl-NL"/>
          </a:p>
          <a:p>
            <a:r>
              <a:rPr lang="nl-NL"/>
              <a:t>r it does not need to learn physiology, but it should learn interpretable features or patterns </a:t>
            </a:r>
          </a:p>
          <a:p>
            <a:r>
              <a:rPr lang="nl-NL"/>
              <a:t>Thank you for listening</a:t>
            </a:r>
          </a:p>
        </p:txBody>
      </p:sp>
      <p:sp>
        <p:nvSpPr>
          <p:cNvPr id="4" name="Tijdelijke aanduiding voor dianummer 3"/>
          <p:cNvSpPr>
            <a:spLocks noGrp="1"/>
          </p:cNvSpPr>
          <p:nvPr>
            <p:ph type="sldNum" sz="quarter" idx="5"/>
          </p:nvPr>
        </p:nvSpPr>
        <p:spPr/>
        <p:txBody>
          <a:bodyPr/>
          <a:lstStyle/>
          <a:p>
            <a:fld id="{06146913-DBF3-5540-BABC-D9F21B354423}" type="slidenum">
              <a:rPr lang="en-US" smtClean="0"/>
              <a:t>53</a:t>
            </a:fld>
            <a:endParaRPr lang="en-US"/>
          </a:p>
        </p:txBody>
      </p:sp>
    </p:spTree>
    <p:extLst>
      <p:ext uri="{BB962C8B-B14F-4D97-AF65-F5344CB8AC3E}">
        <p14:creationId xmlns:p14="http://schemas.microsoft.com/office/powerpoint/2010/main" val="133956784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a:t>So these were the questions  I asked myself during the process of developing this blog post and presentation</a:t>
            </a:r>
          </a:p>
          <a:p>
            <a:endParaRPr lang="nl-NL"/>
          </a:p>
          <a:p>
            <a:r>
              <a:rPr lang="nl-NL"/>
              <a:t>Do you have any questions for me?</a:t>
            </a:r>
          </a:p>
          <a:p>
            <a:endParaRPr lang="nl-NL"/>
          </a:p>
        </p:txBody>
      </p:sp>
      <p:sp>
        <p:nvSpPr>
          <p:cNvPr id="4" name="Tijdelijke aanduiding voor dianummer 3"/>
          <p:cNvSpPr>
            <a:spLocks noGrp="1"/>
          </p:cNvSpPr>
          <p:nvPr>
            <p:ph type="sldNum" sz="quarter" idx="5"/>
          </p:nvPr>
        </p:nvSpPr>
        <p:spPr/>
        <p:txBody>
          <a:bodyPr/>
          <a:lstStyle/>
          <a:p>
            <a:fld id="{06146913-DBF3-5540-BABC-D9F21B354423}" type="slidenum">
              <a:rPr lang="en-US" smtClean="0"/>
              <a:t>54</a:t>
            </a:fld>
            <a:endParaRPr lang="en-US"/>
          </a:p>
        </p:txBody>
      </p:sp>
    </p:spTree>
    <p:extLst>
      <p:ext uri="{BB962C8B-B14F-4D97-AF65-F5344CB8AC3E}">
        <p14:creationId xmlns:p14="http://schemas.microsoft.com/office/powerpoint/2010/main" val="37199636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en-US"/>
              <a:t>Complex systes </a:t>
            </a:r>
            <a:r>
              <a:rPr lang="en-US">
                <a:sym typeface="Wingdings" panose="05000000000000000000" pitchFamily="2" charset="2"/>
              </a:rPr>
              <a:t> complex interactions</a:t>
            </a:r>
          </a:p>
          <a:p>
            <a:r>
              <a:rPr lang="en-US">
                <a:sym typeface="Wingdings" panose="05000000000000000000" pitchFamily="2" charset="2"/>
              </a:rPr>
              <a:t>Anatomy and physiology cannot be separated</a:t>
            </a:r>
            <a:endParaRPr lang="en-US"/>
          </a:p>
          <a:p>
            <a:endParaRPr lang="en-US"/>
          </a:p>
          <a:p>
            <a:endParaRPr lang="en-US"/>
          </a:p>
          <a:p>
            <a:r>
              <a:rPr lang="en-US"/>
              <a:t>The human body is an organism comprised of many physiological systems. To resolve many medical issues and challenges, it is important to know how these systems work and how they interact on multiple scales.</a:t>
            </a:r>
          </a:p>
          <a:p>
            <a:endParaRPr lang="en-US"/>
          </a:p>
          <a:p>
            <a:r>
              <a:rPr lang="en-US"/>
              <a:t>But this has not been extensively done yet. So, why is this?</a:t>
            </a:r>
            <a:endParaRPr lang="nl-NL"/>
          </a:p>
        </p:txBody>
      </p:sp>
      <p:sp>
        <p:nvSpPr>
          <p:cNvPr id="4" name="Tijdelijke aanduiding voor dianummer 3"/>
          <p:cNvSpPr>
            <a:spLocks noGrp="1"/>
          </p:cNvSpPr>
          <p:nvPr>
            <p:ph type="sldNum" sz="quarter" idx="5"/>
          </p:nvPr>
        </p:nvSpPr>
        <p:spPr/>
        <p:txBody>
          <a:bodyPr/>
          <a:lstStyle/>
          <a:p>
            <a:fld id="{06146913-DBF3-5540-BABC-D9F21B354423}" type="slidenum">
              <a:rPr lang="en-US" smtClean="0"/>
              <a:t>7</a:t>
            </a:fld>
            <a:endParaRPr lang="en-US"/>
          </a:p>
        </p:txBody>
      </p:sp>
    </p:spTree>
    <p:extLst>
      <p:ext uri="{BB962C8B-B14F-4D97-AF65-F5344CB8AC3E}">
        <p14:creationId xmlns:p14="http://schemas.microsoft.com/office/powerpoint/2010/main" val="47223374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endParaRPr lang="nl-NL"/>
          </a:p>
        </p:txBody>
      </p:sp>
      <p:sp>
        <p:nvSpPr>
          <p:cNvPr id="4" name="Tijdelijke aanduiding voor dianummer 3"/>
          <p:cNvSpPr>
            <a:spLocks noGrp="1"/>
          </p:cNvSpPr>
          <p:nvPr>
            <p:ph type="sldNum" sz="quarter" idx="5"/>
          </p:nvPr>
        </p:nvSpPr>
        <p:spPr/>
        <p:txBody>
          <a:bodyPr/>
          <a:lstStyle/>
          <a:p>
            <a:fld id="{06146913-DBF3-5540-BABC-D9F21B354423}" type="slidenum">
              <a:rPr lang="en-US" smtClean="0"/>
              <a:t>56</a:t>
            </a:fld>
            <a:endParaRPr lang="en-US"/>
          </a:p>
        </p:txBody>
      </p:sp>
    </p:spTree>
    <p:extLst>
      <p:ext uri="{BB962C8B-B14F-4D97-AF65-F5344CB8AC3E}">
        <p14:creationId xmlns:p14="http://schemas.microsoft.com/office/powerpoint/2010/main" val="19863656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a:t>So from this you could already infer for a bit that human physiology can be quite complex, however, when trying to model this, is aiming to reduce the complexity</a:t>
            </a:r>
          </a:p>
        </p:txBody>
      </p:sp>
      <p:sp>
        <p:nvSpPr>
          <p:cNvPr id="4" name="Tijdelijke aanduiding voor dianummer 3"/>
          <p:cNvSpPr>
            <a:spLocks noGrp="1"/>
          </p:cNvSpPr>
          <p:nvPr>
            <p:ph type="sldNum" sz="quarter" idx="5"/>
          </p:nvPr>
        </p:nvSpPr>
        <p:spPr/>
        <p:txBody>
          <a:bodyPr/>
          <a:lstStyle/>
          <a:p>
            <a:fld id="{06146913-DBF3-5540-BABC-D9F21B354423}" type="slidenum">
              <a:rPr lang="en-US" smtClean="0"/>
              <a:t>8</a:t>
            </a:fld>
            <a:endParaRPr lang="en-US"/>
          </a:p>
        </p:txBody>
      </p:sp>
    </p:spTree>
    <p:extLst>
      <p:ext uri="{BB962C8B-B14F-4D97-AF65-F5344CB8AC3E}">
        <p14:creationId xmlns:p14="http://schemas.microsoft.com/office/powerpoint/2010/main" val="234656022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a:t>Even though human physiology, is complex, we could, try model it like many other systems,  as a network with nodes and edges</a:t>
            </a:r>
          </a:p>
        </p:txBody>
      </p:sp>
      <p:sp>
        <p:nvSpPr>
          <p:cNvPr id="4" name="Tijdelijke aanduiding voor dianummer 3"/>
          <p:cNvSpPr>
            <a:spLocks noGrp="1"/>
          </p:cNvSpPr>
          <p:nvPr>
            <p:ph type="sldNum" sz="quarter" idx="5"/>
          </p:nvPr>
        </p:nvSpPr>
        <p:spPr/>
        <p:txBody>
          <a:bodyPr/>
          <a:lstStyle/>
          <a:p>
            <a:fld id="{06146913-DBF3-5540-BABC-D9F21B354423}" type="slidenum">
              <a:rPr lang="en-US" smtClean="0"/>
              <a:t>9</a:t>
            </a:fld>
            <a:endParaRPr lang="en-US"/>
          </a:p>
        </p:txBody>
      </p:sp>
    </p:spTree>
    <p:extLst>
      <p:ext uri="{BB962C8B-B14F-4D97-AF65-F5344CB8AC3E}">
        <p14:creationId xmlns:p14="http://schemas.microsoft.com/office/powerpoint/2010/main" val="39201124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a:t>Basics neurovasc coupling</a:t>
            </a:r>
          </a:p>
          <a:p>
            <a:endParaRPr lang="nl-NL"/>
          </a:p>
          <a:p>
            <a:r>
              <a:rPr lang="nl-NL"/>
              <a:t>Short explanation peri and astro</a:t>
            </a:r>
          </a:p>
          <a:p>
            <a:endParaRPr lang="nl-NL"/>
          </a:p>
          <a:p>
            <a:r>
              <a:rPr lang="nl-NL"/>
              <a:t>Let’s use this example to model a significantly simplified version neurovascular coupling , wherein a is a neuron, B is an astrocyte and C a pericyte ( an endothial cell of the vascular lining of the brain)</a:t>
            </a:r>
          </a:p>
        </p:txBody>
      </p:sp>
      <p:sp>
        <p:nvSpPr>
          <p:cNvPr id="4" name="Tijdelijke aanduiding voor dianummer 3"/>
          <p:cNvSpPr>
            <a:spLocks noGrp="1"/>
          </p:cNvSpPr>
          <p:nvPr>
            <p:ph type="sldNum" sz="quarter" idx="5"/>
          </p:nvPr>
        </p:nvSpPr>
        <p:spPr/>
        <p:txBody>
          <a:bodyPr/>
          <a:lstStyle/>
          <a:p>
            <a:fld id="{06146913-DBF3-5540-BABC-D9F21B354423}" type="slidenum">
              <a:rPr lang="en-US" smtClean="0"/>
              <a:t>10</a:t>
            </a:fld>
            <a:endParaRPr lang="en-US"/>
          </a:p>
        </p:txBody>
      </p:sp>
    </p:spTree>
    <p:extLst>
      <p:ext uri="{BB962C8B-B14F-4D97-AF65-F5344CB8AC3E}">
        <p14:creationId xmlns:p14="http://schemas.microsoft.com/office/powerpoint/2010/main" val="39134286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a:t>Neural activity rises, so there is more glucose and oxygen consumed in the neuron</a:t>
            </a:r>
          </a:p>
        </p:txBody>
      </p:sp>
      <p:sp>
        <p:nvSpPr>
          <p:cNvPr id="4" name="Tijdelijke aanduiding voor dianummer 3"/>
          <p:cNvSpPr>
            <a:spLocks noGrp="1"/>
          </p:cNvSpPr>
          <p:nvPr>
            <p:ph type="sldNum" sz="quarter" idx="5"/>
          </p:nvPr>
        </p:nvSpPr>
        <p:spPr/>
        <p:txBody>
          <a:bodyPr/>
          <a:lstStyle/>
          <a:p>
            <a:fld id="{06146913-DBF3-5540-BABC-D9F21B354423}" type="slidenum">
              <a:rPr lang="en-US" smtClean="0"/>
              <a:t>11</a:t>
            </a:fld>
            <a:endParaRPr lang="en-US"/>
          </a:p>
        </p:txBody>
      </p:sp>
    </p:spTree>
    <p:extLst>
      <p:ext uri="{BB962C8B-B14F-4D97-AF65-F5344CB8AC3E}">
        <p14:creationId xmlns:p14="http://schemas.microsoft.com/office/powerpoint/2010/main" val="119924258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pic>
        <p:nvPicPr>
          <p:cNvPr id="5187" name="Picture 518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46" y="0"/>
            <a:ext cx="9140307" cy="5143500"/>
          </a:xfrm>
          <a:prstGeom prst="rect">
            <a:avLst/>
          </a:prstGeom>
        </p:spPr>
      </p:pic>
      <p:sp>
        <p:nvSpPr>
          <p:cNvPr id="5134" name="Rectangle 14"/>
          <p:cNvSpPr>
            <a:spLocks noGrp="1" noChangeArrowheads="1"/>
          </p:cNvSpPr>
          <p:nvPr>
            <p:ph type="ctrTitle"/>
          </p:nvPr>
        </p:nvSpPr>
        <p:spPr>
          <a:xfrm>
            <a:off x="2120010" y="1853819"/>
            <a:ext cx="6954100" cy="971550"/>
          </a:xfr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t"/>
          <a:lstStyle>
            <a:lvl1pPr algn="l">
              <a:defRPr sz="3200">
                <a:solidFill>
                  <a:schemeClr val="bg1"/>
                </a:solidFill>
              </a:defRPr>
            </a:lvl1pPr>
          </a:lstStyle>
          <a:p>
            <a:pPr lvl="0"/>
            <a:r>
              <a:rPr lang="de-DE" noProof="0"/>
              <a:t>Titelmasterformat durch Klicken bearbeiten</a:t>
            </a:r>
            <a:endParaRPr lang="de-DE" noProof="0" dirty="0"/>
          </a:p>
        </p:txBody>
      </p:sp>
      <p:sp>
        <p:nvSpPr>
          <p:cNvPr id="5135" name="Rectangle 15"/>
          <p:cNvSpPr>
            <a:spLocks noGrp="1" noChangeArrowheads="1"/>
          </p:cNvSpPr>
          <p:nvPr>
            <p:ph type="subTitle" idx="1" hasCustomPrompt="1"/>
          </p:nvPr>
        </p:nvSpPr>
        <p:spPr>
          <a:xfrm>
            <a:off x="2120010" y="1340659"/>
            <a:ext cx="6954100" cy="514350"/>
          </a:xfr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marL="0" indent="0" algn="l">
              <a:buFontTx/>
              <a:buNone/>
              <a:defRPr>
                <a:solidFill>
                  <a:schemeClr val="bg1"/>
                </a:solidFill>
              </a:defRPr>
            </a:lvl1pPr>
          </a:lstStyle>
          <a:p>
            <a:pPr lvl="0"/>
            <a:r>
              <a:rPr lang="en-US" noProof="0" dirty="0"/>
              <a:t>Computer Aided Medical Procedures</a:t>
            </a:r>
            <a:endParaRPr lang="de-DE" noProof="0" dirty="0"/>
          </a:p>
        </p:txBody>
      </p:sp>
    </p:spTree>
    <p:extLst>
      <p:ext uri="{BB962C8B-B14F-4D97-AF65-F5344CB8AC3E}">
        <p14:creationId xmlns:p14="http://schemas.microsoft.com/office/powerpoint/2010/main" val="8070907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Titelmasterformat durch Klicken bearbeiten</a:t>
            </a:r>
            <a:endParaRPr lang="en-US"/>
          </a:p>
        </p:txBody>
      </p:sp>
      <p:sp>
        <p:nvSpPr>
          <p:cNvPr id="3" name="Vertical Text Placeholder 2"/>
          <p:cNvSpPr>
            <a:spLocks noGrp="1"/>
          </p:cNvSpPr>
          <p:nvPr>
            <p:ph type="body" orient="vert" idx="1"/>
          </p:nvPr>
        </p:nvSpPr>
        <p:spPr/>
        <p:txBody>
          <a:bodyPr vert="eaVert"/>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7" name="Rectangle 4"/>
          <p:cNvSpPr>
            <a:spLocks noGrp="1" noChangeArrowheads="1"/>
          </p:cNvSpPr>
          <p:nvPr>
            <p:ph type="dt" sz="half" idx="10"/>
          </p:nvPr>
        </p:nvSpPr>
        <p:spPr bwMode="auto">
          <a:xfrm>
            <a:off x="4876800" y="4743450"/>
            <a:ext cx="3276600" cy="400050"/>
          </a:xfrm>
          <a:prstGeom prst="rect">
            <a:avLst/>
          </a:prstGeom>
          <a:ln>
            <a:miter lim="800000"/>
            <a:headEnd/>
            <a:tailEnd/>
          </a:ln>
        </p:spPr>
        <p:txBody>
          <a:bodyPr vert="horz" wrap="square" lIns="91440" tIns="45720" rIns="91440" bIns="45720" numCol="1" anchor="ctr" anchorCtr="0" compatLnSpc="1">
            <a:prstTxWarp prst="textNoShape">
              <a:avLst/>
            </a:prstTxWarp>
          </a:bodyPr>
          <a:lstStyle>
            <a:lvl1pPr algn="r" eaLnBrk="0" hangingPunct="0">
              <a:defRPr sz="1200">
                <a:solidFill>
                  <a:srgbClr val="FFFFFF"/>
                </a:solidFill>
                <a:latin typeface="TUM Neue Helvetica 55 Regular" charset="0"/>
                <a:cs typeface="+mn-cs"/>
              </a:defRPr>
            </a:lvl1pPr>
          </a:lstStyle>
          <a:p>
            <a:fld id="{0C239D90-B595-5D48-BAA1-D0EA0BEDDE62}" type="datetime4">
              <a:rPr lang="en-US" smtClean="0"/>
              <a:t>July 10, 2024</a:t>
            </a:fld>
            <a:endParaRPr lang="en-US"/>
          </a:p>
        </p:txBody>
      </p:sp>
      <p:sp>
        <p:nvSpPr>
          <p:cNvPr id="8" name="Rectangle 6"/>
          <p:cNvSpPr>
            <a:spLocks noGrp="1" noChangeArrowheads="1"/>
          </p:cNvSpPr>
          <p:nvPr>
            <p:ph type="sldNum" sz="quarter" idx="4"/>
          </p:nvPr>
        </p:nvSpPr>
        <p:spPr bwMode="auto">
          <a:xfrm>
            <a:off x="8077200" y="4743450"/>
            <a:ext cx="1066800" cy="400050"/>
          </a:xfrm>
          <a:prstGeom prst="rect">
            <a:avLst/>
          </a:prstGeom>
          <a:ln>
            <a:miter lim="800000"/>
            <a:headEnd/>
            <a:tailEnd/>
          </a:ln>
        </p:spPr>
        <p:txBody>
          <a:bodyPr vert="horz" wrap="square" lIns="91440" tIns="45720" rIns="91440" bIns="45720" numCol="1" anchor="ctr" anchorCtr="0" compatLnSpc="1">
            <a:prstTxWarp prst="textNoShape">
              <a:avLst/>
            </a:prstTxWarp>
          </a:bodyPr>
          <a:lstStyle>
            <a:lvl1pPr algn="l" eaLnBrk="0" hangingPunct="0">
              <a:defRPr sz="1200">
                <a:solidFill>
                  <a:srgbClr val="FFFFFF"/>
                </a:solidFill>
                <a:latin typeface="TUM Neue Helvetica 55 Regular" charset="0"/>
                <a:cs typeface="+mn-cs"/>
              </a:defRPr>
            </a:lvl1pPr>
          </a:lstStyle>
          <a:p>
            <a:r>
              <a:rPr lang="en-US" dirty="0"/>
              <a:t>Slide </a:t>
            </a:r>
            <a:fld id="{E27654B9-2CBC-E046-9B7E-70345D26D3AC}" type="slidenum">
              <a:rPr lang="en-US" smtClean="0"/>
              <a:t>‹nr.›</a:t>
            </a:fld>
            <a:endParaRPr lang="en-US" dirty="0"/>
          </a:p>
        </p:txBody>
      </p:sp>
      <p:sp>
        <p:nvSpPr>
          <p:cNvPr id="6" name="Footer Placeholder 1"/>
          <p:cNvSpPr>
            <a:spLocks noGrp="1"/>
          </p:cNvSpPr>
          <p:nvPr>
            <p:ph type="ftr" sz="quarter" idx="3"/>
          </p:nvPr>
        </p:nvSpPr>
        <p:spPr>
          <a:xfrm>
            <a:off x="1117172" y="4743450"/>
            <a:ext cx="3759628" cy="400050"/>
          </a:xfrm>
          <a:prstGeom prst="rect">
            <a:avLst/>
          </a:prstGeom>
        </p:spPr>
        <p:txBody>
          <a:bodyPr vert="horz" lIns="91440" tIns="45720" rIns="91440" bIns="45720" rtlCol="0" anchor="ctr"/>
          <a:lstStyle>
            <a:lvl1pPr algn="l">
              <a:defRPr sz="1200">
                <a:solidFill>
                  <a:schemeClr val="bg1"/>
                </a:solidFill>
              </a:defRPr>
            </a:lvl1pPr>
          </a:lstStyle>
          <a:p>
            <a:r>
              <a:rPr lang="en-US" dirty="0"/>
              <a:t>Computer Aided Medical Procedures</a:t>
            </a:r>
          </a:p>
        </p:txBody>
      </p:sp>
    </p:spTree>
    <p:extLst>
      <p:ext uri="{BB962C8B-B14F-4D97-AF65-F5344CB8AC3E}">
        <p14:creationId xmlns:p14="http://schemas.microsoft.com/office/powerpoint/2010/main" val="28875072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78614" y="685800"/>
            <a:ext cx="2105025" cy="3943350"/>
          </a:xfrm>
        </p:spPr>
        <p:txBody>
          <a:bodyPr vert="eaVert"/>
          <a:lstStyle/>
          <a:p>
            <a:r>
              <a:rPr lang="de-DE"/>
              <a:t>Titelmasterformat durch Klicken bearbeiten</a:t>
            </a:r>
            <a:endParaRPr lang="en-US"/>
          </a:p>
        </p:txBody>
      </p:sp>
      <p:sp>
        <p:nvSpPr>
          <p:cNvPr id="3" name="Vertical Text Placeholder 2"/>
          <p:cNvSpPr>
            <a:spLocks noGrp="1"/>
          </p:cNvSpPr>
          <p:nvPr>
            <p:ph type="body" orient="vert" idx="1"/>
          </p:nvPr>
        </p:nvSpPr>
        <p:spPr>
          <a:xfrm>
            <a:off x="358775" y="685800"/>
            <a:ext cx="6167438" cy="3943350"/>
          </a:xfrm>
        </p:spPr>
        <p:txBody>
          <a:bodyPr vert="eaVert"/>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7" name="Rectangle 4"/>
          <p:cNvSpPr>
            <a:spLocks noGrp="1" noChangeArrowheads="1"/>
          </p:cNvSpPr>
          <p:nvPr>
            <p:ph type="dt" sz="half" idx="10"/>
          </p:nvPr>
        </p:nvSpPr>
        <p:spPr bwMode="auto">
          <a:xfrm>
            <a:off x="4876800" y="4743450"/>
            <a:ext cx="3276600" cy="400050"/>
          </a:xfrm>
          <a:prstGeom prst="rect">
            <a:avLst/>
          </a:prstGeom>
          <a:ln>
            <a:miter lim="800000"/>
            <a:headEnd/>
            <a:tailEnd/>
          </a:ln>
        </p:spPr>
        <p:txBody>
          <a:bodyPr vert="horz" wrap="square" lIns="91440" tIns="45720" rIns="91440" bIns="45720" numCol="1" anchor="ctr" anchorCtr="0" compatLnSpc="1">
            <a:prstTxWarp prst="textNoShape">
              <a:avLst/>
            </a:prstTxWarp>
          </a:bodyPr>
          <a:lstStyle>
            <a:lvl1pPr algn="r" eaLnBrk="0" hangingPunct="0">
              <a:defRPr sz="1200">
                <a:solidFill>
                  <a:srgbClr val="FFFFFF"/>
                </a:solidFill>
                <a:latin typeface="TUM Neue Helvetica 55 Regular" charset="0"/>
                <a:cs typeface="+mn-cs"/>
              </a:defRPr>
            </a:lvl1pPr>
          </a:lstStyle>
          <a:p>
            <a:fld id="{BE0853B1-6B83-8641-967E-5D815622BD85}" type="datetime4">
              <a:rPr lang="en-US" smtClean="0"/>
              <a:t>July 10, 2024</a:t>
            </a:fld>
            <a:endParaRPr lang="en-US"/>
          </a:p>
        </p:txBody>
      </p:sp>
      <p:sp>
        <p:nvSpPr>
          <p:cNvPr id="8" name="Rectangle 6"/>
          <p:cNvSpPr>
            <a:spLocks noGrp="1" noChangeArrowheads="1"/>
          </p:cNvSpPr>
          <p:nvPr>
            <p:ph type="sldNum" sz="quarter" idx="4"/>
          </p:nvPr>
        </p:nvSpPr>
        <p:spPr bwMode="auto">
          <a:xfrm>
            <a:off x="8077200" y="4743450"/>
            <a:ext cx="1066800" cy="400050"/>
          </a:xfrm>
          <a:prstGeom prst="rect">
            <a:avLst/>
          </a:prstGeom>
          <a:ln>
            <a:miter lim="800000"/>
            <a:headEnd/>
            <a:tailEnd/>
          </a:ln>
        </p:spPr>
        <p:txBody>
          <a:bodyPr vert="horz" wrap="square" lIns="91440" tIns="45720" rIns="91440" bIns="45720" numCol="1" anchor="ctr" anchorCtr="0" compatLnSpc="1">
            <a:prstTxWarp prst="textNoShape">
              <a:avLst/>
            </a:prstTxWarp>
          </a:bodyPr>
          <a:lstStyle>
            <a:lvl1pPr algn="l" eaLnBrk="0" hangingPunct="0">
              <a:defRPr sz="1200">
                <a:solidFill>
                  <a:srgbClr val="FFFFFF"/>
                </a:solidFill>
                <a:latin typeface="TUM Neue Helvetica 55 Regular" charset="0"/>
                <a:cs typeface="+mn-cs"/>
              </a:defRPr>
            </a:lvl1pPr>
          </a:lstStyle>
          <a:p>
            <a:r>
              <a:rPr lang="en-US" dirty="0"/>
              <a:t>Slide </a:t>
            </a:r>
            <a:fld id="{E27654B9-2CBC-E046-9B7E-70345D26D3AC}" type="slidenum">
              <a:rPr lang="en-US" smtClean="0"/>
              <a:t>‹nr.›</a:t>
            </a:fld>
            <a:endParaRPr lang="en-US" dirty="0"/>
          </a:p>
        </p:txBody>
      </p:sp>
      <p:sp>
        <p:nvSpPr>
          <p:cNvPr id="6" name="Footer Placeholder 1"/>
          <p:cNvSpPr>
            <a:spLocks noGrp="1"/>
          </p:cNvSpPr>
          <p:nvPr>
            <p:ph type="ftr" sz="quarter" idx="3"/>
          </p:nvPr>
        </p:nvSpPr>
        <p:spPr>
          <a:xfrm>
            <a:off x="1117172" y="4743450"/>
            <a:ext cx="3759628" cy="400050"/>
          </a:xfrm>
          <a:prstGeom prst="rect">
            <a:avLst/>
          </a:prstGeom>
        </p:spPr>
        <p:txBody>
          <a:bodyPr vert="horz" lIns="91440" tIns="45720" rIns="91440" bIns="45720" rtlCol="0" anchor="ctr"/>
          <a:lstStyle>
            <a:lvl1pPr algn="l">
              <a:defRPr sz="1200">
                <a:solidFill>
                  <a:schemeClr val="bg1"/>
                </a:solidFill>
              </a:defRPr>
            </a:lvl1pPr>
          </a:lstStyle>
          <a:p>
            <a:r>
              <a:rPr lang="en-US" dirty="0"/>
              <a:t>Computer Aided Medical Procedures</a:t>
            </a:r>
          </a:p>
        </p:txBody>
      </p:sp>
    </p:spTree>
    <p:extLst>
      <p:ext uri="{BB962C8B-B14F-4D97-AF65-F5344CB8AC3E}">
        <p14:creationId xmlns:p14="http://schemas.microsoft.com/office/powerpoint/2010/main" val="115330753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Abschnitts-&#10;überschrift">
    <p:spTree>
      <p:nvGrpSpPr>
        <p:cNvPr id="1" name=""/>
        <p:cNvGrpSpPr/>
        <p:nvPr/>
      </p:nvGrpSpPr>
      <p:grpSpPr>
        <a:xfrm>
          <a:off x="0" y="0"/>
          <a:ext cx="0" cy="0"/>
          <a:chOff x="0" y="0"/>
          <a:chExt cx="0" cy="0"/>
        </a:xfrm>
      </p:grpSpPr>
      <p:pic>
        <p:nvPicPr>
          <p:cNvPr id="93" name="Picture 9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3999" cy="5143500"/>
          </a:xfrm>
          <a:prstGeom prst="rect">
            <a:avLst/>
          </a:prstGeom>
        </p:spPr>
      </p:pic>
      <p:sp>
        <p:nvSpPr>
          <p:cNvPr id="14" name="Rectangle 15"/>
          <p:cNvSpPr>
            <a:spLocks noGrp="1" noChangeArrowheads="1"/>
          </p:cNvSpPr>
          <p:nvPr>
            <p:ph type="subTitle" idx="12" hasCustomPrompt="1"/>
          </p:nvPr>
        </p:nvSpPr>
        <p:spPr>
          <a:xfrm>
            <a:off x="2120010" y="1336557"/>
            <a:ext cx="6954100" cy="514350"/>
          </a:xfr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b"/>
          <a:lstStyle>
            <a:lvl1pPr marL="0" indent="0" algn="l">
              <a:buFontTx/>
              <a:buNone/>
              <a:defRPr>
                <a:solidFill>
                  <a:schemeClr val="bg1"/>
                </a:solidFill>
              </a:defRPr>
            </a:lvl1pPr>
          </a:lstStyle>
          <a:p>
            <a:pPr lvl="0"/>
            <a:r>
              <a:rPr lang="en-US" noProof="0" dirty="0"/>
              <a:t>Computer Aided Medical Procedures</a:t>
            </a:r>
            <a:endParaRPr lang="de-DE" noProof="0" dirty="0"/>
          </a:p>
        </p:txBody>
      </p:sp>
      <p:sp>
        <p:nvSpPr>
          <p:cNvPr id="15" name="Rectangle 14"/>
          <p:cNvSpPr>
            <a:spLocks noGrp="1" noChangeArrowheads="1"/>
          </p:cNvSpPr>
          <p:nvPr>
            <p:ph type="ctrTitle"/>
          </p:nvPr>
        </p:nvSpPr>
        <p:spPr>
          <a:xfrm>
            <a:off x="2120010" y="1850907"/>
            <a:ext cx="6954100" cy="971550"/>
          </a:xfr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t"/>
          <a:lstStyle>
            <a:lvl1pPr algn="l">
              <a:defRPr sz="3200">
                <a:solidFill>
                  <a:schemeClr val="bg1"/>
                </a:solidFill>
              </a:defRPr>
            </a:lvl1pPr>
          </a:lstStyle>
          <a:p>
            <a:pPr lvl="0"/>
            <a:r>
              <a:rPr lang="de-DE" noProof="0"/>
              <a:t>Titelmasterformat durch Klicken bearbeiten</a:t>
            </a:r>
            <a:endParaRPr lang="de-DE" noProof="0" dirty="0"/>
          </a:p>
        </p:txBody>
      </p:sp>
    </p:spTree>
    <p:extLst>
      <p:ext uri="{BB962C8B-B14F-4D97-AF65-F5344CB8AC3E}">
        <p14:creationId xmlns:p14="http://schemas.microsoft.com/office/powerpoint/2010/main" val="22838134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Titelmasterformat durch Klicken bearbeiten</a:t>
            </a:r>
            <a:endParaRPr lang="en-US" dirty="0"/>
          </a:p>
        </p:txBody>
      </p:sp>
      <p:sp>
        <p:nvSpPr>
          <p:cNvPr id="3" name="Content Placeholder 2"/>
          <p:cNvSpPr>
            <a:spLocks noGrp="1"/>
          </p:cNvSpPr>
          <p:nvPr>
            <p:ph idx="1"/>
          </p:nvPr>
        </p:nvSpPr>
        <p:spPr/>
        <p:txBody>
          <a:body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dirty="0"/>
          </a:p>
        </p:txBody>
      </p:sp>
      <p:sp>
        <p:nvSpPr>
          <p:cNvPr id="6" name="Rectangle 4"/>
          <p:cNvSpPr>
            <a:spLocks noGrp="1" noChangeArrowheads="1"/>
          </p:cNvSpPr>
          <p:nvPr>
            <p:ph type="dt" sz="half" idx="2"/>
          </p:nvPr>
        </p:nvSpPr>
        <p:spPr bwMode="auto">
          <a:xfrm>
            <a:off x="4876800" y="4743450"/>
            <a:ext cx="3276600" cy="400050"/>
          </a:xfrm>
          <a:prstGeom prst="rect">
            <a:avLst/>
          </a:prstGeom>
          <a:ln>
            <a:miter lim="800000"/>
            <a:headEnd/>
            <a:tailEnd/>
          </a:ln>
        </p:spPr>
        <p:txBody>
          <a:bodyPr vert="horz" wrap="square" lIns="91440" tIns="45720" rIns="91440" bIns="45720" numCol="1" anchor="ctr" anchorCtr="0" compatLnSpc="1">
            <a:prstTxWarp prst="textNoShape">
              <a:avLst/>
            </a:prstTxWarp>
          </a:bodyPr>
          <a:lstStyle>
            <a:lvl1pPr algn="r" eaLnBrk="0" hangingPunct="0">
              <a:defRPr sz="1200">
                <a:solidFill>
                  <a:srgbClr val="FFFFFF"/>
                </a:solidFill>
                <a:latin typeface="TUM Neue Helvetica 55 Regular" charset="0"/>
                <a:cs typeface="+mn-cs"/>
              </a:defRPr>
            </a:lvl1pPr>
          </a:lstStyle>
          <a:p>
            <a:fld id="{A7BDDEFD-4FCF-7348-AEF1-A537DD785750}" type="datetime4">
              <a:rPr lang="en-US" smtClean="0"/>
              <a:t>July 10, 2024</a:t>
            </a:fld>
            <a:endParaRPr lang="en-US"/>
          </a:p>
        </p:txBody>
      </p:sp>
      <p:sp>
        <p:nvSpPr>
          <p:cNvPr id="8" name="Footer Placeholder 1"/>
          <p:cNvSpPr>
            <a:spLocks noGrp="1"/>
          </p:cNvSpPr>
          <p:nvPr>
            <p:ph type="ftr" sz="quarter" idx="3"/>
          </p:nvPr>
        </p:nvSpPr>
        <p:spPr>
          <a:xfrm>
            <a:off x="1117172" y="4743450"/>
            <a:ext cx="3759628" cy="400050"/>
          </a:xfrm>
          <a:prstGeom prst="rect">
            <a:avLst/>
          </a:prstGeom>
        </p:spPr>
        <p:txBody>
          <a:bodyPr vert="horz" lIns="91440" tIns="45720" rIns="91440" bIns="45720" rtlCol="0" anchor="ctr"/>
          <a:lstStyle>
            <a:lvl1pPr algn="l">
              <a:defRPr sz="1200">
                <a:solidFill>
                  <a:schemeClr val="bg1"/>
                </a:solidFill>
              </a:defRPr>
            </a:lvl1pPr>
          </a:lstStyle>
          <a:p>
            <a:r>
              <a:rPr lang="en-US" dirty="0"/>
              <a:t>Computer Aided Medical Procedures</a:t>
            </a:r>
          </a:p>
        </p:txBody>
      </p:sp>
      <p:sp>
        <p:nvSpPr>
          <p:cNvPr id="9" name="Rectangle 6"/>
          <p:cNvSpPr>
            <a:spLocks noGrp="1" noChangeArrowheads="1"/>
          </p:cNvSpPr>
          <p:nvPr>
            <p:ph type="sldNum" sz="quarter" idx="4"/>
          </p:nvPr>
        </p:nvSpPr>
        <p:spPr bwMode="auto">
          <a:xfrm>
            <a:off x="8077200" y="4743450"/>
            <a:ext cx="1066800" cy="400050"/>
          </a:xfrm>
          <a:prstGeom prst="rect">
            <a:avLst/>
          </a:prstGeom>
          <a:ln>
            <a:miter lim="800000"/>
            <a:headEnd/>
            <a:tailEnd/>
          </a:ln>
        </p:spPr>
        <p:txBody>
          <a:bodyPr vert="horz" wrap="square" lIns="91440" tIns="45720" rIns="91440" bIns="45720" numCol="1" anchor="ctr" anchorCtr="0" compatLnSpc="1">
            <a:prstTxWarp prst="textNoShape">
              <a:avLst/>
            </a:prstTxWarp>
          </a:bodyPr>
          <a:lstStyle>
            <a:lvl1pPr algn="l" eaLnBrk="0" hangingPunct="0">
              <a:defRPr sz="1200">
                <a:solidFill>
                  <a:srgbClr val="FFFFFF"/>
                </a:solidFill>
                <a:latin typeface="TUM Neue Helvetica 55 Regular" charset="0"/>
                <a:cs typeface="+mn-cs"/>
              </a:defRPr>
            </a:lvl1pPr>
          </a:lstStyle>
          <a:p>
            <a:r>
              <a:rPr lang="en-US" dirty="0"/>
              <a:t>Slide </a:t>
            </a:r>
            <a:fld id="{E27654B9-2CBC-E046-9B7E-70345D26D3AC}" type="slidenum">
              <a:rPr lang="en-US" smtClean="0"/>
              <a:t>‹nr.›</a:t>
            </a:fld>
            <a:endParaRPr lang="en-US" dirty="0"/>
          </a:p>
        </p:txBody>
      </p:sp>
    </p:spTree>
    <p:extLst>
      <p:ext uri="{BB962C8B-B14F-4D97-AF65-F5344CB8AC3E}">
        <p14:creationId xmlns:p14="http://schemas.microsoft.com/office/powerpoint/2010/main" val="37260290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Titelmasterformat durch Klicken bearbeiten</a:t>
            </a:r>
            <a:endParaRPr lang="en-US"/>
          </a:p>
        </p:txBody>
      </p:sp>
      <p:sp>
        <p:nvSpPr>
          <p:cNvPr id="3" name="Content Placeholder 2"/>
          <p:cNvSpPr>
            <a:spLocks noGrp="1"/>
          </p:cNvSpPr>
          <p:nvPr>
            <p:ph sz="half" idx="1"/>
          </p:nvPr>
        </p:nvSpPr>
        <p:spPr>
          <a:xfrm>
            <a:off x="358775" y="1371600"/>
            <a:ext cx="4135438" cy="32575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Content Placeholder 3"/>
          <p:cNvSpPr>
            <a:spLocks noGrp="1"/>
          </p:cNvSpPr>
          <p:nvPr>
            <p:ph sz="half" idx="2"/>
          </p:nvPr>
        </p:nvSpPr>
        <p:spPr>
          <a:xfrm>
            <a:off x="4646614" y="1371600"/>
            <a:ext cx="4137025" cy="32575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7" name="Rectangle 4"/>
          <p:cNvSpPr>
            <a:spLocks noGrp="1" noChangeArrowheads="1"/>
          </p:cNvSpPr>
          <p:nvPr>
            <p:ph type="dt" sz="half" idx="10"/>
          </p:nvPr>
        </p:nvSpPr>
        <p:spPr bwMode="auto">
          <a:xfrm>
            <a:off x="4876800" y="4743450"/>
            <a:ext cx="3276600" cy="400050"/>
          </a:xfrm>
          <a:prstGeom prst="rect">
            <a:avLst/>
          </a:prstGeom>
          <a:ln>
            <a:miter lim="800000"/>
            <a:headEnd/>
            <a:tailEnd/>
          </a:ln>
        </p:spPr>
        <p:txBody>
          <a:bodyPr vert="horz" wrap="square" lIns="91440" tIns="45720" rIns="91440" bIns="45720" numCol="1" anchor="ctr" anchorCtr="0" compatLnSpc="1">
            <a:prstTxWarp prst="textNoShape">
              <a:avLst/>
            </a:prstTxWarp>
          </a:bodyPr>
          <a:lstStyle>
            <a:lvl1pPr algn="r" eaLnBrk="0" hangingPunct="0">
              <a:defRPr sz="1200">
                <a:solidFill>
                  <a:srgbClr val="FFFFFF"/>
                </a:solidFill>
                <a:latin typeface="TUM Neue Helvetica 55 Regular" charset="0"/>
                <a:cs typeface="+mn-cs"/>
              </a:defRPr>
            </a:lvl1pPr>
          </a:lstStyle>
          <a:p>
            <a:fld id="{42B6532A-7E98-454E-948A-0401BD295DE6}" type="datetime4">
              <a:rPr lang="en-US" smtClean="0"/>
              <a:t>July 10, 2024</a:t>
            </a:fld>
            <a:endParaRPr lang="en-US"/>
          </a:p>
        </p:txBody>
      </p:sp>
      <p:sp>
        <p:nvSpPr>
          <p:cNvPr id="8" name="Rectangle 6"/>
          <p:cNvSpPr>
            <a:spLocks noGrp="1" noChangeArrowheads="1"/>
          </p:cNvSpPr>
          <p:nvPr>
            <p:ph type="sldNum" sz="quarter" idx="4"/>
          </p:nvPr>
        </p:nvSpPr>
        <p:spPr bwMode="auto">
          <a:xfrm>
            <a:off x="8077200" y="4743450"/>
            <a:ext cx="1066800" cy="400050"/>
          </a:xfrm>
          <a:prstGeom prst="rect">
            <a:avLst/>
          </a:prstGeom>
          <a:ln>
            <a:miter lim="800000"/>
            <a:headEnd/>
            <a:tailEnd/>
          </a:ln>
        </p:spPr>
        <p:txBody>
          <a:bodyPr vert="horz" wrap="square" lIns="91440" tIns="45720" rIns="91440" bIns="45720" numCol="1" anchor="ctr" anchorCtr="0" compatLnSpc="1">
            <a:prstTxWarp prst="textNoShape">
              <a:avLst/>
            </a:prstTxWarp>
          </a:bodyPr>
          <a:lstStyle>
            <a:lvl1pPr algn="l" eaLnBrk="0" hangingPunct="0">
              <a:defRPr sz="1200">
                <a:solidFill>
                  <a:srgbClr val="FFFFFF"/>
                </a:solidFill>
                <a:latin typeface="TUM Neue Helvetica 55 Regular" charset="0"/>
                <a:cs typeface="+mn-cs"/>
              </a:defRPr>
            </a:lvl1pPr>
          </a:lstStyle>
          <a:p>
            <a:r>
              <a:rPr lang="en-US" dirty="0"/>
              <a:t>Slide </a:t>
            </a:r>
            <a:fld id="{E27654B9-2CBC-E046-9B7E-70345D26D3AC}" type="slidenum">
              <a:rPr lang="en-US" smtClean="0"/>
              <a:t>‹nr.›</a:t>
            </a:fld>
            <a:endParaRPr lang="en-US" dirty="0"/>
          </a:p>
        </p:txBody>
      </p:sp>
      <p:sp>
        <p:nvSpPr>
          <p:cNvPr id="9" name="Footer Placeholder 1"/>
          <p:cNvSpPr>
            <a:spLocks noGrp="1"/>
          </p:cNvSpPr>
          <p:nvPr>
            <p:ph type="ftr" sz="quarter" idx="3"/>
          </p:nvPr>
        </p:nvSpPr>
        <p:spPr>
          <a:xfrm>
            <a:off x="1117172" y="4743450"/>
            <a:ext cx="3759628" cy="400050"/>
          </a:xfrm>
          <a:prstGeom prst="rect">
            <a:avLst/>
          </a:prstGeom>
        </p:spPr>
        <p:txBody>
          <a:bodyPr vert="horz" lIns="91440" tIns="45720" rIns="91440" bIns="45720" rtlCol="0" anchor="ctr"/>
          <a:lstStyle>
            <a:lvl1pPr algn="l">
              <a:defRPr sz="1200">
                <a:solidFill>
                  <a:schemeClr val="bg1"/>
                </a:solidFill>
              </a:defRPr>
            </a:lvl1pPr>
          </a:lstStyle>
          <a:p>
            <a:r>
              <a:rPr lang="en-US" dirty="0"/>
              <a:t>Computer Aided Medical Procedures</a:t>
            </a:r>
          </a:p>
        </p:txBody>
      </p:sp>
    </p:spTree>
    <p:extLst>
      <p:ext uri="{BB962C8B-B14F-4D97-AF65-F5344CB8AC3E}">
        <p14:creationId xmlns:p14="http://schemas.microsoft.com/office/powerpoint/2010/main" val="36652324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de-DE"/>
              <a:t>Titelmasterformat durch Klicken bearbeiten</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Formatvorlagen des Textmasters bearbeiten</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9" name="Rectangle 4"/>
          <p:cNvSpPr>
            <a:spLocks noGrp="1" noChangeArrowheads="1"/>
          </p:cNvSpPr>
          <p:nvPr>
            <p:ph type="dt" sz="half" idx="10"/>
          </p:nvPr>
        </p:nvSpPr>
        <p:spPr bwMode="auto">
          <a:xfrm>
            <a:off x="4876800" y="4743450"/>
            <a:ext cx="3276600" cy="400050"/>
          </a:xfrm>
          <a:prstGeom prst="rect">
            <a:avLst/>
          </a:prstGeom>
          <a:ln>
            <a:miter lim="800000"/>
            <a:headEnd/>
            <a:tailEnd/>
          </a:ln>
        </p:spPr>
        <p:txBody>
          <a:bodyPr vert="horz" wrap="square" lIns="91440" tIns="45720" rIns="91440" bIns="45720" numCol="1" anchor="ctr" anchorCtr="0" compatLnSpc="1">
            <a:prstTxWarp prst="textNoShape">
              <a:avLst/>
            </a:prstTxWarp>
          </a:bodyPr>
          <a:lstStyle>
            <a:lvl1pPr algn="r" eaLnBrk="0" hangingPunct="0">
              <a:defRPr sz="1200">
                <a:solidFill>
                  <a:srgbClr val="FFFFFF"/>
                </a:solidFill>
                <a:latin typeface="TUM Neue Helvetica 55 Regular" charset="0"/>
                <a:cs typeface="+mn-cs"/>
              </a:defRPr>
            </a:lvl1pPr>
          </a:lstStyle>
          <a:p>
            <a:fld id="{5D852E79-32C9-6248-B23F-9F291A86DBFF}" type="datetime4">
              <a:rPr lang="en-US" smtClean="0"/>
              <a:t>July 10, 2024</a:t>
            </a:fld>
            <a:endParaRPr lang="en-US"/>
          </a:p>
        </p:txBody>
      </p:sp>
      <p:sp>
        <p:nvSpPr>
          <p:cNvPr id="10" name="Rectangle 6"/>
          <p:cNvSpPr>
            <a:spLocks noGrp="1" noChangeArrowheads="1"/>
          </p:cNvSpPr>
          <p:nvPr>
            <p:ph type="sldNum" sz="quarter" idx="11"/>
          </p:nvPr>
        </p:nvSpPr>
        <p:spPr bwMode="auto">
          <a:xfrm>
            <a:off x="8077200" y="4743450"/>
            <a:ext cx="1066800" cy="400050"/>
          </a:xfrm>
          <a:prstGeom prst="rect">
            <a:avLst/>
          </a:prstGeom>
          <a:ln>
            <a:miter lim="800000"/>
            <a:headEnd/>
            <a:tailEnd/>
          </a:ln>
        </p:spPr>
        <p:txBody>
          <a:bodyPr vert="horz" wrap="square" lIns="91440" tIns="45720" rIns="91440" bIns="45720" numCol="1" anchor="ctr" anchorCtr="0" compatLnSpc="1">
            <a:prstTxWarp prst="textNoShape">
              <a:avLst/>
            </a:prstTxWarp>
          </a:bodyPr>
          <a:lstStyle>
            <a:lvl1pPr algn="l" eaLnBrk="0" hangingPunct="0">
              <a:defRPr sz="1200">
                <a:solidFill>
                  <a:srgbClr val="FFFFFF"/>
                </a:solidFill>
                <a:latin typeface="TUM Neue Helvetica 55 Regular" charset="0"/>
                <a:cs typeface="+mn-cs"/>
              </a:defRPr>
            </a:lvl1pPr>
          </a:lstStyle>
          <a:p>
            <a:r>
              <a:rPr lang="en-US" dirty="0"/>
              <a:t>Slide </a:t>
            </a:r>
            <a:fld id="{E27654B9-2CBC-E046-9B7E-70345D26D3AC}" type="slidenum">
              <a:rPr lang="en-US" smtClean="0"/>
              <a:t>‹nr.›</a:t>
            </a:fld>
            <a:endParaRPr lang="en-US" dirty="0"/>
          </a:p>
        </p:txBody>
      </p:sp>
      <p:sp>
        <p:nvSpPr>
          <p:cNvPr id="11" name="Footer Placeholder 1"/>
          <p:cNvSpPr>
            <a:spLocks noGrp="1"/>
          </p:cNvSpPr>
          <p:nvPr>
            <p:ph type="ftr" sz="quarter" idx="12"/>
          </p:nvPr>
        </p:nvSpPr>
        <p:spPr>
          <a:xfrm>
            <a:off x="1117172" y="4743450"/>
            <a:ext cx="3759628" cy="400050"/>
          </a:xfrm>
          <a:prstGeom prst="rect">
            <a:avLst/>
          </a:prstGeom>
        </p:spPr>
        <p:txBody>
          <a:bodyPr vert="horz" lIns="91440" tIns="45720" rIns="91440" bIns="45720" rtlCol="0" anchor="ctr"/>
          <a:lstStyle>
            <a:lvl1pPr algn="l">
              <a:defRPr sz="1200">
                <a:solidFill>
                  <a:schemeClr val="bg1"/>
                </a:solidFill>
              </a:defRPr>
            </a:lvl1pPr>
          </a:lstStyle>
          <a:p>
            <a:r>
              <a:rPr lang="en-US" dirty="0"/>
              <a:t>Computer Aided Medical Procedures</a:t>
            </a:r>
          </a:p>
        </p:txBody>
      </p:sp>
    </p:spTree>
    <p:extLst>
      <p:ext uri="{BB962C8B-B14F-4D97-AF65-F5344CB8AC3E}">
        <p14:creationId xmlns:p14="http://schemas.microsoft.com/office/powerpoint/2010/main" val="6216575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Titelmasterformat durch Klicken bearbeiten</a:t>
            </a:r>
            <a:endParaRPr lang="en-US"/>
          </a:p>
        </p:txBody>
      </p:sp>
      <p:sp>
        <p:nvSpPr>
          <p:cNvPr id="5" name="Date Placeholder 4"/>
          <p:cNvSpPr>
            <a:spLocks noGrp="1" noChangeArrowheads="1"/>
          </p:cNvSpPr>
          <p:nvPr>
            <p:ph type="dt" sz="half" idx="10"/>
          </p:nvPr>
        </p:nvSpPr>
        <p:spPr bwMode="auto">
          <a:xfrm>
            <a:off x="4876800" y="4743450"/>
            <a:ext cx="3276600" cy="400050"/>
          </a:xfrm>
          <a:prstGeom prst="rect">
            <a:avLst/>
          </a:prstGeom>
          <a:ln>
            <a:miter lim="800000"/>
            <a:headEnd/>
            <a:tailEnd/>
          </a:ln>
        </p:spPr>
        <p:txBody>
          <a:bodyPr vert="horz" wrap="square" lIns="91440" tIns="45720" rIns="91440" bIns="45720" numCol="1" anchor="ctr" anchorCtr="0" compatLnSpc="1">
            <a:prstTxWarp prst="textNoShape">
              <a:avLst/>
            </a:prstTxWarp>
          </a:bodyPr>
          <a:lstStyle>
            <a:lvl1pPr algn="r" eaLnBrk="0" hangingPunct="0">
              <a:defRPr sz="1200">
                <a:solidFill>
                  <a:srgbClr val="FFFFFF"/>
                </a:solidFill>
                <a:latin typeface="TUM Neue Helvetica 55 Regular" charset="0"/>
                <a:cs typeface="+mn-cs"/>
              </a:defRPr>
            </a:lvl1pPr>
          </a:lstStyle>
          <a:p>
            <a:fld id="{79DECB52-E1A5-D648-8B52-D41A27A3687C}" type="datetime4">
              <a:rPr lang="en-US" smtClean="0"/>
              <a:t>July 10, 2024</a:t>
            </a:fld>
            <a:endParaRPr lang="en-US"/>
          </a:p>
        </p:txBody>
      </p:sp>
      <p:sp>
        <p:nvSpPr>
          <p:cNvPr id="6" name="Rectangle 6"/>
          <p:cNvSpPr>
            <a:spLocks noGrp="1" noChangeArrowheads="1"/>
          </p:cNvSpPr>
          <p:nvPr>
            <p:ph type="sldNum" sz="quarter" idx="4"/>
          </p:nvPr>
        </p:nvSpPr>
        <p:spPr bwMode="auto">
          <a:xfrm>
            <a:off x="8077200" y="4743450"/>
            <a:ext cx="1066800" cy="400050"/>
          </a:xfrm>
          <a:prstGeom prst="rect">
            <a:avLst/>
          </a:prstGeom>
          <a:ln>
            <a:miter lim="800000"/>
            <a:headEnd/>
            <a:tailEnd/>
          </a:ln>
        </p:spPr>
        <p:txBody>
          <a:bodyPr vert="horz" wrap="square" lIns="91440" tIns="45720" rIns="91440" bIns="45720" numCol="1" anchor="ctr" anchorCtr="0" compatLnSpc="1">
            <a:prstTxWarp prst="textNoShape">
              <a:avLst/>
            </a:prstTxWarp>
          </a:bodyPr>
          <a:lstStyle>
            <a:lvl1pPr algn="l" eaLnBrk="0" hangingPunct="0">
              <a:defRPr sz="1200">
                <a:solidFill>
                  <a:srgbClr val="FFFFFF"/>
                </a:solidFill>
                <a:latin typeface="TUM Neue Helvetica 55 Regular" charset="0"/>
                <a:cs typeface="+mn-cs"/>
              </a:defRPr>
            </a:lvl1pPr>
          </a:lstStyle>
          <a:p>
            <a:r>
              <a:rPr lang="en-US" dirty="0"/>
              <a:t>Slide </a:t>
            </a:r>
            <a:fld id="{E27654B9-2CBC-E046-9B7E-70345D26D3AC}" type="slidenum">
              <a:rPr lang="en-US" smtClean="0"/>
              <a:t>‹nr.›</a:t>
            </a:fld>
            <a:endParaRPr lang="en-US" dirty="0"/>
          </a:p>
        </p:txBody>
      </p:sp>
      <p:sp>
        <p:nvSpPr>
          <p:cNvPr id="7" name="Footer Placeholder 1"/>
          <p:cNvSpPr>
            <a:spLocks noGrp="1"/>
          </p:cNvSpPr>
          <p:nvPr>
            <p:ph type="ftr" sz="quarter" idx="3"/>
          </p:nvPr>
        </p:nvSpPr>
        <p:spPr>
          <a:xfrm>
            <a:off x="1117172" y="4743450"/>
            <a:ext cx="3759628" cy="400050"/>
          </a:xfrm>
          <a:prstGeom prst="rect">
            <a:avLst/>
          </a:prstGeom>
        </p:spPr>
        <p:txBody>
          <a:bodyPr vert="horz" lIns="91440" tIns="45720" rIns="91440" bIns="45720" rtlCol="0" anchor="ctr"/>
          <a:lstStyle>
            <a:lvl1pPr algn="l">
              <a:defRPr sz="1200">
                <a:solidFill>
                  <a:schemeClr val="bg1"/>
                </a:solidFill>
              </a:defRPr>
            </a:lvl1pPr>
          </a:lstStyle>
          <a:p>
            <a:r>
              <a:rPr lang="en-US" dirty="0"/>
              <a:t>Computer Aided Medical Procedures</a:t>
            </a:r>
          </a:p>
        </p:txBody>
      </p:sp>
    </p:spTree>
    <p:extLst>
      <p:ext uri="{BB962C8B-B14F-4D97-AF65-F5344CB8AC3E}">
        <p14:creationId xmlns:p14="http://schemas.microsoft.com/office/powerpoint/2010/main" val="35495083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4" name="Rectangle 4"/>
          <p:cNvSpPr>
            <a:spLocks noGrp="1" noChangeArrowheads="1"/>
          </p:cNvSpPr>
          <p:nvPr>
            <p:ph type="dt" sz="half" idx="10"/>
          </p:nvPr>
        </p:nvSpPr>
        <p:spPr bwMode="auto">
          <a:xfrm>
            <a:off x="4876800" y="4743450"/>
            <a:ext cx="3276600" cy="400050"/>
          </a:xfrm>
          <a:prstGeom prst="rect">
            <a:avLst/>
          </a:prstGeom>
          <a:ln>
            <a:miter lim="800000"/>
            <a:headEnd/>
            <a:tailEnd/>
          </a:ln>
        </p:spPr>
        <p:txBody>
          <a:bodyPr vert="horz" wrap="square" lIns="91440" tIns="45720" rIns="91440" bIns="45720" numCol="1" anchor="ctr" anchorCtr="0" compatLnSpc="1">
            <a:prstTxWarp prst="textNoShape">
              <a:avLst/>
            </a:prstTxWarp>
          </a:bodyPr>
          <a:lstStyle>
            <a:lvl1pPr algn="r" eaLnBrk="0" hangingPunct="0">
              <a:defRPr sz="1200">
                <a:solidFill>
                  <a:srgbClr val="FFFFFF"/>
                </a:solidFill>
                <a:latin typeface="TUM Neue Helvetica 55 Regular" charset="0"/>
                <a:cs typeface="+mn-cs"/>
              </a:defRPr>
            </a:lvl1pPr>
          </a:lstStyle>
          <a:p>
            <a:fld id="{C23862A7-D8FE-8B40-8B6F-7B9DEB3BEAA4}" type="datetime4">
              <a:rPr lang="en-US" smtClean="0"/>
              <a:t>July 10, 2024</a:t>
            </a:fld>
            <a:endParaRPr lang="en-US"/>
          </a:p>
        </p:txBody>
      </p:sp>
      <p:sp>
        <p:nvSpPr>
          <p:cNvPr id="5" name="Rectangle 6"/>
          <p:cNvSpPr>
            <a:spLocks noGrp="1" noChangeArrowheads="1"/>
          </p:cNvSpPr>
          <p:nvPr>
            <p:ph type="sldNum" sz="quarter" idx="4"/>
          </p:nvPr>
        </p:nvSpPr>
        <p:spPr bwMode="auto">
          <a:xfrm>
            <a:off x="8077200" y="4743450"/>
            <a:ext cx="1066800" cy="400050"/>
          </a:xfrm>
          <a:prstGeom prst="rect">
            <a:avLst/>
          </a:prstGeom>
          <a:ln>
            <a:miter lim="800000"/>
            <a:headEnd/>
            <a:tailEnd/>
          </a:ln>
        </p:spPr>
        <p:txBody>
          <a:bodyPr vert="horz" wrap="square" lIns="91440" tIns="45720" rIns="91440" bIns="45720" numCol="1" anchor="ctr" anchorCtr="0" compatLnSpc="1">
            <a:prstTxWarp prst="textNoShape">
              <a:avLst/>
            </a:prstTxWarp>
          </a:bodyPr>
          <a:lstStyle>
            <a:lvl1pPr algn="l" eaLnBrk="0" hangingPunct="0">
              <a:defRPr sz="1200">
                <a:solidFill>
                  <a:srgbClr val="FFFFFF"/>
                </a:solidFill>
                <a:latin typeface="TUM Neue Helvetica 55 Regular" charset="0"/>
                <a:cs typeface="+mn-cs"/>
              </a:defRPr>
            </a:lvl1pPr>
          </a:lstStyle>
          <a:p>
            <a:r>
              <a:rPr lang="en-US" dirty="0"/>
              <a:t>Slide </a:t>
            </a:r>
            <a:fld id="{E27654B9-2CBC-E046-9B7E-70345D26D3AC}" type="slidenum">
              <a:rPr lang="en-US" smtClean="0"/>
              <a:t>‹nr.›</a:t>
            </a:fld>
            <a:endParaRPr lang="en-US" dirty="0"/>
          </a:p>
        </p:txBody>
      </p:sp>
      <p:sp>
        <p:nvSpPr>
          <p:cNvPr id="6" name="Footer Placeholder 1"/>
          <p:cNvSpPr>
            <a:spLocks noGrp="1"/>
          </p:cNvSpPr>
          <p:nvPr>
            <p:ph type="ftr" sz="quarter" idx="3"/>
          </p:nvPr>
        </p:nvSpPr>
        <p:spPr>
          <a:xfrm>
            <a:off x="1117172" y="4743450"/>
            <a:ext cx="3759628" cy="400050"/>
          </a:xfrm>
          <a:prstGeom prst="rect">
            <a:avLst/>
          </a:prstGeom>
        </p:spPr>
        <p:txBody>
          <a:bodyPr vert="horz" lIns="91440" tIns="45720" rIns="91440" bIns="45720" rtlCol="0" anchor="ctr"/>
          <a:lstStyle>
            <a:lvl1pPr algn="l">
              <a:defRPr sz="1200">
                <a:solidFill>
                  <a:schemeClr val="bg1"/>
                </a:solidFill>
              </a:defRPr>
            </a:lvl1pPr>
          </a:lstStyle>
          <a:p>
            <a:r>
              <a:rPr lang="en-US" dirty="0"/>
              <a:t>Computer Aided Medical Procedures</a:t>
            </a:r>
          </a:p>
        </p:txBody>
      </p:sp>
    </p:spTree>
    <p:extLst>
      <p:ext uri="{BB962C8B-B14F-4D97-AF65-F5344CB8AC3E}">
        <p14:creationId xmlns:p14="http://schemas.microsoft.com/office/powerpoint/2010/main" val="4393764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lstStyle>
            <a:lvl1pPr algn="l">
              <a:defRPr sz="2000" b="1"/>
            </a:lvl1pPr>
          </a:lstStyle>
          <a:p>
            <a:r>
              <a:rPr lang="de-DE"/>
              <a:t>Titelmasterformat durch Klicken bearbeiten</a:t>
            </a:r>
            <a:endParaRPr lang="en-US"/>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Formatvorlagen des Textmasters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Formatvorlagen des Textmasters bearbeiten</a:t>
            </a:r>
          </a:p>
        </p:txBody>
      </p:sp>
      <p:sp>
        <p:nvSpPr>
          <p:cNvPr id="8" name="Rectangle 4"/>
          <p:cNvSpPr>
            <a:spLocks noGrp="1" noChangeArrowheads="1"/>
          </p:cNvSpPr>
          <p:nvPr>
            <p:ph type="dt" sz="half" idx="10"/>
          </p:nvPr>
        </p:nvSpPr>
        <p:spPr bwMode="auto">
          <a:xfrm>
            <a:off x="4876800" y="4743450"/>
            <a:ext cx="3276600" cy="400050"/>
          </a:xfrm>
          <a:prstGeom prst="rect">
            <a:avLst/>
          </a:prstGeom>
          <a:ln>
            <a:miter lim="800000"/>
            <a:headEnd/>
            <a:tailEnd/>
          </a:ln>
        </p:spPr>
        <p:txBody>
          <a:bodyPr vert="horz" wrap="square" lIns="91440" tIns="45720" rIns="91440" bIns="45720" numCol="1" anchor="ctr" anchorCtr="0" compatLnSpc="1">
            <a:prstTxWarp prst="textNoShape">
              <a:avLst/>
            </a:prstTxWarp>
          </a:bodyPr>
          <a:lstStyle>
            <a:lvl1pPr algn="r" eaLnBrk="0" hangingPunct="0">
              <a:defRPr sz="1200">
                <a:solidFill>
                  <a:srgbClr val="FFFFFF"/>
                </a:solidFill>
                <a:latin typeface="TUM Neue Helvetica 55 Regular" charset="0"/>
                <a:cs typeface="+mn-cs"/>
              </a:defRPr>
            </a:lvl1pPr>
          </a:lstStyle>
          <a:p>
            <a:fld id="{B2AF2977-0DCA-594A-82AD-9177AB332C8C}" type="datetime4">
              <a:rPr lang="en-US" smtClean="0"/>
              <a:t>July 10, 2024</a:t>
            </a:fld>
            <a:endParaRPr lang="en-US"/>
          </a:p>
        </p:txBody>
      </p:sp>
      <p:sp>
        <p:nvSpPr>
          <p:cNvPr id="9" name="Rectangle 6"/>
          <p:cNvSpPr>
            <a:spLocks noGrp="1" noChangeArrowheads="1"/>
          </p:cNvSpPr>
          <p:nvPr>
            <p:ph type="sldNum" sz="quarter" idx="4"/>
          </p:nvPr>
        </p:nvSpPr>
        <p:spPr bwMode="auto">
          <a:xfrm>
            <a:off x="8077200" y="4743450"/>
            <a:ext cx="1066800" cy="400050"/>
          </a:xfrm>
          <a:prstGeom prst="rect">
            <a:avLst/>
          </a:prstGeom>
          <a:ln>
            <a:miter lim="800000"/>
            <a:headEnd/>
            <a:tailEnd/>
          </a:ln>
        </p:spPr>
        <p:txBody>
          <a:bodyPr vert="horz" wrap="square" lIns="91440" tIns="45720" rIns="91440" bIns="45720" numCol="1" anchor="ctr" anchorCtr="0" compatLnSpc="1">
            <a:prstTxWarp prst="textNoShape">
              <a:avLst/>
            </a:prstTxWarp>
          </a:bodyPr>
          <a:lstStyle>
            <a:lvl1pPr algn="l" eaLnBrk="0" hangingPunct="0">
              <a:defRPr sz="1200">
                <a:solidFill>
                  <a:srgbClr val="FFFFFF"/>
                </a:solidFill>
                <a:latin typeface="TUM Neue Helvetica 55 Regular" charset="0"/>
                <a:cs typeface="+mn-cs"/>
              </a:defRPr>
            </a:lvl1pPr>
          </a:lstStyle>
          <a:p>
            <a:r>
              <a:rPr lang="en-US" dirty="0"/>
              <a:t>Slide </a:t>
            </a:r>
            <a:fld id="{E27654B9-2CBC-E046-9B7E-70345D26D3AC}" type="slidenum">
              <a:rPr lang="en-US" smtClean="0"/>
              <a:t>‹nr.›</a:t>
            </a:fld>
            <a:endParaRPr lang="en-US" dirty="0"/>
          </a:p>
        </p:txBody>
      </p:sp>
      <p:sp>
        <p:nvSpPr>
          <p:cNvPr id="7" name="Footer Placeholder 1"/>
          <p:cNvSpPr>
            <a:spLocks noGrp="1"/>
          </p:cNvSpPr>
          <p:nvPr>
            <p:ph type="ftr" sz="quarter" idx="3"/>
          </p:nvPr>
        </p:nvSpPr>
        <p:spPr>
          <a:xfrm>
            <a:off x="1117172" y="4743450"/>
            <a:ext cx="3759628" cy="400050"/>
          </a:xfrm>
          <a:prstGeom prst="rect">
            <a:avLst/>
          </a:prstGeom>
        </p:spPr>
        <p:txBody>
          <a:bodyPr vert="horz" lIns="91440" tIns="45720" rIns="91440" bIns="45720" rtlCol="0" anchor="ctr"/>
          <a:lstStyle>
            <a:lvl1pPr algn="l">
              <a:defRPr sz="1200">
                <a:solidFill>
                  <a:schemeClr val="bg1"/>
                </a:solidFill>
              </a:defRPr>
            </a:lvl1pPr>
          </a:lstStyle>
          <a:p>
            <a:r>
              <a:rPr lang="en-US" dirty="0"/>
              <a:t>Computer Aided Medical Procedures</a:t>
            </a:r>
          </a:p>
        </p:txBody>
      </p:sp>
    </p:spTree>
    <p:extLst>
      <p:ext uri="{BB962C8B-B14F-4D97-AF65-F5344CB8AC3E}">
        <p14:creationId xmlns:p14="http://schemas.microsoft.com/office/powerpoint/2010/main" val="16695286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lstStyle>
            <a:lvl1pPr algn="l">
              <a:defRPr sz="2000" b="1"/>
            </a:lvl1pPr>
          </a:lstStyle>
          <a:p>
            <a:r>
              <a:rPr lang="de-DE"/>
              <a:t>Titelmasterformat durch Klicken bearbeiten</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de-DE" noProof="0"/>
              <a:t>Bild durch Klicken auf Symbol hinzufügen</a:t>
            </a:r>
            <a:endParaRPr lang="en-US" noProof="0"/>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Formatvorlagen des Textmasters bearbeiten</a:t>
            </a:r>
          </a:p>
        </p:txBody>
      </p:sp>
      <p:sp>
        <p:nvSpPr>
          <p:cNvPr id="8" name="Rectangle 4"/>
          <p:cNvSpPr>
            <a:spLocks noGrp="1" noChangeArrowheads="1"/>
          </p:cNvSpPr>
          <p:nvPr>
            <p:ph type="dt" sz="half" idx="10"/>
          </p:nvPr>
        </p:nvSpPr>
        <p:spPr bwMode="auto">
          <a:xfrm>
            <a:off x="4876800" y="4743450"/>
            <a:ext cx="3276600" cy="400050"/>
          </a:xfrm>
          <a:prstGeom prst="rect">
            <a:avLst/>
          </a:prstGeom>
          <a:ln>
            <a:miter lim="800000"/>
            <a:headEnd/>
            <a:tailEnd/>
          </a:ln>
        </p:spPr>
        <p:txBody>
          <a:bodyPr vert="horz" wrap="square" lIns="91440" tIns="45720" rIns="91440" bIns="45720" numCol="1" anchor="ctr" anchorCtr="0" compatLnSpc="1">
            <a:prstTxWarp prst="textNoShape">
              <a:avLst/>
            </a:prstTxWarp>
          </a:bodyPr>
          <a:lstStyle>
            <a:lvl1pPr algn="r" eaLnBrk="0" hangingPunct="0">
              <a:defRPr sz="1200">
                <a:solidFill>
                  <a:srgbClr val="FFFFFF"/>
                </a:solidFill>
                <a:latin typeface="TUM Neue Helvetica 55 Regular" charset="0"/>
                <a:cs typeface="+mn-cs"/>
              </a:defRPr>
            </a:lvl1pPr>
          </a:lstStyle>
          <a:p>
            <a:fld id="{6E09D0C5-C17A-964D-9CE3-5C11F12B2415}" type="datetime4">
              <a:rPr lang="en-US" smtClean="0"/>
              <a:t>July 10, 2024</a:t>
            </a:fld>
            <a:endParaRPr lang="en-US"/>
          </a:p>
        </p:txBody>
      </p:sp>
      <p:sp>
        <p:nvSpPr>
          <p:cNvPr id="9" name="Rectangle 6"/>
          <p:cNvSpPr>
            <a:spLocks noGrp="1" noChangeArrowheads="1"/>
          </p:cNvSpPr>
          <p:nvPr>
            <p:ph type="sldNum" sz="quarter" idx="4"/>
          </p:nvPr>
        </p:nvSpPr>
        <p:spPr bwMode="auto">
          <a:xfrm>
            <a:off x="8077200" y="4743450"/>
            <a:ext cx="1066800" cy="400050"/>
          </a:xfrm>
          <a:prstGeom prst="rect">
            <a:avLst/>
          </a:prstGeom>
          <a:ln>
            <a:miter lim="800000"/>
            <a:headEnd/>
            <a:tailEnd/>
          </a:ln>
        </p:spPr>
        <p:txBody>
          <a:bodyPr vert="horz" wrap="square" lIns="91440" tIns="45720" rIns="91440" bIns="45720" numCol="1" anchor="ctr" anchorCtr="0" compatLnSpc="1">
            <a:prstTxWarp prst="textNoShape">
              <a:avLst/>
            </a:prstTxWarp>
          </a:bodyPr>
          <a:lstStyle>
            <a:lvl1pPr algn="l" eaLnBrk="0" hangingPunct="0">
              <a:defRPr sz="1200">
                <a:solidFill>
                  <a:srgbClr val="FFFFFF"/>
                </a:solidFill>
                <a:latin typeface="TUM Neue Helvetica 55 Regular" charset="0"/>
                <a:cs typeface="+mn-cs"/>
              </a:defRPr>
            </a:lvl1pPr>
          </a:lstStyle>
          <a:p>
            <a:r>
              <a:rPr lang="en-US" dirty="0"/>
              <a:t>Slide </a:t>
            </a:r>
            <a:fld id="{E27654B9-2CBC-E046-9B7E-70345D26D3AC}" type="slidenum">
              <a:rPr lang="en-US" smtClean="0"/>
              <a:t>‹nr.›</a:t>
            </a:fld>
            <a:endParaRPr lang="en-US" dirty="0"/>
          </a:p>
        </p:txBody>
      </p:sp>
      <p:sp>
        <p:nvSpPr>
          <p:cNvPr id="7" name="Footer Placeholder 1"/>
          <p:cNvSpPr>
            <a:spLocks noGrp="1"/>
          </p:cNvSpPr>
          <p:nvPr>
            <p:ph type="ftr" sz="quarter" idx="3"/>
          </p:nvPr>
        </p:nvSpPr>
        <p:spPr>
          <a:xfrm>
            <a:off x="1117172" y="4743450"/>
            <a:ext cx="3759628" cy="400050"/>
          </a:xfrm>
          <a:prstGeom prst="rect">
            <a:avLst/>
          </a:prstGeom>
        </p:spPr>
        <p:txBody>
          <a:bodyPr vert="horz" lIns="91440" tIns="45720" rIns="91440" bIns="45720" rtlCol="0" anchor="ctr"/>
          <a:lstStyle>
            <a:lvl1pPr algn="l">
              <a:defRPr sz="1200">
                <a:solidFill>
                  <a:schemeClr val="bg1"/>
                </a:solidFill>
              </a:defRPr>
            </a:lvl1pPr>
          </a:lstStyle>
          <a:p>
            <a:r>
              <a:rPr lang="en-US" dirty="0"/>
              <a:t>Computer Aided Medical Procedures</a:t>
            </a:r>
          </a:p>
        </p:txBody>
      </p:sp>
    </p:spTree>
    <p:extLst>
      <p:ext uri="{BB962C8B-B14F-4D97-AF65-F5344CB8AC3E}">
        <p14:creationId xmlns:p14="http://schemas.microsoft.com/office/powerpoint/2010/main" val="2194206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0" y="0"/>
            <a:ext cx="9143999" cy="5143500"/>
          </a:xfrm>
          <a:prstGeom prst="rect">
            <a:avLst/>
          </a:prstGeom>
        </p:spPr>
      </p:pic>
      <p:sp>
        <p:nvSpPr>
          <p:cNvPr id="1027" name="Rectangle 8"/>
          <p:cNvSpPr>
            <a:spLocks noGrp="1" noChangeArrowheads="1"/>
          </p:cNvSpPr>
          <p:nvPr>
            <p:ph type="title"/>
          </p:nvPr>
        </p:nvSpPr>
        <p:spPr bwMode="auto">
          <a:xfrm>
            <a:off x="358776" y="171450"/>
            <a:ext cx="84042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p>
            <a:pPr lvl="0"/>
            <a:r>
              <a:rPr lang="de-DE" dirty="0"/>
              <a:t>Mastertitelformat bearbeiten</a:t>
            </a:r>
          </a:p>
        </p:txBody>
      </p:sp>
      <p:sp>
        <p:nvSpPr>
          <p:cNvPr id="1028" name="Rectangle 9"/>
          <p:cNvSpPr>
            <a:spLocks noGrp="1" noChangeArrowheads="1"/>
          </p:cNvSpPr>
          <p:nvPr>
            <p:ph type="body" idx="1"/>
          </p:nvPr>
        </p:nvSpPr>
        <p:spPr bwMode="auto">
          <a:xfrm>
            <a:off x="358776" y="800100"/>
            <a:ext cx="8424863" cy="3829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8" name="Rectangle 4"/>
          <p:cNvSpPr>
            <a:spLocks noGrp="1" noChangeArrowheads="1"/>
          </p:cNvSpPr>
          <p:nvPr>
            <p:ph type="dt" sz="half" idx="2"/>
          </p:nvPr>
        </p:nvSpPr>
        <p:spPr bwMode="auto">
          <a:xfrm>
            <a:off x="4876800" y="4743450"/>
            <a:ext cx="3276600" cy="400050"/>
          </a:xfrm>
          <a:prstGeom prst="rect">
            <a:avLst/>
          </a:prstGeom>
          <a:ln>
            <a:miter lim="800000"/>
            <a:headEnd/>
            <a:tailEnd/>
          </a:ln>
        </p:spPr>
        <p:txBody>
          <a:bodyPr vert="horz" wrap="square" lIns="91440" tIns="45720" rIns="91440" bIns="45720" numCol="1" anchor="ctr" anchorCtr="0" compatLnSpc="1">
            <a:prstTxWarp prst="textNoShape">
              <a:avLst/>
            </a:prstTxWarp>
          </a:bodyPr>
          <a:lstStyle>
            <a:lvl1pPr algn="r" eaLnBrk="0" hangingPunct="0">
              <a:defRPr sz="1200">
                <a:solidFill>
                  <a:srgbClr val="FFFFFF"/>
                </a:solidFill>
                <a:latin typeface="TUM Neue Helvetica 55 Regular" charset="0"/>
                <a:cs typeface="+mn-cs"/>
              </a:defRPr>
            </a:lvl1pPr>
          </a:lstStyle>
          <a:p>
            <a:fld id="{2F01D37D-DDD0-5C47-9B59-90FAD879C2F1}" type="datetime4">
              <a:rPr lang="en-US" smtClean="0"/>
              <a:t>July 10, 2024</a:t>
            </a:fld>
            <a:endParaRPr lang="en-US" dirty="0"/>
          </a:p>
        </p:txBody>
      </p:sp>
      <p:sp>
        <p:nvSpPr>
          <p:cNvPr id="10" name="Rectangle 6"/>
          <p:cNvSpPr>
            <a:spLocks noGrp="1" noChangeArrowheads="1"/>
          </p:cNvSpPr>
          <p:nvPr>
            <p:ph type="sldNum" sz="quarter" idx="4"/>
          </p:nvPr>
        </p:nvSpPr>
        <p:spPr bwMode="auto">
          <a:xfrm>
            <a:off x="8077200" y="4743450"/>
            <a:ext cx="1066800" cy="400050"/>
          </a:xfrm>
          <a:prstGeom prst="rect">
            <a:avLst/>
          </a:prstGeom>
          <a:ln>
            <a:miter lim="800000"/>
            <a:headEnd/>
            <a:tailEnd/>
          </a:ln>
        </p:spPr>
        <p:txBody>
          <a:bodyPr vert="horz" wrap="square" lIns="91440" tIns="45720" rIns="91440" bIns="45720" numCol="1" anchor="ctr" anchorCtr="0" compatLnSpc="1">
            <a:prstTxWarp prst="textNoShape">
              <a:avLst/>
            </a:prstTxWarp>
          </a:bodyPr>
          <a:lstStyle>
            <a:lvl1pPr algn="l" eaLnBrk="0" hangingPunct="0">
              <a:defRPr sz="1200">
                <a:solidFill>
                  <a:srgbClr val="FFFFFF"/>
                </a:solidFill>
                <a:latin typeface="TUM Neue Helvetica 55 Regular" charset="0"/>
                <a:cs typeface="+mn-cs"/>
              </a:defRPr>
            </a:lvl1pPr>
          </a:lstStyle>
          <a:p>
            <a:r>
              <a:rPr lang="en-US" dirty="0"/>
              <a:t>Slide </a:t>
            </a:r>
            <a:fld id="{E27654B9-2CBC-E046-9B7E-70345D26D3AC}" type="slidenum">
              <a:rPr lang="en-US" smtClean="0"/>
              <a:t>‹nr.›</a:t>
            </a:fld>
            <a:endParaRPr lang="en-US" dirty="0"/>
          </a:p>
        </p:txBody>
      </p:sp>
      <p:sp>
        <p:nvSpPr>
          <p:cNvPr id="2" name="Footer Placeholder 1"/>
          <p:cNvSpPr>
            <a:spLocks noGrp="1"/>
          </p:cNvSpPr>
          <p:nvPr>
            <p:ph type="ftr" sz="quarter" idx="3"/>
          </p:nvPr>
        </p:nvSpPr>
        <p:spPr>
          <a:xfrm>
            <a:off x="1117172" y="4743450"/>
            <a:ext cx="3759628" cy="400050"/>
          </a:xfrm>
          <a:prstGeom prst="rect">
            <a:avLst/>
          </a:prstGeom>
        </p:spPr>
        <p:txBody>
          <a:bodyPr vert="horz" lIns="91440" tIns="45720" rIns="91440" bIns="45720" rtlCol="0" anchor="ctr"/>
          <a:lstStyle>
            <a:lvl1pPr algn="l">
              <a:defRPr sz="1200">
                <a:solidFill>
                  <a:schemeClr val="bg1"/>
                </a:solidFill>
              </a:defRPr>
            </a:lvl1pPr>
          </a:lstStyle>
          <a:p>
            <a:r>
              <a:rPr lang="en-US" dirty="0"/>
              <a:t>Computer Aided Medical Procedures</a:t>
            </a:r>
          </a:p>
        </p:txBody>
      </p:sp>
    </p:spTree>
  </p:cSld>
  <p:clrMap bg1="lt1" tx1="dk1" bg2="lt2" tx2="dk2" accent1="accent1" accent2="accent2" accent3="accent3" accent4="accent4" accent5="accent5" accent6="accent6" hlink="hlink" folHlink="folHlink"/>
  <p:sldLayoutIdLst>
    <p:sldLayoutId id="2147483673" r:id="rId1"/>
    <p:sldLayoutId id="2147483675" r:id="rId2"/>
    <p:sldLayoutId id="2147483674"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hf hdr="0"/>
  <p:txStyles>
    <p:titleStyle>
      <a:lvl1pPr algn="l" rtl="0" eaLnBrk="1" fontAlgn="base" hangingPunct="1">
        <a:spcBef>
          <a:spcPct val="0"/>
        </a:spcBef>
        <a:spcAft>
          <a:spcPct val="0"/>
        </a:spcAft>
        <a:defRPr sz="2400" b="1">
          <a:solidFill>
            <a:srgbClr val="333333"/>
          </a:solidFill>
          <a:latin typeface="+mj-lt"/>
          <a:ea typeface="ＭＳ Ｐゴシック" charset="0"/>
          <a:cs typeface="ＭＳ Ｐゴシック" charset="0"/>
        </a:defRPr>
      </a:lvl1pPr>
      <a:lvl2pPr algn="l" rtl="0" eaLnBrk="1" fontAlgn="base" hangingPunct="1">
        <a:spcBef>
          <a:spcPct val="0"/>
        </a:spcBef>
        <a:spcAft>
          <a:spcPct val="0"/>
        </a:spcAft>
        <a:defRPr sz="2400" b="1">
          <a:solidFill>
            <a:srgbClr val="333333"/>
          </a:solidFill>
          <a:latin typeface="TUM Neue Helvetica 55 Regular" pitchFamily="34" charset="0"/>
          <a:ea typeface="ＭＳ Ｐゴシック" charset="0"/>
          <a:cs typeface="ＭＳ Ｐゴシック" charset="0"/>
        </a:defRPr>
      </a:lvl2pPr>
      <a:lvl3pPr algn="l" rtl="0" eaLnBrk="1" fontAlgn="base" hangingPunct="1">
        <a:spcBef>
          <a:spcPct val="0"/>
        </a:spcBef>
        <a:spcAft>
          <a:spcPct val="0"/>
        </a:spcAft>
        <a:defRPr sz="2400" b="1">
          <a:solidFill>
            <a:srgbClr val="333333"/>
          </a:solidFill>
          <a:latin typeface="TUM Neue Helvetica 55 Regular" pitchFamily="34" charset="0"/>
          <a:ea typeface="ＭＳ Ｐゴシック" charset="0"/>
          <a:cs typeface="ＭＳ Ｐゴシック" charset="0"/>
        </a:defRPr>
      </a:lvl3pPr>
      <a:lvl4pPr algn="l" rtl="0" eaLnBrk="1" fontAlgn="base" hangingPunct="1">
        <a:spcBef>
          <a:spcPct val="0"/>
        </a:spcBef>
        <a:spcAft>
          <a:spcPct val="0"/>
        </a:spcAft>
        <a:defRPr sz="2400" b="1">
          <a:solidFill>
            <a:srgbClr val="333333"/>
          </a:solidFill>
          <a:latin typeface="TUM Neue Helvetica 55 Regular" pitchFamily="34" charset="0"/>
          <a:ea typeface="ＭＳ Ｐゴシック" charset="0"/>
          <a:cs typeface="ＭＳ Ｐゴシック" charset="0"/>
        </a:defRPr>
      </a:lvl4pPr>
      <a:lvl5pPr algn="l" rtl="0" eaLnBrk="1" fontAlgn="base" hangingPunct="1">
        <a:spcBef>
          <a:spcPct val="0"/>
        </a:spcBef>
        <a:spcAft>
          <a:spcPct val="0"/>
        </a:spcAft>
        <a:defRPr sz="2400" b="1">
          <a:solidFill>
            <a:srgbClr val="333333"/>
          </a:solidFill>
          <a:latin typeface="TUM Neue Helvetica 55 Regular" pitchFamily="34" charset="0"/>
          <a:ea typeface="ＭＳ Ｐゴシック" charset="0"/>
          <a:cs typeface="ＭＳ Ｐゴシック" charset="0"/>
        </a:defRPr>
      </a:lvl5pPr>
      <a:lvl6pPr marL="457200" algn="l" rtl="0" eaLnBrk="1" fontAlgn="base" hangingPunct="1">
        <a:spcBef>
          <a:spcPct val="0"/>
        </a:spcBef>
        <a:spcAft>
          <a:spcPct val="0"/>
        </a:spcAft>
        <a:defRPr sz="2400" b="1">
          <a:solidFill>
            <a:srgbClr val="333333"/>
          </a:solidFill>
          <a:latin typeface="TUM Neue Helvetica 55 Regular" pitchFamily="34" charset="0"/>
        </a:defRPr>
      </a:lvl6pPr>
      <a:lvl7pPr marL="914400" algn="l" rtl="0" eaLnBrk="1" fontAlgn="base" hangingPunct="1">
        <a:spcBef>
          <a:spcPct val="0"/>
        </a:spcBef>
        <a:spcAft>
          <a:spcPct val="0"/>
        </a:spcAft>
        <a:defRPr sz="2400" b="1">
          <a:solidFill>
            <a:srgbClr val="333333"/>
          </a:solidFill>
          <a:latin typeface="TUM Neue Helvetica 55 Regular" pitchFamily="34" charset="0"/>
        </a:defRPr>
      </a:lvl7pPr>
      <a:lvl8pPr marL="1371600" algn="l" rtl="0" eaLnBrk="1" fontAlgn="base" hangingPunct="1">
        <a:spcBef>
          <a:spcPct val="0"/>
        </a:spcBef>
        <a:spcAft>
          <a:spcPct val="0"/>
        </a:spcAft>
        <a:defRPr sz="2400" b="1">
          <a:solidFill>
            <a:srgbClr val="333333"/>
          </a:solidFill>
          <a:latin typeface="TUM Neue Helvetica 55 Regular" pitchFamily="34" charset="0"/>
        </a:defRPr>
      </a:lvl8pPr>
      <a:lvl9pPr marL="1828800" algn="l" rtl="0" eaLnBrk="1" fontAlgn="base" hangingPunct="1">
        <a:spcBef>
          <a:spcPct val="0"/>
        </a:spcBef>
        <a:spcAft>
          <a:spcPct val="0"/>
        </a:spcAft>
        <a:defRPr sz="2400" b="1">
          <a:solidFill>
            <a:srgbClr val="333333"/>
          </a:solidFill>
          <a:latin typeface="TUM Neue Helvetica 55 Regular" pitchFamily="34" charset="0"/>
        </a:defRPr>
      </a:lvl9pPr>
    </p:titleStyle>
    <p:bodyStyle>
      <a:lvl1pPr marL="342900" indent="-342900" algn="l" rtl="0" eaLnBrk="1" fontAlgn="base" hangingPunct="1">
        <a:spcBef>
          <a:spcPct val="20000"/>
        </a:spcBef>
        <a:spcAft>
          <a:spcPct val="0"/>
        </a:spcAft>
        <a:buChar char="•"/>
        <a:defRPr>
          <a:solidFill>
            <a:srgbClr val="333333"/>
          </a:solidFill>
          <a:latin typeface="+mn-lt"/>
          <a:ea typeface="ＭＳ Ｐゴシック" charset="0"/>
          <a:cs typeface="ＭＳ Ｐゴシック" charset="0"/>
        </a:defRPr>
      </a:lvl1pPr>
      <a:lvl2pPr marL="742950" indent="-285750" algn="l" rtl="0" eaLnBrk="1" fontAlgn="base" hangingPunct="1">
        <a:spcBef>
          <a:spcPct val="20000"/>
        </a:spcBef>
        <a:spcAft>
          <a:spcPct val="0"/>
        </a:spcAft>
        <a:buChar char="–"/>
        <a:defRPr sz="1400">
          <a:solidFill>
            <a:srgbClr val="333333"/>
          </a:solidFill>
          <a:latin typeface="+mn-lt"/>
          <a:ea typeface="ＭＳ Ｐゴシック" charset="0"/>
        </a:defRPr>
      </a:lvl2pPr>
      <a:lvl3pPr marL="1143000" indent="-228600" algn="l" rtl="0" eaLnBrk="1" fontAlgn="base" hangingPunct="1">
        <a:spcBef>
          <a:spcPct val="20000"/>
        </a:spcBef>
        <a:spcAft>
          <a:spcPct val="0"/>
        </a:spcAft>
        <a:buChar char="•"/>
        <a:defRPr sz="1400">
          <a:solidFill>
            <a:srgbClr val="333333"/>
          </a:solidFill>
          <a:latin typeface="+mn-lt"/>
          <a:ea typeface="ＭＳ Ｐゴシック" charset="0"/>
        </a:defRPr>
      </a:lvl3pPr>
      <a:lvl4pPr marL="1600200" indent="-228600" algn="l" rtl="0" eaLnBrk="1" fontAlgn="base" hangingPunct="1">
        <a:spcBef>
          <a:spcPct val="20000"/>
        </a:spcBef>
        <a:spcAft>
          <a:spcPct val="0"/>
        </a:spcAft>
        <a:buChar char="–"/>
        <a:defRPr sz="1400">
          <a:solidFill>
            <a:srgbClr val="333333"/>
          </a:solidFill>
          <a:latin typeface="+mn-lt"/>
          <a:ea typeface="ＭＳ Ｐゴシック" charset="0"/>
        </a:defRPr>
      </a:lvl4pPr>
      <a:lvl5pPr marL="2057400" indent="-228600" algn="l" rtl="0" eaLnBrk="1" fontAlgn="base" hangingPunct="1">
        <a:spcBef>
          <a:spcPct val="20000"/>
        </a:spcBef>
        <a:spcAft>
          <a:spcPct val="0"/>
        </a:spcAft>
        <a:buChar char="»"/>
        <a:defRPr sz="1400">
          <a:solidFill>
            <a:srgbClr val="333333"/>
          </a:solidFill>
          <a:latin typeface="+mn-lt"/>
          <a:ea typeface="ＭＳ Ｐゴシック" charset="0"/>
        </a:defRPr>
      </a:lvl5pPr>
      <a:lvl6pPr marL="2514600" indent="-228600" algn="l" rtl="0" eaLnBrk="1" fontAlgn="base" hangingPunct="1">
        <a:spcBef>
          <a:spcPct val="20000"/>
        </a:spcBef>
        <a:spcAft>
          <a:spcPct val="0"/>
        </a:spcAft>
        <a:buChar char="»"/>
        <a:defRPr sz="1400">
          <a:solidFill>
            <a:srgbClr val="333333"/>
          </a:solidFill>
          <a:latin typeface="+mn-lt"/>
        </a:defRPr>
      </a:lvl6pPr>
      <a:lvl7pPr marL="2971800" indent="-228600" algn="l" rtl="0" eaLnBrk="1" fontAlgn="base" hangingPunct="1">
        <a:spcBef>
          <a:spcPct val="20000"/>
        </a:spcBef>
        <a:spcAft>
          <a:spcPct val="0"/>
        </a:spcAft>
        <a:buChar char="»"/>
        <a:defRPr sz="1400">
          <a:solidFill>
            <a:srgbClr val="333333"/>
          </a:solidFill>
          <a:latin typeface="+mn-lt"/>
        </a:defRPr>
      </a:lvl7pPr>
      <a:lvl8pPr marL="3429000" indent="-228600" algn="l" rtl="0" eaLnBrk="1" fontAlgn="base" hangingPunct="1">
        <a:spcBef>
          <a:spcPct val="20000"/>
        </a:spcBef>
        <a:spcAft>
          <a:spcPct val="0"/>
        </a:spcAft>
        <a:buChar char="»"/>
        <a:defRPr sz="1400">
          <a:solidFill>
            <a:srgbClr val="333333"/>
          </a:solidFill>
          <a:latin typeface="+mn-lt"/>
        </a:defRPr>
      </a:lvl8pPr>
      <a:lvl9pPr marL="3886200" indent="-228600" algn="l" rtl="0" eaLnBrk="1" fontAlgn="base" hangingPunct="1">
        <a:spcBef>
          <a:spcPct val="20000"/>
        </a:spcBef>
        <a:spcAft>
          <a:spcPct val="0"/>
        </a:spcAft>
        <a:buChar char="»"/>
        <a:defRPr sz="1400">
          <a:solidFill>
            <a:srgbClr val="333333"/>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6.sv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image" Target="../media/image8.sv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Layout" Target="../slideLayouts/slideLayout3.xml"/><Relationship Id="rId5" Type="http://schemas.openxmlformats.org/officeDocument/2006/relationships/image" Target="../media/image13.svg"/><Relationship Id="rId4" Type="http://schemas.openxmlformats.org/officeDocument/2006/relationships/image" Target="../media/image12.png"/></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6.xml"/><Relationship Id="rId1" Type="http://schemas.openxmlformats.org/officeDocument/2006/relationships/slideLayout" Target="../slideLayouts/slideLayout3.xml"/><Relationship Id="rId6" Type="http://schemas.openxmlformats.org/officeDocument/2006/relationships/image" Target="../media/image17.svg"/><Relationship Id="rId5" Type="http://schemas.openxmlformats.org/officeDocument/2006/relationships/image" Target="../media/image16.png"/><Relationship Id="rId4" Type="http://schemas.openxmlformats.org/officeDocument/2006/relationships/image" Target="../media/image15.sv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21.svg"/><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7.xml"/><Relationship Id="rId1" Type="http://schemas.openxmlformats.org/officeDocument/2006/relationships/slideLayout" Target="../slideLayouts/slideLayout3.xml"/><Relationship Id="rId4" Type="http://schemas.openxmlformats.org/officeDocument/2006/relationships/image" Target="../media/image26.pn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31.xml"/><Relationship Id="rId1" Type="http://schemas.openxmlformats.org/officeDocument/2006/relationships/slideLayout" Target="../slideLayouts/slideLayout3.xml"/><Relationship Id="rId4" Type="http://schemas.openxmlformats.org/officeDocument/2006/relationships/image" Target="../media/image28.svg"/></Relationships>
</file>

<file path=ppt/slides/_rels/slide3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2.xml"/><Relationship Id="rId1" Type="http://schemas.openxmlformats.org/officeDocument/2006/relationships/slideLayout" Target="../slideLayouts/slideLayout3.xml"/><Relationship Id="rId6" Type="http://schemas.openxmlformats.org/officeDocument/2006/relationships/image" Target="../media/image28.svg"/><Relationship Id="rId5" Type="http://schemas.openxmlformats.org/officeDocument/2006/relationships/image" Target="../media/image27.png"/><Relationship Id="rId4" Type="http://schemas.openxmlformats.org/officeDocument/2006/relationships/image" Target="../media/image30.svg"/></Relationships>
</file>

<file path=ppt/slides/_rels/slide38.xml.rels><?xml version="1.0" encoding="UTF-8" standalone="yes"?>
<Relationships xmlns="http://schemas.openxmlformats.org/package/2006/relationships"><Relationship Id="rId8" Type="http://schemas.openxmlformats.org/officeDocument/2006/relationships/image" Target="../media/image11.svg"/><Relationship Id="rId3" Type="http://schemas.openxmlformats.org/officeDocument/2006/relationships/image" Target="../media/image29.png"/><Relationship Id="rId7" Type="http://schemas.openxmlformats.org/officeDocument/2006/relationships/image" Target="../media/image10.png"/><Relationship Id="rId2" Type="http://schemas.openxmlformats.org/officeDocument/2006/relationships/notesSlide" Target="../notesSlides/notesSlide33.xml"/><Relationship Id="rId1" Type="http://schemas.openxmlformats.org/officeDocument/2006/relationships/slideLayout" Target="../slideLayouts/slideLayout3.xml"/><Relationship Id="rId6" Type="http://schemas.openxmlformats.org/officeDocument/2006/relationships/image" Target="../media/image28.svg"/><Relationship Id="rId5" Type="http://schemas.openxmlformats.org/officeDocument/2006/relationships/image" Target="../media/image27.png"/><Relationship Id="rId4" Type="http://schemas.openxmlformats.org/officeDocument/2006/relationships/image" Target="../media/image30.svg"/></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7.xml"/><Relationship Id="rId1" Type="http://schemas.openxmlformats.org/officeDocument/2006/relationships/slideLayout" Target="../slideLayouts/slideLayout3.xml"/><Relationship Id="rId4" Type="http://schemas.openxmlformats.org/officeDocument/2006/relationships/image" Target="../media/image34.png"/></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39.xml"/><Relationship Id="rId1" Type="http://schemas.openxmlformats.org/officeDocument/2006/relationships/slideLayout" Target="../slideLayouts/slideLayout3.xml"/><Relationship Id="rId4" Type="http://schemas.openxmlformats.org/officeDocument/2006/relationships/image" Target="../media/image30.svg"/></Relationships>
</file>

<file path=ppt/slides/_rels/slide45.xml.rels><?xml version="1.0" encoding="UTF-8" standalone="yes"?>
<Relationships xmlns="http://schemas.openxmlformats.org/package/2006/relationships"><Relationship Id="rId8" Type="http://schemas.openxmlformats.org/officeDocument/2006/relationships/image" Target="../media/image40.svg"/><Relationship Id="rId3" Type="http://schemas.openxmlformats.org/officeDocument/2006/relationships/image" Target="../media/image35.png"/><Relationship Id="rId7" Type="http://schemas.openxmlformats.org/officeDocument/2006/relationships/image" Target="../media/image39.png"/><Relationship Id="rId2" Type="http://schemas.openxmlformats.org/officeDocument/2006/relationships/notesSlide" Target="../notesSlides/notesSlide40.xml"/><Relationship Id="rId1" Type="http://schemas.openxmlformats.org/officeDocument/2006/relationships/slideLayout" Target="../slideLayouts/slideLayout3.xml"/><Relationship Id="rId6" Type="http://schemas.openxmlformats.org/officeDocument/2006/relationships/image" Target="../media/image38.svg"/><Relationship Id="rId5" Type="http://schemas.openxmlformats.org/officeDocument/2006/relationships/image" Target="../media/image37.png"/><Relationship Id="rId10" Type="http://schemas.openxmlformats.org/officeDocument/2006/relationships/image" Target="../media/image42.svg"/><Relationship Id="rId4" Type="http://schemas.openxmlformats.org/officeDocument/2006/relationships/image" Target="../media/image36.svg"/><Relationship Id="rId9" Type="http://schemas.openxmlformats.org/officeDocument/2006/relationships/image" Target="../media/image41.png"/></Relationships>
</file>

<file path=ppt/slides/_rels/slide4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41.xml"/><Relationship Id="rId1" Type="http://schemas.openxmlformats.org/officeDocument/2006/relationships/slideLayout" Target="../slideLayouts/slideLayout3.xml"/><Relationship Id="rId6" Type="http://schemas.openxmlformats.org/officeDocument/2006/relationships/image" Target="../media/image28.svg"/><Relationship Id="rId5" Type="http://schemas.openxmlformats.org/officeDocument/2006/relationships/image" Target="../media/image27.png"/><Relationship Id="rId4" Type="http://schemas.openxmlformats.org/officeDocument/2006/relationships/image" Target="../media/image30.svg"/></Relationships>
</file>

<file path=ppt/slides/_rels/slide4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42.xml"/><Relationship Id="rId1" Type="http://schemas.openxmlformats.org/officeDocument/2006/relationships/slideLayout" Target="../slideLayouts/slideLayout3.xml"/><Relationship Id="rId6" Type="http://schemas.openxmlformats.org/officeDocument/2006/relationships/image" Target="../media/image28.svg"/><Relationship Id="rId5" Type="http://schemas.openxmlformats.org/officeDocument/2006/relationships/image" Target="../media/image27.png"/><Relationship Id="rId4" Type="http://schemas.openxmlformats.org/officeDocument/2006/relationships/image" Target="../media/image30.svg"/></Relationships>
</file>

<file path=ppt/slides/_rels/slide4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43.xml"/><Relationship Id="rId1" Type="http://schemas.openxmlformats.org/officeDocument/2006/relationships/slideLayout" Target="../slideLayouts/slideLayout3.xml"/><Relationship Id="rId6" Type="http://schemas.openxmlformats.org/officeDocument/2006/relationships/image" Target="../media/image28.svg"/><Relationship Id="rId5" Type="http://schemas.openxmlformats.org/officeDocument/2006/relationships/image" Target="../media/image27.png"/><Relationship Id="rId4" Type="http://schemas.openxmlformats.org/officeDocument/2006/relationships/image" Target="../media/image30.svg"/></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3" Type="http://schemas.openxmlformats.org/officeDocument/2006/relationships/hyperlink" Target="https://doi.org/10.1148/ryai.230024" TargetMode="External"/><Relationship Id="rId7" Type="http://schemas.openxmlformats.org/officeDocument/2006/relationships/hyperlink" Target="https://doi.org/10.1007/978-3-319-46493-0_47" TargetMode="External"/><Relationship Id="rId2" Type="http://schemas.openxmlformats.org/officeDocument/2006/relationships/hyperlink" Target="https://doi.org/10.3389/fnetp.2021.711778" TargetMode="External"/><Relationship Id="rId1" Type="http://schemas.openxmlformats.org/officeDocument/2006/relationships/slideLayout" Target="../slideLayouts/slideLayout3.xml"/><Relationship Id="rId6" Type="http://schemas.openxmlformats.org/officeDocument/2006/relationships/hyperlink" Target="https://doi.org/10.1016/j.compbiomed.2017.09.017" TargetMode="External"/><Relationship Id="rId5" Type="http://schemas.openxmlformats.org/officeDocument/2006/relationships/hyperlink" Target="https://doi.org/10.3390/jcm12134535" TargetMode="External"/><Relationship Id="rId4" Type="http://schemas.openxmlformats.org/officeDocument/2006/relationships/hyperlink" Target="https://doi.org/10.3389/fnetp.2022.904480" TargetMode="External"/></Relationships>
</file>

<file path=ppt/slides/_rels/slide56.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50.xml"/><Relationship Id="rId1" Type="http://schemas.openxmlformats.org/officeDocument/2006/relationships/slideLayout" Target="../slideLayouts/slideLayout3.xml"/></Relationships>
</file>

<file path=ppt/slides/_rels/slide57.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3.xml"/></Relationships>
</file>

<file path=ppt/slides/_rels/slide58.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3.xml"/></Relationships>
</file>

<file path=ppt/slides/_rels/slide59.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120010" y="1853819"/>
            <a:ext cx="7120972" cy="971550"/>
          </a:xfrm>
        </p:spPr>
        <p:txBody>
          <a:bodyPr/>
          <a:lstStyle/>
          <a:p>
            <a:r>
              <a:rPr lang="en-US"/>
              <a:t>Can a Neural Network Learn Physiology?</a:t>
            </a:r>
          </a:p>
        </p:txBody>
      </p:sp>
      <p:sp>
        <p:nvSpPr>
          <p:cNvPr id="3" name="Subtitle 2"/>
          <p:cNvSpPr>
            <a:spLocks noGrp="1"/>
          </p:cNvSpPr>
          <p:nvPr>
            <p:ph type="subTitle" idx="1"/>
          </p:nvPr>
        </p:nvSpPr>
        <p:spPr/>
        <p:txBody>
          <a:bodyPr/>
          <a:lstStyle/>
          <a:p>
            <a:r>
              <a:rPr lang="en-US"/>
              <a:t>Deep Learning in Medical Applications</a:t>
            </a:r>
          </a:p>
        </p:txBody>
      </p:sp>
      <p:sp>
        <p:nvSpPr>
          <p:cNvPr id="4" name="Subtitle 2">
            <a:extLst>
              <a:ext uri="{FF2B5EF4-FFF2-40B4-BE49-F238E27FC236}">
                <a16:creationId xmlns:a16="http://schemas.microsoft.com/office/drawing/2014/main" id="{C5167964-CC2D-1EBB-B9AD-ABF213273893}"/>
              </a:ext>
            </a:extLst>
          </p:cNvPr>
          <p:cNvSpPr txBox="1">
            <a:spLocks/>
          </p:cNvSpPr>
          <p:nvPr/>
        </p:nvSpPr>
        <p:spPr bwMode="auto">
          <a:xfrm>
            <a:off x="2120010" y="3082544"/>
            <a:ext cx="6954100" cy="7896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marL="0" indent="0" algn="l" rtl="0" eaLnBrk="1" fontAlgn="base" hangingPunct="1">
              <a:spcBef>
                <a:spcPct val="20000"/>
              </a:spcBef>
              <a:spcAft>
                <a:spcPct val="0"/>
              </a:spcAft>
              <a:buFontTx/>
              <a:buNone/>
              <a:defRPr>
                <a:solidFill>
                  <a:schemeClr val="bg1"/>
                </a:solidFill>
                <a:latin typeface="+mn-lt"/>
                <a:ea typeface="ＭＳ Ｐゴシック" charset="0"/>
                <a:cs typeface="ＭＳ Ｐゴシック" charset="0"/>
              </a:defRPr>
            </a:lvl1pPr>
            <a:lvl2pPr marL="742950" indent="-285750" algn="l" rtl="0" eaLnBrk="1" fontAlgn="base" hangingPunct="1">
              <a:spcBef>
                <a:spcPct val="20000"/>
              </a:spcBef>
              <a:spcAft>
                <a:spcPct val="0"/>
              </a:spcAft>
              <a:buChar char="–"/>
              <a:defRPr sz="1400">
                <a:solidFill>
                  <a:srgbClr val="333333"/>
                </a:solidFill>
                <a:latin typeface="+mn-lt"/>
                <a:ea typeface="ＭＳ Ｐゴシック" charset="0"/>
              </a:defRPr>
            </a:lvl2pPr>
            <a:lvl3pPr marL="1143000" indent="-228600" algn="l" rtl="0" eaLnBrk="1" fontAlgn="base" hangingPunct="1">
              <a:spcBef>
                <a:spcPct val="20000"/>
              </a:spcBef>
              <a:spcAft>
                <a:spcPct val="0"/>
              </a:spcAft>
              <a:buChar char="•"/>
              <a:defRPr sz="1400">
                <a:solidFill>
                  <a:srgbClr val="333333"/>
                </a:solidFill>
                <a:latin typeface="+mn-lt"/>
                <a:ea typeface="ＭＳ Ｐゴシック" charset="0"/>
              </a:defRPr>
            </a:lvl3pPr>
            <a:lvl4pPr marL="1600200" indent="-228600" algn="l" rtl="0" eaLnBrk="1" fontAlgn="base" hangingPunct="1">
              <a:spcBef>
                <a:spcPct val="20000"/>
              </a:spcBef>
              <a:spcAft>
                <a:spcPct val="0"/>
              </a:spcAft>
              <a:buChar char="–"/>
              <a:defRPr sz="1400">
                <a:solidFill>
                  <a:srgbClr val="333333"/>
                </a:solidFill>
                <a:latin typeface="+mn-lt"/>
                <a:ea typeface="ＭＳ Ｐゴシック" charset="0"/>
              </a:defRPr>
            </a:lvl4pPr>
            <a:lvl5pPr marL="2057400" indent="-228600" algn="l" rtl="0" eaLnBrk="1" fontAlgn="base" hangingPunct="1">
              <a:spcBef>
                <a:spcPct val="20000"/>
              </a:spcBef>
              <a:spcAft>
                <a:spcPct val="0"/>
              </a:spcAft>
              <a:buChar char="»"/>
              <a:defRPr sz="1400">
                <a:solidFill>
                  <a:srgbClr val="333333"/>
                </a:solidFill>
                <a:latin typeface="+mn-lt"/>
                <a:ea typeface="ＭＳ Ｐゴシック" charset="0"/>
              </a:defRPr>
            </a:lvl5pPr>
            <a:lvl6pPr marL="2514600" indent="-228600" algn="l" rtl="0" eaLnBrk="1" fontAlgn="base" hangingPunct="1">
              <a:spcBef>
                <a:spcPct val="20000"/>
              </a:spcBef>
              <a:spcAft>
                <a:spcPct val="0"/>
              </a:spcAft>
              <a:buChar char="»"/>
              <a:defRPr sz="1400">
                <a:solidFill>
                  <a:srgbClr val="333333"/>
                </a:solidFill>
                <a:latin typeface="+mn-lt"/>
              </a:defRPr>
            </a:lvl6pPr>
            <a:lvl7pPr marL="2971800" indent="-228600" algn="l" rtl="0" eaLnBrk="1" fontAlgn="base" hangingPunct="1">
              <a:spcBef>
                <a:spcPct val="20000"/>
              </a:spcBef>
              <a:spcAft>
                <a:spcPct val="0"/>
              </a:spcAft>
              <a:buChar char="»"/>
              <a:defRPr sz="1400">
                <a:solidFill>
                  <a:srgbClr val="333333"/>
                </a:solidFill>
                <a:latin typeface="+mn-lt"/>
              </a:defRPr>
            </a:lvl7pPr>
            <a:lvl8pPr marL="3429000" indent="-228600" algn="l" rtl="0" eaLnBrk="1" fontAlgn="base" hangingPunct="1">
              <a:spcBef>
                <a:spcPct val="20000"/>
              </a:spcBef>
              <a:spcAft>
                <a:spcPct val="0"/>
              </a:spcAft>
              <a:buChar char="»"/>
              <a:defRPr sz="1400">
                <a:solidFill>
                  <a:srgbClr val="333333"/>
                </a:solidFill>
                <a:latin typeface="+mn-lt"/>
              </a:defRPr>
            </a:lvl8pPr>
            <a:lvl9pPr marL="3886200" indent="-228600" algn="l" rtl="0" eaLnBrk="1" fontAlgn="base" hangingPunct="1">
              <a:spcBef>
                <a:spcPct val="20000"/>
              </a:spcBef>
              <a:spcAft>
                <a:spcPct val="0"/>
              </a:spcAft>
              <a:buChar char="»"/>
              <a:defRPr sz="1400">
                <a:solidFill>
                  <a:srgbClr val="333333"/>
                </a:solidFill>
                <a:latin typeface="+mn-lt"/>
              </a:defRPr>
            </a:lvl9pPr>
          </a:lstStyle>
          <a:p>
            <a:pPr defTabSz="914400"/>
            <a:r>
              <a:rPr lang="en-US" i="1" kern="0"/>
              <a:t>Presented by Donna Hooft</a:t>
            </a:r>
          </a:p>
          <a:p>
            <a:pPr defTabSz="914400"/>
            <a:r>
              <a:rPr lang="en-US" sz="1400" i="1" kern="0"/>
              <a:t>Supervisor: Francesca De Benetti</a:t>
            </a:r>
          </a:p>
        </p:txBody>
      </p:sp>
    </p:spTree>
    <p:extLst>
      <p:ext uri="{BB962C8B-B14F-4D97-AF65-F5344CB8AC3E}">
        <p14:creationId xmlns:p14="http://schemas.microsoft.com/office/powerpoint/2010/main" val="23549639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7C38FF7-A3C0-6D48-732F-D687A0A43555}"/>
              </a:ext>
            </a:extLst>
          </p:cNvPr>
          <p:cNvSpPr>
            <a:spLocks noGrp="1"/>
          </p:cNvSpPr>
          <p:nvPr>
            <p:ph type="title"/>
          </p:nvPr>
        </p:nvSpPr>
        <p:spPr>
          <a:xfrm>
            <a:off x="186771" y="1201942"/>
            <a:ext cx="3447778" cy="1901623"/>
          </a:xfrm>
        </p:spPr>
        <p:txBody>
          <a:bodyPr/>
          <a:lstStyle/>
          <a:p>
            <a:r>
              <a:rPr lang="nl-NL" b="0"/>
              <a:t>A = Neuron</a:t>
            </a:r>
            <a:br>
              <a:rPr lang="nl-NL" b="0"/>
            </a:br>
            <a:r>
              <a:rPr lang="nl-NL" b="0"/>
              <a:t>B = Astrocyte</a:t>
            </a:r>
            <a:br>
              <a:rPr lang="nl-NL" b="0"/>
            </a:br>
            <a:r>
              <a:rPr lang="nl-NL" b="0"/>
              <a:t>C = Pericyte						     </a:t>
            </a:r>
          </a:p>
        </p:txBody>
      </p:sp>
      <p:sp>
        <p:nvSpPr>
          <p:cNvPr id="4" name="Tijdelijke aanduiding voor datum 3">
            <a:extLst>
              <a:ext uri="{FF2B5EF4-FFF2-40B4-BE49-F238E27FC236}">
                <a16:creationId xmlns:a16="http://schemas.microsoft.com/office/drawing/2014/main" id="{01E28C27-F555-F198-61F1-6D043A3A9385}"/>
              </a:ext>
            </a:extLst>
          </p:cNvPr>
          <p:cNvSpPr>
            <a:spLocks noGrp="1"/>
          </p:cNvSpPr>
          <p:nvPr>
            <p:ph type="dt" sz="half" idx="2"/>
          </p:nvPr>
        </p:nvSpPr>
        <p:spPr>
          <a:xfrm>
            <a:off x="4997570" y="4653567"/>
            <a:ext cx="3276600" cy="400050"/>
          </a:xfrm>
        </p:spPr>
        <p:txBody>
          <a:bodyPr/>
          <a:lstStyle/>
          <a:p>
            <a:fld id="{A7BDDEFD-4FCF-7348-AEF1-A537DD785750}" type="datetime4">
              <a:rPr lang="en-US" smtClean="0"/>
              <a:t>July 10, 2024</a:t>
            </a:fld>
            <a:endParaRPr lang="en-US"/>
          </a:p>
        </p:txBody>
      </p:sp>
      <p:sp>
        <p:nvSpPr>
          <p:cNvPr id="5" name="Tijdelijke aanduiding voor voettekst 4">
            <a:extLst>
              <a:ext uri="{FF2B5EF4-FFF2-40B4-BE49-F238E27FC236}">
                <a16:creationId xmlns:a16="http://schemas.microsoft.com/office/drawing/2014/main" id="{99331BF7-611A-D435-5385-40D4D65D45D4}"/>
              </a:ext>
            </a:extLst>
          </p:cNvPr>
          <p:cNvSpPr>
            <a:spLocks noGrp="1"/>
          </p:cNvSpPr>
          <p:nvPr>
            <p:ph type="ftr" sz="quarter" idx="3"/>
          </p:nvPr>
        </p:nvSpPr>
        <p:spPr>
          <a:xfrm>
            <a:off x="1237942" y="4653567"/>
            <a:ext cx="3759628" cy="400050"/>
          </a:xfrm>
        </p:spPr>
        <p:txBody>
          <a:bodyPr/>
          <a:lstStyle/>
          <a:p>
            <a:r>
              <a:rPr lang="en-US"/>
              <a:t>Computer Aided Medical Procedures</a:t>
            </a:r>
            <a:endParaRPr lang="en-US" dirty="0"/>
          </a:p>
        </p:txBody>
      </p:sp>
      <p:sp>
        <p:nvSpPr>
          <p:cNvPr id="6" name="Tijdelijke aanduiding voor dianummer 5">
            <a:extLst>
              <a:ext uri="{FF2B5EF4-FFF2-40B4-BE49-F238E27FC236}">
                <a16:creationId xmlns:a16="http://schemas.microsoft.com/office/drawing/2014/main" id="{7D84153D-5F85-1BDC-75DB-097AB2150E7C}"/>
              </a:ext>
            </a:extLst>
          </p:cNvPr>
          <p:cNvSpPr>
            <a:spLocks noGrp="1"/>
          </p:cNvSpPr>
          <p:nvPr>
            <p:ph type="sldNum" sz="quarter" idx="4"/>
          </p:nvPr>
        </p:nvSpPr>
        <p:spPr>
          <a:xfrm>
            <a:off x="8197970" y="4653567"/>
            <a:ext cx="1066800" cy="400050"/>
          </a:xfrm>
        </p:spPr>
        <p:txBody>
          <a:bodyPr/>
          <a:lstStyle/>
          <a:p>
            <a:r>
              <a:rPr lang="en-US"/>
              <a:t>Slide </a:t>
            </a:r>
            <a:fld id="{E27654B9-2CBC-E046-9B7E-70345D26D3AC}" type="slidenum">
              <a:rPr lang="en-US" smtClean="0"/>
              <a:t>10</a:t>
            </a:fld>
            <a:endParaRPr lang="en-US" dirty="0"/>
          </a:p>
        </p:txBody>
      </p:sp>
      <p:sp>
        <p:nvSpPr>
          <p:cNvPr id="7" name="Ovaal 6">
            <a:extLst>
              <a:ext uri="{FF2B5EF4-FFF2-40B4-BE49-F238E27FC236}">
                <a16:creationId xmlns:a16="http://schemas.microsoft.com/office/drawing/2014/main" id="{D7A44C9E-4A88-3672-2349-8FB5349F31D1}"/>
              </a:ext>
            </a:extLst>
          </p:cNvPr>
          <p:cNvSpPr/>
          <p:nvPr/>
        </p:nvSpPr>
        <p:spPr>
          <a:xfrm>
            <a:off x="3662654" y="797000"/>
            <a:ext cx="1477993" cy="1256413"/>
          </a:xfrm>
          <a:prstGeom prst="ellipse">
            <a:avLst/>
          </a:prstGeom>
          <a:solidFill>
            <a:schemeClr val="bg1"/>
          </a:solid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sz="1400">
              <a:solidFill>
                <a:srgbClr val="00B050"/>
              </a:solidFill>
            </a:endParaRPr>
          </a:p>
        </p:txBody>
      </p:sp>
      <p:sp>
        <p:nvSpPr>
          <p:cNvPr id="8" name="Ovaal 7">
            <a:extLst>
              <a:ext uri="{FF2B5EF4-FFF2-40B4-BE49-F238E27FC236}">
                <a16:creationId xmlns:a16="http://schemas.microsoft.com/office/drawing/2014/main" id="{D2203818-D511-9A01-6ED0-F73D093022D3}"/>
              </a:ext>
            </a:extLst>
          </p:cNvPr>
          <p:cNvSpPr/>
          <p:nvPr/>
        </p:nvSpPr>
        <p:spPr>
          <a:xfrm>
            <a:off x="5261610" y="3282942"/>
            <a:ext cx="1477993" cy="1256413"/>
          </a:xfrm>
          <a:prstGeom prst="ellipse">
            <a:avLst/>
          </a:prstGeom>
          <a:solidFill>
            <a:schemeClr val="bg1"/>
          </a:solidFill>
          <a:ln w="3810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sz="1400">
              <a:solidFill>
                <a:srgbClr val="00B050"/>
              </a:solidFill>
            </a:endParaRPr>
          </a:p>
        </p:txBody>
      </p:sp>
      <p:sp>
        <p:nvSpPr>
          <p:cNvPr id="9" name="Ovaal 8">
            <a:extLst>
              <a:ext uri="{FF2B5EF4-FFF2-40B4-BE49-F238E27FC236}">
                <a16:creationId xmlns:a16="http://schemas.microsoft.com/office/drawing/2014/main" id="{717552B0-41A0-19C0-5225-DFE8A3A0DC1E}"/>
              </a:ext>
            </a:extLst>
          </p:cNvPr>
          <p:cNvSpPr/>
          <p:nvPr/>
        </p:nvSpPr>
        <p:spPr>
          <a:xfrm>
            <a:off x="2091473" y="3282942"/>
            <a:ext cx="1477993" cy="1256413"/>
          </a:xfrm>
          <a:prstGeom prst="ellipse">
            <a:avLst/>
          </a:prstGeom>
          <a:solidFill>
            <a:schemeClr val="bg1"/>
          </a:solidFill>
          <a:ln w="3810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sz="1400">
              <a:solidFill>
                <a:srgbClr val="00B050"/>
              </a:solidFill>
            </a:endParaRPr>
          </a:p>
        </p:txBody>
      </p:sp>
      <p:sp>
        <p:nvSpPr>
          <p:cNvPr id="10" name="Tekstvak 9">
            <a:extLst>
              <a:ext uri="{FF2B5EF4-FFF2-40B4-BE49-F238E27FC236}">
                <a16:creationId xmlns:a16="http://schemas.microsoft.com/office/drawing/2014/main" id="{C3D0FF9C-F702-042B-06E6-9B64788FA19F}"/>
              </a:ext>
            </a:extLst>
          </p:cNvPr>
          <p:cNvSpPr txBox="1"/>
          <p:nvPr/>
        </p:nvSpPr>
        <p:spPr>
          <a:xfrm>
            <a:off x="4077682" y="831777"/>
            <a:ext cx="555754" cy="1107996"/>
          </a:xfrm>
          <a:prstGeom prst="rect">
            <a:avLst/>
          </a:prstGeom>
          <a:noFill/>
        </p:spPr>
        <p:txBody>
          <a:bodyPr wrap="square" rtlCol="0">
            <a:spAutoFit/>
          </a:bodyPr>
          <a:lstStyle/>
          <a:p>
            <a:r>
              <a:rPr lang="nl-NL" sz="6600" b="1"/>
              <a:t>A</a:t>
            </a:r>
          </a:p>
        </p:txBody>
      </p:sp>
      <p:sp>
        <p:nvSpPr>
          <p:cNvPr id="11" name="Tekstvak 10">
            <a:extLst>
              <a:ext uri="{FF2B5EF4-FFF2-40B4-BE49-F238E27FC236}">
                <a16:creationId xmlns:a16="http://schemas.microsoft.com/office/drawing/2014/main" id="{422948B1-6F39-9F0C-DDD9-02920D0D318E}"/>
              </a:ext>
            </a:extLst>
          </p:cNvPr>
          <p:cNvSpPr txBox="1"/>
          <p:nvPr/>
        </p:nvSpPr>
        <p:spPr>
          <a:xfrm>
            <a:off x="5656318" y="3377190"/>
            <a:ext cx="555754" cy="1107996"/>
          </a:xfrm>
          <a:prstGeom prst="rect">
            <a:avLst/>
          </a:prstGeom>
          <a:noFill/>
        </p:spPr>
        <p:txBody>
          <a:bodyPr wrap="square" rtlCol="0">
            <a:spAutoFit/>
          </a:bodyPr>
          <a:lstStyle/>
          <a:p>
            <a:r>
              <a:rPr lang="nl-NL" sz="6600" b="1"/>
              <a:t>C</a:t>
            </a:r>
          </a:p>
        </p:txBody>
      </p:sp>
      <p:sp>
        <p:nvSpPr>
          <p:cNvPr id="12" name="Tekstvak 11">
            <a:extLst>
              <a:ext uri="{FF2B5EF4-FFF2-40B4-BE49-F238E27FC236}">
                <a16:creationId xmlns:a16="http://schemas.microsoft.com/office/drawing/2014/main" id="{18C44DFA-D629-B9A6-80D6-387AB6593BC9}"/>
              </a:ext>
            </a:extLst>
          </p:cNvPr>
          <p:cNvSpPr txBox="1"/>
          <p:nvPr/>
        </p:nvSpPr>
        <p:spPr>
          <a:xfrm>
            <a:off x="2516661" y="3377190"/>
            <a:ext cx="555754" cy="1107996"/>
          </a:xfrm>
          <a:prstGeom prst="rect">
            <a:avLst/>
          </a:prstGeom>
          <a:noFill/>
        </p:spPr>
        <p:txBody>
          <a:bodyPr wrap="square" rtlCol="0">
            <a:spAutoFit/>
          </a:bodyPr>
          <a:lstStyle/>
          <a:p>
            <a:r>
              <a:rPr lang="nl-NL" sz="6600" b="1"/>
              <a:t>B</a:t>
            </a:r>
          </a:p>
        </p:txBody>
      </p:sp>
      <p:cxnSp>
        <p:nvCxnSpPr>
          <p:cNvPr id="13" name="Rechte verbindingslijn met pijl 12">
            <a:extLst>
              <a:ext uri="{FF2B5EF4-FFF2-40B4-BE49-F238E27FC236}">
                <a16:creationId xmlns:a16="http://schemas.microsoft.com/office/drawing/2014/main" id="{44B4A111-8601-5CA7-A0F8-A4E9F46F6E20}"/>
              </a:ext>
            </a:extLst>
          </p:cNvPr>
          <p:cNvCxnSpPr>
            <a:cxnSpLocks/>
            <a:stCxn id="9" idx="0"/>
          </p:cNvCxnSpPr>
          <p:nvPr/>
        </p:nvCxnSpPr>
        <p:spPr>
          <a:xfrm flipV="1">
            <a:off x="2830470" y="1888348"/>
            <a:ext cx="1066026" cy="1394594"/>
          </a:xfrm>
          <a:prstGeom prst="straightConnector1">
            <a:avLst/>
          </a:prstGeom>
          <a:ln w="38100">
            <a:solidFill>
              <a:schemeClr val="accent2"/>
            </a:solidFill>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14" name="Rechte verbindingslijn met pijl 13">
            <a:extLst>
              <a:ext uri="{FF2B5EF4-FFF2-40B4-BE49-F238E27FC236}">
                <a16:creationId xmlns:a16="http://schemas.microsoft.com/office/drawing/2014/main" id="{E17891C3-093E-94FA-17CA-0ADB793DC9F8}"/>
              </a:ext>
            </a:extLst>
          </p:cNvPr>
          <p:cNvCxnSpPr>
            <a:cxnSpLocks/>
            <a:stCxn id="9" idx="6"/>
            <a:endCxn id="8" idx="2"/>
          </p:cNvCxnSpPr>
          <p:nvPr/>
        </p:nvCxnSpPr>
        <p:spPr>
          <a:xfrm>
            <a:off x="3569466" y="3911149"/>
            <a:ext cx="1692144" cy="0"/>
          </a:xfrm>
          <a:prstGeom prst="straightConnector1">
            <a:avLst/>
          </a:prstGeom>
          <a:ln w="38100">
            <a:solidFill>
              <a:schemeClr val="accent2"/>
            </a:solidFill>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15" name="Rechte verbindingslijn met pijl 14">
            <a:extLst>
              <a:ext uri="{FF2B5EF4-FFF2-40B4-BE49-F238E27FC236}">
                <a16:creationId xmlns:a16="http://schemas.microsoft.com/office/drawing/2014/main" id="{1FDF27D1-9221-9247-2CF8-37E33CE30090}"/>
              </a:ext>
            </a:extLst>
          </p:cNvPr>
          <p:cNvCxnSpPr>
            <a:cxnSpLocks/>
            <a:stCxn id="8" idx="0"/>
          </p:cNvCxnSpPr>
          <p:nvPr/>
        </p:nvCxnSpPr>
        <p:spPr>
          <a:xfrm flipH="1" flipV="1">
            <a:off x="4941595" y="1888348"/>
            <a:ext cx="1059012" cy="1394594"/>
          </a:xfrm>
          <a:prstGeom prst="straightConnector1">
            <a:avLst/>
          </a:prstGeom>
          <a:ln w="38100">
            <a:solidFill>
              <a:schemeClr val="accent2"/>
            </a:solidFill>
            <a:headEnd type="triangle"/>
            <a:tailEnd type="triangle"/>
          </a:ln>
        </p:spPr>
        <p:style>
          <a:lnRef idx="2">
            <a:schemeClr val="accent1"/>
          </a:lnRef>
          <a:fillRef idx="0">
            <a:schemeClr val="accent1"/>
          </a:fillRef>
          <a:effectRef idx="1">
            <a:schemeClr val="accent1"/>
          </a:effectRef>
          <a:fontRef idx="minor">
            <a:schemeClr val="tx1"/>
          </a:fontRef>
        </p:style>
      </p:cxnSp>
      <p:sp>
        <p:nvSpPr>
          <p:cNvPr id="16" name="Tekstvak 15">
            <a:extLst>
              <a:ext uri="{FF2B5EF4-FFF2-40B4-BE49-F238E27FC236}">
                <a16:creationId xmlns:a16="http://schemas.microsoft.com/office/drawing/2014/main" id="{F2E865C6-FF65-0783-84A6-CFEAEE1BB41E}"/>
              </a:ext>
            </a:extLst>
          </p:cNvPr>
          <p:cNvSpPr txBox="1"/>
          <p:nvPr/>
        </p:nvSpPr>
        <p:spPr>
          <a:xfrm flipH="1">
            <a:off x="2729038" y="1813920"/>
            <a:ext cx="333772" cy="584775"/>
          </a:xfrm>
          <a:prstGeom prst="rect">
            <a:avLst/>
          </a:prstGeom>
          <a:noFill/>
        </p:spPr>
        <p:txBody>
          <a:bodyPr wrap="square" rtlCol="0">
            <a:spAutoFit/>
          </a:bodyPr>
          <a:lstStyle/>
          <a:p>
            <a:r>
              <a:rPr lang="nl-NL" sz="3200" b="1"/>
              <a:t>E</a:t>
            </a:r>
          </a:p>
        </p:txBody>
      </p:sp>
      <p:sp>
        <p:nvSpPr>
          <p:cNvPr id="17" name="Tekstvak 16">
            <a:extLst>
              <a:ext uri="{FF2B5EF4-FFF2-40B4-BE49-F238E27FC236}">
                <a16:creationId xmlns:a16="http://schemas.microsoft.com/office/drawing/2014/main" id="{1C1FE68D-623F-1B92-944C-2562BDC85E9F}"/>
              </a:ext>
            </a:extLst>
          </p:cNvPr>
          <p:cNvSpPr txBox="1"/>
          <p:nvPr/>
        </p:nvSpPr>
        <p:spPr>
          <a:xfrm flipH="1">
            <a:off x="4241026" y="3298787"/>
            <a:ext cx="333772" cy="584775"/>
          </a:xfrm>
          <a:prstGeom prst="rect">
            <a:avLst/>
          </a:prstGeom>
          <a:noFill/>
        </p:spPr>
        <p:txBody>
          <a:bodyPr wrap="square" rtlCol="0">
            <a:spAutoFit/>
          </a:bodyPr>
          <a:lstStyle/>
          <a:p>
            <a:r>
              <a:rPr lang="nl-NL" sz="3200" b="1"/>
              <a:t>G</a:t>
            </a:r>
          </a:p>
        </p:txBody>
      </p:sp>
      <p:sp>
        <p:nvSpPr>
          <p:cNvPr id="18" name="Tekstvak 17">
            <a:extLst>
              <a:ext uri="{FF2B5EF4-FFF2-40B4-BE49-F238E27FC236}">
                <a16:creationId xmlns:a16="http://schemas.microsoft.com/office/drawing/2014/main" id="{AFF4B60A-46D2-405A-146F-4E99491D794C}"/>
              </a:ext>
            </a:extLst>
          </p:cNvPr>
          <p:cNvSpPr txBox="1"/>
          <p:nvPr/>
        </p:nvSpPr>
        <p:spPr>
          <a:xfrm flipH="1">
            <a:off x="5775281" y="1797501"/>
            <a:ext cx="333772" cy="584775"/>
          </a:xfrm>
          <a:prstGeom prst="rect">
            <a:avLst/>
          </a:prstGeom>
          <a:noFill/>
        </p:spPr>
        <p:txBody>
          <a:bodyPr wrap="square" rtlCol="0">
            <a:spAutoFit/>
          </a:bodyPr>
          <a:lstStyle/>
          <a:p>
            <a:r>
              <a:rPr lang="nl-NL" sz="3200" b="1"/>
              <a:t>F</a:t>
            </a:r>
          </a:p>
        </p:txBody>
      </p:sp>
      <p:sp>
        <p:nvSpPr>
          <p:cNvPr id="23" name="Titel 1">
            <a:extLst>
              <a:ext uri="{FF2B5EF4-FFF2-40B4-BE49-F238E27FC236}">
                <a16:creationId xmlns:a16="http://schemas.microsoft.com/office/drawing/2014/main" id="{F246BCFD-3AE6-3B4D-F727-76C984CD7BFF}"/>
              </a:ext>
            </a:extLst>
          </p:cNvPr>
          <p:cNvSpPr txBox="1">
            <a:spLocks/>
          </p:cNvSpPr>
          <p:nvPr/>
        </p:nvSpPr>
        <p:spPr bwMode="auto">
          <a:xfrm>
            <a:off x="7285212" y="1560000"/>
            <a:ext cx="1858788" cy="602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lvl1pPr algn="l" rtl="0" eaLnBrk="1" fontAlgn="base" hangingPunct="1">
              <a:spcBef>
                <a:spcPct val="0"/>
              </a:spcBef>
              <a:spcAft>
                <a:spcPct val="0"/>
              </a:spcAft>
              <a:defRPr sz="2400" b="1">
                <a:solidFill>
                  <a:srgbClr val="333333"/>
                </a:solidFill>
                <a:latin typeface="+mj-lt"/>
                <a:ea typeface="ＭＳ Ｐゴシック" charset="0"/>
                <a:cs typeface="ＭＳ Ｐゴシック" charset="0"/>
              </a:defRPr>
            </a:lvl1pPr>
            <a:lvl2pPr algn="l" rtl="0" eaLnBrk="1" fontAlgn="base" hangingPunct="1">
              <a:spcBef>
                <a:spcPct val="0"/>
              </a:spcBef>
              <a:spcAft>
                <a:spcPct val="0"/>
              </a:spcAft>
              <a:defRPr sz="2400" b="1">
                <a:solidFill>
                  <a:srgbClr val="333333"/>
                </a:solidFill>
                <a:latin typeface="TUM Neue Helvetica 55 Regular" pitchFamily="34" charset="0"/>
                <a:ea typeface="ＭＳ Ｐゴシック" charset="0"/>
                <a:cs typeface="ＭＳ Ｐゴシック" charset="0"/>
              </a:defRPr>
            </a:lvl2pPr>
            <a:lvl3pPr algn="l" rtl="0" eaLnBrk="1" fontAlgn="base" hangingPunct="1">
              <a:spcBef>
                <a:spcPct val="0"/>
              </a:spcBef>
              <a:spcAft>
                <a:spcPct val="0"/>
              </a:spcAft>
              <a:defRPr sz="2400" b="1">
                <a:solidFill>
                  <a:srgbClr val="333333"/>
                </a:solidFill>
                <a:latin typeface="TUM Neue Helvetica 55 Regular" pitchFamily="34" charset="0"/>
                <a:ea typeface="ＭＳ Ｐゴシック" charset="0"/>
                <a:cs typeface="ＭＳ Ｐゴシック" charset="0"/>
              </a:defRPr>
            </a:lvl3pPr>
            <a:lvl4pPr algn="l" rtl="0" eaLnBrk="1" fontAlgn="base" hangingPunct="1">
              <a:spcBef>
                <a:spcPct val="0"/>
              </a:spcBef>
              <a:spcAft>
                <a:spcPct val="0"/>
              </a:spcAft>
              <a:defRPr sz="2400" b="1">
                <a:solidFill>
                  <a:srgbClr val="333333"/>
                </a:solidFill>
                <a:latin typeface="TUM Neue Helvetica 55 Regular" pitchFamily="34" charset="0"/>
                <a:ea typeface="ＭＳ Ｐゴシック" charset="0"/>
                <a:cs typeface="ＭＳ Ｐゴシック" charset="0"/>
              </a:defRPr>
            </a:lvl4pPr>
            <a:lvl5pPr algn="l" rtl="0" eaLnBrk="1" fontAlgn="base" hangingPunct="1">
              <a:spcBef>
                <a:spcPct val="0"/>
              </a:spcBef>
              <a:spcAft>
                <a:spcPct val="0"/>
              </a:spcAft>
              <a:defRPr sz="2400" b="1">
                <a:solidFill>
                  <a:srgbClr val="333333"/>
                </a:solidFill>
                <a:latin typeface="TUM Neue Helvetica 55 Regular" pitchFamily="34" charset="0"/>
                <a:ea typeface="ＭＳ Ｐゴシック" charset="0"/>
                <a:cs typeface="ＭＳ Ｐゴシック" charset="0"/>
              </a:defRPr>
            </a:lvl5pPr>
            <a:lvl6pPr marL="457200" algn="l" rtl="0" eaLnBrk="1" fontAlgn="base" hangingPunct="1">
              <a:spcBef>
                <a:spcPct val="0"/>
              </a:spcBef>
              <a:spcAft>
                <a:spcPct val="0"/>
              </a:spcAft>
              <a:defRPr sz="2400" b="1">
                <a:solidFill>
                  <a:srgbClr val="333333"/>
                </a:solidFill>
                <a:latin typeface="TUM Neue Helvetica 55 Regular" pitchFamily="34" charset="0"/>
              </a:defRPr>
            </a:lvl6pPr>
            <a:lvl7pPr marL="914400" algn="l" rtl="0" eaLnBrk="1" fontAlgn="base" hangingPunct="1">
              <a:spcBef>
                <a:spcPct val="0"/>
              </a:spcBef>
              <a:spcAft>
                <a:spcPct val="0"/>
              </a:spcAft>
              <a:defRPr sz="2400" b="1">
                <a:solidFill>
                  <a:srgbClr val="333333"/>
                </a:solidFill>
                <a:latin typeface="TUM Neue Helvetica 55 Regular" pitchFamily="34" charset="0"/>
              </a:defRPr>
            </a:lvl7pPr>
            <a:lvl8pPr marL="1371600" algn="l" rtl="0" eaLnBrk="1" fontAlgn="base" hangingPunct="1">
              <a:spcBef>
                <a:spcPct val="0"/>
              </a:spcBef>
              <a:spcAft>
                <a:spcPct val="0"/>
              </a:spcAft>
              <a:defRPr sz="2400" b="1">
                <a:solidFill>
                  <a:srgbClr val="333333"/>
                </a:solidFill>
                <a:latin typeface="TUM Neue Helvetica 55 Regular" pitchFamily="34" charset="0"/>
              </a:defRPr>
            </a:lvl8pPr>
            <a:lvl9pPr marL="1828800" algn="l" rtl="0" eaLnBrk="1" fontAlgn="base" hangingPunct="1">
              <a:spcBef>
                <a:spcPct val="0"/>
              </a:spcBef>
              <a:spcAft>
                <a:spcPct val="0"/>
              </a:spcAft>
              <a:defRPr sz="2400" b="1">
                <a:solidFill>
                  <a:srgbClr val="333333"/>
                </a:solidFill>
                <a:latin typeface="TUM Neue Helvetica 55 Regular" pitchFamily="34" charset="0"/>
              </a:defRPr>
            </a:lvl9pPr>
          </a:lstStyle>
          <a:p>
            <a:pPr defTabSz="914400"/>
            <a:r>
              <a:rPr lang="nl-NL" b="0" kern="0"/>
              <a:t>E, G, F = Interactions</a:t>
            </a:r>
          </a:p>
        </p:txBody>
      </p:sp>
      <p:sp>
        <p:nvSpPr>
          <p:cNvPr id="3" name="Titel 25">
            <a:extLst>
              <a:ext uri="{FF2B5EF4-FFF2-40B4-BE49-F238E27FC236}">
                <a16:creationId xmlns:a16="http://schemas.microsoft.com/office/drawing/2014/main" id="{F341DFF1-CC06-1B6D-7969-172793524C12}"/>
              </a:ext>
            </a:extLst>
          </p:cNvPr>
          <p:cNvSpPr txBox="1">
            <a:spLocks/>
          </p:cNvSpPr>
          <p:nvPr/>
        </p:nvSpPr>
        <p:spPr bwMode="auto">
          <a:xfrm>
            <a:off x="170841" y="109451"/>
            <a:ext cx="84042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lvl1pPr algn="l" rtl="0" eaLnBrk="1" fontAlgn="base" hangingPunct="1">
              <a:spcBef>
                <a:spcPct val="0"/>
              </a:spcBef>
              <a:spcAft>
                <a:spcPct val="0"/>
              </a:spcAft>
              <a:defRPr sz="2400" b="1">
                <a:solidFill>
                  <a:srgbClr val="333333"/>
                </a:solidFill>
                <a:latin typeface="+mj-lt"/>
                <a:ea typeface="ＭＳ Ｐゴシック" charset="0"/>
                <a:cs typeface="ＭＳ Ｐゴシック" charset="0"/>
              </a:defRPr>
            </a:lvl1pPr>
            <a:lvl2pPr algn="l" rtl="0" eaLnBrk="1" fontAlgn="base" hangingPunct="1">
              <a:spcBef>
                <a:spcPct val="0"/>
              </a:spcBef>
              <a:spcAft>
                <a:spcPct val="0"/>
              </a:spcAft>
              <a:defRPr sz="2400" b="1">
                <a:solidFill>
                  <a:srgbClr val="333333"/>
                </a:solidFill>
                <a:latin typeface="TUM Neue Helvetica 55 Regular" pitchFamily="34" charset="0"/>
                <a:ea typeface="ＭＳ Ｐゴシック" charset="0"/>
                <a:cs typeface="ＭＳ Ｐゴシック" charset="0"/>
              </a:defRPr>
            </a:lvl2pPr>
            <a:lvl3pPr algn="l" rtl="0" eaLnBrk="1" fontAlgn="base" hangingPunct="1">
              <a:spcBef>
                <a:spcPct val="0"/>
              </a:spcBef>
              <a:spcAft>
                <a:spcPct val="0"/>
              </a:spcAft>
              <a:defRPr sz="2400" b="1">
                <a:solidFill>
                  <a:srgbClr val="333333"/>
                </a:solidFill>
                <a:latin typeface="TUM Neue Helvetica 55 Regular" pitchFamily="34" charset="0"/>
                <a:ea typeface="ＭＳ Ｐゴシック" charset="0"/>
                <a:cs typeface="ＭＳ Ｐゴシック" charset="0"/>
              </a:defRPr>
            </a:lvl3pPr>
            <a:lvl4pPr algn="l" rtl="0" eaLnBrk="1" fontAlgn="base" hangingPunct="1">
              <a:spcBef>
                <a:spcPct val="0"/>
              </a:spcBef>
              <a:spcAft>
                <a:spcPct val="0"/>
              </a:spcAft>
              <a:defRPr sz="2400" b="1">
                <a:solidFill>
                  <a:srgbClr val="333333"/>
                </a:solidFill>
                <a:latin typeface="TUM Neue Helvetica 55 Regular" pitchFamily="34" charset="0"/>
                <a:ea typeface="ＭＳ Ｐゴシック" charset="0"/>
                <a:cs typeface="ＭＳ Ｐゴシック" charset="0"/>
              </a:defRPr>
            </a:lvl4pPr>
            <a:lvl5pPr algn="l" rtl="0" eaLnBrk="1" fontAlgn="base" hangingPunct="1">
              <a:spcBef>
                <a:spcPct val="0"/>
              </a:spcBef>
              <a:spcAft>
                <a:spcPct val="0"/>
              </a:spcAft>
              <a:defRPr sz="2400" b="1">
                <a:solidFill>
                  <a:srgbClr val="333333"/>
                </a:solidFill>
                <a:latin typeface="TUM Neue Helvetica 55 Regular" pitchFamily="34" charset="0"/>
                <a:ea typeface="ＭＳ Ｐゴシック" charset="0"/>
                <a:cs typeface="ＭＳ Ｐゴシック" charset="0"/>
              </a:defRPr>
            </a:lvl5pPr>
            <a:lvl6pPr marL="457200" algn="l" rtl="0" eaLnBrk="1" fontAlgn="base" hangingPunct="1">
              <a:spcBef>
                <a:spcPct val="0"/>
              </a:spcBef>
              <a:spcAft>
                <a:spcPct val="0"/>
              </a:spcAft>
              <a:defRPr sz="2400" b="1">
                <a:solidFill>
                  <a:srgbClr val="333333"/>
                </a:solidFill>
                <a:latin typeface="TUM Neue Helvetica 55 Regular" pitchFamily="34" charset="0"/>
              </a:defRPr>
            </a:lvl6pPr>
            <a:lvl7pPr marL="914400" algn="l" rtl="0" eaLnBrk="1" fontAlgn="base" hangingPunct="1">
              <a:spcBef>
                <a:spcPct val="0"/>
              </a:spcBef>
              <a:spcAft>
                <a:spcPct val="0"/>
              </a:spcAft>
              <a:defRPr sz="2400" b="1">
                <a:solidFill>
                  <a:srgbClr val="333333"/>
                </a:solidFill>
                <a:latin typeface="TUM Neue Helvetica 55 Regular" pitchFamily="34" charset="0"/>
              </a:defRPr>
            </a:lvl7pPr>
            <a:lvl8pPr marL="1371600" algn="l" rtl="0" eaLnBrk="1" fontAlgn="base" hangingPunct="1">
              <a:spcBef>
                <a:spcPct val="0"/>
              </a:spcBef>
              <a:spcAft>
                <a:spcPct val="0"/>
              </a:spcAft>
              <a:defRPr sz="2400" b="1">
                <a:solidFill>
                  <a:srgbClr val="333333"/>
                </a:solidFill>
                <a:latin typeface="TUM Neue Helvetica 55 Regular" pitchFamily="34" charset="0"/>
              </a:defRPr>
            </a:lvl8pPr>
            <a:lvl9pPr marL="1828800" algn="l" rtl="0" eaLnBrk="1" fontAlgn="base" hangingPunct="1">
              <a:spcBef>
                <a:spcPct val="0"/>
              </a:spcBef>
              <a:spcAft>
                <a:spcPct val="0"/>
              </a:spcAft>
              <a:defRPr sz="2400" b="1">
                <a:solidFill>
                  <a:srgbClr val="333333"/>
                </a:solidFill>
                <a:latin typeface="TUM Neue Helvetica 55 Regular" pitchFamily="34" charset="0"/>
              </a:defRPr>
            </a:lvl9pPr>
          </a:lstStyle>
          <a:p>
            <a:pPr defTabSz="914400"/>
            <a:r>
              <a:rPr lang="nl-NL" kern="0"/>
              <a:t>Network Physiology: </a:t>
            </a:r>
            <a:r>
              <a:rPr lang="nl-NL" b="0" kern="0"/>
              <a:t>Neurovascular Coupling</a:t>
            </a:r>
          </a:p>
        </p:txBody>
      </p:sp>
    </p:spTree>
    <p:extLst>
      <p:ext uri="{BB962C8B-B14F-4D97-AF65-F5344CB8AC3E}">
        <p14:creationId xmlns:p14="http://schemas.microsoft.com/office/powerpoint/2010/main" val="18408663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7C38FF7-A3C0-6D48-732F-D687A0A43555}"/>
              </a:ext>
            </a:extLst>
          </p:cNvPr>
          <p:cNvSpPr>
            <a:spLocks noGrp="1"/>
          </p:cNvSpPr>
          <p:nvPr>
            <p:ph type="title"/>
          </p:nvPr>
        </p:nvSpPr>
        <p:spPr>
          <a:xfrm>
            <a:off x="7614811" y="3063486"/>
            <a:ext cx="3794667" cy="1394594"/>
          </a:xfrm>
        </p:spPr>
        <p:txBody>
          <a:bodyPr/>
          <a:lstStyle/>
          <a:p>
            <a:r>
              <a:rPr lang="nl-NL" sz="1800"/>
              <a:t>A = Neuron</a:t>
            </a:r>
            <a:br>
              <a:rPr lang="nl-NL" sz="1800"/>
            </a:br>
            <a:r>
              <a:rPr lang="nl-NL" sz="1800"/>
              <a:t>B = Astrocyte</a:t>
            </a:r>
            <a:br>
              <a:rPr lang="nl-NL" sz="1800"/>
            </a:br>
            <a:r>
              <a:rPr lang="nl-NL" sz="1800"/>
              <a:t>C = Pericyte						     </a:t>
            </a:r>
          </a:p>
        </p:txBody>
      </p:sp>
      <p:sp>
        <p:nvSpPr>
          <p:cNvPr id="4" name="Tijdelijke aanduiding voor datum 3">
            <a:extLst>
              <a:ext uri="{FF2B5EF4-FFF2-40B4-BE49-F238E27FC236}">
                <a16:creationId xmlns:a16="http://schemas.microsoft.com/office/drawing/2014/main" id="{01E28C27-F555-F198-61F1-6D043A3A9385}"/>
              </a:ext>
            </a:extLst>
          </p:cNvPr>
          <p:cNvSpPr>
            <a:spLocks noGrp="1"/>
          </p:cNvSpPr>
          <p:nvPr>
            <p:ph type="dt" sz="half" idx="2"/>
          </p:nvPr>
        </p:nvSpPr>
        <p:spPr>
          <a:xfrm>
            <a:off x="4997570" y="4653567"/>
            <a:ext cx="3276600" cy="400050"/>
          </a:xfrm>
        </p:spPr>
        <p:txBody>
          <a:bodyPr/>
          <a:lstStyle/>
          <a:p>
            <a:fld id="{A7BDDEFD-4FCF-7348-AEF1-A537DD785750}" type="datetime4">
              <a:rPr lang="en-US" smtClean="0"/>
              <a:t>July 10, 2024</a:t>
            </a:fld>
            <a:endParaRPr lang="en-US"/>
          </a:p>
        </p:txBody>
      </p:sp>
      <p:sp>
        <p:nvSpPr>
          <p:cNvPr id="5" name="Tijdelijke aanduiding voor voettekst 4">
            <a:extLst>
              <a:ext uri="{FF2B5EF4-FFF2-40B4-BE49-F238E27FC236}">
                <a16:creationId xmlns:a16="http://schemas.microsoft.com/office/drawing/2014/main" id="{99331BF7-611A-D435-5385-40D4D65D45D4}"/>
              </a:ext>
            </a:extLst>
          </p:cNvPr>
          <p:cNvSpPr>
            <a:spLocks noGrp="1"/>
          </p:cNvSpPr>
          <p:nvPr>
            <p:ph type="ftr" sz="quarter" idx="3"/>
          </p:nvPr>
        </p:nvSpPr>
        <p:spPr>
          <a:xfrm>
            <a:off x="1237942" y="4653567"/>
            <a:ext cx="3759628" cy="400050"/>
          </a:xfrm>
        </p:spPr>
        <p:txBody>
          <a:bodyPr/>
          <a:lstStyle/>
          <a:p>
            <a:r>
              <a:rPr lang="en-US"/>
              <a:t>Computer Aided Medical Procedures</a:t>
            </a:r>
            <a:endParaRPr lang="en-US" dirty="0"/>
          </a:p>
        </p:txBody>
      </p:sp>
      <p:sp>
        <p:nvSpPr>
          <p:cNvPr id="6" name="Tijdelijke aanduiding voor dianummer 5">
            <a:extLst>
              <a:ext uri="{FF2B5EF4-FFF2-40B4-BE49-F238E27FC236}">
                <a16:creationId xmlns:a16="http://schemas.microsoft.com/office/drawing/2014/main" id="{7D84153D-5F85-1BDC-75DB-097AB2150E7C}"/>
              </a:ext>
            </a:extLst>
          </p:cNvPr>
          <p:cNvSpPr>
            <a:spLocks noGrp="1"/>
          </p:cNvSpPr>
          <p:nvPr>
            <p:ph type="sldNum" sz="quarter" idx="4"/>
          </p:nvPr>
        </p:nvSpPr>
        <p:spPr>
          <a:xfrm>
            <a:off x="8197970" y="4653567"/>
            <a:ext cx="1066800" cy="400050"/>
          </a:xfrm>
        </p:spPr>
        <p:txBody>
          <a:bodyPr/>
          <a:lstStyle/>
          <a:p>
            <a:r>
              <a:rPr lang="en-US"/>
              <a:t>Slide </a:t>
            </a:r>
            <a:fld id="{E27654B9-2CBC-E046-9B7E-70345D26D3AC}" type="slidenum">
              <a:rPr lang="en-US" smtClean="0"/>
              <a:t>11</a:t>
            </a:fld>
            <a:endParaRPr lang="en-US" dirty="0"/>
          </a:p>
        </p:txBody>
      </p:sp>
      <p:sp>
        <p:nvSpPr>
          <p:cNvPr id="7" name="Ovaal 6">
            <a:extLst>
              <a:ext uri="{FF2B5EF4-FFF2-40B4-BE49-F238E27FC236}">
                <a16:creationId xmlns:a16="http://schemas.microsoft.com/office/drawing/2014/main" id="{D7A44C9E-4A88-3672-2349-8FB5349F31D1}"/>
              </a:ext>
            </a:extLst>
          </p:cNvPr>
          <p:cNvSpPr/>
          <p:nvPr/>
        </p:nvSpPr>
        <p:spPr>
          <a:xfrm>
            <a:off x="3680049" y="596476"/>
            <a:ext cx="1477993" cy="1256413"/>
          </a:xfrm>
          <a:prstGeom prst="ellipse">
            <a:avLst/>
          </a:prstGeom>
          <a:solidFill>
            <a:schemeClr val="bg1"/>
          </a:solid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sz="1400">
              <a:solidFill>
                <a:srgbClr val="00B050"/>
              </a:solidFill>
            </a:endParaRPr>
          </a:p>
        </p:txBody>
      </p:sp>
      <p:sp>
        <p:nvSpPr>
          <p:cNvPr id="8" name="Ovaal 7">
            <a:extLst>
              <a:ext uri="{FF2B5EF4-FFF2-40B4-BE49-F238E27FC236}">
                <a16:creationId xmlns:a16="http://schemas.microsoft.com/office/drawing/2014/main" id="{D2203818-D511-9A01-6ED0-F73D093022D3}"/>
              </a:ext>
            </a:extLst>
          </p:cNvPr>
          <p:cNvSpPr/>
          <p:nvPr/>
        </p:nvSpPr>
        <p:spPr>
          <a:xfrm>
            <a:off x="5261610" y="3063486"/>
            <a:ext cx="1477993" cy="1256413"/>
          </a:xfrm>
          <a:prstGeom prst="ellipse">
            <a:avLst/>
          </a:prstGeom>
          <a:solidFill>
            <a:schemeClr val="bg1"/>
          </a:solidFill>
          <a:ln w="3810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sz="1400">
              <a:solidFill>
                <a:srgbClr val="00B050"/>
              </a:solidFill>
            </a:endParaRPr>
          </a:p>
        </p:txBody>
      </p:sp>
      <p:sp>
        <p:nvSpPr>
          <p:cNvPr id="9" name="Ovaal 8">
            <a:extLst>
              <a:ext uri="{FF2B5EF4-FFF2-40B4-BE49-F238E27FC236}">
                <a16:creationId xmlns:a16="http://schemas.microsoft.com/office/drawing/2014/main" id="{717552B0-41A0-19C0-5225-DFE8A3A0DC1E}"/>
              </a:ext>
            </a:extLst>
          </p:cNvPr>
          <p:cNvSpPr/>
          <p:nvPr/>
        </p:nvSpPr>
        <p:spPr>
          <a:xfrm>
            <a:off x="2091473" y="3063486"/>
            <a:ext cx="1477993" cy="1256413"/>
          </a:xfrm>
          <a:prstGeom prst="ellipse">
            <a:avLst/>
          </a:prstGeom>
          <a:solidFill>
            <a:schemeClr val="bg1"/>
          </a:solidFill>
          <a:ln w="3810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sz="1400">
              <a:solidFill>
                <a:srgbClr val="00B050"/>
              </a:solidFill>
            </a:endParaRPr>
          </a:p>
        </p:txBody>
      </p:sp>
      <p:sp>
        <p:nvSpPr>
          <p:cNvPr id="10" name="Tekstvak 9">
            <a:extLst>
              <a:ext uri="{FF2B5EF4-FFF2-40B4-BE49-F238E27FC236}">
                <a16:creationId xmlns:a16="http://schemas.microsoft.com/office/drawing/2014/main" id="{C3D0FF9C-F702-042B-06E6-9B64788FA19F}"/>
              </a:ext>
            </a:extLst>
          </p:cNvPr>
          <p:cNvSpPr txBox="1"/>
          <p:nvPr/>
        </p:nvSpPr>
        <p:spPr>
          <a:xfrm>
            <a:off x="4095077" y="631253"/>
            <a:ext cx="555754" cy="1107996"/>
          </a:xfrm>
          <a:prstGeom prst="rect">
            <a:avLst/>
          </a:prstGeom>
          <a:noFill/>
        </p:spPr>
        <p:txBody>
          <a:bodyPr wrap="square" rtlCol="0">
            <a:spAutoFit/>
          </a:bodyPr>
          <a:lstStyle/>
          <a:p>
            <a:r>
              <a:rPr lang="nl-NL" sz="6600" b="1"/>
              <a:t>A</a:t>
            </a:r>
          </a:p>
        </p:txBody>
      </p:sp>
      <p:sp>
        <p:nvSpPr>
          <p:cNvPr id="11" name="Tekstvak 10">
            <a:extLst>
              <a:ext uri="{FF2B5EF4-FFF2-40B4-BE49-F238E27FC236}">
                <a16:creationId xmlns:a16="http://schemas.microsoft.com/office/drawing/2014/main" id="{422948B1-6F39-9F0C-DDD9-02920D0D318E}"/>
              </a:ext>
            </a:extLst>
          </p:cNvPr>
          <p:cNvSpPr txBox="1"/>
          <p:nvPr/>
        </p:nvSpPr>
        <p:spPr>
          <a:xfrm>
            <a:off x="5656318" y="3157734"/>
            <a:ext cx="555754" cy="1107996"/>
          </a:xfrm>
          <a:prstGeom prst="rect">
            <a:avLst/>
          </a:prstGeom>
          <a:noFill/>
        </p:spPr>
        <p:txBody>
          <a:bodyPr wrap="square" rtlCol="0">
            <a:spAutoFit/>
          </a:bodyPr>
          <a:lstStyle/>
          <a:p>
            <a:r>
              <a:rPr lang="nl-NL" sz="6600" b="1"/>
              <a:t>C</a:t>
            </a:r>
          </a:p>
        </p:txBody>
      </p:sp>
      <p:sp>
        <p:nvSpPr>
          <p:cNvPr id="12" name="Tekstvak 11">
            <a:extLst>
              <a:ext uri="{FF2B5EF4-FFF2-40B4-BE49-F238E27FC236}">
                <a16:creationId xmlns:a16="http://schemas.microsoft.com/office/drawing/2014/main" id="{18C44DFA-D629-B9A6-80D6-387AB6593BC9}"/>
              </a:ext>
            </a:extLst>
          </p:cNvPr>
          <p:cNvSpPr txBox="1"/>
          <p:nvPr/>
        </p:nvSpPr>
        <p:spPr>
          <a:xfrm>
            <a:off x="2516661" y="3157734"/>
            <a:ext cx="555754" cy="1107996"/>
          </a:xfrm>
          <a:prstGeom prst="rect">
            <a:avLst/>
          </a:prstGeom>
          <a:noFill/>
        </p:spPr>
        <p:txBody>
          <a:bodyPr wrap="square" rtlCol="0">
            <a:spAutoFit/>
          </a:bodyPr>
          <a:lstStyle/>
          <a:p>
            <a:r>
              <a:rPr lang="nl-NL" sz="6600" b="1"/>
              <a:t>B</a:t>
            </a:r>
          </a:p>
        </p:txBody>
      </p:sp>
      <p:cxnSp>
        <p:nvCxnSpPr>
          <p:cNvPr id="13" name="Rechte verbindingslijn met pijl 12">
            <a:extLst>
              <a:ext uri="{FF2B5EF4-FFF2-40B4-BE49-F238E27FC236}">
                <a16:creationId xmlns:a16="http://schemas.microsoft.com/office/drawing/2014/main" id="{44B4A111-8601-5CA7-A0F8-A4E9F46F6E20}"/>
              </a:ext>
            </a:extLst>
          </p:cNvPr>
          <p:cNvCxnSpPr>
            <a:cxnSpLocks/>
            <a:stCxn id="9" idx="0"/>
            <a:endCxn id="7" idx="3"/>
          </p:cNvCxnSpPr>
          <p:nvPr/>
        </p:nvCxnSpPr>
        <p:spPr>
          <a:xfrm flipV="1">
            <a:off x="2830470" y="1668892"/>
            <a:ext cx="1066026" cy="1394594"/>
          </a:xfrm>
          <a:prstGeom prst="straightConnector1">
            <a:avLst/>
          </a:prstGeom>
          <a:ln w="38100">
            <a:solidFill>
              <a:schemeClr val="accent2"/>
            </a:solidFill>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14" name="Rechte verbindingslijn met pijl 13">
            <a:extLst>
              <a:ext uri="{FF2B5EF4-FFF2-40B4-BE49-F238E27FC236}">
                <a16:creationId xmlns:a16="http://schemas.microsoft.com/office/drawing/2014/main" id="{E17891C3-093E-94FA-17CA-0ADB793DC9F8}"/>
              </a:ext>
            </a:extLst>
          </p:cNvPr>
          <p:cNvCxnSpPr>
            <a:cxnSpLocks/>
            <a:stCxn id="9" idx="6"/>
            <a:endCxn id="8" idx="2"/>
          </p:cNvCxnSpPr>
          <p:nvPr/>
        </p:nvCxnSpPr>
        <p:spPr>
          <a:xfrm>
            <a:off x="3569466" y="3691693"/>
            <a:ext cx="1692144" cy="0"/>
          </a:xfrm>
          <a:prstGeom prst="straightConnector1">
            <a:avLst/>
          </a:prstGeom>
          <a:ln w="38100">
            <a:solidFill>
              <a:schemeClr val="accent2"/>
            </a:solidFill>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15" name="Rechte verbindingslijn met pijl 14">
            <a:extLst>
              <a:ext uri="{FF2B5EF4-FFF2-40B4-BE49-F238E27FC236}">
                <a16:creationId xmlns:a16="http://schemas.microsoft.com/office/drawing/2014/main" id="{1FDF27D1-9221-9247-2CF8-37E33CE30090}"/>
              </a:ext>
            </a:extLst>
          </p:cNvPr>
          <p:cNvCxnSpPr>
            <a:cxnSpLocks/>
            <a:stCxn id="8" idx="0"/>
            <a:endCxn id="7" idx="5"/>
          </p:cNvCxnSpPr>
          <p:nvPr/>
        </p:nvCxnSpPr>
        <p:spPr>
          <a:xfrm flipH="1" flipV="1">
            <a:off x="4941595" y="1668892"/>
            <a:ext cx="1059012" cy="1394594"/>
          </a:xfrm>
          <a:prstGeom prst="straightConnector1">
            <a:avLst/>
          </a:prstGeom>
          <a:ln w="38100">
            <a:solidFill>
              <a:schemeClr val="accent2"/>
            </a:solidFill>
            <a:headEnd type="triangle"/>
            <a:tailEnd type="triangle"/>
          </a:ln>
        </p:spPr>
        <p:style>
          <a:lnRef idx="2">
            <a:schemeClr val="accent1"/>
          </a:lnRef>
          <a:fillRef idx="0">
            <a:schemeClr val="accent1"/>
          </a:fillRef>
          <a:effectRef idx="1">
            <a:schemeClr val="accent1"/>
          </a:effectRef>
          <a:fontRef idx="minor">
            <a:schemeClr val="tx1"/>
          </a:fontRef>
        </p:style>
      </p:cxnSp>
      <p:sp>
        <p:nvSpPr>
          <p:cNvPr id="16" name="Tekstvak 15">
            <a:extLst>
              <a:ext uri="{FF2B5EF4-FFF2-40B4-BE49-F238E27FC236}">
                <a16:creationId xmlns:a16="http://schemas.microsoft.com/office/drawing/2014/main" id="{F2E865C6-FF65-0783-84A6-CFEAEE1BB41E}"/>
              </a:ext>
            </a:extLst>
          </p:cNvPr>
          <p:cNvSpPr txBox="1"/>
          <p:nvPr/>
        </p:nvSpPr>
        <p:spPr>
          <a:xfrm flipH="1">
            <a:off x="2729038" y="1594464"/>
            <a:ext cx="333772" cy="584775"/>
          </a:xfrm>
          <a:prstGeom prst="rect">
            <a:avLst/>
          </a:prstGeom>
          <a:noFill/>
        </p:spPr>
        <p:txBody>
          <a:bodyPr wrap="square" rtlCol="0">
            <a:spAutoFit/>
          </a:bodyPr>
          <a:lstStyle/>
          <a:p>
            <a:r>
              <a:rPr lang="nl-NL" sz="3200" b="1"/>
              <a:t>E</a:t>
            </a:r>
          </a:p>
        </p:txBody>
      </p:sp>
      <p:sp>
        <p:nvSpPr>
          <p:cNvPr id="17" name="Tekstvak 16">
            <a:extLst>
              <a:ext uri="{FF2B5EF4-FFF2-40B4-BE49-F238E27FC236}">
                <a16:creationId xmlns:a16="http://schemas.microsoft.com/office/drawing/2014/main" id="{1C1FE68D-623F-1B92-944C-2562BDC85E9F}"/>
              </a:ext>
            </a:extLst>
          </p:cNvPr>
          <p:cNvSpPr txBox="1"/>
          <p:nvPr/>
        </p:nvSpPr>
        <p:spPr>
          <a:xfrm flipH="1">
            <a:off x="4241026" y="3079331"/>
            <a:ext cx="333772" cy="584775"/>
          </a:xfrm>
          <a:prstGeom prst="rect">
            <a:avLst/>
          </a:prstGeom>
          <a:noFill/>
        </p:spPr>
        <p:txBody>
          <a:bodyPr wrap="square" rtlCol="0">
            <a:spAutoFit/>
          </a:bodyPr>
          <a:lstStyle/>
          <a:p>
            <a:r>
              <a:rPr lang="nl-NL" sz="3200" b="1"/>
              <a:t>G</a:t>
            </a:r>
          </a:p>
        </p:txBody>
      </p:sp>
      <p:sp>
        <p:nvSpPr>
          <p:cNvPr id="18" name="Tekstvak 17">
            <a:extLst>
              <a:ext uri="{FF2B5EF4-FFF2-40B4-BE49-F238E27FC236}">
                <a16:creationId xmlns:a16="http://schemas.microsoft.com/office/drawing/2014/main" id="{AFF4B60A-46D2-405A-146F-4E99491D794C}"/>
              </a:ext>
            </a:extLst>
          </p:cNvPr>
          <p:cNvSpPr txBox="1"/>
          <p:nvPr/>
        </p:nvSpPr>
        <p:spPr>
          <a:xfrm flipH="1">
            <a:off x="5775281" y="1578045"/>
            <a:ext cx="333772" cy="584775"/>
          </a:xfrm>
          <a:prstGeom prst="rect">
            <a:avLst/>
          </a:prstGeom>
          <a:noFill/>
        </p:spPr>
        <p:txBody>
          <a:bodyPr wrap="square" rtlCol="0">
            <a:spAutoFit/>
          </a:bodyPr>
          <a:lstStyle/>
          <a:p>
            <a:r>
              <a:rPr lang="nl-NL" sz="3200" b="1"/>
              <a:t>F</a:t>
            </a:r>
          </a:p>
        </p:txBody>
      </p:sp>
      <p:sp>
        <p:nvSpPr>
          <p:cNvPr id="23" name="Titel 1">
            <a:extLst>
              <a:ext uri="{FF2B5EF4-FFF2-40B4-BE49-F238E27FC236}">
                <a16:creationId xmlns:a16="http://schemas.microsoft.com/office/drawing/2014/main" id="{F246BCFD-3AE6-3B4D-F727-76C984CD7BFF}"/>
              </a:ext>
            </a:extLst>
          </p:cNvPr>
          <p:cNvSpPr txBox="1">
            <a:spLocks/>
          </p:cNvSpPr>
          <p:nvPr/>
        </p:nvSpPr>
        <p:spPr bwMode="auto">
          <a:xfrm>
            <a:off x="7614811" y="3554089"/>
            <a:ext cx="1318717" cy="10807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lvl1pPr algn="l" rtl="0" eaLnBrk="1" fontAlgn="base" hangingPunct="1">
              <a:spcBef>
                <a:spcPct val="0"/>
              </a:spcBef>
              <a:spcAft>
                <a:spcPct val="0"/>
              </a:spcAft>
              <a:defRPr sz="2400" b="1">
                <a:solidFill>
                  <a:srgbClr val="333333"/>
                </a:solidFill>
                <a:latin typeface="+mj-lt"/>
                <a:ea typeface="ＭＳ Ｐゴシック" charset="0"/>
                <a:cs typeface="ＭＳ Ｐゴシック" charset="0"/>
              </a:defRPr>
            </a:lvl1pPr>
            <a:lvl2pPr algn="l" rtl="0" eaLnBrk="1" fontAlgn="base" hangingPunct="1">
              <a:spcBef>
                <a:spcPct val="0"/>
              </a:spcBef>
              <a:spcAft>
                <a:spcPct val="0"/>
              </a:spcAft>
              <a:defRPr sz="2400" b="1">
                <a:solidFill>
                  <a:srgbClr val="333333"/>
                </a:solidFill>
                <a:latin typeface="TUM Neue Helvetica 55 Regular" pitchFamily="34" charset="0"/>
                <a:ea typeface="ＭＳ Ｐゴシック" charset="0"/>
                <a:cs typeface="ＭＳ Ｐゴシック" charset="0"/>
              </a:defRPr>
            </a:lvl2pPr>
            <a:lvl3pPr algn="l" rtl="0" eaLnBrk="1" fontAlgn="base" hangingPunct="1">
              <a:spcBef>
                <a:spcPct val="0"/>
              </a:spcBef>
              <a:spcAft>
                <a:spcPct val="0"/>
              </a:spcAft>
              <a:defRPr sz="2400" b="1">
                <a:solidFill>
                  <a:srgbClr val="333333"/>
                </a:solidFill>
                <a:latin typeface="TUM Neue Helvetica 55 Regular" pitchFamily="34" charset="0"/>
                <a:ea typeface="ＭＳ Ｐゴシック" charset="0"/>
                <a:cs typeface="ＭＳ Ｐゴシック" charset="0"/>
              </a:defRPr>
            </a:lvl3pPr>
            <a:lvl4pPr algn="l" rtl="0" eaLnBrk="1" fontAlgn="base" hangingPunct="1">
              <a:spcBef>
                <a:spcPct val="0"/>
              </a:spcBef>
              <a:spcAft>
                <a:spcPct val="0"/>
              </a:spcAft>
              <a:defRPr sz="2400" b="1">
                <a:solidFill>
                  <a:srgbClr val="333333"/>
                </a:solidFill>
                <a:latin typeface="TUM Neue Helvetica 55 Regular" pitchFamily="34" charset="0"/>
                <a:ea typeface="ＭＳ Ｐゴシック" charset="0"/>
                <a:cs typeface="ＭＳ Ｐゴシック" charset="0"/>
              </a:defRPr>
            </a:lvl4pPr>
            <a:lvl5pPr algn="l" rtl="0" eaLnBrk="1" fontAlgn="base" hangingPunct="1">
              <a:spcBef>
                <a:spcPct val="0"/>
              </a:spcBef>
              <a:spcAft>
                <a:spcPct val="0"/>
              </a:spcAft>
              <a:defRPr sz="2400" b="1">
                <a:solidFill>
                  <a:srgbClr val="333333"/>
                </a:solidFill>
                <a:latin typeface="TUM Neue Helvetica 55 Regular" pitchFamily="34" charset="0"/>
                <a:ea typeface="ＭＳ Ｐゴシック" charset="0"/>
                <a:cs typeface="ＭＳ Ｐゴシック" charset="0"/>
              </a:defRPr>
            </a:lvl5pPr>
            <a:lvl6pPr marL="457200" algn="l" rtl="0" eaLnBrk="1" fontAlgn="base" hangingPunct="1">
              <a:spcBef>
                <a:spcPct val="0"/>
              </a:spcBef>
              <a:spcAft>
                <a:spcPct val="0"/>
              </a:spcAft>
              <a:defRPr sz="2400" b="1">
                <a:solidFill>
                  <a:srgbClr val="333333"/>
                </a:solidFill>
                <a:latin typeface="TUM Neue Helvetica 55 Regular" pitchFamily="34" charset="0"/>
              </a:defRPr>
            </a:lvl6pPr>
            <a:lvl7pPr marL="914400" algn="l" rtl="0" eaLnBrk="1" fontAlgn="base" hangingPunct="1">
              <a:spcBef>
                <a:spcPct val="0"/>
              </a:spcBef>
              <a:spcAft>
                <a:spcPct val="0"/>
              </a:spcAft>
              <a:defRPr sz="2400" b="1">
                <a:solidFill>
                  <a:srgbClr val="333333"/>
                </a:solidFill>
                <a:latin typeface="TUM Neue Helvetica 55 Regular" pitchFamily="34" charset="0"/>
              </a:defRPr>
            </a:lvl7pPr>
            <a:lvl8pPr marL="1371600" algn="l" rtl="0" eaLnBrk="1" fontAlgn="base" hangingPunct="1">
              <a:spcBef>
                <a:spcPct val="0"/>
              </a:spcBef>
              <a:spcAft>
                <a:spcPct val="0"/>
              </a:spcAft>
              <a:defRPr sz="2400" b="1">
                <a:solidFill>
                  <a:srgbClr val="333333"/>
                </a:solidFill>
                <a:latin typeface="TUM Neue Helvetica 55 Regular" pitchFamily="34" charset="0"/>
              </a:defRPr>
            </a:lvl8pPr>
            <a:lvl9pPr marL="1828800" algn="l" rtl="0" eaLnBrk="1" fontAlgn="base" hangingPunct="1">
              <a:spcBef>
                <a:spcPct val="0"/>
              </a:spcBef>
              <a:spcAft>
                <a:spcPct val="0"/>
              </a:spcAft>
              <a:defRPr sz="2400" b="1">
                <a:solidFill>
                  <a:srgbClr val="333333"/>
                </a:solidFill>
                <a:latin typeface="TUM Neue Helvetica 55 Regular" pitchFamily="34" charset="0"/>
              </a:defRPr>
            </a:lvl9pPr>
          </a:lstStyle>
          <a:p>
            <a:pPr defTabSz="914400"/>
            <a:r>
              <a:rPr lang="nl-NL" sz="1800" kern="0"/>
              <a:t>E, G, F = Interactions</a:t>
            </a:r>
          </a:p>
        </p:txBody>
      </p:sp>
      <p:pic>
        <p:nvPicPr>
          <p:cNvPr id="19" name="Graphic 18" descr="Bliksemschicht met effen opvulling">
            <a:extLst>
              <a:ext uri="{FF2B5EF4-FFF2-40B4-BE49-F238E27FC236}">
                <a16:creationId xmlns:a16="http://schemas.microsoft.com/office/drawing/2014/main" id="{F9EA9794-6692-BC30-44C3-FC7DB8D0601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19693404">
            <a:off x="3243209" y="267662"/>
            <a:ext cx="657626" cy="657626"/>
          </a:xfrm>
          <a:prstGeom prst="rect">
            <a:avLst/>
          </a:prstGeom>
        </p:spPr>
      </p:pic>
      <p:pic>
        <p:nvPicPr>
          <p:cNvPr id="20" name="Graphic 19" descr="Bliksemschicht met effen opvulling">
            <a:extLst>
              <a:ext uri="{FF2B5EF4-FFF2-40B4-BE49-F238E27FC236}">
                <a16:creationId xmlns:a16="http://schemas.microsoft.com/office/drawing/2014/main" id="{9B2CA87E-6DFA-1E3F-457D-BB5B7EBBB4D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11248555" flipH="1" flipV="1">
            <a:off x="4969773" y="287602"/>
            <a:ext cx="689491" cy="689491"/>
          </a:xfrm>
          <a:prstGeom prst="rect">
            <a:avLst/>
          </a:prstGeom>
        </p:spPr>
      </p:pic>
      <p:sp>
        <p:nvSpPr>
          <p:cNvPr id="24" name="Titel 23">
            <a:extLst>
              <a:ext uri="{FF2B5EF4-FFF2-40B4-BE49-F238E27FC236}">
                <a16:creationId xmlns:a16="http://schemas.microsoft.com/office/drawing/2014/main" id="{D1E217B9-9993-12B4-C0C4-D5AB82407C65}"/>
              </a:ext>
            </a:extLst>
          </p:cNvPr>
          <p:cNvSpPr txBox="1">
            <a:spLocks/>
          </p:cNvSpPr>
          <p:nvPr/>
        </p:nvSpPr>
        <p:spPr bwMode="auto">
          <a:xfrm>
            <a:off x="213425" y="241319"/>
            <a:ext cx="84042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lvl1pPr algn="l" rtl="0" eaLnBrk="1" fontAlgn="base" hangingPunct="1">
              <a:spcBef>
                <a:spcPct val="0"/>
              </a:spcBef>
              <a:spcAft>
                <a:spcPct val="0"/>
              </a:spcAft>
              <a:defRPr sz="2400" b="1">
                <a:solidFill>
                  <a:srgbClr val="333333"/>
                </a:solidFill>
                <a:latin typeface="+mj-lt"/>
                <a:ea typeface="ＭＳ Ｐゴシック" charset="0"/>
                <a:cs typeface="ＭＳ Ｐゴシック" charset="0"/>
              </a:defRPr>
            </a:lvl1pPr>
            <a:lvl2pPr algn="l" rtl="0" eaLnBrk="1" fontAlgn="base" hangingPunct="1">
              <a:spcBef>
                <a:spcPct val="0"/>
              </a:spcBef>
              <a:spcAft>
                <a:spcPct val="0"/>
              </a:spcAft>
              <a:defRPr sz="2400" b="1">
                <a:solidFill>
                  <a:srgbClr val="333333"/>
                </a:solidFill>
                <a:latin typeface="TUM Neue Helvetica 55 Regular" pitchFamily="34" charset="0"/>
                <a:ea typeface="ＭＳ Ｐゴシック" charset="0"/>
                <a:cs typeface="ＭＳ Ｐゴシック" charset="0"/>
              </a:defRPr>
            </a:lvl2pPr>
            <a:lvl3pPr algn="l" rtl="0" eaLnBrk="1" fontAlgn="base" hangingPunct="1">
              <a:spcBef>
                <a:spcPct val="0"/>
              </a:spcBef>
              <a:spcAft>
                <a:spcPct val="0"/>
              </a:spcAft>
              <a:defRPr sz="2400" b="1">
                <a:solidFill>
                  <a:srgbClr val="333333"/>
                </a:solidFill>
                <a:latin typeface="TUM Neue Helvetica 55 Regular" pitchFamily="34" charset="0"/>
                <a:ea typeface="ＭＳ Ｐゴシック" charset="0"/>
                <a:cs typeface="ＭＳ Ｐゴシック" charset="0"/>
              </a:defRPr>
            </a:lvl3pPr>
            <a:lvl4pPr algn="l" rtl="0" eaLnBrk="1" fontAlgn="base" hangingPunct="1">
              <a:spcBef>
                <a:spcPct val="0"/>
              </a:spcBef>
              <a:spcAft>
                <a:spcPct val="0"/>
              </a:spcAft>
              <a:defRPr sz="2400" b="1">
                <a:solidFill>
                  <a:srgbClr val="333333"/>
                </a:solidFill>
                <a:latin typeface="TUM Neue Helvetica 55 Regular" pitchFamily="34" charset="0"/>
                <a:ea typeface="ＭＳ Ｐゴシック" charset="0"/>
                <a:cs typeface="ＭＳ Ｐゴシック" charset="0"/>
              </a:defRPr>
            </a:lvl4pPr>
            <a:lvl5pPr algn="l" rtl="0" eaLnBrk="1" fontAlgn="base" hangingPunct="1">
              <a:spcBef>
                <a:spcPct val="0"/>
              </a:spcBef>
              <a:spcAft>
                <a:spcPct val="0"/>
              </a:spcAft>
              <a:defRPr sz="2400" b="1">
                <a:solidFill>
                  <a:srgbClr val="333333"/>
                </a:solidFill>
                <a:latin typeface="TUM Neue Helvetica 55 Regular" pitchFamily="34" charset="0"/>
                <a:ea typeface="ＭＳ Ｐゴシック" charset="0"/>
                <a:cs typeface="ＭＳ Ｐゴシック" charset="0"/>
              </a:defRPr>
            </a:lvl5pPr>
            <a:lvl6pPr marL="457200" algn="l" rtl="0" eaLnBrk="1" fontAlgn="base" hangingPunct="1">
              <a:spcBef>
                <a:spcPct val="0"/>
              </a:spcBef>
              <a:spcAft>
                <a:spcPct val="0"/>
              </a:spcAft>
              <a:defRPr sz="2400" b="1">
                <a:solidFill>
                  <a:srgbClr val="333333"/>
                </a:solidFill>
                <a:latin typeface="TUM Neue Helvetica 55 Regular" pitchFamily="34" charset="0"/>
              </a:defRPr>
            </a:lvl6pPr>
            <a:lvl7pPr marL="914400" algn="l" rtl="0" eaLnBrk="1" fontAlgn="base" hangingPunct="1">
              <a:spcBef>
                <a:spcPct val="0"/>
              </a:spcBef>
              <a:spcAft>
                <a:spcPct val="0"/>
              </a:spcAft>
              <a:defRPr sz="2400" b="1">
                <a:solidFill>
                  <a:srgbClr val="333333"/>
                </a:solidFill>
                <a:latin typeface="TUM Neue Helvetica 55 Regular" pitchFamily="34" charset="0"/>
              </a:defRPr>
            </a:lvl7pPr>
            <a:lvl8pPr marL="1371600" algn="l" rtl="0" eaLnBrk="1" fontAlgn="base" hangingPunct="1">
              <a:spcBef>
                <a:spcPct val="0"/>
              </a:spcBef>
              <a:spcAft>
                <a:spcPct val="0"/>
              </a:spcAft>
              <a:defRPr sz="2400" b="1">
                <a:solidFill>
                  <a:srgbClr val="333333"/>
                </a:solidFill>
                <a:latin typeface="TUM Neue Helvetica 55 Regular" pitchFamily="34" charset="0"/>
              </a:defRPr>
            </a:lvl8pPr>
            <a:lvl9pPr marL="1828800" algn="l" rtl="0" eaLnBrk="1" fontAlgn="base" hangingPunct="1">
              <a:spcBef>
                <a:spcPct val="0"/>
              </a:spcBef>
              <a:spcAft>
                <a:spcPct val="0"/>
              </a:spcAft>
              <a:defRPr sz="2400" b="1">
                <a:solidFill>
                  <a:srgbClr val="333333"/>
                </a:solidFill>
                <a:latin typeface="TUM Neue Helvetica 55 Regular" pitchFamily="34" charset="0"/>
              </a:defRPr>
            </a:lvl9pPr>
          </a:lstStyle>
          <a:p>
            <a:pPr defTabSz="914400"/>
            <a:r>
              <a:rPr lang="nl-NL" kern="0"/>
              <a:t>Neural Activity </a:t>
            </a:r>
          </a:p>
        </p:txBody>
      </p:sp>
      <p:sp>
        <p:nvSpPr>
          <p:cNvPr id="25" name="Pijl: omlaag 24">
            <a:extLst>
              <a:ext uri="{FF2B5EF4-FFF2-40B4-BE49-F238E27FC236}">
                <a16:creationId xmlns:a16="http://schemas.microsoft.com/office/drawing/2014/main" id="{89240746-520F-D17A-1D2C-D224C2E8A098}"/>
              </a:ext>
            </a:extLst>
          </p:cNvPr>
          <p:cNvSpPr/>
          <p:nvPr/>
        </p:nvSpPr>
        <p:spPr>
          <a:xfrm rot="10800000">
            <a:off x="5388898" y="962317"/>
            <a:ext cx="329853" cy="522549"/>
          </a:xfrm>
          <a:prstGeom prst="downArrow">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6" name="Pijl: omlaag 25">
            <a:extLst>
              <a:ext uri="{FF2B5EF4-FFF2-40B4-BE49-F238E27FC236}">
                <a16:creationId xmlns:a16="http://schemas.microsoft.com/office/drawing/2014/main" id="{5AEA5EFD-2031-4AC0-0576-F90ADFF059B6}"/>
              </a:ext>
            </a:extLst>
          </p:cNvPr>
          <p:cNvSpPr/>
          <p:nvPr/>
        </p:nvSpPr>
        <p:spPr>
          <a:xfrm rot="10800000">
            <a:off x="5784679" y="806348"/>
            <a:ext cx="427392" cy="678443"/>
          </a:xfrm>
          <a:prstGeom prst="downArrow">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12258426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7C38FF7-A3C0-6D48-732F-D687A0A43555}"/>
              </a:ext>
            </a:extLst>
          </p:cNvPr>
          <p:cNvSpPr>
            <a:spLocks noGrp="1"/>
          </p:cNvSpPr>
          <p:nvPr>
            <p:ph type="title"/>
          </p:nvPr>
        </p:nvSpPr>
        <p:spPr>
          <a:xfrm>
            <a:off x="7614811" y="3063486"/>
            <a:ext cx="3794667" cy="1394594"/>
          </a:xfrm>
        </p:spPr>
        <p:txBody>
          <a:bodyPr/>
          <a:lstStyle/>
          <a:p>
            <a:r>
              <a:rPr lang="nl-NL" sz="1800"/>
              <a:t>A = Neuron</a:t>
            </a:r>
            <a:br>
              <a:rPr lang="nl-NL" sz="1800"/>
            </a:br>
            <a:r>
              <a:rPr lang="nl-NL" sz="1800"/>
              <a:t>B = Astrocyte</a:t>
            </a:r>
            <a:br>
              <a:rPr lang="nl-NL" sz="1800"/>
            </a:br>
            <a:r>
              <a:rPr lang="nl-NL" sz="1800"/>
              <a:t>C = Pericyte						     </a:t>
            </a:r>
          </a:p>
        </p:txBody>
      </p:sp>
      <p:sp>
        <p:nvSpPr>
          <p:cNvPr id="4" name="Tijdelijke aanduiding voor datum 3">
            <a:extLst>
              <a:ext uri="{FF2B5EF4-FFF2-40B4-BE49-F238E27FC236}">
                <a16:creationId xmlns:a16="http://schemas.microsoft.com/office/drawing/2014/main" id="{01E28C27-F555-F198-61F1-6D043A3A9385}"/>
              </a:ext>
            </a:extLst>
          </p:cNvPr>
          <p:cNvSpPr>
            <a:spLocks noGrp="1"/>
          </p:cNvSpPr>
          <p:nvPr>
            <p:ph type="dt" sz="half" idx="2"/>
          </p:nvPr>
        </p:nvSpPr>
        <p:spPr>
          <a:xfrm>
            <a:off x="4997570" y="4653567"/>
            <a:ext cx="3276600" cy="400050"/>
          </a:xfrm>
        </p:spPr>
        <p:txBody>
          <a:bodyPr/>
          <a:lstStyle/>
          <a:p>
            <a:fld id="{A7BDDEFD-4FCF-7348-AEF1-A537DD785750}" type="datetime4">
              <a:rPr lang="en-US" smtClean="0"/>
              <a:t>July 10, 2024</a:t>
            </a:fld>
            <a:endParaRPr lang="en-US"/>
          </a:p>
        </p:txBody>
      </p:sp>
      <p:sp>
        <p:nvSpPr>
          <p:cNvPr id="5" name="Tijdelijke aanduiding voor voettekst 4">
            <a:extLst>
              <a:ext uri="{FF2B5EF4-FFF2-40B4-BE49-F238E27FC236}">
                <a16:creationId xmlns:a16="http://schemas.microsoft.com/office/drawing/2014/main" id="{99331BF7-611A-D435-5385-40D4D65D45D4}"/>
              </a:ext>
            </a:extLst>
          </p:cNvPr>
          <p:cNvSpPr>
            <a:spLocks noGrp="1"/>
          </p:cNvSpPr>
          <p:nvPr>
            <p:ph type="ftr" sz="quarter" idx="3"/>
          </p:nvPr>
        </p:nvSpPr>
        <p:spPr>
          <a:xfrm>
            <a:off x="1237942" y="4653567"/>
            <a:ext cx="3759628" cy="400050"/>
          </a:xfrm>
        </p:spPr>
        <p:txBody>
          <a:bodyPr/>
          <a:lstStyle/>
          <a:p>
            <a:r>
              <a:rPr lang="en-US"/>
              <a:t>Computer Aided Medical Procedures</a:t>
            </a:r>
            <a:endParaRPr lang="en-US" dirty="0"/>
          </a:p>
        </p:txBody>
      </p:sp>
      <p:sp>
        <p:nvSpPr>
          <p:cNvPr id="6" name="Tijdelijke aanduiding voor dianummer 5">
            <a:extLst>
              <a:ext uri="{FF2B5EF4-FFF2-40B4-BE49-F238E27FC236}">
                <a16:creationId xmlns:a16="http://schemas.microsoft.com/office/drawing/2014/main" id="{7D84153D-5F85-1BDC-75DB-097AB2150E7C}"/>
              </a:ext>
            </a:extLst>
          </p:cNvPr>
          <p:cNvSpPr>
            <a:spLocks noGrp="1"/>
          </p:cNvSpPr>
          <p:nvPr>
            <p:ph type="sldNum" sz="quarter" idx="4"/>
          </p:nvPr>
        </p:nvSpPr>
        <p:spPr>
          <a:xfrm>
            <a:off x="8197970" y="4653567"/>
            <a:ext cx="1066800" cy="400050"/>
          </a:xfrm>
        </p:spPr>
        <p:txBody>
          <a:bodyPr/>
          <a:lstStyle/>
          <a:p>
            <a:r>
              <a:rPr lang="en-US"/>
              <a:t>Slide </a:t>
            </a:r>
            <a:fld id="{E27654B9-2CBC-E046-9B7E-70345D26D3AC}" type="slidenum">
              <a:rPr lang="en-US" smtClean="0"/>
              <a:t>12</a:t>
            </a:fld>
            <a:endParaRPr lang="en-US" dirty="0"/>
          </a:p>
        </p:txBody>
      </p:sp>
      <p:sp>
        <p:nvSpPr>
          <p:cNvPr id="7" name="Ovaal 6">
            <a:extLst>
              <a:ext uri="{FF2B5EF4-FFF2-40B4-BE49-F238E27FC236}">
                <a16:creationId xmlns:a16="http://schemas.microsoft.com/office/drawing/2014/main" id="{D7A44C9E-4A88-3672-2349-8FB5349F31D1}"/>
              </a:ext>
            </a:extLst>
          </p:cNvPr>
          <p:cNvSpPr/>
          <p:nvPr/>
        </p:nvSpPr>
        <p:spPr>
          <a:xfrm>
            <a:off x="3680049" y="596476"/>
            <a:ext cx="1477993" cy="1256413"/>
          </a:xfrm>
          <a:prstGeom prst="ellipse">
            <a:avLst/>
          </a:prstGeom>
          <a:solidFill>
            <a:schemeClr val="bg1"/>
          </a:solid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sz="1400">
              <a:solidFill>
                <a:srgbClr val="00B050"/>
              </a:solidFill>
            </a:endParaRPr>
          </a:p>
        </p:txBody>
      </p:sp>
      <p:sp>
        <p:nvSpPr>
          <p:cNvPr id="8" name="Ovaal 7">
            <a:extLst>
              <a:ext uri="{FF2B5EF4-FFF2-40B4-BE49-F238E27FC236}">
                <a16:creationId xmlns:a16="http://schemas.microsoft.com/office/drawing/2014/main" id="{D2203818-D511-9A01-6ED0-F73D093022D3}"/>
              </a:ext>
            </a:extLst>
          </p:cNvPr>
          <p:cNvSpPr/>
          <p:nvPr/>
        </p:nvSpPr>
        <p:spPr>
          <a:xfrm>
            <a:off x="5261610" y="3063486"/>
            <a:ext cx="1477993" cy="1256413"/>
          </a:xfrm>
          <a:prstGeom prst="ellipse">
            <a:avLst/>
          </a:prstGeom>
          <a:solidFill>
            <a:schemeClr val="bg1"/>
          </a:solidFill>
          <a:ln w="3810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sz="1400">
              <a:solidFill>
                <a:srgbClr val="00B050"/>
              </a:solidFill>
            </a:endParaRPr>
          </a:p>
        </p:txBody>
      </p:sp>
      <p:sp>
        <p:nvSpPr>
          <p:cNvPr id="9" name="Ovaal 8">
            <a:extLst>
              <a:ext uri="{FF2B5EF4-FFF2-40B4-BE49-F238E27FC236}">
                <a16:creationId xmlns:a16="http://schemas.microsoft.com/office/drawing/2014/main" id="{717552B0-41A0-19C0-5225-DFE8A3A0DC1E}"/>
              </a:ext>
            </a:extLst>
          </p:cNvPr>
          <p:cNvSpPr/>
          <p:nvPr/>
        </p:nvSpPr>
        <p:spPr>
          <a:xfrm>
            <a:off x="2091473" y="3063486"/>
            <a:ext cx="1477993" cy="1256413"/>
          </a:xfrm>
          <a:prstGeom prst="ellipse">
            <a:avLst/>
          </a:prstGeom>
          <a:solidFill>
            <a:schemeClr val="bg1"/>
          </a:solidFill>
          <a:ln w="3810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sz="1400">
              <a:solidFill>
                <a:srgbClr val="00B050"/>
              </a:solidFill>
            </a:endParaRPr>
          </a:p>
        </p:txBody>
      </p:sp>
      <p:sp>
        <p:nvSpPr>
          <p:cNvPr id="10" name="Tekstvak 9">
            <a:extLst>
              <a:ext uri="{FF2B5EF4-FFF2-40B4-BE49-F238E27FC236}">
                <a16:creationId xmlns:a16="http://schemas.microsoft.com/office/drawing/2014/main" id="{C3D0FF9C-F702-042B-06E6-9B64788FA19F}"/>
              </a:ext>
            </a:extLst>
          </p:cNvPr>
          <p:cNvSpPr txBox="1"/>
          <p:nvPr/>
        </p:nvSpPr>
        <p:spPr>
          <a:xfrm>
            <a:off x="4095077" y="631253"/>
            <a:ext cx="555754" cy="1107996"/>
          </a:xfrm>
          <a:prstGeom prst="rect">
            <a:avLst/>
          </a:prstGeom>
          <a:noFill/>
        </p:spPr>
        <p:txBody>
          <a:bodyPr wrap="square" rtlCol="0">
            <a:spAutoFit/>
          </a:bodyPr>
          <a:lstStyle/>
          <a:p>
            <a:r>
              <a:rPr lang="nl-NL" sz="6600" b="1"/>
              <a:t>A</a:t>
            </a:r>
          </a:p>
        </p:txBody>
      </p:sp>
      <p:sp>
        <p:nvSpPr>
          <p:cNvPr id="11" name="Tekstvak 10">
            <a:extLst>
              <a:ext uri="{FF2B5EF4-FFF2-40B4-BE49-F238E27FC236}">
                <a16:creationId xmlns:a16="http://schemas.microsoft.com/office/drawing/2014/main" id="{422948B1-6F39-9F0C-DDD9-02920D0D318E}"/>
              </a:ext>
            </a:extLst>
          </p:cNvPr>
          <p:cNvSpPr txBox="1"/>
          <p:nvPr/>
        </p:nvSpPr>
        <p:spPr>
          <a:xfrm>
            <a:off x="5656318" y="3157734"/>
            <a:ext cx="555754" cy="1107996"/>
          </a:xfrm>
          <a:prstGeom prst="rect">
            <a:avLst/>
          </a:prstGeom>
          <a:noFill/>
        </p:spPr>
        <p:txBody>
          <a:bodyPr wrap="square" rtlCol="0">
            <a:spAutoFit/>
          </a:bodyPr>
          <a:lstStyle/>
          <a:p>
            <a:r>
              <a:rPr lang="nl-NL" sz="6600" b="1"/>
              <a:t>C</a:t>
            </a:r>
          </a:p>
        </p:txBody>
      </p:sp>
      <p:sp>
        <p:nvSpPr>
          <p:cNvPr id="12" name="Tekstvak 11">
            <a:extLst>
              <a:ext uri="{FF2B5EF4-FFF2-40B4-BE49-F238E27FC236}">
                <a16:creationId xmlns:a16="http://schemas.microsoft.com/office/drawing/2014/main" id="{18C44DFA-D629-B9A6-80D6-387AB6593BC9}"/>
              </a:ext>
            </a:extLst>
          </p:cNvPr>
          <p:cNvSpPr txBox="1"/>
          <p:nvPr/>
        </p:nvSpPr>
        <p:spPr>
          <a:xfrm>
            <a:off x="2516661" y="3157734"/>
            <a:ext cx="555754" cy="1107996"/>
          </a:xfrm>
          <a:prstGeom prst="rect">
            <a:avLst/>
          </a:prstGeom>
          <a:noFill/>
        </p:spPr>
        <p:txBody>
          <a:bodyPr wrap="square" rtlCol="0">
            <a:spAutoFit/>
          </a:bodyPr>
          <a:lstStyle/>
          <a:p>
            <a:r>
              <a:rPr lang="nl-NL" sz="6600" b="1"/>
              <a:t>B</a:t>
            </a:r>
          </a:p>
        </p:txBody>
      </p:sp>
      <p:cxnSp>
        <p:nvCxnSpPr>
          <p:cNvPr id="14" name="Rechte verbindingslijn met pijl 13">
            <a:extLst>
              <a:ext uri="{FF2B5EF4-FFF2-40B4-BE49-F238E27FC236}">
                <a16:creationId xmlns:a16="http://schemas.microsoft.com/office/drawing/2014/main" id="{E17891C3-093E-94FA-17CA-0ADB793DC9F8}"/>
              </a:ext>
            </a:extLst>
          </p:cNvPr>
          <p:cNvCxnSpPr>
            <a:cxnSpLocks/>
            <a:stCxn id="9" idx="6"/>
            <a:endCxn id="8" idx="2"/>
          </p:cNvCxnSpPr>
          <p:nvPr/>
        </p:nvCxnSpPr>
        <p:spPr>
          <a:xfrm>
            <a:off x="3569466" y="3691693"/>
            <a:ext cx="1692144" cy="0"/>
          </a:xfrm>
          <a:prstGeom prst="straightConnector1">
            <a:avLst/>
          </a:prstGeom>
          <a:ln w="38100">
            <a:solidFill>
              <a:schemeClr val="accent2"/>
            </a:solidFill>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15" name="Rechte verbindingslijn met pijl 14">
            <a:extLst>
              <a:ext uri="{FF2B5EF4-FFF2-40B4-BE49-F238E27FC236}">
                <a16:creationId xmlns:a16="http://schemas.microsoft.com/office/drawing/2014/main" id="{1FDF27D1-9221-9247-2CF8-37E33CE30090}"/>
              </a:ext>
            </a:extLst>
          </p:cNvPr>
          <p:cNvCxnSpPr>
            <a:cxnSpLocks/>
            <a:stCxn id="8" idx="0"/>
            <a:endCxn id="7" idx="5"/>
          </p:cNvCxnSpPr>
          <p:nvPr/>
        </p:nvCxnSpPr>
        <p:spPr>
          <a:xfrm flipH="1" flipV="1">
            <a:off x="4941595" y="1668892"/>
            <a:ext cx="1059012" cy="1394594"/>
          </a:xfrm>
          <a:prstGeom prst="straightConnector1">
            <a:avLst/>
          </a:prstGeom>
          <a:ln w="38100">
            <a:solidFill>
              <a:schemeClr val="accent2"/>
            </a:solidFill>
            <a:headEnd type="triangle"/>
            <a:tailEnd type="triangle"/>
          </a:ln>
        </p:spPr>
        <p:style>
          <a:lnRef idx="2">
            <a:schemeClr val="accent1"/>
          </a:lnRef>
          <a:fillRef idx="0">
            <a:schemeClr val="accent1"/>
          </a:fillRef>
          <a:effectRef idx="1">
            <a:schemeClr val="accent1"/>
          </a:effectRef>
          <a:fontRef idx="minor">
            <a:schemeClr val="tx1"/>
          </a:fontRef>
        </p:style>
      </p:cxnSp>
      <p:sp>
        <p:nvSpPr>
          <p:cNvPr id="16" name="Tekstvak 15">
            <a:extLst>
              <a:ext uri="{FF2B5EF4-FFF2-40B4-BE49-F238E27FC236}">
                <a16:creationId xmlns:a16="http://schemas.microsoft.com/office/drawing/2014/main" id="{F2E865C6-FF65-0783-84A6-CFEAEE1BB41E}"/>
              </a:ext>
            </a:extLst>
          </p:cNvPr>
          <p:cNvSpPr txBox="1"/>
          <p:nvPr/>
        </p:nvSpPr>
        <p:spPr>
          <a:xfrm flipH="1">
            <a:off x="2729038" y="1594464"/>
            <a:ext cx="333772" cy="584775"/>
          </a:xfrm>
          <a:prstGeom prst="rect">
            <a:avLst/>
          </a:prstGeom>
          <a:noFill/>
        </p:spPr>
        <p:txBody>
          <a:bodyPr wrap="square" rtlCol="0">
            <a:spAutoFit/>
          </a:bodyPr>
          <a:lstStyle/>
          <a:p>
            <a:r>
              <a:rPr lang="nl-NL" sz="3200" b="1"/>
              <a:t>E</a:t>
            </a:r>
          </a:p>
        </p:txBody>
      </p:sp>
      <p:sp>
        <p:nvSpPr>
          <p:cNvPr id="17" name="Tekstvak 16">
            <a:extLst>
              <a:ext uri="{FF2B5EF4-FFF2-40B4-BE49-F238E27FC236}">
                <a16:creationId xmlns:a16="http://schemas.microsoft.com/office/drawing/2014/main" id="{1C1FE68D-623F-1B92-944C-2562BDC85E9F}"/>
              </a:ext>
            </a:extLst>
          </p:cNvPr>
          <p:cNvSpPr txBox="1"/>
          <p:nvPr/>
        </p:nvSpPr>
        <p:spPr>
          <a:xfrm flipH="1">
            <a:off x="4241026" y="3079331"/>
            <a:ext cx="333772" cy="584775"/>
          </a:xfrm>
          <a:prstGeom prst="rect">
            <a:avLst/>
          </a:prstGeom>
          <a:noFill/>
        </p:spPr>
        <p:txBody>
          <a:bodyPr wrap="square" rtlCol="0">
            <a:spAutoFit/>
          </a:bodyPr>
          <a:lstStyle/>
          <a:p>
            <a:r>
              <a:rPr lang="nl-NL" sz="3200" b="1"/>
              <a:t>G</a:t>
            </a:r>
          </a:p>
        </p:txBody>
      </p:sp>
      <p:sp>
        <p:nvSpPr>
          <p:cNvPr id="18" name="Tekstvak 17">
            <a:extLst>
              <a:ext uri="{FF2B5EF4-FFF2-40B4-BE49-F238E27FC236}">
                <a16:creationId xmlns:a16="http://schemas.microsoft.com/office/drawing/2014/main" id="{AFF4B60A-46D2-405A-146F-4E99491D794C}"/>
              </a:ext>
            </a:extLst>
          </p:cNvPr>
          <p:cNvSpPr txBox="1"/>
          <p:nvPr/>
        </p:nvSpPr>
        <p:spPr>
          <a:xfrm flipH="1">
            <a:off x="5775281" y="1578045"/>
            <a:ext cx="333772" cy="584775"/>
          </a:xfrm>
          <a:prstGeom prst="rect">
            <a:avLst/>
          </a:prstGeom>
          <a:noFill/>
        </p:spPr>
        <p:txBody>
          <a:bodyPr wrap="square" rtlCol="0">
            <a:spAutoFit/>
          </a:bodyPr>
          <a:lstStyle/>
          <a:p>
            <a:r>
              <a:rPr lang="nl-NL" sz="3200" b="1"/>
              <a:t>F</a:t>
            </a:r>
          </a:p>
        </p:txBody>
      </p:sp>
      <p:sp>
        <p:nvSpPr>
          <p:cNvPr id="23" name="Titel 1">
            <a:extLst>
              <a:ext uri="{FF2B5EF4-FFF2-40B4-BE49-F238E27FC236}">
                <a16:creationId xmlns:a16="http://schemas.microsoft.com/office/drawing/2014/main" id="{F246BCFD-3AE6-3B4D-F727-76C984CD7BFF}"/>
              </a:ext>
            </a:extLst>
          </p:cNvPr>
          <p:cNvSpPr txBox="1">
            <a:spLocks/>
          </p:cNvSpPr>
          <p:nvPr/>
        </p:nvSpPr>
        <p:spPr bwMode="auto">
          <a:xfrm>
            <a:off x="7614811" y="3554089"/>
            <a:ext cx="1318717" cy="10807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lvl1pPr algn="l" rtl="0" eaLnBrk="1" fontAlgn="base" hangingPunct="1">
              <a:spcBef>
                <a:spcPct val="0"/>
              </a:spcBef>
              <a:spcAft>
                <a:spcPct val="0"/>
              </a:spcAft>
              <a:defRPr sz="2400" b="1">
                <a:solidFill>
                  <a:srgbClr val="333333"/>
                </a:solidFill>
                <a:latin typeface="+mj-lt"/>
                <a:ea typeface="ＭＳ Ｐゴシック" charset="0"/>
                <a:cs typeface="ＭＳ Ｐゴシック" charset="0"/>
              </a:defRPr>
            </a:lvl1pPr>
            <a:lvl2pPr algn="l" rtl="0" eaLnBrk="1" fontAlgn="base" hangingPunct="1">
              <a:spcBef>
                <a:spcPct val="0"/>
              </a:spcBef>
              <a:spcAft>
                <a:spcPct val="0"/>
              </a:spcAft>
              <a:defRPr sz="2400" b="1">
                <a:solidFill>
                  <a:srgbClr val="333333"/>
                </a:solidFill>
                <a:latin typeface="TUM Neue Helvetica 55 Regular" pitchFamily="34" charset="0"/>
                <a:ea typeface="ＭＳ Ｐゴシック" charset="0"/>
                <a:cs typeface="ＭＳ Ｐゴシック" charset="0"/>
              </a:defRPr>
            </a:lvl2pPr>
            <a:lvl3pPr algn="l" rtl="0" eaLnBrk="1" fontAlgn="base" hangingPunct="1">
              <a:spcBef>
                <a:spcPct val="0"/>
              </a:spcBef>
              <a:spcAft>
                <a:spcPct val="0"/>
              </a:spcAft>
              <a:defRPr sz="2400" b="1">
                <a:solidFill>
                  <a:srgbClr val="333333"/>
                </a:solidFill>
                <a:latin typeface="TUM Neue Helvetica 55 Regular" pitchFamily="34" charset="0"/>
                <a:ea typeface="ＭＳ Ｐゴシック" charset="0"/>
                <a:cs typeface="ＭＳ Ｐゴシック" charset="0"/>
              </a:defRPr>
            </a:lvl3pPr>
            <a:lvl4pPr algn="l" rtl="0" eaLnBrk="1" fontAlgn="base" hangingPunct="1">
              <a:spcBef>
                <a:spcPct val="0"/>
              </a:spcBef>
              <a:spcAft>
                <a:spcPct val="0"/>
              </a:spcAft>
              <a:defRPr sz="2400" b="1">
                <a:solidFill>
                  <a:srgbClr val="333333"/>
                </a:solidFill>
                <a:latin typeface="TUM Neue Helvetica 55 Regular" pitchFamily="34" charset="0"/>
                <a:ea typeface="ＭＳ Ｐゴシック" charset="0"/>
                <a:cs typeface="ＭＳ Ｐゴシック" charset="0"/>
              </a:defRPr>
            </a:lvl4pPr>
            <a:lvl5pPr algn="l" rtl="0" eaLnBrk="1" fontAlgn="base" hangingPunct="1">
              <a:spcBef>
                <a:spcPct val="0"/>
              </a:spcBef>
              <a:spcAft>
                <a:spcPct val="0"/>
              </a:spcAft>
              <a:defRPr sz="2400" b="1">
                <a:solidFill>
                  <a:srgbClr val="333333"/>
                </a:solidFill>
                <a:latin typeface="TUM Neue Helvetica 55 Regular" pitchFamily="34" charset="0"/>
                <a:ea typeface="ＭＳ Ｐゴシック" charset="0"/>
                <a:cs typeface="ＭＳ Ｐゴシック" charset="0"/>
              </a:defRPr>
            </a:lvl5pPr>
            <a:lvl6pPr marL="457200" algn="l" rtl="0" eaLnBrk="1" fontAlgn="base" hangingPunct="1">
              <a:spcBef>
                <a:spcPct val="0"/>
              </a:spcBef>
              <a:spcAft>
                <a:spcPct val="0"/>
              </a:spcAft>
              <a:defRPr sz="2400" b="1">
                <a:solidFill>
                  <a:srgbClr val="333333"/>
                </a:solidFill>
                <a:latin typeface="TUM Neue Helvetica 55 Regular" pitchFamily="34" charset="0"/>
              </a:defRPr>
            </a:lvl6pPr>
            <a:lvl7pPr marL="914400" algn="l" rtl="0" eaLnBrk="1" fontAlgn="base" hangingPunct="1">
              <a:spcBef>
                <a:spcPct val="0"/>
              </a:spcBef>
              <a:spcAft>
                <a:spcPct val="0"/>
              </a:spcAft>
              <a:defRPr sz="2400" b="1">
                <a:solidFill>
                  <a:srgbClr val="333333"/>
                </a:solidFill>
                <a:latin typeface="TUM Neue Helvetica 55 Regular" pitchFamily="34" charset="0"/>
              </a:defRPr>
            </a:lvl7pPr>
            <a:lvl8pPr marL="1371600" algn="l" rtl="0" eaLnBrk="1" fontAlgn="base" hangingPunct="1">
              <a:spcBef>
                <a:spcPct val="0"/>
              </a:spcBef>
              <a:spcAft>
                <a:spcPct val="0"/>
              </a:spcAft>
              <a:defRPr sz="2400" b="1">
                <a:solidFill>
                  <a:srgbClr val="333333"/>
                </a:solidFill>
                <a:latin typeface="TUM Neue Helvetica 55 Regular" pitchFamily="34" charset="0"/>
              </a:defRPr>
            </a:lvl8pPr>
            <a:lvl9pPr marL="1828800" algn="l" rtl="0" eaLnBrk="1" fontAlgn="base" hangingPunct="1">
              <a:spcBef>
                <a:spcPct val="0"/>
              </a:spcBef>
              <a:spcAft>
                <a:spcPct val="0"/>
              </a:spcAft>
              <a:defRPr sz="2400" b="1">
                <a:solidFill>
                  <a:srgbClr val="333333"/>
                </a:solidFill>
                <a:latin typeface="TUM Neue Helvetica 55 Regular" pitchFamily="34" charset="0"/>
              </a:defRPr>
            </a:lvl9pPr>
          </a:lstStyle>
          <a:p>
            <a:pPr defTabSz="914400"/>
            <a:r>
              <a:rPr lang="nl-NL" sz="1800" kern="0"/>
              <a:t>E, G, F = Interactions</a:t>
            </a:r>
          </a:p>
        </p:txBody>
      </p:sp>
      <p:sp>
        <p:nvSpPr>
          <p:cNvPr id="25" name="Pijl: omlaag 24">
            <a:extLst>
              <a:ext uri="{FF2B5EF4-FFF2-40B4-BE49-F238E27FC236}">
                <a16:creationId xmlns:a16="http://schemas.microsoft.com/office/drawing/2014/main" id="{89240746-520F-D17A-1D2C-D224C2E8A098}"/>
              </a:ext>
            </a:extLst>
          </p:cNvPr>
          <p:cNvSpPr/>
          <p:nvPr/>
        </p:nvSpPr>
        <p:spPr>
          <a:xfrm rot="10800000">
            <a:off x="5243217" y="963407"/>
            <a:ext cx="329853" cy="522549"/>
          </a:xfrm>
          <a:prstGeom prst="downArrow">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cxnSp>
        <p:nvCxnSpPr>
          <p:cNvPr id="21" name="Rechte verbindingslijn met pijl 20">
            <a:extLst>
              <a:ext uri="{FF2B5EF4-FFF2-40B4-BE49-F238E27FC236}">
                <a16:creationId xmlns:a16="http://schemas.microsoft.com/office/drawing/2014/main" id="{CE00E35C-3D0B-44D6-C382-78F2716577F0}"/>
              </a:ext>
            </a:extLst>
          </p:cNvPr>
          <p:cNvCxnSpPr>
            <a:cxnSpLocks/>
          </p:cNvCxnSpPr>
          <p:nvPr/>
        </p:nvCxnSpPr>
        <p:spPr>
          <a:xfrm flipH="1">
            <a:off x="2820561" y="1668892"/>
            <a:ext cx="1066026" cy="1394594"/>
          </a:xfrm>
          <a:prstGeom prst="straightConnector1">
            <a:avLst/>
          </a:prstGeom>
          <a:ln w="57150">
            <a:solidFill>
              <a:srgbClr val="FFC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3072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7C38FF7-A3C0-6D48-732F-D687A0A43555}"/>
              </a:ext>
            </a:extLst>
          </p:cNvPr>
          <p:cNvSpPr>
            <a:spLocks noGrp="1"/>
          </p:cNvSpPr>
          <p:nvPr>
            <p:ph type="title"/>
          </p:nvPr>
        </p:nvSpPr>
        <p:spPr>
          <a:xfrm>
            <a:off x="7614811" y="3063486"/>
            <a:ext cx="3794667" cy="1394594"/>
          </a:xfrm>
        </p:spPr>
        <p:txBody>
          <a:bodyPr/>
          <a:lstStyle/>
          <a:p>
            <a:r>
              <a:rPr lang="nl-NL" sz="1800"/>
              <a:t>A = Neuron</a:t>
            </a:r>
            <a:br>
              <a:rPr lang="nl-NL" sz="1800"/>
            </a:br>
            <a:r>
              <a:rPr lang="nl-NL" sz="1800"/>
              <a:t>B = Astrocyte</a:t>
            </a:r>
            <a:br>
              <a:rPr lang="nl-NL" sz="1800"/>
            </a:br>
            <a:r>
              <a:rPr lang="nl-NL" sz="1800"/>
              <a:t>C = Pericyte						     </a:t>
            </a:r>
          </a:p>
        </p:txBody>
      </p:sp>
      <p:sp>
        <p:nvSpPr>
          <p:cNvPr id="4" name="Tijdelijke aanduiding voor datum 3">
            <a:extLst>
              <a:ext uri="{FF2B5EF4-FFF2-40B4-BE49-F238E27FC236}">
                <a16:creationId xmlns:a16="http://schemas.microsoft.com/office/drawing/2014/main" id="{01E28C27-F555-F198-61F1-6D043A3A9385}"/>
              </a:ext>
            </a:extLst>
          </p:cNvPr>
          <p:cNvSpPr>
            <a:spLocks noGrp="1"/>
          </p:cNvSpPr>
          <p:nvPr>
            <p:ph type="dt" sz="half" idx="2"/>
          </p:nvPr>
        </p:nvSpPr>
        <p:spPr>
          <a:xfrm>
            <a:off x="4997570" y="4653567"/>
            <a:ext cx="3276600" cy="400050"/>
          </a:xfrm>
        </p:spPr>
        <p:txBody>
          <a:bodyPr/>
          <a:lstStyle/>
          <a:p>
            <a:fld id="{A7BDDEFD-4FCF-7348-AEF1-A537DD785750}" type="datetime4">
              <a:rPr lang="en-US" smtClean="0"/>
              <a:t>July 10, 2024</a:t>
            </a:fld>
            <a:endParaRPr lang="en-US"/>
          </a:p>
        </p:txBody>
      </p:sp>
      <p:sp>
        <p:nvSpPr>
          <p:cNvPr id="5" name="Tijdelijke aanduiding voor voettekst 4">
            <a:extLst>
              <a:ext uri="{FF2B5EF4-FFF2-40B4-BE49-F238E27FC236}">
                <a16:creationId xmlns:a16="http://schemas.microsoft.com/office/drawing/2014/main" id="{99331BF7-611A-D435-5385-40D4D65D45D4}"/>
              </a:ext>
            </a:extLst>
          </p:cNvPr>
          <p:cNvSpPr>
            <a:spLocks noGrp="1"/>
          </p:cNvSpPr>
          <p:nvPr>
            <p:ph type="ftr" sz="quarter" idx="3"/>
          </p:nvPr>
        </p:nvSpPr>
        <p:spPr>
          <a:xfrm>
            <a:off x="1237942" y="4653567"/>
            <a:ext cx="3759628" cy="400050"/>
          </a:xfrm>
        </p:spPr>
        <p:txBody>
          <a:bodyPr/>
          <a:lstStyle/>
          <a:p>
            <a:r>
              <a:rPr lang="en-US"/>
              <a:t>Computer Aided Medical Procedures</a:t>
            </a:r>
            <a:endParaRPr lang="en-US" dirty="0"/>
          </a:p>
        </p:txBody>
      </p:sp>
      <p:sp>
        <p:nvSpPr>
          <p:cNvPr id="6" name="Tijdelijke aanduiding voor dianummer 5">
            <a:extLst>
              <a:ext uri="{FF2B5EF4-FFF2-40B4-BE49-F238E27FC236}">
                <a16:creationId xmlns:a16="http://schemas.microsoft.com/office/drawing/2014/main" id="{7D84153D-5F85-1BDC-75DB-097AB2150E7C}"/>
              </a:ext>
            </a:extLst>
          </p:cNvPr>
          <p:cNvSpPr>
            <a:spLocks noGrp="1"/>
          </p:cNvSpPr>
          <p:nvPr>
            <p:ph type="sldNum" sz="quarter" idx="4"/>
          </p:nvPr>
        </p:nvSpPr>
        <p:spPr>
          <a:xfrm>
            <a:off x="8197970" y="4653567"/>
            <a:ext cx="1066800" cy="400050"/>
          </a:xfrm>
        </p:spPr>
        <p:txBody>
          <a:bodyPr/>
          <a:lstStyle/>
          <a:p>
            <a:r>
              <a:rPr lang="en-US"/>
              <a:t>Slide </a:t>
            </a:r>
            <a:fld id="{E27654B9-2CBC-E046-9B7E-70345D26D3AC}" type="slidenum">
              <a:rPr lang="en-US" smtClean="0"/>
              <a:t>13</a:t>
            </a:fld>
            <a:endParaRPr lang="en-US" dirty="0"/>
          </a:p>
        </p:txBody>
      </p:sp>
      <p:sp>
        <p:nvSpPr>
          <p:cNvPr id="7" name="Ovaal 6">
            <a:extLst>
              <a:ext uri="{FF2B5EF4-FFF2-40B4-BE49-F238E27FC236}">
                <a16:creationId xmlns:a16="http://schemas.microsoft.com/office/drawing/2014/main" id="{D7A44C9E-4A88-3672-2349-8FB5349F31D1}"/>
              </a:ext>
            </a:extLst>
          </p:cNvPr>
          <p:cNvSpPr/>
          <p:nvPr/>
        </p:nvSpPr>
        <p:spPr>
          <a:xfrm>
            <a:off x="3680049" y="596476"/>
            <a:ext cx="1477993" cy="1256413"/>
          </a:xfrm>
          <a:prstGeom prst="ellipse">
            <a:avLst/>
          </a:prstGeom>
          <a:solidFill>
            <a:schemeClr val="bg1"/>
          </a:solid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sz="1400">
              <a:solidFill>
                <a:srgbClr val="00B050"/>
              </a:solidFill>
            </a:endParaRPr>
          </a:p>
        </p:txBody>
      </p:sp>
      <p:sp>
        <p:nvSpPr>
          <p:cNvPr id="8" name="Ovaal 7">
            <a:extLst>
              <a:ext uri="{FF2B5EF4-FFF2-40B4-BE49-F238E27FC236}">
                <a16:creationId xmlns:a16="http://schemas.microsoft.com/office/drawing/2014/main" id="{D2203818-D511-9A01-6ED0-F73D093022D3}"/>
              </a:ext>
            </a:extLst>
          </p:cNvPr>
          <p:cNvSpPr/>
          <p:nvPr/>
        </p:nvSpPr>
        <p:spPr>
          <a:xfrm>
            <a:off x="5261610" y="3063486"/>
            <a:ext cx="1477993" cy="1256413"/>
          </a:xfrm>
          <a:prstGeom prst="ellipse">
            <a:avLst/>
          </a:prstGeom>
          <a:solidFill>
            <a:schemeClr val="bg1"/>
          </a:solidFill>
          <a:ln w="3810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sz="1400">
              <a:solidFill>
                <a:srgbClr val="00B050"/>
              </a:solidFill>
            </a:endParaRPr>
          </a:p>
        </p:txBody>
      </p:sp>
      <p:sp>
        <p:nvSpPr>
          <p:cNvPr id="9" name="Ovaal 8">
            <a:extLst>
              <a:ext uri="{FF2B5EF4-FFF2-40B4-BE49-F238E27FC236}">
                <a16:creationId xmlns:a16="http://schemas.microsoft.com/office/drawing/2014/main" id="{717552B0-41A0-19C0-5225-DFE8A3A0DC1E}"/>
              </a:ext>
            </a:extLst>
          </p:cNvPr>
          <p:cNvSpPr/>
          <p:nvPr/>
        </p:nvSpPr>
        <p:spPr>
          <a:xfrm>
            <a:off x="2091473" y="3063486"/>
            <a:ext cx="1477993" cy="1256413"/>
          </a:xfrm>
          <a:prstGeom prst="ellipse">
            <a:avLst/>
          </a:prstGeom>
          <a:solidFill>
            <a:schemeClr val="bg1"/>
          </a:solidFill>
          <a:ln w="3810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sz="1400">
              <a:solidFill>
                <a:srgbClr val="00B050"/>
              </a:solidFill>
            </a:endParaRPr>
          </a:p>
        </p:txBody>
      </p:sp>
      <p:sp>
        <p:nvSpPr>
          <p:cNvPr id="10" name="Tekstvak 9">
            <a:extLst>
              <a:ext uri="{FF2B5EF4-FFF2-40B4-BE49-F238E27FC236}">
                <a16:creationId xmlns:a16="http://schemas.microsoft.com/office/drawing/2014/main" id="{C3D0FF9C-F702-042B-06E6-9B64788FA19F}"/>
              </a:ext>
            </a:extLst>
          </p:cNvPr>
          <p:cNvSpPr txBox="1"/>
          <p:nvPr/>
        </p:nvSpPr>
        <p:spPr>
          <a:xfrm>
            <a:off x="4095077" y="631253"/>
            <a:ext cx="555754" cy="1107996"/>
          </a:xfrm>
          <a:prstGeom prst="rect">
            <a:avLst/>
          </a:prstGeom>
          <a:noFill/>
        </p:spPr>
        <p:txBody>
          <a:bodyPr wrap="square" rtlCol="0">
            <a:spAutoFit/>
          </a:bodyPr>
          <a:lstStyle/>
          <a:p>
            <a:r>
              <a:rPr lang="nl-NL" sz="6600" b="1"/>
              <a:t>A</a:t>
            </a:r>
          </a:p>
        </p:txBody>
      </p:sp>
      <p:sp>
        <p:nvSpPr>
          <p:cNvPr id="11" name="Tekstvak 10">
            <a:extLst>
              <a:ext uri="{FF2B5EF4-FFF2-40B4-BE49-F238E27FC236}">
                <a16:creationId xmlns:a16="http://schemas.microsoft.com/office/drawing/2014/main" id="{422948B1-6F39-9F0C-DDD9-02920D0D318E}"/>
              </a:ext>
            </a:extLst>
          </p:cNvPr>
          <p:cNvSpPr txBox="1"/>
          <p:nvPr/>
        </p:nvSpPr>
        <p:spPr>
          <a:xfrm>
            <a:off x="5656318" y="3157734"/>
            <a:ext cx="555754" cy="1107996"/>
          </a:xfrm>
          <a:prstGeom prst="rect">
            <a:avLst/>
          </a:prstGeom>
          <a:noFill/>
        </p:spPr>
        <p:txBody>
          <a:bodyPr wrap="square" rtlCol="0">
            <a:spAutoFit/>
          </a:bodyPr>
          <a:lstStyle/>
          <a:p>
            <a:r>
              <a:rPr lang="nl-NL" sz="6600" b="1"/>
              <a:t>C</a:t>
            </a:r>
          </a:p>
        </p:txBody>
      </p:sp>
      <p:sp>
        <p:nvSpPr>
          <p:cNvPr id="12" name="Tekstvak 11">
            <a:extLst>
              <a:ext uri="{FF2B5EF4-FFF2-40B4-BE49-F238E27FC236}">
                <a16:creationId xmlns:a16="http://schemas.microsoft.com/office/drawing/2014/main" id="{18C44DFA-D629-B9A6-80D6-387AB6593BC9}"/>
              </a:ext>
            </a:extLst>
          </p:cNvPr>
          <p:cNvSpPr txBox="1"/>
          <p:nvPr/>
        </p:nvSpPr>
        <p:spPr>
          <a:xfrm>
            <a:off x="2516661" y="3157734"/>
            <a:ext cx="555754" cy="1107996"/>
          </a:xfrm>
          <a:prstGeom prst="rect">
            <a:avLst/>
          </a:prstGeom>
          <a:noFill/>
        </p:spPr>
        <p:txBody>
          <a:bodyPr wrap="square" rtlCol="0">
            <a:spAutoFit/>
          </a:bodyPr>
          <a:lstStyle/>
          <a:p>
            <a:r>
              <a:rPr lang="nl-NL" sz="6600" b="1"/>
              <a:t>B</a:t>
            </a:r>
          </a:p>
        </p:txBody>
      </p:sp>
      <p:cxnSp>
        <p:nvCxnSpPr>
          <p:cNvPr id="14" name="Rechte verbindingslijn met pijl 13">
            <a:extLst>
              <a:ext uri="{FF2B5EF4-FFF2-40B4-BE49-F238E27FC236}">
                <a16:creationId xmlns:a16="http://schemas.microsoft.com/office/drawing/2014/main" id="{E17891C3-093E-94FA-17CA-0ADB793DC9F8}"/>
              </a:ext>
            </a:extLst>
          </p:cNvPr>
          <p:cNvCxnSpPr>
            <a:cxnSpLocks/>
            <a:stCxn id="9" idx="0"/>
            <a:endCxn id="7" idx="3"/>
          </p:cNvCxnSpPr>
          <p:nvPr/>
        </p:nvCxnSpPr>
        <p:spPr>
          <a:xfrm flipV="1">
            <a:off x="2830470" y="1668892"/>
            <a:ext cx="1066026" cy="1394594"/>
          </a:xfrm>
          <a:prstGeom prst="straightConnector1">
            <a:avLst/>
          </a:prstGeom>
          <a:ln w="38100">
            <a:solidFill>
              <a:schemeClr val="accent2"/>
            </a:solidFill>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15" name="Rechte verbindingslijn met pijl 14">
            <a:extLst>
              <a:ext uri="{FF2B5EF4-FFF2-40B4-BE49-F238E27FC236}">
                <a16:creationId xmlns:a16="http://schemas.microsoft.com/office/drawing/2014/main" id="{1FDF27D1-9221-9247-2CF8-37E33CE30090}"/>
              </a:ext>
            </a:extLst>
          </p:cNvPr>
          <p:cNvCxnSpPr>
            <a:cxnSpLocks/>
            <a:stCxn id="8" idx="0"/>
            <a:endCxn id="7" idx="5"/>
          </p:cNvCxnSpPr>
          <p:nvPr/>
        </p:nvCxnSpPr>
        <p:spPr>
          <a:xfrm flipH="1" flipV="1">
            <a:off x="4941595" y="1668892"/>
            <a:ext cx="1059012" cy="1394594"/>
          </a:xfrm>
          <a:prstGeom prst="straightConnector1">
            <a:avLst/>
          </a:prstGeom>
          <a:ln w="38100">
            <a:solidFill>
              <a:schemeClr val="accent2"/>
            </a:solidFill>
            <a:headEnd type="triangle"/>
            <a:tailEnd type="triangle"/>
          </a:ln>
        </p:spPr>
        <p:style>
          <a:lnRef idx="2">
            <a:schemeClr val="accent1"/>
          </a:lnRef>
          <a:fillRef idx="0">
            <a:schemeClr val="accent1"/>
          </a:fillRef>
          <a:effectRef idx="1">
            <a:schemeClr val="accent1"/>
          </a:effectRef>
          <a:fontRef idx="minor">
            <a:schemeClr val="tx1"/>
          </a:fontRef>
        </p:style>
      </p:cxnSp>
      <p:sp>
        <p:nvSpPr>
          <p:cNvPr id="16" name="Tekstvak 15">
            <a:extLst>
              <a:ext uri="{FF2B5EF4-FFF2-40B4-BE49-F238E27FC236}">
                <a16:creationId xmlns:a16="http://schemas.microsoft.com/office/drawing/2014/main" id="{F2E865C6-FF65-0783-84A6-CFEAEE1BB41E}"/>
              </a:ext>
            </a:extLst>
          </p:cNvPr>
          <p:cNvSpPr txBox="1"/>
          <p:nvPr/>
        </p:nvSpPr>
        <p:spPr>
          <a:xfrm flipH="1">
            <a:off x="2729038" y="1594464"/>
            <a:ext cx="333772" cy="584775"/>
          </a:xfrm>
          <a:prstGeom prst="rect">
            <a:avLst/>
          </a:prstGeom>
          <a:noFill/>
        </p:spPr>
        <p:txBody>
          <a:bodyPr wrap="square" rtlCol="0">
            <a:spAutoFit/>
          </a:bodyPr>
          <a:lstStyle/>
          <a:p>
            <a:r>
              <a:rPr lang="nl-NL" sz="3200" b="1"/>
              <a:t>E</a:t>
            </a:r>
          </a:p>
        </p:txBody>
      </p:sp>
      <p:sp>
        <p:nvSpPr>
          <p:cNvPr id="17" name="Tekstvak 16">
            <a:extLst>
              <a:ext uri="{FF2B5EF4-FFF2-40B4-BE49-F238E27FC236}">
                <a16:creationId xmlns:a16="http://schemas.microsoft.com/office/drawing/2014/main" id="{1C1FE68D-623F-1B92-944C-2562BDC85E9F}"/>
              </a:ext>
            </a:extLst>
          </p:cNvPr>
          <p:cNvSpPr txBox="1"/>
          <p:nvPr/>
        </p:nvSpPr>
        <p:spPr>
          <a:xfrm flipH="1">
            <a:off x="4241026" y="3079331"/>
            <a:ext cx="333772" cy="584775"/>
          </a:xfrm>
          <a:prstGeom prst="rect">
            <a:avLst/>
          </a:prstGeom>
          <a:noFill/>
        </p:spPr>
        <p:txBody>
          <a:bodyPr wrap="square" rtlCol="0">
            <a:spAutoFit/>
          </a:bodyPr>
          <a:lstStyle/>
          <a:p>
            <a:r>
              <a:rPr lang="nl-NL" sz="3200" b="1"/>
              <a:t>G</a:t>
            </a:r>
          </a:p>
        </p:txBody>
      </p:sp>
      <p:sp>
        <p:nvSpPr>
          <p:cNvPr id="18" name="Tekstvak 17">
            <a:extLst>
              <a:ext uri="{FF2B5EF4-FFF2-40B4-BE49-F238E27FC236}">
                <a16:creationId xmlns:a16="http://schemas.microsoft.com/office/drawing/2014/main" id="{AFF4B60A-46D2-405A-146F-4E99491D794C}"/>
              </a:ext>
            </a:extLst>
          </p:cNvPr>
          <p:cNvSpPr txBox="1"/>
          <p:nvPr/>
        </p:nvSpPr>
        <p:spPr>
          <a:xfrm flipH="1">
            <a:off x="5775281" y="1578045"/>
            <a:ext cx="333772" cy="584775"/>
          </a:xfrm>
          <a:prstGeom prst="rect">
            <a:avLst/>
          </a:prstGeom>
          <a:noFill/>
        </p:spPr>
        <p:txBody>
          <a:bodyPr wrap="square" rtlCol="0">
            <a:spAutoFit/>
          </a:bodyPr>
          <a:lstStyle/>
          <a:p>
            <a:r>
              <a:rPr lang="nl-NL" sz="3200" b="1"/>
              <a:t>F</a:t>
            </a:r>
          </a:p>
        </p:txBody>
      </p:sp>
      <p:sp>
        <p:nvSpPr>
          <p:cNvPr id="23" name="Titel 1">
            <a:extLst>
              <a:ext uri="{FF2B5EF4-FFF2-40B4-BE49-F238E27FC236}">
                <a16:creationId xmlns:a16="http://schemas.microsoft.com/office/drawing/2014/main" id="{F246BCFD-3AE6-3B4D-F727-76C984CD7BFF}"/>
              </a:ext>
            </a:extLst>
          </p:cNvPr>
          <p:cNvSpPr txBox="1">
            <a:spLocks/>
          </p:cNvSpPr>
          <p:nvPr/>
        </p:nvSpPr>
        <p:spPr bwMode="auto">
          <a:xfrm>
            <a:off x="7614811" y="3554089"/>
            <a:ext cx="1318717" cy="10807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lvl1pPr algn="l" rtl="0" eaLnBrk="1" fontAlgn="base" hangingPunct="1">
              <a:spcBef>
                <a:spcPct val="0"/>
              </a:spcBef>
              <a:spcAft>
                <a:spcPct val="0"/>
              </a:spcAft>
              <a:defRPr sz="2400" b="1">
                <a:solidFill>
                  <a:srgbClr val="333333"/>
                </a:solidFill>
                <a:latin typeface="+mj-lt"/>
                <a:ea typeface="ＭＳ Ｐゴシック" charset="0"/>
                <a:cs typeface="ＭＳ Ｐゴシック" charset="0"/>
              </a:defRPr>
            </a:lvl1pPr>
            <a:lvl2pPr algn="l" rtl="0" eaLnBrk="1" fontAlgn="base" hangingPunct="1">
              <a:spcBef>
                <a:spcPct val="0"/>
              </a:spcBef>
              <a:spcAft>
                <a:spcPct val="0"/>
              </a:spcAft>
              <a:defRPr sz="2400" b="1">
                <a:solidFill>
                  <a:srgbClr val="333333"/>
                </a:solidFill>
                <a:latin typeface="TUM Neue Helvetica 55 Regular" pitchFamily="34" charset="0"/>
                <a:ea typeface="ＭＳ Ｐゴシック" charset="0"/>
                <a:cs typeface="ＭＳ Ｐゴシック" charset="0"/>
              </a:defRPr>
            </a:lvl2pPr>
            <a:lvl3pPr algn="l" rtl="0" eaLnBrk="1" fontAlgn="base" hangingPunct="1">
              <a:spcBef>
                <a:spcPct val="0"/>
              </a:spcBef>
              <a:spcAft>
                <a:spcPct val="0"/>
              </a:spcAft>
              <a:defRPr sz="2400" b="1">
                <a:solidFill>
                  <a:srgbClr val="333333"/>
                </a:solidFill>
                <a:latin typeface="TUM Neue Helvetica 55 Regular" pitchFamily="34" charset="0"/>
                <a:ea typeface="ＭＳ Ｐゴシック" charset="0"/>
                <a:cs typeface="ＭＳ Ｐゴシック" charset="0"/>
              </a:defRPr>
            </a:lvl3pPr>
            <a:lvl4pPr algn="l" rtl="0" eaLnBrk="1" fontAlgn="base" hangingPunct="1">
              <a:spcBef>
                <a:spcPct val="0"/>
              </a:spcBef>
              <a:spcAft>
                <a:spcPct val="0"/>
              </a:spcAft>
              <a:defRPr sz="2400" b="1">
                <a:solidFill>
                  <a:srgbClr val="333333"/>
                </a:solidFill>
                <a:latin typeface="TUM Neue Helvetica 55 Regular" pitchFamily="34" charset="0"/>
                <a:ea typeface="ＭＳ Ｐゴシック" charset="0"/>
                <a:cs typeface="ＭＳ Ｐゴシック" charset="0"/>
              </a:defRPr>
            </a:lvl4pPr>
            <a:lvl5pPr algn="l" rtl="0" eaLnBrk="1" fontAlgn="base" hangingPunct="1">
              <a:spcBef>
                <a:spcPct val="0"/>
              </a:spcBef>
              <a:spcAft>
                <a:spcPct val="0"/>
              </a:spcAft>
              <a:defRPr sz="2400" b="1">
                <a:solidFill>
                  <a:srgbClr val="333333"/>
                </a:solidFill>
                <a:latin typeface="TUM Neue Helvetica 55 Regular" pitchFamily="34" charset="0"/>
                <a:ea typeface="ＭＳ Ｐゴシック" charset="0"/>
                <a:cs typeface="ＭＳ Ｐゴシック" charset="0"/>
              </a:defRPr>
            </a:lvl5pPr>
            <a:lvl6pPr marL="457200" algn="l" rtl="0" eaLnBrk="1" fontAlgn="base" hangingPunct="1">
              <a:spcBef>
                <a:spcPct val="0"/>
              </a:spcBef>
              <a:spcAft>
                <a:spcPct val="0"/>
              </a:spcAft>
              <a:defRPr sz="2400" b="1">
                <a:solidFill>
                  <a:srgbClr val="333333"/>
                </a:solidFill>
                <a:latin typeface="TUM Neue Helvetica 55 Regular" pitchFamily="34" charset="0"/>
              </a:defRPr>
            </a:lvl6pPr>
            <a:lvl7pPr marL="914400" algn="l" rtl="0" eaLnBrk="1" fontAlgn="base" hangingPunct="1">
              <a:spcBef>
                <a:spcPct val="0"/>
              </a:spcBef>
              <a:spcAft>
                <a:spcPct val="0"/>
              </a:spcAft>
              <a:defRPr sz="2400" b="1">
                <a:solidFill>
                  <a:srgbClr val="333333"/>
                </a:solidFill>
                <a:latin typeface="TUM Neue Helvetica 55 Regular" pitchFamily="34" charset="0"/>
              </a:defRPr>
            </a:lvl7pPr>
            <a:lvl8pPr marL="1371600" algn="l" rtl="0" eaLnBrk="1" fontAlgn="base" hangingPunct="1">
              <a:spcBef>
                <a:spcPct val="0"/>
              </a:spcBef>
              <a:spcAft>
                <a:spcPct val="0"/>
              </a:spcAft>
              <a:defRPr sz="2400" b="1">
                <a:solidFill>
                  <a:srgbClr val="333333"/>
                </a:solidFill>
                <a:latin typeface="TUM Neue Helvetica 55 Regular" pitchFamily="34" charset="0"/>
              </a:defRPr>
            </a:lvl8pPr>
            <a:lvl9pPr marL="1828800" algn="l" rtl="0" eaLnBrk="1" fontAlgn="base" hangingPunct="1">
              <a:spcBef>
                <a:spcPct val="0"/>
              </a:spcBef>
              <a:spcAft>
                <a:spcPct val="0"/>
              </a:spcAft>
              <a:defRPr sz="2400" b="1">
                <a:solidFill>
                  <a:srgbClr val="333333"/>
                </a:solidFill>
                <a:latin typeface="TUM Neue Helvetica 55 Regular" pitchFamily="34" charset="0"/>
              </a:defRPr>
            </a:lvl9pPr>
          </a:lstStyle>
          <a:p>
            <a:pPr defTabSz="914400"/>
            <a:r>
              <a:rPr lang="nl-NL" sz="1800" kern="0"/>
              <a:t>E, G, F = Interactions</a:t>
            </a:r>
          </a:p>
        </p:txBody>
      </p:sp>
      <p:sp>
        <p:nvSpPr>
          <p:cNvPr id="25" name="Pijl: omlaag 24">
            <a:extLst>
              <a:ext uri="{FF2B5EF4-FFF2-40B4-BE49-F238E27FC236}">
                <a16:creationId xmlns:a16="http://schemas.microsoft.com/office/drawing/2014/main" id="{89240746-520F-D17A-1D2C-D224C2E8A098}"/>
              </a:ext>
            </a:extLst>
          </p:cNvPr>
          <p:cNvSpPr/>
          <p:nvPr/>
        </p:nvSpPr>
        <p:spPr>
          <a:xfrm rot="10800000">
            <a:off x="5243217" y="963407"/>
            <a:ext cx="329853" cy="522549"/>
          </a:xfrm>
          <a:prstGeom prst="downArrow">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cxnSp>
        <p:nvCxnSpPr>
          <p:cNvPr id="21" name="Rechte verbindingslijn met pijl 20">
            <a:extLst>
              <a:ext uri="{FF2B5EF4-FFF2-40B4-BE49-F238E27FC236}">
                <a16:creationId xmlns:a16="http://schemas.microsoft.com/office/drawing/2014/main" id="{CE00E35C-3D0B-44D6-C382-78F2716577F0}"/>
              </a:ext>
            </a:extLst>
          </p:cNvPr>
          <p:cNvCxnSpPr>
            <a:cxnSpLocks/>
            <a:stCxn id="9" idx="6"/>
            <a:endCxn id="8" idx="2"/>
          </p:cNvCxnSpPr>
          <p:nvPr/>
        </p:nvCxnSpPr>
        <p:spPr>
          <a:xfrm>
            <a:off x="3569466" y="3691693"/>
            <a:ext cx="1692144" cy="0"/>
          </a:xfrm>
          <a:prstGeom prst="straightConnector1">
            <a:avLst/>
          </a:prstGeom>
          <a:ln w="57150">
            <a:solidFill>
              <a:srgbClr val="FFC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1155366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7C38FF7-A3C0-6D48-732F-D687A0A43555}"/>
              </a:ext>
            </a:extLst>
          </p:cNvPr>
          <p:cNvSpPr>
            <a:spLocks noGrp="1"/>
          </p:cNvSpPr>
          <p:nvPr>
            <p:ph type="title"/>
          </p:nvPr>
        </p:nvSpPr>
        <p:spPr>
          <a:xfrm>
            <a:off x="7614811" y="3063486"/>
            <a:ext cx="3794667" cy="1394594"/>
          </a:xfrm>
        </p:spPr>
        <p:txBody>
          <a:bodyPr/>
          <a:lstStyle/>
          <a:p>
            <a:r>
              <a:rPr lang="nl-NL" sz="1800"/>
              <a:t>A = Neuron</a:t>
            </a:r>
            <a:br>
              <a:rPr lang="nl-NL" sz="1800"/>
            </a:br>
            <a:r>
              <a:rPr lang="nl-NL" sz="1800"/>
              <a:t>B = Astrocyte</a:t>
            </a:r>
            <a:br>
              <a:rPr lang="nl-NL" sz="1800"/>
            </a:br>
            <a:r>
              <a:rPr lang="nl-NL" sz="1800"/>
              <a:t>C = Pericyte						     </a:t>
            </a:r>
          </a:p>
        </p:txBody>
      </p:sp>
      <p:sp>
        <p:nvSpPr>
          <p:cNvPr id="4" name="Tijdelijke aanduiding voor datum 3">
            <a:extLst>
              <a:ext uri="{FF2B5EF4-FFF2-40B4-BE49-F238E27FC236}">
                <a16:creationId xmlns:a16="http://schemas.microsoft.com/office/drawing/2014/main" id="{01E28C27-F555-F198-61F1-6D043A3A9385}"/>
              </a:ext>
            </a:extLst>
          </p:cNvPr>
          <p:cNvSpPr>
            <a:spLocks noGrp="1"/>
          </p:cNvSpPr>
          <p:nvPr>
            <p:ph type="dt" sz="half" idx="2"/>
          </p:nvPr>
        </p:nvSpPr>
        <p:spPr>
          <a:xfrm>
            <a:off x="4997570" y="4653567"/>
            <a:ext cx="3276600" cy="400050"/>
          </a:xfrm>
        </p:spPr>
        <p:txBody>
          <a:bodyPr/>
          <a:lstStyle/>
          <a:p>
            <a:fld id="{A7BDDEFD-4FCF-7348-AEF1-A537DD785750}" type="datetime4">
              <a:rPr lang="en-US" smtClean="0"/>
              <a:t>July 10, 2024</a:t>
            </a:fld>
            <a:endParaRPr lang="en-US"/>
          </a:p>
        </p:txBody>
      </p:sp>
      <p:sp>
        <p:nvSpPr>
          <p:cNvPr id="5" name="Tijdelijke aanduiding voor voettekst 4">
            <a:extLst>
              <a:ext uri="{FF2B5EF4-FFF2-40B4-BE49-F238E27FC236}">
                <a16:creationId xmlns:a16="http://schemas.microsoft.com/office/drawing/2014/main" id="{99331BF7-611A-D435-5385-40D4D65D45D4}"/>
              </a:ext>
            </a:extLst>
          </p:cNvPr>
          <p:cNvSpPr>
            <a:spLocks noGrp="1"/>
          </p:cNvSpPr>
          <p:nvPr>
            <p:ph type="ftr" sz="quarter" idx="3"/>
          </p:nvPr>
        </p:nvSpPr>
        <p:spPr>
          <a:xfrm>
            <a:off x="1237942" y="4653567"/>
            <a:ext cx="3759628" cy="400050"/>
          </a:xfrm>
        </p:spPr>
        <p:txBody>
          <a:bodyPr/>
          <a:lstStyle/>
          <a:p>
            <a:r>
              <a:rPr lang="en-US"/>
              <a:t>Computer Aided Medical Procedures</a:t>
            </a:r>
            <a:endParaRPr lang="en-US" dirty="0"/>
          </a:p>
        </p:txBody>
      </p:sp>
      <p:sp>
        <p:nvSpPr>
          <p:cNvPr id="6" name="Tijdelijke aanduiding voor dianummer 5">
            <a:extLst>
              <a:ext uri="{FF2B5EF4-FFF2-40B4-BE49-F238E27FC236}">
                <a16:creationId xmlns:a16="http://schemas.microsoft.com/office/drawing/2014/main" id="{7D84153D-5F85-1BDC-75DB-097AB2150E7C}"/>
              </a:ext>
            </a:extLst>
          </p:cNvPr>
          <p:cNvSpPr>
            <a:spLocks noGrp="1"/>
          </p:cNvSpPr>
          <p:nvPr>
            <p:ph type="sldNum" sz="quarter" idx="4"/>
          </p:nvPr>
        </p:nvSpPr>
        <p:spPr>
          <a:xfrm>
            <a:off x="8197970" y="4653567"/>
            <a:ext cx="1066800" cy="400050"/>
          </a:xfrm>
        </p:spPr>
        <p:txBody>
          <a:bodyPr/>
          <a:lstStyle/>
          <a:p>
            <a:r>
              <a:rPr lang="en-US"/>
              <a:t>Slide </a:t>
            </a:r>
            <a:fld id="{E27654B9-2CBC-E046-9B7E-70345D26D3AC}" type="slidenum">
              <a:rPr lang="en-US" smtClean="0"/>
              <a:t>14</a:t>
            </a:fld>
            <a:endParaRPr lang="en-US" dirty="0"/>
          </a:p>
        </p:txBody>
      </p:sp>
      <p:sp>
        <p:nvSpPr>
          <p:cNvPr id="7" name="Ovaal 6">
            <a:extLst>
              <a:ext uri="{FF2B5EF4-FFF2-40B4-BE49-F238E27FC236}">
                <a16:creationId xmlns:a16="http://schemas.microsoft.com/office/drawing/2014/main" id="{D7A44C9E-4A88-3672-2349-8FB5349F31D1}"/>
              </a:ext>
            </a:extLst>
          </p:cNvPr>
          <p:cNvSpPr/>
          <p:nvPr/>
        </p:nvSpPr>
        <p:spPr>
          <a:xfrm>
            <a:off x="3680049" y="596476"/>
            <a:ext cx="1477993" cy="1256413"/>
          </a:xfrm>
          <a:prstGeom prst="ellipse">
            <a:avLst/>
          </a:prstGeom>
          <a:solidFill>
            <a:schemeClr val="bg1"/>
          </a:solid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sz="1400">
              <a:solidFill>
                <a:srgbClr val="00B050"/>
              </a:solidFill>
            </a:endParaRPr>
          </a:p>
        </p:txBody>
      </p:sp>
      <p:sp>
        <p:nvSpPr>
          <p:cNvPr id="8" name="Ovaal 7">
            <a:extLst>
              <a:ext uri="{FF2B5EF4-FFF2-40B4-BE49-F238E27FC236}">
                <a16:creationId xmlns:a16="http://schemas.microsoft.com/office/drawing/2014/main" id="{D2203818-D511-9A01-6ED0-F73D093022D3}"/>
              </a:ext>
            </a:extLst>
          </p:cNvPr>
          <p:cNvSpPr/>
          <p:nvPr/>
        </p:nvSpPr>
        <p:spPr>
          <a:xfrm>
            <a:off x="5243217" y="2955102"/>
            <a:ext cx="1674899" cy="1473182"/>
          </a:xfrm>
          <a:prstGeom prst="ellipse">
            <a:avLst/>
          </a:prstGeom>
          <a:solidFill>
            <a:schemeClr val="bg1"/>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sz="1400">
              <a:solidFill>
                <a:srgbClr val="00B050"/>
              </a:solidFill>
            </a:endParaRPr>
          </a:p>
        </p:txBody>
      </p:sp>
      <p:sp>
        <p:nvSpPr>
          <p:cNvPr id="9" name="Ovaal 8">
            <a:extLst>
              <a:ext uri="{FF2B5EF4-FFF2-40B4-BE49-F238E27FC236}">
                <a16:creationId xmlns:a16="http://schemas.microsoft.com/office/drawing/2014/main" id="{717552B0-41A0-19C0-5225-DFE8A3A0DC1E}"/>
              </a:ext>
            </a:extLst>
          </p:cNvPr>
          <p:cNvSpPr/>
          <p:nvPr/>
        </p:nvSpPr>
        <p:spPr>
          <a:xfrm>
            <a:off x="2091473" y="3063486"/>
            <a:ext cx="1477993" cy="1256413"/>
          </a:xfrm>
          <a:prstGeom prst="ellipse">
            <a:avLst/>
          </a:prstGeom>
          <a:solidFill>
            <a:schemeClr val="bg1"/>
          </a:solidFill>
          <a:ln w="3810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sz="1400">
              <a:solidFill>
                <a:srgbClr val="00B050"/>
              </a:solidFill>
            </a:endParaRPr>
          </a:p>
        </p:txBody>
      </p:sp>
      <p:sp>
        <p:nvSpPr>
          <p:cNvPr id="10" name="Tekstvak 9">
            <a:extLst>
              <a:ext uri="{FF2B5EF4-FFF2-40B4-BE49-F238E27FC236}">
                <a16:creationId xmlns:a16="http://schemas.microsoft.com/office/drawing/2014/main" id="{C3D0FF9C-F702-042B-06E6-9B64788FA19F}"/>
              </a:ext>
            </a:extLst>
          </p:cNvPr>
          <p:cNvSpPr txBox="1"/>
          <p:nvPr/>
        </p:nvSpPr>
        <p:spPr>
          <a:xfrm>
            <a:off x="4095077" y="631253"/>
            <a:ext cx="555754" cy="1107996"/>
          </a:xfrm>
          <a:prstGeom prst="rect">
            <a:avLst/>
          </a:prstGeom>
          <a:noFill/>
        </p:spPr>
        <p:txBody>
          <a:bodyPr wrap="square" rtlCol="0">
            <a:spAutoFit/>
          </a:bodyPr>
          <a:lstStyle/>
          <a:p>
            <a:r>
              <a:rPr lang="nl-NL" sz="6600" b="1"/>
              <a:t>A</a:t>
            </a:r>
          </a:p>
        </p:txBody>
      </p:sp>
      <p:sp>
        <p:nvSpPr>
          <p:cNvPr id="11" name="Tekstvak 10">
            <a:extLst>
              <a:ext uri="{FF2B5EF4-FFF2-40B4-BE49-F238E27FC236}">
                <a16:creationId xmlns:a16="http://schemas.microsoft.com/office/drawing/2014/main" id="{422948B1-6F39-9F0C-DDD9-02920D0D318E}"/>
              </a:ext>
            </a:extLst>
          </p:cNvPr>
          <p:cNvSpPr txBox="1"/>
          <p:nvPr/>
        </p:nvSpPr>
        <p:spPr>
          <a:xfrm>
            <a:off x="5656318" y="3157734"/>
            <a:ext cx="555754" cy="1107996"/>
          </a:xfrm>
          <a:prstGeom prst="rect">
            <a:avLst/>
          </a:prstGeom>
          <a:noFill/>
        </p:spPr>
        <p:txBody>
          <a:bodyPr wrap="square" rtlCol="0">
            <a:spAutoFit/>
          </a:bodyPr>
          <a:lstStyle/>
          <a:p>
            <a:r>
              <a:rPr lang="nl-NL" sz="6600" b="1"/>
              <a:t>C</a:t>
            </a:r>
          </a:p>
        </p:txBody>
      </p:sp>
      <p:sp>
        <p:nvSpPr>
          <p:cNvPr id="12" name="Tekstvak 11">
            <a:extLst>
              <a:ext uri="{FF2B5EF4-FFF2-40B4-BE49-F238E27FC236}">
                <a16:creationId xmlns:a16="http://schemas.microsoft.com/office/drawing/2014/main" id="{18C44DFA-D629-B9A6-80D6-387AB6593BC9}"/>
              </a:ext>
            </a:extLst>
          </p:cNvPr>
          <p:cNvSpPr txBox="1"/>
          <p:nvPr/>
        </p:nvSpPr>
        <p:spPr>
          <a:xfrm>
            <a:off x="2516661" y="3157734"/>
            <a:ext cx="555754" cy="1107996"/>
          </a:xfrm>
          <a:prstGeom prst="rect">
            <a:avLst/>
          </a:prstGeom>
          <a:noFill/>
        </p:spPr>
        <p:txBody>
          <a:bodyPr wrap="square" rtlCol="0">
            <a:spAutoFit/>
          </a:bodyPr>
          <a:lstStyle/>
          <a:p>
            <a:r>
              <a:rPr lang="nl-NL" sz="6600" b="1"/>
              <a:t>B</a:t>
            </a:r>
          </a:p>
        </p:txBody>
      </p:sp>
      <p:cxnSp>
        <p:nvCxnSpPr>
          <p:cNvPr id="14" name="Rechte verbindingslijn met pijl 13">
            <a:extLst>
              <a:ext uri="{FF2B5EF4-FFF2-40B4-BE49-F238E27FC236}">
                <a16:creationId xmlns:a16="http://schemas.microsoft.com/office/drawing/2014/main" id="{E17891C3-093E-94FA-17CA-0ADB793DC9F8}"/>
              </a:ext>
            </a:extLst>
          </p:cNvPr>
          <p:cNvCxnSpPr>
            <a:cxnSpLocks/>
            <a:stCxn id="9" idx="0"/>
            <a:endCxn id="7" idx="3"/>
          </p:cNvCxnSpPr>
          <p:nvPr/>
        </p:nvCxnSpPr>
        <p:spPr>
          <a:xfrm flipV="1">
            <a:off x="2830470" y="1668892"/>
            <a:ext cx="1066026" cy="1394594"/>
          </a:xfrm>
          <a:prstGeom prst="straightConnector1">
            <a:avLst/>
          </a:prstGeom>
          <a:ln w="38100">
            <a:solidFill>
              <a:schemeClr val="accent2"/>
            </a:solidFill>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15" name="Rechte verbindingslijn met pijl 14">
            <a:extLst>
              <a:ext uri="{FF2B5EF4-FFF2-40B4-BE49-F238E27FC236}">
                <a16:creationId xmlns:a16="http://schemas.microsoft.com/office/drawing/2014/main" id="{1FDF27D1-9221-9247-2CF8-37E33CE30090}"/>
              </a:ext>
            </a:extLst>
          </p:cNvPr>
          <p:cNvCxnSpPr>
            <a:cxnSpLocks/>
            <a:stCxn id="8" idx="0"/>
            <a:endCxn id="7" idx="5"/>
          </p:cNvCxnSpPr>
          <p:nvPr/>
        </p:nvCxnSpPr>
        <p:spPr>
          <a:xfrm flipH="1" flipV="1">
            <a:off x="4941595" y="1668892"/>
            <a:ext cx="1139072" cy="1286210"/>
          </a:xfrm>
          <a:prstGeom prst="straightConnector1">
            <a:avLst/>
          </a:prstGeom>
          <a:ln w="38100">
            <a:solidFill>
              <a:schemeClr val="accent2"/>
            </a:solidFill>
            <a:headEnd type="triangle"/>
            <a:tailEnd type="triangle"/>
          </a:ln>
        </p:spPr>
        <p:style>
          <a:lnRef idx="2">
            <a:schemeClr val="accent1"/>
          </a:lnRef>
          <a:fillRef idx="0">
            <a:schemeClr val="accent1"/>
          </a:fillRef>
          <a:effectRef idx="1">
            <a:schemeClr val="accent1"/>
          </a:effectRef>
          <a:fontRef idx="minor">
            <a:schemeClr val="tx1"/>
          </a:fontRef>
        </p:style>
      </p:cxnSp>
      <p:sp>
        <p:nvSpPr>
          <p:cNvPr id="16" name="Tekstvak 15">
            <a:extLst>
              <a:ext uri="{FF2B5EF4-FFF2-40B4-BE49-F238E27FC236}">
                <a16:creationId xmlns:a16="http://schemas.microsoft.com/office/drawing/2014/main" id="{F2E865C6-FF65-0783-84A6-CFEAEE1BB41E}"/>
              </a:ext>
            </a:extLst>
          </p:cNvPr>
          <p:cNvSpPr txBox="1"/>
          <p:nvPr/>
        </p:nvSpPr>
        <p:spPr>
          <a:xfrm flipH="1">
            <a:off x="2729038" y="1594464"/>
            <a:ext cx="333772" cy="584775"/>
          </a:xfrm>
          <a:prstGeom prst="rect">
            <a:avLst/>
          </a:prstGeom>
          <a:noFill/>
        </p:spPr>
        <p:txBody>
          <a:bodyPr wrap="square" rtlCol="0">
            <a:spAutoFit/>
          </a:bodyPr>
          <a:lstStyle/>
          <a:p>
            <a:r>
              <a:rPr lang="nl-NL" sz="3200" b="1"/>
              <a:t>E</a:t>
            </a:r>
          </a:p>
        </p:txBody>
      </p:sp>
      <p:sp>
        <p:nvSpPr>
          <p:cNvPr id="17" name="Tekstvak 16">
            <a:extLst>
              <a:ext uri="{FF2B5EF4-FFF2-40B4-BE49-F238E27FC236}">
                <a16:creationId xmlns:a16="http://schemas.microsoft.com/office/drawing/2014/main" id="{1C1FE68D-623F-1B92-944C-2562BDC85E9F}"/>
              </a:ext>
            </a:extLst>
          </p:cNvPr>
          <p:cNvSpPr txBox="1"/>
          <p:nvPr/>
        </p:nvSpPr>
        <p:spPr>
          <a:xfrm flipH="1">
            <a:off x="4241026" y="3079331"/>
            <a:ext cx="333772" cy="584775"/>
          </a:xfrm>
          <a:prstGeom prst="rect">
            <a:avLst/>
          </a:prstGeom>
          <a:noFill/>
        </p:spPr>
        <p:txBody>
          <a:bodyPr wrap="square" rtlCol="0">
            <a:spAutoFit/>
          </a:bodyPr>
          <a:lstStyle/>
          <a:p>
            <a:r>
              <a:rPr lang="nl-NL" sz="3200" b="1"/>
              <a:t>G</a:t>
            </a:r>
          </a:p>
        </p:txBody>
      </p:sp>
      <p:sp>
        <p:nvSpPr>
          <p:cNvPr id="18" name="Tekstvak 17">
            <a:extLst>
              <a:ext uri="{FF2B5EF4-FFF2-40B4-BE49-F238E27FC236}">
                <a16:creationId xmlns:a16="http://schemas.microsoft.com/office/drawing/2014/main" id="{AFF4B60A-46D2-405A-146F-4E99491D794C}"/>
              </a:ext>
            </a:extLst>
          </p:cNvPr>
          <p:cNvSpPr txBox="1"/>
          <p:nvPr/>
        </p:nvSpPr>
        <p:spPr>
          <a:xfrm flipH="1">
            <a:off x="5775281" y="1578045"/>
            <a:ext cx="333772" cy="584775"/>
          </a:xfrm>
          <a:prstGeom prst="rect">
            <a:avLst/>
          </a:prstGeom>
          <a:noFill/>
        </p:spPr>
        <p:txBody>
          <a:bodyPr wrap="square" rtlCol="0">
            <a:spAutoFit/>
          </a:bodyPr>
          <a:lstStyle/>
          <a:p>
            <a:r>
              <a:rPr lang="nl-NL" sz="3200" b="1"/>
              <a:t>F</a:t>
            </a:r>
          </a:p>
        </p:txBody>
      </p:sp>
      <p:sp>
        <p:nvSpPr>
          <p:cNvPr id="23" name="Titel 1">
            <a:extLst>
              <a:ext uri="{FF2B5EF4-FFF2-40B4-BE49-F238E27FC236}">
                <a16:creationId xmlns:a16="http://schemas.microsoft.com/office/drawing/2014/main" id="{F246BCFD-3AE6-3B4D-F727-76C984CD7BFF}"/>
              </a:ext>
            </a:extLst>
          </p:cNvPr>
          <p:cNvSpPr txBox="1">
            <a:spLocks/>
          </p:cNvSpPr>
          <p:nvPr/>
        </p:nvSpPr>
        <p:spPr bwMode="auto">
          <a:xfrm>
            <a:off x="7614811" y="3554089"/>
            <a:ext cx="1318717" cy="10807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lvl1pPr algn="l" rtl="0" eaLnBrk="1" fontAlgn="base" hangingPunct="1">
              <a:spcBef>
                <a:spcPct val="0"/>
              </a:spcBef>
              <a:spcAft>
                <a:spcPct val="0"/>
              </a:spcAft>
              <a:defRPr sz="2400" b="1">
                <a:solidFill>
                  <a:srgbClr val="333333"/>
                </a:solidFill>
                <a:latin typeface="+mj-lt"/>
                <a:ea typeface="ＭＳ Ｐゴシック" charset="0"/>
                <a:cs typeface="ＭＳ Ｐゴシック" charset="0"/>
              </a:defRPr>
            </a:lvl1pPr>
            <a:lvl2pPr algn="l" rtl="0" eaLnBrk="1" fontAlgn="base" hangingPunct="1">
              <a:spcBef>
                <a:spcPct val="0"/>
              </a:spcBef>
              <a:spcAft>
                <a:spcPct val="0"/>
              </a:spcAft>
              <a:defRPr sz="2400" b="1">
                <a:solidFill>
                  <a:srgbClr val="333333"/>
                </a:solidFill>
                <a:latin typeface="TUM Neue Helvetica 55 Regular" pitchFamily="34" charset="0"/>
                <a:ea typeface="ＭＳ Ｐゴシック" charset="0"/>
                <a:cs typeface="ＭＳ Ｐゴシック" charset="0"/>
              </a:defRPr>
            </a:lvl2pPr>
            <a:lvl3pPr algn="l" rtl="0" eaLnBrk="1" fontAlgn="base" hangingPunct="1">
              <a:spcBef>
                <a:spcPct val="0"/>
              </a:spcBef>
              <a:spcAft>
                <a:spcPct val="0"/>
              </a:spcAft>
              <a:defRPr sz="2400" b="1">
                <a:solidFill>
                  <a:srgbClr val="333333"/>
                </a:solidFill>
                <a:latin typeface="TUM Neue Helvetica 55 Regular" pitchFamily="34" charset="0"/>
                <a:ea typeface="ＭＳ Ｐゴシック" charset="0"/>
                <a:cs typeface="ＭＳ Ｐゴシック" charset="0"/>
              </a:defRPr>
            </a:lvl3pPr>
            <a:lvl4pPr algn="l" rtl="0" eaLnBrk="1" fontAlgn="base" hangingPunct="1">
              <a:spcBef>
                <a:spcPct val="0"/>
              </a:spcBef>
              <a:spcAft>
                <a:spcPct val="0"/>
              </a:spcAft>
              <a:defRPr sz="2400" b="1">
                <a:solidFill>
                  <a:srgbClr val="333333"/>
                </a:solidFill>
                <a:latin typeface="TUM Neue Helvetica 55 Regular" pitchFamily="34" charset="0"/>
                <a:ea typeface="ＭＳ Ｐゴシック" charset="0"/>
                <a:cs typeface="ＭＳ Ｐゴシック" charset="0"/>
              </a:defRPr>
            </a:lvl4pPr>
            <a:lvl5pPr algn="l" rtl="0" eaLnBrk="1" fontAlgn="base" hangingPunct="1">
              <a:spcBef>
                <a:spcPct val="0"/>
              </a:spcBef>
              <a:spcAft>
                <a:spcPct val="0"/>
              </a:spcAft>
              <a:defRPr sz="2400" b="1">
                <a:solidFill>
                  <a:srgbClr val="333333"/>
                </a:solidFill>
                <a:latin typeface="TUM Neue Helvetica 55 Regular" pitchFamily="34" charset="0"/>
                <a:ea typeface="ＭＳ Ｐゴシック" charset="0"/>
                <a:cs typeface="ＭＳ Ｐゴシック" charset="0"/>
              </a:defRPr>
            </a:lvl5pPr>
            <a:lvl6pPr marL="457200" algn="l" rtl="0" eaLnBrk="1" fontAlgn="base" hangingPunct="1">
              <a:spcBef>
                <a:spcPct val="0"/>
              </a:spcBef>
              <a:spcAft>
                <a:spcPct val="0"/>
              </a:spcAft>
              <a:defRPr sz="2400" b="1">
                <a:solidFill>
                  <a:srgbClr val="333333"/>
                </a:solidFill>
                <a:latin typeface="TUM Neue Helvetica 55 Regular" pitchFamily="34" charset="0"/>
              </a:defRPr>
            </a:lvl6pPr>
            <a:lvl7pPr marL="914400" algn="l" rtl="0" eaLnBrk="1" fontAlgn="base" hangingPunct="1">
              <a:spcBef>
                <a:spcPct val="0"/>
              </a:spcBef>
              <a:spcAft>
                <a:spcPct val="0"/>
              </a:spcAft>
              <a:defRPr sz="2400" b="1">
                <a:solidFill>
                  <a:srgbClr val="333333"/>
                </a:solidFill>
                <a:latin typeface="TUM Neue Helvetica 55 Regular" pitchFamily="34" charset="0"/>
              </a:defRPr>
            </a:lvl7pPr>
            <a:lvl8pPr marL="1371600" algn="l" rtl="0" eaLnBrk="1" fontAlgn="base" hangingPunct="1">
              <a:spcBef>
                <a:spcPct val="0"/>
              </a:spcBef>
              <a:spcAft>
                <a:spcPct val="0"/>
              </a:spcAft>
              <a:defRPr sz="2400" b="1">
                <a:solidFill>
                  <a:srgbClr val="333333"/>
                </a:solidFill>
                <a:latin typeface="TUM Neue Helvetica 55 Regular" pitchFamily="34" charset="0"/>
              </a:defRPr>
            </a:lvl8pPr>
            <a:lvl9pPr marL="1828800" algn="l" rtl="0" eaLnBrk="1" fontAlgn="base" hangingPunct="1">
              <a:spcBef>
                <a:spcPct val="0"/>
              </a:spcBef>
              <a:spcAft>
                <a:spcPct val="0"/>
              </a:spcAft>
              <a:defRPr sz="2400" b="1">
                <a:solidFill>
                  <a:srgbClr val="333333"/>
                </a:solidFill>
                <a:latin typeface="TUM Neue Helvetica 55 Regular" pitchFamily="34" charset="0"/>
              </a:defRPr>
            </a:lvl9pPr>
          </a:lstStyle>
          <a:p>
            <a:pPr defTabSz="914400"/>
            <a:r>
              <a:rPr lang="nl-NL" sz="1800" kern="0"/>
              <a:t>E, G, F = Interactions</a:t>
            </a:r>
          </a:p>
        </p:txBody>
      </p:sp>
      <p:sp>
        <p:nvSpPr>
          <p:cNvPr id="25" name="Pijl: omlaag 24">
            <a:extLst>
              <a:ext uri="{FF2B5EF4-FFF2-40B4-BE49-F238E27FC236}">
                <a16:creationId xmlns:a16="http://schemas.microsoft.com/office/drawing/2014/main" id="{89240746-520F-D17A-1D2C-D224C2E8A098}"/>
              </a:ext>
            </a:extLst>
          </p:cNvPr>
          <p:cNvSpPr/>
          <p:nvPr/>
        </p:nvSpPr>
        <p:spPr>
          <a:xfrm rot="10800000">
            <a:off x="5243217" y="963407"/>
            <a:ext cx="329853" cy="522549"/>
          </a:xfrm>
          <a:prstGeom prst="downArrow">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cxnSp>
        <p:nvCxnSpPr>
          <p:cNvPr id="22" name="Rechte verbindingslijn met pijl 21">
            <a:extLst>
              <a:ext uri="{FF2B5EF4-FFF2-40B4-BE49-F238E27FC236}">
                <a16:creationId xmlns:a16="http://schemas.microsoft.com/office/drawing/2014/main" id="{C8505370-D9C9-3651-F563-13AD7AF7710D}"/>
              </a:ext>
            </a:extLst>
          </p:cNvPr>
          <p:cNvCxnSpPr>
            <a:cxnSpLocks/>
            <a:stCxn id="9" idx="6"/>
            <a:endCxn id="8" idx="2"/>
          </p:cNvCxnSpPr>
          <p:nvPr/>
        </p:nvCxnSpPr>
        <p:spPr>
          <a:xfrm>
            <a:off x="3569466" y="3691693"/>
            <a:ext cx="1673751" cy="0"/>
          </a:xfrm>
          <a:prstGeom prst="straightConnector1">
            <a:avLst/>
          </a:prstGeom>
          <a:ln w="38100">
            <a:solidFill>
              <a:schemeClr val="accent2"/>
            </a:solidFill>
            <a:headEnd type="triangle"/>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5334381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7C38FF7-A3C0-6D48-732F-D687A0A43555}"/>
              </a:ext>
            </a:extLst>
          </p:cNvPr>
          <p:cNvSpPr>
            <a:spLocks noGrp="1"/>
          </p:cNvSpPr>
          <p:nvPr>
            <p:ph type="title"/>
          </p:nvPr>
        </p:nvSpPr>
        <p:spPr>
          <a:xfrm>
            <a:off x="7614811" y="3063486"/>
            <a:ext cx="3794667" cy="1394594"/>
          </a:xfrm>
        </p:spPr>
        <p:txBody>
          <a:bodyPr/>
          <a:lstStyle/>
          <a:p>
            <a:r>
              <a:rPr lang="nl-NL" sz="1800"/>
              <a:t>A = Neuron</a:t>
            </a:r>
            <a:br>
              <a:rPr lang="nl-NL" sz="1800"/>
            </a:br>
            <a:r>
              <a:rPr lang="nl-NL" sz="1800"/>
              <a:t>B = Astrocyte</a:t>
            </a:r>
            <a:br>
              <a:rPr lang="nl-NL" sz="1800"/>
            </a:br>
            <a:r>
              <a:rPr lang="nl-NL" sz="1800"/>
              <a:t>C = Pericyte						     </a:t>
            </a:r>
          </a:p>
        </p:txBody>
      </p:sp>
      <p:sp>
        <p:nvSpPr>
          <p:cNvPr id="4" name="Tijdelijke aanduiding voor datum 3">
            <a:extLst>
              <a:ext uri="{FF2B5EF4-FFF2-40B4-BE49-F238E27FC236}">
                <a16:creationId xmlns:a16="http://schemas.microsoft.com/office/drawing/2014/main" id="{01E28C27-F555-F198-61F1-6D043A3A9385}"/>
              </a:ext>
            </a:extLst>
          </p:cNvPr>
          <p:cNvSpPr>
            <a:spLocks noGrp="1"/>
          </p:cNvSpPr>
          <p:nvPr>
            <p:ph type="dt" sz="half" idx="2"/>
          </p:nvPr>
        </p:nvSpPr>
        <p:spPr>
          <a:xfrm>
            <a:off x="4997570" y="4653567"/>
            <a:ext cx="3276600" cy="400050"/>
          </a:xfrm>
        </p:spPr>
        <p:txBody>
          <a:bodyPr/>
          <a:lstStyle/>
          <a:p>
            <a:fld id="{A7BDDEFD-4FCF-7348-AEF1-A537DD785750}" type="datetime4">
              <a:rPr lang="en-US" smtClean="0"/>
              <a:t>July 10, 2024</a:t>
            </a:fld>
            <a:endParaRPr lang="en-US"/>
          </a:p>
        </p:txBody>
      </p:sp>
      <p:sp>
        <p:nvSpPr>
          <p:cNvPr id="5" name="Tijdelijke aanduiding voor voettekst 4">
            <a:extLst>
              <a:ext uri="{FF2B5EF4-FFF2-40B4-BE49-F238E27FC236}">
                <a16:creationId xmlns:a16="http://schemas.microsoft.com/office/drawing/2014/main" id="{99331BF7-611A-D435-5385-40D4D65D45D4}"/>
              </a:ext>
            </a:extLst>
          </p:cNvPr>
          <p:cNvSpPr>
            <a:spLocks noGrp="1"/>
          </p:cNvSpPr>
          <p:nvPr>
            <p:ph type="ftr" sz="quarter" idx="3"/>
          </p:nvPr>
        </p:nvSpPr>
        <p:spPr>
          <a:xfrm>
            <a:off x="1237942" y="4653567"/>
            <a:ext cx="3759628" cy="400050"/>
          </a:xfrm>
        </p:spPr>
        <p:txBody>
          <a:bodyPr/>
          <a:lstStyle/>
          <a:p>
            <a:r>
              <a:rPr lang="en-US"/>
              <a:t>Computer Aided Medical Procedures</a:t>
            </a:r>
            <a:endParaRPr lang="en-US" dirty="0"/>
          </a:p>
        </p:txBody>
      </p:sp>
      <p:sp>
        <p:nvSpPr>
          <p:cNvPr id="6" name="Tijdelijke aanduiding voor dianummer 5">
            <a:extLst>
              <a:ext uri="{FF2B5EF4-FFF2-40B4-BE49-F238E27FC236}">
                <a16:creationId xmlns:a16="http://schemas.microsoft.com/office/drawing/2014/main" id="{7D84153D-5F85-1BDC-75DB-097AB2150E7C}"/>
              </a:ext>
            </a:extLst>
          </p:cNvPr>
          <p:cNvSpPr>
            <a:spLocks noGrp="1"/>
          </p:cNvSpPr>
          <p:nvPr>
            <p:ph type="sldNum" sz="quarter" idx="4"/>
          </p:nvPr>
        </p:nvSpPr>
        <p:spPr>
          <a:xfrm>
            <a:off x="8197970" y="4653567"/>
            <a:ext cx="1066800" cy="400050"/>
          </a:xfrm>
        </p:spPr>
        <p:txBody>
          <a:bodyPr/>
          <a:lstStyle/>
          <a:p>
            <a:r>
              <a:rPr lang="en-US"/>
              <a:t>Slide </a:t>
            </a:r>
            <a:fld id="{E27654B9-2CBC-E046-9B7E-70345D26D3AC}" type="slidenum">
              <a:rPr lang="en-US" smtClean="0"/>
              <a:t>15</a:t>
            </a:fld>
            <a:endParaRPr lang="en-US" dirty="0"/>
          </a:p>
        </p:txBody>
      </p:sp>
      <p:sp>
        <p:nvSpPr>
          <p:cNvPr id="7" name="Ovaal 6">
            <a:extLst>
              <a:ext uri="{FF2B5EF4-FFF2-40B4-BE49-F238E27FC236}">
                <a16:creationId xmlns:a16="http://schemas.microsoft.com/office/drawing/2014/main" id="{D7A44C9E-4A88-3672-2349-8FB5349F31D1}"/>
              </a:ext>
            </a:extLst>
          </p:cNvPr>
          <p:cNvSpPr/>
          <p:nvPr/>
        </p:nvSpPr>
        <p:spPr>
          <a:xfrm>
            <a:off x="3680049" y="596476"/>
            <a:ext cx="1477993" cy="1256413"/>
          </a:xfrm>
          <a:prstGeom prst="ellipse">
            <a:avLst/>
          </a:prstGeom>
          <a:solidFill>
            <a:schemeClr val="bg1"/>
          </a:solid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sz="1400">
              <a:solidFill>
                <a:srgbClr val="00B050"/>
              </a:solidFill>
            </a:endParaRPr>
          </a:p>
        </p:txBody>
      </p:sp>
      <p:sp>
        <p:nvSpPr>
          <p:cNvPr id="8" name="Ovaal 7">
            <a:extLst>
              <a:ext uri="{FF2B5EF4-FFF2-40B4-BE49-F238E27FC236}">
                <a16:creationId xmlns:a16="http://schemas.microsoft.com/office/drawing/2014/main" id="{D2203818-D511-9A01-6ED0-F73D093022D3}"/>
              </a:ext>
            </a:extLst>
          </p:cNvPr>
          <p:cNvSpPr/>
          <p:nvPr/>
        </p:nvSpPr>
        <p:spPr>
          <a:xfrm>
            <a:off x="5243217" y="2955102"/>
            <a:ext cx="1674899" cy="1473182"/>
          </a:xfrm>
          <a:prstGeom prst="ellipse">
            <a:avLst/>
          </a:prstGeom>
          <a:solidFill>
            <a:schemeClr val="bg1"/>
          </a:solidFill>
          <a:ln w="1905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sz="1400">
              <a:solidFill>
                <a:srgbClr val="00B050"/>
              </a:solidFill>
            </a:endParaRPr>
          </a:p>
        </p:txBody>
      </p:sp>
      <p:sp>
        <p:nvSpPr>
          <p:cNvPr id="9" name="Ovaal 8">
            <a:extLst>
              <a:ext uri="{FF2B5EF4-FFF2-40B4-BE49-F238E27FC236}">
                <a16:creationId xmlns:a16="http://schemas.microsoft.com/office/drawing/2014/main" id="{717552B0-41A0-19C0-5225-DFE8A3A0DC1E}"/>
              </a:ext>
            </a:extLst>
          </p:cNvPr>
          <p:cNvSpPr/>
          <p:nvPr/>
        </p:nvSpPr>
        <p:spPr>
          <a:xfrm>
            <a:off x="2091473" y="3063486"/>
            <a:ext cx="1477993" cy="1256413"/>
          </a:xfrm>
          <a:prstGeom prst="ellipse">
            <a:avLst/>
          </a:prstGeom>
          <a:solidFill>
            <a:schemeClr val="bg1"/>
          </a:solidFill>
          <a:ln w="3810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sz="1400">
              <a:solidFill>
                <a:srgbClr val="00B050"/>
              </a:solidFill>
            </a:endParaRPr>
          </a:p>
        </p:txBody>
      </p:sp>
      <p:sp>
        <p:nvSpPr>
          <p:cNvPr id="10" name="Tekstvak 9">
            <a:extLst>
              <a:ext uri="{FF2B5EF4-FFF2-40B4-BE49-F238E27FC236}">
                <a16:creationId xmlns:a16="http://schemas.microsoft.com/office/drawing/2014/main" id="{C3D0FF9C-F702-042B-06E6-9B64788FA19F}"/>
              </a:ext>
            </a:extLst>
          </p:cNvPr>
          <p:cNvSpPr txBox="1"/>
          <p:nvPr/>
        </p:nvSpPr>
        <p:spPr>
          <a:xfrm>
            <a:off x="4095077" y="631253"/>
            <a:ext cx="555754" cy="1107996"/>
          </a:xfrm>
          <a:prstGeom prst="rect">
            <a:avLst/>
          </a:prstGeom>
          <a:noFill/>
        </p:spPr>
        <p:txBody>
          <a:bodyPr wrap="square" rtlCol="0">
            <a:spAutoFit/>
          </a:bodyPr>
          <a:lstStyle/>
          <a:p>
            <a:r>
              <a:rPr lang="nl-NL" sz="6600" b="1"/>
              <a:t>A</a:t>
            </a:r>
          </a:p>
        </p:txBody>
      </p:sp>
      <p:sp>
        <p:nvSpPr>
          <p:cNvPr id="11" name="Tekstvak 10">
            <a:extLst>
              <a:ext uri="{FF2B5EF4-FFF2-40B4-BE49-F238E27FC236}">
                <a16:creationId xmlns:a16="http://schemas.microsoft.com/office/drawing/2014/main" id="{422948B1-6F39-9F0C-DDD9-02920D0D318E}"/>
              </a:ext>
            </a:extLst>
          </p:cNvPr>
          <p:cNvSpPr txBox="1"/>
          <p:nvPr/>
        </p:nvSpPr>
        <p:spPr>
          <a:xfrm>
            <a:off x="5656318" y="3157734"/>
            <a:ext cx="555754" cy="1107996"/>
          </a:xfrm>
          <a:prstGeom prst="rect">
            <a:avLst/>
          </a:prstGeom>
          <a:noFill/>
        </p:spPr>
        <p:txBody>
          <a:bodyPr wrap="square" rtlCol="0">
            <a:spAutoFit/>
          </a:bodyPr>
          <a:lstStyle/>
          <a:p>
            <a:r>
              <a:rPr lang="nl-NL" sz="6600" b="1"/>
              <a:t>C</a:t>
            </a:r>
          </a:p>
        </p:txBody>
      </p:sp>
      <p:sp>
        <p:nvSpPr>
          <p:cNvPr id="12" name="Tekstvak 11">
            <a:extLst>
              <a:ext uri="{FF2B5EF4-FFF2-40B4-BE49-F238E27FC236}">
                <a16:creationId xmlns:a16="http://schemas.microsoft.com/office/drawing/2014/main" id="{18C44DFA-D629-B9A6-80D6-387AB6593BC9}"/>
              </a:ext>
            </a:extLst>
          </p:cNvPr>
          <p:cNvSpPr txBox="1"/>
          <p:nvPr/>
        </p:nvSpPr>
        <p:spPr>
          <a:xfrm>
            <a:off x="2516661" y="3157734"/>
            <a:ext cx="555754" cy="1107996"/>
          </a:xfrm>
          <a:prstGeom prst="rect">
            <a:avLst/>
          </a:prstGeom>
          <a:noFill/>
        </p:spPr>
        <p:txBody>
          <a:bodyPr wrap="square" rtlCol="0">
            <a:spAutoFit/>
          </a:bodyPr>
          <a:lstStyle/>
          <a:p>
            <a:r>
              <a:rPr lang="nl-NL" sz="6600" b="1"/>
              <a:t>B</a:t>
            </a:r>
          </a:p>
        </p:txBody>
      </p:sp>
      <p:cxnSp>
        <p:nvCxnSpPr>
          <p:cNvPr id="14" name="Rechte verbindingslijn met pijl 13">
            <a:extLst>
              <a:ext uri="{FF2B5EF4-FFF2-40B4-BE49-F238E27FC236}">
                <a16:creationId xmlns:a16="http://schemas.microsoft.com/office/drawing/2014/main" id="{E17891C3-093E-94FA-17CA-0ADB793DC9F8}"/>
              </a:ext>
            </a:extLst>
          </p:cNvPr>
          <p:cNvCxnSpPr>
            <a:cxnSpLocks/>
            <a:stCxn id="9" idx="0"/>
            <a:endCxn id="7" idx="3"/>
          </p:cNvCxnSpPr>
          <p:nvPr/>
        </p:nvCxnSpPr>
        <p:spPr>
          <a:xfrm flipV="1">
            <a:off x="2830470" y="1668892"/>
            <a:ext cx="1066026" cy="1394594"/>
          </a:xfrm>
          <a:prstGeom prst="straightConnector1">
            <a:avLst/>
          </a:prstGeom>
          <a:ln w="38100">
            <a:solidFill>
              <a:schemeClr val="accent2"/>
            </a:solidFill>
            <a:headEnd type="triangle"/>
            <a:tailEnd type="triangle"/>
          </a:ln>
        </p:spPr>
        <p:style>
          <a:lnRef idx="2">
            <a:schemeClr val="accent1"/>
          </a:lnRef>
          <a:fillRef idx="0">
            <a:schemeClr val="accent1"/>
          </a:fillRef>
          <a:effectRef idx="1">
            <a:schemeClr val="accent1"/>
          </a:effectRef>
          <a:fontRef idx="minor">
            <a:schemeClr val="tx1"/>
          </a:fontRef>
        </p:style>
      </p:cxnSp>
      <p:sp>
        <p:nvSpPr>
          <p:cNvPr id="16" name="Tekstvak 15">
            <a:extLst>
              <a:ext uri="{FF2B5EF4-FFF2-40B4-BE49-F238E27FC236}">
                <a16:creationId xmlns:a16="http://schemas.microsoft.com/office/drawing/2014/main" id="{F2E865C6-FF65-0783-84A6-CFEAEE1BB41E}"/>
              </a:ext>
            </a:extLst>
          </p:cNvPr>
          <p:cNvSpPr txBox="1"/>
          <p:nvPr/>
        </p:nvSpPr>
        <p:spPr>
          <a:xfrm flipH="1">
            <a:off x="2729038" y="1594464"/>
            <a:ext cx="333772" cy="584775"/>
          </a:xfrm>
          <a:prstGeom prst="rect">
            <a:avLst/>
          </a:prstGeom>
          <a:noFill/>
        </p:spPr>
        <p:txBody>
          <a:bodyPr wrap="square" rtlCol="0">
            <a:spAutoFit/>
          </a:bodyPr>
          <a:lstStyle/>
          <a:p>
            <a:r>
              <a:rPr lang="nl-NL" sz="3200" b="1"/>
              <a:t>E</a:t>
            </a:r>
          </a:p>
        </p:txBody>
      </p:sp>
      <p:sp>
        <p:nvSpPr>
          <p:cNvPr id="17" name="Tekstvak 16">
            <a:extLst>
              <a:ext uri="{FF2B5EF4-FFF2-40B4-BE49-F238E27FC236}">
                <a16:creationId xmlns:a16="http://schemas.microsoft.com/office/drawing/2014/main" id="{1C1FE68D-623F-1B92-944C-2562BDC85E9F}"/>
              </a:ext>
            </a:extLst>
          </p:cNvPr>
          <p:cNvSpPr txBox="1"/>
          <p:nvPr/>
        </p:nvSpPr>
        <p:spPr>
          <a:xfrm flipH="1">
            <a:off x="4241026" y="3079331"/>
            <a:ext cx="333772" cy="584775"/>
          </a:xfrm>
          <a:prstGeom prst="rect">
            <a:avLst/>
          </a:prstGeom>
          <a:noFill/>
        </p:spPr>
        <p:txBody>
          <a:bodyPr wrap="square" rtlCol="0">
            <a:spAutoFit/>
          </a:bodyPr>
          <a:lstStyle/>
          <a:p>
            <a:r>
              <a:rPr lang="nl-NL" sz="3200" b="1"/>
              <a:t>G</a:t>
            </a:r>
          </a:p>
        </p:txBody>
      </p:sp>
      <p:sp>
        <p:nvSpPr>
          <p:cNvPr id="18" name="Tekstvak 17">
            <a:extLst>
              <a:ext uri="{FF2B5EF4-FFF2-40B4-BE49-F238E27FC236}">
                <a16:creationId xmlns:a16="http://schemas.microsoft.com/office/drawing/2014/main" id="{AFF4B60A-46D2-405A-146F-4E99491D794C}"/>
              </a:ext>
            </a:extLst>
          </p:cNvPr>
          <p:cNvSpPr txBox="1"/>
          <p:nvPr/>
        </p:nvSpPr>
        <p:spPr>
          <a:xfrm flipH="1">
            <a:off x="5775281" y="1578045"/>
            <a:ext cx="333772" cy="584775"/>
          </a:xfrm>
          <a:prstGeom prst="rect">
            <a:avLst/>
          </a:prstGeom>
          <a:noFill/>
        </p:spPr>
        <p:txBody>
          <a:bodyPr wrap="square" rtlCol="0">
            <a:spAutoFit/>
          </a:bodyPr>
          <a:lstStyle/>
          <a:p>
            <a:r>
              <a:rPr lang="nl-NL" sz="3200" b="1"/>
              <a:t>F</a:t>
            </a:r>
          </a:p>
        </p:txBody>
      </p:sp>
      <p:sp>
        <p:nvSpPr>
          <p:cNvPr id="23" name="Titel 1">
            <a:extLst>
              <a:ext uri="{FF2B5EF4-FFF2-40B4-BE49-F238E27FC236}">
                <a16:creationId xmlns:a16="http://schemas.microsoft.com/office/drawing/2014/main" id="{F246BCFD-3AE6-3B4D-F727-76C984CD7BFF}"/>
              </a:ext>
            </a:extLst>
          </p:cNvPr>
          <p:cNvSpPr txBox="1">
            <a:spLocks/>
          </p:cNvSpPr>
          <p:nvPr/>
        </p:nvSpPr>
        <p:spPr bwMode="auto">
          <a:xfrm>
            <a:off x="7614811" y="3554089"/>
            <a:ext cx="1318717" cy="10807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lvl1pPr algn="l" rtl="0" eaLnBrk="1" fontAlgn="base" hangingPunct="1">
              <a:spcBef>
                <a:spcPct val="0"/>
              </a:spcBef>
              <a:spcAft>
                <a:spcPct val="0"/>
              </a:spcAft>
              <a:defRPr sz="2400" b="1">
                <a:solidFill>
                  <a:srgbClr val="333333"/>
                </a:solidFill>
                <a:latin typeface="+mj-lt"/>
                <a:ea typeface="ＭＳ Ｐゴシック" charset="0"/>
                <a:cs typeface="ＭＳ Ｐゴシック" charset="0"/>
              </a:defRPr>
            </a:lvl1pPr>
            <a:lvl2pPr algn="l" rtl="0" eaLnBrk="1" fontAlgn="base" hangingPunct="1">
              <a:spcBef>
                <a:spcPct val="0"/>
              </a:spcBef>
              <a:spcAft>
                <a:spcPct val="0"/>
              </a:spcAft>
              <a:defRPr sz="2400" b="1">
                <a:solidFill>
                  <a:srgbClr val="333333"/>
                </a:solidFill>
                <a:latin typeface="TUM Neue Helvetica 55 Regular" pitchFamily="34" charset="0"/>
                <a:ea typeface="ＭＳ Ｐゴシック" charset="0"/>
                <a:cs typeface="ＭＳ Ｐゴシック" charset="0"/>
              </a:defRPr>
            </a:lvl2pPr>
            <a:lvl3pPr algn="l" rtl="0" eaLnBrk="1" fontAlgn="base" hangingPunct="1">
              <a:spcBef>
                <a:spcPct val="0"/>
              </a:spcBef>
              <a:spcAft>
                <a:spcPct val="0"/>
              </a:spcAft>
              <a:defRPr sz="2400" b="1">
                <a:solidFill>
                  <a:srgbClr val="333333"/>
                </a:solidFill>
                <a:latin typeface="TUM Neue Helvetica 55 Regular" pitchFamily="34" charset="0"/>
                <a:ea typeface="ＭＳ Ｐゴシック" charset="0"/>
                <a:cs typeface="ＭＳ Ｐゴシック" charset="0"/>
              </a:defRPr>
            </a:lvl3pPr>
            <a:lvl4pPr algn="l" rtl="0" eaLnBrk="1" fontAlgn="base" hangingPunct="1">
              <a:spcBef>
                <a:spcPct val="0"/>
              </a:spcBef>
              <a:spcAft>
                <a:spcPct val="0"/>
              </a:spcAft>
              <a:defRPr sz="2400" b="1">
                <a:solidFill>
                  <a:srgbClr val="333333"/>
                </a:solidFill>
                <a:latin typeface="TUM Neue Helvetica 55 Regular" pitchFamily="34" charset="0"/>
                <a:ea typeface="ＭＳ Ｐゴシック" charset="0"/>
                <a:cs typeface="ＭＳ Ｐゴシック" charset="0"/>
              </a:defRPr>
            </a:lvl4pPr>
            <a:lvl5pPr algn="l" rtl="0" eaLnBrk="1" fontAlgn="base" hangingPunct="1">
              <a:spcBef>
                <a:spcPct val="0"/>
              </a:spcBef>
              <a:spcAft>
                <a:spcPct val="0"/>
              </a:spcAft>
              <a:defRPr sz="2400" b="1">
                <a:solidFill>
                  <a:srgbClr val="333333"/>
                </a:solidFill>
                <a:latin typeface="TUM Neue Helvetica 55 Regular" pitchFamily="34" charset="0"/>
                <a:ea typeface="ＭＳ Ｐゴシック" charset="0"/>
                <a:cs typeface="ＭＳ Ｐゴシック" charset="0"/>
              </a:defRPr>
            </a:lvl5pPr>
            <a:lvl6pPr marL="457200" algn="l" rtl="0" eaLnBrk="1" fontAlgn="base" hangingPunct="1">
              <a:spcBef>
                <a:spcPct val="0"/>
              </a:spcBef>
              <a:spcAft>
                <a:spcPct val="0"/>
              </a:spcAft>
              <a:defRPr sz="2400" b="1">
                <a:solidFill>
                  <a:srgbClr val="333333"/>
                </a:solidFill>
                <a:latin typeface="TUM Neue Helvetica 55 Regular" pitchFamily="34" charset="0"/>
              </a:defRPr>
            </a:lvl6pPr>
            <a:lvl7pPr marL="914400" algn="l" rtl="0" eaLnBrk="1" fontAlgn="base" hangingPunct="1">
              <a:spcBef>
                <a:spcPct val="0"/>
              </a:spcBef>
              <a:spcAft>
                <a:spcPct val="0"/>
              </a:spcAft>
              <a:defRPr sz="2400" b="1">
                <a:solidFill>
                  <a:srgbClr val="333333"/>
                </a:solidFill>
                <a:latin typeface="TUM Neue Helvetica 55 Regular" pitchFamily="34" charset="0"/>
              </a:defRPr>
            </a:lvl7pPr>
            <a:lvl8pPr marL="1371600" algn="l" rtl="0" eaLnBrk="1" fontAlgn="base" hangingPunct="1">
              <a:spcBef>
                <a:spcPct val="0"/>
              </a:spcBef>
              <a:spcAft>
                <a:spcPct val="0"/>
              </a:spcAft>
              <a:defRPr sz="2400" b="1">
                <a:solidFill>
                  <a:srgbClr val="333333"/>
                </a:solidFill>
                <a:latin typeface="TUM Neue Helvetica 55 Regular" pitchFamily="34" charset="0"/>
              </a:defRPr>
            </a:lvl8pPr>
            <a:lvl9pPr marL="1828800" algn="l" rtl="0" eaLnBrk="1" fontAlgn="base" hangingPunct="1">
              <a:spcBef>
                <a:spcPct val="0"/>
              </a:spcBef>
              <a:spcAft>
                <a:spcPct val="0"/>
              </a:spcAft>
              <a:defRPr sz="2400" b="1">
                <a:solidFill>
                  <a:srgbClr val="333333"/>
                </a:solidFill>
                <a:latin typeface="TUM Neue Helvetica 55 Regular" pitchFamily="34" charset="0"/>
              </a:defRPr>
            </a:lvl9pPr>
          </a:lstStyle>
          <a:p>
            <a:pPr defTabSz="914400"/>
            <a:r>
              <a:rPr lang="nl-NL" sz="1800" kern="0"/>
              <a:t>E, G, F = Interactions</a:t>
            </a:r>
          </a:p>
        </p:txBody>
      </p:sp>
      <p:cxnSp>
        <p:nvCxnSpPr>
          <p:cNvPr id="22" name="Rechte verbindingslijn met pijl 21">
            <a:extLst>
              <a:ext uri="{FF2B5EF4-FFF2-40B4-BE49-F238E27FC236}">
                <a16:creationId xmlns:a16="http://schemas.microsoft.com/office/drawing/2014/main" id="{C8505370-D9C9-3651-F563-13AD7AF7710D}"/>
              </a:ext>
            </a:extLst>
          </p:cNvPr>
          <p:cNvCxnSpPr>
            <a:cxnSpLocks/>
            <a:stCxn id="9" idx="6"/>
            <a:endCxn id="8" idx="2"/>
          </p:cNvCxnSpPr>
          <p:nvPr/>
        </p:nvCxnSpPr>
        <p:spPr>
          <a:xfrm>
            <a:off x="3569466" y="3691693"/>
            <a:ext cx="1673751" cy="0"/>
          </a:xfrm>
          <a:prstGeom prst="straightConnector1">
            <a:avLst/>
          </a:prstGeom>
          <a:ln w="38100">
            <a:solidFill>
              <a:schemeClr val="accent2"/>
            </a:solidFill>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3" name="Rechte verbindingslijn met pijl 2">
            <a:extLst>
              <a:ext uri="{FF2B5EF4-FFF2-40B4-BE49-F238E27FC236}">
                <a16:creationId xmlns:a16="http://schemas.microsoft.com/office/drawing/2014/main" id="{40A4B623-1225-1512-1346-186915E4BD89}"/>
              </a:ext>
            </a:extLst>
          </p:cNvPr>
          <p:cNvCxnSpPr>
            <a:cxnSpLocks/>
            <a:stCxn id="8" idx="0"/>
            <a:endCxn id="7" idx="5"/>
          </p:cNvCxnSpPr>
          <p:nvPr/>
        </p:nvCxnSpPr>
        <p:spPr>
          <a:xfrm flipH="1" flipV="1">
            <a:off x="4941595" y="1668892"/>
            <a:ext cx="1139072" cy="1286210"/>
          </a:xfrm>
          <a:prstGeom prst="straightConnector1">
            <a:avLst/>
          </a:prstGeom>
          <a:ln w="57150">
            <a:solidFill>
              <a:srgbClr val="FFC000"/>
            </a:solidFill>
            <a:tailEnd type="triangle"/>
          </a:ln>
        </p:spPr>
        <p:style>
          <a:lnRef idx="1">
            <a:schemeClr val="accent1"/>
          </a:lnRef>
          <a:fillRef idx="0">
            <a:schemeClr val="accent1"/>
          </a:fillRef>
          <a:effectRef idx="0">
            <a:schemeClr val="accent1"/>
          </a:effectRef>
          <a:fontRef idx="minor">
            <a:schemeClr val="tx1"/>
          </a:fontRef>
        </p:style>
      </p:cxnSp>
      <p:pic>
        <p:nvPicPr>
          <p:cNvPr id="21" name="Graphic 20" descr="Brandstof met effen opvulling">
            <a:extLst>
              <a:ext uri="{FF2B5EF4-FFF2-40B4-BE49-F238E27FC236}">
                <a16:creationId xmlns:a16="http://schemas.microsoft.com/office/drawing/2014/main" id="{71A277D2-2B08-007C-0DCB-93F4C55AB18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243217" y="420570"/>
            <a:ext cx="914400" cy="914400"/>
          </a:xfrm>
          <a:prstGeom prst="rect">
            <a:avLst/>
          </a:prstGeom>
        </p:spPr>
      </p:pic>
      <p:sp>
        <p:nvSpPr>
          <p:cNvPr id="24" name="Pijl: omlaag 23">
            <a:extLst>
              <a:ext uri="{FF2B5EF4-FFF2-40B4-BE49-F238E27FC236}">
                <a16:creationId xmlns:a16="http://schemas.microsoft.com/office/drawing/2014/main" id="{414D33EC-B704-68B7-4621-2786E235A286}"/>
              </a:ext>
            </a:extLst>
          </p:cNvPr>
          <p:cNvSpPr/>
          <p:nvPr/>
        </p:nvSpPr>
        <p:spPr>
          <a:xfrm rot="10800000">
            <a:off x="6157617" y="673432"/>
            <a:ext cx="329853" cy="522549"/>
          </a:xfrm>
          <a:prstGeom prst="downArrow">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321594745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jdelijke aanduiding voor datum 3">
            <a:extLst>
              <a:ext uri="{FF2B5EF4-FFF2-40B4-BE49-F238E27FC236}">
                <a16:creationId xmlns:a16="http://schemas.microsoft.com/office/drawing/2014/main" id="{01E28C27-F555-F198-61F1-6D043A3A9385}"/>
              </a:ext>
            </a:extLst>
          </p:cNvPr>
          <p:cNvSpPr>
            <a:spLocks noGrp="1"/>
          </p:cNvSpPr>
          <p:nvPr>
            <p:ph type="dt" sz="half" idx="2"/>
          </p:nvPr>
        </p:nvSpPr>
        <p:spPr>
          <a:xfrm>
            <a:off x="4997570" y="4653567"/>
            <a:ext cx="3276600" cy="400050"/>
          </a:xfrm>
        </p:spPr>
        <p:txBody>
          <a:bodyPr/>
          <a:lstStyle/>
          <a:p>
            <a:fld id="{A7BDDEFD-4FCF-7348-AEF1-A537DD785750}" type="datetime4">
              <a:rPr lang="en-US" b="1" smtClean="0"/>
              <a:t>July 10, 2024</a:t>
            </a:fld>
            <a:endParaRPr lang="en-US" b="1"/>
          </a:p>
        </p:txBody>
      </p:sp>
      <p:sp>
        <p:nvSpPr>
          <p:cNvPr id="5" name="Tijdelijke aanduiding voor voettekst 4">
            <a:extLst>
              <a:ext uri="{FF2B5EF4-FFF2-40B4-BE49-F238E27FC236}">
                <a16:creationId xmlns:a16="http://schemas.microsoft.com/office/drawing/2014/main" id="{99331BF7-611A-D435-5385-40D4D65D45D4}"/>
              </a:ext>
            </a:extLst>
          </p:cNvPr>
          <p:cNvSpPr>
            <a:spLocks noGrp="1"/>
          </p:cNvSpPr>
          <p:nvPr>
            <p:ph type="ftr" sz="quarter" idx="3"/>
          </p:nvPr>
        </p:nvSpPr>
        <p:spPr>
          <a:xfrm>
            <a:off x="1237942" y="4653567"/>
            <a:ext cx="3759628" cy="400050"/>
          </a:xfrm>
        </p:spPr>
        <p:txBody>
          <a:bodyPr/>
          <a:lstStyle/>
          <a:p>
            <a:r>
              <a:rPr lang="en-US" b="1"/>
              <a:t>Computer Aided Medical Procedures</a:t>
            </a:r>
            <a:endParaRPr lang="en-US" b="1" dirty="0"/>
          </a:p>
        </p:txBody>
      </p:sp>
      <p:sp>
        <p:nvSpPr>
          <p:cNvPr id="6" name="Tijdelijke aanduiding voor dianummer 5">
            <a:extLst>
              <a:ext uri="{FF2B5EF4-FFF2-40B4-BE49-F238E27FC236}">
                <a16:creationId xmlns:a16="http://schemas.microsoft.com/office/drawing/2014/main" id="{7D84153D-5F85-1BDC-75DB-097AB2150E7C}"/>
              </a:ext>
            </a:extLst>
          </p:cNvPr>
          <p:cNvSpPr>
            <a:spLocks noGrp="1"/>
          </p:cNvSpPr>
          <p:nvPr>
            <p:ph type="sldNum" sz="quarter" idx="4"/>
          </p:nvPr>
        </p:nvSpPr>
        <p:spPr>
          <a:xfrm>
            <a:off x="8197970" y="4653567"/>
            <a:ext cx="1066800" cy="400050"/>
          </a:xfrm>
        </p:spPr>
        <p:txBody>
          <a:bodyPr/>
          <a:lstStyle/>
          <a:p>
            <a:r>
              <a:rPr lang="en-US" b="1"/>
              <a:t>Slide </a:t>
            </a:r>
            <a:fld id="{E27654B9-2CBC-E046-9B7E-70345D26D3AC}" type="slidenum">
              <a:rPr lang="en-US" b="1" smtClean="0"/>
              <a:t>16</a:t>
            </a:fld>
            <a:endParaRPr lang="en-US" b="1" dirty="0"/>
          </a:p>
        </p:txBody>
      </p:sp>
      <p:sp>
        <p:nvSpPr>
          <p:cNvPr id="7" name="Ovaal 6">
            <a:extLst>
              <a:ext uri="{FF2B5EF4-FFF2-40B4-BE49-F238E27FC236}">
                <a16:creationId xmlns:a16="http://schemas.microsoft.com/office/drawing/2014/main" id="{D7A44C9E-4A88-3672-2349-8FB5349F31D1}"/>
              </a:ext>
            </a:extLst>
          </p:cNvPr>
          <p:cNvSpPr/>
          <p:nvPr/>
        </p:nvSpPr>
        <p:spPr>
          <a:xfrm>
            <a:off x="6000606" y="615725"/>
            <a:ext cx="1477993" cy="1256413"/>
          </a:xfrm>
          <a:prstGeom prst="ellipse">
            <a:avLst/>
          </a:prstGeom>
          <a:solidFill>
            <a:schemeClr val="bg1"/>
          </a:solid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sz="1400" b="1">
              <a:solidFill>
                <a:srgbClr val="00B050"/>
              </a:solidFill>
            </a:endParaRPr>
          </a:p>
        </p:txBody>
      </p:sp>
      <p:sp>
        <p:nvSpPr>
          <p:cNvPr id="8" name="Ovaal 7">
            <a:extLst>
              <a:ext uri="{FF2B5EF4-FFF2-40B4-BE49-F238E27FC236}">
                <a16:creationId xmlns:a16="http://schemas.microsoft.com/office/drawing/2014/main" id="{D2203818-D511-9A01-6ED0-F73D093022D3}"/>
              </a:ext>
            </a:extLst>
          </p:cNvPr>
          <p:cNvSpPr/>
          <p:nvPr/>
        </p:nvSpPr>
        <p:spPr>
          <a:xfrm>
            <a:off x="7594320" y="3009317"/>
            <a:ext cx="1477993" cy="1256413"/>
          </a:xfrm>
          <a:prstGeom prst="ellipse">
            <a:avLst/>
          </a:prstGeom>
          <a:solidFill>
            <a:schemeClr val="bg1"/>
          </a:solidFill>
          <a:ln w="3810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sz="1400" b="1">
              <a:solidFill>
                <a:srgbClr val="00B050"/>
              </a:solidFill>
            </a:endParaRPr>
          </a:p>
        </p:txBody>
      </p:sp>
      <p:sp>
        <p:nvSpPr>
          <p:cNvPr id="9" name="Ovaal 8">
            <a:extLst>
              <a:ext uri="{FF2B5EF4-FFF2-40B4-BE49-F238E27FC236}">
                <a16:creationId xmlns:a16="http://schemas.microsoft.com/office/drawing/2014/main" id="{717552B0-41A0-19C0-5225-DFE8A3A0DC1E}"/>
              </a:ext>
            </a:extLst>
          </p:cNvPr>
          <p:cNvSpPr/>
          <p:nvPr/>
        </p:nvSpPr>
        <p:spPr>
          <a:xfrm>
            <a:off x="4424183" y="3009317"/>
            <a:ext cx="1477993" cy="1256413"/>
          </a:xfrm>
          <a:prstGeom prst="ellipse">
            <a:avLst/>
          </a:prstGeom>
          <a:solidFill>
            <a:schemeClr val="bg1"/>
          </a:solidFill>
          <a:ln w="3810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sz="1400" b="1">
              <a:solidFill>
                <a:srgbClr val="00B050"/>
              </a:solidFill>
            </a:endParaRPr>
          </a:p>
        </p:txBody>
      </p:sp>
      <p:sp>
        <p:nvSpPr>
          <p:cNvPr id="10" name="Tekstvak 9">
            <a:extLst>
              <a:ext uri="{FF2B5EF4-FFF2-40B4-BE49-F238E27FC236}">
                <a16:creationId xmlns:a16="http://schemas.microsoft.com/office/drawing/2014/main" id="{C3D0FF9C-F702-042B-06E6-9B64788FA19F}"/>
              </a:ext>
            </a:extLst>
          </p:cNvPr>
          <p:cNvSpPr txBox="1"/>
          <p:nvPr/>
        </p:nvSpPr>
        <p:spPr>
          <a:xfrm>
            <a:off x="6417130" y="615725"/>
            <a:ext cx="555754" cy="1107996"/>
          </a:xfrm>
          <a:prstGeom prst="rect">
            <a:avLst/>
          </a:prstGeom>
          <a:noFill/>
        </p:spPr>
        <p:txBody>
          <a:bodyPr wrap="square" rtlCol="0">
            <a:spAutoFit/>
          </a:bodyPr>
          <a:lstStyle/>
          <a:p>
            <a:r>
              <a:rPr lang="nl-NL" sz="6600" b="1"/>
              <a:t>A</a:t>
            </a:r>
          </a:p>
        </p:txBody>
      </p:sp>
      <p:sp>
        <p:nvSpPr>
          <p:cNvPr id="11" name="Tekstvak 10">
            <a:extLst>
              <a:ext uri="{FF2B5EF4-FFF2-40B4-BE49-F238E27FC236}">
                <a16:creationId xmlns:a16="http://schemas.microsoft.com/office/drawing/2014/main" id="{422948B1-6F39-9F0C-DDD9-02920D0D318E}"/>
              </a:ext>
            </a:extLst>
          </p:cNvPr>
          <p:cNvSpPr txBox="1"/>
          <p:nvPr/>
        </p:nvSpPr>
        <p:spPr>
          <a:xfrm>
            <a:off x="7989028" y="3103565"/>
            <a:ext cx="555754" cy="1107996"/>
          </a:xfrm>
          <a:prstGeom prst="rect">
            <a:avLst/>
          </a:prstGeom>
          <a:noFill/>
        </p:spPr>
        <p:txBody>
          <a:bodyPr wrap="square" rtlCol="0">
            <a:spAutoFit/>
          </a:bodyPr>
          <a:lstStyle/>
          <a:p>
            <a:r>
              <a:rPr lang="nl-NL" sz="6600" b="1"/>
              <a:t>C</a:t>
            </a:r>
          </a:p>
        </p:txBody>
      </p:sp>
      <p:sp>
        <p:nvSpPr>
          <p:cNvPr id="12" name="Tekstvak 11">
            <a:extLst>
              <a:ext uri="{FF2B5EF4-FFF2-40B4-BE49-F238E27FC236}">
                <a16:creationId xmlns:a16="http://schemas.microsoft.com/office/drawing/2014/main" id="{18C44DFA-D629-B9A6-80D6-387AB6593BC9}"/>
              </a:ext>
            </a:extLst>
          </p:cNvPr>
          <p:cNvSpPr txBox="1"/>
          <p:nvPr/>
        </p:nvSpPr>
        <p:spPr>
          <a:xfrm>
            <a:off x="4849371" y="3103565"/>
            <a:ext cx="555754" cy="1107996"/>
          </a:xfrm>
          <a:prstGeom prst="rect">
            <a:avLst/>
          </a:prstGeom>
          <a:noFill/>
        </p:spPr>
        <p:txBody>
          <a:bodyPr wrap="square" rtlCol="0">
            <a:spAutoFit/>
          </a:bodyPr>
          <a:lstStyle/>
          <a:p>
            <a:r>
              <a:rPr lang="nl-NL" sz="6600" b="1"/>
              <a:t>B</a:t>
            </a:r>
          </a:p>
        </p:txBody>
      </p:sp>
      <p:cxnSp>
        <p:nvCxnSpPr>
          <p:cNvPr id="13" name="Rechte verbindingslijn met pijl 12">
            <a:extLst>
              <a:ext uri="{FF2B5EF4-FFF2-40B4-BE49-F238E27FC236}">
                <a16:creationId xmlns:a16="http://schemas.microsoft.com/office/drawing/2014/main" id="{44B4A111-8601-5CA7-A0F8-A4E9F46F6E20}"/>
              </a:ext>
            </a:extLst>
          </p:cNvPr>
          <p:cNvCxnSpPr>
            <a:cxnSpLocks/>
            <a:stCxn id="9" idx="0"/>
            <a:endCxn id="7" idx="3"/>
          </p:cNvCxnSpPr>
          <p:nvPr/>
        </p:nvCxnSpPr>
        <p:spPr>
          <a:xfrm flipV="1">
            <a:off x="5163180" y="1688141"/>
            <a:ext cx="1053873" cy="1321176"/>
          </a:xfrm>
          <a:prstGeom prst="straightConnector1">
            <a:avLst/>
          </a:prstGeom>
          <a:ln w="38100">
            <a:solidFill>
              <a:schemeClr val="accent2"/>
            </a:solidFill>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14" name="Rechte verbindingslijn met pijl 13">
            <a:extLst>
              <a:ext uri="{FF2B5EF4-FFF2-40B4-BE49-F238E27FC236}">
                <a16:creationId xmlns:a16="http://schemas.microsoft.com/office/drawing/2014/main" id="{E17891C3-093E-94FA-17CA-0ADB793DC9F8}"/>
              </a:ext>
            </a:extLst>
          </p:cNvPr>
          <p:cNvCxnSpPr>
            <a:cxnSpLocks/>
            <a:stCxn id="9" idx="6"/>
            <a:endCxn id="8" idx="2"/>
          </p:cNvCxnSpPr>
          <p:nvPr/>
        </p:nvCxnSpPr>
        <p:spPr>
          <a:xfrm>
            <a:off x="5902176" y="3637524"/>
            <a:ext cx="1692144" cy="0"/>
          </a:xfrm>
          <a:prstGeom prst="straightConnector1">
            <a:avLst/>
          </a:prstGeom>
          <a:ln w="38100">
            <a:solidFill>
              <a:schemeClr val="accent2"/>
            </a:solidFill>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15" name="Rechte verbindingslijn met pijl 14">
            <a:extLst>
              <a:ext uri="{FF2B5EF4-FFF2-40B4-BE49-F238E27FC236}">
                <a16:creationId xmlns:a16="http://schemas.microsoft.com/office/drawing/2014/main" id="{1FDF27D1-9221-9247-2CF8-37E33CE30090}"/>
              </a:ext>
            </a:extLst>
          </p:cNvPr>
          <p:cNvCxnSpPr>
            <a:cxnSpLocks/>
            <a:stCxn id="8" idx="0"/>
            <a:endCxn id="7" idx="5"/>
          </p:cNvCxnSpPr>
          <p:nvPr/>
        </p:nvCxnSpPr>
        <p:spPr>
          <a:xfrm flipH="1" flipV="1">
            <a:off x="7262152" y="1688141"/>
            <a:ext cx="1071165" cy="1321176"/>
          </a:xfrm>
          <a:prstGeom prst="straightConnector1">
            <a:avLst/>
          </a:prstGeom>
          <a:ln w="38100">
            <a:solidFill>
              <a:schemeClr val="accent2"/>
            </a:solidFill>
            <a:headEnd type="triangle"/>
            <a:tailEnd type="triangle"/>
          </a:ln>
        </p:spPr>
        <p:style>
          <a:lnRef idx="2">
            <a:schemeClr val="accent1"/>
          </a:lnRef>
          <a:fillRef idx="0">
            <a:schemeClr val="accent1"/>
          </a:fillRef>
          <a:effectRef idx="1">
            <a:schemeClr val="accent1"/>
          </a:effectRef>
          <a:fontRef idx="minor">
            <a:schemeClr val="tx1"/>
          </a:fontRef>
        </p:style>
      </p:cxnSp>
      <p:sp>
        <p:nvSpPr>
          <p:cNvPr id="16" name="Tekstvak 15">
            <a:extLst>
              <a:ext uri="{FF2B5EF4-FFF2-40B4-BE49-F238E27FC236}">
                <a16:creationId xmlns:a16="http://schemas.microsoft.com/office/drawing/2014/main" id="{F2E865C6-FF65-0783-84A6-CFEAEE1BB41E}"/>
              </a:ext>
            </a:extLst>
          </p:cNvPr>
          <p:cNvSpPr txBox="1"/>
          <p:nvPr/>
        </p:nvSpPr>
        <p:spPr>
          <a:xfrm flipH="1">
            <a:off x="5061748" y="1540295"/>
            <a:ext cx="333772" cy="584775"/>
          </a:xfrm>
          <a:prstGeom prst="rect">
            <a:avLst/>
          </a:prstGeom>
          <a:noFill/>
        </p:spPr>
        <p:txBody>
          <a:bodyPr wrap="square" rtlCol="0">
            <a:spAutoFit/>
          </a:bodyPr>
          <a:lstStyle/>
          <a:p>
            <a:r>
              <a:rPr lang="nl-NL" sz="3200" b="1"/>
              <a:t>E</a:t>
            </a:r>
          </a:p>
        </p:txBody>
      </p:sp>
      <p:sp>
        <p:nvSpPr>
          <p:cNvPr id="17" name="Tekstvak 16">
            <a:extLst>
              <a:ext uri="{FF2B5EF4-FFF2-40B4-BE49-F238E27FC236}">
                <a16:creationId xmlns:a16="http://schemas.microsoft.com/office/drawing/2014/main" id="{1C1FE68D-623F-1B92-944C-2562BDC85E9F}"/>
              </a:ext>
            </a:extLst>
          </p:cNvPr>
          <p:cNvSpPr txBox="1"/>
          <p:nvPr/>
        </p:nvSpPr>
        <p:spPr>
          <a:xfrm flipH="1">
            <a:off x="6573736" y="3025162"/>
            <a:ext cx="333772" cy="584775"/>
          </a:xfrm>
          <a:prstGeom prst="rect">
            <a:avLst/>
          </a:prstGeom>
          <a:noFill/>
        </p:spPr>
        <p:txBody>
          <a:bodyPr wrap="square" rtlCol="0">
            <a:spAutoFit/>
          </a:bodyPr>
          <a:lstStyle/>
          <a:p>
            <a:r>
              <a:rPr lang="nl-NL" sz="3200" b="1"/>
              <a:t>G</a:t>
            </a:r>
          </a:p>
        </p:txBody>
      </p:sp>
      <p:sp>
        <p:nvSpPr>
          <p:cNvPr id="18" name="Tekstvak 17">
            <a:extLst>
              <a:ext uri="{FF2B5EF4-FFF2-40B4-BE49-F238E27FC236}">
                <a16:creationId xmlns:a16="http://schemas.microsoft.com/office/drawing/2014/main" id="{AFF4B60A-46D2-405A-146F-4E99491D794C}"/>
              </a:ext>
            </a:extLst>
          </p:cNvPr>
          <p:cNvSpPr txBox="1"/>
          <p:nvPr/>
        </p:nvSpPr>
        <p:spPr>
          <a:xfrm flipH="1">
            <a:off x="8107991" y="1523876"/>
            <a:ext cx="333772" cy="584775"/>
          </a:xfrm>
          <a:prstGeom prst="rect">
            <a:avLst/>
          </a:prstGeom>
          <a:noFill/>
        </p:spPr>
        <p:txBody>
          <a:bodyPr wrap="square" rtlCol="0">
            <a:spAutoFit/>
          </a:bodyPr>
          <a:lstStyle/>
          <a:p>
            <a:r>
              <a:rPr lang="nl-NL" sz="3200" b="1"/>
              <a:t>F</a:t>
            </a:r>
          </a:p>
        </p:txBody>
      </p:sp>
      <p:sp>
        <p:nvSpPr>
          <p:cNvPr id="26" name="Titel 25">
            <a:extLst>
              <a:ext uri="{FF2B5EF4-FFF2-40B4-BE49-F238E27FC236}">
                <a16:creationId xmlns:a16="http://schemas.microsoft.com/office/drawing/2014/main" id="{51DF1CD4-A2C4-AB14-962D-A4BC520262DB}"/>
              </a:ext>
            </a:extLst>
          </p:cNvPr>
          <p:cNvSpPr>
            <a:spLocks noGrp="1"/>
          </p:cNvSpPr>
          <p:nvPr>
            <p:ph type="title"/>
          </p:nvPr>
        </p:nvSpPr>
        <p:spPr>
          <a:xfrm>
            <a:off x="369888" y="1523876"/>
            <a:ext cx="4097038" cy="880797"/>
          </a:xfrm>
        </p:spPr>
        <p:txBody>
          <a:bodyPr/>
          <a:lstStyle/>
          <a:p>
            <a:r>
              <a:rPr lang="nl-NL" b="0"/>
              <a:t>Dynamic States/ Entities</a:t>
            </a:r>
            <a:br>
              <a:rPr lang="nl-NL" b="0"/>
            </a:br>
            <a:r>
              <a:rPr lang="nl-NL" b="0"/>
              <a:t>A, B, C</a:t>
            </a:r>
          </a:p>
        </p:txBody>
      </p:sp>
      <p:sp>
        <p:nvSpPr>
          <p:cNvPr id="19" name="Titel 25">
            <a:extLst>
              <a:ext uri="{FF2B5EF4-FFF2-40B4-BE49-F238E27FC236}">
                <a16:creationId xmlns:a16="http://schemas.microsoft.com/office/drawing/2014/main" id="{01F2D104-E017-B30F-3F63-F1CA6A3BA1CE}"/>
              </a:ext>
            </a:extLst>
          </p:cNvPr>
          <p:cNvSpPr txBox="1">
            <a:spLocks/>
          </p:cNvSpPr>
          <p:nvPr/>
        </p:nvSpPr>
        <p:spPr bwMode="auto">
          <a:xfrm>
            <a:off x="369888" y="2942177"/>
            <a:ext cx="3346648" cy="7860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lvl1pPr algn="l" rtl="0" eaLnBrk="1" fontAlgn="base" hangingPunct="1">
              <a:spcBef>
                <a:spcPct val="0"/>
              </a:spcBef>
              <a:spcAft>
                <a:spcPct val="0"/>
              </a:spcAft>
              <a:defRPr sz="2400" b="1">
                <a:solidFill>
                  <a:srgbClr val="333333"/>
                </a:solidFill>
                <a:latin typeface="+mj-lt"/>
                <a:ea typeface="ＭＳ Ｐゴシック" charset="0"/>
                <a:cs typeface="ＭＳ Ｐゴシック" charset="0"/>
              </a:defRPr>
            </a:lvl1pPr>
            <a:lvl2pPr algn="l" rtl="0" eaLnBrk="1" fontAlgn="base" hangingPunct="1">
              <a:spcBef>
                <a:spcPct val="0"/>
              </a:spcBef>
              <a:spcAft>
                <a:spcPct val="0"/>
              </a:spcAft>
              <a:defRPr sz="2400" b="1">
                <a:solidFill>
                  <a:srgbClr val="333333"/>
                </a:solidFill>
                <a:latin typeface="TUM Neue Helvetica 55 Regular" pitchFamily="34" charset="0"/>
                <a:ea typeface="ＭＳ Ｐゴシック" charset="0"/>
                <a:cs typeface="ＭＳ Ｐゴシック" charset="0"/>
              </a:defRPr>
            </a:lvl2pPr>
            <a:lvl3pPr algn="l" rtl="0" eaLnBrk="1" fontAlgn="base" hangingPunct="1">
              <a:spcBef>
                <a:spcPct val="0"/>
              </a:spcBef>
              <a:spcAft>
                <a:spcPct val="0"/>
              </a:spcAft>
              <a:defRPr sz="2400" b="1">
                <a:solidFill>
                  <a:srgbClr val="333333"/>
                </a:solidFill>
                <a:latin typeface="TUM Neue Helvetica 55 Regular" pitchFamily="34" charset="0"/>
                <a:ea typeface="ＭＳ Ｐゴシック" charset="0"/>
                <a:cs typeface="ＭＳ Ｐゴシック" charset="0"/>
              </a:defRPr>
            </a:lvl3pPr>
            <a:lvl4pPr algn="l" rtl="0" eaLnBrk="1" fontAlgn="base" hangingPunct="1">
              <a:spcBef>
                <a:spcPct val="0"/>
              </a:spcBef>
              <a:spcAft>
                <a:spcPct val="0"/>
              </a:spcAft>
              <a:defRPr sz="2400" b="1">
                <a:solidFill>
                  <a:srgbClr val="333333"/>
                </a:solidFill>
                <a:latin typeface="TUM Neue Helvetica 55 Regular" pitchFamily="34" charset="0"/>
                <a:ea typeface="ＭＳ Ｐゴシック" charset="0"/>
                <a:cs typeface="ＭＳ Ｐゴシック" charset="0"/>
              </a:defRPr>
            </a:lvl4pPr>
            <a:lvl5pPr algn="l" rtl="0" eaLnBrk="1" fontAlgn="base" hangingPunct="1">
              <a:spcBef>
                <a:spcPct val="0"/>
              </a:spcBef>
              <a:spcAft>
                <a:spcPct val="0"/>
              </a:spcAft>
              <a:defRPr sz="2400" b="1">
                <a:solidFill>
                  <a:srgbClr val="333333"/>
                </a:solidFill>
                <a:latin typeface="TUM Neue Helvetica 55 Regular" pitchFamily="34" charset="0"/>
                <a:ea typeface="ＭＳ Ｐゴシック" charset="0"/>
                <a:cs typeface="ＭＳ Ｐゴシック" charset="0"/>
              </a:defRPr>
            </a:lvl5pPr>
            <a:lvl6pPr marL="457200" algn="l" rtl="0" eaLnBrk="1" fontAlgn="base" hangingPunct="1">
              <a:spcBef>
                <a:spcPct val="0"/>
              </a:spcBef>
              <a:spcAft>
                <a:spcPct val="0"/>
              </a:spcAft>
              <a:defRPr sz="2400" b="1">
                <a:solidFill>
                  <a:srgbClr val="333333"/>
                </a:solidFill>
                <a:latin typeface="TUM Neue Helvetica 55 Regular" pitchFamily="34" charset="0"/>
              </a:defRPr>
            </a:lvl6pPr>
            <a:lvl7pPr marL="914400" algn="l" rtl="0" eaLnBrk="1" fontAlgn="base" hangingPunct="1">
              <a:spcBef>
                <a:spcPct val="0"/>
              </a:spcBef>
              <a:spcAft>
                <a:spcPct val="0"/>
              </a:spcAft>
              <a:defRPr sz="2400" b="1">
                <a:solidFill>
                  <a:srgbClr val="333333"/>
                </a:solidFill>
                <a:latin typeface="TUM Neue Helvetica 55 Regular" pitchFamily="34" charset="0"/>
              </a:defRPr>
            </a:lvl7pPr>
            <a:lvl8pPr marL="1371600" algn="l" rtl="0" eaLnBrk="1" fontAlgn="base" hangingPunct="1">
              <a:spcBef>
                <a:spcPct val="0"/>
              </a:spcBef>
              <a:spcAft>
                <a:spcPct val="0"/>
              </a:spcAft>
              <a:defRPr sz="2400" b="1">
                <a:solidFill>
                  <a:srgbClr val="333333"/>
                </a:solidFill>
                <a:latin typeface="TUM Neue Helvetica 55 Regular" pitchFamily="34" charset="0"/>
              </a:defRPr>
            </a:lvl8pPr>
            <a:lvl9pPr marL="1828800" algn="l" rtl="0" eaLnBrk="1" fontAlgn="base" hangingPunct="1">
              <a:spcBef>
                <a:spcPct val="0"/>
              </a:spcBef>
              <a:spcAft>
                <a:spcPct val="0"/>
              </a:spcAft>
              <a:defRPr sz="2400" b="1">
                <a:solidFill>
                  <a:srgbClr val="333333"/>
                </a:solidFill>
                <a:latin typeface="TUM Neue Helvetica 55 Regular" pitchFamily="34" charset="0"/>
              </a:defRPr>
            </a:lvl9pPr>
          </a:lstStyle>
          <a:p>
            <a:pPr defTabSz="914400"/>
            <a:r>
              <a:rPr lang="nl-NL" b="0" kern="0"/>
              <a:t>Dynamic Interactions</a:t>
            </a:r>
          </a:p>
          <a:p>
            <a:pPr defTabSz="914400"/>
            <a:r>
              <a:rPr lang="nl-NL" b="0" kern="0"/>
              <a:t>E, F, G</a:t>
            </a:r>
          </a:p>
        </p:txBody>
      </p:sp>
      <p:cxnSp>
        <p:nvCxnSpPr>
          <p:cNvPr id="20" name="Rechte verbindingslijn met pijl 19">
            <a:extLst>
              <a:ext uri="{FF2B5EF4-FFF2-40B4-BE49-F238E27FC236}">
                <a16:creationId xmlns:a16="http://schemas.microsoft.com/office/drawing/2014/main" id="{18FF6017-DA0F-DF48-9E82-DEE22C2BF814}"/>
              </a:ext>
            </a:extLst>
          </p:cNvPr>
          <p:cNvCxnSpPr>
            <a:cxnSpLocks/>
          </p:cNvCxnSpPr>
          <p:nvPr/>
        </p:nvCxnSpPr>
        <p:spPr>
          <a:xfrm>
            <a:off x="1549680" y="3520652"/>
            <a:ext cx="857090" cy="0"/>
          </a:xfrm>
          <a:prstGeom prst="straightConnector1">
            <a:avLst/>
          </a:prstGeom>
          <a:ln w="38100">
            <a:solidFill>
              <a:schemeClr val="accent2"/>
            </a:solidFill>
            <a:headEnd type="triangle"/>
            <a:tailEnd type="triangle"/>
          </a:ln>
        </p:spPr>
        <p:style>
          <a:lnRef idx="2">
            <a:schemeClr val="accent1"/>
          </a:lnRef>
          <a:fillRef idx="0">
            <a:schemeClr val="accent1"/>
          </a:fillRef>
          <a:effectRef idx="1">
            <a:schemeClr val="accent1"/>
          </a:effectRef>
          <a:fontRef idx="minor">
            <a:schemeClr val="tx1"/>
          </a:fontRef>
        </p:style>
      </p:cxnSp>
      <p:sp>
        <p:nvSpPr>
          <p:cNvPr id="23" name="Ovaal 22">
            <a:extLst>
              <a:ext uri="{FF2B5EF4-FFF2-40B4-BE49-F238E27FC236}">
                <a16:creationId xmlns:a16="http://schemas.microsoft.com/office/drawing/2014/main" id="{2B2E4E82-A194-8ECB-E51D-A1F8BFE64900}"/>
              </a:ext>
            </a:extLst>
          </p:cNvPr>
          <p:cNvSpPr/>
          <p:nvPr/>
        </p:nvSpPr>
        <p:spPr>
          <a:xfrm>
            <a:off x="1665401" y="2084027"/>
            <a:ext cx="485516" cy="450315"/>
          </a:xfrm>
          <a:prstGeom prst="ellipse">
            <a:avLst/>
          </a:prstGeom>
          <a:solidFill>
            <a:schemeClr val="bg1"/>
          </a:solidFill>
          <a:ln w="38100">
            <a:solidFill>
              <a:schemeClr val="tx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sz="1400">
              <a:solidFill>
                <a:srgbClr val="00B050"/>
              </a:solidFill>
            </a:endParaRPr>
          </a:p>
        </p:txBody>
      </p:sp>
      <p:sp>
        <p:nvSpPr>
          <p:cNvPr id="24" name="Title 1">
            <a:extLst>
              <a:ext uri="{FF2B5EF4-FFF2-40B4-BE49-F238E27FC236}">
                <a16:creationId xmlns:a16="http://schemas.microsoft.com/office/drawing/2014/main" id="{FCC2F79D-C91F-A152-9439-D26E9531CCC7}"/>
              </a:ext>
            </a:extLst>
          </p:cNvPr>
          <p:cNvSpPr txBox="1">
            <a:spLocks/>
          </p:cNvSpPr>
          <p:nvPr/>
        </p:nvSpPr>
        <p:spPr bwMode="auto">
          <a:xfrm>
            <a:off x="369888" y="962189"/>
            <a:ext cx="519725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lvl1pPr algn="l" rtl="0" eaLnBrk="1" fontAlgn="base" hangingPunct="1">
              <a:spcBef>
                <a:spcPct val="0"/>
              </a:spcBef>
              <a:spcAft>
                <a:spcPct val="0"/>
              </a:spcAft>
              <a:defRPr sz="2400" b="1">
                <a:solidFill>
                  <a:srgbClr val="333333"/>
                </a:solidFill>
                <a:latin typeface="+mj-lt"/>
                <a:ea typeface="ＭＳ Ｐゴシック" charset="0"/>
                <a:cs typeface="ＭＳ Ｐゴシック" charset="0"/>
              </a:defRPr>
            </a:lvl1pPr>
            <a:lvl2pPr algn="l" rtl="0" eaLnBrk="1" fontAlgn="base" hangingPunct="1">
              <a:spcBef>
                <a:spcPct val="0"/>
              </a:spcBef>
              <a:spcAft>
                <a:spcPct val="0"/>
              </a:spcAft>
              <a:defRPr sz="2400" b="1">
                <a:solidFill>
                  <a:srgbClr val="333333"/>
                </a:solidFill>
                <a:latin typeface="TUM Neue Helvetica 55 Regular" pitchFamily="34" charset="0"/>
                <a:ea typeface="ＭＳ Ｐゴシック" charset="0"/>
                <a:cs typeface="ＭＳ Ｐゴシック" charset="0"/>
              </a:defRPr>
            </a:lvl2pPr>
            <a:lvl3pPr algn="l" rtl="0" eaLnBrk="1" fontAlgn="base" hangingPunct="1">
              <a:spcBef>
                <a:spcPct val="0"/>
              </a:spcBef>
              <a:spcAft>
                <a:spcPct val="0"/>
              </a:spcAft>
              <a:defRPr sz="2400" b="1">
                <a:solidFill>
                  <a:srgbClr val="333333"/>
                </a:solidFill>
                <a:latin typeface="TUM Neue Helvetica 55 Regular" pitchFamily="34" charset="0"/>
                <a:ea typeface="ＭＳ Ｐゴシック" charset="0"/>
                <a:cs typeface="ＭＳ Ｐゴシック" charset="0"/>
              </a:defRPr>
            </a:lvl3pPr>
            <a:lvl4pPr algn="l" rtl="0" eaLnBrk="1" fontAlgn="base" hangingPunct="1">
              <a:spcBef>
                <a:spcPct val="0"/>
              </a:spcBef>
              <a:spcAft>
                <a:spcPct val="0"/>
              </a:spcAft>
              <a:defRPr sz="2400" b="1">
                <a:solidFill>
                  <a:srgbClr val="333333"/>
                </a:solidFill>
                <a:latin typeface="TUM Neue Helvetica 55 Regular" pitchFamily="34" charset="0"/>
                <a:ea typeface="ＭＳ Ｐゴシック" charset="0"/>
                <a:cs typeface="ＭＳ Ｐゴシック" charset="0"/>
              </a:defRPr>
            </a:lvl4pPr>
            <a:lvl5pPr algn="l" rtl="0" eaLnBrk="1" fontAlgn="base" hangingPunct="1">
              <a:spcBef>
                <a:spcPct val="0"/>
              </a:spcBef>
              <a:spcAft>
                <a:spcPct val="0"/>
              </a:spcAft>
              <a:defRPr sz="2400" b="1">
                <a:solidFill>
                  <a:srgbClr val="333333"/>
                </a:solidFill>
                <a:latin typeface="TUM Neue Helvetica 55 Regular" pitchFamily="34" charset="0"/>
                <a:ea typeface="ＭＳ Ｐゴシック" charset="0"/>
                <a:cs typeface="ＭＳ Ｐゴシック" charset="0"/>
              </a:defRPr>
            </a:lvl5pPr>
            <a:lvl6pPr marL="457200" algn="l" rtl="0" eaLnBrk="1" fontAlgn="base" hangingPunct="1">
              <a:spcBef>
                <a:spcPct val="0"/>
              </a:spcBef>
              <a:spcAft>
                <a:spcPct val="0"/>
              </a:spcAft>
              <a:defRPr sz="2400" b="1">
                <a:solidFill>
                  <a:srgbClr val="333333"/>
                </a:solidFill>
                <a:latin typeface="TUM Neue Helvetica 55 Regular" pitchFamily="34" charset="0"/>
              </a:defRPr>
            </a:lvl6pPr>
            <a:lvl7pPr marL="914400" algn="l" rtl="0" eaLnBrk="1" fontAlgn="base" hangingPunct="1">
              <a:spcBef>
                <a:spcPct val="0"/>
              </a:spcBef>
              <a:spcAft>
                <a:spcPct val="0"/>
              </a:spcAft>
              <a:defRPr sz="2400" b="1">
                <a:solidFill>
                  <a:srgbClr val="333333"/>
                </a:solidFill>
                <a:latin typeface="TUM Neue Helvetica 55 Regular" pitchFamily="34" charset="0"/>
              </a:defRPr>
            </a:lvl7pPr>
            <a:lvl8pPr marL="1371600" algn="l" rtl="0" eaLnBrk="1" fontAlgn="base" hangingPunct="1">
              <a:spcBef>
                <a:spcPct val="0"/>
              </a:spcBef>
              <a:spcAft>
                <a:spcPct val="0"/>
              </a:spcAft>
              <a:defRPr sz="2400" b="1">
                <a:solidFill>
                  <a:srgbClr val="333333"/>
                </a:solidFill>
                <a:latin typeface="TUM Neue Helvetica 55 Regular" pitchFamily="34" charset="0"/>
              </a:defRPr>
            </a:lvl8pPr>
            <a:lvl9pPr marL="1828800" algn="l" rtl="0" eaLnBrk="1" fontAlgn="base" hangingPunct="1">
              <a:spcBef>
                <a:spcPct val="0"/>
              </a:spcBef>
              <a:spcAft>
                <a:spcPct val="0"/>
              </a:spcAft>
              <a:defRPr sz="2400" b="1">
                <a:solidFill>
                  <a:srgbClr val="333333"/>
                </a:solidFill>
                <a:latin typeface="TUM Neue Helvetica 55 Regular" pitchFamily="34" charset="0"/>
              </a:defRPr>
            </a:lvl9pPr>
          </a:lstStyle>
          <a:p>
            <a:pPr defTabSz="914400"/>
            <a:r>
              <a:rPr lang="en-US" b="0" kern="0"/>
              <a:t>Learning Physiology ≠ (only)</a:t>
            </a:r>
            <a:r>
              <a:rPr lang="en-US" b="0" kern="0">
                <a:sym typeface="Wingdings" panose="05000000000000000000" pitchFamily="2" charset="2"/>
              </a:rPr>
              <a:t> Causality </a:t>
            </a:r>
            <a:endParaRPr lang="en-US" b="0" kern="0"/>
          </a:p>
        </p:txBody>
      </p:sp>
      <p:sp>
        <p:nvSpPr>
          <p:cNvPr id="2" name="Titel 25">
            <a:extLst>
              <a:ext uri="{FF2B5EF4-FFF2-40B4-BE49-F238E27FC236}">
                <a16:creationId xmlns:a16="http://schemas.microsoft.com/office/drawing/2014/main" id="{183B36DF-C81A-A6BC-0734-CAFAD9AE4E00}"/>
              </a:ext>
            </a:extLst>
          </p:cNvPr>
          <p:cNvSpPr txBox="1">
            <a:spLocks/>
          </p:cNvSpPr>
          <p:nvPr/>
        </p:nvSpPr>
        <p:spPr bwMode="auto">
          <a:xfrm>
            <a:off x="358776" y="171450"/>
            <a:ext cx="84042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lvl1pPr algn="l" rtl="0" eaLnBrk="1" fontAlgn="base" hangingPunct="1">
              <a:spcBef>
                <a:spcPct val="0"/>
              </a:spcBef>
              <a:spcAft>
                <a:spcPct val="0"/>
              </a:spcAft>
              <a:defRPr sz="2400" b="1">
                <a:solidFill>
                  <a:srgbClr val="333333"/>
                </a:solidFill>
                <a:latin typeface="+mj-lt"/>
                <a:ea typeface="ＭＳ Ｐゴシック" charset="0"/>
                <a:cs typeface="ＭＳ Ｐゴシック" charset="0"/>
              </a:defRPr>
            </a:lvl1pPr>
            <a:lvl2pPr algn="l" rtl="0" eaLnBrk="1" fontAlgn="base" hangingPunct="1">
              <a:spcBef>
                <a:spcPct val="0"/>
              </a:spcBef>
              <a:spcAft>
                <a:spcPct val="0"/>
              </a:spcAft>
              <a:defRPr sz="2400" b="1">
                <a:solidFill>
                  <a:srgbClr val="333333"/>
                </a:solidFill>
                <a:latin typeface="TUM Neue Helvetica 55 Regular" pitchFamily="34" charset="0"/>
                <a:ea typeface="ＭＳ Ｐゴシック" charset="0"/>
                <a:cs typeface="ＭＳ Ｐゴシック" charset="0"/>
              </a:defRPr>
            </a:lvl2pPr>
            <a:lvl3pPr algn="l" rtl="0" eaLnBrk="1" fontAlgn="base" hangingPunct="1">
              <a:spcBef>
                <a:spcPct val="0"/>
              </a:spcBef>
              <a:spcAft>
                <a:spcPct val="0"/>
              </a:spcAft>
              <a:defRPr sz="2400" b="1">
                <a:solidFill>
                  <a:srgbClr val="333333"/>
                </a:solidFill>
                <a:latin typeface="TUM Neue Helvetica 55 Regular" pitchFamily="34" charset="0"/>
                <a:ea typeface="ＭＳ Ｐゴシック" charset="0"/>
                <a:cs typeface="ＭＳ Ｐゴシック" charset="0"/>
              </a:defRPr>
            </a:lvl3pPr>
            <a:lvl4pPr algn="l" rtl="0" eaLnBrk="1" fontAlgn="base" hangingPunct="1">
              <a:spcBef>
                <a:spcPct val="0"/>
              </a:spcBef>
              <a:spcAft>
                <a:spcPct val="0"/>
              </a:spcAft>
              <a:defRPr sz="2400" b="1">
                <a:solidFill>
                  <a:srgbClr val="333333"/>
                </a:solidFill>
                <a:latin typeface="TUM Neue Helvetica 55 Regular" pitchFamily="34" charset="0"/>
                <a:ea typeface="ＭＳ Ｐゴシック" charset="0"/>
                <a:cs typeface="ＭＳ Ｐゴシック" charset="0"/>
              </a:defRPr>
            </a:lvl4pPr>
            <a:lvl5pPr algn="l" rtl="0" eaLnBrk="1" fontAlgn="base" hangingPunct="1">
              <a:spcBef>
                <a:spcPct val="0"/>
              </a:spcBef>
              <a:spcAft>
                <a:spcPct val="0"/>
              </a:spcAft>
              <a:defRPr sz="2400" b="1">
                <a:solidFill>
                  <a:srgbClr val="333333"/>
                </a:solidFill>
                <a:latin typeface="TUM Neue Helvetica 55 Regular" pitchFamily="34" charset="0"/>
                <a:ea typeface="ＭＳ Ｐゴシック" charset="0"/>
                <a:cs typeface="ＭＳ Ｐゴシック" charset="0"/>
              </a:defRPr>
            </a:lvl5pPr>
            <a:lvl6pPr marL="457200" algn="l" rtl="0" eaLnBrk="1" fontAlgn="base" hangingPunct="1">
              <a:spcBef>
                <a:spcPct val="0"/>
              </a:spcBef>
              <a:spcAft>
                <a:spcPct val="0"/>
              </a:spcAft>
              <a:defRPr sz="2400" b="1">
                <a:solidFill>
                  <a:srgbClr val="333333"/>
                </a:solidFill>
                <a:latin typeface="TUM Neue Helvetica 55 Regular" pitchFamily="34" charset="0"/>
              </a:defRPr>
            </a:lvl6pPr>
            <a:lvl7pPr marL="914400" algn="l" rtl="0" eaLnBrk="1" fontAlgn="base" hangingPunct="1">
              <a:spcBef>
                <a:spcPct val="0"/>
              </a:spcBef>
              <a:spcAft>
                <a:spcPct val="0"/>
              </a:spcAft>
              <a:defRPr sz="2400" b="1">
                <a:solidFill>
                  <a:srgbClr val="333333"/>
                </a:solidFill>
                <a:latin typeface="TUM Neue Helvetica 55 Regular" pitchFamily="34" charset="0"/>
              </a:defRPr>
            </a:lvl7pPr>
            <a:lvl8pPr marL="1371600" algn="l" rtl="0" eaLnBrk="1" fontAlgn="base" hangingPunct="1">
              <a:spcBef>
                <a:spcPct val="0"/>
              </a:spcBef>
              <a:spcAft>
                <a:spcPct val="0"/>
              </a:spcAft>
              <a:defRPr sz="2400" b="1">
                <a:solidFill>
                  <a:srgbClr val="333333"/>
                </a:solidFill>
                <a:latin typeface="TUM Neue Helvetica 55 Regular" pitchFamily="34" charset="0"/>
              </a:defRPr>
            </a:lvl8pPr>
            <a:lvl9pPr marL="1828800" algn="l" rtl="0" eaLnBrk="1" fontAlgn="base" hangingPunct="1">
              <a:spcBef>
                <a:spcPct val="0"/>
              </a:spcBef>
              <a:spcAft>
                <a:spcPct val="0"/>
              </a:spcAft>
              <a:defRPr sz="2400" b="1">
                <a:solidFill>
                  <a:srgbClr val="333333"/>
                </a:solidFill>
                <a:latin typeface="TUM Neue Helvetica 55 Regular" pitchFamily="34" charset="0"/>
              </a:defRPr>
            </a:lvl9pPr>
          </a:lstStyle>
          <a:p>
            <a:pPr defTabSz="914400"/>
            <a:r>
              <a:rPr lang="nl-NL" kern="0"/>
              <a:t>Network Physiology: Challenges</a:t>
            </a:r>
          </a:p>
        </p:txBody>
      </p:sp>
    </p:spTree>
    <p:extLst>
      <p:ext uri="{BB962C8B-B14F-4D97-AF65-F5344CB8AC3E}">
        <p14:creationId xmlns:p14="http://schemas.microsoft.com/office/powerpoint/2010/main" val="15372332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6B99DAD-C552-F374-A54E-6D1BAA572BE6}"/>
              </a:ext>
            </a:extLst>
          </p:cNvPr>
          <p:cNvSpPr>
            <a:spLocks noGrp="1"/>
          </p:cNvSpPr>
          <p:nvPr>
            <p:ph type="title"/>
          </p:nvPr>
        </p:nvSpPr>
        <p:spPr/>
        <p:txBody>
          <a:bodyPr/>
          <a:lstStyle/>
          <a:p>
            <a:r>
              <a:rPr lang="nl-NL"/>
              <a:t>Human Body = Huge Data generator</a:t>
            </a:r>
          </a:p>
        </p:txBody>
      </p:sp>
      <p:pic>
        <p:nvPicPr>
          <p:cNvPr id="8" name="Tijdelijke aanduiding voor inhoud 7">
            <a:extLst>
              <a:ext uri="{FF2B5EF4-FFF2-40B4-BE49-F238E27FC236}">
                <a16:creationId xmlns:a16="http://schemas.microsoft.com/office/drawing/2014/main" id="{FF9CD352-E74B-4C3E-BDC8-5367079E6482}"/>
              </a:ext>
            </a:extLst>
          </p:cNvPr>
          <p:cNvPicPr>
            <a:picLocks noGrp="1" noChangeAspect="1"/>
          </p:cNvPicPr>
          <p:nvPr>
            <p:ph idx="1"/>
          </p:nvPr>
        </p:nvPicPr>
        <p:blipFill>
          <a:blip r:embed="rId3"/>
          <a:stretch>
            <a:fillRect/>
          </a:stretch>
        </p:blipFill>
        <p:spPr>
          <a:xfrm>
            <a:off x="4142802" y="787570"/>
            <a:ext cx="4744595" cy="3571875"/>
          </a:xfrm>
        </p:spPr>
      </p:pic>
      <p:sp>
        <p:nvSpPr>
          <p:cNvPr id="4" name="Tijdelijke aanduiding voor datum 3">
            <a:extLst>
              <a:ext uri="{FF2B5EF4-FFF2-40B4-BE49-F238E27FC236}">
                <a16:creationId xmlns:a16="http://schemas.microsoft.com/office/drawing/2014/main" id="{0508B5B2-170A-C37B-31F6-61F112BAF998}"/>
              </a:ext>
            </a:extLst>
          </p:cNvPr>
          <p:cNvSpPr>
            <a:spLocks noGrp="1"/>
          </p:cNvSpPr>
          <p:nvPr>
            <p:ph type="dt" sz="half" idx="2"/>
          </p:nvPr>
        </p:nvSpPr>
        <p:spPr/>
        <p:txBody>
          <a:bodyPr/>
          <a:lstStyle/>
          <a:p>
            <a:fld id="{A7BDDEFD-4FCF-7348-AEF1-A537DD785750}" type="datetime4">
              <a:rPr lang="en-US" smtClean="0"/>
              <a:t>July 10, 2024</a:t>
            </a:fld>
            <a:endParaRPr lang="en-US"/>
          </a:p>
        </p:txBody>
      </p:sp>
      <p:sp>
        <p:nvSpPr>
          <p:cNvPr id="5" name="Tijdelijke aanduiding voor voettekst 4">
            <a:extLst>
              <a:ext uri="{FF2B5EF4-FFF2-40B4-BE49-F238E27FC236}">
                <a16:creationId xmlns:a16="http://schemas.microsoft.com/office/drawing/2014/main" id="{4307EFFA-8175-BE45-0B38-F121E75042E0}"/>
              </a:ext>
            </a:extLst>
          </p:cNvPr>
          <p:cNvSpPr>
            <a:spLocks noGrp="1"/>
          </p:cNvSpPr>
          <p:nvPr>
            <p:ph type="ftr" sz="quarter" idx="3"/>
          </p:nvPr>
        </p:nvSpPr>
        <p:spPr/>
        <p:txBody>
          <a:bodyPr/>
          <a:lstStyle/>
          <a:p>
            <a:r>
              <a:rPr lang="en-US"/>
              <a:t>Computer Aided Medical Procedures</a:t>
            </a:r>
            <a:endParaRPr lang="en-US" dirty="0"/>
          </a:p>
        </p:txBody>
      </p:sp>
      <p:sp>
        <p:nvSpPr>
          <p:cNvPr id="6" name="Tijdelijke aanduiding voor dianummer 5">
            <a:extLst>
              <a:ext uri="{FF2B5EF4-FFF2-40B4-BE49-F238E27FC236}">
                <a16:creationId xmlns:a16="http://schemas.microsoft.com/office/drawing/2014/main" id="{7B9A9C87-E309-C058-935E-93F78BB35B78}"/>
              </a:ext>
            </a:extLst>
          </p:cNvPr>
          <p:cNvSpPr>
            <a:spLocks noGrp="1"/>
          </p:cNvSpPr>
          <p:nvPr>
            <p:ph type="sldNum" sz="quarter" idx="4"/>
          </p:nvPr>
        </p:nvSpPr>
        <p:spPr/>
        <p:txBody>
          <a:bodyPr/>
          <a:lstStyle/>
          <a:p>
            <a:r>
              <a:rPr lang="en-US"/>
              <a:t>Slide </a:t>
            </a:r>
            <a:fld id="{E27654B9-2CBC-E046-9B7E-70345D26D3AC}" type="slidenum">
              <a:rPr lang="en-US" smtClean="0"/>
              <a:t>17</a:t>
            </a:fld>
            <a:endParaRPr lang="en-US" dirty="0"/>
          </a:p>
        </p:txBody>
      </p:sp>
      <p:sp>
        <p:nvSpPr>
          <p:cNvPr id="11" name="Content Placeholder 2">
            <a:extLst>
              <a:ext uri="{FF2B5EF4-FFF2-40B4-BE49-F238E27FC236}">
                <a16:creationId xmlns:a16="http://schemas.microsoft.com/office/drawing/2014/main" id="{BE1234B7-E2DF-083D-0231-F7E571E8784D}"/>
              </a:ext>
            </a:extLst>
          </p:cNvPr>
          <p:cNvSpPr txBox="1">
            <a:spLocks/>
          </p:cNvSpPr>
          <p:nvPr/>
        </p:nvSpPr>
        <p:spPr bwMode="auto">
          <a:xfrm>
            <a:off x="3926958" y="4347138"/>
            <a:ext cx="5560313" cy="64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har char="•"/>
              <a:defRPr>
                <a:solidFill>
                  <a:srgbClr val="333333"/>
                </a:solidFill>
                <a:latin typeface="+mn-lt"/>
                <a:ea typeface="ＭＳ Ｐゴシック" charset="0"/>
                <a:cs typeface="ＭＳ Ｐゴシック" charset="0"/>
              </a:defRPr>
            </a:lvl1pPr>
            <a:lvl2pPr marL="742950" indent="-285750" algn="l" rtl="0" eaLnBrk="1" fontAlgn="base" hangingPunct="1">
              <a:spcBef>
                <a:spcPct val="20000"/>
              </a:spcBef>
              <a:spcAft>
                <a:spcPct val="0"/>
              </a:spcAft>
              <a:buChar char="–"/>
              <a:defRPr sz="1400">
                <a:solidFill>
                  <a:srgbClr val="333333"/>
                </a:solidFill>
                <a:latin typeface="+mn-lt"/>
                <a:ea typeface="ＭＳ Ｐゴシック" charset="0"/>
              </a:defRPr>
            </a:lvl2pPr>
            <a:lvl3pPr marL="1143000" indent="-228600" algn="l" rtl="0" eaLnBrk="1" fontAlgn="base" hangingPunct="1">
              <a:spcBef>
                <a:spcPct val="20000"/>
              </a:spcBef>
              <a:spcAft>
                <a:spcPct val="0"/>
              </a:spcAft>
              <a:buChar char="•"/>
              <a:defRPr sz="1400">
                <a:solidFill>
                  <a:srgbClr val="333333"/>
                </a:solidFill>
                <a:latin typeface="+mn-lt"/>
                <a:ea typeface="ＭＳ Ｐゴシック" charset="0"/>
              </a:defRPr>
            </a:lvl3pPr>
            <a:lvl4pPr marL="1600200" indent="-228600" algn="l" rtl="0" eaLnBrk="1" fontAlgn="base" hangingPunct="1">
              <a:spcBef>
                <a:spcPct val="20000"/>
              </a:spcBef>
              <a:spcAft>
                <a:spcPct val="0"/>
              </a:spcAft>
              <a:buChar char="–"/>
              <a:defRPr sz="1400">
                <a:solidFill>
                  <a:srgbClr val="333333"/>
                </a:solidFill>
                <a:latin typeface="+mn-lt"/>
                <a:ea typeface="ＭＳ Ｐゴシック" charset="0"/>
              </a:defRPr>
            </a:lvl4pPr>
            <a:lvl5pPr marL="2057400" indent="-228600" algn="l" rtl="0" eaLnBrk="1" fontAlgn="base" hangingPunct="1">
              <a:spcBef>
                <a:spcPct val="20000"/>
              </a:spcBef>
              <a:spcAft>
                <a:spcPct val="0"/>
              </a:spcAft>
              <a:buChar char="»"/>
              <a:defRPr sz="1400">
                <a:solidFill>
                  <a:srgbClr val="333333"/>
                </a:solidFill>
                <a:latin typeface="+mn-lt"/>
                <a:ea typeface="ＭＳ Ｐゴシック" charset="0"/>
              </a:defRPr>
            </a:lvl5pPr>
            <a:lvl6pPr marL="2514600" indent="-228600" algn="l" rtl="0" eaLnBrk="1" fontAlgn="base" hangingPunct="1">
              <a:spcBef>
                <a:spcPct val="20000"/>
              </a:spcBef>
              <a:spcAft>
                <a:spcPct val="0"/>
              </a:spcAft>
              <a:buChar char="»"/>
              <a:defRPr sz="1400">
                <a:solidFill>
                  <a:srgbClr val="333333"/>
                </a:solidFill>
                <a:latin typeface="+mn-lt"/>
              </a:defRPr>
            </a:lvl6pPr>
            <a:lvl7pPr marL="2971800" indent="-228600" algn="l" rtl="0" eaLnBrk="1" fontAlgn="base" hangingPunct="1">
              <a:spcBef>
                <a:spcPct val="20000"/>
              </a:spcBef>
              <a:spcAft>
                <a:spcPct val="0"/>
              </a:spcAft>
              <a:buChar char="»"/>
              <a:defRPr sz="1400">
                <a:solidFill>
                  <a:srgbClr val="333333"/>
                </a:solidFill>
                <a:latin typeface="+mn-lt"/>
              </a:defRPr>
            </a:lvl7pPr>
            <a:lvl8pPr marL="3429000" indent="-228600" algn="l" rtl="0" eaLnBrk="1" fontAlgn="base" hangingPunct="1">
              <a:spcBef>
                <a:spcPct val="20000"/>
              </a:spcBef>
              <a:spcAft>
                <a:spcPct val="0"/>
              </a:spcAft>
              <a:buChar char="»"/>
              <a:defRPr sz="1400">
                <a:solidFill>
                  <a:srgbClr val="333333"/>
                </a:solidFill>
                <a:latin typeface="+mn-lt"/>
              </a:defRPr>
            </a:lvl8pPr>
            <a:lvl9pPr marL="3886200" indent="-228600" algn="l" rtl="0" eaLnBrk="1" fontAlgn="base" hangingPunct="1">
              <a:spcBef>
                <a:spcPct val="20000"/>
              </a:spcBef>
              <a:spcAft>
                <a:spcPct val="0"/>
              </a:spcAft>
              <a:buChar char="»"/>
              <a:defRPr sz="1400">
                <a:solidFill>
                  <a:srgbClr val="333333"/>
                </a:solidFill>
                <a:latin typeface="+mn-lt"/>
              </a:defRPr>
            </a:lvl9pPr>
          </a:lstStyle>
          <a:p>
            <a:pPr marL="0" indent="0" defTabSz="914400">
              <a:buFontTx/>
              <a:buNone/>
            </a:pPr>
            <a:r>
              <a:rPr lang="en-US" sz="1050" i="1" kern="0">
                <a:solidFill>
                  <a:srgbClr val="0D5FCD"/>
                </a:solidFill>
              </a:rPr>
              <a:t>Image from Ivanov, P. C. (2021). The new field of network physiology: Building the human physiolome. Frontiers in Network Physiology, 1. https://doi.org/10.3389/fnetp.2021.711778</a:t>
            </a:r>
          </a:p>
        </p:txBody>
      </p:sp>
      <p:sp>
        <p:nvSpPr>
          <p:cNvPr id="12" name="Tijdelijke aanduiding voor inhoud 2">
            <a:extLst>
              <a:ext uri="{FF2B5EF4-FFF2-40B4-BE49-F238E27FC236}">
                <a16:creationId xmlns:a16="http://schemas.microsoft.com/office/drawing/2014/main" id="{9F475198-A545-25A8-ED6C-25988DE53C33}"/>
              </a:ext>
            </a:extLst>
          </p:cNvPr>
          <p:cNvSpPr txBox="1">
            <a:spLocks/>
          </p:cNvSpPr>
          <p:nvPr/>
        </p:nvSpPr>
        <p:spPr bwMode="auto">
          <a:xfrm>
            <a:off x="419737" y="855381"/>
            <a:ext cx="3507221" cy="3829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har char="•"/>
              <a:defRPr>
                <a:solidFill>
                  <a:srgbClr val="333333"/>
                </a:solidFill>
                <a:latin typeface="+mn-lt"/>
                <a:ea typeface="ＭＳ Ｐゴシック" charset="0"/>
                <a:cs typeface="ＭＳ Ｐゴシック" charset="0"/>
              </a:defRPr>
            </a:lvl1pPr>
            <a:lvl2pPr marL="742950" indent="-285750" algn="l" rtl="0" eaLnBrk="1" fontAlgn="base" hangingPunct="1">
              <a:spcBef>
                <a:spcPct val="20000"/>
              </a:spcBef>
              <a:spcAft>
                <a:spcPct val="0"/>
              </a:spcAft>
              <a:buChar char="–"/>
              <a:defRPr sz="1400">
                <a:solidFill>
                  <a:srgbClr val="333333"/>
                </a:solidFill>
                <a:latin typeface="+mn-lt"/>
                <a:ea typeface="ＭＳ Ｐゴシック" charset="0"/>
              </a:defRPr>
            </a:lvl2pPr>
            <a:lvl3pPr marL="1143000" indent="-228600" algn="l" rtl="0" eaLnBrk="1" fontAlgn="base" hangingPunct="1">
              <a:spcBef>
                <a:spcPct val="20000"/>
              </a:spcBef>
              <a:spcAft>
                <a:spcPct val="0"/>
              </a:spcAft>
              <a:buChar char="•"/>
              <a:defRPr sz="1400">
                <a:solidFill>
                  <a:srgbClr val="333333"/>
                </a:solidFill>
                <a:latin typeface="+mn-lt"/>
                <a:ea typeface="ＭＳ Ｐゴシック" charset="0"/>
              </a:defRPr>
            </a:lvl3pPr>
            <a:lvl4pPr marL="1600200" indent="-228600" algn="l" rtl="0" eaLnBrk="1" fontAlgn="base" hangingPunct="1">
              <a:spcBef>
                <a:spcPct val="20000"/>
              </a:spcBef>
              <a:spcAft>
                <a:spcPct val="0"/>
              </a:spcAft>
              <a:buChar char="–"/>
              <a:defRPr sz="1400">
                <a:solidFill>
                  <a:srgbClr val="333333"/>
                </a:solidFill>
                <a:latin typeface="+mn-lt"/>
                <a:ea typeface="ＭＳ Ｐゴシック" charset="0"/>
              </a:defRPr>
            </a:lvl4pPr>
            <a:lvl5pPr marL="2057400" indent="-228600" algn="l" rtl="0" eaLnBrk="1" fontAlgn="base" hangingPunct="1">
              <a:spcBef>
                <a:spcPct val="20000"/>
              </a:spcBef>
              <a:spcAft>
                <a:spcPct val="0"/>
              </a:spcAft>
              <a:buChar char="»"/>
              <a:defRPr sz="1400">
                <a:solidFill>
                  <a:srgbClr val="333333"/>
                </a:solidFill>
                <a:latin typeface="+mn-lt"/>
                <a:ea typeface="ＭＳ Ｐゴシック" charset="0"/>
              </a:defRPr>
            </a:lvl5pPr>
            <a:lvl6pPr marL="2514600" indent="-228600" algn="l" rtl="0" eaLnBrk="1" fontAlgn="base" hangingPunct="1">
              <a:spcBef>
                <a:spcPct val="20000"/>
              </a:spcBef>
              <a:spcAft>
                <a:spcPct val="0"/>
              </a:spcAft>
              <a:buChar char="»"/>
              <a:defRPr sz="1400">
                <a:solidFill>
                  <a:srgbClr val="333333"/>
                </a:solidFill>
                <a:latin typeface="+mn-lt"/>
              </a:defRPr>
            </a:lvl6pPr>
            <a:lvl7pPr marL="2971800" indent="-228600" algn="l" rtl="0" eaLnBrk="1" fontAlgn="base" hangingPunct="1">
              <a:spcBef>
                <a:spcPct val="20000"/>
              </a:spcBef>
              <a:spcAft>
                <a:spcPct val="0"/>
              </a:spcAft>
              <a:buChar char="»"/>
              <a:defRPr sz="1400">
                <a:solidFill>
                  <a:srgbClr val="333333"/>
                </a:solidFill>
                <a:latin typeface="+mn-lt"/>
              </a:defRPr>
            </a:lvl7pPr>
            <a:lvl8pPr marL="3429000" indent="-228600" algn="l" rtl="0" eaLnBrk="1" fontAlgn="base" hangingPunct="1">
              <a:spcBef>
                <a:spcPct val="20000"/>
              </a:spcBef>
              <a:spcAft>
                <a:spcPct val="0"/>
              </a:spcAft>
              <a:buChar char="»"/>
              <a:defRPr sz="1400">
                <a:solidFill>
                  <a:srgbClr val="333333"/>
                </a:solidFill>
                <a:latin typeface="+mn-lt"/>
              </a:defRPr>
            </a:lvl8pPr>
            <a:lvl9pPr marL="3886200" indent="-228600" algn="l" rtl="0" eaLnBrk="1" fontAlgn="base" hangingPunct="1">
              <a:spcBef>
                <a:spcPct val="20000"/>
              </a:spcBef>
              <a:spcAft>
                <a:spcPct val="0"/>
              </a:spcAft>
              <a:buChar char="»"/>
              <a:defRPr sz="1400">
                <a:solidFill>
                  <a:srgbClr val="333333"/>
                </a:solidFill>
                <a:latin typeface="+mn-lt"/>
              </a:defRPr>
            </a:lvl9pPr>
          </a:lstStyle>
          <a:p>
            <a:pPr defTabSz="914400">
              <a:buClr>
                <a:srgbClr val="073776"/>
              </a:buClr>
            </a:pPr>
            <a:r>
              <a:rPr lang="nl-NL" sz="2400" kern="0"/>
              <a:t>Availability in Clinical Setting</a:t>
            </a:r>
            <a:br>
              <a:rPr lang="nl-NL" sz="2400" kern="0"/>
            </a:br>
            <a:br>
              <a:rPr lang="nl-NL" sz="2400" kern="0"/>
            </a:br>
            <a:endParaRPr lang="nl-NL" sz="2400" kern="0"/>
          </a:p>
          <a:p>
            <a:pPr defTabSz="914400">
              <a:buClr>
                <a:srgbClr val="073776"/>
              </a:buClr>
            </a:pPr>
            <a:r>
              <a:rPr lang="nl-NL" sz="2400" kern="0"/>
              <a:t>What data to focus on?</a:t>
            </a:r>
          </a:p>
          <a:p>
            <a:pPr defTabSz="914400">
              <a:buClr>
                <a:srgbClr val="073776"/>
              </a:buClr>
            </a:pPr>
            <a:endParaRPr lang="nl-NL" kern="0"/>
          </a:p>
          <a:p>
            <a:pPr defTabSz="914400">
              <a:buClr>
                <a:srgbClr val="073776"/>
              </a:buClr>
            </a:pPr>
            <a:endParaRPr lang="nl-NL" kern="0"/>
          </a:p>
          <a:p>
            <a:pPr defTabSz="914400">
              <a:buClr>
                <a:srgbClr val="073776"/>
              </a:buClr>
            </a:pPr>
            <a:endParaRPr lang="nl-NL" kern="0"/>
          </a:p>
          <a:p>
            <a:pPr defTabSz="914400">
              <a:buClr>
                <a:srgbClr val="073776"/>
              </a:buClr>
            </a:pPr>
            <a:endParaRPr lang="nl-NL" kern="0"/>
          </a:p>
          <a:p>
            <a:pPr defTabSz="914400">
              <a:buClr>
                <a:srgbClr val="073776"/>
              </a:buClr>
            </a:pPr>
            <a:endParaRPr lang="nl-NL" kern="0"/>
          </a:p>
          <a:p>
            <a:pPr defTabSz="914400">
              <a:buClr>
                <a:srgbClr val="073776"/>
              </a:buClr>
            </a:pPr>
            <a:endParaRPr lang="nl-NL" kern="0"/>
          </a:p>
          <a:p>
            <a:pPr defTabSz="914400">
              <a:buClr>
                <a:srgbClr val="073776"/>
              </a:buClr>
            </a:pPr>
            <a:endParaRPr lang="nl-NL" kern="0"/>
          </a:p>
        </p:txBody>
      </p:sp>
    </p:spTree>
    <p:extLst>
      <p:ext uri="{BB962C8B-B14F-4D97-AF65-F5344CB8AC3E}">
        <p14:creationId xmlns:p14="http://schemas.microsoft.com/office/powerpoint/2010/main" val="170316160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F74CACA-A4F7-DFD0-A547-140B6FF85BB8}"/>
              </a:ext>
            </a:extLst>
          </p:cNvPr>
          <p:cNvSpPr>
            <a:spLocks noGrp="1"/>
          </p:cNvSpPr>
          <p:nvPr>
            <p:ph type="title"/>
          </p:nvPr>
        </p:nvSpPr>
        <p:spPr>
          <a:xfrm>
            <a:off x="440374" y="192025"/>
            <a:ext cx="8404225" cy="457200"/>
          </a:xfrm>
        </p:spPr>
        <p:txBody>
          <a:bodyPr/>
          <a:lstStyle/>
          <a:p>
            <a:r>
              <a:rPr lang="nl-NL"/>
              <a:t>Major Challenges Physiology</a:t>
            </a:r>
          </a:p>
        </p:txBody>
      </p:sp>
      <p:sp>
        <p:nvSpPr>
          <p:cNvPr id="3" name="Tijdelijke aanduiding voor inhoud 2">
            <a:extLst>
              <a:ext uri="{FF2B5EF4-FFF2-40B4-BE49-F238E27FC236}">
                <a16:creationId xmlns:a16="http://schemas.microsoft.com/office/drawing/2014/main" id="{31079332-0A5A-B935-74EC-A4501D84DBFF}"/>
              </a:ext>
            </a:extLst>
          </p:cNvPr>
          <p:cNvSpPr>
            <a:spLocks noGrp="1"/>
          </p:cNvSpPr>
          <p:nvPr>
            <p:ph idx="1"/>
          </p:nvPr>
        </p:nvSpPr>
        <p:spPr>
          <a:xfrm>
            <a:off x="419736" y="914400"/>
            <a:ext cx="8424863" cy="3829050"/>
          </a:xfrm>
        </p:spPr>
        <p:txBody>
          <a:bodyPr/>
          <a:lstStyle/>
          <a:p>
            <a:pPr>
              <a:buClr>
                <a:srgbClr val="073776"/>
              </a:buClr>
            </a:pPr>
            <a:r>
              <a:rPr lang="nl-NL" sz="2400" dirty="0" err="1"/>
              <a:t>Dynamic</a:t>
            </a:r>
            <a:r>
              <a:rPr lang="nl-NL" sz="2400" dirty="0"/>
              <a:t> system </a:t>
            </a:r>
            <a:r>
              <a:rPr lang="nl-NL" sz="2400" dirty="0" err="1"/>
              <a:t>states</a:t>
            </a:r>
            <a:endParaRPr lang="nl-NL" sz="2400" dirty="0"/>
          </a:p>
          <a:p>
            <a:pPr>
              <a:buClr>
                <a:srgbClr val="073776"/>
              </a:buClr>
            </a:pPr>
            <a:r>
              <a:rPr lang="nl-NL" sz="2400" dirty="0" err="1"/>
              <a:t>Nonlinear</a:t>
            </a:r>
            <a:r>
              <a:rPr lang="nl-NL" sz="2400" dirty="0"/>
              <a:t> </a:t>
            </a:r>
            <a:r>
              <a:rPr lang="nl-NL" sz="2400" dirty="0" err="1"/>
              <a:t>and</a:t>
            </a:r>
            <a:r>
              <a:rPr lang="nl-NL" sz="2400" dirty="0"/>
              <a:t> </a:t>
            </a:r>
            <a:r>
              <a:rPr lang="nl-NL" sz="2400" dirty="0" err="1"/>
              <a:t>Dynamic</a:t>
            </a:r>
            <a:r>
              <a:rPr lang="nl-NL" sz="2400" dirty="0"/>
              <a:t> </a:t>
            </a:r>
            <a:r>
              <a:rPr lang="nl-NL" sz="2400" dirty="0" err="1"/>
              <a:t>interactions</a:t>
            </a:r>
            <a:endParaRPr lang="nl-NL" sz="2400" dirty="0"/>
          </a:p>
          <a:p>
            <a:pPr>
              <a:buClr>
                <a:srgbClr val="073776"/>
              </a:buClr>
            </a:pPr>
            <a:r>
              <a:rPr lang="nl-NL" sz="2400" dirty="0">
                <a:solidFill>
                  <a:schemeClr val="accent4"/>
                </a:solidFill>
              </a:rPr>
              <a:t>Multi-</a:t>
            </a:r>
            <a:r>
              <a:rPr lang="nl-NL" sz="2400" dirty="0" err="1">
                <a:solidFill>
                  <a:schemeClr val="accent4"/>
                </a:solidFill>
              </a:rPr>
              <a:t>scale</a:t>
            </a:r>
            <a:r>
              <a:rPr lang="nl-NL" sz="2400" dirty="0">
                <a:solidFill>
                  <a:schemeClr val="accent4"/>
                </a:solidFill>
              </a:rPr>
              <a:t> Data </a:t>
            </a:r>
          </a:p>
          <a:p>
            <a:pPr marL="457200" lvl="1" indent="0">
              <a:buClr>
                <a:srgbClr val="073776"/>
              </a:buClr>
              <a:buNone/>
            </a:pPr>
            <a:endParaRPr lang="nl-NL" sz="2800" dirty="0"/>
          </a:p>
          <a:p>
            <a:pPr>
              <a:buClr>
                <a:srgbClr val="073776"/>
              </a:buClr>
            </a:pPr>
            <a:endParaRPr lang="nl-NL" sz="2800" dirty="0"/>
          </a:p>
          <a:p>
            <a:pPr>
              <a:buClr>
                <a:srgbClr val="073776"/>
              </a:buClr>
            </a:pPr>
            <a:endParaRPr lang="nl-NL" sz="2800" dirty="0"/>
          </a:p>
          <a:p>
            <a:pPr>
              <a:buClr>
                <a:srgbClr val="073776"/>
              </a:buClr>
            </a:pPr>
            <a:endParaRPr lang="nl-NL" sz="2800" dirty="0"/>
          </a:p>
          <a:p>
            <a:pPr>
              <a:buClr>
                <a:srgbClr val="073776"/>
              </a:buClr>
            </a:pPr>
            <a:endParaRPr lang="nl-NL" sz="2800" dirty="0"/>
          </a:p>
          <a:p>
            <a:pPr>
              <a:buClr>
                <a:srgbClr val="073776"/>
              </a:buClr>
            </a:pPr>
            <a:endParaRPr lang="nl-NL" sz="2800" dirty="0"/>
          </a:p>
          <a:p>
            <a:pPr>
              <a:buClr>
                <a:srgbClr val="073776"/>
              </a:buClr>
            </a:pPr>
            <a:endParaRPr lang="nl-NL" sz="2800" dirty="0"/>
          </a:p>
          <a:p>
            <a:pPr>
              <a:buClr>
                <a:srgbClr val="073776"/>
              </a:buClr>
            </a:pPr>
            <a:endParaRPr lang="nl-NL" sz="2800" dirty="0"/>
          </a:p>
        </p:txBody>
      </p:sp>
      <p:sp>
        <p:nvSpPr>
          <p:cNvPr id="4" name="Tijdelijke aanduiding voor datum 3">
            <a:extLst>
              <a:ext uri="{FF2B5EF4-FFF2-40B4-BE49-F238E27FC236}">
                <a16:creationId xmlns:a16="http://schemas.microsoft.com/office/drawing/2014/main" id="{4DD65836-DEB7-B14F-38A5-997613C09776}"/>
              </a:ext>
            </a:extLst>
          </p:cNvPr>
          <p:cNvSpPr>
            <a:spLocks noGrp="1"/>
          </p:cNvSpPr>
          <p:nvPr>
            <p:ph type="dt" sz="half" idx="2"/>
          </p:nvPr>
        </p:nvSpPr>
        <p:spPr/>
        <p:txBody>
          <a:bodyPr/>
          <a:lstStyle/>
          <a:p>
            <a:fld id="{A7BDDEFD-4FCF-7348-AEF1-A537DD785750}" type="datetime4">
              <a:rPr lang="en-US" smtClean="0"/>
              <a:t>July 10, 2024</a:t>
            </a:fld>
            <a:endParaRPr lang="en-US"/>
          </a:p>
        </p:txBody>
      </p:sp>
      <p:sp>
        <p:nvSpPr>
          <p:cNvPr id="5" name="Tijdelijke aanduiding voor voettekst 4">
            <a:extLst>
              <a:ext uri="{FF2B5EF4-FFF2-40B4-BE49-F238E27FC236}">
                <a16:creationId xmlns:a16="http://schemas.microsoft.com/office/drawing/2014/main" id="{8D287C0B-9060-357B-EFDE-7D579D48603F}"/>
              </a:ext>
            </a:extLst>
          </p:cNvPr>
          <p:cNvSpPr>
            <a:spLocks noGrp="1"/>
          </p:cNvSpPr>
          <p:nvPr>
            <p:ph type="ftr" sz="quarter" idx="3"/>
          </p:nvPr>
        </p:nvSpPr>
        <p:spPr/>
        <p:txBody>
          <a:bodyPr/>
          <a:lstStyle/>
          <a:p>
            <a:r>
              <a:rPr lang="en-US"/>
              <a:t>Computer Aided Medical Procedures</a:t>
            </a:r>
            <a:endParaRPr lang="en-US" dirty="0"/>
          </a:p>
        </p:txBody>
      </p:sp>
      <p:sp>
        <p:nvSpPr>
          <p:cNvPr id="6" name="Tijdelijke aanduiding voor dianummer 5">
            <a:extLst>
              <a:ext uri="{FF2B5EF4-FFF2-40B4-BE49-F238E27FC236}">
                <a16:creationId xmlns:a16="http://schemas.microsoft.com/office/drawing/2014/main" id="{35DFC19B-0173-1C55-7479-117C55D5E17D}"/>
              </a:ext>
            </a:extLst>
          </p:cNvPr>
          <p:cNvSpPr>
            <a:spLocks noGrp="1"/>
          </p:cNvSpPr>
          <p:nvPr>
            <p:ph type="sldNum" sz="quarter" idx="4"/>
          </p:nvPr>
        </p:nvSpPr>
        <p:spPr/>
        <p:txBody>
          <a:bodyPr/>
          <a:lstStyle/>
          <a:p>
            <a:r>
              <a:rPr lang="en-US"/>
              <a:t>Slide </a:t>
            </a:r>
            <a:fld id="{E27654B9-2CBC-E046-9B7E-70345D26D3AC}" type="slidenum">
              <a:rPr lang="en-US" smtClean="0"/>
              <a:t>18</a:t>
            </a:fld>
            <a:endParaRPr lang="en-US" dirty="0"/>
          </a:p>
        </p:txBody>
      </p:sp>
      <p:pic>
        <p:nvPicPr>
          <p:cNvPr id="8" name="Graphic 7" descr="Vraagteken met effen opvulling">
            <a:extLst>
              <a:ext uri="{FF2B5EF4-FFF2-40B4-BE49-F238E27FC236}">
                <a16:creationId xmlns:a16="http://schemas.microsoft.com/office/drawing/2014/main" id="{316DE761-826A-FF17-C828-4153A1199EBA}"/>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750378" y="901995"/>
            <a:ext cx="712353" cy="712353"/>
          </a:xfrm>
          <a:prstGeom prst="rect">
            <a:avLst/>
          </a:prstGeom>
        </p:spPr>
      </p:pic>
      <p:pic>
        <p:nvPicPr>
          <p:cNvPr id="10" name="Graphic 9" descr="Tekenfiguur met effen opvulling">
            <a:extLst>
              <a:ext uri="{FF2B5EF4-FFF2-40B4-BE49-F238E27FC236}">
                <a16:creationId xmlns:a16="http://schemas.microsoft.com/office/drawing/2014/main" id="{17F49E28-98DD-60DC-E2D5-011EDC765582}"/>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6107455" y="1906399"/>
            <a:ext cx="1969745" cy="1969745"/>
          </a:xfrm>
          <a:prstGeom prst="rect">
            <a:avLst/>
          </a:prstGeom>
        </p:spPr>
      </p:pic>
      <p:pic>
        <p:nvPicPr>
          <p:cNvPr id="11" name="Graphic 10" descr="Vraagteken met effen opvulling">
            <a:extLst>
              <a:ext uri="{FF2B5EF4-FFF2-40B4-BE49-F238E27FC236}">
                <a16:creationId xmlns:a16="http://schemas.microsoft.com/office/drawing/2014/main" id="{33822893-5C36-60F8-C89B-BFBF6E199FE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rot="21043375">
            <a:off x="6446465" y="788685"/>
            <a:ext cx="914400" cy="914400"/>
          </a:xfrm>
          <a:prstGeom prst="rect">
            <a:avLst/>
          </a:prstGeom>
        </p:spPr>
      </p:pic>
      <p:pic>
        <p:nvPicPr>
          <p:cNvPr id="12" name="Graphic 11" descr="Vraagteken met effen opvulling">
            <a:extLst>
              <a:ext uri="{FF2B5EF4-FFF2-40B4-BE49-F238E27FC236}">
                <a16:creationId xmlns:a16="http://schemas.microsoft.com/office/drawing/2014/main" id="{85BD95A9-782A-7CC0-4DC9-3BE251B7D82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326737" y="1634745"/>
            <a:ext cx="576928" cy="576928"/>
          </a:xfrm>
          <a:prstGeom prst="rect">
            <a:avLst/>
          </a:prstGeom>
        </p:spPr>
      </p:pic>
      <p:pic>
        <p:nvPicPr>
          <p:cNvPr id="13" name="Graphic 12" descr="Vraagteken met effen opvulling">
            <a:extLst>
              <a:ext uri="{FF2B5EF4-FFF2-40B4-BE49-F238E27FC236}">
                <a16:creationId xmlns:a16="http://schemas.microsoft.com/office/drawing/2014/main" id="{36D1B7B5-A6B1-6C3C-E554-831CA89BC56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rot="884976">
            <a:off x="7203499" y="1321307"/>
            <a:ext cx="914400" cy="914400"/>
          </a:xfrm>
          <a:prstGeom prst="rect">
            <a:avLst/>
          </a:prstGeom>
        </p:spPr>
      </p:pic>
      <p:pic>
        <p:nvPicPr>
          <p:cNvPr id="14" name="Graphic 13" descr="Vraagteken met effen opvulling">
            <a:extLst>
              <a:ext uri="{FF2B5EF4-FFF2-40B4-BE49-F238E27FC236}">
                <a16:creationId xmlns:a16="http://schemas.microsoft.com/office/drawing/2014/main" id="{36DB3FB7-02E6-42C6-5709-0B9E33BC352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rot="884976">
            <a:off x="5900444" y="1169202"/>
            <a:ext cx="548516" cy="548516"/>
          </a:xfrm>
          <a:prstGeom prst="rect">
            <a:avLst/>
          </a:prstGeom>
        </p:spPr>
      </p:pic>
      <p:pic>
        <p:nvPicPr>
          <p:cNvPr id="15" name="Graphic 14" descr="Vraagteken met effen opvulling">
            <a:extLst>
              <a:ext uri="{FF2B5EF4-FFF2-40B4-BE49-F238E27FC236}">
                <a16:creationId xmlns:a16="http://schemas.microsoft.com/office/drawing/2014/main" id="{BFF1475D-6F07-9A37-96A9-BEC5BC5E216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293178" y="866059"/>
            <a:ext cx="457200" cy="457200"/>
          </a:xfrm>
          <a:prstGeom prst="rect">
            <a:avLst/>
          </a:prstGeom>
        </p:spPr>
      </p:pic>
    </p:spTree>
    <p:extLst>
      <p:ext uri="{BB962C8B-B14F-4D97-AF65-F5344CB8AC3E}">
        <p14:creationId xmlns:p14="http://schemas.microsoft.com/office/powerpoint/2010/main" val="401354908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F74CACA-A4F7-DFD0-A547-140B6FF85BB8}"/>
              </a:ext>
            </a:extLst>
          </p:cNvPr>
          <p:cNvSpPr>
            <a:spLocks noGrp="1"/>
          </p:cNvSpPr>
          <p:nvPr>
            <p:ph type="title"/>
          </p:nvPr>
        </p:nvSpPr>
        <p:spPr>
          <a:xfrm>
            <a:off x="440374" y="192025"/>
            <a:ext cx="8404225" cy="457200"/>
          </a:xfrm>
        </p:spPr>
        <p:txBody>
          <a:bodyPr/>
          <a:lstStyle/>
          <a:p>
            <a:r>
              <a:rPr lang="nl-NL"/>
              <a:t>Current Solutions</a:t>
            </a:r>
          </a:p>
        </p:txBody>
      </p:sp>
      <p:sp>
        <p:nvSpPr>
          <p:cNvPr id="3" name="Tijdelijke aanduiding voor inhoud 2">
            <a:extLst>
              <a:ext uri="{FF2B5EF4-FFF2-40B4-BE49-F238E27FC236}">
                <a16:creationId xmlns:a16="http://schemas.microsoft.com/office/drawing/2014/main" id="{31079332-0A5A-B935-74EC-A4501D84DBFF}"/>
              </a:ext>
            </a:extLst>
          </p:cNvPr>
          <p:cNvSpPr>
            <a:spLocks noGrp="1"/>
          </p:cNvSpPr>
          <p:nvPr>
            <p:ph idx="1"/>
          </p:nvPr>
        </p:nvSpPr>
        <p:spPr>
          <a:xfrm>
            <a:off x="419737" y="914400"/>
            <a:ext cx="4609463" cy="3829050"/>
          </a:xfrm>
        </p:spPr>
        <p:txBody>
          <a:bodyPr/>
          <a:lstStyle/>
          <a:p>
            <a:pPr>
              <a:lnSpc>
                <a:spcPct val="150000"/>
              </a:lnSpc>
              <a:spcBef>
                <a:spcPts val="0"/>
              </a:spcBef>
              <a:buClr>
                <a:srgbClr val="073776"/>
              </a:buClr>
            </a:pPr>
            <a:r>
              <a:rPr lang="nl-NL" dirty="0" err="1">
                <a:solidFill>
                  <a:schemeClr val="accent4"/>
                </a:solidFill>
              </a:rPr>
              <a:t>Dynamic</a:t>
            </a:r>
            <a:r>
              <a:rPr lang="nl-NL" dirty="0">
                <a:solidFill>
                  <a:schemeClr val="accent4"/>
                </a:solidFill>
              </a:rPr>
              <a:t> system </a:t>
            </a:r>
            <a:r>
              <a:rPr lang="nl-NL" dirty="0" err="1">
                <a:solidFill>
                  <a:schemeClr val="accent4"/>
                </a:solidFill>
              </a:rPr>
              <a:t>states</a:t>
            </a:r>
            <a:endParaRPr lang="nl-NL" dirty="0">
              <a:solidFill>
                <a:schemeClr val="accent4"/>
              </a:solidFill>
            </a:endParaRPr>
          </a:p>
          <a:p>
            <a:pPr>
              <a:lnSpc>
                <a:spcPct val="150000"/>
              </a:lnSpc>
              <a:spcBef>
                <a:spcPts val="0"/>
              </a:spcBef>
              <a:buClr>
                <a:srgbClr val="073776"/>
              </a:buClr>
            </a:pPr>
            <a:r>
              <a:rPr lang="nl-NL" dirty="0" err="1">
                <a:solidFill>
                  <a:schemeClr val="accent4"/>
                </a:solidFill>
              </a:rPr>
              <a:t>Nonlinear</a:t>
            </a:r>
            <a:r>
              <a:rPr lang="nl-NL" dirty="0">
                <a:solidFill>
                  <a:schemeClr val="accent4"/>
                </a:solidFill>
              </a:rPr>
              <a:t> </a:t>
            </a:r>
            <a:r>
              <a:rPr lang="nl-NL" dirty="0" err="1">
                <a:solidFill>
                  <a:schemeClr val="accent4"/>
                </a:solidFill>
              </a:rPr>
              <a:t>and</a:t>
            </a:r>
            <a:r>
              <a:rPr lang="nl-NL" dirty="0">
                <a:solidFill>
                  <a:schemeClr val="accent4"/>
                </a:solidFill>
              </a:rPr>
              <a:t> </a:t>
            </a:r>
            <a:r>
              <a:rPr lang="nl-NL" dirty="0" err="1">
                <a:solidFill>
                  <a:schemeClr val="accent4"/>
                </a:solidFill>
              </a:rPr>
              <a:t>Dynamic</a:t>
            </a:r>
            <a:r>
              <a:rPr lang="nl-NL" dirty="0">
                <a:solidFill>
                  <a:schemeClr val="accent4"/>
                </a:solidFill>
              </a:rPr>
              <a:t> </a:t>
            </a:r>
            <a:r>
              <a:rPr lang="nl-NL" dirty="0" err="1">
                <a:solidFill>
                  <a:schemeClr val="accent4"/>
                </a:solidFill>
              </a:rPr>
              <a:t>interactions</a:t>
            </a:r>
            <a:endParaRPr lang="nl-NL" dirty="0">
              <a:solidFill>
                <a:schemeClr val="accent4"/>
              </a:solidFill>
            </a:endParaRPr>
          </a:p>
          <a:p>
            <a:pPr>
              <a:lnSpc>
                <a:spcPct val="150000"/>
              </a:lnSpc>
              <a:spcBef>
                <a:spcPts val="0"/>
              </a:spcBef>
              <a:buClr>
                <a:srgbClr val="073776"/>
              </a:buClr>
            </a:pPr>
            <a:r>
              <a:rPr lang="nl-NL" dirty="0">
                <a:solidFill>
                  <a:schemeClr val="accent4"/>
                </a:solidFill>
              </a:rPr>
              <a:t>Data </a:t>
            </a:r>
          </a:p>
          <a:p>
            <a:pPr marL="0" indent="0">
              <a:lnSpc>
                <a:spcPct val="150000"/>
              </a:lnSpc>
              <a:spcBef>
                <a:spcPts val="0"/>
              </a:spcBef>
              <a:buClr>
                <a:srgbClr val="073776"/>
              </a:buClr>
              <a:buNone/>
            </a:pPr>
            <a:endParaRPr lang="nl-NL" dirty="0">
              <a:solidFill>
                <a:schemeClr val="accent4"/>
              </a:solidFill>
            </a:endParaRPr>
          </a:p>
          <a:p>
            <a:pPr>
              <a:lnSpc>
                <a:spcPct val="150000"/>
              </a:lnSpc>
              <a:spcBef>
                <a:spcPts val="0"/>
              </a:spcBef>
              <a:buClr>
                <a:srgbClr val="073776"/>
              </a:buClr>
            </a:pPr>
            <a:endParaRPr lang="nl-NL" dirty="0">
              <a:solidFill>
                <a:schemeClr val="accent4"/>
              </a:solidFill>
            </a:endParaRPr>
          </a:p>
          <a:p>
            <a:pPr>
              <a:lnSpc>
                <a:spcPct val="150000"/>
              </a:lnSpc>
              <a:buClr>
                <a:srgbClr val="073776"/>
              </a:buClr>
            </a:pPr>
            <a:endParaRPr lang="nl-NL" dirty="0">
              <a:solidFill>
                <a:schemeClr val="accent4"/>
              </a:solidFill>
            </a:endParaRPr>
          </a:p>
          <a:p>
            <a:pPr>
              <a:lnSpc>
                <a:spcPct val="150000"/>
              </a:lnSpc>
              <a:buClr>
                <a:srgbClr val="073776"/>
              </a:buClr>
            </a:pPr>
            <a:endParaRPr lang="nl-NL" dirty="0">
              <a:solidFill>
                <a:schemeClr val="accent4"/>
              </a:solidFill>
            </a:endParaRPr>
          </a:p>
          <a:p>
            <a:pPr>
              <a:lnSpc>
                <a:spcPct val="150000"/>
              </a:lnSpc>
              <a:buClr>
                <a:srgbClr val="073776"/>
              </a:buClr>
            </a:pPr>
            <a:endParaRPr lang="nl-NL" dirty="0">
              <a:solidFill>
                <a:schemeClr val="accent4"/>
              </a:solidFill>
            </a:endParaRPr>
          </a:p>
          <a:p>
            <a:pPr>
              <a:lnSpc>
                <a:spcPct val="150000"/>
              </a:lnSpc>
              <a:buClr>
                <a:srgbClr val="073776"/>
              </a:buClr>
            </a:pPr>
            <a:endParaRPr lang="nl-NL" dirty="0">
              <a:solidFill>
                <a:schemeClr val="accent4"/>
              </a:solidFill>
            </a:endParaRPr>
          </a:p>
          <a:p>
            <a:pPr>
              <a:lnSpc>
                <a:spcPct val="150000"/>
              </a:lnSpc>
              <a:buClr>
                <a:srgbClr val="073776"/>
              </a:buClr>
            </a:pPr>
            <a:endParaRPr lang="nl-NL" dirty="0">
              <a:solidFill>
                <a:schemeClr val="accent4"/>
              </a:solidFill>
            </a:endParaRPr>
          </a:p>
        </p:txBody>
      </p:sp>
      <p:sp>
        <p:nvSpPr>
          <p:cNvPr id="4" name="Tijdelijke aanduiding voor datum 3">
            <a:extLst>
              <a:ext uri="{FF2B5EF4-FFF2-40B4-BE49-F238E27FC236}">
                <a16:creationId xmlns:a16="http://schemas.microsoft.com/office/drawing/2014/main" id="{4DD65836-DEB7-B14F-38A5-997613C09776}"/>
              </a:ext>
            </a:extLst>
          </p:cNvPr>
          <p:cNvSpPr>
            <a:spLocks noGrp="1"/>
          </p:cNvSpPr>
          <p:nvPr>
            <p:ph type="dt" sz="half" idx="2"/>
          </p:nvPr>
        </p:nvSpPr>
        <p:spPr/>
        <p:txBody>
          <a:bodyPr/>
          <a:lstStyle/>
          <a:p>
            <a:fld id="{A7BDDEFD-4FCF-7348-AEF1-A537DD785750}" type="datetime4">
              <a:rPr lang="en-US" smtClean="0"/>
              <a:t>July 10, 2024</a:t>
            </a:fld>
            <a:endParaRPr lang="en-US"/>
          </a:p>
        </p:txBody>
      </p:sp>
      <p:sp>
        <p:nvSpPr>
          <p:cNvPr id="5" name="Tijdelijke aanduiding voor voettekst 4">
            <a:extLst>
              <a:ext uri="{FF2B5EF4-FFF2-40B4-BE49-F238E27FC236}">
                <a16:creationId xmlns:a16="http://schemas.microsoft.com/office/drawing/2014/main" id="{8D287C0B-9060-357B-EFDE-7D579D48603F}"/>
              </a:ext>
            </a:extLst>
          </p:cNvPr>
          <p:cNvSpPr>
            <a:spLocks noGrp="1"/>
          </p:cNvSpPr>
          <p:nvPr>
            <p:ph type="ftr" sz="quarter" idx="3"/>
          </p:nvPr>
        </p:nvSpPr>
        <p:spPr/>
        <p:txBody>
          <a:bodyPr/>
          <a:lstStyle/>
          <a:p>
            <a:r>
              <a:rPr lang="en-US"/>
              <a:t>Computer Aided Medical Procedures</a:t>
            </a:r>
            <a:endParaRPr lang="en-US" dirty="0"/>
          </a:p>
        </p:txBody>
      </p:sp>
      <p:sp>
        <p:nvSpPr>
          <p:cNvPr id="6" name="Tijdelijke aanduiding voor dianummer 5">
            <a:extLst>
              <a:ext uri="{FF2B5EF4-FFF2-40B4-BE49-F238E27FC236}">
                <a16:creationId xmlns:a16="http://schemas.microsoft.com/office/drawing/2014/main" id="{35DFC19B-0173-1C55-7479-117C55D5E17D}"/>
              </a:ext>
            </a:extLst>
          </p:cNvPr>
          <p:cNvSpPr>
            <a:spLocks noGrp="1"/>
          </p:cNvSpPr>
          <p:nvPr>
            <p:ph type="sldNum" sz="quarter" idx="4"/>
          </p:nvPr>
        </p:nvSpPr>
        <p:spPr/>
        <p:txBody>
          <a:bodyPr/>
          <a:lstStyle/>
          <a:p>
            <a:r>
              <a:rPr lang="en-US"/>
              <a:t>Slide </a:t>
            </a:r>
            <a:fld id="{E27654B9-2CBC-E046-9B7E-70345D26D3AC}" type="slidenum">
              <a:rPr lang="en-US" smtClean="0"/>
              <a:t>19</a:t>
            </a:fld>
            <a:endParaRPr lang="en-US" dirty="0"/>
          </a:p>
        </p:txBody>
      </p:sp>
      <p:pic>
        <p:nvPicPr>
          <p:cNvPr id="9" name="Graphic 8" descr="Lichten aan met effen opvulling">
            <a:extLst>
              <a:ext uri="{FF2B5EF4-FFF2-40B4-BE49-F238E27FC236}">
                <a16:creationId xmlns:a16="http://schemas.microsoft.com/office/drawing/2014/main" id="{C0E44660-4264-3AE4-B8FC-C98EB3435F6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360417">
            <a:off x="8452492" y="3024476"/>
            <a:ext cx="492386" cy="492386"/>
          </a:xfrm>
          <a:prstGeom prst="rect">
            <a:avLst/>
          </a:prstGeom>
        </p:spPr>
      </p:pic>
      <p:pic>
        <p:nvPicPr>
          <p:cNvPr id="19" name="Graphic 18" descr="Tekenfiguur met effen opvulling">
            <a:extLst>
              <a:ext uri="{FF2B5EF4-FFF2-40B4-BE49-F238E27FC236}">
                <a16:creationId xmlns:a16="http://schemas.microsoft.com/office/drawing/2014/main" id="{88A98188-04A6-ECFA-0BF3-E5A7AF6B2EC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725449" y="3300265"/>
            <a:ext cx="1243841" cy="1243841"/>
          </a:xfrm>
          <a:prstGeom prst="rect">
            <a:avLst/>
          </a:prstGeom>
        </p:spPr>
      </p:pic>
      <p:sp>
        <p:nvSpPr>
          <p:cNvPr id="20" name="Tekstvak 19">
            <a:extLst>
              <a:ext uri="{FF2B5EF4-FFF2-40B4-BE49-F238E27FC236}">
                <a16:creationId xmlns:a16="http://schemas.microsoft.com/office/drawing/2014/main" id="{3785B3BC-49C2-00BD-C6E9-D16D16130822}"/>
              </a:ext>
            </a:extLst>
          </p:cNvPr>
          <p:cNvSpPr txBox="1"/>
          <p:nvPr/>
        </p:nvSpPr>
        <p:spPr>
          <a:xfrm>
            <a:off x="5235489" y="914400"/>
            <a:ext cx="3375111" cy="1295868"/>
          </a:xfrm>
          <a:prstGeom prst="rect">
            <a:avLst/>
          </a:prstGeom>
          <a:noFill/>
        </p:spPr>
        <p:txBody>
          <a:bodyPr wrap="square" rtlCol="0">
            <a:spAutoFit/>
          </a:bodyPr>
          <a:lstStyle/>
          <a:p>
            <a:pPr marL="285750" indent="-285750">
              <a:lnSpc>
                <a:spcPct val="150000"/>
              </a:lnSpc>
              <a:buClr>
                <a:srgbClr val="073776"/>
              </a:buClr>
              <a:buFont typeface="Arial" panose="020B0604020202020204" pitchFamily="34" charset="0"/>
              <a:buChar char="•"/>
            </a:pPr>
            <a:r>
              <a:rPr lang="nl-NL" dirty="0" err="1">
                <a:solidFill>
                  <a:schemeClr val="accent4"/>
                </a:solidFill>
                <a:ea typeface="ＭＳ Ｐゴシック" charset="0"/>
              </a:rPr>
              <a:t>Adaptive</a:t>
            </a:r>
            <a:r>
              <a:rPr lang="nl-NL" dirty="0">
                <a:solidFill>
                  <a:schemeClr val="accent4"/>
                </a:solidFill>
                <a:ea typeface="ＭＳ Ｐゴシック" charset="0"/>
              </a:rPr>
              <a:t> </a:t>
            </a:r>
            <a:r>
              <a:rPr lang="nl-NL" dirty="0" err="1">
                <a:solidFill>
                  <a:schemeClr val="accent4"/>
                </a:solidFill>
                <a:ea typeface="ＭＳ Ｐゴシック" charset="0"/>
              </a:rPr>
              <a:t>Dynamical</a:t>
            </a:r>
            <a:r>
              <a:rPr lang="nl-NL" dirty="0">
                <a:solidFill>
                  <a:schemeClr val="accent4"/>
                </a:solidFill>
                <a:ea typeface="ＭＳ Ｐゴシック" charset="0"/>
              </a:rPr>
              <a:t> Networks</a:t>
            </a:r>
          </a:p>
          <a:p>
            <a:pPr marL="285750" indent="-285750">
              <a:lnSpc>
                <a:spcPct val="150000"/>
              </a:lnSpc>
              <a:buClr>
                <a:srgbClr val="073776"/>
              </a:buClr>
              <a:buFont typeface="Arial" panose="020B0604020202020204" pitchFamily="34" charset="0"/>
              <a:buChar char="•"/>
            </a:pPr>
            <a:r>
              <a:rPr lang="nl-NL" dirty="0">
                <a:solidFill>
                  <a:schemeClr val="accent4"/>
                </a:solidFill>
                <a:ea typeface="ＭＳ Ｐゴシック" charset="0"/>
              </a:rPr>
              <a:t>Time Delay </a:t>
            </a:r>
            <a:r>
              <a:rPr lang="nl-NL" dirty="0" err="1">
                <a:solidFill>
                  <a:schemeClr val="accent4"/>
                </a:solidFill>
                <a:ea typeface="ＭＳ Ｐゴシック" charset="0"/>
              </a:rPr>
              <a:t>Stability</a:t>
            </a:r>
            <a:r>
              <a:rPr lang="nl-NL" dirty="0">
                <a:solidFill>
                  <a:schemeClr val="accent4"/>
                </a:solidFill>
                <a:ea typeface="ＭＳ Ｐゴシック" charset="0"/>
              </a:rPr>
              <a:t> </a:t>
            </a:r>
          </a:p>
          <a:p>
            <a:pPr marL="285750" indent="-285750">
              <a:lnSpc>
                <a:spcPct val="150000"/>
              </a:lnSpc>
              <a:buClr>
                <a:srgbClr val="073776"/>
              </a:buClr>
              <a:buFont typeface="Arial" panose="020B0604020202020204" pitchFamily="34" charset="0"/>
              <a:buChar char="•"/>
            </a:pPr>
            <a:r>
              <a:rPr lang="nl-NL" dirty="0" err="1">
                <a:solidFill>
                  <a:schemeClr val="accent4"/>
                </a:solidFill>
                <a:ea typeface="ＭＳ Ｐゴシック" charset="0"/>
              </a:rPr>
              <a:t>Hierarchical</a:t>
            </a:r>
            <a:r>
              <a:rPr lang="nl-NL" dirty="0">
                <a:solidFill>
                  <a:schemeClr val="accent4"/>
                </a:solidFill>
                <a:ea typeface="ＭＳ Ｐゴシック" charset="0"/>
              </a:rPr>
              <a:t> Networks</a:t>
            </a:r>
          </a:p>
        </p:txBody>
      </p:sp>
      <p:cxnSp>
        <p:nvCxnSpPr>
          <p:cNvPr id="22" name="Rechte verbindingslijn met pijl 21">
            <a:extLst>
              <a:ext uri="{FF2B5EF4-FFF2-40B4-BE49-F238E27FC236}">
                <a16:creationId xmlns:a16="http://schemas.microsoft.com/office/drawing/2014/main" id="{94DD712B-75E1-B498-D2F8-9BBCD4D4B3DC}"/>
              </a:ext>
            </a:extLst>
          </p:cNvPr>
          <p:cNvCxnSpPr>
            <a:cxnSpLocks/>
          </p:cNvCxnSpPr>
          <p:nvPr/>
        </p:nvCxnSpPr>
        <p:spPr>
          <a:xfrm>
            <a:off x="4398818" y="1146102"/>
            <a:ext cx="630382" cy="0"/>
          </a:xfrm>
          <a:prstGeom prst="straightConnector1">
            <a:avLst/>
          </a:prstGeom>
          <a:ln w="28575">
            <a:solidFill>
              <a:srgbClr val="073776"/>
            </a:solidFill>
            <a:tailEnd type="triangle"/>
          </a:ln>
        </p:spPr>
        <p:style>
          <a:lnRef idx="1">
            <a:schemeClr val="accent1"/>
          </a:lnRef>
          <a:fillRef idx="0">
            <a:schemeClr val="accent1"/>
          </a:fillRef>
          <a:effectRef idx="0">
            <a:schemeClr val="accent1"/>
          </a:effectRef>
          <a:fontRef idx="minor">
            <a:schemeClr val="tx1"/>
          </a:fontRef>
        </p:style>
      </p:cxnSp>
      <p:cxnSp>
        <p:nvCxnSpPr>
          <p:cNvPr id="24" name="Rechte verbindingslijn met pijl 23">
            <a:extLst>
              <a:ext uri="{FF2B5EF4-FFF2-40B4-BE49-F238E27FC236}">
                <a16:creationId xmlns:a16="http://schemas.microsoft.com/office/drawing/2014/main" id="{4CBCBED5-201C-6960-674A-877E53980149}"/>
              </a:ext>
            </a:extLst>
          </p:cNvPr>
          <p:cNvCxnSpPr>
            <a:cxnSpLocks/>
          </p:cNvCxnSpPr>
          <p:nvPr/>
        </p:nvCxnSpPr>
        <p:spPr>
          <a:xfrm>
            <a:off x="4412743" y="1573435"/>
            <a:ext cx="630382" cy="0"/>
          </a:xfrm>
          <a:prstGeom prst="straightConnector1">
            <a:avLst/>
          </a:prstGeom>
          <a:ln w="28575">
            <a:solidFill>
              <a:srgbClr val="073776"/>
            </a:solidFill>
            <a:tailEnd type="triangle"/>
          </a:ln>
        </p:spPr>
        <p:style>
          <a:lnRef idx="1">
            <a:schemeClr val="accent1"/>
          </a:lnRef>
          <a:fillRef idx="0">
            <a:schemeClr val="accent1"/>
          </a:fillRef>
          <a:effectRef idx="0">
            <a:schemeClr val="accent1"/>
          </a:effectRef>
          <a:fontRef idx="minor">
            <a:schemeClr val="tx1"/>
          </a:fontRef>
        </p:style>
      </p:cxnSp>
      <p:cxnSp>
        <p:nvCxnSpPr>
          <p:cNvPr id="27" name="Rechte verbindingslijn met pijl 26">
            <a:extLst>
              <a:ext uri="{FF2B5EF4-FFF2-40B4-BE49-F238E27FC236}">
                <a16:creationId xmlns:a16="http://schemas.microsoft.com/office/drawing/2014/main" id="{4DFACFCF-E6CB-F668-F727-61EF5D24FA08}"/>
              </a:ext>
            </a:extLst>
          </p:cNvPr>
          <p:cNvCxnSpPr>
            <a:cxnSpLocks/>
          </p:cNvCxnSpPr>
          <p:nvPr/>
        </p:nvCxnSpPr>
        <p:spPr>
          <a:xfrm>
            <a:off x="4403316" y="2027183"/>
            <a:ext cx="630382" cy="0"/>
          </a:xfrm>
          <a:prstGeom prst="straightConnector1">
            <a:avLst/>
          </a:prstGeom>
          <a:ln w="28575">
            <a:solidFill>
              <a:srgbClr val="073776"/>
            </a:solidFill>
            <a:tailEnd type="triangle"/>
          </a:ln>
        </p:spPr>
        <p:style>
          <a:lnRef idx="1">
            <a:schemeClr val="accent1"/>
          </a:lnRef>
          <a:fillRef idx="0">
            <a:schemeClr val="accent1"/>
          </a:fillRef>
          <a:effectRef idx="0">
            <a:schemeClr val="accent1"/>
          </a:effectRef>
          <a:fontRef idx="minor">
            <a:schemeClr val="tx1"/>
          </a:fontRef>
        </p:style>
      </p:cxnSp>
      <p:pic>
        <p:nvPicPr>
          <p:cNvPr id="29" name="Graphic 28" descr="Lichten aan met effen opvulling">
            <a:extLst>
              <a:ext uri="{FF2B5EF4-FFF2-40B4-BE49-F238E27FC236}">
                <a16:creationId xmlns:a16="http://schemas.microsoft.com/office/drawing/2014/main" id="{3929C016-C883-DA4B-DC5F-5E1DA541E41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763914" y="3208279"/>
            <a:ext cx="389486" cy="389486"/>
          </a:xfrm>
          <a:prstGeom prst="rect">
            <a:avLst/>
          </a:prstGeom>
        </p:spPr>
      </p:pic>
      <p:pic>
        <p:nvPicPr>
          <p:cNvPr id="30" name="Graphic 29" descr="Lichten aan met effen opvulling">
            <a:extLst>
              <a:ext uri="{FF2B5EF4-FFF2-40B4-BE49-F238E27FC236}">
                <a16:creationId xmlns:a16="http://schemas.microsoft.com/office/drawing/2014/main" id="{935DA3A1-6E43-1585-2C7B-95988B1CB48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rot="21081233">
            <a:off x="8101475" y="2933924"/>
            <a:ext cx="349368" cy="349368"/>
          </a:xfrm>
          <a:prstGeom prst="rect">
            <a:avLst/>
          </a:prstGeom>
        </p:spPr>
      </p:pic>
      <p:cxnSp>
        <p:nvCxnSpPr>
          <p:cNvPr id="31" name="Rechte verbindingslijn met pijl 30">
            <a:extLst>
              <a:ext uri="{FF2B5EF4-FFF2-40B4-BE49-F238E27FC236}">
                <a16:creationId xmlns:a16="http://schemas.microsoft.com/office/drawing/2014/main" id="{A7FE8EC3-D235-14ED-CC95-05950950B2A2}"/>
              </a:ext>
            </a:extLst>
          </p:cNvPr>
          <p:cNvCxnSpPr>
            <a:cxnSpLocks/>
          </p:cNvCxnSpPr>
          <p:nvPr/>
        </p:nvCxnSpPr>
        <p:spPr>
          <a:xfrm flipV="1">
            <a:off x="4412743" y="1240668"/>
            <a:ext cx="630382" cy="332767"/>
          </a:xfrm>
          <a:prstGeom prst="straightConnector1">
            <a:avLst/>
          </a:prstGeom>
          <a:ln w="28575">
            <a:solidFill>
              <a:srgbClr val="073776"/>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160446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ubtitle 7"/>
          <p:cNvSpPr>
            <a:spLocks noGrp="1"/>
          </p:cNvSpPr>
          <p:nvPr>
            <p:ph type="subTitle" idx="12"/>
          </p:nvPr>
        </p:nvSpPr>
        <p:spPr/>
        <p:txBody>
          <a:bodyPr/>
          <a:lstStyle/>
          <a:p>
            <a:r>
              <a:rPr lang="en-US"/>
              <a:t>Can a Neural Network Learn Physiology?</a:t>
            </a:r>
          </a:p>
        </p:txBody>
      </p:sp>
      <p:sp>
        <p:nvSpPr>
          <p:cNvPr id="7" name="Title 6"/>
          <p:cNvSpPr>
            <a:spLocks noGrp="1"/>
          </p:cNvSpPr>
          <p:nvPr>
            <p:ph type="ctrTitle"/>
          </p:nvPr>
        </p:nvSpPr>
        <p:spPr/>
        <p:txBody>
          <a:bodyPr/>
          <a:lstStyle/>
          <a:p>
            <a:r>
              <a:rPr lang="en-US"/>
              <a:t>What is physiology?</a:t>
            </a:r>
          </a:p>
        </p:txBody>
      </p:sp>
    </p:spTree>
    <p:extLst>
      <p:ext uri="{BB962C8B-B14F-4D97-AF65-F5344CB8AC3E}">
        <p14:creationId xmlns:p14="http://schemas.microsoft.com/office/powerpoint/2010/main" val="406714288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ubtitle 7"/>
          <p:cNvSpPr>
            <a:spLocks noGrp="1"/>
          </p:cNvSpPr>
          <p:nvPr>
            <p:ph type="subTitle" idx="12"/>
          </p:nvPr>
        </p:nvSpPr>
        <p:spPr/>
        <p:txBody>
          <a:bodyPr/>
          <a:lstStyle/>
          <a:p>
            <a:r>
              <a:rPr lang="en-US"/>
              <a:t>Can a Neural Network Learn Physiology?</a:t>
            </a:r>
          </a:p>
        </p:txBody>
      </p:sp>
      <p:sp>
        <p:nvSpPr>
          <p:cNvPr id="7" name="Title 6"/>
          <p:cNvSpPr>
            <a:spLocks noGrp="1"/>
          </p:cNvSpPr>
          <p:nvPr>
            <p:ph type="ctrTitle"/>
          </p:nvPr>
        </p:nvSpPr>
        <p:spPr/>
        <p:txBody>
          <a:bodyPr/>
          <a:lstStyle/>
          <a:p>
            <a:r>
              <a:rPr lang="en-US"/>
              <a:t>Neural Networks In Physiology</a:t>
            </a:r>
          </a:p>
        </p:txBody>
      </p:sp>
    </p:spTree>
    <p:extLst>
      <p:ext uri="{BB962C8B-B14F-4D97-AF65-F5344CB8AC3E}">
        <p14:creationId xmlns:p14="http://schemas.microsoft.com/office/powerpoint/2010/main" val="219377115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FEE1456-7E2B-5DF4-6368-C1A28A66845C}"/>
              </a:ext>
            </a:extLst>
          </p:cNvPr>
          <p:cNvSpPr>
            <a:spLocks noGrp="1"/>
          </p:cNvSpPr>
          <p:nvPr>
            <p:ph type="title"/>
          </p:nvPr>
        </p:nvSpPr>
        <p:spPr/>
        <p:txBody>
          <a:bodyPr/>
          <a:lstStyle/>
          <a:p>
            <a:r>
              <a:rPr lang="nl-NL"/>
              <a:t>A Basic Neural Network</a:t>
            </a:r>
          </a:p>
        </p:txBody>
      </p:sp>
      <p:sp>
        <p:nvSpPr>
          <p:cNvPr id="4" name="Tijdelijke aanduiding voor datum 3">
            <a:extLst>
              <a:ext uri="{FF2B5EF4-FFF2-40B4-BE49-F238E27FC236}">
                <a16:creationId xmlns:a16="http://schemas.microsoft.com/office/drawing/2014/main" id="{E64B44E9-15D6-CB24-C91B-BF7D0976F974}"/>
              </a:ext>
            </a:extLst>
          </p:cNvPr>
          <p:cNvSpPr>
            <a:spLocks noGrp="1"/>
          </p:cNvSpPr>
          <p:nvPr>
            <p:ph type="dt" sz="half" idx="2"/>
          </p:nvPr>
        </p:nvSpPr>
        <p:spPr/>
        <p:txBody>
          <a:bodyPr/>
          <a:lstStyle/>
          <a:p>
            <a:fld id="{A7BDDEFD-4FCF-7348-AEF1-A537DD785750}" type="datetime4">
              <a:rPr lang="en-US" smtClean="0"/>
              <a:t>July 10, 2024</a:t>
            </a:fld>
            <a:endParaRPr lang="en-US"/>
          </a:p>
        </p:txBody>
      </p:sp>
      <p:sp>
        <p:nvSpPr>
          <p:cNvPr id="5" name="Tijdelijke aanduiding voor voettekst 4">
            <a:extLst>
              <a:ext uri="{FF2B5EF4-FFF2-40B4-BE49-F238E27FC236}">
                <a16:creationId xmlns:a16="http://schemas.microsoft.com/office/drawing/2014/main" id="{A93C8A17-3B9D-04A7-E591-133531B8B627}"/>
              </a:ext>
            </a:extLst>
          </p:cNvPr>
          <p:cNvSpPr>
            <a:spLocks noGrp="1"/>
          </p:cNvSpPr>
          <p:nvPr>
            <p:ph type="ftr" sz="quarter" idx="3"/>
          </p:nvPr>
        </p:nvSpPr>
        <p:spPr/>
        <p:txBody>
          <a:bodyPr/>
          <a:lstStyle/>
          <a:p>
            <a:r>
              <a:rPr lang="en-US"/>
              <a:t>Computer Aided Medical Procedures</a:t>
            </a:r>
            <a:endParaRPr lang="en-US" dirty="0"/>
          </a:p>
        </p:txBody>
      </p:sp>
      <p:sp>
        <p:nvSpPr>
          <p:cNvPr id="6" name="Tijdelijke aanduiding voor dianummer 5">
            <a:extLst>
              <a:ext uri="{FF2B5EF4-FFF2-40B4-BE49-F238E27FC236}">
                <a16:creationId xmlns:a16="http://schemas.microsoft.com/office/drawing/2014/main" id="{BB44DA3D-1FDA-2945-EC9C-5ACA4E1205D0}"/>
              </a:ext>
            </a:extLst>
          </p:cNvPr>
          <p:cNvSpPr>
            <a:spLocks noGrp="1"/>
          </p:cNvSpPr>
          <p:nvPr>
            <p:ph type="sldNum" sz="quarter" idx="4"/>
          </p:nvPr>
        </p:nvSpPr>
        <p:spPr/>
        <p:txBody>
          <a:bodyPr/>
          <a:lstStyle/>
          <a:p>
            <a:r>
              <a:rPr lang="en-US"/>
              <a:t>Slide </a:t>
            </a:r>
            <a:fld id="{E27654B9-2CBC-E046-9B7E-70345D26D3AC}" type="slidenum">
              <a:rPr lang="en-US" smtClean="0"/>
              <a:t>21</a:t>
            </a:fld>
            <a:endParaRPr lang="en-US" dirty="0"/>
          </a:p>
        </p:txBody>
      </p:sp>
      <p:pic>
        <p:nvPicPr>
          <p:cNvPr id="48" name="Afbeelding 47">
            <a:extLst>
              <a:ext uri="{FF2B5EF4-FFF2-40B4-BE49-F238E27FC236}">
                <a16:creationId xmlns:a16="http://schemas.microsoft.com/office/drawing/2014/main" id="{DB07ABFD-264E-AB51-2169-9BB04B3B6C7E}"/>
              </a:ext>
            </a:extLst>
          </p:cNvPr>
          <p:cNvPicPr>
            <a:picLocks noChangeAspect="1"/>
          </p:cNvPicPr>
          <p:nvPr/>
        </p:nvPicPr>
        <p:blipFill>
          <a:blip r:embed="rId3"/>
          <a:stretch>
            <a:fillRect/>
          </a:stretch>
        </p:blipFill>
        <p:spPr>
          <a:xfrm>
            <a:off x="1774554" y="951737"/>
            <a:ext cx="5475921" cy="3253183"/>
          </a:xfrm>
          <a:prstGeom prst="rect">
            <a:avLst/>
          </a:prstGeom>
        </p:spPr>
      </p:pic>
    </p:spTree>
    <p:extLst>
      <p:ext uri="{BB962C8B-B14F-4D97-AF65-F5344CB8AC3E}">
        <p14:creationId xmlns:p14="http://schemas.microsoft.com/office/powerpoint/2010/main" val="47662183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AD13D1C-BE81-977A-D13F-54648E94F4E6}"/>
              </a:ext>
            </a:extLst>
          </p:cNvPr>
          <p:cNvSpPr>
            <a:spLocks noGrp="1"/>
          </p:cNvSpPr>
          <p:nvPr>
            <p:ph type="title"/>
          </p:nvPr>
        </p:nvSpPr>
        <p:spPr>
          <a:xfrm>
            <a:off x="206375" y="106350"/>
            <a:ext cx="8404225" cy="457200"/>
          </a:xfrm>
        </p:spPr>
        <p:txBody>
          <a:bodyPr/>
          <a:lstStyle/>
          <a:p>
            <a:r>
              <a:rPr lang="nl-NL" dirty="0" err="1">
                <a:solidFill>
                  <a:schemeClr val="accent4"/>
                </a:solidFill>
              </a:rPr>
              <a:t>Neural</a:t>
            </a:r>
            <a:r>
              <a:rPr lang="nl-NL" dirty="0">
                <a:solidFill>
                  <a:schemeClr val="accent4"/>
                </a:solidFill>
              </a:rPr>
              <a:t> Network </a:t>
            </a:r>
            <a:r>
              <a:rPr lang="nl-NL" dirty="0" err="1">
                <a:solidFill>
                  <a:schemeClr val="accent4"/>
                </a:solidFill>
              </a:rPr>
              <a:t>Methods</a:t>
            </a:r>
            <a:r>
              <a:rPr lang="nl-NL" dirty="0">
                <a:solidFill>
                  <a:schemeClr val="accent4"/>
                </a:solidFill>
              </a:rPr>
              <a:t> </a:t>
            </a:r>
            <a:r>
              <a:rPr lang="nl-NL" dirty="0" err="1">
                <a:solidFill>
                  <a:schemeClr val="accent4"/>
                </a:solidFill>
              </a:rPr>
              <a:t>for</a:t>
            </a:r>
            <a:r>
              <a:rPr lang="nl-NL" dirty="0">
                <a:solidFill>
                  <a:schemeClr val="accent4"/>
                </a:solidFill>
              </a:rPr>
              <a:t> </a:t>
            </a:r>
            <a:r>
              <a:rPr lang="nl-NL" dirty="0" err="1">
                <a:solidFill>
                  <a:schemeClr val="accent4"/>
                </a:solidFill>
              </a:rPr>
              <a:t>Physiology</a:t>
            </a:r>
            <a:r>
              <a:rPr lang="nl-NL" dirty="0">
                <a:solidFill>
                  <a:schemeClr val="accent4"/>
                </a:solidFill>
              </a:rPr>
              <a:t> </a:t>
            </a:r>
          </a:p>
        </p:txBody>
      </p:sp>
      <p:sp>
        <p:nvSpPr>
          <p:cNvPr id="4" name="Tijdelijke aanduiding voor datum 3">
            <a:extLst>
              <a:ext uri="{FF2B5EF4-FFF2-40B4-BE49-F238E27FC236}">
                <a16:creationId xmlns:a16="http://schemas.microsoft.com/office/drawing/2014/main" id="{2C4525A5-90D3-97D4-6C1E-690CF0098639}"/>
              </a:ext>
            </a:extLst>
          </p:cNvPr>
          <p:cNvSpPr>
            <a:spLocks noGrp="1"/>
          </p:cNvSpPr>
          <p:nvPr>
            <p:ph type="dt" sz="half" idx="2"/>
          </p:nvPr>
        </p:nvSpPr>
        <p:spPr/>
        <p:txBody>
          <a:bodyPr/>
          <a:lstStyle/>
          <a:p>
            <a:fld id="{A7BDDEFD-4FCF-7348-AEF1-A537DD785750}" type="datetime4">
              <a:rPr lang="en-US" smtClean="0"/>
              <a:t>July 10, 2024</a:t>
            </a:fld>
            <a:endParaRPr lang="en-US"/>
          </a:p>
        </p:txBody>
      </p:sp>
      <p:sp>
        <p:nvSpPr>
          <p:cNvPr id="5" name="Tijdelijke aanduiding voor voettekst 4">
            <a:extLst>
              <a:ext uri="{FF2B5EF4-FFF2-40B4-BE49-F238E27FC236}">
                <a16:creationId xmlns:a16="http://schemas.microsoft.com/office/drawing/2014/main" id="{41511C87-2A13-66B9-6E70-657CB38F2A1D}"/>
              </a:ext>
            </a:extLst>
          </p:cNvPr>
          <p:cNvSpPr>
            <a:spLocks noGrp="1"/>
          </p:cNvSpPr>
          <p:nvPr>
            <p:ph type="ftr" sz="quarter" idx="3"/>
          </p:nvPr>
        </p:nvSpPr>
        <p:spPr/>
        <p:txBody>
          <a:bodyPr/>
          <a:lstStyle/>
          <a:p>
            <a:r>
              <a:rPr lang="en-US"/>
              <a:t>Computer Aided Medical Procedures</a:t>
            </a:r>
            <a:endParaRPr lang="en-US" dirty="0"/>
          </a:p>
        </p:txBody>
      </p:sp>
      <p:sp>
        <p:nvSpPr>
          <p:cNvPr id="6" name="Tijdelijke aanduiding voor dianummer 5">
            <a:extLst>
              <a:ext uri="{FF2B5EF4-FFF2-40B4-BE49-F238E27FC236}">
                <a16:creationId xmlns:a16="http://schemas.microsoft.com/office/drawing/2014/main" id="{C91D9798-3E96-AB58-F5EC-80687749A2B8}"/>
              </a:ext>
            </a:extLst>
          </p:cNvPr>
          <p:cNvSpPr>
            <a:spLocks noGrp="1"/>
          </p:cNvSpPr>
          <p:nvPr>
            <p:ph type="sldNum" sz="quarter" idx="4"/>
          </p:nvPr>
        </p:nvSpPr>
        <p:spPr/>
        <p:txBody>
          <a:bodyPr/>
          <a:lstStyle/>
          <a:p>
            <a:r>
              <a:rPr lang="en-US"/>
              <a:t>Slide </a:t>
            </a:r>
            <a:fld id="{E27654B9-2CBC-E046-9B7E-70345D26D3AC}" type="slidenum">
              <a:rPr lang="en-US" smtClean="0"/>
              <a:t>22</a:t>
            </a:fld>
            <a:endParaRPr lang="en-US" dirty="0"/>
          </a:p>
        </p:txBody>
      </p:sp>
      <p:sp>
        <p:nvSpPr>
          <p:cNvPr id="8" name="Ovaal 7">
            <a:extLst>
              <a:ext uri="{FF2B5EF4-FFF2-40B4-BE49-F238E27FC236}">
                <a16:creationId xmlns:a16="http://schemas.microsoft.com/office/drawing/2014/main" id="{13487EBB-C277-74F4-D2BE-C3BE6D432282}"/>
              </a:ext>
            </a:extLst>
          </p:cNvPr>
          <p:cNvSpPr/>
          <p:nvPr/>
        </p:nvSpPr>
        <p:spPr>
          <a:xfrm>
            <a:off x="5486130" y="911438"/>
            <a:ext cx="1902082" cy="914400"/>
          </a:xfrm>
          <a:prstGeom prst="ellipse">
            <a:avLst/>
          </a:prstGeom>
          <a:ln w="28575">
            <a:solidFill>
              <a:srgbClr val="073776"/>
            </a:solidFill>
          </a:ln>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r>
              <a:rPr lang="nl-NL">
                <a:solidFill>
                  <a:srgbClr val="073776"/>
                </a:solidFill>
              </a:rPr>
              <a:t>Adaptive Dynamic Networks</a:t>
            </a:r>
          </a:p>
        </p:txBody>
      </p:sp>
      <p:sp>
        <p:nvSpPr>
          <p:cNvPr id="9" name="Ovaal 8">
            <a:extLst>
              <a:ext uri="{FF2B5EF4-FFF2-40B4-BE49-F238E27FC236}">
                <a16:creationId xmlns:a16="http://schemas.microsoft.com/office/drawing/2014/main" id="{1B650972-BBAC-18E1-3896-5DCBE34D1C8A}"/>
              </a:ext>
            </a:extLst>
          </p:cNvPr>
          <p:cNvSpPr/>
          <p:nvPr/>
        </p:nvSpPr>
        <p:spPr>
          <a:xfrm>
            <a:off x="925483" y="972966"/>
            <a:ext cx="1964139" cy="914400"/>
          </a:xfrm>
          <a:prstGeom prst="ellipse">
            <a:avLst/>
          </a:prstGeom>
          <a:ln w="28575">
            <a:solidFill>
              <a:srgbClr val="073776"/>
            </a:solidFill>
          </a:ln>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r>
              <a:rPr lang="nl-NL">
                <a:solidFill>
                  <a:srgbClr val="073776"/>
                </a:solidFill>
              </a:rPr>
              <a:t>Hierarchical Networks</a:t>
            </a:r>
          </a:p>
        </p:txBody>
      </p:sp>
      <p:sp>
        <p:nvSpPr>
          <p:cNvPr id="10" name="Tekstvak 9">
            <a:extLst>
              <a:ext uri="{FF2B5EF4-FFF2-40B4-BE49-F238E27FC236}">
                <a16:creationId xmlns:a16="http://schemas.microsoft.com/office/drawing/2014/main" id="{C6A81793-35B4-DEB5-24EA-BA6B5FB1D779}"/>
              </a:ext>
            </a:extLst>
          </p:cNvPr>
          <p:cNvSpPr txBox="1"/>
          <p:nvPr/>
        </p:nvSpPr>
        <p:spPr>
          <a:xfrm>
            <a:off x="697321" y="2114052"/>
            <a:ext cx="3276600" cy="2308324"/>
          </a:xfrm>
          <a:prstGeom prst="rect">
            <a:avLst/>
          </a:prstGeom>
          <a:noFill/>
        </p:spPr>
        <p:txBody>
          <a:bodyPr wrap="square" rtlCol="0">
            <a:spAutoFit/>
          </a:bodyPr>
          <a:lstStyle/>
          <a:p>
            <a:pPr marL="285750" indent="-285750">
              <a:buClr>
                <a:srgbClr val="073776"/>
              </a:buClr>
              <a:buFont typeface="Arial" panose="020B0604020202020204" pitchFamily="34" charset="0"/>
              <a:buChar char="•"/>
            </a:pPr>
            <a:r>
              <a:rPr lang="en-US"/>
              <a:t>Embedding multiple networks</a:t>
            </a:r>
            <a:br>
              <a:rPr lang="en-US"/>
            </a:br>
            <a:endParaRPr lang="en-US"/>
          </a:p>
          <a:p>
            <a:pPr marL="285750" indent="-285750">
              <a:buClr>
                <a:srgbClr val="073776"/>
              </a:buClr>
              <a:buFont typeface="Arial" panose="020B0604020202020204" pitchFamily="34" charset="0"/>
              <a:buChar char="•"/>
            </a:pPr>
            <a:r>
              <a:rPr lang="en-US"/>
              <a:t>Multiscale physiological interactions</a:t>
            </a:r>
          </a:p>
          <a:p>
            <a:pPr marL="285750" indent="-285750">
              <a:buClr>
                <a:srgbClr val="073776"/>
              </a:buClr>
              <a:buFont typeface="Arial" panose="020B0604020202020204" pitchFamily="34" charset="0"/>
              <a:buChar char="•"/>
            </a:pPr>
            <a:endParaRPr lang="en-US"/>
          </a:p>
          <a:p>
            <a:pPr marL="285750" indent="-285750">
              <a:buClr>
                <a:srgbClr val="073776"/>
              </a:buClr>
              <a:buFont typeface="Arial" panose="020B0604020202020204" pitchFamily="34" charset="0"/>
              <a:buChar char="•"/>
            </a:pPr>
            <a:r>
              <a:rPr lang="en-US"/>
              <a:t>Enable analysis of different aspects of input data</a:t>
            </a:r>
          </a:p>
          <a:p>
            <a:pPr marL="285750" indent="-285750">
              <a:buClr>
                <a:srgbClr val="073776"/>
              </a:buClr>
              <a:buFontTx/>
              <a:buChar char="-"/>
            </a:pPr>
            <a:endParaRPr lang="nl-NL"/>
          </a:p>
        </p:txBody>
      </p:sp>
      <p:sp>
        <p:nvSpPr>
          <p:cNvPr id="11" name="Tekstvak 10">
            <a:extLst>
              <a:ext uri="{FF2B5EF4-FFF2-40B4-BE49-F238E27FC236}">
                <a16:creationId xmlns:a16="http://schemas.microsoft.com/office/drawing/2014/main" id="{91178F65-1DF0-609E-11BB-8BEE6981EF85}"/>
              </a:ext>
            </a:extLst>
          </p:cNvPr>
          <p:cNvSpPr txBox="1"/>
          <p:nvPr/>
        </p:nvSpPr>
        <p:spPr>
          <a:xfrm>
            <a:off x="4961394" y="2114052"/>
            <a:ext cx="3065433" cy="2308324"/>
          </a:xfrm>
          <a:prstGeom prst="rect">
            <a:avLst/>
          </a:prstGeom>
          <a:noFill/>
        </p:spPr>
        <p:txBody>
          <a:bodyPr wrap="square" rtlCol="0">
            <a:spAutoFit/>
          </a:bodyPr>
          <a:lstStyle/>
          <a:p>
            <a:pPr marL="285750" indent="-285750">
              <a:buClr>
                <a:srgbClr val="073776"/>
              </a:buClr>
              <a:buFont typeface="Arial" panose="020B0604020202020204" pitchFamily="34" charset="0"/>
              <a:buChar char="•"/>
            </a:pPr>
            <a:r>
              <a:rPr lang="en-US"/>
              <a:t>Inherently adaptive (Berner, et al. 2023)</a:t>
            </a:r>
          </a:p>
          <a:p>
            <a:pPr marL="285750" indent="-285750">
              <a:buClr>
                <a:srgbClr val="073776"/>
              </a:buClr>
              <a:buFont typeface="Arial" panose="020B0604020202020204" pitchFamily="34" charset="0"/>
              <a:buChar char="•"/>
            </a:pPr>
            <a:endParaRPr lang="en-US"/>
          </a:p>
          <a:p>
            <a:pPr marL="285750" indent="-285750">
              <a:buClr>
                <a:srgbClr val="073776"/>
              </a:buClr>
              <a:buFont typeface="Arial" panose="020B0604020202020204" pitchFamily="34" charset="0"/>
              <a:buChar char="•"/>
            </a:pPr>
            <a:r>
              <a:rPr lang="en-US"/>
              <a:t>Dynamic states, nodes, and interactions</a:t>
            </a:r>
          </a:p>
          <a:p>
            <a:pPr marL="285750" indent="-285750">
              <a:buClr>
                <a:srgbClr val="073776"/>
              </a:buClr>
              <a:buFont typeface="Arial" panose="020B0604020202020204" pitchFamily="34" charset="0"/>
              <a:buChar char="•"/>
            </a:pPr>
            <a:endParaRPr lang="en-US"/>
          </a:p>
          <a:p>
            <a:pPr marL="285750" indent="-285750">
              <a:buClr>
                <a:srgbClr val="073776"/>
              </a:buClr>
              <a:buFont typeface="Arial" panose="020B0604020202020204" pitchFamily="34" charset="0"/>
              <a:buChar char="•"/>
            </a:pPr>
            <a:r>
              <a:rPr lang="en-US"/>
              <a:t>Model complex systems</a:t>
            </a:r>
          </a:p>
          <a:p>
            <a:pPr marL="285750" indent="-285750">
              <a:buClr>
                <a:srgbClr val="073776"/>
              </a:buClr>
              <a:buFont typeface="Arial" panose="020B0604020202020204" pitchFamily="34" charset="0"/>
              <a:buChar char="•"/>
            </a:pPr>
            <a:endParaRPr lang="nl-NL"/>
          </a:p>
        </p:txBody>
      </p:sp>
    </p:spTree>
    <p:extLst>
      <p:ext uri="{BB962C8B-B14F-4D97-AF65-F5344CB8AC3E}">
        <p14:creationId xmlns:p14="http://schemas.microsoft.com/office/powerpoint/2010/main" val="169548129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0AE4EDD-88D8-E719-200F-F09B30969EE5}"/>
              </a:ext>
            </a:extLst>
          </p:cNvPr>
          <p:cNvSpPr>
            <a:spLocks noGrp="1"/>
          </p:cNvSpPr>
          <p:nvPr>
            <p:ph type="title"/>
          </p:nvPr>
        </p:nvSpPr>
        <p:spPr/>
        <p:txBody>
          <a:bodyPr/>
          <a:lstStyle/>
          <a:p>
            <a:r>
              <a:rPr lang="nl-NL" dirty="0">
                <a:solidFill>
                  <a:schemeClr val="accent4"/>
                </a:solidFill>
              </a:rPr>
              <a:t>Non </a:t>
            </a:r>
            <a:r>
              <a:rPr lang="nl-NL" dirty="0" err="1">
                <a:solidFill>
                  <a:schemeClr val="accent4"/>
                </a:solidFill>
              </a:rPr>
              <a:t>Neural</a:t>
            </a:r>
            <a:r>
              <a:rPr lang="nl-NL" dirty="0">
                <a:solidFill>
                  <a:schemeClr val="accent4"/>
                </a:solidFill>
              </a:rPr>
              <a:t> Network </a:t>
            </a:r>
            <a:r>
              <a:rPr lang="nl-NL" dirty="0" err="1">
                <a:solidFill>
                  <a:schemeClr val="accent4"/>
                </a:solidFill>
              </a:rPr>
              <a:t>Methods</a:t>
            </a:r>
            <a:r>
              <a:rPr lang="nl-NL" dirty="0">
                <a:solidFill>
                  <a:schemeClr val="accent4"/>
                </a:solidFill>
              </a:rPr>
              <a:t> </a:t>
            </a:r>
            <a:r>
              <a:rPr lang="nl-NL" dirty="0" err="1">
                <a:solidFill>
                  <a:schemeClr val="accent4"/>
                </a:solidFill>
              </a:rPr>
              <a:t>for</a:t>
            </a:r>
            <a:r>
              <a:rPr lang="nl-NL" dirty="0">
                <a:solidFill>
                  <a:schemeClr val="accent4"/>
                </a:solidFill>
              </a:rPr>
              <a:t> </a:t>
            </a:r>
            <a:r>
              <a:rPr lang="nl-NL" dirty="0" err="1">
                <a:solidFill>
                  <a:schemeClr val="accent4"/>
                </a:solidFill>
              </a:rPr>
              <a:t>Physiology</a:t>
            </a:r>
            <a:r>
              <a:rPr lang="nl-NL" dirty="0">
                <a:solidFill>
                  <a:schemeClr val="accent4"/>
                </a:solidFill>
              </a:rPr>
              <a:t> </a:t>
            </a:r>
          </a:p>
        </p:txBody>
      </p:sp>
      <p:sp>
        <p:nvSpPr>
          <p:cNvPr id="4" name="Tijdelijke aanduiding voor datum 3">
            <a:extLst>
              <a:ext uri="{FF2B5EF4-FFF2-40B4-BE49-F238E27FC236}">
                <a16:creationId xmlns:a16="http://schemas.microsoft.com/office/drawing/2014/main" id="{F99351F0-8EEA-6914-7C39-6F6E26943CC2}"/>
              </a:ext>
            </a:extLst>
          </p:cNvPr>
          <p:cNvSpPr>
            <a:spLocks noGrp="1"/>
          </p:cNvSpPr>
          <p:nvPr>
            <p:ph type="dt" sz="half" idx="2"/>
          </p:nvPr>
        </p:nvSpPr>
        <p:spPr/>
        <p:txBody>
          <a:bodyPr/>
          <a:lstStyle/>
          <a:p>
            <a:fld id="{A7BDDEFD-4FCF-7348-AEF1-A537DD785750}" type="datetime4">
              <a:rPr lang="en-US" smtClean="0"/>
              <a:t>July 10, 2024</a:t>
            </a:fld>
            <a:endParaRPr lang="en-US"/>
          </a:p>
        </p:txBody>
      </p:sp>
      <p:sp>
        <p:nvSpPr>
          <p:cNvPr id="5" name="Tijdelijke aanduiding voor voettekst 4">
            <a:extLst>
              <a:ext uri="{FF2B5EF4-FFF2-40B4-BE49-F238E27FC236}">
                <a16:creationId xmlns:a16="http://schemas.microsoft.com/office/drawing/2014/main" id="{F6C42AAE-FF8B-6444-5CFC-1606E317B988}"/>
              </a:ext>
            </a:extLst>
          </p:cNvPr>
          <p:cNvSpPr>
            <a:spLocks noGrp="1"/>
          </p:cNvSpPr>
          <p:nvPr>
            <p:ph type="ftr" sz="quarter" idx="3"/>
          </p:nvPr>
        </p:nvSpPr>
        <p:spPr/>
        <p:txBody>
          <a:bodyPr/>
          <a:lstStyle/>
          <a:p>
            <a:r>
              <a:rPr lang="en-US"/>
              <a:t>Computer Aided Medical Procedures</a:t>
            </a:r>
            <a:endParaRPr lang="en-US" dirty="0"/>
          </a:p>
        </p:txBody>
      </p:sp>
      <p:sp>
        <p:nvSpPr>
          <p:cNvPr id="6" name="Tijdelijke aanduiding voor dianummer 5">
            <a:extLst>
              <a:ext uri="{FF2B5EF4-FFF2-40B4-BE49-F238E27FC236}">
                <a16:creationId xmlns:a16="http://schemas.microsoft.com/office/drawing/2014/main" id="{29EBB4AF-39B8-9BAC-8D1A-40C825E7729E}"/>
              </a:ext>
            </a:extLst>
          </p:cNvPr>
          <p:cNvSpPr>
            <a:spLocks noGrp="1"/>
          </p:cNvSpPr>
          <p:nvPr>
            <p:ph type="sldNum" sz="quarter" idx="4"/>
          </p:nvPr>
        </p:nvSpPr>
        <p:spPr/>
        <p:txBody>
          <a:bodyPr/>
          <a:lstStyle/>
          <a:p>
            <a:r>
              <a:rPr lang="en-US"/>
              <a:t>Slide </a:t>
            </a:r>
            <a:fld id="{E27654B9-2CBC-E046-9B7E-70345D26D3AC}" type="slidenum">
              <a:rPr lang="en-US" smtClean="0"/>
              <a:t>23</a:t>
            </a:fld>
            <a:endParaRPr lang="en-US" dirty="0"/>
          </a:p>
        </p:txBody>
      </p:sp>
      <p:sp>
        <p:nvSpPr>
          <p:cNvPr id="7" name="Ovaal 6">
            <a:extLst>
              <a:ext uri="{FF2B5EF4-FFF2-40B4-BE49-F238E27FC236}">
                <a16:creationId xmlns:a16="http://schemas.microsoft.com/office/drawing/2014/main" id="{1123F89B-4C61-ED42-BD0D-3807D2A1D706}"/>
              </a:ext>
            </a:extLst>
          </p:cNvPr>
          <p:cNvSpPr/>
          <p:nvPr/>
        </p:nvSpPr>
        <p:spPr>
          <a:xfrm>
            <a:off x="1117172" y="949116"/>
            <a:ext cx="2327068" cy="914400"/>
          </a:xfrm>
          <a:prstGeom prst="ellipse">
            <a:avLst/>
          </a:prstGeom>
          <a:ln w="28575">
            <a:solidFill>
              <a:srgbClr val="073776"/>
            </a:solidFill>
          </a:ln>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r>
              <a:rPr lang="nl-NL">
                <a:solidFill>
                  <a:srgbClr val="073776"/>
                </a:solidFill>
              </a:rPr>
              <a:t>Time Delay Stability (TDS)</a:t>
            </a:r>
          </a:p>
        </p:txBody>
      </p:sp>
      <p:sp>
        <p:nvSpPr>
          <p:cNvPr id="8" name="Tekstvak 7">
            <a:extLst>
              <a:ext uri="{FF2B5EF4-FFF2-40B4-BE49-F238E27FC236}">
                <a16:creationId xmlns:a16="http://schemas.microsoft.com/office/drawing/2014/main" id="{13215DC7-FB87-CBBB-330A-3018FC35F8D1}"/>
              </a:ext>
            </a:extLst>
          </p:cNvPr>
          <p:cNvSpPr txBox="1"/>
          <p:nvPr/>
        </p:nvSpPr>
        <p:spPr>
          <a:xfrm>
            <a:off x="755154" y="2327412"/>
            <a:ext cx="3065433" cy="2277547"/>
          </a:xfrm>
          <a:prstGeom prst="rect">
            <a:avLst/>
          </a:prstGeom>
          <a:noFill/>
        </p:spPr>
        <p:txBody>
          <a:bodyPr wrap="square" rtlCol="0">
            <a:spAutoFit/>
          </a:bodyPr>
          <a:lstStyle/>
          <a:p>
            <a:pPr marL="342900" indent="-342900">
              <a:buClr>
                <a:srgbClr val="073776"/>
              </a:buClr>
              <a:buFont typeface="Arial" panose="020B0604020202020204" pitchFamily="34" charset="0"/>
              <a:buChar char="•"/>
            </a:pPr>
            <a:r>
              <a:rPr lang="nl-NL"/>
              <a:t>Quantifies synchronization</a:t>
            </a:r>
          </a:p>
          <a:p>
            <a:pPr marL="342900" indent="-342900">
              <a:buClr>
                <a:srgbClr val="073776"/>
              </a:buClr>
              <a:buFont typeface="Arial" panose="020B0604020202020204" pitchFamily="34" charset="0"/>
              <a:buChar char="•"/>
            </a:pPr>
            <a:endParaRPr lang="nl-NL"/>
          </a:p>
          <a:p>
            <a:pPr marL="342900" indent="-342900">
              <a:buClr>
                <a:srgbClr val="073776"/>
              </a:buClr>
              <a:buFont typeface="Arial" panose="020B0604020202020204" pitchFamily="34" charset="0"/>
              <a:buChar char="•"/>
            </a:pPr>
            <a:r>
              <a:rPr lang="nl-NL"/>
              <a:t>Using stable time delays</a:t>
            </a:r>
          </a:p>
          <a:p>
            <a:pPr marL="342900" indent="-342900">
              <a:buClr>
                <a:srgbClr val="073776"/>
              </a:buClr>
              <a:buFont typeface="Arial" panose="020B0604020202020204" pitchFamily="34" charset="0"/>
              <a:buChar char="•"/>
            </a:pPr>
            <a:endParaRPr lang="nl-NL"/>
          </a:p>
          <a:p>
            <a:pPr marL="342900" indent="-342900">
              <a:buClr>
                <a:srgbClr val="073776"/>
              </a:buClr>
              <a:buFont typeface="Arial" panose="020B0604020202020204" pitchFamily="34" charset="0"/>
              <a:buChar char="•"/>
            </a:pPr>
            <a:r>
              <a:rPr lang="nl-NL"/>
              <a:t>Modeling interactions between different network modalities</a:t>
            </a:r>
          </a:p>
          <a:p>
            <a:pPr marL="285750" indent="-285750">
              <a:buClr>
                <a:srgbClr val="073776"/>
              </a:buClr>
              <a:buFont typeface="Arial" panose="020B0604020202020204" pitchFamily="34" charset="0"/>
              <a:buChar char="•"/>
            </a:pPr>
            <a:endParaRPr lang="nl-NL" sz="1600"/>
          </a:p>
        </p:txBody>
      </p:sp>
      <p:pic>
        <p:nvPicPr>
          <p:cNvPr id="1026" name="Picture 2">
            <a:extLst>
              <a:ext uri="{FF2B5EF4-FFF2-40B4-BE49-F238E27FC236}">
                <a16:creationId xmlns:a16="http://schemas.microsoft.com/office/drawing/2014/main" id="{AE33165E-BC0D-23C0-5303-4E99101F61B2}"/>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2110" t="65560" r="1247" b="13652"/>
          <a:stretch/>
        </p:blipFill>
        <p:spPr bwMode="auto">
          <a:xfrm>
            <a:off x="4150860" y="1735682"/>
            <a:ext cx="4942340" cy="2100581"/>
          </a:xfrm>
          <a:prstGeom prst="rect">
            <a:avLst/>
          </a:prstGeom>
          <a:noFill/>
          <a:extLst>
            <a:ext uri="{909E8E84-426E-40DD-AFC4-6F175D3DCCD1}">
              <a14:hiddenFill xmlns:a14="http://schemas.microsoft.com/office/drawing/2010/main">
                <a:solidFill>
                  <a:srgbClr val="FFFFFF"/>
                </a:solidFill>
              </a14:hiddenFill>
            </a:ext>
          </a:extLst>
        </p:spPr>
      </p:pic>
      <p:sp>
        <p:nvSpPr>
          <p:cNvPr id="10" name="Tekstvak 9">
            <a:extLst>
              <a:ext uri="{FF2B5EF4-FFF2-40B4-BE49-F238E27FC236}">
                <a16:creationId xmlns:a16="http://schemas.microsoft.com/office/drawing/2014/main" id="{48ABE5F8-D04B-2286-DA01-529976CCA947}"/>
              </a:ext>
            </a:extLst>
          </p:cNvPr>
          <p:cNvSpPr txBox="1"/>
          <p:nvPr/>
        </p:nvSpPr>
        <p:spPr>
          <a:xfrm>
            <a:off x="5648962" y="1366350"/>
            <a:ext cx="304798" cy="369332"/>
          </a:xfrm>
          <a:prstGeom prst="rect">
            <a:avLst/>
          </a:prstGeom>
          <a:noFill/>
        </p:spPr>
        <p:txBody>
          <a:bodyPr wrap="square" rtlCol="0">
            <a:spAutoFit/>
          </a:bodyPr>
          <a:lstStyle/>
          <a:p>
            <a:r>
              <a:rPr lang="nl-NL">
                <a:solidFill>
                  <a:srgbClr val="00B050"/>
                </a:solidFill>
              </a:rPr>
              <a:t>+</a:t>
            </a:r>
          </a:p>
        </p:txBody>
      </p:sp>
      <p:sp>
        <p:nvSpPr>
          <p:cNvPr id="11" name="Tekstvak 10">
            <a:extLst>
              <a:ext uri="{FF2B5EF4-FFF2-40B4-BE49-F238E27FC236}">
                <a16:creationId xmlns:a16="http://schemas.microsoft.com/office/drawing/2014/main" id="{7000C8AD-603C-CECC-CF7A-C37C5489BA34}"/>
              </a:ext>
            </a:extLst>
          </p:cNvPr>
          <p:cNvSpPr txBox="1"/>
          <p:nvPr/>
        </p:nvSpPr>
        <p:spPr>
          <a:xfrm>
            <a:off x="4845822" y="1351565"/>
            <a:ext cx="599440" cy="369332"/>
          </a:xfrm>
          <a:prstGeom prst="rect">
            <a:avLst/>
          </a:prstGeom>
          <a:noFill/>
        </p:spPr>
        <p:txBody>
          <a:bodyPr wrap="square" rtlCol="0">
            <a:spAutoFit/>
          </a:bodyPr>
          <a:lstStyle/>
          <a:p>
            <a:r>
              <a:rPr lang="nl-NL">
                <a:solidFill>
                  <a:srgbClr val="FF0000"/>
                </a:solidFill>
              </a:rPr>
              <a:t>-</a:t>
            </a:r>
          </a:p>
        </p:txBody>
      </p:sp>
      <p:sp>
        <p:nvSpPr>
          <p:cNvPr id="12" name="Tekstvak 11">
            <a:extLst>
              <a:ext uri="{FF2B5EF4-FFF2-40B4-BE49-F238E27FC236}">
                <a16:creationId xmlns:a16="http://schemas.microsoft.com/office/drawing/2014/main" id="{F547BA67-E9AC-339E-2C88-33EC998D958B}"/>
              </a:ext>
            </a:extLst>
          </p:cNvPr>
          <p:cNvSpPr txBox="1"/>
          <p:nvPr/>
        </p:nvSpPr>
        <p:spPr>
          <a:xfrm>
            <a:off x="7296889" y="1351565"/>
            <a:ext cx="304798" cy="369332"/>
          </a:xfrm>
          <a:prstGeom prst="rect">
            <a:avLst/>
          </a:prstGeom>
          <a:noFill/>
        </p:spPr>
        <p:txBody>
          <a:bodyPr wrap="square" rtlCol="0">
            <a:spAutoFit/>
          </a:bodyPr>
          <a:lstStyle/>
          <a:p>
            <a:r>
              <a:rPr lang="nl-NL">
                <a:solidFill>
                  <a:srgbClr val="00B050"/>
                </a:solidFill>
              </a:rPr>
              <a:t>+</a:t>
            </a:r>
          </a:p>
        </p:txBody>
      </p:sp>
      <p:sp>
        <p:nvSpPr>
          <p:cNvPr id="13" name="Tekstvak 12">
            <a:extLst>
              <a:ext uri="{FF2B5EF4-FFF2-40B4-BE49-F238E27FC236}">
                <a16:creationId xmlns:a16="http://schemas.microsoft.com/office/drawing/2014/main" id="{281B7BF5-72A6-A2A7-B5A7-95079BDF2F7C}"/>
              </a:ext>
            </a:extLst>
          </p:cNvPr>
          <p:cNvSpPr txBox="1"/>
          <p:nvPr/>
        </p:nvSpPr>
        <p:spPr>
          <a:xfrm>
            <a:off x="8404827" y="1345974"/>
            <a:ext cx="304798" cy="369332"/>
          </a:xfrm>
          <a:prstGeom prst="rect">
            <a:avLst/>
          </a:prstGeom>
          <a:noFill/>
        </p:spPr>
        <p:txBody>
          <a:bodyPr wrap="square" rtlCol="0">
            <a:spAutoFit/>
          </a:bodyPr>
          <a:lstStyle/>
          <a:p>
            <a:r>
              <a:rPr lang="nl-NL">
                <a:solidFill>
                  <a:srgbClr val="00B050"/>
                </a:solidFill>
              </a:rPr>
              <a:t>+</a:t>
            </a:r>
          </a:p>
        </p:txBody>
      </p:sp>
      <p:sp>
        <p:nvSpPr>
          <p:cNvPr id="14" name="Tekstvak 13">
            <a:extLst>
              <a:ext uri="{FF2B5EF4-FFF2-40B4-BE49-F238E27FC236}">
                <a16:creationId xmlns:a16="http://schemas.microsoft.com/office/drawing/2014/main" id="{6B2A0C66-AAEE-F094-ECA9-1FCFF3F5B582}"/>
              </a:ext>
            </a:extLst>
          </p:cNvPr>
          <p:cNvSpPr txBox="1"/>
          <p:nvPr/>
        </p:nvSpPr>
        <p:spPr>
          <a:xfrm>
            <a:off x="6697449" y="1351565"/>
            <a:ext cx="599440" cy="369332"/>
          </a:xfrm>
          <a:prstGeom prst="rect">
            <a:avLst/>
          </a:prstGeom>
          <a:noFill/>
        </p:spPr>
        <p:txBody>
          <a:bodyPr wrap="square" rtlCol="0">
            <a:spAutoFit/>
          </a:bodyPr>
          <a:lstStyle/>
          <a:p>
            <a:r>
              <a:rPr lang="nl-NL">
                <a:solidFill>
                  <a:srgbClr val="FF0000"/>
                </a:solidFill>
              </a:rPr>
              <a:t>-</a:t>
            </a:r>
          </a:p>
        </p:txBody>
      </p:sp>
      <p:sp>
        <p:nvSpPr>
          <p:cNvPr id="15" name="Content Placeholder 2">
            <a:extLst>
              <a:ext uri="{FF2B5EF4-FFF2-40B4-BE49-F238E27FC236}">
                <a16:creationId xmlns:a16="http://schemas.microsoft.com/office/drawing/2014/main" id="{20F8DA34-141D-06ED-7EFB-8B3018DE88E1}"/>
              </a:ext>
            </a:extLst>
          </p:cNvPr>
          <p:cNvSpPr txBox="1">
            <a:spLocks/>
          </p:cNvSpPr>
          <p:nvPr/>
        </p:nvSpPr>
        <p:spPr bwMode="auto">
          <a:xfrm>
            <a:off x="3075519" y="4331262"/>
            <a:ext cx="6262752" cy="1740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har char="•"/>
              <a:defRPr>
                <a:solidFill>
                  <a:srgbClr val="333333"/>
                </a:solidFill>
                <a:latin typeface="+mn-lt"/>
                <a:ea typeface="ＭＳ Ｐゴシック" charset="0"/>
                <a:cs typeface="ＭＳ Ｐゴシック" charset="0"/>
              </a:defRPr>
            </a:lvl1pPr>
            <a:lvl2pPr marL="742950" indent="-285750" algn="l" rtl="0" eaLnBrk="1" fontAlgn="base" hangingPunct="1">
              <a:spcBef>
                <a:spcPct val="20000"/>
              </a:spcBef>
              <a:spcAft>
                <a:spcPct val="0"/>
              </a:spcAft>
              <a:buChar char="–"/>
              <a:defRPr sz="1400">
                <a:solidFill>
                  <a:srgbClr val="333333"/>
                </a:solidFill>
                <a:latin typeface="+mn-lt"/>
                <a:ea typeface="ＭＳ Ｐゴシック" charset="0"/>
              </a:defRPr>
            </a:lvl2pPr>
            <a:lvl3pPr marL="1143000" indent="-228600" algn="l" rtl="0" eaLnBrk="1" fontAlgn="base" hangingPunct="1">
              <a:spcBef>
                <a:spcPct val="20000"/>
              </a:spcBef>
              <a:spcAft>
                <a:spcPct val="0"/>
              </a:spcAft>
              <a:buChar char="•"/>
              <a:defRPr sz="1400">
                <a:solidFill>
                  <a:srgbClr val="333333"/>
                </a:solidFill>
                <a:latin typeface="+mn-lt"/>
                <a:ea typeface="ＭＳ Ｐゴシック" charset="0"/>
              </a:defRPr>
            </a:lvl3pPr>
            <a:lvl4pPr marL="1600200" indent="-228600" algn="l" rtl="0" eaLnBrk="1" fontAlgn="base" hangingPunct="1">
              <a:spcBef>
                <a:spcPct val="20000"/>
              </a:spcBef>
              <a:spcAft>
                <a:spcPct val="0"/>
              </a:spcAft>
              <a:buChar char="–"/>
              <a:defRPr sz="1400">
                <a:solidFill>
                  <a:srgbClr val="333333"/>
                </a:solidFill>
                <a:latin typeface="+mn-lt"/>
                <a:ea typeface="ＭＳ Ｐゴシック" charset="0"/>
              </a:defRPr>
            </a:lvl4pPr>
            <a:lvl5pPr marL="2057400" indent="-228600" algn="l" rtl="0" eaLnBrk="1" fontAlgn="base" hangingPunct="1">
              <a:spcBef>
                <a:spcPct val="20000"/>
              </a:spcBef>
              <a:spcAft>
                <a:spcPct val="0"/>
              </a:spcAft>
              <a:buChar char="»"/>
              <a:defRPr sz="1400">
                <a:solidFill>
                  <a:srgbClr val="333333"/>
                </a:solidFill>
                <a:latin typeface="+mn-lt"/>
                <a:ea typeface="ＭＳ Ｐゴシック" charset="0"/>
              </a:defRPr>
            </a:lvl5pPr>
            <a:lvl6pPr marL="2514600" indent="-228600" algn="l" rtl="0" eaLnBrk="1" fontAlgn="base" hangingPunct="1">
              <a:spcBef>
                <a:spcPct val="20000"/>
              </a:spcBef>
              <a:spcAft>
                <a:spcPct val="0"/>
              </a:spcAft>
              <a:buChar char="»"/>
              <a:defRPr sz="1400">
                <a:solidFill>
                  <a:srgbClr val="333333"/>
                </a:solidFill>
                <a:latin typeface="+mn-lt"/>
              </a:defRPr>
            </a:lvl6pPr>
            <a:lvl7pPr marL="2971800" indent="-228600" algn="l" rtl="0" eaLnBrk="1" fontAlgn="base" hangingPunct="1">
              <a:spcBef>
                <a:spcPct val="20000"/>
              </a:spcBef>
              <a:spcAft>
                <a:spcPct val="0"/>
              </a:spcAft>
              <a:buChar char="»"/>
              <a:defRPr sz="1400">
                <a:solidFill>
                  <a:srgbClr val="333333"/>
                </a:solidFill>
                <a:latin typeface="+mn-lt"/>
              </a:defRPr>
            </a:lvl7pPr>
            <a:lvl8pPr marL="3429000" indent="-228600" algn="l" rtl="0" eaLnBrk="1" fontAlgn="base" hangingPunct="1">
              <a:spcBef>
                <a:spcPct val="20000"/>
              </a:spcBef>
              <a:spcAft>
                <a:spcPct val="0"/>
              </a:spcAft>
              <a:buChar char="»"/>
              <a:defRPr sz="1400">
                <a:solidFill>
                  <a:srgbClr val="333333"/>
                </a:solidFill>
                <a:latin typeface="+mn-lt"/>
              </a:defRPr>
            </a:lvl8pPr>
            <a:lvl9pPr marL="3886200" indent="-228600" algn="l" rtl="0" eaLnBrk="1" fontAlgn="base" hangingPunct="1">
              <a:spcBef>
                <a:spcPct val="20000"/>
              </a:spcBef>
              <a:spcAft>
                <a:spcPct val="0"/>
              </a:spcAft>
              <a:buChar char="»"/>
              <a:defRPr sz="1400">
                <a:solidFill>
                  <a:srgbClr val="333333"/>
                </a:solidFill>
                <a:latin typeface="+mn-lt"/>
              </a:defRPr>
            </a:lvl9pPr>
          </a:lstStyle>
          <a:p>
            <a:pPr marL="0" indent="0" defTabSz="914400">
              <a:buFontTx/>
              <a:buNone/>
            </a:pPr>
            <a:r>
              <a:rPr lang="de-DE" sz="1050" i="1" kern="0">
                <a:solidFill>
                  <a:srgbClr val="0D5FCD"/>
                </a:solidFill>
              </a:rPr>
              <a:t>From  Rizzo, Rossella &amp; Zhang, Xiyun &amp; Wang, Jilin &amp; Lombardi, Fabrizio &amp; Ivanov, Plamen. (2020). Network Physiology of Cortico–Muscular Interactions. Frontiers in Physiology. 11. 558070. 10.3389/fphys.2020.558070. </a:t>
            </a:r>
          </a:p>
        </p:txBody>
      </p:sp>
    </p:spTree>
    <p:extLst>
      <p:ext uri="{BB962C8B-B14F-4D97-AF65-F5344CB8AC3E}">
        <p14:creationId xmlns:p14="http://schemas.microsoft.com/office/powerpoint/2010/main" val="240378066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388C8E3-A11D-D4EA-8E94-5CFD08C5DA2A}"/>
              </a:ext>
            </a:extLst>
          </p:cNvPr>
          <p:cNvSpPr>
            <a:spLocks noGrp="1"/>
          </p:cNvSpPr>
          <p:nvPr>
            <p:ph type="title"/>
          </p:nvPr>
        </p:nvSpPr>
        <p:spPr/>
        <p:txBody>
          <a:bodyPr/>
          <a:lstStyle/>
          <a:p>
            <a:r>
              <a:rPr lang="nl-NL"/>
              <a:t>Example Hierarchical NN</a:t>
            </a:r>
            <a:r>
              <a:rPr lang="nl-NL">
                <a:sym typeface="Wingdings" panose="05000000000000000000" pitchFamily="2" charset="2"/>
              </a:rPr>
              <a:t> Missing Links Metabolic Pathways </a:t>
            </a:r>
            <a:endParaRPr lang="nl-NL"/>
          </a:p>
        </p:txBody>
      </p:sp>
      <p:sp>
        <p:nvSpPr>
          <p:cNvPr id="3" name="Tijdelijke aanduiding voor inhoud 2">
            <a:extLst>
              <a:ext uri="{FF2B5EF4-FFF2-40B4-BE49-F238E27FC236}">
                <a16:creationId xmlns:a16="http://schemas.microsoft.com/office/drawing/2014/main" id="{8E497915-F7A0-9A30-BDF5-B8FBF37A1DF3}"/>
              </a:ext>
            </a:extLst>
          </p:cNvPr>
          <p:cNvSpPr>
            <a:spLocks noGrp="1"/>
          </p:cNvSpPr>
          <p:nvPr>
            <p:ph idx="1"/>
          </p:nvPr>
        </p:nvSpPr>
        <p:spPr>
          <a:xfrm>
            <a:off x="531496" y="800100"/>
            <a:ext cx="8424863" cy="3829050"/>
          </a:xfrm>
        </p:spPr>
        <p:txBody>
          <a:bodyPr/>
          <a:lstStyle/>
          <a:p>
            <a:r>
              <a:rPr lang="nl-NL" sz="2000"/>
              <a:t>Metabolic pathway</a:t>
            </a:r>
          </a:p>
          <a:p>
            <a:pPr lvl="1"/>
            <a:r>
              <a:rPr lang="nl-NL" sz="2000"/>
              <a:t>E. Coli</a:t>
            </a:r>
          </a:p>
          <a:p>
            <a:pPr lvl="1"/>
            <a:r>
              <a:rPr lang="nl-NL" sz="2000"/>
              <a:t>Energy production and consumption</a:t>
            </a:r>
          </a:p>
          <a:p>
            <a:pPr lvl="1"/>
            <a:r>
              <a:rPr lang="nl-NL" sz="2000"/>
              <a:t>Protein synthesis</a:t>
            </a:r>
          </a:p>
          <a:p>
            <a:endParaRPr lang="nl-NL" sz="2000"/>
          </a:p>
          <a:p>
            <a:pPr marL="285750" indent="-285750">
              <a:buFont typeface="Arial" panose="020B0604020202020204" pitchFamily="34" charset="0"/>
              <a:buChar char="•"/>
            </a:pPr>
            <a:r>
              <a:rPr lang="nl-NL" sz="2000"/>
              <a:t>Modeling Challenges:</a:t>
            </a:r>
          </a:p>
          <a:p>
            <a:pPr marL="0" indent="0">
              <a:buNone/>
            </a:pPr>
            <a:r>
              <a:rPr lang="nl-NL" sz="2000"/>
              <a:t>Interactions </a:t>
            </a:r>
            <a:r>
              <a:rPr lang="nl-NL" sz="2000">
                <a:sym typeface="Wingdings" panose="05000000000000000000" pitchFamily="2" charset="2"/>
              </a:rPr>
              <a:t>on multiscale levels</a:t>
            </a:r>
            <a:endParaRPr lang="nl-NL" sz="2000"/>
          </a:p>
        </p:txBody>
      </p:sp>
      <p:sp>
        <p:nvSpPr>
          <p:cNvPr id="4" name="Tijdelijke aanduiding voor datum 3">
            <a:extLst>
              <a:ext uri="{FF2B5EF4-FFF2-40B4-BE49-F238E27FC236}">
                <a16:creationId xmlns:a16="http://schemas.microsoft.com/office/drawing/2014/main" id="{16F9D7D0-6795-1524-5D77-99A8E943D45D}"/>
              </a:ext>
            </a:extLst>
          </p:cNvPr>
          <p:cNvSpPr>
            <a:spLocks noGrp="1"/>
          </p:cNvSpPr>
          <p:nvPr>
            <p:ph type="dt" sz="half" idx="2"/>
          </p:nvPr>
        </p:nvSpPr>
        <p:spPr/>
        <p:txBody>
          <a:bodyPr/>
          <a:lstStyle/>
          <a:p>
            <a:fld id="{A7BDDEFD-4FCF-7348-AEF1-A537DD785750}" type="datetime4">
              <a:rPr lang="en-US" smtClean="0"/>
              <a:t>July 11, 2024</a:t>
            </a:fld>
            <a:endParaRPr lang="en-US"/>
          </a:p>
        </p:txBody>
      </p:sp>
      <p:sp>
        <p:nvSpPr>
          <p:cNvPr id="5" name="Tijdelijke aanduiding voor voettekst 4">
            <a:extLst>
              <a:ext uri="{FF2B5EF4-FFF2-40B4-BE49-F238E27FC236}">
                <a16:creationId xmlns:a16="http://schemas.microsoft.com/office/drawing/2014/main" id="{8D0A1D47-D520-2FD3-EC42-A632E5A92ABC}"/>
              </a:ext>
            </a:extLst>
          </p:cNvPr>
          <p:cNvSpPr>
            <a:spLocks noGrp="1"/>
          </p:cNvSpPr>
          <p:nvPr>
            <p:ph type="ftr" sz="quarter" idx="3"/>
          </p:nvPr>
        </p:nvSpPr>
        <p:spPr/>
        <p:txBody>
          <a:bodyPr/>
          <a:lstStyle/>
          <a:p>
            <a:r>
              <a:rPr lang="en-US"/>
              <a:t>Computer Aided Medical Procedures</a:t>
            </a:r>
            <a:endParaRPr lang="en-US" dirty="0"/>
          </a:p>
        </p:txBody>
      </p:sp>
      <p:sp>
        <p:nvSpPr>
          <p:cNvPr id="6" name="Tijdelijke aanduiding voor dianummer 5">
            <a:extLst>
              <a:ext uri="{FF2B5EF4-FFF2-40B4-BE49-F238E27FC236}">
                <a16:creationId xmlns:a16="http://schemas.microsoft.com/office/drawing/2014/main" id="{35C5D04A-BF02-F130-34B7-0CF23E170454}"/>
              </a:ext>
            </a:extLst>
          </p:cNvPr>
          <p:cNvSpPr>
            <a:spLocks noGrp="1"/>
          </p:cNvSpPr>
          <p:nvPr>
            <p:ph type="sldNum" sz="quarter" idx="4"/>
          </p:nvPr>
        </p:nvSpPr>
        <p:spPr>
          <a:xfrm>
            <a:off x="8153400" y="4742180"/>
            <a:ext cx="1066800" cy="400050"/>
          </a:xfrm>
        </p:spPr>
        <p:txBody>
          <a:bodyPr/>
          <a:lstStyle/>
          <a:p>
            <a:r>
              <a:rPr lang="en-US"/>
              <a:t>Slide </a:t>
            </a:r>
            <a:fld id="{E27654B9-2CBC-E046-9B7E-70345D26D3AC}" type="slidenum">
              <a:rPr lang="en-US" smtClean="0"/>
              <a:t>24</a:t>
            </a:fld>
            <a:endParaRPr lang="en-US" dirty="0"/>
          </a:p>
        </p:txBody>
      </p:sp>
      <p:pic>
        <p:nvPicPr>
          <p:cNvPr id="8" name="Graphic 7" descr="Meter met effen opvulling">
            <a:extLst>
              <a:ext uri="{FF2B5EF4-FFF2-40B4-BE49-F238E27FC236}">
                <a16:creationId xmlns:a16="http://schemas.microsoft.com/office/drawing/2014/main" id="{DABC7643-4DEC-DB3A-FC1D-F742CEAB2D07}"/>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flipH="1">
            <a:off x="7760019" y="2539365"/>
            <a:ext cx="1201420" cy="1201420"/>
          </a:xfrm>
          <a:prstGeom prst="rect">
            <a:avLst/>
          </a:prstGeom>
        </p:spPr>
      </p:pic>
      <p:pic>
        <p:nvPicPr>
          <p:cNvPr id="9" name="Graphic 8" descr="Meter met effen opvulling">
            <a:extLst>
              <a:ext uri="{FF2B5EF4-FFF2-40B4-BE49-F238E27FC236}">
                <a16:creationId xmlns:a16="http://schemas.microsoft.com/office/drawing/2014/main" id="{8838B259-AB8E-A1DB-4D05-EBD081720FD4}"/>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760019" y="3565525"/>
            <a:ext cx="1201420" cy="1201420"/>
          </a:xfrm>
          <a:prstGeom prst="rect">
            <a:avLst/>
          </a:prstGeom>
        </p:spPr>
      </p:pic>
    </p:spTree>
    <p:extLst>
      <p:ext uri="{BB962C8B-B14F-4D97-AF65-F5344CB8AC3E}">
        <p14:creationId xmlns:p14="http://schemas.microsoft.com/office/powerpoint/2010/main" val="183365930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C45D1F3-E307-604D-8A22-397DAF5FBA1C}"/>
              </a:ext>
            </a:extLst>
          </p:cNvPr>
          <p:cNvSpPr>
            <a:spLocks noGrp="1"/>
          </p:cNvSpPr>
          <p:nvPr>
            <p:ph type="title"/>
          </p:nvPr>
        </p:nvSpPr>
        <p:spPr/>
        <p:txBody>
          <a:bodyPr/>
          <a:lstStyle/>
          <a:p>
            <a:r>
              <a:rPr lang="nl-NL"/>
              <a:t>Example Hierarchical NN</a:t>
            </a:r>
            <a:r>
              <a:rPr lang="nl-NL">
                <a:sym typeface="Wingdings" panose="05000000000000000000" pitchFamily="2" charset="2"/>
              </a:rPr>
              <a:t> Missing Links Metabolic Pathways </a:t>
            </a:r>
            <a:endParaRPr lang="nl-NL"/>
          </a:p>
        </p:txBody>
      </p:sp>
      <p:sp>
        <p:nvSpPr>
          <p:cNvPr id="3" name="Tijdelijke aanduiding voor inhoud 2">
            <a:extLst>
              <a:ext uri="{FF2B5EF4-FFF2-40B4-BE49-F238E27FC236}">
                <a16:creationId xmlns:a16="http://schemas.microsoft.com/office/drawing/2014/main" id="{8085B3F1-DBA0-3149-3D09-ADF0AAF884C9}"/>
              </a:ext>
            </a:extLst>
          </p:cNvPr>
          <p:cNvSpPr>
            <a:spLocks noGrp="1"/>
          </p:cNvSpPr>
          <p:nvPr>
            <p:ph idx="1"/>
          </p:nvPr>
        </p:nvSpPr>
        <p:spPr/>
        <p:txBody>
          <a:bodyPr/>
          <a:lstStyle/>
          <a:p>
            <a:r>
              <a:rPr lang="en-US" i="0">
                <a:solidFill>
                  <a:srgbClr val="222222"/>
                </a:solidFill>
                <a:effectLst/>
                <a:highlight>
                  <a:srgbClr val="FFFFFF"/>
                </a:highlight>
                <a:latin typeface="Harding"/>
              </a:rPr>
              <a:t>A hierarchical network </a:t>
            </a:r>
          </a:p>
          <a:p>
            <a:r>
              <a:rPr lang="en-US">
                <a:solidFill>
                  <a:srgbClr val="222222"/>
                </a:solidFill>
                <a:highlight>
                  <a:srgbClr val="FFFFFF"/>
                </a:highlight>
                <a:latin typeface="Harding"/>
              </a:rPr>
              <a:t>H</a:t>
            </a:r>
            <a:r>
              <a:rPr lang="en-US" i="0">
                <a:solidFill>
                  <a:srgbClr val="222222"/>
                </a:solidFill>
                <a:effectLst/>
                <a:highlight>
                  <a:srgbClr val="FFFFFF"/>
                </a:highlight>
                <a:latin typeface="Harding"/>
              </a:rPr>
              <a:t>ierarchical random graph</a:t>
            </a:r>
          </a:p>
          <a:p>
            <a:r>
              <a:rPr lang="en-US">
                <a:solidFill>
                  <a:srgbClr val="222222"/>
                </a:solidFill>
                <a:highlight>
                  <a:srgbClr val="FFFFFF"/>
                </a:highlight>
                <a:latin typeface="Harding"/>
              </a:rPr>
              <a:t>Predictor missing links</a:t>
            </a:r>
            <a:endParaRPr lang="en-US" i="0">
              <a:solidFill>
                <a:srgbClr val="222222"/>
              </a:solidFill>
              <a:effectLst/>
              <a:highlight>
                <a:srgbClr val="FFFFFF"/>
              </a:highlight>
              <a:latin typeface="Harding"/>
            </a:endParaRPr>
          </a:p>
          <a:p>
            <a:endParaRPr lang="nl-NL"/>
          </a:p>
        </p:txBody>
      </p:sp>
      <p:sp>
        <p:nvSpPr>
          <p:cNvPr id="4" name="Tijdelijke aanduiding voor datum 3">
            <a:extLst>
              <a:ext uri="{FF2B5EF4-FFF2-40B4-BE49-F238E27FC236}">
                <a16:creationId xmlns:a16="http://schemas.microsoft.com/office/drawing/2014/main" id="{51AE8D21-B0AE-3F17-F004-BD113EFA7A93}"/>
              </a:ext>
            </a:extLst>
          </p:cNvPr>
          <p:cNvSpPr>
            <a:spLocks noGrp="1"/>
          </p:cNvSpPr>
          <p:nvPr>
            <p:ph type="dt" sz="half" idx="2"/>
          </p:nvPr>
        </p:nvSpPr>
        <p:spPr/>
        <p:txBody>
          <a:bodyPr/>
          <a:lstStyle/>
          <a:p>
            <a:fld id="{A7BDDEFD-4FCF-7348-AEF1-A537DD785750}" type="datetime4">
              <a:rPr lang="en-US" smtClean="0"/>
              <a:t>July 10, 2024</a:t>
            </a:fld>
            <a:endParaRPr lang="en-US"/>
          </a:p>
        </p:txBody>
      </p:sp>
      <p:sp>
        <p:nvSpPr>
          <p:cNvPr id="5" name="Tijdelijke aanduiding voor voettekst 4">
            <a:extLst>
              <a:ext uri="{FF2B5EF4-FFF2-40B4-BE49-F238E27FC236}">
                <a16:creationId xmlns:a16="http://schemas.microsoft.com/office/drawing/2014/main" id="{8E369E22-EDBE-879B-74C2-1D17E27ABAA4}"/>
              </a:ext>
            </a:extLst>
          </p:cNvPr>
          <p:cNvSpPr>
            <a:spLocks noGrp="1"/>
          </p:cNvSpPr>
          <p:nvPr>
            <p:ph type="ftr" sz="quarter" idx="3"/>
          </p:nvPr>
        </p:nvSpPr>
        <p:spPr/>
        <p:txBody>
          <a:bodyPr/>
          <a:lstStyle/>
          <a:p>
            <a:r>
              <a:rPr lang="en-US"/>
              <a:t>Computer Aided Medical Procedures</a:t>
            </a:r>
            <a:endParaRPr lang="en-US" dirty="0"/>
          </a:p>
        </p:txBody>
      </p:sp>
      <p:sp>
        <p:nvSpPr>
          <p:cNvPr id="6" name="Tijdelijke aanduiding voor dianummer 5">
            <a:extLst>
              <a:ext uri="{FF2B5EF4-FFF2-40B4-BE49-F238E27FC236}">
                <a16:creationId xmlns:a16="http://schemas.microsoft.com/office/drawing/2014/main" id="{8680E567-2156-0D27-9E66-B3834BCF674D}"/>
              </a:ext>
            </a:extLst>
          </p:cNvPr>
          <p:cNvSpPr>
            <a:spLocks noGrp="1"/>
          </p:cNvSpPr>
          <p:nvPr>
            <p:ph type="sldNum" sz="quarter" idx="4"/>
          </p:nvPr>
        </p:nvSpPr>
        <p:spPr/>
        <p:txBody>
          <a:bodyPr/>
          <a:lstStyle/>
          <a:p>
            <a:r>
              <a:rPr lang="en-US"/>
              <a:t>Slide </a:t>
            </a:r>
            <a:fld id="{E27654B9-2CBC-E046-9B7E-70345D26D3AC}" type="slidenum">
              <a:rPr lang="en-US" smtClean="0"/>
              <a:t>25</a:t>
            </a:fld>
            <a:endParaRPr lang="en-US" dirty="0"/>
          </a:p>
        </p:txBody>
      </p:sp>
      <p:pic>
        <p:nvPicPr>
          <p:cNvPr id="2050" name="Picture 2" descr="Figure 1">
            <a:extLst>
              <a:ext uri="{FF2B5EF4-FFF2-40B4-BE49-F238E27FC236}">
                <a16:creationId xmlns:a16="http://schemas.microsoft.com/office/drawing/2014/main" id="{39052098-97C5-C0B0-D45B-61DB75887D9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6200000">
            <a:off x="4579144" y="-159543"/>
            <a:ext cx="3224213" cy="5143500"/>
          </a:xfrm>
          <a:prstGeom prst="rect">
            <a:avLst/>
          </a:prstGeom>
          <a:noFill/>
          <a:extLst>
            <a:ext uri="{909E8E84-426E-40DD-AFC4-6F175D3DCCD1}">
              <a14:hiddenFill xmlns:a14="http://schemas.microsoft.com/office/drawing/2010/main">
                <a:solidFill>
                  <a:srgbClr val="FFFFFF"/>
                </a:solidFill>
              </a14:hiddenFill>
            </a:ext>
          </a:extLst>
        </p:spPr>
      </p:pic>
      <p:sp>
        <p:nvSpPr>
          <p:cNvPr id="9" name="Content Placeholder 2">
            <a:extLst>
              <a:ext uri="{FF2B5EF4-FFF2-40B4-BE49-F238E27FC236}">
                <a16:creationId xmlns:a16="http://schemas.microsoft.com/office/drawing/2014/main" id="{B7296F59-FEB3-9BD9-693F-A2964B62C858}"/>
              </a:ext>
            </a:extLst>
          </p:cNvPr>
          <p:cNvSpPr txBox="1">
            <a:spLocks/>
          </p:cNvSpPr>
          <p:nvPr/>
        </p:nvSpPr>
        <p:spPr bwMode="auto">
          <a:xfrm>
            <a:off x="3075519" y="4331262"/>
            <a:ext cx="6262752" cy="1740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har char="•"/>
              <a:defRPr>
                <a:solidFill>
                  <a:srgbClr val="333333"/>
                </a:solidFill>
                <a:latin typeface="+mn-lt"/>
                <a:ea typeface="ＭＳ Ｐゴシック" charset="0"/>
                <a:cs typeface="ＭＳ Ｐゴシック" charset="0"/>
              </a:defRPr>
            </a:lvl1pPr>
            <a:lvl2pPr marL="742950" indent="-285750" algn="l" rtl="0" eaLnBrk="1" fontAlgn="base" hangingPunct="1">
              <a:spcBef>
                <a:spcPct val="20000"/>
              </a:spcBef>
              <a:spcAft>
                <a:spcPct val="0"/>
              </a:spcAft>
              <a:buChar char="–"/>
              <a:defRPr sz="1400">
                <a:solidFill>
                  <a:srgbClr val="333333"/>
                </a:solidFill>
                <a:latin typeface="+mn-lt"/>
                <a:ea typeface="ＭＳ Ｐゴシック" charset="0"/>
              </a:defRPr>
            </a:lvl2pPr>
            <a:lvl3pPr marL="1143000" indent="-228600" algn="l" rtl="0" eaLnBrk="1" fontAlgn="base" hangingPunct="1">
              <a:spcBef>
                <a:spcPct val="20000"/>
              </a:spcBef>
              <a:spcAft>
                <a:spcPct val="0"/>
              </a:spcAft>
              <a:buChar char="•"/>
              <a:defRPr sz="1400">
                <a:solidFill>
                  <a:srgbClr val="333333"/>
                </a:solidFill>
                <a:latin typeface="+mn-lt"/>
                <a:ea typeface="ＭＳ Ｐゴシック" charset="0"/>
              </a:defRPr>
            </a:lvl3pPr>
            <a:lvl4pPr marL="1600200" indent="-228600" algn="l" rtl="0" eaLnBrk="1" fontAlgn="base" hangingPunct="1">
              <a:spcBef>
                <a:spcPct val="20000"/>
              </a:spcBef>
              <a:spcAft>
                <a:spcPct val="0"/>
              </a:spcAft>
              <a:buChar char="–"/>
              <a:defRPr sz="1400">
                <a:solidFill>
                  <a:srgbClr val="333333"/>
                </a:solidFill>
                <a:latin typeface="+mn-lt"/>
                <a:ea typeface="ＭＳ Ｐゴシック" charset="0"/>
              </a:defRPr>
            </a:lvl4pPr>
            <a:lvl5pPr marL="2057400" indent="-228600" algn="l" rtl="0" eaLnBrk="1" fontAlgn="base" hangingPunct="1">
              <a:spcBef>
                <a:spcPct val="20000"/>
              </a:spcBef>
              <a:spcAft>
                <a:spcPct val="0"/>
              </a:spcAft>
              <a:buChar char="»"/>
              <a:defRPr sz="1400">
                <a:solidFill>
                  <a:srgbClr val="333333"/>
                </a:solidFill>
                <a:latin typeface="+mn-lt"/>
                <a:ea typeface="ＭＳ Ｐゴシック" charset="0"/>
              </a:defRPr>
            </a:lvl5pPr>
            <a:lvl6pPr marL="2514600" indent="-228600" algn="l" rtl="0" eaLnBrk="1" fontAlgn="base" hangingPunct="1">
              <a:spcBef>
                <a:spcPct val="20000"/>
              </a:spcBef>
              <a:spcAft>
                <a:spcPct val="0"/>
              </a:spcAft>
              <a:buChar char="»"/>
              <a:defRPr sz="1400">
                <a:solidFill>
                  <a:srgbClr val="333333"/>
                </a:solidFill>
                <a:latin typeface="+mn-lt"/>
              </a:defRPr>
            </a:lvl6pPr>
            <a:lvl7pPr marL="2971800" indent="-228600" algn="l" rtl="0" eaLnBrk="1" fontAlgn="base" hangingPunct="1">
              <a:spcBef>
                <a:spcPct val="20000"/>
              </a:spcBef>
              <a:spcAft>
                <a:spcPct val="0"/>
              </a:spcAft>
              <a:buChar char="»"/>
              <a:defRPr sz="1400">
                <a:solidFill>
                  <a:srgbClr val="333333"/>
                </a:solidFill>
                <a:latin typeface="+mn-lt"/>
              </a:defRPr>
            </a:lvl7pPr>
            <a:lvl8pPr marL="3429000" indent="-228600" algn="l" rtl="0" eaLnBrk="1" fontAlgn="base" hangingPunct="1">
              <a:spcBef>
                <a:spcPct val="20000"/>
              </a:spcBef>
              <a:spcAft>
                <a:spcPct val="0"/>
              </a:spcAft>
              <a:buChar char="»"/>
              <a:defRPr sz="1400">
                <a:solidFill>
                  <a:srgbClr val="333333"/>
                </a:solidFill>
                <a:latin typeface="+mn-lt"/>
              </a:defRPr>
            </a:lvl8pPr>
            <a:lvl9pPr marL="3886200" indent="-228600" algn="l" rtl="0" eaLnBrk="1" fontAlgn="base" hangingPunct="1">
              <a:spcBef>
                <a:spcPct val="20000"/>
              </a:spcBef>
              <a:spcAft>
                <a:spcPct val="0"/>
              </a:spcAft>
              <a:buChar char="»"/>
              <a:defRPr sz="1400">
                <a:solidFill>
                  <a:srgbClr val="333333"/>
                </a:solidFill>
                <a:latin typeface="+mn-lt"/>
              </a:defRPr>
            </a:lvl9pPr>
          </a:lstStyle>
          <a:p>
            <a:pPr marL="0" indent="0" defTabSz="914400">
              <a:buFontTx/>
              <a:buNone/>
            </a:pPr>
            <a:r>
              <a:rPr lang="en-US" sz="1050" i="1" kern="0" dirty="0" err="1">
                <a:solidFill>
                  <a:srgbClr val="0D5FCD"/>
                </a:solidFill>
              </a:rPr>
              <a:t>Clauset</a:t>
            </a:r>
            <a:r>
              <a:rPr lang="en-US" sz="1050" i="1" kern="0" dirty="0">
                <a:solidFill>
                  <a:srgbClr val="0D5FCD"/>
                </a:solidFill>
              </a:rPr>
              <a:t>, A., Moore, C. &amp; Newman, M. Hierarchical structure and the prediction of missing links in networks. Nature 453, 98–101 (2008). https://</a:t>
            </a:r>
            <a:r>
              <a:rPr lang="en-US" sz="1050" i="1" kern="0" dirty="0" err="1">
                <a:solidFill>
                  <a:srgbClr val="0D5FCD"/>
                </a:solidFill>
              </a:rPr>
              <a:t>doi.org</a:t>
            </a:r>
            <a:r>
              <a:rPr lang="en-US" sz="1050" i="1" kern="0" dirty="0">
                <a:solidFill>
                  <a:srgbClr val="0D5FCD"/>
                </a:solidFill>
              </a:rPr>
              <a:t>/10.1038/nature06830</a:t>
            </a:r>
            <a:endParaRPr lang="de-DE" sz="1050" i="1" kern="0" dirty="0">
              <a:solidFill>
                <a:srgbClr val="0D5FCD"/>
              </a:solidFill>
            </a:endParaRPr>
          </a:p>
        </p:txBody>
      </p:sp>
    </p:spTree>
    <p:extLst>
      <p:ext uri="{BB962C8B-B14F-4D97-AF65-F5344CB8AC3E}">
        <p14:creationId xmlns:p14="http://schemas.microsoft.com/office/powerpoint/2010/main" val="21879483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jdelijke aanduiding voor inhoud 2">
            <a:extLst>
              <a:ext uri="{FF2B5EF4-FFF2-40B4-BE49-F238E27FC236}">
                <a16:creationId xmlns:a16="http://schemas.microsoft.com/office/drawing/2014/main" id="{8085B3F1-DBA0-3149-3D09-ADF0AAF884C9}"/>
              </a:ext>
            </a:extLst>
          </p:cNvPr>
          <p:cNvSpPr>
            <a:spLocks noGrp="1"/>
          </p:cNvSpPr>
          <p:nvPr>
            <p:ph idx="1"/>
          </p:nvPr>
        </p:nvSpPr>
        <p:spPr>
          <a:xfrm>
            <a:off x="358776" y="800100"/>
            <a:ext cx="3207383" cy="3829050"/>
          </a:xfrm>
        </p:spPr>
        <p:txBody>
          <a:bodyPr/>
          <a:lstStyle/>
          <a:p>
            <a:r>
              <a:rPr lang="en-US"/>
              <a:t>Metabolic network of E. coli</a:t>
            </a:r>
          </a:p>
          <a:p>
            <a:r>
              <a:rPr lang="en-US"/>
              <a:t>Circle = Modules</a:t>
            </a:r>
          </a:p>
          <a:p>
            <a:r>
              <a:rPr lang="en-US"/>
              <a:t>Lines = Interaction</a:t>
            </a:r>
          </a:p>
          <a:p>
            <a:endParaRPr lang="en-US"/>
          </a:p>
          <a:p>
            <a:r>
              <a:rPr lang="en-US"/>
              <a:t>Hierarchical NNs used to predict missing link in metabolite Network</a:t>
            </a:r>
          </a:p>
        </p:txBody>
      </p:sp>
      <p:sp>
        <p:nvSpPr>
          <p:cNvPr id="4" name="Tijdelijke aanduiding voor datum 3">
            <a:extLst>
              <a:ext uri="{FF2B5EF4-FFF2-40B4-BE49-F238E27FC236}">
                <a16:creationId xmlns:a16="http://schemas.microsoft.com/office/drawing/2014/main" id="{51AE8D21-B0AE-3F17-F004-BD113EFA7A93}"/>
              </a:ext>
            </a:extLst>
          </p:cNvPr>
          <p:cNvSpPr>
            <a:spLocks noGrp="1"/>
          </p:cNvSpPr>
          <p:nvPr>
            <p:ph type="dt" sz="half" idx="2"/>
          </p:nvPr>
        </p:nvSpPr>
        <p:spPr/>
        <p:txBody>
          <a:bodyPr/>
          <a:lstStyle/>
          <a:p>
            <a:fld id="{A7BDDEFD-4FCF-7348-AEF1-A537DD785750}" type="datetime4">
              <a:rPr lang="en-US" smtClean="0"/>
              <a:t>July 10, 2024</a:t>
            </a:fld>
            <a:endParaRPr lang="en-US"/>
          </a:p>
        </p:txBody>
      </p:sp>
      <p:sp>
        <p:nvSpPr>
          <p:cNvPr id="5" name="Tijdelijke aanduiding voor voettekst 4">
            <a:extLst>
              <a:ext uri="{FF2B5EF4-FFF2-40B4-BE49-F238E27FC236}">
                <a16:creationId xmlns:a16="http://schemas.microsoft.com/office/drawing/2014/main" id="{8E369E22-EDBE-879B-74C2-1D17E27ABAA4}"/>
              </a:ext>
            </a:extLst>
          </p:cNvPr>
          <p:cNvSpPr>
            <a:spLocks noGrp="1"/>
          </p:cNvSpPr>
          <p:nvPr>
            <p:ph type="ftr" sz="quarter" idx="3"/>
          </p:nvPr>
        </p:nvSpPr>
        <p:spPr/>
        <p:txBody>
          <a:bodyPr/>
          <a:lstStyle/>
          <a:p>
            <a:r>
              <a:rPr lang="en-US"/>
              <a:t>Computer Aided Medical Procedures</a:t>
            </a:r>
            <a:endParaRPr lang="en-US" dirty="0"/>
          </a:p>
        </p:txBody>
      </p:sp>
      <p:sp>
        <p:nvSpPr>
          <p:cNvPr id="6" name="Tijdelijke aanduiding voor dianummer 5">
            <a:extLst>
              <a:ext uri="{FF2B5EF4-FFF2-40B4-BE49-F238E27FC236}">
                <a16:creationId xmlns:a16="http://schemas.microsoft.com/office/drawing/2014/main" id="{8680E567-2156-0D27-9E66-B3834BCF674D}"/>
              </a:ext>
            </a:extLst>
          </p:cNvPr>
          <p:cNvSpPr>
            <a:spLocks noGrp="1"/>
          </p:cNvSpPr>
          <p:nvPr>
            <p:ph type="sldNum" sz="quarter" idx="4"/>
          </p:nvPr>
        </p:nvSpPr>
        <p:spPr/>
        <p:txBody>
          <a:bodyPr/>
          <a:lstStyle/>
          <a:p>
            <a:r>
              <a:rPr lang="en-US"/>
              <a:t>Slide </a:t>
            </a:r>
            <a:fld id="{E27654B9-2CBC-E046-9B7E-70345D26D3AC}" type="slidenum">
              <a:rPr lang="en-US" smtClean="0"/>
              <a:t>26</a:t>
            </a:fld>
            <a:endParaRPr lang="en-US" dirty="0"/>
          </a:p>
        </p:txBody>
      </p:sp>
      <p:pic>
        <p:nvPicPr>
          <p:cNvPr id="3074" name="Picture 2" descr="figure 3">
            <a:extLst>
              <a:ext uri="{FF2B5EF4-FFF2-40B4-BE49-F238E27FC236}">
                <a16:creationId xmlns:a16="http://schemas.microsoft.com/office/drawing/2014/main" id="{0F8893DE-8D13-B03C-2260-B12AB703D36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75856" y="628650"/>
            <a:ext cx="5239545" cy="3702612"/>
          </a:xfrm>
          <a:prstGeom prst="rect">
            <a:avLst/>
          </a:prstGeom>
          <a:noFill/>
          <a:extLst>
            <a:ext uri="{909E8E84-426E-40DD-AFC4-6F175D3DCCD1}">
              <a14:hiddenFill xmlns:a14="http://schemas.microsoft.com/office/drawing/2010/main">
                <a:solidFill>
                  <a:srgbClr val="FFFFFF"/>
                </a:solidFill>
              </a14:hiddenFill>
            </a:ext>
          </a:extLst>
        </p:spPr>
      </p:pic>
      <p:sp>
        <p:nvSpPr>
          <p:cNvPr id="7" name="Content Placeholder 2">
            <a:extLst>
              <a:ext uri="{FF2B5EF4-FFF2-40B4-BE49-F238E27FC236}">
                <a16:creationId xmlns:a16="http://schemas.microsoft.com/office/drawing/2014/main" id="{5ED59EF7-189F-F2AF-B558-685B1B97C30C}"/>
              </a:ext>
            </a:extLst>
          </p:cNvPr>
          <p:cNvSpPr txBox="1">
            <a:spLocks/>
          </p:cNvSpPr>
          <p:nvPr/>
        </p:nvSpPr>
        <p:spPr bwMode="auto">
          <a:xfrm>
            <a:off x="3075519" y="4331262"/>
            <a:ext cx="6262752" cy="1740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har char="•"/>
              <a:defRPr>
                <a:solidFill>
                  <a:srgbClr val="333333"/>
                </a:solidFill>
                <a:latin typeface="+mn-lt"/>
                <a:ea typeface="ＭＳ Ｐゴシック" charset="0"/>
                <a:cs typeface="ＭＳ Ｐゴシック" charset="0"/>
              </a:defRPr>
            </a:lvl1pPr>
            <a:lvl2pPr marL="742950" indent="-285750" algn="l" rtl="0" eaLnBrk="1" fontAlgn="base" hangingPunct="1">
              <a:spcBef>
                <a:spcPct val="20000"/>
              </a:spcBef>
              <a:spcAft>
                <a:spcPct val="0"/>
              </a:spcAft>
              <a:buChar char="–"/>
              <a:defRPr sz="1400">
                <a:solidFill>
                  <a:srgbClr val="333333"/>
                </a:solidFill>
                <a:latin typeface="+mn-lt"/>
                <a:ea typeface="ＭＳ Ｐゴシック" charset="0"/>
              </a:defRPr>
            </a:lvl2pPr>
            <a:lvl3pPr marL="1143000" indent="-228600" algn="l" rtl="0" eaLnBrk="1" fontAlgn="base" hangingPunct="1">
              <a:spcBef>
                <a:spcPct val="20000"/>
              </a:spcBef>
              <a:spcAft>
                <a:spcPct val="0"/>
              </a:spcAft>
              <a:buChar char="•"/>
              <a:defRPr sz="1400">
                <a:solidFill>
                  <a:srgbClr val="333333"/>
                </a:solidFill>
                <a:latin typeface="+mn-lt"/>
                <a:ea typeface="ＭＳ Ｐゴシック" charset="0"/>
              </a:defRPr>
            </a:lvl3pPr>
            <a:lvl4pPr marL="1600200" indent="-228600" algn="l" rtl="0" eaLnBrk="1" fontAlgn="base" hangingPunct="1">
              <a:spcBef>
                <a:spcPct val="20000"/>
              </a:spcBef>
              <a:spcAft>
                <a:spcPct val="0"/>
              </a:spcAft>
              <a:buChar char="–"/>
              <a:defRPr sz="1400">
                <a:solidFill>
                  <a:srgbClr val="333333"/>
                </a:solidFill>
                <a:latin typeface="+mn-lt"/>
                <a:ea typeface="ＭＳ Ｐゴシック" charset="0"/>
              </a:defRPr>
            </a:lvl4pPr>
            <a:lvl5pPr marL="2057400" indent="-228600" algn="l" rtl="0" eaLnBrk="1" fontAlgn="base" hangingPunct="1">
              <a:spcBef>
                <a:spcPct val="20000"/>
              </a:spcBef>
              <a:spcAft>
                <a:spcPct val="0"/>
              </a:spcAft>
              <a:buChar char="»"/>
              <a:defRPr sz="1400">
                <a:solidFill>
                  <a:srgbClr val="333333"/>
                </a:solidFill>
                <a:latin typeface="+mn-lt"/>
                <a:ea typeface="ＭＳ Ｐゴシック" charset="0"/>
              </a:defRPr>
            </a:lvl5pPr>
            <a:lvl6pPr marL="2514600" indent="-228600" algn="l" rtl="0" eaLnBrk="1" fontAlgn="base" hangingPunct="1">
              <a:spcBef>
                <a:spcPct val="20000"/>
              </a:spcBef>
              <a:spcAft>
                <a:spcPct val="0"/>
              </a:spcAft>
              <a:buChar char="»"/>
              <a:defRPr sz="1400">
                <a:solidFill>
                  <a:srgbClr val="333333"/>
                </a:solidFill>
                <a:latin typeface="+mn-lt"/>
              </a:defRPr>
            </a:lvl6pPr>
            <a:lvl7pPr marL="2971800" indent="-228600" algn="l" rtl="0" eaLnBrk="1" fontAlgn="base" hangingPunct="1">
              <a:spcBef>
                <a:spcPct val="20000"/>
              </a:spcBef>
              <a:spcAft>
                <a:spcPct val="0"/>
              </a:spcAft>
              <a:buChar char="»"/>
              <a:defRPr sz="1400">
                <a:solidFill>
                  <a:srgbClr val="333333"/>
                </a:solidFill>
                <a:latin typeface="+mn-lt"/>
              </a:defRPr>
            </a:lvl7pPr>
            <a:lvl8pPr marL="3429000" indent="-228600" algn="l" rtl="0" eaLnBrk="1" fontAlgn="base" hangingPunct="1">
              <a:spcBef>
                <a:spcPct val="20000"/>
              </a:spcBef>
              <a:spcAft>
                <a:spcPct val="0"/>
              </a:spcAft>
              <a:buChar char="»"/>
              <a:defRPr sz="1400">
                <a:solidFill>
                  <a:srgbClr val="333333"/>
                </a:solidFill>
                <a:latin typeface="+mn-lt"/>
              </a:defRPr>
            </a:lvl8pPr>
            <a:lvl9pPr marL="3886200" indent="-228600" algn="l" rtl="0" eaLnBrk="1" fontAlgn="base" hangingPunct="1">
              <a:spcBef>
                <a:spcPct val="20000"/>
              </a:spcBef>
              <a:spcAft>
                <a:spcPct val="0"/>
              </a:spcAft>
              <a:buChar char="»"/>
              <a:defRPr sz="1400">
                <a:solidFill>
                  <a:srgbClr val="333333"/>
                </a:solidFill>
                <a:latin typeface="+mn-lt"/>
              </a:defRPr>
            </a:lvl9pPr>
          </a:lstStyle>
          <a:p>
            <a:pPr marL="0" indent="0" defTabSz="914400">
              <a:buFontTx/>
              <a:buNone/>
            </a:pPr>
            <a:r>
              <a:rPr lang="en-US" sz="1050" i="1" kern="0">
                <a:solidFill>
                  <a:srgbClr val="0D5FCD"/>
                </a:solidFill>
              </a:rPr>
              <a:t>Guimerà, R., Nunes Amaral, L. Functional cartography of complex metabolic networks. Nature 433, 895–900 (2005). https://doi.org/10.1038/nature03288</a:t>
            </a:r>
            <a:endParaRPr lang="de-DE" sz="1050" i="1" kern="0">
              <a:solidFill>
                <a:srgbClr val="0D5FCD"/>
              </a:solidFill>
            </a:endParaRPr>
          </a:p>
        </p:txBody>
      </p:sp>
      <p:sp>
        <p:nvSpPr>
          <p:cNvPr id="9" name="Titel 1">
            <a:extLst>
              <a:ext uri="{FF2B5EF4-FFF2-40B4-BE49-F238E27FC236}">
                <a16:creationId xmlns:a16="http://schemas.microsoft.com/office/drawing/2014/main" id="{EBA2B5CF-E141-4FAD-6738-DDAAC5F7A928}"/>
              </a:ext>
            </a:extLst>
          </p:cNvPr>
          <p:cNvSpPr txBox="1">
            <a:spLocks/>
          </p:cNvSpPr>
          <p:nvPr/>
        </p:nvSpPr>
        <p:spPr bwMode="auto">
          <a:xfrm>
            <a:off x="460376" y="232410"/>
            <a:ext cx="84042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lvl1pPr algn="l" rtl="0" eaLnBrk="1" fontAlgn="base" hangingPunct="1">
              <a:spcBef>
                <a:spcPct val="0"/>
              </a:spcBef>
              <a:spcAft>
                <a:spcPct val="0"/>
              </a:spcAft>
              <a:defRPr sz="2400" b="1">
                <a:solidFill>
                  <a:srgbClr val="333333"/>
                </a:solidFill>
                <a:latin typeface="+mj-lt"/>
                <a:ea typeface="ＭＳ Ｐゴシック" charset="0"/>
                <a:cs typeface="ＭＳ Ｐゴシック" charset="0"/>
              </a:defRPr>
            </a:lvl1pPr>
            <a:lvl2pPr algn="l" rtl="0" eaLnBrk="1" fontAlgn="base" hangingPunct="1">
              <a:spcBef>
                <a:spcPct val="0"/>
              </a:spcBef>
              <a:spcAft>
                <a:spcPct val="0"/>
              </a:spcAft>
              <a:defRPr sz="2400" b="1">
                <a:solidFill>
                  <a:srgbClr val="333333"/>
                </a:solidFill>
                <a:latin typeface="TUM Neue Helvetica 55 Regular" pitchFamily="34" charset="0"/>
                <a:ea typeface="ＭＳ Ｐゴシック" charset="0"/>
                <a:cs typeface="ＭＳ Ｐゴシック" charset="0"/>
              </a:defRPr>
            </a:lvl2pPr>
            <a:lvl3pPr algn="l" rtl="0" eaLnBrk="1" fontAlgn="base" hangingPunct="1">
              <a:spcBef>
                <a:spcPct val="0"/>
              </a:spcBef>
              <a:spcAft>
                <a:spcPct val="0"/>
              </a:spcAft>
              <a:defRPr sz="2400" b="1">
                <a:solidFill>
                  <a:srgbClr val="333333"/>
                </a:solidFill>
                <a:latin typeface="TUM Neue Helvetica 55 Regular" pitchFamily="34" charset="0"/>
                <a:ea typeface="ＭＳ Ｐゴシック" charset="0"/>
                <a:cs typeface="ＭＳ Ｐゴシック" charset="0"/>
              </a:defRPr>
            </a:lvl3pPr>
            <a:lvl4pPr algn="l" rtl="0" eaLnBrk="1" fontAlgn="base" hangingPunct="1">
              <a:spcBef>
                <a:spcPct val="0"/>
              </a:spcBef>
              <a:spcAft>
                <a:spcPct val="0"/>
              </a:spcAft>
              <a:defRPr sz="2400" b="1">
                <a:solidFill>
                  <a:srgbClr val="333333"/>
                </a:solidFill>
                <a:latin typeface="TUM Neue Helvetica 55 Regular" pitchFamily="34" charset="0"/>
                <a:ea typeface="ＭＳ Ｐゴシック" charset="0"/>
                <a:cs typeface="ＭＳ Ｐゴシック" charset="0"/>
              </a:defRPr>
            </a:lvl4pPr>
            <a:lvl5pPr algn="l" rtl="0" eaLnBrk="1" fontAlgn="base" hangingPunct="1">
              <a:spcBef>
                <a:spcPct val="0"/>
              </a:spcBef>
              <a:spcAft>
                <a:spcPct val="0"/>
              </a:spcAft>
              <a:defRPr sz="2400" b="1">
                <a:solidFill>
                  <a:srgbClr val="333333"/>
                </a:solidFill>
                <a:latin typeface="TUM Neue Helvetica 55 Regular" pitchFamily="34" charset="0"/>
                <a:ea typeface="ＭＳ Ｐゴシック" charset="0"/>
                <a:cs typeface="ＭＳ Ｐゴシック" charset="0"/>
              </a:defRPr>
            </a:lvl5pPr>
            <a:lvl6pPr marL="457200" algn="l" rtl="0" eaLnBrk="1" fontAlgn="base" hangingPunct="1">
              <a:spcBef>
                <a:spcPct val="0"/>
              </a:spcBef>
              <a:spcAft>
                <a:spcPct val="0"/>
              </a:spcAft>
              <a:defRPr sz="2400" b="1">
                <a:solidFill>
                  <a:srgbClr val="333333"/>
                </a:solidFill>
                <a:latin typeface="TUM Neue Helvetica 55 Regular" pitchFamily="34" charset="0"/>
              </a:defRPr>
            </a:lvl6pPr>
            <a:lvl7pPr marL="914400" algn="l" rtl="0" eaLnBrk="1" fontAlgn="base" hangingPunct="1">
              <a:spcBef>
                <a:spcPct val="0"/>
              </a:spcBef>
              <a:spcAft>
                <a:spcPct val="0"/>
              </a:spcAft>
              <a:defRPr sz="2400" b="1">
                <a:solidFill>
                  <a:srgbClr val="333333"/>
                </a:solidFill>
                <a:latin typeface="TUM Neue Helvetica 55 Regular" pitchFamily="34" charset="0"/>
              </a:defRPr>
            </a:lvl7pPr>
            <a:lvl8pPr marL="1371600" algn="l" rtl="0" eaLnBrk="1" fontAlgn="base" hangingPunct="1">
              <a:spcBef>
                <a:spcPct val="0"/>
              </a:spcBef>
              <a:spcAft>
                <a:spcPct val="0"/>
              </a:spcAft>
              <a:defRPr sz="2400" b="1">
                <a:solidFill>
                  <a:srgbClr val="333333"/>
                </a:solidFill>
                <a:latin typeface="TUM Neue Helvetica 55 Regular" pitchFamily="34" charset="0"/>
              </a:defRPr>
            </a:lvl8pPr>
            <a:lvl9pPr marL="1828800" algn="l" rtl="0" eaLnBrk="1" fontAlgn="base" hangingPunct="1">
              <a:spcBef>
                <a:spcPct val="0"/>
              </a:spcBef>
              <a:spcAft>
                <a:spcPct val="0"/>
              </a:spcAft>
              <a:defRPr sz="2400" b="1">
                <a:solidFill>
                  <a:srgbClr val="333333"/>
                </a:solidFill>
                <a:latin typeface="TUM Neue Helvetica 55 Regular" pitchFamily="34" charset="0"/>
              </a:defRPr>
            </a:lvl9pPr>
          </a:lstStyle>
          <a:p>
            <a:pPr defTabSz="914400"/>
            <a:r>
              <a:rPr lang="nl-NL" kern="0"/>
              <a:t>Example Hierarchical NN</a:t>
            </a:r>
            <a:r>
              <a:rPr lang="nl-NL" kern="0">
                <a:sym typeface="Wingdings" panose="05000000000000000000" pitchFamily="2" charset="2"/>
              </a:rPr>
              <a:t> Missing Links Metabolic Pathways </a:t>
            </a:r>
            <a:endParaRPr lang="nl-NL" kern="0"/>
          </a:p>
        </p:txBody>
      </p:sp>
    </p:spTree>
    <p:extLst>
      <p:ext uri="{BB962C8B-B14F-4D97-AF65-F5344CB8AC3E}">
        <p14:creationId xmlns:p14="http://schemas.microsoft.com/office/powerpoint/2010/main" val="97631936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5B45E54-382C-9705-5E0D-B386FB88E998}"/>
              </a:ext>
            </a:extLst>
          </p:cNvPr>
          <p:cNvSpPr>
            <a:spLocks noGrp="1"/>
          </p:cNvSpPr>
          <p:nvPr>
            <p:ph type="title"/>
          </p:nvPr>
        </p:nvSpPr>
        <p:spPr/>
        <p:txBody>
          <a:bodyPr/>
          <a:lstStyle/>
          <a:p>
            <a:r>
              <a:rPr lang="nl-NL"/>
              <a:t>Example Adaptive Dynamical Network </a:t>
            </a:r>
            <a:r>
              <a:rPr lang="nl-NL">
                <a:sym typeface="Wingdings" panose="05000000000000000000" pitchFamily="2" charset="2"/>
              </a:rPr>
              <a:t> Sepsis</a:t>
            </a:r>
            <a:endParaRPr lang="nl-NL"/>
          </a:p>
        </p:txBody>
      </p:sp>
      <p:sp>
        <p:nvSpPr>
          <p:cNvPr id="4" name="Tijdelijke aanduiding voor datum 3">
            <a:extLst>
              <a:ext uri="{FF2B5EF4-FFF2-40B4-BE49-F238E27FC236}">
                <a16:creationId xmlns:a16="http://schemas.microsoft.com/office/drawing/2014/main" id="{B5C78EF3-5EF9-F721-7B1F-5EB242CCAA0E}"/>
              </a:ext>
            </a:extLst>
          </p:cNvPr>
          <p:cNvSpPr>
            <a:spLocks noGrp="1"/>
          </p:cNvSpPr>
          <p:nvPr>
            <p:ph type="dt" sz="half" idx="2"/>
          </p:nvPr>
        </p:nvSpPr>
        <p:spPr/>
        <p:txBody>
          <a:bodyPr/>
          <a:lstStyle/>
          <a:p>
            <a:fld id="{A7BDDEFD-4FCF-7348-AEF1-A537DD785750}" type="datetime4">
              <a:rPr lang="en-US" smtClean="0"/>
              <a:t>July 10, 2024</a:t>
            </a:fld>
            <a:endParaRPr lang="en-US"/>
          </a:p>
        </p:txBody>
      </p:sp>
      <p:sp>
        <p:nvSpPr>
          <p:cNvPr id="5" name="Tijdelijke aanduiding voor voettekst 4">
            <a:extLst>
              <a:ext uri="{FF2B5EF4-FFF2-40B4-BE49-F238E27FC236}">
                <a16:creationId xmlns:a16="http://schemas.microsoft.com/office/drawing/2014/main" id="{6A3E2AB9-1262-775D-0ECD-1C11DA0E794F}"/>
              </a:ext>
            </a:extLst>
          </p:cNvPr>
          <p:cNvSpPr>
            <a:spLocks noGrp="1"/>
          </p:cNvSpPr>
          <p:nvPr>
            <p:ph type="ftr" sz="quarter" idx="3"/>
          </p:nvPr>
        </p:nvSpPr>
        <p:spPr/>
        <p:txBody>
          <a:bodyPr/>
          <a:lstStyle/>
          <a:p>
            <a:r>
              <a:rPr lang="en-US"/>
              <a:t>Computer Aided Medical Procedures</a:t>
            </a:r>
            <a:endParaRPr lang="en-US" dirty="0"/>
          </a:p>
        </p:txBody>
      </p:sp>
      <p:sp>
        <p:nvSpPr>
          <p:cNvPr id="6" name="Tijdelijke aanduiding voor dianummer 5">
            <a:extLst>
              <a:ext uri="{FF2B5EF4-FFF2-40B4-BE49-F238E27FC236}">
                <a16:creationId xmlns:a16="http://schemas.microsoft.com/office/drawing/2014/main" id="{B26EE2A5-A1B5-88E1-982E-E01918804421}"/>
              </a:ext>
            </a:extLst>
          </p:cNvPr>
          <p:cNvSpPr>
            <a:spLocks noGrp="1"/>
          </p:cNvSpPr>
          <p:nvPr>
            <p:ph type="sldNum" sz="quarter" idx="4"/>
          </p:nvPr>
        </p:nvSpPr>
        <p:spPr/>
        <p:txBody>
          <a:bodyPr/>
          <a:lstStyle/>
          <a:p>
            <a:r>
              <a:rPr lang="en-US"/>
              <a:t>Slide </a:t>
            </a:r>
            <a:fld id="{E27654B9-2CBC-E046-9B7E-70345D26D3AC}" type="slidenum">
              <a:rPr lang="en-US" smtClean="0"/>
              <a:t>27</a:t>
            </a:fld>
            <a:endParaRPr lang="en-US" dirty="0"/>
          </a:p>
        </p:txBody>
      </p:sp>
      <p:sp>
        <p:nvSpPr>
          <p:cNvPr id="7" name="Content Placeholder 2">
            <a:extLst>
              <a:ext uri="{FF2B5EF4-FFF2-40B4-BE49-F238E27FC236}">
                <a16:creationId xmlns:a16="http://schemas.microsoft.com/office/drawing/2014/main" id="{38058795-768D-1B34-7F97-A9061C5E1960}"/>
              </a:ext>
            </a:extLst>
          </p:cNvPr>
          <p:cNvSpPr txBox="1">
            <a:spLocks/>
          </p:cNvSpPr>
          <p:nvPr/>
        </p:nvSpPr>
        <p:spPr bwMode="auto">
          <a:xfrm>
            <a:off x="5790311" y="4415055"/>
            <a:ext cx="3276601" cy="321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har char="•"/>
              <a:defRPr>
                <a:solidFill>
                  <a:srgbClr val="333333"/>
                </a:solidFill>
                <a:latin typeface="+mn-lt"/>
                <a:ea typeface="ＭＳ Ｐゴシック" charset="0"/>
                <a:cs typeface="ＭＳ Ｐゴシック" charset="0"/>
              </a:defRPr>
            </a:lvl1pPr>
            <a:lvl2pPr marL="742950" indent="-285750" algn="l" rtl="0" eaLnBrk="1" fontAlgn="base" hangingPunct="1">
              <a:spcBef>
                <a:spcPct val="20000"/>
              </a:spcBef>
              <a:spcAft>
                <a:spcPct val="0"/>
              </a:spcAft>
              <a:buChar char="–"/>
              <a:defRPr sz="1400">
                <a:solidFill>
                  <a:srgbClr val="333333"/>
                </a:solidFill>
                <a:latin typeface="+mn-lt"/>
                <a:ea typeface="ＭＳ Ｐゴシック" charset="0"/>
              </a:defRPr>
            </a:lvl2pPr>
            <a:lvl3pPr marL="1143000" indent="-228600" algn="l" rtl="0" eaLnBrk="1" fontAlgn="base" hangingPunct="1">
              <a:spcBef>
                <a:spcPct val="20000"/>
              </a:spcBef>
              <a:spcAft>
                <a:spcPct val="0"/>
              </a:spcAft>
              <a:buChar char="•"/>
              <a:defRPr sz="1400">
                <a:solidFill>
                  <a:srgbClr val="333333"/>
                </a:solidFill>
                <a:latin typeface="+mn-lt"/>
                <a:ea typeface="ＭＳ Ｐゴシック" charset="0"/>
              </a:defRPr>
            </a:lvl3pPr>
            <a:lvl4pPr marL="1600200" indent="-228600" algn="l" rtl="0" eaLnBrk="1" fontAlgn="base" hangingPunct="1">
              <a:spcBef>
                <a:spcPct val="20000"/>
              </a:spcBef>
              <a:spcAft>
                <a:spcPct val="0"/>
              </a:spcAft>
              <a:buChar char="–"/>
              <a:defRPr sz="1400">
                <a:solidFill>
                  <a:srgbClr val="333333"/>
                </a:solidFill>
                <a:latin typeface="+mn-lt"/>
                <a:ea typeface="ＭＳ Ｐゴシック" charset="0"/>
              </a:defRPr>
            </a:lvl4pPr>
            <a:lvl5pPr marL="2057400" indent="-228600" algn="l" rtl="0" eaLnBrk="1" fontAlgn="base" hangingPunct="1">
              <a:spcBef>
                <a:spcPct val="20000"/>
              </a:spcBef>
              <a:spcAft>
                <a:spcPct val="0"/>
              </a:spcAft>
              <a:buChar char="»"/>
              <a:defRPr sz="1400">
                <a:solidFill>
                  <a:srgbClr val="333333"/>
                </a:solidFill>
                <a:latin typeface="+mn-lt"/>
                <a:ea typeface="ＭＳ Ｐゴシック" charset="0"/>
              </a:defRPr>
            </a:lvl5pPr>
            <a:lvl6pPr marL="2514600" indent="-228600" algn="l" rtl="0" eaLnBrk="1" fontAlgn="base" hangingPunct="1">
              <a:spcBef>
                <a:spcPct val="20000"/>
              </a:spcBef>
              <a:spcAft>
                <a:spcPct val="0"/>
              </a:spcAft>
              <a:buChar char="»"/>
              <a:defRPr sz="1400">
                <a:solidFill>
                  <a:srgbClr val="333333"/>
                </a:solidFill>
                <a:latin typeface="+mn-lt"/>
              </a:defRPr>
            </a:lvl6pPr>
            <a:lvl7pPr marL="2971800" indent="-228600" algn="l" rtl="0" eaLnBrk="1" fontAlgn="base" hangingPunct="1">
              <a:spcBef>
                <a:spcPct val="20000"/>
              </a:spcBef>
              <a:spcAft>
                <a:spcPct val="0"/>
              </a:spcAft>
              <a:buChar char="»"/>
              <a:defRPr sz="1400">
                <a:solidFill>
                  <a:srgbClr val="333333"/>
                </a:solidFill>
                <a:latin typeface="+mn-lt"/>
              </a:defRPr>
            </a:lvl7pPr>
            <a:lvl8pPr marL="3429000" indent="-228600" algn="l" rtl="0" eaLnBrk="1" fontAlgn="base" hangingPunct="1">
              <a:spcBef>
                <a:spcPct val="20000"/>
              </a:spcBef>
              <a:spcAft>
                <a:spcPct val="0"/>
              </a:spcAft>
              <a:buChar char="»"/>
              <a:defRPr sz="1400">
                <a:solidFill>
                  <a:srgbClr val="333333"/>
                </a:solidFill>
                <a:latin typeface="+mn-lt"/>
              </a:defRPr>
            </a:lvl8pPr>
            <a:lvl9pPr marL="3886200" indent="-228600" algn="l" rtl="0" eaLnBrk="1" fontAlgn="base" hangingPunct="1">
              <a:spcBef>
                <a:spcPct val="20000"/>
              </a:spcBef>
              <a:spcAft>
                <a:spcPct val="0"/>
              </a:spcAft>
              <a:buChar char="»"/>
              <a:defRPr sz="1400">
                <a:solidFill>
                  <a:srgbClr val="333333"/>
                </a:solidFill>
                <a:latin typeface="+mn-lt"/>
              </a:defRPr>
            </a:lvl9pPr>
          </a:lstStyle>
          <a:p>
            <a:pPr marL="0" indent="0" defTabSz="914400">
              <a:buFontTx/>
              <a:buNone/>
            </a:pPr>
            <a:r>
              <a:rPr lang="de-DE" sz="1100" i="1" kern="0">
                <a:solidFill>
                  <a:srgbClr val="0D5FCD"/>
                </a:solidFill>
              </a:rPr>
              <a:t>From  (Berner, Sawicki, Thiele, Löser, &amp; Schöll, 2022).</a:t>
            </a:r>
          </a:p>
        </p:txBody>
      </p:sp>
      <p:sp>
        <p:nvSpPr>
          <p:cNvPr id="9" name="Rectangle 4">
            <a:extLst>
              <a:ext uri="{FF2B5EF4-FFF2-40B4-BE49-F238E27FC236}">
                <a16:creationId xmlns:a16="http://schemas.microsoft.com/office/drawing/2014/main" id="{D7BE5241-2E04-0BC2-B06B-03CA4A3CACB7}"/>
              </a:ext>
            </a:extLst>
          </p:cNvPr>
          <p:cNvSpPr>
            <a:spLocks noGrp="1" noChangeArrowheads="1"/>
          </p:cNvSpPr>
          <p:nvPr>
            <p:ph idx="1"/>
          </p:nvPr>
        </p:nvSpPr>
        <p:spPr bwMode="auto">
          <a:xfrm>
            <a:off x="440099" y="938549"/>
            <a:ext cx="8322902"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eaLnBrk="0" hangingPunct="0">
              <a:spcBef>
                <a:spcPct val="0"/>
              </a:spcBef>
            </a:pPr>
            <a:r>
              <a:rPr kumimoji="0" lang="en-US" altLang="nl-NL" sz="2000" b="0" i="0" u="none" strike="noStrike" cap="none" normalizeH="0" baseline="0">
                <a:ln>
                  <a:noFill/>
                </a:ln>
                <a:solidFill>
                  <a:schemeClr val="tx1"/>
                </a:solidFill>
                <a:effectLst/>
                <a:latin typeface="+mj-lt"/>
              </a:rPr>
              <a:t>Sepsis =  Life-threatening condition from the body's extreme response to infection.</a:t>
            </a:r>
          </a:p>
        </p:txBody>
      </p:sp>
    </p:spTree>
    <p:extLst>
      <p:ext uri="{BB962C8B-B14F-4D97-AF65-F5344CB8AC3E}">
        <p14:creationId xmlns:p14="http://schemas.microsoft.com/office/powerpoint/2010/main" val="143045922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5B45E54-382C-9705-5E0D-B386FB88E998}"/>
              </a:ext>
            </a:extLst>
          </p:cNvPr>
          <p:cNvSpPr>
            <a:spLocks noGrp="1"/>
          </p:cNvSpPr>
          <p:nvPr>
            <p:ph type="title"/>
          </p:nvPr>
        </p:nvSpPr>
        <p:spPr/>
        <p:txBody>
          <a:bodyPr/>
          <a:lstStyle/>
          <a:p>
            <a:r>
              <a:rPr lang="nl-NL"/>
              <a:t>Example Adaptive Dynamical Network </a:t>
            </a:r>
            <a:r>
              <a:rPr lang="nl-NL">
                <a:sym typeface="Wingdings" panose="05000000000000000000" pitchFamily="2" charset="2"/>
              </a:rPr>
              <a:t> Sepsis</a:t>
            </a:r>
            <a:endParaRPr lang="nl-NL"/>
          </a:p>
        </p:txBody>
      </p:sp>
      <p:sp>
        <p:nvSpPr>
          <p:cNvPr id="4" name="Tijdelijke aanduiding voor datum 3">
            <a:extLst>
              <a:ext uri="{FF2B5EF4-FFF2-40B4-BE49-F238E27FC236}">
                <a16:creationId xmlns:a16="http://schemas.microsoft.com/office/drawing/2014/main" id="{B5C78EF3-5EF9-F721-7B1F-5EB242CCAA0E}"/>
              </a:ext>
            </a:extLst>
          </p:cNvPr>
          <p:cNvSpPr>
            <a:spLocks noGrp="1"/>
          </p:cNvSpPr>
          <p:nvPr>
            <p:ph type="dt" sz="half" idx="2"/>
          </p:nvPr>
        </p:nvSpPr>
        <p:spPr/>
        <p:txBody>
          <a:bodyPr/>
          <a:lstStyle/>
          <a:p>
            <a:fld id="{A7BDDEFD-4FCF-7348-AEF1-A537DD785750}" type="datetime4">
              <a:rPr lang="en-US" smtClean="0"/>
              <a:t>July 10, 2024</a:t>
            </a:fld>
            <a:endParaRPr lang="en-US"/>
          </a:p>
        </p:txBody>
      </p:sp>
      <p:sp>
        <p:nvSpPr>
          <p:cNvPr id="5" name="Tijdelijke aanduiding voor voettekst 4">
            <a:extLst>
              <a:ext uri="{FF2B5EF4-FFF2-40B4-BE49-F238E27FC236}">
                <a16:creationId xmlns:a16="http://schemas.microsoft.com/office/drawing/2014/main" id="{6A3E2AB9-1262-775D-0ECD-1C11DA0E794F}"/>
              </a:ext>
            </a:extLst>
          </p:cNvPr>
          <p:cNvSpPr>
            <a:spLocks noGrp="1"/>
          </p:cNvSpPr>
          <p:nvPr>
            <p:ph type="ftr" sz="quarter" idx="3"/>
          </p:nvPr>
        </p:nvSpPr>
        <p:spPr/>
        <p:txBody>
          <a:bodyPr/>
          <a:lstStyle/>
          <a:p>
            <a:r>
              <a:rPr lang="en-US"/>
              <a:t>Computer Aided Medical Procedures</a:t>
            </a:r>
            <a:endParaRPr lang="en-US" dirty="0"/>
          </a:p>
        </p:txBody>
      </p:sp>
      <p:sp>
        <p:nvSpPr>
          <p:cNvPr id="6" name="Tijdelijke aanduiding voor dianummer 5">
            <a:extLst>
              <a:ext uri="{FF2B5EF4-FFF2-40B4-BE49-F238E27FC236}">
                <a16:creationId xmlns:a16="http://schemas.microsoft.com/office/drawing/2014/main" id="{B26EE2A5-A1B5-88E1-982E-E01918804421}"/>
              </a:ext>
            </a:extLst>
          </p:cNvPr>
          <p:cNvSpPr>
            <a:spLocks noGrp="1"/>
          </p:cNvSpPr>
          <p:nvPr>
            <p:ph type="sldNum" sz="quarter" idx="4"/>
          </p:nvPr>
        </p:nvSpPr>
        <p:spPr/>
        <p:txBody>
          <a:bodyPr/>
          <a:lstStyle/>
          <a:p>
            <a:r>
              <a:rPr lang="en-US"/>
              <a:t>Slide </a:t>
            </a:r>
            <a:fld id="{E27654B9-2CBC-E046-9B7E-70345D26D3AC}" type="slidenum">
              <a:rPr lang="en-US" smtClean="0"/>
              <a:t>28</a:t>
            </a:fld>
            <a:endParaRPr lang="en-US" dirty="0"/>
          </a:p>
        </p:txBody>
      </p:sp>
      <p:sp>
        <p:nvSpPr>
          <p:cNvPr id="7" name="Content Placeholder 2">
            <a:extLst>
              <a:ext uri="{FF2B5EF4-FFF2-40B4-BE49-F238E27FC236}">
                <a16:creationId xmlns:a16="http://schemas.microsoft.com/office/drawing/2014/main" id="{38058795-768D-1B34-7F97-A9061C5E1960}"/>
              </a:ext>
            </a:extLst>
          </p:cNvPr>
          <p:cNvSpPr txBox="1">
            <a:spLocks/>
          </p:cNvSpPr>
          <p:nvPr/>
        </p:nvSpPr>
        <p:spPr bwMode="auto">
          <a:xfrm>
            <a:off x="5790311" y="4415055"/>
            <a:ext cx="3276601" cy="321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har char="•"/>
              <a:defRPr>
                <a:solidFill>
                  <a:srgbClr val="333333"/>
                </a:solidFill>
                <a:latin typeface="+mn-lt"/>
                <a:ea typeface="ＭＳ Ｐゴシック" charset="0"/>
                <a:cs typeface="ＭＳ Ｐゴシック" charset="0"/>
              </a:defRPr>
            </a:lvl1pPr>
            <a:lvl2pPr marL="742950" indent="-285750" algn="l" rtl="0" eaLnBrk="1" fontAlgn="base" hangingPunct="1">
              <a:spcBef>
                <a:spcPct val="20000"/>
              </a:spcBef>
              <a:spcAft>
                <a:spcPct val="0"/>
              </a:spcAft>
              <a:buChar char="–"/>
              <a:defRPr sz="1400">
                <a:solidFill>
                  <a:srgbClr val="333333"/>
                </a:solidFill>
                <a:latin typeface="+mn-lt"/>
                <a:ea typeface="ＭＳ Ｐゴシック" charset="0"/>
              </a:defRPr>
            </a:lvl2pPr>
            <a:lvl3pPr marL="1143000" indent="-228600" algn="l" rtl="0" eaLnBrk="1" fontAlgn="base" hangingPunct="1">
              <a:spcBef>
                <a:spcPct val="20000"/>
              </a:spcBef>
              <a:spcAft>
                <a:spcPct val="0"/>
              </a:spcAft>
              <a:buChar char="•"/>
              <a:defRPr sz="1400">
                <a:solidFill>
                  <a:srgbClr val="333333"/>
                </a:solidFill>
                <a:latin typeface="+mn-lt"/>
                <a:ea typeface="ＭＳ Ｐゴシック" charset="0"/>
              </a:defRPr>
            </a:lvl3pPr>
            <a:lvl4pPr marL="1600200" indent="-228600" algn="l" rtl="0" eaLnBrk="1" fontAlgn="base" hangingPunct="1">
              <a:spcBef>
                <a:spcPct val="20000"/>
              </a:spcBef>
              <a:spcAft>
                <a:spcPct val="0"/>
              </a:spcAft>
              <a:buChar char="–"/>
              <a:defRPr sz="1400">
                <a:solidFill>
                  <a:srgbClr val="333333"/>
                </a:solidFill>
                <a:latin typeface="+mn-lt"/>
                <a:ea typeface="ＭＳ Ｐゴシック" charset="0"/>
              </a:defRPr>
            </a:lvl4pPr>
            <a:lvl5pPr marL="2057400" indent="-228600" algn="l" rtl="0" eaLnBrk="1" fontAlgn="base" hangingPunct="1">
              <a:spcBef>
                <a:spcPct val="20000"/>
              </a:spcBef>
              <a:spcAft>
                <a:spcPct val="0"/>
              </a:spcAft>
              <a:buChar char="»"/>
              <a:defRPr sz="1400">
                <a:solidFill>
                  <a:srgbClr val="333333"/>
                </a:solidFill>
                <a:latin typeface="+mn-lt"/>
                <a:ea typeface="ＭＳ Ｐゴシック" charset="0"/>
              </a:defRPr>
            </a:lvl5pPr>
            <a:lvl6pPr marL="2514600" indent="-228600" algn="l" rtl="0" eaLnBrk="1" fontAlgn="base" hangingPunct="1">
              <a:spcBef>
                <a:spcPct val="20000"/>
              </a:spcBef>
              <a:spcAft>
                <a:spcPct val="0"/>
              </a:spcAft>
              <a:buChar char="»"/>
              <a:defRPr sz="1400">
                <a:solidFill>
                  <a:srgbClr val="333333"/>
                </a:solidFill>
                <a:latin typeface="+mn-lt"/>
              </a:defRPr>
            </a:lvl6pPr>
            <a:lvl7pPr marL="2971800" indent="-228600" algn="l" rtl="0" eaLnBrk="1" fontAlgn="base" hangingPunct="1">
              <a:spcBef>
                <a:spcPct val="20000"/>
              </a:spcBef>
              <a:spcAft>
                <a:spcPct val="0"/>
              </a:spcAft>
              <a:buChar char="»"/>
              <a:defRPr sz="1400">
                <a:solidFill>
                  <a:srgbClr val="333333"/>
                </a:solidFill>
                <a:latin typeface="+mn-lt"/>
              </a:defRPr>
            </a:lvl7pPr>
            <a:lvl8pPr marL="3429000" indent="-228600" algn="l" rtl="0" eaLnBrk="1" fontAlgn="base" hangingPunct="1">
              <a:spcBef>
                <a:spcPct val="20000"/>
              </a:spcBef>
              <a:spcAft>
                <a:spcPct val="0"/>
              </a:spcAft>
              <a:buChar char="»"/>
              <a:defRPr sz="1400">
                <a:solidFill>
                  <a:srgbClr val="333333"/>
                </a:solidFill>
                <a:latin typeface="+mn-lt"/>
              </a:defRPr>
            </a:lvl8pPr>
            <a:lvl9pPr marL="3886200" indent="-228600" algn="l" rtl="0" eaLnBrk="1" fontAlgn="base" hangingPunct="1">
              <a:spcBef>
                <a:spcPct val="20000"/>
              </a:spcBef>
              <a:spcAft>
                <a:spcPct val="0"/>
              </a:spcAft>
              <a:buChar char="»"/>
              <a:defRPr sz="1400">
                <a:solidFill>
                  <a:srgbClr val="333333"/>
                </a:solidFill>
                <a:latin typeface="+mn-lt"/>
              </a:defRPr>
            </a:lvl9pPr>
          </a:lstStyle>
          <a:p>
            <a:pPr marL="0" indent="0" defTabSz="914400">
              <a:buFontTx/>
              <a:buNone/>
            </a:pPr>
            <a:r>
              <a:rPr lang="de-DE" sz="1100" i="1" kern="0">
                <a:solidFill>
                  <a:srgbClr val="0D5FCD"/>
                </a:solidFill>
              </a:rPr>
              <a:t>From  (Berner, Sawicki, Thiele, Löser, &amp; Schöll, 2022).</a:t>
            </a:r>
          </a:p>
        </p:txBody>
      </p:sp>
      <p:sp>
        <p:nvSpPr>
          <p:cNvPr id="9" name="Rectangle 4">
            <a:extLst>
              <a:ext uri="{FF2B5EF4-FFF2-40B4-BE49-F238E27FC236}">
                <a16:creationId xmlns:a16="http://schemas.microsoft.com/office/drawing/2014/main" id="{D7BE5241-2E04-0BC2-B06B-03CA4A3CACB7}"/>
              </a:ext>
            </a:extLst>
          </p:cNvPr>
          <p:cNvSpPr>
            <a:spLocks noGrp="1" noChangeArrowheads="1"/>
          </p:cNvSpPr>
          <p:nvPr>
            <p:ph idx="1"/>
          </p:nvPr>
        </p:nvSpPr>
        <p:spPr bwMode="auto">
          <a:xfrm>
            <a:off x="440099" y="936803"/>
            <a:ext cx="8322902" cy="31700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eaLnBrk="0" hangingPunct="0">
              <a:spcBef>
                <a:spcPct val="0"/>
              </a:spcBef>
            </a:pPr>
            <a:r>
              <a:rPr kumimoji="0" lang="en-US" altLang="nl-NL" sz="2000" b="0" i="0" u="none" strike="noStrike" cap="none" normalizeH="0" baseline="0">
                <a:ln>
                  <a:noFill/>
                </a:ln>
                <a:solidFill>
                  <a:schemeClr val="tx1"/>
                </a:solidFill>
                <a:effectLst/>
                <a:latin typeface="+mj-lt"/>
              </a:rPr>
              <a:t>Sepsis =  Life-threatening condition from the body's extreme response to infection.</a:t>
            </a:r>
          </a:p>
          <a:p>
            <a:pPr lvl="1" eaLnBrk="0" hangingPunct="0">
              <a:spcBef>
                <a:spcPct val="0"/>
              </a:spcBef>
            </a:pPr>
            <a:r>
              <a:rPr kumimoji="0" lang="en-US" altLang="nl-NL" sz="2000" b="0" i="0" u="none" strike="noStrike" cap="none" normalizeH="0" baseline="0">
                <a:ln>
                  <a:noFill/>
                </a:ln>
                <a:solidFill>
                  <a:schemeClr val="tx1"/>
                </a:solidFill>
                <a:effectLst/>
                <a:latin typeface="+mj-lt"/>
              </a:rPr>
              <a:t> Infection triggers immune response releasing chemicals into the bloodstream.</a:t>
            </a:r>
          </a:p>
          <a:p>
            <a:pPr lvl="1" eaLnBrk="0" hangingPunct="0">
              <a:spcBef>
                <a:spcPct val="0"/>
              </a:spcBef>
            </a:pPr>
            <a:r>
              <a:rPr kumimoji="0" lang="en-US" altLang="nl-NL" sz="2000" b="0" i="0" u="none" strike="noStrike" cap="none" normalizeH="0" baseline="0">
                <a:ln>
                  <a:noFill/>
                </a:ln>
                <a:solidFill>
                  <a:schemeClr val="tx1"/>
                </a:solidFill>
                <a:effectLst/>
                <a:latin typeface="+mj-lt"/>
              </a:rPr>
              <a:t>Causes widespread inflammation, blood clotting, and leaky blood vessels.</a:t>
            </a:r>
          </a:p>
          <a:p>
            <a:pPr lvl="1" eaLnBrk="0" hangingPunct="0">
              <a:spcBef>
                <a:spcPct val="0"/>
              </a:spcBef>
            </a:pPr>
            <a:r>
              <a:rPr kumimoji="0" lang="en-US" altLang="nl-NL" sz="2000" b="0" i="0" u="none" strike="noStrike" cap="none" normalizeH="0" baseline="0">
                <a:ln>
                  <a:noFill/>
                </a:ln>
                <a:solidFill>
                  <a:schemeClr val="tx1"/>
                </a:solidFill>
                <a:effectLst/>
                <a:latin typeface="+mj-lt"/>
              </a:rPr>
              <a:t>Resulting in: poor blood flow, organ dysfunction, and tissue damage.</a:t>
            </a:r>
          </a:p>
          <a:p>
            <a:pPr eaLnBrk="0" hangingPunct="0">
              <a:spcBef>
                <a:spcPct val="0"/>
              </a:spcBef>
            </a:pPr>
            <a:endParaRPr kumimoji="0" lang="nl-NL" altLang="nl-NL" sz="2000" b="0" i="0" u="none" strike="noStrike" cap="none" normalizeH="0" baseline="0">
              <a:ln>
                <a:noFill/>
              </a:ln>
              <a:solidFill>
                <a:schemeClr val="bg1"/>
              </a:solidFill>
              <a:effectLst/>
              <a:latin typeface="+mj-lt"/>
            </a:endParaRPr>
          </a:p>
          <a:p>
            <a:pPr marL="0" indent="0" eaLnBrk="0" hangingPunct="0">
              <a:spcBef>
                <a:spcPct val="0"/>
              </a:spcBef>
              <a:buNone/>
            </a:pPr>
            <a:r>
              <a:rPr lang="nl-NL" altLang="nl-NL" sz="2000">
                <a:solidFill>
                  <a:schemeClr val="bg1"/>
                </a:solidFill>
                <a:latin typeface="+mj-lt"/>
              </a:rPr>
              <a:t>Modeling challenges: </a:t>
            </a:r>
            <a:br>
              <a:rPr lang="nl-NL" altLang="nl-NL" sz="2000">
                <a:solidFill>
                  <a:schemeClr val="bg1"/>
                </a:solidFill>
                <a:latin typeface="+mj-lt"/>
              </a:rPr>
            </a:br>
            <a:r>
              <a:rPr lang="nl-NL" altLang="nl-NL" sz="2000">
                <a:solidFill>
                  <a:schemeClr val="bg1"/>
                </a:solidFill>
                <a:latin typeface="+mj-lt"/>
              </a:rPr>
              <a:t>Intercellular and Interlayer interactions </a:t>
            </a:r>
            <a:r>
              <a:rPr kumimoji="0" lang="nl-NL" altLang="nl-NL" sz="2000" b="0" i="0" u="none" strike="noStrike" cap="none" normalizeH="0" baseline="0">
                <a:ln>
                  <a:noFill/>
                </a:ln>
                <a:solidFill>
                  <a:schemeClr val="bg1"/>
                </a:solidFill>
                <a:effectLst/>
                <a:latin typeface="+mj-lt"/>
              </a:rPr>
              <a:t> </a:t>
            </a:r>
            <a:endParaRPr lang="nl-NL" altLang="nl-NL" sz="2000">
              <a:solidFill>
                <a:schemeClr val="bg1"/>
              </a:solidFill>
              <a:latin typeface="+mj-lt"/>
              <a:sym typeface="Wingdings" panose="05000000000000000000" pitchFamily="2" charset="2"/>
            </a:endParaRPr>
          </a:p>
        </p:txBody>
      </p:sp>
    </p:spTree>
    <p:extLst>
      <p:ext uri="{BB962C8B-B14F-4D97-AF65-F5344CB8AC3E}">
        <p14:creationId xmlns:p14="http://schemas.microsoft.com/office/powerpoint/2010/main" val="384266303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5B45E54-382C-9705-5E0D-B386FB88E998}"/>
              </a:ext>
            </a:extLst>
          </p:cNvPr>
          <p:cNvSpPr>
            <a:spLocks noGrp="1"/>
          </p:cNvSpPr>
          <p:nvPr>
            <p:ph type="title"/>
          </p:nvPr>
        </p:nvSpPr>
        <p:spPr/>
        <p:txBody>
          <a:bodyPr/>
          <a:lstStyle/>
          <a:p>
            <a:r>
              <a:rPr lang="nl-NL"/>
              <a:t>Example Adaptive Dynamical Network </a:t>
            </a:r>
            <a:r>
              <a:rPr lang="nl-NL">
                <a:sym typeface="Wingdings" panose="05000000000000000000" pitchFamily="2" charset="2"/>
              </a:rPr>
              <a:t> Sepsis</a:t>
            </a:r>
            <a:endParaRPr lang="nl-NL"/>
          </a:p>
        </p:txBody>
      </p:sp>
      <p:sp>
        <p:nvSpPr>
          <p:cNvPr id="4" name="Tijdelijke aanduiding voor datum 3">
            <a:extLst>
              <a:ext uri="{FF2B5EF4-FFF2-40B4-BE49-F238E27FC236}">
                <a16:creationId xmlns:a16="http://schemas.microsoft.com/office/drawing/2014/main" id="{B5C78EF3-5EF9-F721-7B1F-5EB242CCAA0E}"/>
              </a:ext>
            </a:extLst>
          </p:cNvPr>
          <p:cNvSpPr>
            <a:spLocks noGrp="1"/>
          </p:cNvSpPr>
          <p:nvPr>
            <p:ph type="dt" sz="half" idx="2"/>
          </p:nvPr>
        </p:nvSpPr>
        <p:spPr/>
        <p:txBody>
          <a:bodyPr/>
          <a:lstStyle/>
          <a:p>
            <a:fld id="{A7BDDEFD-4FCF-7348-AEF1-A537DD785750}" type="datetime4">
              <a:rPr lang="en-US" smtClean="0"/>
              <a:t>July 10, 2024</a:t>
            </a:fld>
            <a:endParaRPr lang="en-US"/>
          </a:p>
        </p:txBody>
      </p:sp>
      <p:sp>
        <p:nvSpPr>
          <p:cNvPr id="5" name="Tijdelijke aanduiding voor voettekst 4">
            <a:extLst>
              <a:ext uri="{FF2B5EF4-FFF2-40B4-BE49-F238E27FC236}">
                <a16:creationId xmlns:a16="http://schemas.microsoft.com/office/drawing/2014/main" id="{6A3E2AB9-1262-775D-0ECD-1C11DA0E794F}"/>
              </a:ext>
            </a:extLst>
          </p:cNvPr>
          <p:cNvSpPr>
            <a:spLocks noGrp="1"/>
          </p:cNvSpPr>
          <p:nvPr>
            <p:ph type="ftr" sz="quarter" idx="3"/>
          </p:nvPr>
        </p:nvSpPr>
        <p:spPr/>
        <p:txBody>
          <a:bodyPr/>
          <a:lstStyle/>
          <a:p>
            <a:r>
              <a:rPr lang="en-US"/>
              <a:t>Computer Aided Medical Procedures</a:t>
            </a:r>
            <a:endParaRPr lang="en-US" dirty="0"/>
          </a:p>
        </p:txBody>
      </p:sp>
      <p:sp>
        <p:nvSpPr>
          <p:cNvPr id="6" name="Tijdelijke aanduiding voor dianummer 5">
            <a:extLst>
              <a:ext uri="{FF2B5EF4-FFF2-40B4-BE49-F238E27FC236}">
                <a16:creationId xmlns:a16="http://schemas.microsoft.com/office/drawing/2014/main" id="{B26EE2A5-A1B5-88E1-982E-E01918804421}"/>
              </a:ext>
            </a:extLst>
          </p:cNvPr>
          <p:cNvSpPr>
            <a:spLocks noGrp="1"/>
          </p:cNvSpPr>
          <p:nvPr>
            <p:ph type="sldNum" sz="quarter" idx="4"/>
          </p:nvPr>
        </p:nvSpPr>
        <p:spPr/>
        <p:txBody>
          <a:bodyPr/>
          <a:lstStyle/>
          <a:p>
            <a:r>
              <a:rPr lang="en-US"/>
              <a:t>Slide </a:t>
            </a:r>
            <a:fld id="{E27654B9-2CBC-E046-9B7E-70345D26D3AC}" type="slidenum">
              <a:rPr lang="en-US" smtClean="0"/>
              <a:t>29</a:t>
            </a:fld>
            <a:endParaRPr lang="en-US" dirty="0"/>
          </a:p>
        </p:txBody>
      </p:sp>
      <p:sp>
        <p:nvSpPr>
          <p:cNvPr id="7" name="Content Placeholder 2">
            <a:extLst>
              <a:ext uri="{FF2B5EF4-FFF2-40B4-BE49-F238E27FC236}">
                <a16:creationId xmlns:a16="http://schemas.microsoft.com/office/drawing/2014/main" id="{38058795-768D-1B34-7F97-A9061C5E1960}"/>
              </a:ext>
            </a:extLst>
          </p:cNvPr>
          <p:cNvSpPr txBox="1">
            <a:spLocks/>
          </p:cNvSpPr>
          <p:nvPr/>
        </p:nvSpPr>
        <p:spPr bwMode="auto">
          <a:xfrm>
            <a:off x="5790311" y="4415055"/>
            <a:ext cx="3276601" cy="3211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har char="•"/>
              <a:defRPr>
                <a:solidFill>
                  <a:srgbClr val="333333"/>
                </a:solidFill>
                <a:latin typeface="+mn-lt"/>
                <a:ea typeface="ＭＳ Ｐゴシック" charset="0"/>
                <a:cs typeface="ＭＳ Ｐゴシック" charset="0"/>
              </a:defRPr>
            </a:lvl1pPr>
            <a:lvl2pPr marL="742950" indent="-285750" algn="l" rtl="0" eaLnBrk="1" fontAlgn="base" hangingPunct="1">
              <a:spcBef>
                <a:spcPct val="20000"/>
              </a:spcBef>
              <a:spcAft>
                <a:spcPct val="0"/>
              </a:spcAft>
              <a:buChar char="–"/>
              <a:defRPr sz="1400">
                <a:solidFill>
                  <a:srgbClr val="333333"/>
                </a:solidFill>
                <a:latin typeface="+mn-lt"/>
                <a:ea typeface="ＭＳ Ｐゴシック" charset="0"/>
              </a:defRPr>
            </a:lvl2pPr>
            <a:lvl3pPr marL="1143000" indent="-228600" algn="l" rtl="0" eaLnBrk="1" fontAlgn="base" hangingPunct="1">
              <a:spcBef>
                <a:spcPct val="20000"/>
              </a:spcBef>
              <a:spcAft>
                <a:spcPct val="0"/>
              </a:spcAft>
              <a:buChar char="•"/>
              <a:defRPr sz="1400">
                <a:solidFill>
                  <a:srgbClr val="333333"/>
                </a:solidFill>
                <a:latin typeface="+mn-lt"/>
                <a:ea typeface="ＭＳ Ｐゴシック" charset="0"/>
              </a:defRPr>
            </a:lvl3pPr>
            <a:lvl4pPr marL="1600200" indent="-228600" algn="l" rtl="0" eaLnBrk="1" fontAlgn="base" hangingPunct="1">
              <a:spcBef>
                <a:spcPct val="20000"/>
              </a:spcBef>
              <a:spcAft>
                <a:spcPct val="0"/>
              </a:spcAft>
              <a:buChar char="–"/>
              <a:defRPr sz="1400">
                <a:solidFill>
                  <a:srgbClr val="333333"/>
                </a:solidFill>
                <a:latin typeface="+mn-lt"/>
                <a:ea typeface="ＭＳ Ｐゴシック" charset="0"/>
              </a:defRPr>
            </a:lvl4pPr>
            <a:lvl5pPr marL="2057400" indent="-228600" algn="l" rtl="0" eaLnBrk="1" fontAlgn="base" hangingPunct="1">
              <a:spcBef>
                <a:spcPct val="20000"/>
              </a:spcBef>
              <a:spcAft>
                <a:spcPct val="0"/>
              </a:spcAft>
              <a:buChar char="»"/>
              <a:defRPr sz="1400">
                <a:solidFill>
                  <a:srgbClr val="333333"/>
                </a:solidFill>
                <a:latin typeface="+mn-lt"/>
                <a:ea typeface="ＭＳ Ｐゴシック" charset="0"/>
              </a:defRPr>
            </a:lvl5pPr>
            <a:lvl6pPr marL="2514600" indent="-228600" algn="l" rtl="0" eaLnBrk="1" fontAlgn="base" hangingPunct="1">
              <a:spcBef>
                <a:spcPct val="20000"/>
              </a:spcBef>
              <a:spcAft>
                <a:spcPct val="0"/>
              </a:spcAft>
              <a:buChar char="»"/>
              <a:defRPr sz="1400">
                <a:solidFill>
                  <a:srgbClr val="333333"/>
                </a:solidFill>
                <a:latin typeface="+mn-lt"/>
              </a:defRPr>
            </a:lvl6pPr>
            <a:lvl7pPr marL="2971800" indent="-228600" algn="l" rtl="0" eaLnBrk="1" fontAlgn="base" hangingPunct="1">
              <a:spcBef>
                <a:spcPct val="20000"/>
              </a:spcBef>
              <a:spcAft>
                <a:spcPct val="0"/>
              </a:spcAft>
              <a:buChar char="»"/>
              <a:defRPr sz="1400">
                <a:solidFill>
                  <a:srgbClr val="333333"/>
                </a:solidFill>
                <a:latin typeface="+mn-lt"/>
              </a:defRPr>
            </a:lvl7pPr>
            <a:lvl8pPr marL="3429000" indent="-228600" algn="l" rtl="0" eaLnBrk="1" fontAlgn="base" hangingPunct="1">
              <a:spcBef>
                <a:spcPct val="20000"/>
              </a:spcBef>
              <a:spcAft>
                <a:spcPct val="0"/>
              </a:spcAft>
              <a:buChar char="»"/>
              <a:defRPr sz="1400">
                <a:solidFill>
                  <a:srgbClr val="333333"/>
                </a:solidFill>
                <a:latin typeface="+mn-lt"/>
              </a:defRPr>
            </a:lvl8pPr>
            <a:lvl9pPr marL="3886200" indent="-228600" algn="l" rtl="0" eaLnBrk="1" fontAlgn="base" hangingPunct="1">
              <a:spcBef>
                <a:spcPct val="20000"/>
              </a:spcBef>
              <a:spcAft>
                <a:spcPct val="0"/>
              </a:spcAft>
              <a:buChar char="»"/>
              <a:defRPr sz="1400">
                <a:solidFill>
                  <a:srgbClr val="333333"/>
                </a:solidFill>
                <a:latin typeface="+mn-lt"/>
              </a:defRPr>
            </a:lvl9pPr>
          </a:lstStyle>
          <a:p>
            <a:pPr marL="0" indent="0" defTabSz="914400">
              <a:buFontTx/>
              <a:buNone/>
            </a:pPr>
            <a:r>
              <a:rPr lang="de-DE" sz="1100" i="1" kern="0">
                <a:solidFill>
                  <a:srgbClr val="0D5FCD"/>
                </a:solidFill>
              </a:rPr>
              <a:t>From  (Berner, Sawicki, Thiele, Löser, &amp; Schöll, 2022).</a:t>
            </a:r>
          </a:p>
        </p:txBody>
      </p:sp>
      <p:sp>
        <p:nvSpPr>
          <p:cNvPr id="9" name="Rectangle 4">
            <a:extLst>
              <a:ext uri="{FF2B5EF4-FFF2-40B4-BE49-F238E27FC236}">
                <a16:creationId xmlns:a16="http://schemas.microsoft.com/office/drawing/2014/main" id="{D7BE5241-2E04-0BC2-B06B-03CA4A3CACB7}"/>
              </a:ext>
            </a:extLst>
          </p:cNvPr>
          <p:cNvSpPr>
            <a:spLocks noGrp="1" noChangeArrowheads="1"/>
          </p:cNvSpPr>
          <p:nvPr>
            <p:ph idx="1"/>
          </p:nvPr>
        </p:nvSpPr>
        <p:spPr bwMode="auto">
          <a:xfrm>
            <a:off x="440099" y="936803"/>
            <a:ext cx="8322902" cy="31700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eaLnBrk="0" hangingPunct="0">
              <a:spcBef>
                <a:spcPct val="0"/>
              </a:spcBef>
            </a:pPr>
            <a:r>
              <a:rPr kumimoji="0" lang="en-US" altLang="nl-NL" sz="2000" b="0" i="0" u="none" strike="noStrike" cap="none" normalizeH="0" baseline="0">
                <a:ln>
                  <a:noFill/>
                </a:ln>
                <a:solidFill>
                  <a:schemeClr val="tx1"/>
                </a:solidFill>
                <a:effectLst/>
                <a:latin typeface="+mj-lt"/>
              </a:rPr>
              <a:t>Sepsis =  Life-threatening condition from the body's extreme response to infection.</a:t>
            </a:r>
          </a:p>
          <a:p>
            <a:pPr lvl="1" eaLnBrk="0" hangingPunct="0">
              <a:spcBef>
                <a:spcPct val="0"/>
              </a:spcBef>
            </a:pPr>
            <a:r>
              <a:rPr kumimoji="0" lang="en-US" altLang="nl-NL" sz="2000" b="0" i="0" u="none" strike="noStrike" cap="none" normalizeH="0" baseline="0">
                <a:ln>
                  <a:noFill/>
                </a:ln>
                <a:solidFill>
                  <a:schemeClr val="tx1"/>
                </a:solidFill>
                <a:effectLst/>
                <a:latin typeface="+mj-lt"/>
              </a:rPr>
              <a:t> Infection triggers immune response releasing chemicals into the bloodstream.</a:t>
            </a:r>
          </a:p>
          <a:p>
            <a:pPr lvl="1" eaLnBrk="0" hangingPunct="0">
              <a:spcBef>
                <a:spcPct val="0"/>
              </a:spcBef>
            </a:pPr>
            <a:r>
              <a:rPr kumimoji="0" lang="en-US" altLang="nl-NL" sz="2000" b="0" i="0" u="none" strike="noStrike" cap="none" normalizeH="0" baseline="0">
                <a:ln>
                  <a:noFill/>
                </a:ln>
                <a:solidFill>
                  <a:schemeClr val="tx1"/>
                </a:solidFill>
                <a:effectLst/>
                <a:latin typeface="+mj-lt"/>
              </a:rPr>
              <a:t>Causes widespread inflammation, blood clotting, and leaky blood vessels.</a:t>
            </a:r>
          </a:p>
          <a:p>
            <a:pPr lvl="1" eaLnBrk="0" hangingPunct="0">
              <a:spcBef>
                <a:spcPct val="0"/>
              </a:spcBef>
            </a:pPr>
            <a:r>
              <a:rPr kumimoji="0" lang="en-US" altLang="nl-NL" sz="2000" b="0" i="0" u="none" strike="noStrike" cap="none" normalizeH="0" baseline="0">
                <a:ln>
                  <a:noFill/>
                </a:ln>
                <a:solidFill>
                  <a:schemeClr val="tx1"/>
                </a:solidFill>
                <a:effectLst/>
                <a:latin typeface="+mj-lt"/>
              </a:rPr>
              <a:t>Resulting in: poor blood flow, organ dysfunction, and tissue damage.</a:t>
            </a:r>
          </a:p>
          <a:p>
            <a:pPr eaLnBrk="0" hangingPunct="0">
              <a:spcBef>
                <a:spcPct val="0"/>
              </a:spcBef>
            </a:pPr>
            <a:endParaRPr kumimoji="0" lang="nl-NL" altLang="nl-NL" sz="2000" b="0" i="0" u="none" strike="noStrike" cap="none" normalizeH="0" baseline="0">
              <a:ln>
                <a:noFill/>
              </a:ln>
              <a:solidFill>
                <a:schemeClr val="tx1"/>
              </a:solidFill>
              <a:effectLst/>
              <a:latin typeface="+mj-lt"/>
            </a:endParaRPr>
          </a:p>
          <a:p>
            <a:pPr eaLnBrk="0" hangingPunct="0">
              <a:spcBef>
                <a:spcPct val="0"/>
              </a:spcBef>
            </a:pPr>
            <a:r>
              <a:rPr lang="nl-NL" altLang="nl-NL" sz="2000">
                <a:solidFill>
                  <a:schemeClr val="tx1"/>
                </a:solidFill>
                <a:latin typeface="+mj-lt"/>
              </a:rPr>
              <a:t>Modeling challenges: </a:t>
            </a:r>
            <a:br>
              <a:rPr lang="nl-NL" altLang="nl-NL" sz="2000">
                <a:solidFill>
                  <a:schemeClr val="tx1"/>
                </a:solidFill>
                <a:latin typeface="+mj-lt"/>
              </a:rPr>
            </a:br>
            <a:r>
              <a:rPr lang="nl-NL" altLang="nl-NL" sz="2000">
                <a:solidFill>
                  <a:schemeClr val="tx1"/>
                </a:solidFill>
                <a:latin typeface="+mj-lt"/>
              </a:rPr>
              <a:t>Intercellular and Interlayer interactions </a:t>
            </a:r>
            <a:r>
              <a:rPr kumimoji="0" lang="nl-NL" altLang="nl-NL" sz="2000" b="0" i="0" u="none" strike="noStrike" cap="none" normalizeH="0" baseline="0">
                <a:ln>
                  <a:noFill/>
                </a:ln>
                <a:solidFill>
                  <a:schemeClr val="tx1"/>
                </a:solidFill>
                <a:effectLst/>
                <a:latin typeface="+mj-lt"/>
              </a:rPr>
              <a:t> </a:t>
            </a:r>
            <a:endParaRPr lang="nl-NL" altLang="nl-NL" sz="2000">
              <a:solidFill>
                <a:schemeClr val="tx1"/>
              </a:solidFill>
              <a:latin typeface="+mj-lt"/>
              <a:sym typeface="Wingdings" panose="05000000000000000000" pitchFamily="2" charset="2"/>
            </a:endParaRPr>
          </a:p>
        </p:txBody>
      </p:sp>
    </p:spTree>
    <p:extLst>
      <p:ext uri="{BB962C8B-B14F-4D97-AF65-F5344CB8AC3E}">
        <p14:creationId xmlns:p14="http://schemas.microsoft.com/office/powerpoint/2010/main" val="8966164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What is physiology?</a:t>
            </a:r>
          </a:p>
        </p:txBody>
      </p:sp>
      <p:sp>
        <p:nvSpPr>
          <p:cNvPr id="4" name="Date Placeholder 3"/>
          <p:cNvSpPr>
            <a:spLocks noGrp="1"/>
          </p:cNvSpPr>
          <p:nvPr>
            <p:ph type="dt" sz="half" idx="2"/>
          </p:nvPr>
        </p:nvSpPr>
        <p:spPr/>
        <p:txBody>
          <a:bodyPr/>
          <a:lstStyle/>
          <a:p>
            <a:fld id="{A7BDDEFD-4FCF-7348-AEF1-A537DD785750}" type="datetime4">
              <a:rPr lang="en-US" smtClean="0"/>
              <a:t>July 10, 2024</a:t>
            </a:fld>
            <a:endParaRPr lang="en-US"/>
          </a:p>
        </p:txBody>
      </p:sp>
      <p:sp>
        <p:nvSpPr>
          <p:cNvPr id="5" name="Footer Placeholder 4"/>
          <p:cNvSpPr>
            <a:spLocks noGrp="1"/>
          </p:cNvSpPr>
          <p:nvPr>
            <p:ph type="ftr" sz="quarter" idx="3"/>
          </p:nvPr>
        </p:nvSpPr>
        <p:spPr/>
        <p:txBody>
          <a:bodyPr/>
          <a:lstStyle/>
          <a:p>
            <a:r>
              <a:rPr lang="en-US" dirty="0"/>
              <a:t>Computer Aided Medical Procedures</a:t>
            </a:r>
          </a:p>
        </p:txBody>
      </p:sp>
      <p:sp>
        <p:nvSpPr>
          <p:cNvPr id="6" name="Slide Number Placeholder 5"/>
          <p:cNvSpPr>
            <a:spLocks noGrp="1"/>
          </p:cNvSpPr>
          <p:nvPr>
            <p:ph type="sldNum" sz="quarter" idx="4"/>
          </p:nvPr>
        </p:nvSpPr>
        <p:spPr/>
        <p:txBody>
          <a:bodyPr/>
          <a:lstStyle/>
          <a:p>
            <a:r>
              <a:rPr lang="en-US"/>
              <a:t>Slide </a:t>
            </a:r>
            <a:fld id="{E27654B9-2CBC-E046-9B7E-70345D26D3AC}" type="slidenum">
              <a:rPr lang="en-US" smtClean="0"/>
              <a:t>3</a:t>
            </a:fld>
            <a:endParaRPr lang="en-US" dirty="0"/>
          </a:p>
        </p:txBody>
      </p:sp>
      <p:sp>
        <p:nvSpPr>
          <p:cNvPr id="8" name="Ovaal 7">
            <a:extLst>
              <a:ext uri="{FF2B5EF4-FFF2-40B4-BE49-F238E27FC236}">
                <a16:creationId xmlns:a16="http://schemas.microsoft.com/office/drawing/2014/main" id="{0BAB19DD-0587-B165-DB35-E648AD53027D}"/>
              </a:ext>
            </a:extLst>
          </p:cNvPr>
          <p:cNvSpPr/>
          <p:nvPr/>
        </p:nvSpPr>
        <p:spPr>
          <a:xfrm>
            <a:off x="1422304" y="1061214"/>
            <a:ext cx="1469572" cy="914400"/>
          </a:xfrm>
          <a:prstGeom prst="ellipse">
            <a:avLst/>
          </a:prstGeom>
          <a:ln w="28575">
            <a:solidFill>
              <a:srgbClr val="073776"/>
            </a:solidFill>
          </a:ln>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r>
              <a:rPr lang="nl-NL">
                <a:solidFill>
                  <a:srgbClr val="073776"/>
                </a:solidFill>
              </a:rPr>
              <a:t>Anatomy</a:t>
            </a:r>
          </a:p>
        </p:txBody>
      </p:sp>
      <p:sp>
        <p:nvSpPr>
          <p:cNvPr id="11" name="Tekstvak 10">
            <a:extLst>
              <a:ext uri="{FF2B5EF4-FFF2-40B4-BE49-F238E27FC236}">
                <a16:creationId xmlns:a16="http://schemas.microsoft.com/office/drawing/2014/main" id="{9454477D-5EBA-0963-ED2A-BA1C18024E00}"/>
              </a:ext>
            </a:extLst>
          </p:cNvPr>
          <p:cNvSpPr txBox="1"/>
          <p:nvPr/>
        </p:nvSpPr>
        <p:spPr>
          <a:xfrm>
            <a:off x="1256702" y="2408178"/>
            <a:ext cx="2750075" cy="1200329"/>
          </a:xfrm>
          <a:prstGeom prst="rect">
            <a:avLst/>
          </a:prstGeom>
          <a:noFill/>
        </p:spPr>
        <p:txBody>
          <a:bodyPr wrap="square" rtlCol="0">
            <a:spAutoFit/>
          </a:bodyPr>
          <a:lstStyle/>
          <a:p>
            <a:pPr marL="285750" indent="-285750">
              <a:buClr>
                <a:srgbClr val="073776"/>
              </a:buClr>
              <a:buFont typeface="Arial" panose="020B0604020202020204" pitchFamily="34" charset="0"/>
              <a:buChar char="•"/>
            </a:pPr>
            <a:r>
              <a:rPr lang="nl-NL"/>
              <a:t>What?</a:t>
            </a:r>
          </a:p>
          <a:p>
            <a:pPr marL="285750" indent="-285750">
              <a:buClr>
                <a:srgbClr val="073776"/>
              </a:buClr>
              <a:buFont typeface="Arial" panose="020B0604020202020204" pitchFamily="34" charset="0"/>
              <a:buChar char="•"/>
            </a:pPr>
            <a:r>
              <a:rPr lang="nl-NL"/>
              <a:t>Where?</a:t>
            </a:r>
            <a:br>
              <a:rPr lang="nl-NL"/>
            </a:br>
            <a:endParaRPr lang="nl-NL"/>
          </a:p>
          <a:p>
            <a:pPr>
              <a:buClr>
                <a:srgbClr val="073776"/>
              </a:buClr>
            </a:pPr>
            <a:endParaRPr lang="nl-NL"/>
          </a:p>
        </p:txBody>
      </p:sp>
    </p:spTree>
    <p:extLst>
      <p:ext uri="{BB962C8B-B14F-4D97-AF65-F5344CB8AC3E}">
        <p14:creationId xmlns:p14="http://schemas.microsoft.com/office/powerpoint/2010/main" val="119675574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5B45E54-382C-9705-5E0D-B386FB88E998}"/>
              </a:ext>
            </a:extLst>
          </p:cNvPr>
          <p:cNvSpPr>
            <a:spLocks noGrp="1"/>
          </p:cNvSpPr>
          <p:nvPr>
            <p:ph type="title"/>
          </p:nvPr>
        </p:nvSpPr>
        <p:spPr/>
        <p:txBody>
          <a:bodyPr/>
          <a:lstStyle/>
          <a:p>
            <a:r>
              <a:rPr lang="nl-NL"/>
              <a:t>Example Adaptive Dynamical Network </a:t>
            </a:r>
            <a:r>
              <a:rPr lang="nl-NL">
                <a:sym typeface="Wingdings" panose="05000000000000000000" pitchFamily="2" charset="2"/>
              </a:rPr>
              <a:t> Sepsis</a:t>
            </a:r>
            <a:endParaRPr lang="nl-NL"/>
          </a:p>
        </p:txBody>
      </p:sp>
      <p:sp>
        <p:nvSpPr>
          <p:cNvPr id="4" name="Tijdelijke aanduiding voor datum 3">
            <a:extLst>
              <a:ext uri="{FF2B5EF4-FFF2-40B4-BE49-F238E27FC236}">
                <a16:creationId xmlns:a16="http://schemas.microsoft.com/office/drawing/2014/main" id="{B5C78EF3-5EF9-F721-7B1F-5EB242CCAA0E}"/>
              </a:ext>
            </a:extLst>
          </p:cNvPr>
          <p:cNvSpPr>
            <a:spLocks noGrp="1"/>
          </p:cNvSpPr>
          <p:nvPr>
            <p:ph type="dt" sz="half" idx="2"/>
          </p:nvPr>
        </p:nvSpPr>
        <p:spPr/>
        <p:txBody>
          <a:bodyPr/>
          <a:lstStyle/>
          <a:p>
            <a:fld id="{A7BDDEFD-4FCF-7348-AEF1-A537DD785750}" type="datetime4">
              <a:rPr lang="en-US" smtClean="0"/>
              <a:t>July 10, 2024</a:t>
            </a:fld>
            <a:endParaRPr lang="en-US"/>
          </a:p>
        </p:txBody>
      </p:sp>
      <p:sp>
        <p:nvSpPr>
          <p:cNvPr id="5" name="Tijdelijke aanduiding voor voettekst 4">
            <a:extLst>
              <a:ext uri="{FF2B5EF4-FFF2-40B4-BE49-F238E27FC236}">
                <a16:creationId xmlns:a16="http://schemas.microsoft.com/office/drawing/2014/main" id="{6A3E2AB9-1262-775D-0ECD-1C11DA0E794F}"/>
              </a:ext>
            </a:extLst>
          </p:cNvPr>
          <p:cNvSpPr>
            <a:spLocks noGrp="1"/>
          </p:cNvSpPr>
          <p:nvPr>
            <p:ph type="ftr" sz="quarter" idx="3"/>
          </p:nvPr>
        </p:nvSpPr>
        <p:spPr/>
        <p:txBody>
          <a:bodyPr/>
          <a:lstStyle/>
          <a:p>
            <a:r>
              <a:rPr lang="en-US"/>
              <a:t>Computer Aided Medical Procedures</a:t>
            </a:r>
            <a:endParaRPr lang="en-US" dirty="0"/>
          </a:p>
        </p:txBody>
      </p:sp>
      <p:sp>
        <p:nvSpPr>
          <p:cNvPr id="6" name="Tijdelijke aanduiding voor dianummer 5">
            <a:extLst>
              <a:ext uri="{FF2B5EF4-FFF2-40B4-BE49-F238E27FC236}">
                <a16:creationId xmlns:a16="http://schemas.microsoft.com/office/drawing/2014/main" id="{B26EE2A5-A1B5-88E1-982E-E01918804421}"/>
              </a:ext>
            </a:extLst>
          </p:cNvPr>
          <p:cNvSpPr>
            <a:spLocks noGrp="1"/>
          </p:cNvSpPr>
          <p:nvPr>
            <p:ph type="sldNum" sz="quarter" idx="4"/>
          </p:nvPr>
        </p:nvSpPr>
        <p:spPr/>
        <p:txBody>
          <a:bodyPr/>
          <a:lstStyle/>
          <a:p>
            <a:r>
              <a:rPr lang="en-US"/>
              <a:t>Slide </a:t>
            </a:r>
            <a:fld id="{E27654B9-2CBC-E046-9B7E-70345D26D3AC}" type="slidenum">
              <a:rPr lang="en-US" smtClean="0"/>
              <a:t>30</a:t>
            </a:fld>
            <a:endParaRPr lang="en-US" dirty="0"/>
          </a:p>
        </p:txBody>
      </p:sp>
      <p:pic>
        <p:nvPicPr>
          <p:cNvPr id="4098" name="Picture 2">
            <a:extLst>
              <a:ext uri="{FF2B5EF4-FFF2-40B4-BE49-F238E27FC236}">
                <a16:creationId xmlns:a16="http://schemas.microsoft.com/office/drawing/2014/main" id="{4D4BD98D-3A82-ED3D-0456-6A7E5782DB3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27114" y="676096"/>
            <a:ext cx="4935887" cy="3617039"/>
          </a:xfrm>
          <a:prstGeom prst="rect">
            <a:avLst/>
          </a:prstGeom>
          <a:noFill/>
          <a:extLst>
            <a:ext uri="{909E8E84-426E-40DD-AFC4-6F175D3DCCD1}">
              <a14:hiddenFill xmlns:a14="http://schemas.microsoft.com/office/drawing/2010/main">
                <a:solidFill>
                  <a:srgbClr val="FFFFFF"/>
                </a:solidFill>
              </a14:hiddenFill>
            </a:ext>
          </a:extLst>
        </p:spPr>
      </p:pic>
      <p:sp>
        <p:nvSpPr>
          <p:cNvPr id="7" name="Content Placeholder 2">
            <a:extLst>
              <a:ext uri="{FF2B5EF4-FFF2-40B4-BE49-F238E27FC236}">
                <a16:creationId xmlns:a16="http://schemas.microsoft.com/office/drawing/2014/main" id="{38058795-768D-1B34-7F97-A9061C5E1960}"/>
              </a:ext>
            </a:extLst>
          </p:cNvPr>
          <p:cNvSpPr txBox="1">
            <a:spLocks/>
          </p:cNvSpPr>
          <p:nvPr/>
        </p:nvSpPr>
        <p:spPr bwMode="auto">
          <a:xfrm>
            <a:off x="3075519" y="4331262"/>
            <a:ext cx="6262752" cy="1740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Char char="•"/>
              <a:defRPr>
                <a:solidFill>
                  <a:srgbClr val="333333"/>
                </a:solidFill>
                <a:latin typeface="+mn-lt"/>
                <a:ea typeface="ＭＳ Ｐゴシック" charset="0"/>
                <a:cs typeface="ＭＳ Ｐゴシック" charset="0"/>
              </a:defRPr>
            </a:lvl1pPr>
            <a:lvl2pPr marL="742950" indent="-285750" algn="l" rtl="0" eaLnBrk="1" fontAlgn="base" hangingPunct="1">
              <a:spcBef>
                <a:spcPct val="20000"/>
              </a:spcBef>
              <a:spcAft>
                <a:spcPct val="0"/>
              </a:spcAft>
              <a:buChar char="–"/>
              <a:defRPr sz="1400">
                <a:solidFill>
                  <a:srgbClr val="333333"/>
                </a:solidFill>
                <a:latin typeface="+mn-lt"/>
                <a:ea typeface="ＭＳ Ｐゴシック" charset="0"/>
              </a:defRPr>
            </a:lvl2pPr>
            <a:lvl3pPr marL="1143000" indent="-228600" algn="l" rtl="0" eaLnBrk="1" fontAlgn="base" hangingPunct="1">
              <a:spcBef>
                <a:spcPct val="20000"/>
              </a:spcBef>
              <a:spcAft>
                <a:spcPct val="0"/>
              </a:spcAft>
              <a:buChar char="•"/>
              <a:defRPr sz="1400">
                <a:solidFill>
                  <a:srgbClr val="333333"/>
                </a:solidFill>
                <a:latin typeface="+mn-lt"/>
                <a:ea typeface="ＭＳ Ｐゴシック" charset="0"/>
              </a:defRPr>
            </a:lvl3pPr>
            <a:lvl4pPr marL="1600200" indent="-228600" algn="l" rtl="0" eaLnBrk="1" fontAlgn="base" hangingPunct="1">
              <a:spcBef>
                <a:spcPct val="20000"/>
              </a:spcBef>
              <a:spcAft>
                <a:spcPct val="0"/>
              </a:spcAft>
              <a:buChar char="–"/>
              <a:defRPr sz="1400">
                <a:solidFill>
                  <a:srgbClr val="333333"/>
                </a:solidFill>
                <a:latin typeface="+mn-lt"/>
                <a:ea typeface="ＭＳ Ｐゴシック" charset="0"/>
              </a:defRPr>
            </a:lvl4pPr>
            <a:lvl5pPr marL="2057400" indent="-228600" algn="l" rtl="0" eaLnBrk="1" fontAlgn="base" hangingPunct="1">
              <a:spcBef>
                <a:spcPct val="20000"/>
              </a:spcBef>
              <a:spcAft>
                <a:spcPct val="0"/>
              </a:spcAft>
              <a:buChar char="»"/>
              <a:defRPr sz="1400">
                <a:solidFill>
                  <a:srgbClr val="333333"/>
                </a:solidFill>
                <a:latin typeface="+mn-lt"/>
                <a:ea typeface="ＭＳ Ｐゴシック" charset="0"/>
              </a:defRPr>
            </a:lvl5pPr>
            <a:lvl6pPr marL="2514600" indent="-228600" algn="l" rtl="0" eaLnBrk="1" fontAlgn="base" hangingPunct="1">
              <a:spcBef>
                <a:spcPct val="20000"/>
              </a:spcBef>
              <a:spcAft>
                <a:spcPct val="0"/>
              </a:spcAft>
              <a:buChar char="»"/>
              <a:defRPr sz="1400">
                <a:solidFill>
                  <a:srgbClr val="333333"/>
                </a:solidFill>
                <a:latin typeface="+mn-lt"/>
              </a:defRPr>
            </a:lvl6pPr>
            <a:lvl7pPr marL="2971800" indent="-228600" algn="l" rtl="0" eaLnBrk="1" fontAlgn="base" hangingPunct="1">
              <a:spcBef>
                <a:spcPct val="20000"/>
              </a:spcBef>
              <a:spcAft>
                <a:spcPct val="0"/>
              </a:spcAft>
              <a:buChar char="»"/>
              <a:defRPr sz="1400">
                <a:solidFill>
                  <a:srgbClr val="333333"/>
                </a:solidFill>
                <a:latin typeface="+mn-lt"/>
              </a:defRPr>
            </a:lvl7pPr>
            <a:lvl8pPr marL="3429000" indent="-228600" algn="l" rtl="0" eaLnBrk="1" fontAlgn="base" hangingPunct="1">
              <a:spcBef>
                <a:spcPct val="20000"/>
              </a:spcBef>
              <a:spcAft>
                <a:spcPct val="0"/>
              </a:spcAft>
              <a:buChar char="»"/>
              <a:defRPr sz="1400">
                <a:solidFill>
                  <a:srgbClr val="333333"/>
                </a:solidFill>
                <a:latin typeface="+mn-lt"/>
              </a:defRPr>
            </a:lvl8pPr>
            <a:lvl9pPr marL="3886200" indent="-228600" algn="l" rtl="0" eaLnBrk="1" fontAlgn="base" hangingPunct="1">
              <a:spcBef>
                <a:spcPct val="20000"/>
              </a:spcBef>
              <a:spcAft>
                <a:spcPct val="0"/>
              </a:spcAft>
              <a:buChar char="»"/>
              <a:defRPr sz="1400">
                <a:solidFill>
                  <a:srgbClr val="333333"/>
                </a:solidFill>
                <a:latin typeface="+mn-lt"/>
              </a:defRPr>
            </a:lvl9pPr>
          </a:lstStyle>
          <a:p>
            <a:pPr marL="0" indent="0" defTabSz="914400">
              <a:buFontTx/>
              <a:buNone/>
            </a:pPr>
            <a:r>
              <a:rPr lang="de-DE" sz="1050" i="1" kern="0" dirty="0" err="1">
                <a:solidFill>
                  <a:srgbClr val="0D5FCD"/>
                </a:solidFill>
              </a:rPr>
              <a:t>From</a:t>
            </a:r>
            <a:r>
              <a:rPr lang="de-DE" sz="1050" i="1" kern="0" dirty="0">
                <a:solidFill>
                  <a:srgbClr val="0D5FCD"/>
                </a:solidFill>
              </a:rPr>
              <a:t>  Berner, R., Sawicki, J., Thiele, M., Löser, T., &amp; </a:t>
            </a:r>
            <a:r>
              <a:rPr lang="de-DE" sz="1050" i="1" kern="0" dirty="0" err="1">
                <a:solidFill>
                  <a:srgbClr val="0D5FCD"/>
                </a:solidFill>
              </a:rPr>
              <a:t>Schöll</a:t>
            </a:r>
            <a:r>
              <a:rPr lang="de-DE" sz="1050" i="1" kern="0" dirty="0">
                <a:solidFill>
                  <a:srgbClr val="0D5FCD"/>
                </a:solidFill>
              </a:rPr>
              <a:t>, E. (2022). Critical </a:t>
            </a:r>
            <a:r>
              <a:rPr lang="de-DE" sz="1050" i="1" kern="0" dirty="0" err="1">
                <a:solidFill>
                  <a:srgbClr val="0D5FCD"/>
                </a:solidFill>
              </a:rPr>
              <a:t>parameters</a:t>
            </a:r>
            <a:r>
              <a:rPr lang="de-DE" sz="1050" i="1" kern="0" dirty="0">
                <a:solidFill>
                  <a:srgbClr val="0D5FCD"/>
                </a:solidFill>
              </a:rPr>
              <a:t> in </a:t>
            </a:r>
            <a:r>
              <a:rPr lang="de-DE" sz="1050" i="1" kern="0" dirty="0" err="1">
                <a:solidFill>
                  <a:srgbClr val="0D5FCD"/>
                </a:solidFill>
              </a:rPr>
              <a:t>dynamic</a:t>
            </a:r>
            <a:r>
              <a:rPr lang="de-DE" sz="1050" i="1" kern="0" dirty="0">
                <a:solidFill>
                  <a:srgbClr val="0D5FCD"/>
                </a:solidFill>
              </a:rPr>
              <a:t> network </a:t>
            </a:r>
            <a:r>
              <a:rPr lang="de-DE" sz="1050" i="1" kern="0" dirty="0" err="1">
                <a:solidFill>
                  <a:srgbClr val="0D5FCD"/>
                </a:solidFill>
              </a:rPr>
              <a:t>modeling</a:t>
            </a:r>
            <a:r>
              <a:rPr lang="de-DE" sz="1050" i="1" kern="0" dirty="0">
                <a:solidFill>
                  <a:srgbClr val="0D5FCD"/>
                </a:solidFill>
              </a:rPr>
              <a:t> </a:t>
            </a:r>
            <a:r>
              <a:rPr lang="de-DE" sz="1050" i="1" kern="0" dirty="0" err="1">
                <a:solidFill>
                  <a:srgbClr val="0D5FCD"/>
                </a:solidFill>
              </a:rPr>
              <a:t>of</a:t>
            </a:r>
            <a:r>
              <a:rPr lang="de-DE" sz="1050" i="1" kern="0" dirty="0">
                <a:solidFill>
                  <a:srgbClr val="0D5FCD"/>
                </a:solidFill>
              </a:rPr>
              <a:t> </a:t>
            </a:r>
            <a:r>
              <a:rPr lang="de-DE" sz="1050" i="1" kern="0" dirty="0" err="1">
                <a:solidFill>
                  <a:srgbClr val="0D5FCD"/>
                </a:solidFill>
              </a:rPr>
              <a:t>sepsis</a:t>
            </a:r>
            <a:r>
              <a:rPr lang="de-DE" sz="1050" i="1" kern="0" dirty="0">
                <a:solidFill>
                  <a:srgbClr val="0D5FCD"/>
                </a:solidFill>
              </a:rPr>
              <a:t>. Frontiers in Network </a:t>
            </a:r>
            <a:r>
              <a:rPr lang="de-DE" sz="1050" i="1" kern="0" dirty="0" err="1">
                <a:solidFill>
                  <a:srgbClr val="0D5FCD"/>
                </a:solidFill>
              </a:rPr>
              <a:t>Physiology</a:t>
            </a:r>
            <a:r>
              <a:rPr lang="de-DE" sz="1050" i="1" kern="0" dirty="0">
                <a:solidFill>
                  <a:srgbClr val="0D5FCD"/>
                </a:solidFill>
              </a:rPr>
              <a:t>, 2, 904480. https://</a:t>
            </a:r>
            <a:r>
              <a:rPr lang="de-DE" sz="1050" i="1" kern="0" dirty="0" err="1">
                <a:solidFill>
                  <a:srgbClr val="0D5FCD"/>
                </a:solidFill>
              </a:rPr>
              <a:t>doi.org</a:t>
            </a:r>
            <a:r>
              <a:rPr lang="de-DE" sz="1050" i="1" kern="0" dirty="0">
                <a:solidFill>
                  <a:srgbClr val="0D5FCD"/>
                </a:solidFill>
              </a:rPr>
              <a:t>/10.3389/fnetp.2022.904480</a:t>
            </a:r>
          </a:p>
          <a:p>
            <a:pPr marL="0" indent="0" defTabSz="914400">
              <a:buFontTx/>
              <a:buNone/>
            </a:pPr>
            <a:endParaRPr lang="de-DE" sz="1050" i="1" kern="0" dirty="0">
              <a:solidFill>
                <a:srgbClr val="0D5FCD"/>
              </a:solidFill>
            </a:endParaRPr>
          </a:p>
        </p:txBody>
      </p:sp>
      <p:sp>
        <p:nvSpPr>
          <p:cNvPr id="9" name="Rectangle 4">
            <a:extLst>
              <a:ext uri="{FF2B5EF4-FFF2-40B4-BE49-F238E27FC236}">
                <a16:creationId xmlns:a16="http://schemas.microsoft.com/office/drawing/2014/main" id="{D7BE5241-2E04-0BC2-B06B-03CA4A3CACB7}"/>
              </a:ext>
            </a:extLst>
          </p:cNvPr>
          <p:cNvSpPr>
            <a:spLocks noGrp="1" noChangeArrowheads="1"/>
          </p:cNvSpPr>
          <p:nvPr>
            <p:ph idx="1"/>
          </p:nvPr>
        </p:nvSpPr>
        <p:spPr bwMode="auto">
          <a:xfrm>
            <a:off x="380999" y="889278"/>
            <a:ext cx="3291074" cy="13234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eaLnBrk="0" hangingPunct="0">
              <a:spcBef>
                <a:spcPct val="0"/>
              </a:spcBef>
            </a:pPr>
            <a:r>
              <a:rPr kumimoji="0" lang="nl-NL" altLang="nl-NL" sz="2000" b="0" i="0" u="none" strike="noStrike" cap="none" normalizeH="0" baseline="0">
                <a:ln>
                  <a:noFill/>
                </a:ln>
                <a:solidFill>
                  <a:schemeClr val="tx1"/>
                </a:solidFill>
                <a:effectLst/>
                <a:latin typeface="+mj-lt"/>
              </a:rPr>
              <a:t>2-layer </a:t>
            </a:r>
            <a:r>
              <a:rPr lang="nl-NL" altLang="nl-NL" sz="2000">
                <a:solidFill>
                  <a:schemeClr val="tx1"/>
                </a:solidFill>
                <a:latin typeface="+mj-lt"/>
              </a:rPr>
              <a:t>network</a:t>
            </a:r>
          </a:p>
          <a:p>
            <a:pPr eaLnBrk="0" hangingPunct="0">
              <a:spcBef>
                <a:spcPct val="0"/>
              </a:spcBef>
            </a:pPr>
            <a:r>
              <a:rPr kumimoji="0" lang="nl-NL" altLang="nl-NL" sz="2000" b="0" i="0" u="none" strike="noStrike" cap="none" normalizeH="0" baseline="0">
                <a:ln>
                  <a:noFill/>
                </a:ln>
                <a:solidFill>
                  <a:schemeClr val="tx1"/>
                </a:solidFill>
                <a:effectLst/>
                <a:latin typeface="+mj-lt"/>
              </a:rPr>
              <a:t>Coupled Oscillators</a:t>
            </a:r>
          </a:p>
          <a:p>
            <a:pPr eaLnBrk="0" hangingPunct="0">
              <a:spcBef>
                <a:spcPct val="0"/>
              </a:spcBef>
            </a:pPr>
            <a:r>
              <a:rPr lang="nl-NL" altLang="nl-NL" sz="2000">
                <a:solidFill>
                  <a:schemeClr val="tx1"/>
                </a:solidFill>
                <a:latin typeface="+mj-lt"/>
              </a:rPr>
              <a:t>Adaptive coupling </a:t>
            </a:r>
            <a:br>
              <a:rPr lang="nl-NL" altLang="nl-NL" sz="2000">
                <a:solidFill>
                  <a:schemeClr val="tx1"/>
                </a:solidFill>
                <a:latin typeface="+mj-lt"/>
              </a:rPr>
            </a:br>
            <a:r>
              <a:rPr lang="nl-NL" altLang="nl-NL" sz="2000">
                <a:solidFill>
                  <a:schemeClr val="tx1"/>
                </a:solidFill>
                <a:latin typeface="+mj-lt"/>
                <a:sym typeface="Wingdings" panose="05000000000000000000" pitchFamily="2" charset="2"/>
              </a:rPr>
              <a:t> Dynamic changes</a:t>
            </a:r>
          </a:p>
        </p:txBody>
      </p:sp>
      <p:sp>
        <p:nvSpPr>
          <p:cNvPr id="10" name="Tekstvak 9">
            <a:extLst>
              <a:ext uri="{FF2B5EF4-FFF2-40B4-BE49-F238E27FC236}">
                <a16:creationId xmlns:a16="http://schemas.microsoft.com/office/drawing/2014/main" id="{F6F24195-96E8-B5CA-E8A9-5D1BE45516E2}"/>
              </a:ext>
            </a:extLst>
          </p:cNvPr>
          <p:cNvSpPr txBox="1"/>
          <p:nvPr/>
        </p:nvSpPr>
        <p:spPr>
          <a:xfrm>
            <a:off x="782663" y="2550847"/>
            <a:ext cx="2634713" cy="400110"/>
          </a:xfrm>
          <a:prstGeom prst="rect">
            <a:avLst/>
          </a:prstGeom>
          <a:noFill/>
        </p:spPr>
        <p:txBody>
          <a:bodyPr wrap="square" rtlCol="0">
            <a:spAutoFit/>
          </a:bodyPr>
          <a:lstStyle/>
          <a:p>
            <a:r>
              <a:rPr lang="nl-NL" sz="2000">
                <a:solidFill>
                  <a:srgbClr val="00B050"/>
                </a:solidFill>
              </a:rPr>
              <a:t>Healthy = Synchronized</a:t>
            </a:r>
          </a:p>
        </p:txBody>
      </p:sp>
      <p:sp>
        <p:nvSpPr>
          <p:cNvPr id="11" name="Tekstvak 10">
            <a:extLst>
              <a:ext uri="{FF2B5EF4-FFF2-40B4-BE49-F238E27FC236}">
                <a16:creationId xmlns:a16="http://schemas.microsoft.com/office/drawing/2014/main" id="{765223C9-A985-7286-7430-1D317984E831}"/>
              </a:ext>
            </a:extLst>
          </p:cNvPr>
          <p:cNvSpPr txBox="1"/>
          <p:nvPr/>
        </p:nvSpPr>
        <p:spPr>
          <a:xfrm>
            <a:off x="507395" y="3258302"/>
            <a:ext cx="3402735" cy="400110"/>
          </a:xfrm>
          <a:prstGeom prst="rect">
            <a:avLst/>
          </a:prstGeom>
          <a:noFill/>
        </p:spPr>
        <p:txBody>
          <a:bodyPr wrap="square" rtlCol="0">
            <a:spAutoFit/>
          </a:bodyPr>
          <a:lstStyle/>
          <a:p>
            <a:r>
              <a:rPr lang="nl-NL" sz="2000">
                <a:solidFill>
                  <a:srgbClr val="C00000"/>
                </a:solidFill>
              </a:rPr>
              <a:t>Pathological = Desynchronized</a:t>
            </a:r>
          </a:p>
        </p:txBody>
      </p:sp>
    </p:spTree>
    <p:extLst>
      <p:ext uri="{BB962C8B-B14F-4D97-AF65-F5344CB8AC3E}">
        <p14:creationId xmlns:p14="http://schemas.microsoft.com/office/powerpoint/2010/main" val="10586105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9E766ED-2F61-8B0C-7D38-970186075ACE}"/>
              </a:ext>
            </a:extLst>
          </p:cNvPr>
          <p:cNvSpPr>
            <a:spLocks noGrp="1"/>
          </p:cNvSpPr>
          <p:nvPr>
            <p:ph type="title"/>
          </p:nvPr>
        </p:nvSpPr>
        <p:spPr>
          <a:xfrm>
            <a:off x="173696" y="204921"/>
            <a:ext cx="8555776" cy="600164"/>
          </a:xfrm>
        </p:spPr>
        <p:txBody>
          <a:bodyPr/>
          <a:lstStyle/>
          <a:p>
            <a:r>
              <a:rPr lang="nl-NL" dirty="0" err="1">
                <a:solidFill>
                  <a:schemeClr val="accent4"/>
                </a:solidFill>
              </a:rPr>
              <a:t>Example</a:t>
            </a:r>
            <a:r>
              <a:rPr lang="nl-NL" dirty="0">
                <a:solidFill>
                  <a:schemeClr val="accent4"/>
                </a:solidFill>
              </a:rPr>
              <a:t> TDS </a:t>
            </a:r>
            <a:r>
              <a:rPr lang="nl-NL" dirty="0">
                <a:solidFill>
                  <a:schemeClr val="accent4"/>
                </a:solidFill>
                <a:sym typeface="Wingdings" panose="05000000000000000000" pitchFamily="2" charset="2"/>
              </a:rPr>
              <a:t></a:t>
            </a:r>
            <a:r>
              <a:rPr lang="nl-NL" dirty="0">
                <a:solidFill>
                  <a:schemeClr val="accent4"/>
                </a:solidFill>
              </a:rPr>
              <a:t> </a:t>
            </a:r>
            <a:r>
              <a:rPr lang="nl-NL" dirty="0" err="1">
                <a:solidFill>
                  <a:schemeClr val="accent4"/>
                </a:solidFill>
              </a:rPr>
              <a:t>Cortico-Muscular</a:t>
            </a:r>
            <a:r>
              <a:rPr lang="nl-NL" dirty="0">
                <a:solidFill>
                  <a:schemeClr val="accent4"/>
                </a:solidFill>
              </a:rPr>
              <a:t> Connectivity</a:t>
            </a:r>
          </a:p>
        </p:txBody>
      </p:sp>
      <p:sp>
        <p:nvSpPr>
          <p:cNvPr id="4" name="Tijdelijke aanduiding voor datum 3">
            <a:extLst>
              <a:ext uri="{FF2B5EF4-FFF2-40B4-BE49-F238E27FC236}">
                <a16:creationId xmlns:a16="http://schemas.microsoft.com/office/drawing/2014/main" id="{04F9D670-E0DF-C3B0-723E-B6A97B62D113}"/>
              </a:ext>
            </a:extLst>
          </p:cNvPr>
          <p:cNvSpPr>
            <a:spLocks noGrp="1"/>
          </p:cNvSpPr>
          <p:nvPr>
            <p:ph type="dt" sz="half" idx="2"/>
          </p:nvPr>
        </p:nvSpPr>
        <p:spPr/>
        <p:txBody>
          <a:bodyPr/>
          <a:lstStyle/>
          <a:p>
            <a:fld id="{A7BDDEFD-4FCF-7348-AEF1-A537DD785750}" type="datetime4">
              <a:rPr lang="en-US" smtClean="0"/>
              <a:t>July 10, 2024</a:t>
            </a:fld>
            <a:endParaRPr lang="en-US"/>
          </a:p>
        </p:txBody>
      </p:sp>
      <p:sp>
        <p:nvSpPr>
          <p:cNvPr id="5" name="Tijdelijke aanduiding voor voettekst 4">
            <a:extLst>
              <a:ext uri="{FF2B5EF4-FFF2-40B4-BE49-F238E27FC236}">
                <a16:creationId xmlns:a16="http://schemas.microsoft.com/office/drawing/2014/main" id="{1ED680C8-2FBD-0325-815E-62ECDE669905}"/>
              </a:ext>
            </a:extLst>
          </p:cNvPr>
          <p:cNvSpPr>
            <a:spLocks noGrp="1"/>
          </p:cNvSpPr>
          <p:nvPr>
            <p:ph type="ftr" sz="quarter" idx="3"/>
          </p:nvPr>
        </p:nvSpPr>
        <p:spPr/>
        <p:txBody>
          <a:bodyPr/>
          <a:lstStyle/>
          <a:p>
            <a:r>
              <a:rPr lang="en-US"/>
              <a:t>Computer Aided Medical Procedures</a:t>
            </a:r>
            <a:endParaRPr lang="en-US" dirty="0"/>
          </a:p>
        </p:txBody>
      </p:sp>
      <p:sp>
        <p:nvSpPr>
          <p:cNvPr id="6" name="Tijdelijke aanduiding voor dianummer 5">
            <a:extLst>
              <a:ext uri="{FF2B5EF4-FFF2-40B4-BE49-F238E27FC236}">
                <a16:creationId xmlns:a16="http://schemas.microsoft.com/office/drawing/2014/main" id="{C86521F0-6312-BD40-8D70-06811D148F9D}"/>
              </a:ext>
            </a:extLst>
          </p:cNvPr>
          <p:cNvSpPr>
            <a:spLocks noGrp="1"/>
          </p:cNvSpPr>
          <p:nvPr>
            <p:ph type="sldNum" sz="quarter" idx="4"/>
          </p:nvPr>
        </p:nvSpPr>
        <p:spPr/>
        <p:txBody>
          <a:bodyPr/>
          <a:lstStyle/>
          <a:p>
            <a:r>
              <a:rPr lang="en-US"/>
              <a:t>Slide </a:t>
            </a:r>
            <a:fld id="{E27654B9-2CBC-E046-9B7E-70345D26D3AC}" type="slidenum">
              <a:rPr lang="en-US" smtClean="0"/>
              <a:t>31</a:t>
            </a:fld>
            <a:endParaRPr lang="en-US" dirty="0"/>
          </a:p>
        </p:txBody>
      </p:sp>
      <p:sp>
        <p:nvSpPr>
          <p:cNvPr id="8" name="Tekstvak 7">
            <a:extLst>
              <a:ext uri="{FF2B5EF4-FFF2-40B4-BE49-F238E27FC236}">
                <a16:creationId xmlns:a16="http://schemas.microsoft.com/office/drawing/2014/main" id="{13BFA5D9-C34E-A0A9-EBE9-D10DBE92616A}"/>
              </a:ext>
            </a:extLst>
          </p:cNvPr>
          <p:cNvSpPr txBox="1"/>
          <p:nvPr/>
        </p:nvSpPr>
        <p:spPr>
          <a:xfrm>
            <a:off x="5736640" y="4504674"/>
            <a:ext cx="4045058" cy="600164"/>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l-NL" altLang="nl-NL" sz="1100" b="0" i="1" u="none" strike="noStrike" cap="none" normalizeH="0" baseline="0">
                <a:ln>
                  <a:noFill/>
                </a:ln>
                <a:solidFill>
                  <a:srgbClr val="0D5FCD"/>
                </a:solidFill>
                <a:effectLst/>
                <a:latin typeface="Arial" panose="020B0604020202020204" pitchFamily="34" charset="0"/>
                <a:cs typeface="Arial" panose="020B0604020202020204" pitchFamily="34" charset="0"/>
              </a:rPr>
              <a:t>From Rizzo, Garcia-Retortillo, Rizzo, &amp; Ivanov, 2022</a:t>
            </a:r>
            <a:endParaRPr kumimoji="0" lang="nl-NL" altLang="nl-NL" sz="1100" b="0" i="0" u="none" strike="noStrike" cap="none" normalizeH="0" baseline="0">
              <a:ln>
                <a:noFill/>
              </a:ln>
              <a:solidFill>
                <a:srgbClr val="0D5FCD"/>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br>
              <a:rPr kumimoji="0" lang="nl-NL" altLang="nl-NL" sz="1100" b="0" i="0" u="none" strike="noStrike" cap="none" normalizeH="0" baseline="0">
                <a:ln>
                  <a:noFill/>
                </a:ln>
                <a:solidFill>
                  <a:srgbClr val="0D5FCD"/>
                </a:solidFill>
                <a:effectLst/>
                <a:latin typeface="Arial" panose="020B0604020202020204" pitchFamily="34" charset="0"/>
              </a:rPr>
            </a:br>
            <a:endParaRPr lang="nl-NL" sz="1100">
              <a:solidFill>
                <a:srgbClr val="0D5FCD"/>
              </a:solidFill>
            </a:endParaRPr>
          </a:p>
        </p:txBody>
      </p:sp>
      <p:sp>
        <p:nvSpPr>
          <p:cNvPr id="3" name="Tekstvak 2">
            <a:extLst>
              <a:ext uri="{FF2B5EF4-FFF2-40B4-BE49-F238E27FC236}">
                <a16:creationId xmlns:a16="http://schemas.microsoft.com/office/drawing/2014/main" id="{1D1CFF3B-FBC0-D58D-BAC8-1D461E26D73E}"/>
              </a:ext>
            </a:extLst>
          </p:cNvPr>
          <p:cNvSpPr txBox="1"/>
          <p:nvPr/>
        </p:nvSpPr>
        <p:spPr>
          <a:xfrm>
            <a:off x="497840" y="1048512"/>
            <a:ext cx="7353808" cy="2246769"/>
          </a:xfrm>
          <a:prstGeom prst="rect">
            <a:avLst/>
          </a:prstGeom>
          <a:noFill/>
        </p:spPr>
        <p:txBody>
          <a:bodyPr wrap="square" rtlCol="0">
            <a:spAutoFit/>
          </a:bodyPr>
          <a:lstStyle/>
          <a:p>
            <a:pPr marL="285750" indent="-285750">
              <a:buFont typeface="Arial" panose="020B0604020202020204" pitchFamily="34" charset="0"/>
              <a:buChar char="•"/>
            </a:pPr>
            <a:r>
              <a:rPr lang="en-US" sz="2000"/>
              <a:t>Connection/Synchronization between the brain's motor cortex and muscles.</a:t>
            </a:r>
          </a:p>
          <a:p>
            <a:pPr marL="742950" lvl="1" indent="-285750">
              <a:buFont typeface="Arial" panose="020B0604020202020204" pitchFamily="34" charset="0"/>
              <a:buChar char="•"/>
            </a:pPr>
            <a:r>
              <a:rPr lang="en-US" sz="2000"/>
              <a:t>Can vary across consciousness stages</a:t>
            </a:r>
          </a:p>
          <a:p>
            <a:pPr marL="742950" lvl="1" indent="-285750">
              <a:buFont typeface="Arial" panose="020B0604020202020204" pitchFamily="34" charset="0"/>
              <a:buChar char="•"/>
            </a:pPr>
            <a:r>
              <a:rPr lang="en-US" sz="2000"/>
              <a:t>And across pathologies</a:t>
            </a:r>
          </a:p>
          <a:p>
            <a:endParaRPr lang="en-US" sz="2000"/>
          </a:p>
          <a:p>
            <a:pPr marL="285750" indent="-285750">
              <a:buFont typeface="Arial" panose="020B0604020202020204" pitchFamily="34" charset="0"/>
              <a:buChar char="•"/>
            </a:pPr>
            <a:r>
              <a:rPr lang="nl-NL" sz="2000"/>
              <a:t>Modeling Challenges:</a:t>
            </a:r>
          </a:p>
          <a:p>
            <a:r>
              <a:rPr lang="nl-NL" sz="2000"/>
              <a:t>Interactions </a:t>
            </a:r>
            <a:r>
              <a:rPr lang="nl-NL" sz="2000">
                <a:sym typeface="Wingdings" panose="05000000000000000000" pitchFamily="2" charset="2"/>
              </a:rPr>
              <a:t>between 2 different network modalities</a:t>
            </a:r>
            <a:endParaRPr lang="nl-NL" sz="2000"/>
          </a:p>
        </p:txBody>
      </p:sp>
    </p:spTree>
    <p:extLst>
      <p:ext uri="{BB962C8B-B14F-4D97-AF65-F5344CB8AC3E}">
        <p14:creationId xmlns:p14="http://schemas.microsoft.com/office/powerpoint/2010/main" val="42583287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jdelijke aanduiding voor datum 3">
            <a:extLst>
              <a:ext uri="{FF2B5EF4-FFF2-40B4-BE49-F238E27FC236}">
                <a16:creationId xmlns:a16="http://schemas.microsoft.com/office/drawing/2014/main" id="{04F9D670-E0DF-C3B0-723E-B6A97B62D113}"/>
              </a:ext>
            </a:extLst>
          </p:cNvPr>
          <p:cNvSpPr>
            <a:spLocks noGrp="1"/>
          </p:cNvSpPr>
          <p:nvPr>
            <p:ph type="dt" sz="half" idx="2"/>
          </p:nvPr>
        </p:nvSpPr>
        <p:spPr/>
        <p:txBody>
          <a:bodyPr/>
          <a:lstStyle/>
          <a:p>
            <a:fld id="{A7BDDEFD-4FCF-7348-AEF1-A537DD785750}" type="datetime4">
              <a:rPr lang="en-US" smtClean="0"/>
              <a:t>July 10, 2024</a:t>
            </a:fld>
            <a:endParaRPr lang="en-US"/>
          </a:p>
        </p:txBody>
      </p:sp>
      <p:sp>
        <p:nvSpPr>
          <p:cNvPr id="5" name="Tijdelijke aanduiding voor voettekst 4">
            <a:extLst>
              <a:ext uri="{FF2B5EF4-FFF2-40B4-BE49-F238E27FC236}">
                <a16:creationId xmlns:a16="http://schemas.microsoft.com/office/drawing/2014/main" id="{1ED680C8-2FBD-0325-815E-62ECDE669905}"/>
              </a:ext>
            </a:extLst>
          </p:cNvPr>
          <p:cNvSpPr>
            <a:spLocks noGrp="1"/>
          </p:cNvSpPr>
          <p:nvPr>
            <p:ph type="ftr" sz="quarter" idx="3"/>
          </p:nvPr>
        </p:nvSpPr>
        <p:spPr/>
        <p:txBody>
          <a:bodyPr/>
          <a:lstStyle/>
          <a:p>
            <a:r>
              <a:rPr lang="en-US"/>
              <a:t>Computer Aided Medical Procedures</a:t>
            </a:r>
            <a:endParaRPr lang="en-US" dirty="0"/>
          </a:p>
        </p:txBody>
      </p:sp>
      <p:sp>
        <p:nvSpPr>
          <p:cNvPr id="6" name="Tijdelijke aanduiding voor dianummer 5">
            <a:extLst>
              <a:ext uri="{FF2B5EF4-FFF2-40B4-BE49-F238E27FC236}">
                <a16:creationId xmlns:a16="http://schemas.microsoft.com/office/drawing/2014/main" id="{C86521F0-6312-BD40-8D70-06811D148F9D}"/>
              </a:ext>
            </a:extLst>
          </p:cNvPr>
          <p:cNvSpPr>
            <a:spLocks noGrp="1"/>
          </p:cNvSpPr>
          <p:nvPr>
            <p:ph type="sldNum" sz="quarter" idx="4"/>
          </p:nvPr>
        </p:nvSpPr>
        <p:spPr/>
        <p:txBody>
          <a:bodyPr/>
          <a:lstStyle/>
          <a:p>
            <a:r>
              <a:rPr lang="en-US"/>
              <a:t>Slide </a:t>
            </a:r>
            <a:fld id="{E27654B9-2CBC-E046-9B7E-70345D26D3AC}" type="slidenum">
              <a:rPr lang="en-US" smtClean="0"/>
              <a:t>32</a:t>
            </a:fld>
            <a:endParaRPr lang="en-US" dirty="0"/>
          </a:p>
        </p:txBody>
      </p:sp>
      <p:pic>
        <p:nvPicPr>
          <p:cNvPr id="5122" name="Picture 2">
            <a:extLst>
              <a:ext uri="{FF2B5EF4-FFF2-40B4-BE49-F238E27FC236}">
                <a16:creationId xmlns:a16="http://schemas.microsoft.com/office/drawing/2014/main" id="{2F01AAB9-0DFB-420A-AE67-EB66BB8E0C45}"/>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7047" t="67240"/>
          <a:stretch/>
        </p:blipFill>
        <p:spPr bwMode="auto">
          <a:xfrm>
            <a:off x="346828" y="1418657"/>
            <a:ext cx="6022212" cy="2341782"/>
          </a:xfrm>
          <a:prstGeom prst="rect">
            <a:avLst/>
          </a:prstGeom>
          <a:noFill/>
          <a:extLst>
            <a:ext uri="{909E8E84-426E-40DD-AFC4-6F175D3DCCD1}">
              <a14:hiddenFill xmlns:a14="http://schemas.microsoft.com/office/drawing/2010/main">
                <a:solidFill>
                  <a:srgbClr val="FFFFFF"/>
                </a:solidFill>
              </a14:hiddenFill>
            </a:ext>
          </a:extLst>
        </p:spPr>
      </p:pic>
      <p:pic>
        <p:nvPicPr>
          <p:cNvPr id="5123" name="Picture 3">
            <a:extLst>
              <a:ext uri="{FF2B5EF4-FFF2-40B4-BE49-F238E27FC236}">
                <a16:creationId xmlns:a16="http://schemas.microsoft.com/office/drawing/2014/main" id="{9E2416FC-B5D2-06BF-6DB2-8F4025472DC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95908" y="20320"/>
            <a:ext cx="2702864" cy="4289114"/>
          </a:xfrm>
          <a:prstGeom prst="rect">
            <a:avLst/>
          </a:prstGeom>
          <a:noFill/>
          <a:extLst>
            <a:ext uri="{909E8E84-426E-40DD-AFC4-6F175D3DCCD1}">
              <a14:hiddenFill xmlns:a14="http://schemas.microsoft.com/office/drawing/2010/main">
                <a:solidFill>
                  <a:srgbClr val="FFFFFF"/>
                </a:solidFill>
              </a14:hiddenFill>
            </a:ext>
          </a:extLst>
        </p:spPr>
      </p:pic>
      <p:sp>
        <p:nvSpPr>
          <p:cNvPr id="8" name="Tekstvak 7">
            <a:extLst>
              <a:ext uri="{FF2B5EF4-FFF2-40B4-BE49-F238E27FC236}">
                <a16:creationId xmlns:a16="http://schemas.microsoft.com/office/drawing/2014/main" id="{13BFA5D9-C34E-A0A9-EBE9-D10DBE92616A}"/>
              </a:ext>
            </a:extLst>
          </p:cNvPr>
          <p:cNvSpPr txBox="1"/>
          <p:nvPr/>
        </p:nvSpPr>
        <p:spPr>
          <a:xfrm>
            <a:off x="1292050" y="4308533"/>
            <a:ext cx="7994190" cy="415498"/>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l-NL" altLang="nl-NL" sz="1000" b="0" i="1" u="none" strike="noStrike" cap="none" normalizeH="0" baseline="0">
                <a:ln>
                  <a:noFill/>
                </a:ln>
                <a:solidFill>
                  <a:srgbClr val="0D5FCD"/>
                </a:solidFill>
                <a:effectLst/>
                <a:latin typeface="+mj-lt"/>
                <a:cs typeface="Arial" panose="020B0604020202020204" pitchFamily="34" charset="0"/>
              </a:rPr>
              <a:t>Rizzo, R., Wang, J. W. J. L., DePold Hohler, A., Holsapple, J. W., Vaou, O. E., &amp; Ivanov, P. C. (2023). Dynamic networks of cortico-muscular interactions in sleep and neurodegenerative disorders. Frontiers in Network Physiology, 3. https://doi.org/10.3389/fnetp.2023.1168677</a:t>
            </a:r>
            <a:endParaRPr lang="nl-NL" sz="1000">
              <a:solidFill>
                <a:srgbClr val="0D5FCD"/>
              </a:solidFill>
              <a:latin typeface="+mj-lt"/>
            </a:endParaRPr>
          </a:p>
        </p:txBody>
      </p:sp>
      <p:sp>
        <p:nvSpPr>
          <p:cNvPr id="3" name="Titel 1">
            <a:extLst>
              <a:ext uri="{FF2B5EF4-FFF2-40B4-BE49-F238E27FC236}">
                <a16:creationId xmlns:a16="http://schemas.microsoft.com/office/drawing/2014/main" id="{ABF41D8C-008B-2D02-8C66-C290216A3B83}"/>
              </a:ext>
            </a:extLst>
          </p:cNvPr>
          <p:cNvSpPr txBox="1">
            <a:spLocks/>
          </p:cNvSpPr>
          <p:nvPr/>
        </p:nvSpPr>
        <p:spPr bwMode="auto">
          <a:xfrm>
            <a:off x="173696" y="370020"/>
            <a:ext cx="6022212"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lvl1pPr algn="l" rtl="0" eaLnBrk="1" fontAlgn="base" hangingPunct="1">
              <a:spcBef>
                <a:spcPct val="0"/>
              </a:spcBef>
              <a:spcAft>
                <a:spcPct val="0"/>
              </a:spcAft>
              <a:defRPr sz="2400" b="1">
                <a:solidFill>
                  <a:srgbClr val="333333"/>
                </a:solidFill>
                <a:latin typeface="+mj-lt"/>
                <a:ea typeface="ＭＳ Ｐゴシック" charset="0"/>
                <a:cs typeface="ＭＳ Ｐゴシック" charset="0"/>
              </a:defRPr>
            </a:lvl1pPr>
            <a:lvl2pPr algn="l" rtl="0" eaLnBrk="1" fontAlgn="base" hangingPunct="1">
              <a:spcBef>
                <a:spcPct val="0"/>
              </a:spcBef>
              <a:spcAft>
                <a:spcPct val="0"/>
              </a:spcAft>
              <a:defRPr sz="2400" b="1">
                <a:solidFill>
                  <a:srgbClr val="333333"/>
                </a:solidFill>
                <a:latin typeface="TUM Neue Helvetica 55 Regular" pitchFamily="34" charset="0"/>
                <a:ea typeface="ＭＳ Ｐゴシック" charset="0"/>
                <a:cs typeface="ＭＳ Ｐゴシック" charset="0"/>
              </a:defRPr>
            </a:lvl2pPr>
            <a:lvl3pPr algn="l" rtl="0" eaLnBrk="1" fontAlgn="base" hangingPunct="1">
              <a:spcBef>
                <a:spcPct val="0"/>
              </a:spcBef>
              <a:spcAft>
                <a:spcPct val="0"/>
              </a:spcAft>
              <a:defRPr sz="2400" b="1">
                <a:solidFill>
                  <a:srgbClr val="333333"/>
                </a:solidFill>
                <a:latin typeface="TUM Neue Helvetica 55 Regular" pitchFamily="34" charset="0"/>
                <a:ea typeface="ＭＳ Ｐゴシック" charset="0"/>
                <a:cs typeface="ＭＳ Ｐゴシック" charset="0"/>
              </a:defRPr>
            </a:lvl3pPr>
            <a:lvl4pPr algn="l" rtl="0" eaLnBrk="1" fontAlgn="base" hangingPunct="1">
              <a:spcBef>
                <a:spcPct val="0"/>
              </a:spcBef>
              <a:spcAft>
                <a:spcPct val="0"/>
              </a:spcAft>
              <a:defRPr sz="2400" b="1">
                <a:solidFill>
                  <a:srgbClr val="333333"/>
                </a:solidFill>
                <a:latin typeface="TUM Neue Helvetica 55 Regular" pitchFamily="34" charset="0"/>
                <a:ea typeface="ＭＳ Ｐゴシック" charset="0"/>
                <a:cs typeface="ＭＳ Ｐゴシック" charset="0"/>
              </a:defRPr>
            </a:lvl4pPr>
            <a:lvl5pPr algn="l" rtl="0" eaLnBrk="1" fontAlgn="base" hangingPunct="1">
              <a:spcBef>
                <a:spcPct val="0"/>
              </a:spcBef>
              <a:spcAft>
                <a:spcPct val="0"/>
              </a:spcAft>
              <a:defRPr sz="2400" b="1">
                <a:solidFill>
                  <a:srgbClr val="333333"/>
                </a:solidFill>
                <a:latin typeface="TUM Neue Helvetica 55 Regular" pitchFamily="34" charset="0"/>
                <a:ea typeface="ＭＳ Ｐゴシック" charset="0"/>
                <a:cs typeface="ＭＳ Ｐゴシック" charset="0"/>
              </a:defRPr>
            </a:lvl5pPr>
            <a:lvl6pPr marL="457200" algn="l" rtl="0" eaLnBrk="1" fontAlgn="base" hangingPunct="1">
              <a:spcBef>
                <a:spcPct val="0"/>
              </a:spcBef>
              <a:spcAft>
                <a:spcPct val="0"/>
              </a:spcAft>
              <a:defRPr sz="2400" b="1">
                <a:solidFill>
                  <a:srgbClr val="333333"/>
                </a:solidFill>
                <a:latin typeface="TUM Neue Helvetica 55 Regular" pitchFamily="34" charset="0"/>
              </a:defRPr>
            </a:lvl6pPr>
            <a:lvl7pPr marL="914400" algn="l" rtl="0" eaLnBrk="1" fontAlgn="base" hangingPunct="1">
              <a:spcBef>
                <a:spcPct val="0"/>
              </a:spcBef>
              <a:spcAft>
                <a:spcPct val="0"/>
              </a:spcAft>
              <a:defRPr sz="2400" b="1">
                <a:solidFill>
                  <a:srgbClr val="333333"/>
                </a:solidFill>
                <a:latin typeface="TUM Neue Helvetica 55 Regular" pitchFamily="34" charset="0"/>
              </a:defRPr>
            </a:lvl7pPr>
            <a:lvl8pPr marL="1371600" algn="l" rtl="0" eaLnBrk="1" fontAlgn="base" hangingPunct="1">
              <a:spcBef>
                <a:spcPct val="0"/>
              </a:spcBef>
              <a:spcAft>
                <a:spcPct val="0"/>
              </a:spcAft>
              <a:defRPr sz="2400" b="1">
                <a:solidFill>
                  <a:srgbClr val="333333"/>
                </a:solidFill>
                <a:latin typeface="TUM Neue Helvetica 55 Regular" pitchFamily="34" charset="0"/>
              </a:defRPr>
            </a:lvl8pPr>
            <a:lvl9pPr marL="1828800" algn="l" rtl="0" eaLnBrk="1" fontAlgn="base" hangingPunct="1">
              <a:spcBef>
                <a:spcPct val="0"/>
              </a:spcBef>
              <a:spcAft>
                <a:spcPct val="0"/>
              </a:spcAft>
              <a:defRPr sz="2400" b="1">
                <a:solidFill>
                  <a:srgbClr val="333333"/>
                </a:solidFill>
                <a:latin typeface="TUM Neue Helvetica 55 Regular" pitchFamily="34" charset="0"/>
              </a:defRPr>
            </a:lvl9pPr>
          </a:lstStyle>
          <a:p>
            <a:pPr defTabSz="914400"/>
            <a:r>
              <a:rPr lang="nl-NL" kern="0" dirty="0" err="1">
                <a:solidFill>
                  <a:schemeClr val="accent4"/>
                </a:solidFill>
              </a:rPr>
              <a:t>Example</a:t>
            </a:r>
            <a:r>
              <a:rPr lang="nl-NL" kern="0" dirty="0">
                <a:solidFill>
                  <a:schemeClr val="accent4"/>
                </a:solidFill>
              </a:rPr>
              <a:t> TDS </a:t>
            </a:r>
            <a:r>
              <a:rPr lang="nl-NL" kern="0" dirty="0">
                <a:solidFill>
                  <a:schemeClr val="accent4"/>
                </a:solidFill>
                <a:sym typeface="Wingdings" panose="05000000000000000000" pitchFamily="2" charset="2"/>
              </a:rPr>
              <a:t></a:t>
            </a:r>
            <a:r>
              <a:rPr lang="nl-NL" kern="0" dirty="0">
                <a:solidFill>
                  <a:schemeClr val="accent4"/>
                </a:solidFill>
              </a:rPr>
              <a:t> </a:t>
            </a:r>
            <a:r>
              <a:rPr lang="nl-NL" kern="0" dirty="0" err="1">
                <a:solidFill>
                  <a:schemeClr val="accent4"/>
                </a:solidFill>
              </a:rPr>
              <a:t>Cortico-Muscular</a:t>
            </a:r>
            <a:r>
              <a:rPr lang="nl-NL" kern="0" dirty="0">
                <a:solidFill>
                  <a:schemeClr val="accent4"/>
                </a:solidFill>
              </a:rPr>
              <a:t> Connectivity</a:t>
            </a:r>
          </a:p>
        </p:txBody>
      </p:sp>
    </p:spTree>
    <p:extLst>
      <p:ext uri="{BB962C8B-B14F-4D97-AF65-F5344CB8AC3E}">
        <p14:creationId xmlns:p14="http://schemas.microsoft.com/office/powerpoint/2010/main" val="133315350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5083EED-A1C3-F5A1-361D-32FAFE06D10D}"/>
              </a:ext>
            </a:extLst>
          </p:cNvPr>
          <p:cNvSpPr>
            <a:spLocks noGrp="1"/>
          </p:cNvSpPr>
          <p:nvPr>
            <p:ph type="title"/>
          </p:nvPr>
        </p:nvSpPr>
        <p:spPr>
          <a:xfrm>
            <a:off x="1728962" y="1269569"/>
            <a:ext cx="5686075" cy="457200"/>
          </a:xfrm>
        </p:spPr>
        <p:txBody>
          <a:bodyPr/>
          <a:lstStyle/>
          <a:p>
            <a:r>
              <a:rPr lang="nl-NL" b="0"/>
              <a:t>So, can Neural Networks learn physiology?</a:t>
            </a:r>
          </a:p>
        </p:txBody>
      </p:sp>
      <p:sp>
        <p:nvSpPr>
          <p:cNvPr id="4" name="Tijdelijke aanduiding voor datum 3">
            <a:extLst>
              <a:ext uri="{FF2B5EF4-FFF2-40B4-BE49-F238E27FC236}">
                <a16:creationId xmlns:a16="http://schemas.microsoft.com/office/drawing/2014/main" id="{11D81908-C904-89E4-A5E3-C004560AC216}"/>
              </a:ext>
            </a:extLst>
          </p:cNvPr>
          <p:cNvSpPr>
            <a:spLocks noGrp="1"/>
          </p:cNvSpPr>
          <p:nvPr>
            <p:ph type="dt" sz="half" idx="2"/>
          </p:nvPr>
        </p:nvSpPr>
        <p:spPr/>
        <p:txBody>
          <a:bodyPr/>
          <a:lstStyle/>
          <a:p>
            <a:fld id="{A7BDDEFD-4FCF-7348-AEF1-A537DD785750}" type="datetime4">
              <a:rPr lang="en-US" smtClean="0"/>
              <a:t>July 10, 2024</a:t>
            </a:fld>
            <a:endParaRPr lang="en-US"/>
          </a:p>
        </p:txBody>
      </p:sp>
      <p:sp>
        <p:nvSpPr>
          <p:cNvPr id="5" name="Tijdelijke aanduiding voor voettekst 4">
            <a:extLst>
              <a:ext uri="{FF2B5EF4-FFF2-40B4-BE49-F238E27FC236}">
                <a16:creationId xmlns:a16="http://schemas.microsoft.com/office/drawing/2014/main" id="{226C9489-B758-F8D5-18E1-4AE20914D0B3}"/>
              </a:ext>
            </a:extLst>
          </p:cNvPr>
          <p:cNvSpPr>
            <a:spLocks noGrp="1"/>
          </p:cNvSpPr>
          <p:nvPr>
            <p:ph type="ftr" sz="quarter" idx="3"/>
          </p:nvPr>
        </p:nvSpPr>
        <p:spPr/>
        <p:txBody>
          <a:bodyPr/>
          <a:lstStyle/>
          <a:p>
            <a:r>
              <a:rPr lang="en-US"/>
              <a:t>Computer Aided Medical Procedures</a:t>
            </a:r>
            <a:endParaRPr lang="en-US" dirty="0"/>
          </a:p>
        </p:txBody>
      </p:sp>
      <p:sp>
        <p:nvSpPr>
          <p:cNvPr id="6" name="Tijdelijke aanduiding voor dianummer 5">
            <a:extLst>
              <a:ext uri="{FF2B5EF4-FFF2-40B4-BE49-F238E27FC236}">
                <a16:creationId xmlns:a16="http://schemas.microsoft.com/office/drawing/2014/main" id="{F0851385-9693-B25F-EFFB-C3407172A6DA}"/>
              </a:ext>
            </a:extLst>
          </p:cNvPr>
          <p:cNvSpPr>
            <a:spLocks noGrp="1"/>
          </p:cNvSpPr>
          <p:nvPr>
            <p:ph type="sldNum" sz="quarter" idx="4"/>
          </p:nvPr>
        </p:nvSpPr>
        <p:spPr/>
        <p:txBody>
          <a:bodyPr/>
          <a:lstStyle/>
          <a:p>
            <a:r>
              <a:rPr lang="en-US"/>
              <a:t>Slide </a:t>
            </a:r>
            <a:fld id="{E27654B9-2CBC-E046-9B7E-70345D26D3AC}" type="slidenum">
              <a:rPr lang="en-US" smtClean="0"/>
              <a:t>33</a:t>
            </a:fld>
            <a:endParaRPr lang="en-US" dirty="0"/>
          </a:p>
        </p:txBody>
      </p:sp>
      <p:sp>
        <p:nvSpPr>
          <p:cNvPr id="3" name="Titel 1">
            <a:extLst>
              <a:ext uri="{FF2B5EF4-FFF2-40B4-BE49-F238E27FC236}">
                <a16:creationId xmlns:a16="http://schemas.microsoft.com/office/drawing/2014/main" id="{2785592E-94F0-4938-4A75-F155A3CB10D6}"/>
              </a:ext>
            </a:extLst>
          </p:cNvPr>
          <p:cNvSpPr txBox="1">
            <a:spLocks/>
          </p:cNvSpPr>
          <p:nvPr/>
        </p:nvSpPr>
        <p:spPr bwMode="auto">
          <a:xfrm>
            <a:off x="2996986" y="2343150"/>
            <a:ext cx="340501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lvl1pPr algn="l" rtl="0" eaLnBrk="1" fontAlgn="base" hangingPunct="1">
              <a:spcBef>
                <a:spcPct val="0"/>
              </a:spcBef>
              <a:spcAft>
                <a:spcPct val="0"/>
              </a:spcAft>
              <a:defRPr sz="2400" b="1">
                <a:solidFill>
                  <a:srgbClr val="333333"/>
                </a:solidFill>
                <a:latin typeface="+mj-lt"/>
                <a:ea typeface="ＭＳ Ｐゴシック" charset="0"/>
                <a:cs typeface="ＭＳ Ｐゴシック" charset="0"/>
              </a:defRPr>
            </a:lvl1pPr>
            <a:lvl2pPr algn="l" rtl="0" eaLnBrk="1" fontAlgn="base" hangingPunct="1">
              <a:spcBef>
                <a:spcPct val="0"/>
              </a:spcBef>
              <a:spcAft>
                <a:spcPct val="0"/>
              </a:spcAft>
              <a:defRPr sz="2400" b="1">
                <a:solidFill>
                  <a:srgbClr val="333333"/>
                </a:solidFill>
                <a:latin typeface="TUM Neue Helvetica 55 Regular" pitchFamily="34" charset="0"/>
                <a:ea typeface="ＭＳ Ｐゴシック" charset="0"/>
                <a:cs typeface="ＭＳ Ｐゴシック" charset="0"/>
              </a:defRPr>
            </a:lvl2pPr>
            <a:lvl3pPr algn="l" rtl="0" eaLnBrk="1" fontAlgn="base" hangingPunct="1">
              <a:spcBef>
                <a:spcPct val="0"/>
              </a:spcBef>
              <a:spcAft>
                <a:spcPct val="0"/>
              </a:spcAft>
              <a:defRPr sz="2400" b="1">
                <a:solidFill>
                  <a:srgbClr val="333333"/>
                </a:solidFill>
                <a:latin typeface="TUM Neue Helvetica 55 Regular" pitchFamily="34" charset="0"/>
                <a:ea typeface="ＭＳ Ｐゴシック" charset="0"/>
                <a:cs typeface="ＭＳ Ｐゴシック" charset="0"/>
              </a:defRPr>
            </a:lvl3pPr>
            <a:lvl4pPr algn="l" rtl="0" eaLnBrk="1" fontAlgn="base" hangingPunct="1">
              <a:spcBef>
                <a:spcPct val="0"/>
              </a:spcBef>
              <a:spcAft>
                <a:spcPct val="0"/>
              </a:spcAft>
              <a:defRPr sz="2400" b="1">
                <a:solidFill>
                  <a:srgbClr val="333333"/>
                </a:solidFill>
                <a:latin typeface="TUM Neue Helvetica 55 Regular" pitchFamily="34" charset="0"/>
                <a:ea typeface="ＭＳ Ｐゴシック" charset="0"/>
                <a:cs typeface="ＭＳ Ｐゴシック" charset="0"/>
              </a:defRPr>
            </a:lvl4pPr>
            <a:lvl5pPr algn="l" rtl="0" eaLnBrk="1" fontAlgn="base" hangingPunct="1">
              <a:spcBef>
                <a:spcPct val="0"/>
              </a:spcBef>
              <a:spcAft>
                <a:spcPct val="0"/>
              </a:spcAft>
              <a:defRPr sz="2400" b="1">
                <a:solidFill>
                  <a:srgbClr val="333333"/>
                </a:solidFill>
                <a:latin typeface="TUM Neue Helvetica 55 Regular" pitchFamily="34" charset="0"/>
                <a:ea typeface="ＭＳ Ｐゴシック" charset="0"/>
                <a:cs typeface="ＭＳ Ｐゴシック" charset="0"/>
              </a:defRPr>
            </a:lvl5pPr>
            <a:lvl6pPr marL="457200" algn="l" rtl="0" eaLnBrk="1" fontAlgn="base" hangingPunct="1">
              <a:spcBef>
                <a:spcPct val="0"/>
              </a:spcBef>
              <a:spcAft>
                <a:spcPct val="0"/>
              </a:spcAft>
              <a:defRPr sz="2400" b="1">
                <a:solidFill>
                  <a:srgbClr val="333333"/>
                </a:solidFill>
                <a:latin typeface="TUM Neue Helvetica 55 Regular" pitchFamily="34" charset="0"/>
              </a:defRPr>
            </a:lvl6pPr>
            <a:lvl7pPr marL="914400" algn="l" rtl="0" eaLnBrk="1" fontAlgn="base" hangingPunct="1">
              <a:spcBef>
                <a:spcPct val="0"/>
              </a:spcBef>
              <a:spcAft>
                <a:spcPct val="0"/>
              </a:spcAft>
              <a:defRPr sz="2400" b="1">
                <a:solidFill>
                  <a:srgbClr val="333333"/>
                </a:solidFill>
                <a:latin typeface="TUM Neue Helvetica 55 Regular" pitchFamily="34" charset="0"/>
              </a:defRPr>
            </a:lvl7pPr>
            <a:lvl8pPr marL="1371600" algn="l" rtl="0" eaLnBrk="1" fontAlgn="base" hangingPunct="1">
              <a:spcBef>
                <a:spcPct val="0"/>
              </a:spcBef>
              <a:spcAft>
                <a:spcPct val="0"/>
              </a:spcAft>
              <a:defRPr sz="2400" b="1">
                <a:solidFill>
                  <a:srgbClr val="333333"/>
                </a:solidFill>
                <a:latin typeface="TUM Neue Helvetica 55 Regular" pitchFamily="34" charset="0"/>
              </a:defRPr>
            </a:lvl8pPr>
            <a:lvl9pPr marL="1828800" algn="l" rtl="0" eaLnBrk="1" fontAlgn="base" hangingPunct="1">
              <a:spcBef>
                <a:spcPct val="0"/>
              </a:spcBef>
              <a:spcAft>
                <a:spcPct val="0"/>
              </a:spcAft>
              <a:defRPr sz="2400" b="1">
                <a:solidFill>
                  <a:srgbClr val="333333"/>
                </a:solidFill>
                <a:latin typeface="TUM Neue Helvetica 55 Regular" pitchFamily="34" charset="0"/>
              </a:defRPr>
            </a:lvl9pPr>
          </a:lstStyle>
          <a:p>
            <a:pPr defTabSz="914400"/>
            <a:r>
              <a:rPr lang="nl-NL" sz="3200" b="0" kern="0"/>
              <a:t>In theory </a:t>
            </a:r>
            <a:r>
              <a:rPr lang="nl-NL" sz="3200" b="0" kern="0">
                <a:sym typeface="Wingdings" panose="05000000000000000000" pitchFamily="2" charset="2"/>
              </a:rPr>
              <a:t></a:t>
            </a:r>
            <a:r>
              <a:rPr lang="nl-NL" sz="3200" kern="0">
                <a:sym typeface="Wingdings" panose="05000000000000000000" pitchFamily="2" charset="2"/>
              </a:rPr>
              <a:t> </a:t>
            </a:r>
            <a:r>
              <a:rPr lang="nl-NL" sz="3200" kern="0">
                <a:solidFill>
                  <a:srgbClr val="00B050"/>
                </a:solidFill>
                <a:sym typeface="Wingdings" panose="05000000000000000000" pitchFamily="2" charset="2"/>
              </a:rPr>
              <a:t>Yes!</a:t>
            </a:r>
            <a:endParaRPr lang="nl-NL" sz="3200" kern="0">
              <a:solidFill>
                <a:srgbClr val="00B050"/>
              </a:solidFill>
            </a:endParaRPr>
          </a:p>
        </p:txBody>
      </p:sp>
    </p:spTree>
    <p:extLst>
      <p:ext uri="{BB962C8B-B14F-4D97-AF65-F5344CB8AC3E}">
        <p14:creationId xmlns:p14="http://schemas.microsoft.com/office/powerpoint/2010/main" val="408033838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ubtitle 7"/>
          <p:cNvSpPr>
            <a:spLocks noGrp="1"/>
          </p:cNvSpPr>
          <p:nvPr>
            <p:ph type="subTitle" idx="12"/>
          </p:nvPr>
        </p:nvSpPr>
        <p:spPr/>
        <p:txBody>
          <a:bodyPr/>
          <a:lstStyle/>
          <a:p>
            <a:r>
              <a:rPr lang="en-US"/>
              <a:t>Can a Neural Network Learn Physiology?</a:t>
            </a:r>
          </a:p>
        </p:txBody>
      </p:sp>
      <p:sp>
        <p:nvSpPr>
          <p:cNvPr id="7" name="Title 6"/>
          <p:cNvSpPr>
            <a:spLocks noGrp="1"/>
          </p:cNvSpPr>
          <p:nvPr>
            <p:ph type="ctrTitle"/>
          </p:nvPr>
        </p:nvSpPr>
        <p:spPr/>
        <p:txBody>
          <a:bodyPr/>
          <a:lstStyle/>
          <a:p>
            <a:r>
              <a:rPr lang="en-US"/>
              <a:t>Learning Physiology vs. Practical Utility</a:t>
            </a:r>
          </a:p>
        </p:txBody>
      </p:sp>
    </p:spTree>
    <p:extLst>
      <p:ext uri="{BB962C8B-B14F-4D97-AF65-F5344CB8AC3E}">
        <p14:creationId xmlns:p14="http://schemas.microsoft.com/office/powerpoint/2010/main" val="277213697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B93181A-6E4C-1287-EEF7-040D76570E4B}"/>
              </a:ext>
            </a:extLst>
          </p:cNvPr>
          <p:cNvSpPr>
            <a:spLocks noGrp="1"/>
          </p:cNvSpPr>
          <p:nvPr>
            <p:ph type="title"/>
          </p:nvPr>
        </p:nvSpPr>
        <p:spPr/>
        <p:txBody>
          <a:bodyPr/>
          <a:lstStyle/>
          <a:p>
            <a:r>
              <a:rPr lang="nl-NL"/>
              <a:t>Tackling physiology, without learning physiology?</a:t>
            </a:r>
          </a:p>
        </p:txBody>
      </p:sp>
      <p:sp>
        <p:nvSpPr>
          <p:cNvPr id="3" name="Tijdelijke aanduiding voor inhoud 2">
            <a:extLst>
              <a:ext uri="{FF2B5EF4-FFF2-40B4-BE49-F238E27FC236}">
                <a16:creationId xmlns:a16="http://schemas.microsoft.com/office/drawing/2014/main" id="{03BC8E39-3CBB-F77C-EE37-2267F1170BAC}"/>
              </a:ext>
            </a:extLst>
          </p:cNvPr>
          <p:cNvSpPr>
            <a:spLocks noGrp="1"/>
          </p:cNvSpPr>
          <p:nvPr>
            <p:ph idx="1"/>
          </p:nvPr>
        </p:nvSpPr>
        <p:spPr>
          <a:xfrm>
            <a:off x="358776" y="800100"/>
            <a:ext cx="6242049" cy="1314450"/>
          </a:xfrm>
        </p:spPr>
        <p:txBody>
          <a:bodyPr/>
          <a:lstStyle/>
          <a:p>
            <a:r>
              <a:rPr lang="nl-NL" sz="2800"/>
              <a:t>NN applications:</a:t>
            </a:r>
          </a:p>
          <a:p>
            <a:pPr lvl="1"/>
            <a:r>
              <a:rPr lang="nl-NL" sz="2000"/>
              <a:t>Drug Matching &amp; Treatment Prediction</a:t>
            </a:r>
            <a:br>
              <a:rPr lang="nl-NL" sz="2000"/>
            </a:br>
            <a:r>
              <a:rPr lang="nl-NL" i="1"/>
              <a:t> (Mambetsariev et al., 2023).</a:t>
            </a:r>
          </a:p>
          <a:p>
            <a:pPr lvl="1"/>
            <a:r>
              <a:rPr lang="nl-NL" sz="2000"/>
              <a:t>Cancer Diagnosis </a:t>
            </a:r>
            <a:r>
              <a:rPr lang="nl-NL" i="1"/>
              <a:t>(Munir et al., 2019).</a:t>
            </a:r>
          </a:p>
          <a:p>
            <a:pPr lvl="1"/>
            <a:r>
              <a:rPr lang="nl-NL" sz="2000"/>
              <a:t>Seizure Detection in EEG  </a:t>
            </a:r>
            <a:r>
              <a:rPr lang="nl-NL" i="1"/>
              <a:t>(Acharya et al., 2018).</a:t>
            </a:r>
            <a:endParaRPr lang="nl-NL" sz="2000" i="1"/>
          </a:p>
          <a:p>
            <a:endParaRPr lang="nl-NL" sz="2400"/>
          </a:p>
        </p:txBody>
      </p:sp>
      <p:sp>
        <p:nvSpPr>
          <p:cNvPr id="4" name="Tijdelijke aanduiding voor datum 3">
            <a:extLst>
              <a:ext uri="{FF2B5EF4-FFF2-40B4-BE49-F238E27FC236}">
                <a16:creationId xmlns:a16="http://schemas.microsoft.com/office/drawing/2014/main" id="{E88E573C-1080-CC9B-B414-F0F55FB83C56}"/>
              </a:ext>
            </a:extLst>
          </p:cNvPr>
          <p:cNvSpPr>
            <a:spLocks noGrp="1"/>
          </p:cNvSpPr>
          <p:nvPr>
            <p:ph type="dt" sz="half" idx="2"/>
          </p:nvPr>
        </p:nvSpPr>
        <p:spPr/>
        <p:txBody>
          <a:bodyPr/>
          <a:lstStyle/>
          <a:p>
            <a:fld id="{A7BDDEFD-4FCF-7348-AEF1-A537DD785750}" type="datetime4">
              <a:rPr lang="en-US" smtClean="0"/>
              <a:t>July 10, 2024</a:t>
            </a:fld>
            <a:endParaRPr lang="en-US"/>
          </a:p>
        </p:txBody>
      </p:sp>
      <p:sp>
        <p:nvSpPr>
          <p:cNvPr id="5" name="Tijdelijke aanduiding voor voettekst 4">
            <a:extLst>
              <a:ext uri="{FF2B5EF4-FFF2-40B4-BE49-F238E27FC236}">
                <a16:creationId xmlns:a16="http://schemas.microsoft.com/office/drawing/2014/main" id="{D2D04082-8594-DF85-C7D5-14375894E43C}"/>
              </a:ext>
            </a:extLst>
          </p:cNvPr>
          <p:cNvSpPr>
            <a:spLocks noGrp="1"/>
          </p:cNvSpPr>
          <p:nvPr>
            <p:ph type="ftr" sz="quarter" idx="3"/>
          </p:nvPr>
        </p:nvSpPr>
        <p:spPr/>
        <p:txBody>
          <a:bodyPr/>
          <a:lstStyle/>
          <a:p>
            <a:r>
              <a:rPr lang="en-US"/>
              <a:t>Computer Aided Medical Procedures</a:t>
            </a:r>
            <a:endParaRPr lang="en-US" dirty="0"/>
          </a:p>
        </p:txBody>
      </p:sp>
      <p:sp>
        <p:nvSpPr>
          <p:cNvPr id="6" name="Tijdelijke aanduiding voor dianummer 5">
            <a:extLst>
              <a:ext uri="{FF2B5EF4-FFF2-40B4-BE49-F238E27FC236}">
                <a16:creationId xmlns:a16="http://schemas.microsoft.com/office/drawing/2014/main" id="{2461BCC2-77F0-ACF6-71B8-BFC7E7C3D90B}"/>
              </a:ext>
            </a:extLst>
          </p:cNvPr>
          <p:cNvSpPr>
            <a:spLocks noGrp="1"/>
          </p:cNvSpPr>
          <p:nvPr>
            <p:ph type="sldNum" sz="quarter" idx="4"/>
          </p:nvPr>
        </p:nvSpPr>
        <p:spPr/>
        <p:txBody>
          <a:bodyPr/>
          <a:lstStyle/>
          <a:p>
            <a:r>
              <a:rPr lang="en-US"/>
              <a:t>Slide </a:t>
            </a:r>
            <a:fld id="{E27654B9-2CBC-E046-9B7E-70345D26D3AC}" type="slidenum">
              <a:rPr lang="en-US" smtClean="0"/>
              <a:t>35</a:t>
            </a:fld>
            <a:endParaRPr lang="en-US" dirty="0"/>
          </a:p>
        </p:txBody>
      </p:sp>
      <p:sp>
        <p:nvSpPr>
          <p:cNvPr id="7" name="Tekstvak 6">
            <a:extLst>
              <a:ext uri="{FF2B5EF4-FFF2-40B4-BE49-F238E27FC236}">
                <a16:creationId xmlns:a16="http://schemas.microsoft.com/office/drawing/2014/main" id="{1FE9F244-D3D7-7E8E-E32A-9C187016D4DF}"/>
              </a:ext>
            </a:extLst>
          </p:cNvPr>
          <p:cNvSpPr txBox="1"/>
          <p:nvPr/>
        </p:nvSpPr>
        <p:spPr>
          <a:xfrm>
            <a:off x="703658" y="3105834"/>
            <a:ext cx="2476501" cy="646331"/>
          </a:xfrm>
          <a:prstGeom prst="rect">
            <a:avLst/>
          </a:prstGeom>
          <a:noFill/>
        </p:spPr>
        <p:txBody>
          <a:bodyPr wrap="square" rtlCol="0">
            <a:spAutoFit/>
          </a:bodyPr>
          <a:lstStyle/>
          <a:p>
            <a:r>
              <a:rPr lang="nl-NL"/>
              <a:t>Learning Physiology?</a:t>
            </a:r>
          </a:p>
          <a:p>
            <a:endParaRPr lang="nl-NL"/>
          </a:p>
        </p:txBody>
      </p:sp>
      <p:sp>
        <p:nvSpPr>
          <p:cNvPr id="8" name="Tekstvak 7">
            <a:extLst>
              <a:ext uri="{FF2B5EF4-FFF2-40B4-BE49-F238E27FC236}">
                <a16:creationId xmlns:a16="http://schemas.microsoft.com/office/drawing/2014/main" id="{CA17E5DC-02F1-8C8D-215A-952D70616959}"/>
              </a:ext>
            </a:extLst>
          </p:cNvPr>
          <p:cNvSpPr txBox="1"/>
          <p:nvPr/>
        </p:nvSpPr>
        <p:spPr>
          <a:xfrm>
            <a:off x="3382963" y="3134409"/>
            <a:ext cx="2863850" cy="646331"/>
          </a:xfrm>
          <a:prstGeom prst="rect">
            <a:avLst/>
          </a:prstGeom>
          <a:noFill/>
        </p:spPr>
        <p:txBody>
          <a:bodyPr wrap="square" rtlCol="0">
            <a:spAutoFit/>
          </a:bodyPr>
          <a:lstStyle/>
          <a:p>
            <a:r>
              <a:rPr lang="nl-NL"/>
              <a:t>Learning Patterns in Data?</a:t>
            </a:r>
          </a:p>
          <a:p>
            <a:endParaRPr lang="nl-NL"/>
          </a:p>
        </p:txBody>
      </p:sp>
      <p:sp>
        <p:nvSpPr>
          <p:cNvPr id="9" name="Tekstvak 8">
            <a:extLst>
              <a:ext uri="{FF2B5EF4-FFF2-40B4-BE49-F238E27FC236}">
                <a16:creationId xmlns:a16="http://schemas.microsoft.com/office/drawing/2014/main" id="{60B5C512-2E5F-677E-13B0-0D55705AD6C4}"/>
              </a:ext>
            </a:extLst>
          </p:cNvPr>
          <p:cNvSpPr txBox="1"/>
          <p:nvPr/>
        </p:nvSpPr>
        <p:spPr>
          <a:xfrm>
            <a:off x="6449617" y="3105834"/>
            <a:ext cx="2770583" cy="646331"/>
          </a:xfrm>
          <a:prstGeom prst="rect">
            <a:avLst/>
          </a:prstGeom>
          <a:noFill/>
        </p:spPr>
        <p:txBody>
          <a:bodyPr wrap="square" rtlCol="0">
            <a:spAutoFit/>
          </a:bodyPr>
          <a:lstStyle/>
          <a:p>
            <a:r>
              <a:rPr lang="nl-NL"/>
              <a:t>Useful in physiology?</a:t>
            </a:r>
          </a:p>
          <a:p>
            <a:endParaRPr lang="nl-NL"/>
          </a:p>
        </p:txBody>
      </p:sp>
    </p:spTree>
    <p:extLst>
      <p:ext uri="{BB962C8B-B14F-4D97-AF65-F5344CB8AC3E}">
        <p14:creationId xmlns:p14="http://schemas.microsoft.com/office/powerpoint/2010/main" val="10162468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B93181A-6E4C-1287-EEF7-040D76570E4B}"/>
              </a:ext>
            </a:extLst>
          </p:cNvPr>
          <p:cNvSpPr>
            <a:spLocks noGrp="1"/>
          </p:cNvSpPr>
          <p:nvPr>
            <p:ph type="title"/>
          </p:nvPr>
        </p:nvSpPr>
        <p:spPr/>
        <p:txBody>
          <a:bodyPr/>
          <a:lstStyle/>
          <a:p>
            <a:r>
              <a:rPr lang="nl-NL"/>
              <a:t>Tackling physiology, without learning physiology?</a:t>
            </a:r>
          </a:p>
        </p:txBody>
      </p:sp>
      <p:sp>
        <p:nvSpPr>
          <p:cNvPr id="3" name="Tijdelijke aanduiding voor inhoud 2">
            <a:extLst>
              <a:ext uri="{FF2B5EF4-FFF2-40B4-BE49-F238E27FC236}">
                <a16:creationId xmlns:a16="http://schemas.microsoft.com/office/drawing/2014/main" id="{03BC8E39-3CBB-F77C-EE37-2267F1170BAC}"/>
              </a:ext>
            </a:extLst>
          </p:cNvPr>
          <p:cNvSpPr>
            <a:spLocks noGrp="1"/>
          </p:cNvSpPr>
          <p:nvPr>
            <p:ph idx="1"/>
          </p:nvPr>
        </p:nvSpPr>
        <p:spPr>
          <a:xfrm>
            <a:off x="358776" y="800100"/>
            <a:ext cx="6242049" cy="1314450"/>
          </a:xfrm>
        </p:spPr>
        <p:txBody>
          <a:bodyPr/>
          <a:lstStyle/>
          <a:p>
            <a:r>
              <a:rPr lang="nl-NL" sz="2800"/>
              <a:t>NN applications:</a:t>
            </a:r>
          </a:p>
          <a:p>
            <a:pPr lvl="1"/>
            <a:r>
              <a:rPr lang="nl-NL" sz="2000"/>
              <a:t>Drug Matching &amp; Treatment Prediction</a:t>
            </a:r>
            <a:br>
              <a:rPr lang="nl-NL" sz="2000"/>
            </a:br>
            <a:r>
              <a:rPr lang="nl-NL" i="1"/>
              <a:t> (Mambetsariev et al., 2023).</a:t>
            </a:r>
          </a:p>
          <a:p>
            <a:pPr lvl="1"/>
            <a:r>
              <a:rPr lang="nl-NL" sz="2000"/>
              <a:t>Cancer Diagnosis </a:t>
            </a:r>
            <a:r>
              <a:rPr lang="nl-NL" i="1"/>
              <a:t>(Munir et al., 2019).</a:t>
            </a:r>
          </a:p>
          <a:p>
            <a:pPr lvl="1"/>
            <a:r>
              <a:rPr lang="nl-NL" sz="2000"/>
              <a:t>Seizure Detection in EEG  </a:t>
            </a:r>
            <a:r>
              <a:rPr lang="nl-NL" i="1"/>
              <a:t>(Acharya et al., 2018).</a:t>
            </a:r>
            <a:endParaRPr lang="nl-NL" sz="2000" i="1"/>
          </a:p>
          <a:p>
            <a:endParaRPr lang="nl-NL" sz="2400"/>
          </a:p>
        </p:txBody>
      </p:sp>
      <p:sp>
        <p:nvSpPr>
          <p:cNvPr id="4" name="Tijdelijke aanduiding voor datum 3">
            <a:extLst>
              <a:ext uri="{FF2B5EF4-FFF2-40B4-BE49-F238E27FC236}">
                <a16:creationId xmlns:a16="http://schemas.microsoft.com/office/drawing/2014/main" id="{E88E573C-1080-CC9B-B414-F0F55FB83C56}"/>
              </a:ext>
            </a:extLst>
          </p:cNvPr>
          <p:cNvSpPr>
            <a:spLocks noGrp="1"/>
          </p:cNvSpPr>
          <p:nvPr>
            <p:ph type="dt" sz="half" idx="2"/>
          </p:nvPr>
        </p:nvSpPr>
        <p:spPr/>
        <p:txBody>
          <a:bodyPr/>
          <a:lstStyle/>
          <a:p>
            <a:fld id="{A7BDDEFD-4FCF-7348-AEF1-A537DD785750}" type="datetime4">
              <a:rPr lang="en-US" smtClean="0"/>
              <a:t>July 10, 2024</a:t>
            </a:fld>
            <a:endParaRPr lang="en-US"/>
          </a:p>
        </p:txBody>
      </p:sp>
      <p:sp>
        <p:nvSpPr>
          <p:cNvPr id="5" name="Tijdelijke aanduiding voor voettekst 4">
            <a:extLst>
              <a:ext uri="{FF2B5EF4-FFF2-40B4-BE49-F238E27FC236}">
                <a16:creationId xmlns:a16="http://schemas.microsoft.com/office/drawing/2014/main" id="{D2D04082-8594-DF85-C7D5-14375894E43C}"/>
              </a:ext>
            </a:extLst>
          </p:cNvPr>
          <p:cNvSpPr>
            <a:spLocks noGrp="1"/>
          </p:cNvSpPr>
          <p:nvPr>
            <p:ph type="ftr" sz="quarter" idx="3"/>
          </p:nvPr>
        </p:nvSpPr>
        <p:spPr/>
        <p:txBody>
          <a:bodyPr/>
          <a:lstStyle/>
          <a:p>
            <a:r>
              <a:rPr lang="en-US"/>
              <a:t>Computer Aided Medical Procedures</a:t>
            </a:r>
            <a:endParaRPr lang="en-US" dirty="0"/>
          </a:p>
        </p:txBody>
      </p:sp>
      <p:sp>
        <p:nvSpPr>
          <p:cNvPr id="6" name="Tijdelijke aanduiding voor dianummer 5">
            <a:extLst>
              <a:ext uri="{FF2B5EF4-FFF2-40B4-BE49-F238E27FC236}">
                <a16:creationId xmlns:a16="http://schemas.microsoft.com/office/drawing/2014/main" id="{2461BCC2-77F0-ACF6-71B8-BFC7E7C3D90B}"/>
              </a:ext>
            </a:extLst>
          </p:cNvPr>
          <p:cNvSpPr>
            <a:spLocks noGrp="1"/>
          </p:cNvSpPr>
          <p:nvPr>
            <p:ph type="sldNum" sz="quarter" idx="4"/>
          </p:nvPr>
        </p:nvSpPr>
        <p:spPr/>
        <p:txBody>
          <a:bodyPr/>
          <a:lstStyle/>
          <a:p>
            <a:r>
              <a:rPr lang="en-US"/>
              <a:t>Slide </a:t>
            </a:r>
            <a:fld id="{E27654B9-2CBC-E046-9B7E-70345D26D3AC}" type="slidenum">
              <a:rPr lang="en-US" smtClean="0"/>
              <a:t>36</a:t>
            </a:fld>
            <a:endParaRPr lang="en-US" dirty="0"/>
          </a:p>
        </p:txBody>
      </p:sp>
      <p:sp>
        <p:nvSpPr>
          <p:cNvPr id="7" name="Tekstvak 6">
            <a:extLst>
              <a:ext uri="{FF2B5EF4-FFF2-40B4-BE49-F238E27FC236}">
                <a16:creationId xmlns:a16="http://schemas.microsoft.com/office/drawing/2014/main" id="{1FE9F244-D3D7-7E8E-E32A-9C187016D4DF}"/>
              </a:ext>
            </a:extLst>
          </p:cNvPr>
          <p:cNvSpPr txBox="1"/>
          <p:nvPr/>
        </p:nvSpPr>
        <p:spPr>
          <a:xfrm>
            <a:off x="703658" y="3105834"/>
            <a:ext cx="2476501" cy="646331"/>
          </a:xfrm>
          <a:prstGeom prst="rect">
            <a:avLst/>
          </a:prstGeom>
          <a:noFill/>
        </p:spPr>
        <p:txBody>
          <a:bodyPr wrap="square" rtlCol="0">
            <a:spAutoFit/>
          </a:bodyPr>
          <a:lstStyle/>
          <a:p>
            <a:r>
              <a:rPr lang="nl-NL">
                <a:solidFill>
                  <a:srgbClr val="FF0000"/>
                </a:solidFill>
              </a:rPr>
              <a:t>Learning Physiology?</a:t>
            </a:r>
          </a:p>
          <a:p>
            <a:endParaRPr lang="nl-NL">
              <a:solidFill>
                <a:srgbClr val="FF0000"/>
              </a:solidFill>
            </a:endParaRPr>
          </a:p>
        </p:txBody>
      </p:sp>
      <p:sp>
        <p:nvSpPr>
          <p:cNvPr id="8" name="Tekstvak 7">
            <a:extLst>
              <a:ext uri="{FF2B5EF4-FFF2-40B4-BE49-F238E27FC236}">
                <a16:creationId xmlns:a16="http://schemas.microsoft.com/office/drawing/2014/main" id="{CA17E5DC-02F1-8C8D-215A-952D70616959}"/>
              </a:ext>
            </a:extLst>
          </p:cNvPr>
          <p:cNvSpPr txBox="1"/>
          <p:nvPr/>
        </p:nvSpPr>
        <p:spPr>
          <a:xfrm>
            <a:off x="3382963" y="3134409"/>
            <a:ext cx="2863850" cy="646331"/>
          </a:xfrm>
          <a:prstGeom prst="rect">
            <a:avLst/>
          </a:prstGeom>
          <a:noFill/>
        </p:spPr>
        <p:txBody>
          <a:bodyPr wrap="square" rtlCol="0">
            <a:spAutoFit/>
          </a:bodyPr>
          <a:lstStyle/>
          <a:p>
            <a:r>
              <a:rPr lang="nl-NL"/>
              <a:t>Learning Patterns in Data?</a:t>
            </a:r>
          </a:p>
          <a:p>
            <a:endParaRPr lang="nl-NL"/>
          </a:p>
        </p:txBody>
      </p:sp>
      <p:sp>
        <p:nvSpPr>
          <p:cNvPr id="9" name="Tekstvak 8">
            <a:extLst>
              <a:ext uri="{FF2B5EF4-FFF2-40B4-BE49-F238E27FC236}">
                <a16:creationId xmlns:a16="http://schemas.microsoft.com/office/drawing/2014/main" id="{60B5C512-2E5F-677E-13B0-0D55705AD6C4}"/>
              </a:ext>
            </a:extLst>
          </p:cNvPr>
          <p:cNvSpPr txBox="1"/>
          <p:nvPr/>
        </p:nvSpPr>
        <p:spPr>
          <a:xfrm>
            <a:off x="6449617" y="3105834"/>
            <a:ext cx="2770583" cy="646331"/>
          </a:xfrm>
          <a:prstGeom prst="rect">
            <a:avLst/>
          </a:prstGeom>
          <a:noFill/>
        </p:spPr>
        <p:txBody>
          <a:bodyPr wrap="square" rtlCol="0">
            <a:spAutoFit/>
          </a:bodyPr>
          <a:lstStyle/>
          <a:p>
            <a:r>
              <a:rPr lang="nl-NL"/>
              <a:t>Useful in physiology?</a:t>
            </a:r>
          </a:p>
          <a:p>
            <a:endParaRPr lang="nl-NL"/>
          </a:p>
        </p:txBody>
      </p:sp>
      <p:pic>
        <p:nvPicPr>
          <p:cNvPr id="11" name="Graphic 10" descr="Sluiten met effen opvulling">
            <a:extLst>
              <a:ext uri="{FF2B5EF4-FFF2-40B4-BE49-F238E27FC236}">
                <a16:creationId xmlns:a16="http://schemas.microsoft.com/office/drawing/2014/main" id="{F6F3ED92-FFD5-C404-5699-1E741835F4B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472008" y="3486149"/>
            <a:ext cx="733425" cy="733425"/>
          </a:xfrm>
          <a:prstGeom prst="rect">
            <a:avLst/>
          </a:prstGeom>
        </p:spPr>
      </p:pic>
    </p:spTree>
    <p:extLst>
      <p:ext uri="{BB962C8B-B14F-4D97-AF65-F5344CB8AC3E}">
        <p14:creationId xmlns:p14="http://schemas.microsoft.com/office/powerpoint/2010/main" val="326062929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B93181A-6E4C-1287-EEF7-040D76570E4B}"/>
              </a:ext>
            </a:extLst>
          </p:cNvPr>
          <p:cNvSpPr>
            <a:spLocks noGrp="1"/>
          </p:cNvSpPr>
          <p:nvPr>
            <p:ph type="title"/>
          </p:nvPr>
        </p:nvSpPr>
        <p:spPr/>
        <p:txBody>
          <a:bodyPr/>
          <a:lstStyle/>
          <a:p>
            <a:r>
              <a:rPr lang="nl-NL"/>
              <a:t>Tackling physiology, without learning physiology?</a:t>
            </a:r>
          </a:p>
        </p:txBody>
      </p:sp>
      <p:sp>
        <p:nvSpPr>
          <p:cNvPr id="3" name="Tijdelijke aanduiding voor inhoud 2">
            <a:extLst>
              <a:ext uri="{FF2B5EF4-FFF2-40B4-BE49-F238E27FC236}">
                <a16:creationId xmlns:a16="http://schemas.microsoft.com/office/drawing/2014/main" id="{03BC8E39-3CBB-F77C-EE37-2267F1170BAC}"/>
              </a:ext>
            </a:extLst>
          </p:cNvPr>
          <p:cNvSpPr>
            <a:spLocks noGrp="1"/>
          </p:cNvSpPr>
          <p:nvPr>
            <p:ph idx="1"/>
          </p:nvPr>
        </p:nvSpPr>
        <p:spPr>
          <a:xfrm>
            <a:off x="358776" y="800100"/>
            <a:ext cx="6242049" cy="1314450"/>
          </a:xfrm>
        </p:spPr>
        <p:txBody>
          <a:bodyPr/>
          <a:lstStyle/>
          <a:p>
            <a:r>
              <a:rPr lang="nl-NL" sz="2800"/>
              <a:t>NN applications:</a:t>
            </a:r>
          </a:p>
          <a:p>
            <a:pPr lvl="1"/>
            <a:r>
              <a:rPr lang="nl-NL" sz="2000"/>
              <a:t>Drug Matching &amp; Treatment Prediction</a:t>
            </a:r>
            <a:br>
              <a:rPr lang="nl-NL" sz="2000"/>
            </a:br>
            <a:r>
              <a:rPr lang="nl-NL" i="1"/>
              <a:t> (Mambetsariev et al., 2023).</a:t>
            </a:r>
          </a:p>
          <a:p>
            <a:pPr lvl="1"/>
            <a:r>
              <a:rPr lang="nl-NL" sz="2000"/>
              <a:t>Cancer Diagnosis </a:t>
            </a:r>
            <a:r>
              <a:rPr lang="nl-NL" i="1"/>
              <a:t>(Munir et al., 2019).</a:t>
            </a:r>
          </a:p>
          <a:p>
            <a:pPr lvl="1"/>
            <a:r>
              <a:rPr lang="nl-NL" sz="2000"/>
              <a:t>Seizure Detection in EEG  </a:t>
            </a:r>
            <a:r>
              <a:rPr lang="nl-NL" i="1"/>
              <a:t>(Acharya et al., 2018).</a:t>
            </a:r>
            <a:endParaRPr lang="nl-NL" sz="2000" i="1"/>
          </a:p>
          <a:p>
            <a:endParaRPr lang="nl-NL" sz="2400"/>
          </a:p>
        </p:txBody>
      </p:sp>
      <p:sp>
        <p:nvSpPr>
          <p:cNvPr id="4" name="Tijdelijke aanduiding voor datum 3">
            <a:extLst>
              <a:ext uri="{FF2B5EF4-FFF2-40B4-BE49-F238E27FC236}">
                <a16:creationId xmlns:a16="http://schemas.microsoft.com/office/drawing/2014/main" id="{E88E573C-1080-CC9B-B414-F0F55FB83C56}"/>
              </a:ext>
            </a:extLst>
          </p:cNvPr>
          <p:cNvSpPr>
            <a:spLocks noGrp="1"/>
          </p:cNvSpPr>
          <p:nvPr>
            <p:ph type="dt" sz="half" idx="2"/>
          </p:nvPr>
        </p:nvSpPr>
        <p:spPr/>
        <p:txBody>
          <a:bodyPr/>
          <a:lstStyle/>
          <a:p>
            <a:fld id="{A7BDDEFD-4FCF-7348-AEF1-A537DD785750}" type="datetime4">
              <a:rPr lang="en-US" smtClean="0"/>
              <a:t>July 10, 2024</a:t>
            </a:fld>
            <a:endParaRPr lang="en-US"/>
          </a:p>
        </p:txBody>
      </p:sp>
      <p:sp>
        <p:nvSpPr>
          <p:cNvPr id="5" name="Tijdelijke aanduiding voor voettekst 4">
            <a:extLst>
              <a:ext uri="{FF2B5EF4-FFF2-40B4-BE49-F238E27FC236}">
                <a16:creationId xmlns:a16="http://schemas.microsoft.com/office/drawing/2014/main" id="{D2D04082-8594-DF85-C7D5-14375894E43C}"/>
              </a:ext>
            </a:extLst>
          </p:cNvPr>
          <p:cNvSpPr>
            <a:spLocks noGrp="1"/>
          </p:cNvSpPr>
          <p:nvPr>
            <p:ph type="ftr" sz="quarter" idx="3"/>
          </p:nvPr>
        </p:nvSpPr>
        <p:spPr/>
        <p:txBody>
          <a:bodyPr/>
          <a:lstStyle/>
          <a:p>
            <a:r>
              <a:rPr lang="en-US"/>
              <a:t>Computer Aided Medical Procedures</a:t>
            </a:r>
            <a:endParaRPr lang="en-US" dirty="0"/>
          </a:p>
        </p:txBody>
      </p:sp>
      <p:sp>
        <p:nvSpPr>
          <p:cNvPr id="6" name="Tijdelijke aanduiding voor dianummer 5">
            <a:extLst>
              <a:ext uri="{FF2B5EF4-FFF2-40B4-BE49-F238E27FC236}">
                <a16:creationId xmlns:a16="http://schemas.microsoft.com/office/drawing/2014/main" id="{2461BCC2-77F0-ACF6-71B8-BFC7E7C3D90B}"/>
              </a:ext>
            </a:extLst>
          </p:cNvPr>
          <p:cNvSpPr>
            <a:spLocks noGrp="1"/>
          </p:cNvSpPr>
          <p:nvPr>
            <p:ph type="sldNum" sz="quarter" idx="4"/>
          </p:nvPr>
        </p:nvSpPr>
        <p:spPr/>
        <p:txBody>
          <a:bodyPr/>
          <a:lstStyle/>
          <a:p>
            <a:r>
              <a:rPr lang="en-US"/>
              <a:t>Slide </a:t>
            </a:r>
            <a:fld id="{E27654B9-2CBC-E046-9B7E-70345D26D3AC}" type="slidenum">
              <a:rPr lang="en-US" smtClean="0"/>
              <a:t>37</a:t>
            </a:fld>
            <a:endParaRPr lang="en-US" dirty="0"/>
          </a:p>
        </p:txBody>
      </p:sp>
      <p:sp>
        <p:nvSpPr>
          <p:cNvPr id="7" name="Tekstvak 6">
            <a:extLst>
              <a:ext uri="{FF2B5EF4-FFF2-40B4-BE49-F238E27FC236}">
                <a16:creationId xmlns:a16="http://schemas.microsoft.com/office/drawing/2014/main" id="{1FE9F244-D3D7-7E8E-E32A-9C187016D4DF}"/>
              </a:ext>
            </a:extLst>
          </p:cNvPr>
          <p:cNvSpPr txBox="1"/>
          <p:nvPr/>
        </p:nvSpPr>
        <p:spPr>
          <a:xfrm>
            <a:off x="703658" y="3105834"/>
            <a:ext cx="2476501" cy="646331"/>
          </a:xfrm>
          <a:prstGeom prst="rect">
            <a:avLst/>
          </a:prstGeom>
          <a:noFill/>
        </p:spPr>
        <p:txBody>
          <a:bodyPr wrap="square" rtlCol="0">
            <a:spAutoFit/>
          </a:bodyPr>
          <a:lstStyle/>
          <a:p>
            <a:r>
              <a:rPr lang="nl-NL">
                <a:solidFill>
                  <a:srgbClr val="FF0000"/>
                </a:solidFill>
              </a:rPr>
              <a:t>Learning Physiology?</a:t>
            </a:r>
          </a:p>
          <a:p>
            <a:endParaRPr lang="nl-NL">
              <a:solidFill>
                <a:srgbClr val="FF0000"/>
              </a:solidFill>
            </a:endParaRPr>
          </a:p>
        </p:txBody>
      </p:sp>
      <p:sp>
        <p:nvSpPr>
          <p:cNvPr id="8" name="Tekstvak 7">
            <a:extLst>
              <a:ext uri="{FF2B5EF4-FFF2-40B4-BE49-F238E27FC236}">
                <a16:creationId xmlns:a16="http://schemas.microsoft.com/office/drawing/2014/main" id="{CA17E5DC-02F1-8C8D-215A-952D70616959}"/>
              </a:ext>
            </a:extLst>
          </p:cNvPr>
          <p:cNvSpPr txBox="1"/>
          <p:nvPr/>
        </p:nvSpPr>
        <p:spPr>
          <a:xfrm>
            <a:off x="3382963" y="3134409"/>
            <a:ext cx="2863850" cy="646331"/>
          </a:xfrm>
          <a:prstGeom prst="rect">
            <a:avLst/>
          </a:prstGeom>
          <a:noFill/>
        </p:spPr>
        <p:txBody>
          <a:bodyPr wrap="square" rtlCol="0">
            <a:spAutoFit/>
          </a:bodyPr>
          <a:lstStyle/>
          <a:p>
            <a:r>
              <a:rPr lang="nl-NL">
                <a:solidFill>
                  <a:srgbClr val="00B050"/>
                </a:solidFill>
              </a:rPr>
              <a:t>Learning Patterns in Data?</a:t>
            </a:r>
          </a:p>
          <a:p>
            <a:endParaRPr lang="nl-NL"/>
          </a:p>
        </p:txBody>
      </p:sp>
      <p:sp>
        <p:nvSpPr>
          <p:cNvPr id="9" name="Tekstvak 8">
            <a:extLst>
              <a:ext uri="{FF2B5EF4-FFF2-40B4-BE49-F238E27FC236}">
                <a16:creationId xmlns:a16="http://schemas.microsoft.com/office/drawing/2014/main" id="{60B5C512-2E5F-677E-13B0-0D55705AD6C4}"/>
              </a:ext>
            </a:extLst>
          </p:cNvPr>
          <p:cNvSpPr txBox="1"/>
          <p:nvPr/>
        </p:nvSpPr>
        <p:spPr>
          <a:xfrm>
            <a:off x="6449617" y="3105834"/>
            <a:ext cx="2770583" cy="646331"/>
          </a:xfrm>
          <a:prstGeom prst="rect">
            <a:avLst/>
          </a:prstGeom>
          <a:noFill/>
        </p:spPr>
        <p:txBody>
          <a:bodyPr wrap="square" rtlCol="0">
            <a:spAutoFit/>
          </a:bodyPr>
          <a:lstStyle/>
          <a:p>
            <a:r>
              <a:rPr lang="nl-NL"/>
              <a:t>Useful in physiology?</a:t>
            </a:r>
          </a:p>
          <a:p>
            <a:endParaRPr lang="nl-NL"/>
          </a:p>
        </p:txBody>
      </p:sp>
      <p:pic>
        <p:nvPicPr>
          <p:cNvPr id="11" name="Graphic 10" descr="Vinkje met effen opvulling">
            <a:extLst>
              <a:ext uri="{FF2B5EF4-FFF2-40B4-BE49-F238E27FC236}">
                <a16:creationId xmlns:a16="http://schemas.microsoft.com/office/drawing/2014/main" id="{7171180C-45CD-CE61-3993-854A8FB7F30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410075" y="3486148"/>
            <a:ext cx="647700" cy="647700"/>
          </a:xfrm>
          <a:prstGeom prst="rect">
            <a:avLst/>
          </a:prstGeom>
        </p:spPr>
      </p:pic>
      <p:pic>
        <p:nvPicPr>
          <p:cNvPr id="13" name="Graphic 12" descr="Sluiten met effen opvulling">
            <a:extLst>
              <a:ext uri="{FF2B5EF4-FFF2-40B4-BE49-F238E27FC236}">
                <a16:creationId xmlns:a16="http://schemas.microsoft.com/office/drawing/2014/main" id="{621C33CD-9368-0355-3717-A349A5E8A5A0}"/>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472008" y="3486149"/>
            <a:ext cx="733425" cy="733425"/>
          </a:xfrm>
          <a:prstGeom prst="rect">
            <a:avLst/>
          </a:prstGeom>
        </p:spPr>
      </p:pic>
    </p:spTree>
    <p:extLst>
      <p:ext uri="{BB962C8B-B14F-4D97-AF65-F5344CB8AC3E}">
        <p14:creationId xmlns:p14="http://schemas.microsoft.com/office/powerpoint/2010/main" val="27575359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B93181A-6E4C-1287-EEF7-040D76570E4B}"/>
              </a:ext>
            </a:extLst>
          </p:cNvPr>
          <p:cNvSpPr>
            <a:spLocks noGrp="1"/>
          </p:cNvSpPr>
          <p:nvPr>
            <p:ph type="title"/>
          </p:nvPr>
        </p:nvSpPr>
        <p:spPr/>
        <p:txBody>
          <a:bodyPr/>
          <a:lstStyle/>
          <a:p>
            <a:r>
              <a:rPr lang="nl-NL"/>
              <a:t>Tackling physiology, without learning physiology?</a:t>
            </a:r>
          </a:p>
        </p:txBody>
      </p:sp>
      <p:sp>
        <p:nvSpPr>
          <p:cNvPr id="3" name="Tijdelijke aanduiding voor inhoud 2">
            <a:extLst>
              <a:ext uri="{FF2B5EF4-FFF2-40B4-BE49-F238E27FC236}">
                <a16:creationId xmlns:a16="http://schemas.microsoft.com/office/drawing/2014/main" id="{03BC8E39-3CBB-F77C-EE37-2267F1170BAC}"/>
              </a:ext>
            </a:extLst>
          </p:cNvPr>
          <p:cNvSpPr>
            <a:spLocks noGrp="1"/>
          </p:cNvSpPr>
          <p:nvPr>
            <p:ph idx="1"/>
          </p:nvPr>
        </p:nvSpPr>
        <p:spPr>
          <a:xfrm>
            <a:off x="358776" y="800100"/>
            <a:ext cx="6242049" cy="1314450"/>
          </a:xfrm>
        </p:spPr>
        <p:txBody>
          <a:bodyPr/>
          <a:lstStyle/>
          <a:p>
            <a:r>
              <a:rPr lang="nl-NL" sz="2800"/>
              <a:t>NN applications:</a:t>
            </a:r>
          </a:p>
          <a:p>
            <a:pPr lvl="1"/>
            <a:r>
              <a:rPr lang="nl-NL" sz="2000"/>
              <a:t>Drug Matching &amp; Treatment Prediction</a:t>
            </a:r>
            <a:br>
              <a:rPr lang="nl-NL" sz="2000"/>
            </a:br>
            <a:r>
              <a:rPr lang="nl-NL" i="1"/>
              <a:t> (Mambetsariev et al., 2023).</a:t>
            </a:r>
          </a:p>
          <a:p>
            <a:pPr lvl="1"/>
            <a:r>
              <a:rPr lang="nl-NL" sz="2000"/>
              <a:t>Cancer Diagnosis </a:t>
            </a:r>
            <a:r>
              <a:rPr lang="nl-NL" i="1"/>
              <a:t>(Munir et al., 2019).</a:t>
            </a:r>
          </a:p>
          <a:p>
            <a:pPr lvl="1"/>
            <a:r>
              <a:rPr lang="nl-NL" sz="2000"/>
              <a:t>Seizure Detection in EEG  </a:t>
            </a:r>
            <a:r>
              <a:rPr lang="nl-NL" i="1"/>
              <a:t>(Acharya et al., 2018).</a:t>
            </a:r>
            <a:endParaRPr lang="nl-NL" sz="2000" i="1"/>
          </a:p>
          <a:p>
            <a:endParaRPr lang="nl-NL" sz="2400"/>
          </a:p>
        </p:txBody>
      </p:sp>
      <p:sp>
        <p:nvSpPr>
          <p:cNvPr id="4" name="Tijdelijke aanduiding voor datum 3">
            <a:extLst>
              <a:ext uri="{FF2B5EF4-FFF2-40B4-BE49-F238E27FC236}">
                <a16:creationId xmlns:a16="http://schemas.microsoft.com/office/drawing/2014/main" id="{E88E573C-1080-CC9B-B414-F0F55FB83C56}"/>
              </a:ext>
            </a:extLst>
          </p:cNvPr>
          <p:cNvSpPr>
            <a:spLocks noGrp="1"/>
          </p:cNvSpPr>
          <p:nvPr>
            <p:ph type="dt" sz="half" idx="2"/>
          </p:nvPr>
        </p:nvSpPr>
        <p:spPr/>
        <p:txBody>
          <a:bodyPr/>
          <a:lstStyle/>
          <a:p>
            <a:fld id="{A7BDDEFD-4FCF-7348-AEF1-A537DD785750}" type="datetime4">
              <a:rPr lang="en-US" smtClean="0"/>
              <a:t>July 10, 2024</a:t>
            </a:fld>
            <a:endParaRPr lang="en-US"/>
          </a:p>
        </p:txBody>
      </p:sp>
      <p:sp>
        <p:nvSpPr>
          <p:cNvPr id="5" name="Tijdelijke aanduiding voor voettekst 4">
            <a:extLst>
              <a:ext uri="{FF2B5EF4-FFF2-40B4-BE49-F238E27FC236}">
                <a16:creationId xmlns:a16="http://schemas.microsoft.com/office/drawing/2014/main" id="{D2D04082-8594-DF85-C7D5-14375894E43C}"/>
              </a:ext>
            </a:extLst>
          </p:cNvPr>
          <p:cNvSpPr>
            <a:spLocks noGrp="1"/>
          </p:cNvSpPr>
          <p:nvPr>
            <p:ph type="ftr" sz="quarter" idx="3"/>
          </p:nvPr>
        </p:nvSpPr>
        <p:spPr/>
        <p:txBody>
          <a:bodyPr/>
          <a:lstStyle/>
          <a:p>
            <a:r>
              <a:rPr lang="en-US"/>
              <a:t>Computer Aided Medical Procedures</a:t>
            </a:r>
            <a:endParaRPr lang="en-US" dirty="0"/>
          </a:p>
        </p:txBody>
      </p:sp>
      <p:sp>
        <p:nvSpPr>
          <p:cNvPr id="6" name="Tijdelijke aanduiding voor dianummer 5">
            <a:extLst>
              <a:ext uri="{FF2B5EF4-FFF2-40B4-BE49-F238E27FC236}">
                <a16:creationId xmlns:a16="http://schemas.microsoft.com/office/drawing/2014/main" id="{2461BCC2-77F0-ACF6-71B8-BFC7E7C3D90B}"/>
              </a:ext>
            </a:extLst>
          </p:cNvPr>
          <p:cNvSpPr>
            <a:spLocks noGrp="1"/>
          </p:cNvSpPr>
          <p:nvPr>
            <p:ph type="sldNum" sz="quarter" idx="4"/>
          </p:nvPr>
        </p:nvSpPr>
        <p:spPr/>
        <p:txBody>
          <a:bodyPr/>
          <a:lstStyle/>
          <a:p>
            <a:r>
              <a:rPr lang="en-US"/>
              <a:t>Slide </a:t>
            </a:r>
            <a:fld id="{E27654B9-2CBC-E046-9B7E-70345D26D3AC}" type="slidenum">
              <a:rPr lang="en-US" smtClean="0"/>
              <a:t>38</a:t>
            </a:fld>
            <a:endParaRPr lang="en-US" dirty="0"/>
          </a:p>
        </p:txBody>
      </p:sp>
      <p:sp>
        <p:nvSpPr>
          <p:cNvPr id="7" name="Tekstvak 6">
            <a:extLst>
              <a:ext uri="{FF2B5EF4-FFF2-40B4-BE49-F238E27FC236}">
                <a16:creationId xmlns:a16="http://schemas.microsoft.com/office/drawing/2014/main" id="{1FE9F244-D3D7-7E8E-E32A-9C187016D4DF}"/>
              </a:ext>
            </a:extLst>
          </p:cNvPr>
          <p:cNvSpPr txBox="1"/>
          <p:nvPr/>
        </p:nvSpPr>
        <p:spPr>
          <a:xfrm>
            <a:off x="703658" y="3105834"/>
            <a:ext cx="2476501" cy="646331"/>
          </a:xfrm>
          <a:prstGeom prst="rect">
            <a:avLst/>
          </a:prstGeom>
          <a:noFill/>
        </p:spPr>
        <p:txBody>
          <a:bodyPr wrap="square" rtlCol="0">
            <a:spAutoFit/>
          </a:bodyPr>
          <a:lstStyle/>
          <a:p>
            <a:r>
              <a:rPr lang="nl-NL">
                <a:solidFill>
                  <a:srgbClr val="FF0000"/>
                </a:solidFill>
              </a:rPr>
              <a:t>Learning Physiology?</a:t>
            </a:r>
          </a:p>
          <a:p>
            <a:endParaRPr lang="nl-NL">
              <a:solidFill>
                <a:srgbClr val="FF0000"/>
              </a:solidFill>
            </a:endParaRPr>
          </a:p>
        </p:txBody>
      </p:sp>
      <p:sp>
        <p:nvSpPr>
          <p:cNvPr id="8" name="Tekstvak 7">
            <a:extLst>
              <a:ext uri="{FF2B5EF4-FFF2-40B4-BE49-F238E27FC236}">
                <a16:creationId xmlns:a16="http://schemas.microsoft.com/office/drawing/2014/main" id="{CA17E5DC-02F1-8C8D-215A-952D70616959}"/>
              </a:ext>
            </a:extLst>
          </p:cNvPr>
          <p:cNvSpPr txBox="1"/>
          <p:nvPr/>
        </p:nvSpPr>
        <p:spPr>
          <a:xfrm>
            <a:off x="3382963" y="3134409"/>
            <a:ext cx="2863850" cy="646331"/>
          </a:xfrm>
          <a:prstGeom prst="rect">
            <a:avLst/>
          </a:prstGeom>
          <a:noFill/>
        </p:spPr>
        <p:txBody>
          <a:bodyPr wrap="square" rtlCol="0">
            <a:spAutoFit/>
          </a:bodyPr>
          <a:lstStyle/>
          <a:p>
            <a:r>
              <a:rPr lang="nl-NL">
                <a:solidFill>
                  <a:srgbClr val="00B050"/>
                </a:solidFill>
              </a:rPr>
              <a:t>Learning Patterns in Data?</a:t>
            </a:r>
          </a:p>
          <a:p>
            <a:endParaRPr lang="nl-NL"/>
          </a:p>
        </p:txBody>
      </p:sp>
      <p:sp>
        <p:nvSpPr>
          <p:cNvPr id="9" name="Tekstvak 8">
            <a:extLst>
              <a:ext uri="{FF2B5EF4-FFF2-40B4-BE49-F238E27FC236}">
                <a16:creationId xmlns:a16="http://schemas.microsoft.com/office/drawing/2014/main" id="{60B5C512-2E5F-677E-13B0-0D55705AD6C4}"/>
              </a:ext>
            </a:extLst>
          </p:cNvPr>
          <p:cNvSpPr txBox="1"/>
          <p:nvPr/>
        </p:nvSpPr>
        <p:spPr>
          <a:xfrm>
            <a:off x="6449617" y="3105834"/>
            <a:ext cx="2221685" cy="646331"/>
          </a:xfrm>
          <a:prstGeom prst="rect">
            <a:avLst/>
          </a:prstGeom>
          <a:noFill/>
        </p:spPr>
        <p:txBody>
          <a:bodyPr wrap="square" rtlCol="0">
            <a:spAutoFit/>
          </a:bodyPr>
          <a:lstStyle/>
          <a:p>
            <a:r>
              <a:rPr lang="nl-NL">
                <a:solidFill>
                  <a:srgbClr val="FF9933"/>
                </a:solidFill>
              </a:rPr>
              <a:t>Useful in physiology?</a:t>
            </a:r>
          </a:p>
          <a:p>
            <a:endParaRPr lang="nl-NL"/>
          </a:p>
        </p:txBody>
      </p:sp>
      <p:pic>
        <p:nvPicPr>
          <p:cNvPr id="10" name="Graphic 9" descr="Vinkje met effen opvulling">
            <a:extLst>
              <a:ext uri="{FF2B5EF4-FFF2-40B4-BE49-F238E27FC236}">
                <a16:creationId xmlns:a16="http://schemas.microsoft.com/office/drawing/2014/main" id="{8FE38E93-96E8-2738-CF84-A478B20DB04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410075" y="3486148"/>
            <a:ext cx="647700" cy="647700"/>
          </a:xfrm>
          <a:prstGeom prst="rect">
            <a:avLst/>
          </a:prstGeom>
        </p:spPr>
      </p:pic>
      <p:pic>
        <p:nvPicPr>
          <p:cNvPr id="11" name="Graphic 10" descr="Sluiten met effen opvulling">
            <a:extLst>
              <a:ext uri="{FF2B5EF4-FFF2-40B4-BE49-F238E27FC236}">
                <a16:creationId xmlns:a16="http://schemas.microsoft.com/office/drawing/2014/main" id="{63086D43-A8DA-AEE6-6471-19E2AEA487C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472008" y="3486149"/>
            <a:ext cx="733425" cy="733425"/>
          </a:xfrm>
          <a:prstGeom prst="rect">
            <a:avLst/>
          </a:prstGeom>
        </p:spPr>
      </p:pic>
      <p:pic>
        <p:nvPicPr>
          <p:cNvPr id="12" name="Graphic 11" descr="Vinkje met effen opvulling">
            <a:extLst>
              <a:ext uri="{FF2B5EF4-FFF2-40B4-BE49-F238E27FC236}">
                <a16:creationId xmlns:a16="http://schemas.microsoft.com/office/drawing/2014/main" id="{94A2FAF6-388E-77A7-3264-FBEB967D37A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895686" y="3467099"/>
            <a:ext cx="647700" cy="647700"/>
          </a:xfrm>
          <a:prstGeom prst="rect">
            <a:avLst/>
          </a:prstGeom>
        </p:spPr>
      </p:pic>
      <p:pic>
        <p:nvPicPr>
          <p:cNvPr id="13" name="Graphic 12" descr="Vraagteken met effen opvulling">
            <a:extLst>
              <a:ext uri="{FF2B5EF4-FFF2-40B4-BE49-F238E27FC236}">
                <a16:creationId xmlns:a16="http://schemas.microsoft.com/office/drawing/2014/main" id="{0096557D-BAE5-5B3C-3B8D-27C2C64180B1}"/>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7584027" y="3457574"/>
            <a:ext cx="646332" cy="646332"/>
          </a:xfrm>
          <a:prstGeom prst="rect">
            <a:avLst/>
          </a:prstGeom>
        </p:spPr>
      </p:pic>
    </p:spTree>
    <p:extLst>
      <p:ext uri="{BB962C8B-B14F-4D97-AF65-F5344CB8AC3E}">
        <p14:creationId xmlns:p14="http://schemas.microsoft.com/office/powerpoint/2010/main" val="181135513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jdelijke aanduiding voor datum 3">
            <a:extLst>
              <a:ext uri="{FF2B5EF4-FFF2-40B4-BE49-F238E27FC236}">
                <a16:creationId xmlns:a16="http://schemas.microsoft.com/office/drawing/2014/main" id="{2832F2B5-4290-B24C-3AAF-5486F0FC276D}"/>
              </a:ext>
            </a:extLst>
          </p:cNvPr>
          <p:cNvSpPr>
            <a:spLocks noGrp="1"/>
          </p:cNvSpPr>
          <p:nvPr>
            <p:ph type="dt" sz="half" idx="2"/>
          </p:nvPr>
        </p:nvSpPr>
        <p:spPr/>
        <p:txBody>
          <a:bodyPr/>
          <a:lstStyle/>
          <a:p>
            <a:fld id="{A7BDDEFD-4FCF-7348-AEF1-A537DD785750}" type="datetime4">
              <a:rPr lang="en-US" smtClean="0"/>
              <a:t>July 10, 2024</a:t>
            </a:fld>
            <a:endParaRPr lang="en-US"/>
          </a:p>
        </p:txBody>
      </p:sp>
      <p:sp>
        <p:nvSpPr>
          <p:cNvPr id="5" name="Tijdelijke aanduiding voor voettekst 4">
            <a:extLst>
              <a:ext uri="{FF2B5EF4-FFF2-40B4-BE49-F238E27FC236}">
                <a16:creationId xmlns:a16="http://schemas.microsoft.com/office/drawing/2014/main" id="{520DDFC7-94E9-3C62-3D59-4ACEB4383491}"/>
              </a:ext>
            </a:extLst>
          </p:cNvPr>
          <p:cNvSpPr>
            <a:spLocks noGrp="1"/>
          </p:cNvSpPr>
          <p:nvPr>
            <p:ph type="ftr" sz="quarter" idx="3"/>
          </p:nvPr>
        </p:nvSpPr>
        <p:spPr/>
        <p:txBody>
          <a:bodyPr/>
          <a:lstStyle/>
          <a:p>
            <a:r>
              <a:rPr lang="en-US"/>
              <a:t>Computer Aided Medical Procedures</a:t>
            </a:r>
            <a:endParaRPr lang="en-US" dirty="0"/>
          </a:p>
        </p:txBody>
      </p:sp>
      <p:sp>
        <p:nvSpPr>
          <p:cNvPr id="6" name="Tijdelijke aanduiding voor dianummer 5">
            <a:extLst>
              <a:ext uri="{FF2B5EF4-FFF2-40B4-BE49-F238E27FC236}">
                <a16:creationId xmlns:a16="http://schemas.microsoft.com/office/drawing/2014/main" id="{5C2B2E79-D14C-A138-2135-88BAF537D629}"/>
              </a:ext>
            </a:extLst>
          </p:cNvPr>
          <p:cNvSpPr>
            <a:spLocks noGrp="1"/>
          </p:cNvSpPr>
          <p:nvPr>
            <p:ph type="sldNum" sz="quarter" idx="4"/>
          </p:nvPr>
        </p:nvSpPr>
        <p:spPr/>
        <p:txBody>
          <a:bodyPr/>
          <a:lstStyle/>
          <a:p>
            <a:r>
              <a:rPr lang="en-US"/>
              <a:t>Slide </a:t>
            </a:r>
            <a:fld id="{E27654B9-2CBC-E046-9B7E-70345D26D3AC}" type="slidenum">
              <a:rPr lang="en-US" smtClean="0"/>
              <a:t>39</a:t>
            </a:fld>
            <a:endParaRPr lang="en-US" dirty="0"/>
          </a:p>
        </p:txBody>
      </p:sp>
      <p:sp>
        <p:nvSpPr>
          <p:cNvPr id="7" name="Titel 1">
            <a:extLst>
              <a:ext uri="{FF2B5EF4-FFF2-40B4-BE49-F238E27FC236}">
                <a16:creationId xmlns:a16="http://schemas.microsoft.com/office/drawing/2014/main" id="{2596F515-DD4D-C967-0C95-B5F74DAD29B2}"/>
              </a:ext>
            </a:extLst>
          </p:cNvPr>
          <p:cNvSpPr txBox="1">
            <a:spLocks/>
          </p:cNvSpPr>
          <p:nvPr/>
        </p:nvSpPr>
        <p:spPr bwMode="auto">
          <a:xfrm>
            <a:off x="2312988" y="2019300"/>
            <a:ext cx="4518024"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lvl1pPr algn="l" rtl="0" eaLnBrk="1" fontAlgn="base" hangingPunct="1">
              <a:spcBef>
                <a:spcPct val="0"/>
              </a:spcBef>
              <a:spcAft>
                <a:spcPct val="0"/>
              </a:spcAft>
              <a:defRPr sz="2400" b="1">
                <a:solidFill>
                  <a:srgbClr val="333333"/>
                </a:solidFill>
                <a:latin typeface="+mj-lt"/>
                <a:ea typeface="ＭＳ Ｐゴシック" charset="0"/>
                <a:cs typeface="ＭＳ Ｐゴシック" charset="0"/>
              </a:defRPr>
            </a:lvl1pPr>
            <a:lvl2pPr algn="l" rtl="0" eaLnBrk="1" fontAlgn="base" hangingPunct="1">
              <a:spcBef>
                <a:spcPct val="0"/>
              </a:spcBef>
              <a:spcAft>
                <a:spcPct val="0"/>
              </a:spcAft>
              <a:defRPr sz="2400" b="1">
                <a:solidFill>
                  <a:srgbClr val="333333"/>
                </a:solidFill>
                <a:latin typeface="TUM Neue Helvetica 55 Regular" pitchFamily="34" charset="0"/>
                <a:ea typeface="ＭＳ Ｐゴシック" charset="0"/>
                <a:cs typeface="ＭＳ Ｐゴシック" charset="0"/>
              </a:defRPr>
            </a:lvl2pPr>
            <a:lvl3pPr algn="l" rtl="0" eaLnBrk="1" fontAlgn="base" hangingPunct="1">
              <a:spcBef>
                <a:spcPct val="0"/>
              </a:spcBef>
              <a:spcAft>
                <a:spcPct val="0"/>
              </a:spcAft>
              <a:defRPr sz="2400" b="1">
                <a:solidFill>
                  <a:srgbClr val="333333"/>
                </a:solidFill>
                <a:latin typeface="TUM Neue Helvetica 55 Regular" pitchFamily="34" charset="0"/>
                <a:ea typeface="ＭＳ Ｐゴシック" charset="0"/>
                <a:cs typeface="ＭＳ Ｐゴシック" charset="0"/>
              </a:defRPr>
            </a:lvl3pPr>
            <a:lvl4pPr algn="l" rtl="0" eaLnBrk="1" fontAlgn="base" hangingPunct="1">
              <a:spcBef>
                <a:spcPct val="0"/>
              </a:spcBef>
              <a:spcAft>
                <a:spcPct val="0"/>
              </a:spcAft>
              <a:defRPr sz="2400" b="1">
                <a:solidFill>
                  <a:srgbClr val="333333"/>
                </a:solidFill>
                <a:latin typeface="TUM Neue Helvetica 55 Regular" pitchFamily="34" charset="0"/>
                <a:ea typeface="ＭＳ Ｐゴシック" charset="0"/>
                <a:cs typeface="ＭＳ Ｐゴシック" charset="0"/>
              </a:defRPr>
            </a:lvl4pPr>
            <a:lvl5pPr algn="l" rtl="0" eaLnBrk="1" fontAlgn="base" hangingPunct="1">
              <a:spcBef>
                <a:spcPct val="0"/>
              </a:spcBef>
              <a:spcAft>
                <a:spcPct val="0"/>
              </a:spcAft>
              <a:defRPr sz="2400" b="1">
                <a:solidFill>
                  <a:srgbClr val="333333"/>
                </a:solidFill>
                <a:latin typeface="TUM Neue Helvetica 55 Regular" pitchFamily="34" charset="0"/>
                <a:ea typeface="ＭＳ Ｐゴシック" charset="0"/>
                <a:cs typeface="ＭＳ Ｐゴシック" charset="0"/>
              </a:defRPr>
            </a:lvl5pPr>
            <a:lvl6pPr marL="457200" algn="l" rtl="0" eaLnBrk="1" fontAlgn="base" hangingPunct="1">
              <a:spcBef>
                <a:spcPct val="0"/>
              </a:spcBef>
              <a:spcAft>
                <a:spcPct val="0"/>
              </a:spcAft>
              <a:defRPr sz="2400" b="1">
                <a:solidFill>
                  <a:srgbClr val="333333"/>
                </a:solidFill>
                <a:latin typeface="TUM Neue Helvetica 55 Regular" pitchFamily="34" charset="0"/>
              </a:defRPr>
            </a:lvl6pPr>
            <a:lvl7pPr marL="914400" algn="l" rtl="0" eaLnBrk="1" fontAlgn="base" hangingPunct="1">
              <a:spcBef>
                <a:spcPct val="0"/>
              </a:spcBef>
              <a:spcAft>
                <a:spcPct val="0"/>
              </a:spcAft>
              <a:defRPr sz="2400" b="1">
                <a:solidFill>
                  <a:srgbClr val="333333"/>
                </a:solidFill>
                <a:latin typeface="TUM Neue Helvetica 55 Regular" pitchFamily="34" charset="0"/>
              </a:defRPr>
            </a:lvl7pPr>
            <a:lvl8pPr marL="1371600" algn="l" rtl="0" eaLnBrk="1" fontAlgn="base" hangingPunct="1">
              <a:spcBef>
                <a:spcPct val="0"/>
              </a:spcBef>
              <a:spcAft>
                <a:spcPct val="0"/>
              </a:spcAft>
              <a:defRPr sz="2400" b="1">
                <a:solidFill>
                  <a:srgbClr val="333333"/>
                </a:solidFill>
                <a:latin typeface="TUM Neue Helvetica 55 Regular" pitchFamily="34" charset="0"/>
              </a:defRPr>
            </a:lvl8pPr>
            <a:lvl9pPr marL="1828800" algn="l" rtl="0" eaLnBrk="1" fontAlgn="base" hangingPunct="1">
              <a:spcBef>
                <a:spcPct val="0"/>
              </a:spcBef>
              <a:spcAft>
                <a:spcPct val="0"/>
              </a:spcAft>
              <a:defRPr sz="2400" b="1">
                <a:solidFill>
                  <a:srgbClr val="333333"/>
                </a:solidFill>
                <a:latin typeface="TUM Neue Helvetica 55 Regular" pitchFamily="34" charset="0"/>
              </a:defRPr>
            </a:lvl9pPr>
          </a:lstStyle>
          <a:p>
            <a:pPr defTabSz="914400"/>
            <a:r>
              <a:rPr lang="nl-NL" sz="3200" b="0" kern="0"/>
              <a:t>What has to be learned?</a:t>
            </a:r>
          </a:p>
        </p:txBody>
      </p:sp>
    </p:spTree>
    <p:extLst>
      <p:ext uri="{BB962C8B-B14F-4D97-AF65-F5344CB8AC3E}">
        <p14:creationId xmlns:p14="http://schemas.microsoft.com/office/powerpoint/2010/main" val="38477455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What is physiology?</a:t>
            </a:r>
          </a:p>
        </p:txBody>
      </p:sp>
      <p:sp>
        <p:nvSpPr>
          <p:cNvPr id="4" name="Date Placeholder 3"/>
          <p:cNvSpPr>
            <a:spLocks noGrp="1"/>
          </p:cNvSpPr>
          <p:nvPr>
            <p:ph type="dt" sz="half" idx="2"/>
          </p:nvPr>
        </p:nvSpPr>
        <p:spPr/>
        <p:txBody>
          <a:bodyPr/>
          <a:lstStyle/>
          <a:p>
            <a:fld id="{A7BDDEFD-4FCF-7348-AEF1-A537DD785750}" type="datetime4">
              <a:rPr lang="en-US" smtClean="0"/>
              <a:t>July 10, 2024</a:t>
            </a:fld>
            <a:endParaRPr lang="en-US"/>
          </a:p>
        </p:txBody>
      </p:sp>
      <p:sp>
        <p:nvSpPr>
          <p:cNvPr id="5" name="Footer Placeholder 4"/>
          <p:cNvSpPr>
            <a:spLocks noGrp="1"/>
          </p:cNvSpPr>
          <p:nvPr>
            <p:ph type="ftr" sz="quarter" idx="3"/>
          </p:nvPr>
        </p:nvSpPr>
        <p:spPr/>
        <p:txBody>
          <a:bodyPr/>
          <a:lstStyle/>
          <a:p>
            <a:r>
              <a:rPr lang="en-US" dirty="0"/>
              <a:t>Computer Aided Medical Procedures</a:t>
            </a:r>
          </a:p>
        </p:txBody>
      </p:sp>
      <p:sp>
        <p:nvSpPr>
          <p:cNvPr id="6" name="Slide Number Placeholder 5"/>
          <p:cNvSpPr>
            <a:spLocks noGrp="1"/>
          </p:cNvSpPr>
          <p:nvPr>
            <p:ph type="sldNum" sz="quarter" idx="4"/>
          </p:nvPr>
        </p:nvSpPr>
        <p:spPr/>
        <p:txBody>
          <a:bodyPr/>
          <a:lstStyle/>
          <a:p>
            <a:r>
              <a:rPr lang="en-US"/>
              <a:t>Slide </a:t>
            </a:r>
            <a:fld id="{E27654B9-2CBC-E046-9B7E-70345D26D3AC}" type="slidenum">
              <a:rPr lang="en-US" smtClean="0"/>
              <a:t>4</a:t>
            </a:fld>
            <a:endParaRPr lang="en-US" dirty="0"/>
          </a:p>
        </p:txBody>
      </p:sp>
      <p:sp>
        <p:nvSpPr>
          <p:cNvPr id="8" name="Ovaal 7">
            <a:extLst>
              <a:ext uri="{FF2B5EF4-FFF2-40B4-BE49-F238E27FC236}">
                <a16:creationId xmlns:a16="http://schemas.microsoft.com/office/drawing/2014/main" id="{0BAB19DD-0587-B165-DB35-E648AD53027D}"/>
              </a:ext>
            </a:extLst>
          </p:cNvPr>
          <p:cNvSpPr/>
          <p:nvPr/>
        </p:nvSpPr>
        <p:spPr>
          <a:xfrm>
            <a:off x="1422304" y="1061214"/>
            <a:ext cx="1469572" cy="914400"/>
          </a:xfrm>
          <a:prstGeom prst="ellipse">
            <a:avLst/>
          </a:prstGeom>
          <a:ln w="28575">
            <a:solidFill>
              <a:srgbClr val="073776"/>
            </a:solidFill>
          </a:ln>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r>
              <a:rPr lang="nl-NL">
                <a:solidFill>
                  <a:srgbClr val="073776"/>
                </a:solidFill>
              </a:rPr>
              <a:t>Anatomy</a:t>
            </a:r>
          </a:p>
        </p:txBody>
      </p:sp>
      <p:sp>
        <p:nvSpPr>
          <p:cNvPr id="9" name="Ovaal 8">
            <a:extLst>
              <a:ext uri="{FF2B5EF4-FFF2-40B4-BE49-F238E27FC236}">
                <a16:creationId xmlns:a16="http://schemas.microsoft.com/office/drawing/2014/main" id="{AF926B81-8FF0-073C-1C0B-ED84D13FEF20}"/>
              </a:ext>
            </a:extLst>
          </p:cNvPr>
          <p:cNvSpPr/>
          <p:nvPr/>
        </p:nvSpPr>
        <p:spPr>
          <a:xfrm>
            <a:off x="5265820" y="1085706"/>
            <a:ext cx="1764059" cy="914400"/>
          </a:xfrm>
          <a:prstGeom prst="ellipse">
            <a:avLst/>
          </a:prstGeom>
          <a:ln w="28575">
            <a:solidFill>
              <a:srgbClr val="073776"/>
            </a:solidFill>
          </a:ln>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r>
              <a:rPr lang="nl-NL">
                <a:solidFill>
                  <a:srgbClr val="073776"/>
                </a:solidFill>
              </a:rPr>
              <a:t>Physiology</a:t>
            </a:r>
          </a:p>
        </p:txBody>
      </p:sp>
      <p:sp>
        <p:nvSpPr>
          <p:cNvPr id="10" name="Tekstvak 9">
            <a:extLst>
              <a:ext uri="{FF2B5EF4-FFF2-40B4-BE49-F238E27FC236}">
                <a16:creationId xmlns:a16="http://schemas.microsoft.com/office/drawing/2014/main" id="{1A31AB0D-4DA5-6F4E-3593-80550DE49691}"/>
              </a:ext>
            </a:extLst>
          </p:cNvPr>
          <p:cNvSpPr txBox="1"/>
          <p:nvPr/>
        </p:nvSpPr>
        <p:spPr>
          <a:xfrm>
            <a:off x="5327125" y="2489964"/>
            <a:ext cx="2750075" cy="1200329"/>
          </a:xfrm>
          <a:prstGeom prst="rect">
            <a:avLst/>
          </a:prstGeom>
          <a:noFill/>
        </p:spPr>
        <p:txBody>
          <a:bodyPr wrap="square" rtlCol="0">
            <a:spAutoFit/>
          </a:bodyPr>
          <a:lstStyle/>
          <a:p>
            <a:pPr marL="285750" indent="-285750">
              <a:buFont typeface="Arial" panose="020B0604020202020204" pitchFamily="34" charset="0"/>
              <a:buChar char="•"/>
            </a:pPr>
            <a:r>
              <a:rPr lang="nl-NL"/>
              <a:t>How?</a:t>
            </a:r>
          </a:p>
          <a:p>
            <a:pPr marL="285750" indent="-285750">
              <a:buFont typeface="Arial" panose="020B0604020202020204" pitchFamily="34" charset="0"/>
              <a:buChar char="•"/>
            </a:pPr>
            <a:r>
              <a:rPr lang="nl-NL"/>
              <a:t>Why?</a:t>
            </a:r>
          </a:p>
          <a:p>
            <a:pPr marL="285750" indent="-285750">
              <a:buFont typeface="Arial" panose="020B0604020202020204" pitchFamily="34" charset="0"/>
              <a:buChar char="•"/>
            </a:pPr>
            <a:endParaRPr lang="nl-NL"/>
          </a:p>
          <a:p>
            <a:pPr marL="285750" indent="-285750">
              <a:buFontTx/>
              <a:buChar char="-"/>
            </a:pPr>
            <a:endParaRPr lang="nl-NL"/>
          </a:p>
        </p:txBody>
      </p:sp>
      <p:sp>
        <p:nvSpPr>
          <p:cNvPr id="3" name="Tekstvak 2">
            <a:extLst>
              <a:ext uri="{FF2B5EF4-FFF2-40B4-BE49-F238E27FC236}">
                <a16:creationId xmlns:a16="http://schemas.microsoft.com/office/drawing/2014/main" id="{84218222-962C-CCA6-BA4F-70B5E252CEDC}"/>
              </a:ext>
            </a:extLst>
          </p:cNvPr>
          <p:cNvSpPr txBox="1"/>
          <p:nvPr/>
        </p:nvSpPr>
        <p:spPr>
          <a:xfrm>
            <a:off x="1256702" y="2408178"/>
            <a:ext cx="2750075" cy="1200329"/>
          </a:xfrm>
          <a:prstGeom prst="rect">
            <a:avLst/>
          </a:prstGeom>
          <a:noFill/>
        </p:spPr>
        <p:txBody>
          <a:bodyPr wrap="square" rtlCol="0">
            <a:spAutoFit/>
          </a:bodyPr>
          <a:lstStyle/>
          <a:p>
            <a:pPr marL="285750" indent="-285750">
              <a:buClr>
                <a:srgbClr val="073776"/>
              </a:buClr>
              <a:buFont typeface="Arial" panose="020B0604020202020204" pitchFamily="34" charset="0"/>
              <a:buChar char="•"/>
            </a:pPr>
            <a:r>
              <a:rPr lang="nl-NL"/>
              <a:t>What?</a:t>
            </a:r>
          </a:p>
          <a:p>
            <a:pPr marL="285750" indent="-285750">
              <a:buClr>
                <a:srgbClr val="073776"/>
              </a:buClr>
              <a:buFont typeface="Arial" panose="020B0604020202020204" pitchFamily="34" charset="0"/>
              <a:buChar char="•"/>
            </a:pPr>
            <a:r>
              <a:rPr lang="nl-NL"/>
              <a:t>Where?</a:t>
            </a:r>
            <a:br>
              <a:rPr lang="nl-NL"/>
            </a:br>
            <a:endParaRPr lang="nl-NL"/>
          </a:p>
          <a:p>
            <a:pPr>
              <a:buClr>
                <a:srgbClr val="073776"/>
              </a:buClr>
            </a:pPr>
            <a:endParaRPr lang="nl-NL"/>
          </a:p>
        </p:txBody>
      </p:sp>
    </p:spTree>
    <p:extLst>
      <p:ext uri="{BB962C8B-B14F-4D97-AF65-F5344CB8AC3E}">
        <p14:creationId xmlns:p14="http://schemas.microsoft.com/office/powerpoint/2010/main" val="409635069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a:extLst>
              <a:ext uri="{FF2B5EF4-FFF2-40B4-BE49-F238E27FC236}">
                <a16:creationId xmlns:a16="http://schemas.microsoft.com/office/drawing/2014/main" id="{973ED0A5-2A6B-BA08-E13F-41B37E991301}"/>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3607"/>
          <a:stretch/>
        </p:blipFill>
        <p:spPr bwMode="auto">
          <a:xfrm>
            <a:off x="1350819" y="1186071"/>
            <a:ext cx="6442361" cy="3269254"/>
          </a:xfrm>
          <a:prstGeom prst="rect">
            <a:avLst/>
          </a:prstGeom>
          <a:noFill/>
          <a:extLst>
            <a:ext uri="{909E8E84-426E-40DD-AFC4-6F175D3DCCD1}">
              <a14:hiddenFill xmlns:a14="http://schemas.microsoft.com/office/drawing/2010/main">
                <a:solidFill>
                  <a:srgbClr val="FFFFFF"/>
                </a:solidFill>
              </a14:hiddenFill>
            </a:ext>
          </a:extLst>
        </p:spPr>
      </p:pic>
      <p:sp>
        <p:nvSpPr>
          <p:cNvPr id="2" name="Titel 1">
            <a:extLst>
              <a:ext uri="{FF2B5EF4-FFF2-40B4-BE49-F238E27FC236}">
                <a16:creationId xmlns:a16="http://schemas.microsoft.com/office/drawing/2014/main" id="{0E61B04E-ED2A-0E3B-4AFC-4FB411FD8A4F}"/>
              </a:ext>
            </a:extLst>
          </p:cNvPr>
          <p:cNvSpPr>
            <a:spLocks noGrp="1"/>
          </p:cNvSpPr>
          <p:nvPr>
            <p:ph type="title"/>
          </p:nvPr>
        </p:nvSpPr>
        <p:spPr>
          <a:xfrm>
            <a:off x="358776" y="241191"/>
            <a:ext cx="8404225" cy="457200"/>
          </a:xfrm>
        </p:spPr>
        <p:txBody>
          <a:bodyPr/>
          <a:lstStyle/>
          <a:p>
            <a:r>
              <a:rPr lang="nl-NL"/>
              <a:t>What has to be learned? 	</a:t>
            </a:r>
            <a:r>
              <a:rPr lang="nl-NL">
                <a:sym typeface="Wingdings" panose="05000000000000000000" pitchFamily="2" charset="2"/>
              </a:rPr>
              <a:t> 	Meaningful Features</a:t>
            </a:r>
            <a:endParaRPr lang="nl-NL"/>
          </a:p>
        </p:txBody>
      </p:sp>
      <p:sp>
        <p:nvSpPr>
          <p:cNvPr id="4" name="Tijdelijke aanduiding voor datum 3">
            <a:extLst>
              <a:ext uri="{FF2B5EF4-FFF2-40B4-BE49-F238E27FC236}">
                <a16:creationId xmlns:a16="http://schemas.microsoft.com/office/drawing/2014/main" id="{CEC4C1F2-8D86-3D0E-4BE4-3AD92AC750F8}"/>
              </a:ext>
            </a:extLst>
          </p:cNvPr>
          <p:cNvSpPr>
            <a:spLocks noGrp="1"/>
          </p:cNvSpPr>
          <p:nvPr>
            <p:ph type="dt" sz="half" idx="2"/>
          </p:nvPr>
        </p:nvSpPr>
        <p:spPr/>
        <p:txBody>
          <a:bodyPr/>
          <a:lstStyle/>
          <a:p>
            <a:fld id="{A7BDDEFD-4FCF-7348-AEF1-A537DD785750}" type="datetime4">
              <a:rPr lang="en-US" smtClean="0"/>
              <a:t>July 10, 2024</a:t>
            </a:fld>
            <a:endParaRPr lang="en-US"/>
          </a:p>
        </p:txBody>
      </p:sp>
      <p:sp>
        <p:nvSpPr>
          <p:cNvPr id="5" name="Tijdelijke aanduiding voor voettekst 4">
            <a:extLst>
              <a:ext uri="{FF2B5EF4-FFF2-40B4-BE49-F238E27FC236}">
                <a16:creationId xmlns:a16="http://schemas.microsoft.com/office/drawing/2014/main" id="{6FFC5138-78E7-7165-4CB7-A423AC85E7CA}"/>
              </a:ext>
            </a:extLst>
          </p:cNvPr>
          <p:cNvSpPr>
            <a:spLocks noGrp="1"/>
          </p:cNvSpPr>
          <p:nvPr>
            <p:ph type="ftr" sz="quarter" idx="3"/>
          </p:nvPr>
        </p:nvSpPr>
        <p:spPr/>
        <p:txBody>
          <a:bodyPr/>
          <a:lstStyle/>
          <a:p>
            <a:r>
              <a:rPr lang="en-US"/>
              <a:t>Computer Aided Medical Procedures</a:t>
            </a:r>
            <a:endParaRPr lang="en-US" dirty="0"/>
          </a:p>
        </p:txBody>
      </p:sp>
      <p:sp>
        <p:nvSpPr>
          <p:cNvPr id="6" name="Tijdelijke aanduiding voor dianummer 5">
            <a:extLst>
              <a:ext uri="{FF2B5EF4-FFF2-40B4-BE49-F238E27FC236}">
                <a16:creationId xmlns:a16="http://schemas.microsoft.com/office/drawing/2014/main" id="{6B2575A2-CE94-4028-CCE6-7B0562440969}"/>
              </a:ext>
            </a:extLst>
          </p:cNvPr>
          <p:cNvSpPr>
            <a:spLocks noGrp="1"/>
          </p:cNvSpPr>
          <p:nvPr>
            <p:ph type="sldNum" sz="quarter" idx="4"/>
          </p:nvPr>
        </p:nvSpPr>
        <p:spPr/>
        <p:txBody>
          <a:bodyPr/>
          <a:lstStyle/>
          <a:p>
            <a:r>
              <a:rPr lang="en-US"/>
              <a:t>Slide </a:t>
            </a:r>
            <a:fld id="{E27654B9-2CBC-E046-9B7E-70345D26D3AC}" type="slidenum">
              <a:rPr lang="en-US" smtClean="0"/>
              <a:t>40</a:t>
            </a:fld>
            <a:endParaRPr lang="en-US" dirty="0"/>
          </a:p>
        </p:txBody>
      </p:sp>
    </p:spTree>
    <p:extLst>
      <p:ext uri="{BB962C8B-B14F-4D97-AF65-F5344CB8AC3E}">
        <p14:creationId xmlns:p14="http://schemas.microsoft.com/office/powerpoint/2010/main" val="200106248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7446434-9FA1-D3B4-E773-80B669DBCADE}"/>
              </a:ext>
            </a:extLst>
          </p:cNvPr>
          <p:cNvSpPr>
            <a:spLocks noGrp="1"/>
          </p:cNvSpPr>
          <p:nvPr>
            <p:ph type="title"/>
          </p:nvPr>
        </p:nvSpPr>
        <p:spPr>
          <a:xfrm>
            <a:off x="358776" y="233442"/>
            <a:ext cx="8404225" cy="457200"/>
          </a:xfrm>
        </p:spPr>
        <p:txBody>
          <a:bodyPr/>
          <a:lstStyle/>
          <a:p>
            <a:r>
              <a:rPr lang="nl-NL"/>
              <a:t>What has to be learned 	</a:t>
            </a:r>
            <a:r>
              <a:rPr lang="nl-NL">
                <a:sym typeface="Wingdings" panose="05000000000000000000" pitchFamily="2" charset="2"/>
              </a:rPr>
              <a:t> 	C</a:t>
            </a:r>
            <a:r>
              <a:rPr lang="nl-NL"/>
              <a:t>VAEs latent space</a:t>
            </a:r>
          </a:p>
        </p:txBody>
      </p:sp>
      <p:sp>
        <p:nvSpPr>
          <p:cNvPr id="4" name="Tijdelijke aanduiding voor datum 3">
            <a:extLst>
              <a:ext uri="{FF2B5EF4-FFF2-40B4-BE49-F238E27FC236}">
                <a16:creationId xmlns:a16="http://schemas.microsoft.com/office/drawing/2014/main" id="{E57A1A54-DA1C-6DD5-3136-7C614329518E}"/>
              </a:ext>
            </a:extLst>
          </p:cNvPr>
          <p:cNvSpPr>
            <a:spLocks noGrp="1"/>
          </p:cNvSpPr>
          <p:nvPr>
            <p:ph type="dt" sz="half" idx="2"/>
          </p:nvPr>
        </p:nvSpPr>
        <p:spPr/>
        <p:txBody>
          <a:bodyPr/>
          <a:lstStyle/>
          <a:p>
            <a:fld id="{A7BDDEFD-4FCF-7348-AEF1-A537DD785750}" type="datetime4">
              <a:rPr lang="en-US" smtClean="0"/>
              <a:t>July 10, 2024</a:t>
            </a:fld>
            <a:endParaRPr lang="en-US"/>
          </a:p>
        </p:txBody>
      </p:sp>
      <p:sp>
        <p:nvSpPr>
          <p:cNvPr id="5" name="Tijdelijke aanduiding voor voettekst 4">
            <a:extLst>
              <a:ext uri="{FF2B5EF4-FFF2-40B4-BE49-F238E27FC236}">
                <a16:creationId xmlns:a16="http://schemas.microsoft.com/office/drawing/2014/main" id="{167CF897-D526-4277-47F6-7AE390F24B01}"/>
              </a:ext>
            </a:extLst>
          </p:cNvPr>
          <p:cNvSpPr>
            <a:spLocks noGrp="1"/>
          </p:cNvSpPr>
          <p:nvPr>
            <p:ph type="ftr" sz="quarter" idx="3"/>
          </p:nvPr>
        </p:nvSpPr>
        <p:spPr/>
        <p:txBody>
          <a:bodyPr/>
          <a:lstStyle/>
          <a:p>
            <a:r>
              <a:rPr lang="en-US"/>
              <a:t>Computer Aided Medical Procedures</a:t>
            </a:r>
            <a:endParaRPr lang="en-US" dirty="0"/>
          </a:p>
        </p:txBody>
      </p:sp>
      <p:sp>
        <p:nvSpPr>
          <p:cNvPr id="6" name="Tijdelijke aanduiding voor dianummer 5">
            <a:extLst>
              <a:ext uri="{FF2B5EF4-FFF2-40B4-BE49-F238E27FC236}">
                <a16:creationId xmlns:a16="http://schemas.microsoft.com/office/drawing/2014/main" id="{57D22FA8-12B2-FCEB-9D48-38EE64BE588C}"/>
              </a:ext>
            </a:extLst>
          </p:cNvPr>
          <p:cNvSpPr>
            <a:spLocks noGrp="1"/>
          </p:cNvSpPr>
          <p:nvPr>
            <p:ph type="sldNum" sz="quarter" idx="4"/>
          </p:nvPr>
        </p:nvSpPr>
        <p:spPr/>
        <p:txBody>
          <a:bodyPr/>
          <a:lstStyle/>
          <a:p>
            <a:r>
              <a:rPr lang="en-US"/>
              <a:t>Slide </a:t>
            </a:r>
            <a:fld id="{E27654B9-2CBC-E046-9B7E-70345D26D3AC}" type="slidenum">
              <a:rPr lang="en-US" smtClean="0"/>
              <a:t>41</a:t>
            </a:fld>
            <a:endParaRPr lang="en-US" dirty="0"/>
          </a:p>
        </p:txBody>
      </p:sp>
      <p:pic>
        <p:nvPicPr>
          <p:cNvPr id="6146" name="Picture 2">
            <a:extLst>
              <a:ext uri="{FF2B5EF4-FFF2-40B4-BE49-F238E27FC236}">
                <a16:creationId xmlns:a16="http://schemas.microsoft.com/office/drawing/2014/main" id="{1DB6A2B7-6593-B0B4-6BEB-164E0274408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41619" y="862092"/>
            <a:ext cx="5021382" cy="3336927"/>
          </a:xfrm>
          <a:prstGeom prst="rect">
            <a:avLst/>
          </a:prstGeom>
          <a:noFill/>
          <a:extLst>
            <a:ext uri="{909E8E84-426E-40DD-AFC4-6F175D3DCCD1}">
              <a14:hiddenFill xmlns:a14="http://schemas.microsoft.com/office/drawing/2010/main">
                <a:solidFill>
                  <a:srgbClr val="FFFFFF"/>
                </a:solidFill>
              </a14:hiddenFill>
            </a:ext>
          </a:extLst>
        </p:spPr>
      </p:pic>
      <p:sp>
        <p:nvSpPr>
          <p:cNvPr id="3" name="Tijdelijke aanduiding voor inhoud 2">
            <a:extLst>
              <a:ext uri="{FF2B5EF4-FFF2-40B4-BE49-F238E27FC236}">
                <a16:creationId xmlns:a16="http://schemas.microsoft.com/office/drawing/2014/main" id="{041F1FCE-070E-7EB3-621F-0E567D1F9763}"/>
              </a:ext>
            </a:extLst>
          </p:cNvPr>
          <p:cNvSpPr>
            <a:spLocks noGrp="1"/>
          </p:cNvSpPr>
          <p:nvPr>
            <p:ph idx="1"/>
          </p:nvPr>
        </p:nvSpPr>
        <p:spPr>
          <a:xfrm>
            <a:off x="358776" y="862092"/>
            <a:ext cx="8424863" cy="3829050"/>
          </a:xfrm>
        </p:spPr>
        <p:txBody>
          <a:bodyPr/>
          <a:lstStyle/>
          <a:p>
            <a:r>
              <a:rPr lang="nl-NL"/>
              <a:t>Data Compression Encoder</a:t>
            </a:r>
          </a:p>
          <a:p>
            <a:r>
              <a:rPr lang="nl-NL"/>
              <a:t>Reconstruction Decoder</a:t>
            </a:r>
          </a:p>
          <a:p>
            <a:endParaRPr lang="nl-NL"/>
          </a:p>
          <a:p>
            <a:r>
              <a:rPr lang="nl-NL"/>
              <a:t>CVAE </a:t>
            </a:r>
            <a:r>
              <a:rPr lang="nl-NL">
                <a:sym typeface="Wingdings" panose="05000000000000000000" pitchFamily="2" charset="2"/>
              </a:rPr>
              <a:t> Generation outputs </a:t>
            </a:r>
            <a:endParaRPr lang="nl-NL"/>
          </a:p>
        </p:txBody>
      </p:sp>
    </p:spTree>
    <p:extLst>
      <p:ext uri="{BB962C8B-B14F-4D97-AF65-F5344CB8AC3E}">
        <p14:creationId xmlns:p14="http://schemas.microsoft.com/office/powerpoint/2010/main" val="263594954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jdelijke aanduiding voor datum 3">
            <a:extLst>
              <a:ext uri="{FF2B5EF4-FFF2-40B4-BE49-F238E27FC236}">
                <a16:creationId xmlns:a16="http://schemas.microsoft.com/office/drawing/2014/main" id="{7C505F6F-7D91-CEFE-96A0-C1E46488D938}"/>
              </a:ext>
            </a:extLst>
          </p:cNvPr>
          <p:cNvSpPr>
            <a:spLocks noGrp="1"/>
          </p:cNvSpPr>
          <p:nvPr>
            <p:ph type="dt" sz="half" idx="2"/>
          </p:nvPr>
        </p:nvSpPr>
        <p:spPr/>
        <p:txBody>
          <a:bodyPr/>
          <a:lstStyle/>
          <a:p>
            <a:fld id="{A7BDDEFD-4FCF-7348-AEF1-A537DD785750}" type="datetime4">
              <a:rPr lang="en-US" smtClean="0"/>
              <a:t>July 10, 2024</a:t>
            </a:fld>
            <a:endParaRPr lang="en-US"/>
          </a:p>
        </p:txBody>
      </p:sp>
      <p:sp>
        <p:nvSpPr>
          <p:cNvPr id="5" name="Tijdelijke aanduiding voor voettekst 4">
            <a:extLst>
              <a:ext uri="{FF2B5EF4-FFF2-40B4-BE49-F238E27FC236}">
                <a16:creationId xmlns:a16="http://schemas.microsoft.com/office/drawing/2014/main" id="{F28B0F63-D740-9C01-2E54-40FED1DDB66D}"/>
              </a:ext>
            </a:extLst>
          </p:cNvPr>
          <p:cNvSpPr>
            <a:spLocks noGrp="1"/>
          </p:cNvSpPr>
          <p:nvPr>
            <p:ph type="ftr" sz="quarter" idx="3"/>
          </p:nvPr>
        </p:nvSpPr>
        <p:spPr/>
        <p:txBody>
          <a:bodyPr/>
          <a:lstStyle/>
          <a:p>
            <a:r>
              <a:rPr lang="en-US"/>
              <a:t>Computer Aided Medical Procedures</a:t>
            </a:r>
            <a:endParaRPr lang="en-US" dirty="0"/>
          </a:p>
        </p:txBody>
      </p:sp>
      <p:sp>
        <p:nvSpPr>
          <p:cNvPr id="6" name="Tijdelijke aanduiding voor dianummer 5">
            <a:extLst>
              <a:ext uri="{FF2B5EF4-FFF2-40B4-BE49-F238E27FC236}">
                <a16:creationId xmlns:a16="http://schemas.microsoft.com/office/drawing/2014/main" id="{466E4834-B4E6-332F-C1EB-FB57934E110F}"/>
              </a:ext>
            </a:extLst>
          </p:cNvPr>
          <p:cNvSpPr>
            <a:spLocks noGrp="1"/>
          </p:cNvSpPr>
          <p:nvPr>
            <p:ph type="sldNum" sz="quarter" idx="4"/>
          </p:nvPr>
        </p:nvSpPr>
        <p:spPr/>
        <p:txBody>
          <a:bodyPr/>
          <a:lstStyle/>
          <a:p>
            <a:r>
              <a:rPr lang="en-US"/>
              <a:t>Slide </a:t>
            </a:r>
            <a:fld id="{E27654B9-2CBC-E046-9B7E-70345D26D3AC}" type="slidenum">
              <a:rPr lang="en-US" smtClean="0"/>
              <a:t>42</a:t>
            </a:fld>
            <a:endParaRPr lang="en-US" dirty="0"/>
          </a:p>
        </p:txBody>
      </p:sp>
      <p:sp>
        <p:nvSpPr>
          <p:cNvPr id="7" name="Titel 1">
            <a:extLst>
              <a:ext uri="{FF2B5EF4-FFF2-40B4-BE49-F238E27FC236}">
                <a16:creationId xmlns:a16="http://schemas.microsoft.com/office/drawing/2014/main" id="{348F95E9-2310-2AC6-55D9-87DCAC3EBD22}"/>
              </a:ext>
            </a:extLst>
          </p:cNvPr>
          <p:cNvSpPr>
            <a:spLocks noGrp="1"/>
          </p:cNvSpPr>
          <p:nvPr>
            <p:ph type="title"/>
          </p:nvPr>
        </p:nvSpPr>
        <p:spPr>
          <a:xfrm>
            <a:off x="358775" y="233442"/>
            <a:ext cx="8404225" cy="457200"/>
          </a:xfrm>
        </p:spPr>
        <p:txBody>
          <a:bodyPr/>
          <a:lstStyle/>
          <a:p>
            <a:r>
              <a:rPr lang="nl-NL"/>
              <a:t>What has to be learned?	 </a:t>
            </a:r>
            <a:r>
              <a:rPr lang="nl-NL">
                <a:sym typeface="Wingdings" panose="05000000000000000000" pitchFamily="2" charset="2"/>
              </a:rPr>
              <a:t>	 C</a:t>
            </a:r>
            <a:r>
              <a:rPr lang="nl-NL"/>
              <a:t>VAEs latent space</a:t>
            </a:r>
          </a:p>
        </p:txBody>
      </p:sp>
      <p:pic>
        <p:nvPicPr>
          <p:cNvPr id="7170" name="Picture 2" descr="figure 1">
            <a:extLst>
              <a:ext uri="{FF2B5EF4-FFF2-40B4-BE49-F238E27FC236}">
                <a16:creationId xmlns:a16="http://schemas.microsoft.com/office/drawing/2014/main" id="{9BF7480C-B5F9-CE89-62DD-6342C71A513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0154" y="1331918"/>
            <a:ext cx="4048125" cy="2095500"/>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descr="Fig. 4.">
            <a:extLst>
              <a:ext uri="{FF2B5EF4-FFF2-40B4-BE49-F238E27FC236}">
                <a16:creationId xmlns:a16="http://schemas.microsoft.com/office/drawing/2014/main" id="{5396808C-7B0C-E586-B0A2-768A432442CE}"/>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r="33400"/>
          <a:stretch/>
        </p:blipFill>
        <p:spPr bwMode="auto">
          <a:xfrm>
            <a:off x="4711485" y="1069949"/>
            <a:ext cx="4180776" cy="2619439"/>
          </a:xfrm>
          <a:prstGeom prst="rect">
            <a:avLst/>
          </a:prstGeom>
          <a:noFill/>
          <a:extLst>
            <a:ext uri="{909E8E84-426E-40DD-AFC4-6F175D3DCCD1}">
              <a14:hiddenFill xmlns:a14="http://schemas.microsoft.com/office/drawing/2010/main">
                <a:solidFill>
                  <a:srgbClr val="FFFFFF"/>
                </a:solidFill>
              </a14:hiddenFill>
            </a:ext>
          </a:extLst>
        </p:spPr>
      </p:pic>
      <p:sp>
        <p:nvSpPr>
          <p:cNvPr id="8" name="Tekstvak 7">
            <a:extLst>
              <a:ext uri="{FF2B5EF4-FFF2-40B4-BE49-F238E27FC236}">
                <a16:creationId xmlns:a16="http://schemas.microsoft.com/office/drawing/2014/main" id="{DE0DDA96-B866-32AE-AEC8-810859DFCDE1}"/>
              </a:ext>
            </a:extLst>
          </p:cNvPr>
          <p:cNvSpPr txBox="1"/>
          <p:nvPr/>
        </p:nvSpPr>
        <p:spPr>
          <a:xfrm>
            <a:off x="6279081" y="4504674"/>
            <a:ext cx="4045058" cy="430887"/>
          </a:xfrm>
          <a:prstGeom prst="rect">
            <a:avLst/>
          </a:prstGeom>
          <a:noFill/>
        </p:spPr>
        <p:txBody>
          <a:bodyPr wrap="square" rtlCol="0">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nl-NL" altLang="nl-NL" sz="1050" b="0" i="1" u="none" strike="noStrike" cap="none" normalizeH="0" baseline="0">
                <a:ln>
                  <a:noFill/>
                </a:ln>
                <a:solidFill>
                  <a:srgbClr val="0D5FCD"/>
                </a:solidFill>
                <a:effectLst/>
                <a:latin typeface="Arial" panose="020B0604020202020204" pitchFamily="34" charset="0"/>
                <a:cs typeface="Arial" panose="020B0604020202020204" pitchFamily="34" charset="0"/>
              </a:rPr>
              <a:t>Images from Yan, Yang, Sohn, &amp; Lee (2016)</a:t>
            </a:r>
            <a:br>
              <a:rPr kumimoji="0" lang="nl-NL" altLang="nl-NL" sz="1050" b="0" i="0" u="none" strike="noStrike" cap="none" normalizeH="0" baseline="0">
                <a:ln>
                  <a:noFill/>
                </a:ln>
                <a:solidFill>
                  <a:srgbClr val="0D5FCD"/>
                </a:solidFill>
                <a:effectLst/>
                <a:latin typeface="Arial" panose="020B0604020202020204" pitchFamily="34" charset="0"/>
              </a:rPr>
            </a:br>
            <a:endParaRPr lang="nl-NL" sz="1050">
              <a:solidFill>
                <a:srgbClr val="0D5FCD"/>
              </a:solidFill>
            </a:endParaRPr>
          </a:p>
        </p:txBody>
      </p:sp>
    </p:spTree>
    <p:extLst>
      <p:ext uri="{BB962C8B-B14F-4D97-AF65-F5344CB8AC3E}">
        <p14:creationId xmlns:p14="http://schemas.microsoft.com/office/powerpoint/2010/main" val="35412743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B1939DB-E26D-46CD-2EB2-49D4A7B9A1B7}"/>
              </a:ext>
            </a:extLst>
          </p:cNvPr>
          <p:cNvSpPr>
            <a:spLocks noGrp="1"/>
          </p:cNvSpPr>
          <p:nvPr>
            <p:ph type="title"/>
          </p:nvPr>
        </p:nvSpPr>
        <p:spPr>
          <a:xfrm>
            <a:off x="358776" y="248940"/>
            <a:ext cx="8404225" cy="457200"/>
          </a:xfrm>
        </p:spPr>
        <p:txBody>
          <a:bodyPr/>
          <a:lstStyle/>
          <a:p>
            <a:r>
              <a:rPr lang="nl-NL"/>
              <a:t>Neural Network Performace vs. Interpretability</a:t>
            </a:r>
          </a:p>
        </p:txBody>
      </p:sp>
      <p:sp>
        <p:nvSpPr>
          <p:cNvPr id="4" name="Tijdelijke aanduiding voor datum 3">
            <a:extLst>
              <a:ext uri="{FF2B5EF4-FFF2-40B4-BE49-F238E27FC236}">
                <a16:creationId xmlns:a16="http://schemas.microsoft.com/office/drawing/2014/main" id="{0D2FEBDF-A3EF-E3E5-0BE5-279D9A583337}"/>
              </a:ext>
            </a:extLst>
          </p:cNvPr>
          <p:cNvSpPr>
            <a:spLocks noGrp="1"/>
          </p:cNvSpPr>
          <p:nvPr>
            <p:ph type="dt" sz="half" idx="2"/>
          </p:nvPr>
        </p:nvSpPr>
        <p:spPr/>
        <p:txBody>
          <a:bodyPr/>
          <a:lstStyle/>
          <a:p>
            <a:fld id="{A7BDDEFD-4FCF-7348-AEF1-A537DD785750}" type="datetime4">
              <a:rPr lang="en-US" smtClean="0"/>
              <a:t>July 10, 2024</a:t>
            </a:fld>
            <a:endParaRPr lang="en-US"/>
          </a:p>
        </p:txBody>
      </p:sp>
      <p:sp>
        <p:nvSpPr>
          <p:cNvPr id="5" name="Tijdelijke aanduiding voor voettekst 4">
            <a:extLst>
              <a:ext uri="{FF2B5EF4-FFF2-40B4-BE49-F238E27FC236}">
                <a16:creationId xmlns:a16="http://schemas.microsoft.com/office/drawing/2014/main" id="{DF8CDB38-638F-6DD7-30DD-99C7516CA369}"/>
              </a:ext>
            </a:extLst>
          </p:cNvPr>
          <p:cNvSpPr>
            <a:spLocks noGrp="1"/>
          </p:cNvSpPr>
          <p:nvPr>
            <p:ph type="ftr" sz="quarter" idx="3"/>
          </p:nvPr>
        </p:nvSpPr>
        <p:spPr/>
        <p:txBody>
          <a:bodyPr/>
          <a:lstStyle/>
          <a:p>
            <a:r>
              <a:rPr lang="en-US"/>
              <a:t>Computer Aided Medical Procedures</a:t>
            </a:r>
            <a:endParaRPr lang="en-US" dirty="0"/>
          </a:p>
        </p:txBody>
      </p:sp>
      <p:sp>
        <p:nvSpPr>
          <p:cNvPr id="6" name="Tijdelijke aanduiding voor dianummer 5">
            <a:extLst>
              <a:ext uri="{FF2B5EF4-FFF2-40B4-BE49-F238E27FC236}">
                <a16:creationId xmlns:a16="http://schemas.microsoft.com/office/drawing/2014/main" id="{C1D31615-EF1A-9292-C2DF-06F813A25D6A}"/>
              </a:ext>
            </a:extLst>
          </p:cNvPr>
          <p:cNvSpPr>
            <a:spLocks noGrp="1"/>
          </p:cNvSpPr>
          <p:nvPr>
            <p:ph type="sldNum" sz="quarter" idx="4"/>
          </p:nvPr>
        </p:nvSpPr>
        <p:spPr/>
        <p:txBody>
          <a:bodyPr/>
          <a:lstStyle/>
          <a:p>
            <a:r>
              <a:rPr lang="en-US"/>
              <a:t>Slide </a:t>
            </a:r>
            <a:fld id="{E27654B9-2CBC-E046-9B7E-70345D26D3AC}" type="slidenum">
              <a:rPr lang="en-US" smtClean="0"/>
              <a:t>43</a:t>
            </a:fld>
            <a:endParaRPr lang="en-US" dirty="0"/>
          </a:p>
        </p:txBody>
      </p:sp>
      <p:sp>
        <p:nvSpPr>
          <p:cNvPr id="8" name="Rectangle 2">
            <a:extLst>
              <a:ext uri="{FF2B5EF4-FFF2-40B4-BE49-F238E27FC236}">
                <a16:creationId xmlns:a16="http://schemas.microsoft.com/office/drawing/2014/main" id="{52AC468B-8D89-2624-4426-852DCA774BB1}"/>
              </a:ext>
            </a:extLst>
          </p:cNvPr>
          <p:cNvSpPr>
            <a:spLocks noGrp="1" noChangeArrowheads="1"/>
          </p:cNvSpPr>
          <p:nvPr>
            <p:ph idx="1"/>
          </p:nvPr>
        </p:nvSpPr>
        <p:spPr bwMode="auto">
          <a:xfrm>
            <a:off x="3535927" y="2841879"/>
            <a:ext cx="6212505"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eaLnBrk="0" hangingPunct="0">
              <a:spcBef>
                <a:spcPct val="0"/>
              </a:spcBef>
            </a:pPr>
            <a:endParaRPr kumimoji="0" lang="nl-NL" altLang="nl-NL" sz="1800" i="0" u="none" strike="noStrike" cap="none" normalizeH="0" baseline="0">
              <a:ln>
                <a:noFill/>
              </a:ln>
              <a:solidFill>
                <a:schemeClr val="tx1"/>
              </a:solidFill>
              <a:effectLst/>
              <a:latin typeface="+mj-lt"/>
            </a:endParaRPr>
          </a:p>
          <a:p>
            <a:pPr eaLnBrk="0" hangingPunct="0">
              <a:spcBef>
                <a:spcPct val="0"/>
              </a:spcBef>
            </a:pPr>
            <a:endParaRPr kumimoji="0" lang="nl-NL" altLang="nl-NL" sz="1800" i="0" u="none" strike="noStrike" cap="none" normalizeH="0" baseline="0">
              <a:ln>
                <a:noFill/>
              </a:ln>
              <a:solidFill>
                <a:schemeClr val="tx1"/>
              </a:solidFill>
              <a:effectLst/>
              <a:latin typeface="+mj-lt"/>
            </a:endParaRPr>
          </a:p>
        </p:txBody>
      </p:sp>
      <p:sp>
        <p:nvSpPr>
          <p:cNvPr id="9" name="Tekstvak 8">
            <a:extLst>
              <a:ext uri="{FF2B5EF4-FFF2-40B4-BE49-F238E27FC236}">
                <a16:creationId xmlns:a16="http://schemas.microsoft.com/office/drawing/2014/main" id="{7D3D6AC4-9BAF-BE9B-DF91-0A8C1CE405E4}"/>
              </a:ext>
            </a:extLst>
          </p:cNvPr>
          <p:cNvSpPr txBox="1"/>
          <p:nvPr/>
        </p:nvSpPr>
        <p:spPr>
          <a:xfrm>
            <a:off x="535846" y="1038050"/>
            <a:ext cx="6212505" cy="1015663"/>
          </a:xfrm>
          <a:prstGeom prst="rect">
            <a:avLst/>
          </a:prstGeom>
          <a:noFill/>
        </p:spPr>
        <p:txBody>
          <a:bodyPr wrap="square" rtlCol="0">
            <a:spAutoFit/>
          </a:bodyPr>
          <a:lstStyle/>
          <a:p>
            <a:pPr marL="285750" indent="-285750">
              <a:buFont typeface="Arial" panose="020B0604020202020204" pitchFamily="34" charset="0"/>
              <a:buChar char="•"/>
            </a:pPr>
            <a:r>
              <a:rPr lang="en-US" sz="2000"/>
              <a:t>NNs detect abstract patterns </a:t>
            </a:r>
          </a:p>
          <a:p>
            <a:pPr marL="285750" indent="-285750">
              <a:buFont typeface="Arial" panose="020B0604020202020204" pitchFamily="34" charset="0"/>
              <a:buChar char="•"/>
            </a:pPr>
            <a:r>
              <a:rPr lang="en-US" sz="2000"/>
              <a:t>Uninterpretable for humans</a:t>
            </a:r>
          </a:p>
          <a:p>
            <a:pPr marL="285750" indent="-285750">
              <a:buFont typeface="Arial" panose="020B0604020202020204" pitchFamily="34" charset="0"/>
              <a:buChar char="•"/>
            </a:pPr>
            <a:endParaRPr lang="nl-NL" sz="2000"/>
          </a:p>
        </p:txBody>
      </p:sp>
    </p:spTree>
    <p:extLst>
      <p:ext uri="{BB962C8B-B14F-4D97-AF65-F5344CB8AC3E}">
        <p14:creationId xmlns:p14="http://schemas.microsoft.com/office/powerpoint/2010/main" val="14401698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B1939DB-E26D-46CD-2EB2-49D4A7B9A1B7}"/>
              </a:ext>
            </a:extLst>
          </p:cNvPr>
          <p:cNvSpPr>
            <a:spLocks noGrp="1"/>
          </p:cNvSpPr>
          <p:nvPr>
            <p:ph type="title"/>
          </p:nvPr>
        </p:nvSpPr>
        <p:spPr>
          <a:xfrm>
            <a:off x="358776" y="248940"/>
            <a:ext cx="8404225" cy="457200"/>
          </a:xfrm>
        </p:spPr>
        <p:txBody>
          <a:bodyPr/>
          <a:lstStyle/>
          <a:p>
            <a:r>
              <a:rPr lang="nl-NL"/>
              <a:t>Neural Network Performace vs. Interpretability</a:t>
            </a:r>
          </a:p>
        </p:txBody>
      </p:sp>
      <p:sp>
        <p:nvSpPr>
          <p:cNvPr id="4" name="Tijdelijke aanduiding voor datum 3">
            <a:extLst>
              <a:ext uri="{FF2B5EF4-FFF2-40B4-BE49-F238E27FC236}">
                <a16:creationId xmlns:a16="http://schemas.microsoft.com/office/drawing/2014/main" id="{0D2FEBDF-A3EF-E3E5-0BE5-279D9A583337}"/>
              </a:ext>
            </a:extLst>
          </p:cNvPr>
          <p:cNvSpPr>
            <a:spLocks noGrp="1"/>
          </p:cNvSpPr>
          <p:nvPr>
            <p:ph type="dt" sz="half" idx="2"/>
          </p:nvPr>
        </p:nvSpPr>
        <p:spPr/>
        <p:txBody>
          <a:bodyPr/>
          <a:lstStyle/>
          <a:p>
            <a:fld id="{A7BDDEFD-4FCF-7348-AEF1-A537DD785750}" type="datetime4">
              <a:rPr lang="en-US" smtClean="0"/>
              <a:t>July 10, 2024</a:t>
            </a:fld>
            <a:endParaRPr lang="en-US"/>
          </a:p>
        </p:txBody>
      </p:sp>
      <p:sp>
        <p:nvSpPr>
          <p:cNvPr id="5" name="Tijdelijke aanduiding voor voettekst 4">
            <a:extLst>
              <a:ext uri="{FF2B5EF4-FFF2-40B4-BE49-F238E27FC236}">
                <a16:creationId xmlns:a16="http://schemas.microsoft.com/office/drawing/2014/main" id="{DF8CDB38-638F-6DD7-30DD-99C7516CA369}"/>
              </a:ext>
            </a:extLst>
          </p:cNvPr>
          <p:cNvSpPr>
            <a:spLocks noGrp="1"/>
          </p:cNvSpPr>
          <p:nvPr>
            <p:ph type="ftr" sz="quarter" idx="3"/>
          </p:nvPr>
        </p:nvSpPr>
        <p:spPr/>
        <p:txBody>
          <a:bodyPr/>
          <a:lstStyle/>
          <a:p>
            <a:r>
              <a:rPr lang="en-US"/>
              <a:t>Computer Aided Medical Procedures</a:t>
            </a:r>
            <a:endParaRPr lang="en-US" dirty="0"/>
          </a:p>
        </p:txBody>
      </p:sp>
      <p:sp>
        <p:nvSpPr>
          <p:cNvPr id="6" name="Tijdelijke aanduiding voor dianummer 5">
            <a:extLst>
              <a:ext uri="{FF2B5EF4-FFF2-40B4-BE49-F238E27FC236}">
                <a16:creationId xmlns:a16="http://schemas.microsoft.com/office/drawing/2014/main" id="{C1D31615-EF1A-9292-C2DF-06F813A25D6A}"/>
              </a:ext>
            </a:extLst>
          </p:cNvPr>
          <p:cNvSpPr>
            <a:spLocks noGrp="1"/>
          </p:cNvSpPr>
          <p:nvPr>
            <p:ph type="sldNum" sz="quarter" idx="4"/>
          </p:nvPr>
        </p:nvSpPr>
        <p:spPr/>
        <p:txBody>
          <a:bodyPr/>
          <a:lstStyle/>
          <a:p>
            <a:r>
              <a:rPr lang="en-US"/>
              <a:t>Slide </a:t>
            </a:r>
            <a:fld id="{E27654B9-2CBC-E046-9B7E-70345D26D3AC}" type="slidenum">
              <a:rPr lang="en-US" smtClean="0"/>
              <a:t>44</a:t>
            </a:fld>
            <a:endParaRPr lang="en-US" dirty="0"/>
          </a:p>
        </p:txBody>
      </p:sp>
      <p:sp>
        <p:nvSpPr>
          <p:cNvPr id="8" name="Rectangle 2">
            <a:extLst>
              <a:ext uri="{FF2B5EF4-FFF2-40B4-BE49-F238E27FC236}">
                <a16:creationId xmlns:a16="http://schemas.microsoft.com/office/drawing/2014/main" id="{52AC468B-8D89-2624-4426-852DCA774BB1}"/>
              </a:ext>
            </a:extLst>
          </p:cNvPr>
          <p:cNvSpPr>
            <a:spLocks noGrp="1" noChangeArrowheads="1"/>
          </p:cNvSpPr>
          <p:nvPr>
            <p:ph idx="1"/>
          </p:nvPr>
        </p:nvSpPr>
        <p:spPr bwMode="auto">
          <a:xfrm>
            <a:off x="614497" y="1861946"/>
            <a:ext cx="6212505"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eaLnBrk="0" hangingPunct="0">
              <a:spcBef>
                <a:spcPct val="0"/>
              </a:spcBef>
            </a:pPr>
            <a:endParaRPr kumimoji="0" lang="nl-NL" altLang="nl-NL" sz="1800" i="0" u="none" strike="noStrike" cap="none" normalizeH="0" baseline="0">
              <a:ln>
                <a:noFill/>
              </a:ln>
              <a:solidFill>
                <a:schemeClr val="tx1"/>
              </a:solidFill>
              <a:effectLst/>
              <a:latin typeface="+mj-lt"/>
            </a:endParaRPr>
          </a:p>
          <a:p>
            <a:pPr eaLnBrk="0" hangingPunct="0">
              <a:spcBef>
                <a:spcPct val="0"/>
              </a:spcBef>
            </a:pPr>
            <a:endParaRPr kumimoji="0" lang="nl-NL" altLang="nl-NL" sz="1800" i="0" u="none" strike="noStrike" cap="none" normalizeH="0" baseline="0">
              <a:ln>
                <a:noFill/>
              </a:ln>
              <a:solidFill>
                <a:schemeClr val="tx1"/>
              </a:solidFill>
              <a:effectLst/>
              <a:latin typeface="+mj-lt"/>
            </a:endParaRPr>
          </a:p>
        </p:txBody>
      </p:sp>
      <p:sp>
        <p:nvSpPr>
          <p:cNvPr id="9" name="Tekstvak 8">
            <a:extLst>
              <a:ext uri="{FF2B5EF4-FFF2-40B4-BE49-F238E27FC236}">
                <a16:creationId xmlns:a16="http://schemas.microsoft.com/office/drawing/2014/main" id="{7D3D6AC4-9BAF-BE9B-DF91-0A8C1CE405E4}"/>
              </a:ext>
            </a:extLst>
          </p:cNvPr>
          <p:cNvSpPr txBox="1"/>
          <p:nvPr/>
        </p:nvSpPr>
        <p:spPr>
          <a:xfrm>
            <a:off x="535846" y="1038050"/>
            <a:ext cx="6212505" cy="1015663"/>
          </a:xfrm>
          <a:prstGeom prst="rect">
            <a:avLst/>
          </a:prstGeom>
          <a:noFill/>
        </p:spPr>
        <p:txBody>
          <a:bodyPr wrap="square" rtlCol="0">
            <a:spAutoFit/>
          </a:bodyPr>
          <a:lstStyle/>
          <a:p>
            <a:pPr marL="285750" indent="-285750">
              <a:buFont typeface="Arial" panose="020B0604020202020204" pitchFamily="34" charset="0"/>
              <a:buChar char="•"/>
            </a:pPr>
            <a:r>
              <a:rPr lang="en-US" sz="2000"/>
              <a:t>NNs detect abstract patterns </a:t>
            </a:r>
          </a:p>
          <a:p>
            <a:pPr marL="285750" indent="-285750">
              <a:buFont typeface="Arial" panose="020B0604020202020204" pitchFamily="34" charset="0"/>
              <a:buChar char="•"/>
            </a:pPr>
            <a:r>
              <a:rPr lang="en-US" sz="2000"/>
              <a:t>Uninterpretable for humans</a:t>
            </a:r>
          </a:p>
          <a:p>
            <a:pPr marL="285750" indent="-285750">
              <a:buFont typeface="Arial" panose="020B0604020202020204" pitchFamily="34" charset="0"/>
              <a:buChar char="•"/>
            </a:pPr>
            <a:endParaRPr lang="nl-NL" sz="2000"/>
          </a:p>
        </p:txBody>
      </p:sp>
      <p:sp>
        <p:nvSpPr>
          <p:cNvPr id="10" name="Tekstvak 9">
            <a:extLst>
              <a:ext uri="{FF2B5EF4-FFF2-40B4-BE49-F238E27FC236}">
                <a16:creationId xmlns:a16="http://schemas.microsoft.com/office/drawing/2014/main" id="{A7B6C16B-2B46-C03E-0B93-853EB92BCB88}"/>
              </a:ext>
            </a:extLst>
          </p:cNvPr>
          <p:cNvSpPr txBox="1"/>
          <p:nvPr/>
        </p:nvSpPr>
        <p:spPr>
          <a:xfrm>
            <a:off x="1368298" y="2713966"/>
            <a:ext cx="5818460" cy="461665"/>
          </a:xfrm>
          <a:prstGeom prst="rect">
            <a:avLst/>
          </a:prstGeom>
          <a:noFill/>
        </p:spPr>
        <p:txBody>
          <a:bodyPr wrap="square" rtlCol="0">
            <a:spAutoFit/>
          </a:bodyPr>
          <a:lstStyle/>
          <a:p>
            <a:r>
              <a:rPr lang="en-US" sz="2400" b="1"/>
              <a:t>If performance     	 	</a:t>
            </a:r>
            <a:r>
              <a:rPr lang="en-US" sz="2400" b="1">
                <a:sym typeface="Wingdings" panose="05000000000000000000" pitchFamily="2" charset="2"/>
              </a:rPr>
              <a:t></a:t>
            </a:r>
            <a:r>
              <a:rPr lang="en-US" sz="2400" b="1"/>
              <a:t>               Why worry?</a:t>
            </a:r>
          </a:p>
        </p:txBody>
      </p:sp>
      <p:pic>
        <p:nvPicPr>
          <p:cNvPr id="3" name="Graphic 2" descr="Vinkje met effen opvulling">
            <a:extLst>
              <a:ext uri="{FF2B5EF4-FFF2-40B4-BE49-F238E27FC236}">
                <a16:creationId xmlns:a16="http://schemas.microsoft.com/office/drawing/2014/main" id="{C4B14ECC-6280-46F5-B502-B777D30F688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580593" y="2741288"/>
            <a:ext cx="400050" cy="400050"/>
          </a:xfrm>
          <a:prstGeom prst="rect">
            <a:avLst/>
          </a:prstGeom>
        </p:spPr>
      </p:pic>
    </p:spTree>
    <p:extLst>
      <p:ext uri="{BB962C8B-B14F-4D97-AF65-F5344CB8AC3E}">
        <p14:creationId xmlns:p14="http://schemas.microsoft.com/office/powerpoint/2010/main" val="292265949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D90090E-C39B-5092-3A50-323A678FF581}"/>
              </a:ext>
            </a:extLst>
          </p:cNvPr>
          <p:cNvSpPr>
            <a:spLocks noGrp="1"/>
          </p:cNvSpPr>
          <p:nvPr>
            <p:ph type="title"/>
          </p:nvPr>
        </p:nvSpPr>
        <p:spPr>
          <a:xfrm>
            <a:off x="358776" y="217944"/>
            <a:ext cx="8404225" cy="457200"/>
          </a:xfrm>
        </p:spPr>
        <p:txBody>
          <a:bodyPr/>
          <a:lstStyle/>
          <a:p>
            <a:r>
              <a:rPr lang="nl-NL"/>
              <a:t>NN Performance vs. Interpretability in Medical Applications</a:t>
            </a:r>
          </a:p>
        </p:txBody>
      </p:sp>
      <p:sp>
        <p:nvSpPr>
          <p:cNvPr id="3" name="Tijdelijke aanduiding voor inhoud 2">
            <a:extLst>
              <a:ext uri="{FF2B5EF4-FFF2-40B4-BE49-F238E27FC236}">
                <a16:creationId xmlns:a16="http://schemas.microsoft.com/office/drawing/2014/main" id="{B28C9950-2CF1-D081-AE1B-2C5EA833718C}"/>
              </a:ext>
            </a:extLst>
          </p:cNvPr>
          <p:cNvSpPr>
            <a:spLocks noGrp="1"/>
          </p:cNvSpPr>
          <p:nvPr>
            <p:ph idx="1"/>
          </p:nvPr>
        </p:nvSpPr>
        <p:spPr>
          <a:xfrm>
            <a:off x="348456" y="1006559"/>
            <a:ext cx="8424863" cy="1213851"/>
          </a:xfrm>
        </p:spPr>
        <p:txBody>
          <a:bodyPr/>
          <a:lstStyle/>
          <a:p>
            <a:pPr eaLnBrk="0" hangingPunct="0">
              <a:spcBef>
                <a:spcPct val="0"/>
              </a:spcBef>
            </a:pPr>
            <a:r>
              <a:rPr lang="nl-NL" altLang="nl-NL" sz="2000">
                <a:solidFill>
                  <a:schemeClr val="tx1"/>
                </a:solidFill>
                <a:latin typeface="+mj-lt"/>
              </a:rPr>
              <a:t>A</a:t>
            </a:r>
            <a:r>
              <a:rPr kumimoji="0" lang="nl-NL" altLang="nl-NL" sz="2000" i="0" u="none" strike="noStrike" cap="none" normalizeH="0" baseline="0">
                <a:ln>
                  <a:noFill/>
                </a:ln>
                <a:solidFill>
                  <a:schemeClr val="tx1"/>
                </a:solidFill>
                <a:effectLst/>
                <a:latin typeface="+mj-lt"/>
              </a:rPr>
              <a:t>ccountability and avoiding biases.</a:t>
            </a:r>
          </a:p>
          <a:p>
            <a:pPr eaLnBrk="0" hangingPunct="0">
              <a:spcBef>
                <a:spcPct val="0"/>
              </a:spcBef>
            </a:pPr>
            <a:r>
              <a:rPr kumimoji="0" lang="nl-NL" altLang="nl-NL" sz="2000" i="0" u="none" strike="noStrike" cap="none" normalizeH="0" baseline="0">
                <a:ln>
                  <a:noFill/>
                </a:ln>
                <a:solidFill>
                  <a:schemeClr val="tx1"/>
                </a:solidFill>
                <a:effectLst/>
                <a:latin typeface="+mj-lt"/>
              </a:rPr>
              <a:t>Raises ethical and transparency issues. </a:t>
            </a:r>
          </a:p>
          <a:p>
            <a:pPr eaLnBrk="0" hangingPunct="0">
              <a:spcBef>
                <a:spcPct val="0"/>
              </a:spcBef>
            </a:pPr>
            <a:endParaRPr lang="nl-NL" altLang="nl-NL">
              <a:solidFill>
                <a:schemeClr val="tx1"/>
              </a:solidFill>
              <a:latin typeface="+mj-lt"/>
            </a:endParaRPr>
          </a:p>
          <a:p>
            <a:pPr marL="0" indent="0" eaLnBrk="0" hangingPunct="0">
              <a:spcBef>
                <a:spcPct val="0"/>
              </a:spcBef>
              <a:buNone/>
            </a:pPr>
            <a:endParaRPr kumimoji="0" lang="nl-NL" altLang="nl-NL" sz="1800" i="0" u="none" strike="noStrike" cap="none" normalizeH="0" baseline="0">
              <a:ln>
                <a:noFill/>
              </a:ln>
              <a:solidFill>
                <a:schemeClr val="tx1"/>
              </a:solidFill>
              <a:effectLst/>
              <a:latin typeface="+mj-lt"/>
            </a:endParaRPr>
          </a:p>
        </p:txBody>
      </p:sp>
      <p:sp>
        <p:nvSpPr>
          <p:cNvPr id="4" name="Tijdelijke aanduiding voor datum 3">
            <a:extLst>
              <a:ext uri="{FF2B5EF4-FFF2-40B4-BE49-F238E27FC236}">
                <a16:creationId xmlns:a16="http://schemas.microsoft.com/office/drawing/2014/main" id="{D248AAC6-B9D4-B638-A2DF-CB00EF348C9A}"/>
              </a:ext>
            </a:extLst>
          </p:cNvPr>
          <p:cNvSpPr>
            <a:spLocks noGrp="1"/>
          </p:cNvSpPr>
          <p:nvPr>
            <p:ph type="dt" sz="half" idx="2"/>
          </p:nvPr>
        </p:nvSpPr>
        <p:spPr/>
        <p:txBody>
          <a:bodyPr/>
          <a:lstStyle/>
          <a:p>
            <a:fld id="{A7BDDEFD-4FCF-7348-AEF1-A537DD785750}" type="datetime4">
              <a:rPr lang="en-US" smtClean="0"/>
              <a:t>July 10, 2024</a:t>
            </a:fld>
            <a:endParaRPr lang="en-US"/>
          </a:p>
        </p:txBody>
      </p:sp>
      <p:sp>
        <p:nvSpPr>
          <p:cNvPr id="5" name="Tijdelijke aanduiding voor voettekst 4">
            <a:extLst>
              <a:ext uri="{FF2B5EF4-FFF2-40B4-BE49-F238E27FC236}">
                <a16:creationId xmlns:a16="http://schemas.microsoft.com/office/drawing/2014/main" id="{9F46CE99-CC8D-1888-452E-47528C281878}"/>
              </a:ext>
            </a:extLst>
          </p:cNvPr>
          <p:cNvSpPr>
            <a:spLocks noGrp="1"/>
          </p:cNvSpPr>
          <p:nvPr>
            <p:ph type="ftr" sz="quarter" idx="3"/>
          </p:nvPr>
        </p:nvSpPr>
        <p:spPr/>
        <p:txBody>
          <a:bodyPr/>
          <a:lstStyle/>
          <a:p>
            <a:r>
              <a:rPr lang="en-US"/>
              <a:t>Computer Aided Medical Procedures</a:t>
            </a:r>
            <a:endParaRPr lang="en-US" dirty="0"/>
          </a:p>
        </p:txBody>
      </p:sp>
      <p:sp>
        <p:nvSpPr>
          <p:cNvPr id="6" name="Tijdelijke aanduiding voor dianummer 5">
            <a:extLst>
              <a:ext uri="{FF2B5EF4-FFF2-40B4-BE49-F238E27FC236}">
                <a16:creationId xmlns:a16="http://schemas.microsoft.com/office/drawing/2014/main" id="{26BA46D1-2B30-6AB0-6E82-71EB33E741AF}"/>
              </a:ext>
            </a:extLst>
          </p:cNvPr>
          <p:cNvSpPr>
            <a:spLocks noGrp="1"/>
          </p:cNvSpPr>
          <p:nvPr>
            <p:ph type="sldNum" sz="quarter" idx="4"/>
          </p:nvPr>
        </p:nvSpPr>
        <p:spPr/>
        <p:txBody>
          <a:bodyPr/>
          <a:lstStyle/>
          <a:p>
            <a:r>
              <a:rPr lang="en-US"/>
              <a:t>Slide </a:t>
            </a:r>
            <a:fld id="{E27654B9-2CBC-E046-9B7E-70345D26D3AC}" type="slidenum">
              <a:rPr lang="en-US" smtClean="0"/>
              <a:t>45</a:t>
            </a:fld>
            <a:endParaRPr lang="en-US" dirty="0"/>
          </a:p>
        </p:txBody>
      </p:sp>
      <p:pic>
        <p:nvPicPr>
          <p:cNvPr id="8" name="Graphic 7" descr="Vrouwelijke arts met effen opvulling">
            <a:extLst>
              <a:ext uri="{FF2B5EF4-FFF2-40B4-BE49-F238E27FC236}">
                <a16:creationId xmlns:a16="http://schemas.microsoft.com/office/drawing/2014/main" id="{BAD53479-4A0E-B757-D304-6B14EDCC6A0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487039" y="2619833"/>
            <a:ext cx="914400" cy="914400"/>
          </a:xfrm>
          <a:prstGeom prst="rect">
            <a:avLst/>
          </a:prstGeom>
        </p:spPr>
      </p:pic>
      <p:pic>
        <p:nvPicPr>
          <p:cNvPr id="12" name="Graphic 11" descr="Ambulance met effen opvulling">
            <a:extLst>
              <a:ext uri="{FF2B5EF4-FFF2-40B4-BE49-F238E27FC236}">
                <a16:creationId xmlns:a16="http://schemas.microsoft.com/office/drawing/2014/main" id="{48361010-549F-D44C-0CF6-14B631362E2B}"/>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487039" y="3547520"/>
            <a:ext cx="914400" cy="914400"/>
          </a:xfrm>
          <a:prstGeom prst="rect">
            <a:avLst/>
          </a:prstGeom>
        </p:spPr>
      </p:pic>
      <p:pic>
        <p:nvPicPr>
          <p:cNvPr id="14" name="Graphic 13" descr="Medisch met effen opvulling">
            <a:extLst>
              <a:ext uri="{FF2B5EF4-FFF2-40B4-BE49-F238E27FC236}">
                <a16:creationId xmlns:a16="http://schemas.microsoft.com/office/drawing/2014/main" id="{C5254788-2E3A-992C-A14C-2AD19B896310}"/>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7487039" y="806662"/>
            <a:ext cx="914400" cy="914400"/>
          </a:xfrm>
          <a:prstGeom prst="rect">
            <a:avLst/>
          </a:prstGeom>
        </p:spPr>
      </p:pic>
      <p:pic>
        <p:nvPicPr>
          <p:cNvPr id="16" name="Graphic 15" descr="Ziekenhuis met effen opvulling">
            <a:extLst>
              <a:ext uri="{FF2B5EF4-FFF2-40B4-BE49-F238E27FC236}">
                <a16:creationId xmlns:a16="http://schemas.microsoft.com/office/drawing/2014/main" id="{A93B6CA1-D0A4-00F1-8378-526E8D7A8BBB}"/>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7487039" y="1692146"/>
            <a:ext cx="914400" cy="914400"/>
          </a:xfrm>
          <a:prstGeom prst="rect">
            <a:avLst/>
          </a:prstGeom>
        </p:spPr>
      </p:pic>
      <p:sp>
        <p:nvSpPr>
          <p:cNvPr id="18" name="Tekstvak 17">
            <a:extLst>
              <a:ext uri="{FF2B5EF4-FFF2-40B4-BE49-F238E27FC236}">
                <a16:creationId xmlns:a16="http://schemas.microsoft.com/office/drawing/2014/main" id="{AA5EA5D4-C2B5-0787-33E8-42A47D015C99}"/>
              </a:ext>
            </a:extLst>
          </p:cNvPr>
          <p:cNvSpPr txBox="1"/>
          <p:nvPr/>
        </p:nvSpPr>
        <p:spPr>
          <a:xfrm>
            <a:off x="1743558" y="2380789"/>
            <a:ext cx="4858719" cy="1015663"/>
          </a:xfrm>
          <a:prstGeom prst="rect">
            <a:avLst/>
          </a:prstGeom>
          <a:noFill/>
        </p:spPr>
        <p:txBody>
          <a:bodyPr wrap="square" rtlCol="0">
            <a:spAutoFit/>
          </a:bodyPr>
          <a:lstStyle/>
          <a:p>
            <a:pPr algn="ctr"/>
            <a:r>
              <a:rPr kumimoji="0" lang="nl-NL" altLang="nl-NL" sz="2000" i="1" u="none" strike="noStrike" cap="none" normalizeH="0" baseline="0">
                <a:ln>
                  <a:noFill/>
                </a:ln>
                <a:solidFill>
                  <a:schemeClr val="tx1"/>
                </a:solidFill>
                <a:effectLst/>
                <a:latin typeface="+mj-lt"/>
              </a:rPr>
              <a:t>Interpretability and understanding are key to building trust and reliability in AI systems in the context of healthcare</a:t>
            </a:r>
            <a:endParaRPr lang="nl-NL" i="1"/>
          </a:p>
        </p:txBody>
      </p:sp>
    </p:spTree>
    <p:extLst>
      <p:ext uri="{BB962C8B-B14F-4D97-AF65-F5344CB8AC3E}">
        <p14:creationId xmlns:p14="http://schemas.microsoft.com/office/powerpoint/2010/main" val="176805412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A6693AA-7129-3530-F42E-71120CA2BAB6}"/>
              </a:ext>
            </a:extLst>
          </p:cNvPr>
          <p:cNvSpPr>
            <a:spLocks noGrp="1"/>
          </p:cNvSpPr>
          <p:nvPr>
            <p:ph type="title"/>
          </p:nvPr>
        </p:nvSpPr>
        <p:spPr/>
        <p:txBody>
          <a:bodyPr/>
          <a:lstStyle/>
          <a:p>
            <a:r>
              <a:rPr lang="nl-NL"/>
              <a:t>Applications in physiology?</a:t>
            </a:r>
          </a:p>
        </p:txBody>
      </p:sp>
      <p:sp>
        <p:nvSpPr>
          <p:cNvPr id="4" name="Tijdelijke aanduiding voor datum 3">
            <a:extLst>
              <a:ext uri="{FF2B5EF4-FFF2-40B4-BE49-F238E27FC236}">
                <a16:creationId xmlns:a16="http://schemas.microsoft.com/office/drawing/2014/main" id="{FAE21E47-2C51-383C-6D7A-651CDAB2DF89}"/>
              </a:ext>
            </a:extLst>
          </p:cNvPr>
          <p:cNvSpPr>
            <a:spLocks noGrp="1"/>
          </p:cNvSpPr>
          <p:nvPr>
            <p:ph type="dt" sz="half" idx="2"/>
          </p:nvPr>
        </p:nvSpPr>
        <p:spPr/>
        <p:txBody>
          <a:bodyPr/>
          <a:lstStyle/>
          <a:p>
            <a:fld id="{A7BDDEFD-4FCF-7348-AEF1-A537DD785750}" type="datetime4">
              <a:rPr lang="en-US" smtClean="0"/>
              <a:t>July 10, 2024</a:t>
            </a:fld>
            <a:endParaRPr lang="en-US"/>
          </a:p>
        </p:txBody>
      </p:sp>
      <p:sp>
        <p:nvSpPr>
          <p:cNvPr id="5" name="Tijdelijke aanduiding voor voettekst 4">
            <a:extLst>
              <a:ext uri="{FF2B5EF4-FFF2-40B4-BE49-F238E27FC236}">
                <a16:creationId xmlns:a16="http://schemas.microsoft.com/office/drawing/2014/main" id="{E074ECEB-D61D-116D-8F0D-49657BFAAFE1}"/>
              </a:ext>
            </a:extLst>
          </p:cNvPr>
          <p:cNvSpPr>
            <a:spLocks noGrp="1"/>
          </p:cNvSpPr>
          <p:nvPr>
            <p:ph type="ftr" sz="quarter" idx="3"/>
          </p:nvPr>
        </p:nvSpPr>
        <p:spPr/>
        <p:txBody>
          <a:bodyPr/>
          <a:lstStyle/>
          <a:p>
            <a:r>
              <a:rPr lang="en-US"/>
              <a:t>Computer Aided Medical Procedures</a:t>
            </a:r>
            <a:endParaRPr lang="en-US" dirty="0"/>
          </a:p>
        </p:txBody>
      </p:sp>
      <p:sp>
        <p:nvSpPr>
          <p:cNvPr id="6" name="Tijdelijke aanduiding voor dianummer 5">
            <a:extLst>
              <a:ext uri="{FF2B5EF4-FFF2-40B4-BE49-F238E27FC236}">
                <a16:creationId xmlns:a16="http://schemas.microsoft.com/office/drawing/2014/main" id="{FA58781B-8677-7831-5F2F-8F2FAB31A53B}"/>
              </a:ext>
            </a:extLst>
          </p:cNvPr>
          <p:cNvSpPr>
            <a:spLocks noGrp="1"/>
          </p:cNvSpPr>
          <p:nvPr>
            <p:ph type="sldNum" sz="quarter" idx="4"/>
          </p:nvPr>
        </p:nvSpPr>
        <p:spPr/>
        <p:txBody>
          <a:bodyPr/>
          <a:lstStyle/>
          <a:p>
            <a:r>
              <a:rPr lang="en-US"/>
              <a:t>Slide </a:t>
            </a:r>
            <a:fld id="{E27654B9-2CBC-E046-9B7E-70345D26D3AC}" type="slidenum">
              <a:rPr lang="en-US" smtClean="0"/>
              <a:t>46</a:t>
            </a:fld>
            <a:endParaRPr lang="en-US" dirty="0"/>
          </a:p>
        </p:txBody>
      </p:sp>
      <p:sp>
        <p:nvSpPr>
          <p:cNvPr id="7" name="Tekstvak 6">
            <a:extLst>
              <a:ext uri="{FF2B5EF4-FFF2-40B4-BE49-F238E27FC236}">
                <a16:creationId xmlns:a16="http://schemas.microsoft.com/office/drawing/2014/main" id="{EC47663D-498A-3321-5C4E-0A47F0B974D0}"/>
              </a:ext>
            </a:extLst>
          </p:cNvPr>
          <p:cNvSpPr txBox="1"/>
          <p:nvPr/>
        </p:nvSpPr>
        <p:spPr>
          <a:xfrm>
            <a:off x="1656804" y="1111454"/>
            <a:ext cx="2476501" cy="646331"/>
          </a:xfrm>
          <a:prstGeom prst="rect">
            <a:avLst/>
          </a:prstGeom>
          <a:noFill/>
        </p:spPr>
        <p:txBody>
          <a:bodyPr wrap="square" rtlCol="0">
            <a:spAutoFit/>
          </a:bodyPr>
          <a:lstStyle/>
          <a:p>
            <a:r>
              <a:rPr lang="nl-NL">
                <a:solidFill>
                  <a:srgbClr val="FF0000"/>
                </a:solidFill>
              </a:rPr>
              <a:t>Learning Physiology?</a:t>
            </a:r>
          </a:p>
          <a:p>
            <a:endParaRPr lang="nl-NL">
              <a:solidFill>
                <a:srgbClr val="FF0000"/>
              </a:solidFill>
            </a:endParaRPr>
          </a:p>
        </p:txBody>
      </p:sp>
      <p:sp>
        <p:nvSpPr>
          <p:cNvPr id="8" name="Tekstvak 7">
            <a:extLst>
              <a:ext uri="{FF2B5EF4-FFF2-40B4-BE49-F238E27FC236}">
                <a16:creationId xmlns:a16="http://schemas.microsoft.com/office/drawing/2014/main" id="{927D4C39-0403-3648-9AF3-F3F8F44395D0}"/>
              </a:ext>
            </a:extLst>
          </p:cNvPr>
          <p:cNvSpPr txBox="1"/>
          <p:nvPr/>
        </p:nvSpPr>
        <p:spPr>
          <a:xfrm>
            <a:off x="5000849" y="1111453"/>
            <a:ext cx="2863850" cy="646331"/>
          </a:xfrm>
          <a:prstGeom prst="rect">
            <a:avLst/>
          </a:prstGeom>
          <a:noFill/>
        </p:spPr>
        <p:txBody>
          <a:bodyPr wrap="square" rtlCol="0">
            <a:spAutoFit/>
          </a:bodyPr>
          <a:lstStyle/>
          <a:p>
            <a:r>
              <a:rPr lang="nl-NL">
                <a:solidFill>
                  <a:srgbClr val="00B050"/>
                </a:solidFill>
              </a:rPr>
              <a:t>Learning Patterns in Data?</a:t>
            </a:r>
          </a:p>
          <a:p>
            <a:endParaRPr lang="nl-NL"/>
          </a:p>
        </p:txBody>
      </p:sp>
      <p:pic>
        <p:nvPicPr>
          <p:cNvPr id="10" name="Graphic 9" descr="Vinkje met effen opvulling">
            <a:extLst>
              <a:ext uri="{FF2B5EF4-FFF2-40B4-BE49-F238E27FC236}">
                <a16:creationId xmlns:a16="http://schemas.microsoft.com/office/drawing/2014/main" id="{101272F0-5AA3-5AE2-EDAB-A697CD6B36E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027961" y="1510229"/>
            <a:ext cx="647700" cy="647700"/>
          </a:xfrm>
          <a:prstGeom prst="rect">
            <a:avLst/>
          </a:prstGeom>
        </p:spPr>
      </p:pic>
      <p:pic>
        <p:nvPicPr>
          <p:cNvPr id="11" name="Graphic 10" descr="Sluiten met effen opvulling">
            <a:extLst>
              <a:ext uri="{FF2B5EF4-FFF2-40B4-BE49-F238E27FC236}">
                <a16:creationId xmlns:a16="http://schemas.microsoft.com/office/drawing/2014/main" id="{0218E4C7-693D-5B47-0221-E21254DC1F16}"/>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425154" y="1491769"/>
            <a:ext cx="733425" cy="733425"/>
          </a:xfrm>
          <a:prstGeom prst="rect">
            <a:avLst/>
          </a:prstGeom>
        </p:spPr>
      </p:pic>
    </p:spTree>
    <p:extLst>
      <p:ext uri="{BB962C8B-B14F-4D97-AF65-F5344CB8AC3E}">
        <p14:creationId xmlns:p14="http://schemas.microsoft.com/office/powerpoint/2010/main" val="39525728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A6693AA-7129-3530-F42E-71120CA2BAB6}"/>
              </a:ext>
            </a:extLst>
          </p:cNvPr>
          <p:cNvSpPr>
            <a:spLocks noGrp="1"/>
          </p:cNvSpPr>
          <p:nvPr>
            <p:ph type="title"/>
          </p:nvPr>
        </p:nvSpPr>
        <p:spPr/>
        <p:txBody>
          <a:bodyPr/>
          <a:lstStyle/>
          <a:p>
            <a:r>
              <a:rPr lang="nl-NL"/>
              <a:t>Applications in physiology?</a:t>
            </a:r>
          </a:p>
        </p:txBody>
      </p:sp>
      <p:sp>
        <p:nvSpPr>
          <p:cNvPr id="4" name="Tijdelijke aanduiding voor datum 3">
            <a:extLst>
              <a:ext uri="{FF2B5EF4-FFF2-40B4-BE49-F238E27FC236}">
                <a16:creationId xmlns:a16="http://schemas.microsoft.com/office/drawing/2014/main" id="{FAE21E47-2C51-383C-6D7A-651CDAB2DF89}"/>
              </a:ext>
            </a:extLst>
          </p:cNvPr>
          <p:cNvSpPr>
            <a:spLocks noGrp="1"/>
          </p:cNvSpPr>
          <p:nvPr>
            <p:ph type="dt" sz="half" idx="2"/>
          </p:nvPr>
        </p:nvSpPr>
        <p:spPr/>
        <p:txBody>
          <a:bodyPr/>
          <a:lstStyle/>
          <a:p>
            <a:fld id="{A7BDDEFD-4FCF-7348-AEF1-A537DD785750}" type="datetime4">
              <a:rPr lang="en-US" smtClean="0"/>
              <a:t>July 10, 2024</a:t>
            </a:fld>
            <a:endParaRPr lang="en-US"/>
          </a:p>
        </p:txBody>
      </p:sp>
      <p:sp>
        <p:nvSpPr>
          <p:cNvPr id="5" name="Tijdelijke aanduiding voor voettekst 4">
            <a:extLst>
              <a:ext uri="{FF2B5EF4-FFF2-40B4-BE49-F238E27FC236}">
                <a16:creationId xmlns:a16="http://schemas.microsoft.com/office/drawing/2014/main" id="{E074ECEB-D61D-116D-8F0D-49657BFAAFE1}"/>
              </a:ext>
            </a:extLst>
          </p:cNvPr>
          <p:cNvSpPr>
            <a:spLocks noGrp="1"/>
          </p:cNvSpPr>
          <p:nvPr>
            <p:ph type="ftr" sz="quarter" idx="3"/>
          </p:nvPr>
        </p:nvSpPr>
        <p:spPr/>
        <p:txBody>
          <a:bodyPr/>
          <a:lstStyle/>
          <a:p>
            <a:r>
              <a:rPr lang="en-US"/>
              <a:t>Computer Aided Medical Procedures</a:t>
            </a:r>
            <a:endParaRPr lang="en-US" dirty="0"/>
          </a:p>
        </p:txBody>
      </p:sp>
      <p:sp>
        <p:nvSpPr>
          <p:cNvPr id="6" name="Tijdelijke aanduiding voor dianummer 5">
            <a:extLst>
              <a:ext uri="{FF2B5EF4-FFF2-40B4-BE49-F238E27FC236}">
                <a16:creationId xmlns:a16="http://schemas.microsoft.com/office/drawing/2014/main" id="{FA58781B-8677-7831-5F2F-8F2FAB31A53B}"/>
              </a:ext>
            </a:extLst>
          </p:cNvPr>
          <p:cNvSpPr>
            <a:spLocks noGrp="1"/>
          </p:cNvSpPr>
          <p:nvPr>
            <p:ph type="sldNum" sz="quarter" idx="4"/>
          </p:nvPr>
        </p:nvSpPr>
        <p:spPr/>
        <p:txBody>
          <a:bodyPr/>
          <a:lstStyle/>
          <a:p>
            <a:r>
              <a:rPr lang="en-US"/>
              <a:t>Slide </a:t>
            </a:r>
            <a:fld id="{E27654B9-2CBC-E046-9B7E-70345D26D3AC}" type="slidenum">
              <a:rPr lang="en-US" smtClean="0"/>
              <a:t>47</a:t>
            </a:fld>
            <a:endParaRPr lang="en-US" dirty="0"/>
          </a:p>
        </p:txBody>
      </p:sp>
      <p:sp>
        <p:nvSpPr>
          <p:cNvPr id="7" name="Tekstvak 6">
            <a:extLst>
              <a:ext uri="{FF2B5EF4-FFF2-40B4-BE49-F238E27FC236}">
                <a16:creationId xmlns:a16="http://schemas.microsoft.com/office/drawing/2014/main" id="{EC47663D-498A-3321-5C4E-0A47F0B974D0}"/>
              </a:ext>
            </a:extLst>
          </p:cNvPr>
          <p:cNvSpPr txBox="1"/>
          <p:nvPr/>
        </p:nvSpPr>
        <p:spPr>
          <a:xfrm>
            <a:off x="1656804" y="1111454"/>
            <a:ext cx="2476501" cy="646331"/>
          </a:xfrm>
          <a:prstGeom prst="rect">
            <a:avLst/>
          </a:prstGeom>
          <a:noFill/>
        </p:spPr>
        <p:txBody>
          <a:bodyPr wrap="square" rtlCol="0">
            <a:spAutoFit/>
          </a:bodyPr>
          <a:lstStyle/>
          <a:p>
            <a:r>
              <a:rPr lang="nl-NL">
                <a:solidFill>
                  <a:srgbClr val="FF0000"/>
                </a:solidFill>
              </a:rPr>
              <a:t>Learning Physiology?</a:t>
            </a:r>
          </a:p>
          <a:p>
            <a:endParaRPr lang="nl-NL">
              <a:solidFill>
                <a:srgbClr val="FF0000"/>
              </a:solidFill>
            </a:endParaRPr>
          </a:p>
        </p:txBody>
      </p:sp>
      <p:sp>
        <p:nvSpPr>
          <p:cNvPr id="8" name="Tekstvak 7">
            <a:extLst>
              <a:ext uri="{FF2B5EF4-FFF2-40B4-BE49-F238E27FC236}">
                <a16:creationId xmlns:a16="http://schemas.microsoft.com/office/drawing/2014/main" id="{927D4C39-0403-3648-9AF3-F3F8F44395D0}"/>
              </a:ext>
            </a:extLst>
          </p:cNvPr>
          <p:cNvSpPr txBox="1"/>
          <p:nvPr/>
        </p:nvSpPr>
        <p:spPr>
          <a:xfrm>
            <a:off x="5010697" y="1130819"/>
            <a:ext cx="2863850" cy="646331"/>
          </a:xfrm>
          <a:prstGeom prst="rect">
            <a:avLst/>
          </a:prstGeom>
          <a:noFill/>
        </p:spPr>
        <p:txBody>
          <a:bodyPr wrap="square" rtlCol="0">
            <a:spAutoFit/>
          </a:bodyPr>
          <a:lstStyle/>
          <a:p>
            <a:r>
              <a:rPr lang="nl-NL">
                <a:solidFill>
                  <a:srgbClr val="00B050"/>
                </a:solidFill>
              </a:rPr>
              <a:t>Learning Patterns in Data?</a:t>
            </a:r>
          </a:p>
          <a:p>
            <a:endParaRPr lang="nl-NL"/>
          </a:p>
        </p:txBody>
      </p:sp>
      <p:pic>
        <p:nvPicPr>
          <p:cNvPr id="10" name="Graphic 9" descr="Vinkje met effen opvulling">
            <a:extLst>
              <a:ext uri="{FF2B5EF4-FFF2-40B4-BE49-F238E27FC236}">
                <a16:creationId xmlns:a16="http://schemas.microsoft.com/office/drawing/2014/main" id="{101272F0-5AA3-5AE2-EDAB-A697CD6B36E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027961" y="1510229"/>
            <a:ext cx="647700" cy="647700"/>
          </a:xfrm>
          <a:prstGeom prst="rect">
            <a:avLst/>
          </a:prstGeom>
        </p:spPr>
      </p:pic>
      <p:pic>
        <p:nvPicPr>
          <p:cNvPr id="11" name="Graphic 10" descr="Sluiten met effen opvulling">
            <a:extLst>
              <a:ext uri="{FF2B5EF4-FFF2-40B4-BE49-F238E27FC236}">
                <a16:creationId xmlns:a16="http://schemas.microsoft.com/office/drawing/2014/main" id="{0218E4C7-693D-5B47-0221-E21254DC1F16}"/>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425154" y="1491769"/>
            <a:ext cx="733425" cy="733425"/>
          </a:xfrm>
          <a:prstGeom prst="rect">
            <a:avLst/>
          </a:prstGeom>
        </p:spPr>
      </p:pic>
      <p:sp>
        <p:nvSpPr>
          <p:cNvPr id="14" name="Tekstvak 13">
            <a:extLst>
              <a:ext uri="{FF2B5EF4-FFF2-40B4-BE49-F238E27FC236}">
                <a16:creationId xmlns:a16="http://schemas.microsoft.com/office/drawing/2014/main" id="{687A0F4A-DB97-6353-46C3-3EEC3F4533C9}"/>
              </a:ext>
            </a:extLst>
          </p:cNvPr>
          <p:cNvSpPr txBox="1"/>
          <p:nvPr/>
        </p:nvSpPr>
        <p:spPr>
          <a:xfrm>
            <a:off x="1155592" y="2852059"/>
            <a:ext cx="3682788" cy="646331"/>
          </a:xfrm>
          <a:prstGeom prst="rect">
            <a:avLst/>
          </a:prstGeom>
          <a:noFill/>
        </p:spPr>
        <p:txBody>
          <a:bodyPr wrap="square" rtlCol="0">
            <a:spAutoFit/>
          </a:bodyPr>
          <a:lstStyle/>
          <a:p>
            <a:r>
              <a:rPr lang="nl-NL">
                <a:solidFill>
                  <a:srgbClr val="00B050"/>
                </a:solidFill>
              </a:rPr>
              <a:t>Learns Intepretable Patterns in Data?</a:t>
            </a:r>
          </a:p>
          <a:p>
            <a:endParaRPr lang="nl-NL"/>
          </a:p>
        </p:txBody>
      </p:sp>
      <p:pic>
        <p:nvPicPr>
          <p:cNvPr id="15" name="Graphic 14" descr="Vinkje met effen opvulling">
            <a:extLst>
              <a:ext uri="{FF2B5EF4-FFF2-40B4-BE49-F238E27FC236}">
                <a16:creationId xmlns:a16="http://schemas.microsoft.com/office/drawing/2014/main" id="{5EB2A2A1-37E2-9A32-F5C9-C772AFA80D0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613749" y="3290465"/>
            <a:ext cx="647700" cy="647700"/>
          </a:xfrm>
          <a:prstGeom prst="rect">
            <a:avLst/>
          </a:prstGeom>
        </p:spPr>
      </p:pic>
    </p:spTree>
    <p:extLst>
      <p:ext uri="{BB962C8B-B14F-4D97-AF65-F5344CB8AC3E}">
        <p14:creationId xmlns:p14="http://schemas.microsoft.com/office/powerpoint/2010/main" val="3187571473"/>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A6693AA-7129-3530-F42E-71120CA2BAB6}"/>
              </a:ext>
            </a:extLst>
          </p:cNvPr>
          <p:cNvSpPr>
            <a:spLocks noGrp="1"/>
          </p:cNvSpPr>
          <p:nvPr>
            <p:ph type="title"/>
          </p:nvPr>
        </p:nvSpPr>
        <p:spPr/>
        <p:txBody>
          <a:bodyPr/>
          <a:lstStyle/>
          <a:p>
            <a:r>
              <a:rPr lang="nl-NL"/>
              <a:t>Applications in physiology?</a:t>
            </a:r>
          </a:p>
        </p:txBody>
      </p:sp>
      <p:sp>
        <p:nvSpPr>
          <p:cNvPr id="4" name="Tijdelijke aanduiding voor datum 3">
            <a:extLst>
              <a:ext uri="{FF2B5EF4-FFF2-40B4-BE49-F238E27FC236}">
                <a16:creationId xmlns:a16="http://schemas.microsoft.com/office/drawing/2014/main" id="{FAE21E47-2C51-383C-6D7A-651CDAB2DF89}"/>
              </a:ext>
            </a:extLst>
          </p:cNvPr>
          <p:cNvSpPr>
            <a:spLocks noGrp="1"/>
          </p:cNvSpPr>
          <p:nvPr>
            <p:ph type="dt" sz="half" idx="2"/>
          </p:nvPr>
        </p:nvSpPr>
        <p:spPr/>
        <p:txBody>
          <a:bodyPr/>
          <a:lstStyle/>
          <a:p>
            <a:fld id="{A7BDDEFD-4FCF-7348-AEF1-A537DD785750}" type="datetime4">
              <a:rPr lang="en-US" smtClean="0"/>
              <a:t>July 10, 2024</a:t>
            </a:fld>
            <a:endParaRPr lang="en-US"/>
          </a:p>
        </p:txBody>
      </p:sp>
      <p:sp>
        <p:nvSpPr>
          <p:cNvPr id="5" name="Tijdelijke aanduiding voor voettekst 4">
            <a:extLst>
              <a:ext uri="{FF2B5EF4-FFF2-40B4-BE49-F238E27FC236}">
                <a16:creationId xmlns:a16="http://schemas.microsoft.com/office/drawing/2014/main" id="{E074ECEB-D61D-116D-8F0D-49657BFAAFE1}"/>
              </a:ext>
            </a:extLst>
          </p:cNvPr>
          <p:cNvSpPr>
            <a:spLocks noGrp="1"/>
          </p:cNvSpPr>
          <p:nvPr>
            <p:ph type="ftr" sz="quarter" idx="3"/>
          </p:nvPr>
        </p:nvSpPr>
        <p:spPr/>
        <p:txBody>
          <a:bodyPr/>
          <a:lstStyle/>
          <a:p>
            <a:r>
              <a:rPr lang="en-US"/>
              <a:t>Computer Aided Medical Procedures</a:t>
            </a:r>
            <a:endParaRPr lang="en-US" dirty="0"/>
          </a:p>
        </p:txBody>
      </p:sp>
      <p:sp>
        <p:nvSpPr>
          <p:cNvPr id="6" name="Tijdelijke aanduiding voor dianummer 5">
            <a:extLst>
              <a:ext uri="{FF2B5EF4-FFF2-40B4-BE49-F238E27FC236}">
                <a16:creationId xmlns:a16="http://schemas.microsoft.com/office/drawing/2014/main" id="{FA58781B-8677-7831-5F2F-8F2FAB31A53B}"/>
              </a:ext>
            </a:extLst>
          </p:cNvPr>
          <p:cNvSpPr>
            <a:spLocks noGrp="1"/>
          </p:cNvSpPr>
          <p:nvPr>
            <p:ph type="sldNum" sz="quarter" idx="4"/>
          </p:nvPr>
        </p:nvSpPr>
        <p:spPr/>
        <p:txBody>
          <a:bodyPr/>
          <a:lstStyle/>
          <a:p>
            <a:r>
              <a:rPr lang="en-US"/>
              <a:t>Slide </a:t>
            </a:r>
            <a:fld id="{E27654B9-2CBC-E046-9B7E-70345D26D3AC}" type="slidenum">
              <a:rPr lang="en-US" smtClean="0"/>
              <a:t>48</a:t>
            </a:fld>
            <a:endParaRPr lang="en-US" dirty="0"/>
          </a:p>
        </p:txBody>
      </p:sp>
      <p:sp>
        <p:nvSpPr>
          <p:cNvPr id="7" name="Tekstvak 6">
            <a:extLst>
              <a:ext uri="{FF2B5EF4-FFF2-40B4-BE49-F238E27FC236}">
                <a16:creationId xmlns:a16="http://schemas.microsoft.com/office/drawing/2014/main" id="{EC47663D-498A-3321-5C4E-0A47F0B974D0}"/>
              </a:ext>
            </a:extLst>
          </p:cNvPr>
          <p:cNvSpPr txBox="1"/>
          <p:nvPr/>
        </p:nvSpPr>
        <p:spPr>
          <a:xfrm>
            <a:off x="1656804" y="1111454"/>
            <a:ext cx="2476501" cy="646331"/>
          </a:xfrm>
          <a:prstGeom prst="rect">
            <a:avLst/>
          </a:prstGeom>
          <a:noFill/>
        </p:spPr>
        <p:txBody>
          <a:bodyPr wrap="square" rtlCol="0">
            <a:spAutoFit/>
          </a:bodyPr>
          <a:lstStyle/>
          <a:p>
            <a:r>
              <a:rPr lang="nl-NL">
                <a:solidFill>
                  <a:srgbClr val="FF0000"/>
                </a:solidFill>
              </a:rPr>
              <a:t>Learning Physiology?</a:t>
            </a:r>
          </a:p>
          <a:p>
            <a:endParaRPr lang="nl-NL">
              <a:solidFill>
                <a:srgbClr val="FF0000"/>
              </a:solidFill>
            </a:endParaRPr>
          </a:p>
        </p:txBody>
      </p:sp>
      <p:sp>
        <p:nvSpPr>
          <p:cNvPr id="8" name="Tekstvak 7">
            <a:extLst>
              <a:ext uri="{FF2B5EF4-FFF2-40B4-BE49-F238E27FC236}">
                <a16:creationId xmlns:a16="http://schemas.microsoft.com/office/drawing/2014/main" id="{927D4C39-0403-3648-9AF3-F3F8F44395D0}"/>
              </a:ext>
            </a:extLst>
          </p:cNvPr>
          <p:cNvSpPr txBox="1"/>
          <p:nvPr/>
        </p:nvSpPr>
        <p:spPr>
          <a:xfrm>
            <a:off x="5000849" y="1111454"/>
            <a:ext cx="2863850" cy="646331"/>
          </a:xfrm>
          <a:prstGeom prst="rect">
            <a:avLst/>
          </a:prstGeom>
          <a:noFill/>
        </p:spPr>
        <p:txBody>
          <a:bodyPr wrap="square" rtlCol="0">
            <a:spAutoFit/>
          </a:bodyPr>
          <a:lstStyle/>
          <a:p>
            <a:r>
              <a:rPr lang="nl-NL">
                <a:solidFill>
                  <a:srgbClr val="00B050"/>
                </a:solidFill>
              </a:rPr>
              <a:t>Learning Patterns in Data?</a:t>
            </a:r>
          </a:p>
          <a:p>
            <a:endParaRPr lang="nl-NL"/>
          </a:p>
        </p:txBody>
      </p:sp>
      <p:sp>
        <p:nvSpPr>
          <p:cNvPr id="9" name="Tekstvak 8">
            <a:extLst>
              <a:ext uri="{FF2B5EF4-FFF2-40B4-BE49-F238E27FC236}">
                <a16:creationId xmlns:a16="http://schemas.microsoft.com/office/drawing/2014/main" id="{E719F639-96C8-33C7-4498-CE01F79D5778}"/>
              </a:ext>
            </a:extLst>
          </p:cNvPr>
          <p:cNvSpPr txBox="1"/>
          <p:nvPr/>
        </p:nvSpPr>
        <p:spPr>
          <a:xfrm>
            <a:off x="5415205" y="2852059"/>
            <a:ext cx="2738195" cy="646331"/>
          </a:xfrm>
          <a:prstGeom prst="rect">
            <a:avLst/>
          </a:prstGeom>
          <a:noFill/>
        </p:spPr>
        <p:txBody>
          <a:bodyPr wrap="square" rtlCol="0">
            <a:spAutoFit/>
          </a:bodyPr>
          <a:lstStyle/>
          <a:p>
            <a:r>
              <a:rPr lang="nl-NL">
                <a:solidFill>
                  <a:srgbClr val="00B050"/>
                </a:solidFill>
              </a:rPr>
              <a:t>Useful in Physiology?</a:t>
            </a:r>
          </a:p>
          <a:p>
            <a:endParaRPr lang="nl-NL">
              <a:solidFill>
                <a:srgbClr val="00B050"/>
              </a:solidFill>
            </a:endParaRPr>
          </a:p>
        </p:txBody>
      </p:sp>
      <p:pic>
        <p:nvPicPr>
          <p:cNvPr id="10" name="Graphic 9" descr="Vinkje met effen opvulling">
            <a:extLst>
              <a:ext uri="{FF2B5EF4-FFF2-40B4-BE49-F238E27FC236}">
                <a16:creationId xmlns:a16="http://schemas.microsoft.com/office/drawing/2014/main" id="{101272F0-5AA3-5AE2-EDAB-A697CD6B36E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027961" y="1463193"/>
            <a:ext cx="647700" cy="647700"/>
          </a:xfrm>
          <a:prstGeom prst="rect">
            <a:avLst/>
          </a:prstGeom>
        </p:spPr>
      </p:pic>
      <p:pic>
        <p:nvPicPr>
          <p:cNvPr id="11" name="Graphic 10" descr="Sluiten met effen opvulling">
            <a:extLst>
              <a:ext uri="{FF2B5EF4-FFF2-40B4-BE49-F238E27FC236}">
                <a16:creationId xmlns:a16="http://schemas.microsoft.com/office/drawing/2014/main" id="{0218E4C7-693D-5B47-0221-E21254DC1F16}"/>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425154" y="1491769"/>
            <a:ext cx="733425" cy="733425"/>
          </a:xfrm>
          <a:prstGeom prst="rect">
            <a:avLst/>
          </a:prstGeom>
        </p:spPr>
      </p:pic>
      <p:sp>
        <p:nvSpPr>
          <p:cNvPr id="14" name="Tekstvak 13">
            <a:extLst>
              <a:ext uri="{FF2B5EF4-FFF2-40B4-BE49-F238E27FC236}">
                <a16:creationId xmlns:a16="http://schemas.microsoft.com/office/drawing/2014/main" id="{687A0F4A-DB97-6353-46C3-3EEC3F4533C9}"/>
              </a:ext>
            </a:extLst>
          </p:cNvPr>
          <p:cNvSpPr txBox="1"/>
          <p:nvPr/>
        </p:nvSpPr>
        <p:spPr>
          <a:xfrm>
            <a:off x="1155592" y="2852059"/>
            <a:ext cx="3682788" cy="646331"/>
          </a:xfrm>
          <a:prstGeom prst="rect">
            <a:avLst/>
          </a:prstGeom>
          <a:noFill/>
        </p:spPr>
        <p:txBody>
          <a:bodyPr wrap="square" rtlCol="0">
            <a:spAutoFit/>
          </a:bodyPr>
          <a:lstStyle/>
          <a:p>
            <a:r>
              <a:rPr lang="nl-NL">
                <a:solidFill>
                  <a:srgbClr val="00B050"/>
                </a:solidFill>
              </a:rPr>
              <a:t>Learns Intepretable Patterns in Data?</a:t>
            </a:r>
          </a:p>
          <a:p>
            <a:endParaRPr lang="nl-NL"/>
          </a:p>
        </p:txBody>
      </p:sp>
      <p:pic>
        <p:nvPicPr>
          <p:cNvPr id="15" name="Graphic 14" descr="Vinkje met effen opvulling">
            <a:extLst>
              <a:ext uri="{FF2B5EF4-FFF2-40B4-BE49-F238E27FC236}">
                <a16:creationId xmlns:a16="http://schemas.microsoft.com/office/drawing/2014/main" id="{5EB2A2A1-37E2-9A32-F5C9-C772AFA80D0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613749" y="3290465"/>
            <a:ext cx="647700" cy="647700"/>
          </a:xfrm>
          <a:prstGeom prst="rect">
            <a:avLst/>
          </a:prstGeom>
        </p:spPr>
      </p:pic>
      <p:pic>
        <p:nvPicPr>
          <p:cNvPr id="3" name="Graphic 2" descr="Vinkje met effen opvulling">
            <a:extLst>
              <a:ext uri="{FF2B5EF4-FFF2-40B4-BE49-F238E27FC236}">
                <a16:creationId xmlns:a16="http://schemas.microsoft.com/office/drawing/2014/main" id="{649135D7-CED1-B096-1FFA-B7A6DFCEB49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108924" y="3333494"/>
            <a:ext cx="647700" cy="647700"/>
          </a:xfrm>
          <a:prstGeom prst="rect">
            <a:avLst/>
          </a:prstGeom>
        </p:spPr>
      </p:pic>
    </p:spTree>
    <p:extLst>
      <p:ext uri="{BB962C8B-B14F-4D97-AF65-F5344CB8AC3E}">
        <p14:creationId xmlns:p14="http://schemas.microsoft.com/office/powerpoint/2010/main" val="409239959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ubtitle 7"/>
          <p:cNvSpPr>
            <a:spLocks noGrp="1"/>
          </p:cNvSpPr>
          <p:nvPr>
            <p:ph type="subTitle" idx="12"/>
          </p:nvPr>
        </p:nvSpPr>
        <p:spPr/>
        <p:txBody>
          <a:bodyPr/>
          <a:lstStyle/>
          <a:p>
            <a:r>
              <a:rPr lang="en-US"/>
              <a:t>Can a Neural Network Learn Physiology?</a:t>
            </a:r>
          </a:p>
        </p:txBody>
      </p:sp>
      <p:sp>
        <p:nvSpPr>
          <p:cNvPr id="7" name="Title 6"/>
          <p:cNvSpPr>
            <a:spLocks noGrp="1"/>
          </p:cNvSpPr>
          <p:nvPr>
            <p:ph type="ctrTitle"/>
          </p:nvPr>
        </p:nvSpPr>
        <p:spPr/>
        <p:txBody>
          <a:bodyPr/>
          <a:lstStyle/>
          <a:p>
            <a:r>
              <a:rPr lang="en-US"/>
              <a:t>Conclusion</a:t>
            </a:r>
          </a:p>
        </p:txBody>
      </p:sp>
    </p:spTree>
    <p:extLst>
      <p:ext uri="{BB962C8B-B14F-4D97-AF65-F5344CB8AC3E}">
        <p14:creationId xmlns:p14="http://schemas.microsoft.com/office/powerpoint/2010/main" val="3200401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What is physiology?</a:t>
            </a:r>
          </a:p>
        </p:txBody>
      </p:sp>
      <p:sp>
        <p:nvSpPr>
          <p:cNvPr id="4" name="Date Placeholder 3"/>
          <p:cNvSpPr>
            <a:spLocks noGrp="1"/>
          </p:cNvSpPr>
          <p:nvPr>
            <p:ph type="dt" sz="half" idx="2"/>
          </p:nvPr>
        </p:nvSpPr>
        <p:spPr/>
        <p:txBody>
          <a:bodyPr/>
          <a:lstStyle/>
          <a:p>
            <a:fld id="{A7BDDEFD-4FCF-7348-AEF1-A537DD785750}" type="datetime4">
              <a:rPr lang="en-US" smtClean="0"/>
              <a:t>July 10, 2024</a:t>
            </a:fld>
            <a:endParaRPr lang="en-US"/>
          </a:p>
        </p:txBody>
      </p:sp>
      <p:sp>
        <p:nvSpPr>
          <p:cNvPr id="5" name="Footer Placeholder 4"/>
          <p:cNvSpPr>
            <a:spLocks noGrp="1"/>
          </p:cNvSpPr>
          <p:nvPr>
            <p:ph type="ftr" sz="quarter" idx="3"/>
          </p:nvPr>
        </p:nvSpPr>
        <p:spPr/>
        <p:txBody>
          <a:bodyPr/>
          <a:lstStyle/>
          <a:p>
            <a:r>
              <a:rPr lang="en-US" dirty="0"/>
              <a:t>Computer Aided Medical Procedures</a:t>
            </a:r>
          </a:p>
        </p:txBody>
      </p:sp>
      <p:sp>
        <p:nvSpPr>
          <p:cNvPr id="6" name="Slide Number Placeholder 5"/>
          <p:cNvSpPr>
            <a:spLocks noGrp="1"/>
          </p:cNvSpPr>
          <p:nvPr>
            <p:ph type="sldNum" sz="quarter" idx="4"/>
          </p:nvPr>
        </p:nvSpPr>
        <p:spPr/>
        <p:txBody>
          <a:bodyPr/>
          <a:lstStyle/>
          <a:p>
            <a:r>
              <a:rPr lang="en-US"/>
              <a:t>Slide </a:t>
            </a:r>
            <a:fld id="{E27654B9-2CBC-E046-9B7E-70345D26D3AC}" type="slidenum">
              <a:rPr lang="en-US" smtClean="0"/>
              <a:t>5</a:t>
            </a:fld>
            <a:endParaRPr lang="en-US" dirty="0"/>
          </a:p>
        </p:txBody>
      </p:sp>
      <p:sp>
        <p:nvSpPr>
          <p:cNvPr id="8" name="Ovaal 7">
            <a:extLst>
              <a:ext uri="{FF2B5EF4-FFF2-40B4-BE49-F238E27FC236}">
                <a16:creationId xmlns:a16="http://schemas.microsoft.com/office/drawing/2014/main" id="{0BAB19DD-0587-B165-DB35-E648AD53027D}"/>
              </a:ext>
            </a:extLst>
          </p:cNvPr>
          <p:cNvSpPr/>
          <p:nvPr/>
        </p:nvSpPr>
        <p:spPr>
          <a:xfrm>
            <a:off x="1422304" y="1061214"/>
            <a:ext cx="1469572" cy="914400"/>
          </a:xfrm>
          <a:prstGeom prst="ellipse">
            <a:avLst/>
          </a:prstGeom>
          <a:ln w="28575">
            <a:solidFill>
              <a:srgbClr val="073776"/>
            </a:solidFill>
          </a:ln>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r>
              <a:rPr lang="nl-NL">
                <a:solidFill>
                  <a:srgbClr val="073776"/>
                </a:solidFill>
              </a:rPr>
              <a:t>Anatomy</a:t>
            </a:r>
          </a:p>
        </p:txBody>
      </p:sp>
      <p:sp>
        <p:nvSpPr>
          <p:cNvPr id="9" name="Ovaal 8">
            <a:extLst>
              <a:ext uri="{FF2B5EF4-FFF2-40B4-BE49-F238E27FC236}">
                <a16:creationId xmlns:a16="http://schemas.microsoft.com/office/drawing/2014/main" id="{AF926B81-8FF0-073C-1C0B-ED84D13FEF20}"/>
              </a:ext>
            </a:extLst>
          </p:cNvPr>
          <p:cNvSpPr/>
          <p:nvPr/>
        </p:nvSpPr>
        <p:spPr>
          <a:xfrm>
            <a:off x="5265820" y="1085706"/>
            <a:ext cx="1764059" cy="914400"/>
          </a:xfrm>
          <a:prstGeom prst="ellipse">
            <a:avLst/>
          </a:prstGeom>
          <a:ln w="28575">
            <a:solidFill>
              <a:srgbClr val="073776"/>
            </a:solidFill>
          </a:ln>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r>
              <a:rPr lang="nl-NL">
                <a:solidFill>
                  <a:srgbClr val="073776"/>
                </a:solidFill>
              </a:rPr>
              <a:t>Physiology</a:t>
            </a:r>
          </a:p>
        </p:txBody>
      </p:sp>
      <p:sp>
        <p:nvSpPr>
          <p:cNvPr id="10" name="Tekstvak 9">
            <a:extLst>
              <a:ext uri="{FF2B5EF4-FFF2-40B4-BE49-F238E27FC236}">
                <a16:creationId xmlns:a16="http://schemas.microsoft.com/office/drawing/2014/main" id="{1A31AB0D-4DA5-6F4E-3593-80550DE49691}"/>
              </a:ext>
            </a:extLst>
          </p:cNvPr>
          <p:cNvSpPr txBox="1"/>
          <p:nvPr/>
        </p:nvSpPr>
        <p:spPr>
          <a:xfrm>
            <a:off x="5327125" y="2489964"/>
            <a:ext cx="2750075" cy="1200329"/>
          </a:xfrm>
          <a:prstGeom prst="rect">
            <a:avLst/>
          </a:prstGeom>
          <a:noFill/>
        </p:spPr>
        <p:txBody>
          <a:bodyPr wrap="square" rtlCol="0">
            <a:spAutoFit/>
          </a:bodyPr>
          <a:lstStyle/>
          <a:p>
            <a:pPr marL="285750" indent="-285750">
              <a:buFont typeface="Arial" panose="020B0604020202020204" pitchFamily="34" charset="0"/>
              <a:buChar char="•"/>
            </a:pPr>
            <a:r>
              <a:rPr lang="nl-NL"/>
              <a:t>How?</a:t>
            </a:r>
          </a:p>
          <a:p>
            <a:pPr marL="285750" indent="-285750">
              <a:buFont typeface="Arial" panose="020B0604020202020204" pitchFamily="34" charset="0"/>
              <a:buChar char="•"/>
            </a:pPr>
            <a:r>
              <a:rPr lang="nl-NL"/>
              <a:t>Why?</a:t>
            </a:r>
          </a:p>
          <a:p>
            <a:pPr marL="285750" indent="-285750">
              <a:buFont typeface="Arial" panose="020B0604020202020204" pitchFamily="34" charset="0"/>
              <a:buChar char="•"/>
            </a:pPr>
            <a:endParaRPr lang="nl-NL"/>
          </a:p>
          <a:p>
            <a:endParaRPr lang="nl-NL"/>
          </a:p>
        </p:txBody>
      </p:sp>
      <p:sp>
        <p:nvSpPr>
          <p:cNvPr id="11" name="Tekstvak 10">
            <a:extLst>
              <a:ext uri="{FF2B5EF4-FFF2-40B4-BE49-F238E27FC236}">
                <a16:creationId xmlns:a16="http://schemas.microsoft.com/office/drawing/2014/main" id="{9454477D-5EBA-0963-ED2A-BA1C18024E00}"/>
              </a:ext>
            </a:extLst>
          </p:cNvPr>
          <p:cNvSpPr txBox="1"/>
          <p:nvPr/>
        </p:nvSpPr>
        <p:spPr>
          <a:xfrm>
            <a:off x="1256702" y="2408178"/>
            <a:ext cx="2750075" cy="1969770"/>
          </a:xfrm>
          <a:prstGeom prst="rect">
            <a:avLst/>
          </a:prstGeom>
          <a:noFill/>
        </p:spPr>
        <p:txBody>
          <a:bodyPr wrap="square" rtlCol="0">
            <a:spAutoFit/>
          </a:bodyPr>
          <a:lstStyle/>
          <a:p>
            <a:pPr marL="285750" indent="-285750">
              <a:buClr>
                <a:srgbClr val="073776"/>
              </a:buClr>
              <a:buFont typeface="Arial" panose="020B0604020202020204" pitchFamily="34" charset="0"/>
              <a:buChar char="•"/>
            </a:pPr>
            <a:r>
              <a:rPr lang="nl-NL"/>
              <a:t>What?</a:t>
            </a:r>
          </a:p>
          <a:p>
            <a:pPr marL="285750" indent="-285750">
              <a:buClr>
                <a:srgbClr val="073776"/>
              </a:buClr>
              <a:buFont typeface="Arial" panose="020B0604020202020204" pitchFamily="34" charset="0"/>
              <a:buChar char="•"/>
            </a:pPr>
            <a:r>
              <a:rPr lang="nl-NL"/>
              <a:t>Where?</a:t>
            </a:r>
            <a:br>
              <a:rPr lang="nl-NL"/>
            </a:br>
            <a:endParaRPr lang="nl-NL"/>
          </a:p>
          <a:p>
            <a:pPr marL="285750" indent="-285750">
              <a:buClr>
                <a:srgbClr val="073776"/>
              </a:buClr>
              <a:buFont typeface="Arial" panose="020B0604020202020204" pitchFamily="34" charset="0"/>
              <a:buChar char="•"/>
            </a:pPr>
            <a:r>
              <a:rPr lang="nl-NL"/>
              <a:t>Already shown in NN</a:t>
            </a:r>
          </a:p>
          <a:p>
            <a:pPr marL="742950" lvl="1" indent="-285750">
              <a:buClr>
                <a:srgbClr val="073776"/>
              </a:buClr>
              <a:buFont typeface="Arial" panose="020B0604020202020204" pitchFamily="34" charset="0"/>
              <a:buChar char="•"/>
            </a:pPr>
            <a:r>
              <a:rPr lang="nl-NL"/>
              <a:t>TotalSegmentator </a:t>
            </a:r>
            <a:r>
              <a:rPr lang="nl-NL" sz="1200"/>
              <a:t>(Wasserthal et al., 2023)</a:t>
            </a:r>
          </a:p>
          <a:p>
            <a:pPr marL="285750" indent="-285750">
              <a:buClr>
                <a:srgbClr val="073776"/>
              </a:buClr>
              <a:buFont typeface="Arial" panose="020B0604020202020204" pitchFamily="34" charset="0"/>
              <a:buChar char="•"/>
            </a:pPr>
            <a:endParaRPr lang="nl-NL"/>
          </a:p>
        </p:txBody>
      </p:sp>
    </p:spTree>
    <p:extLst>
      <p:ext uri="{BB962C8B-B14F-4D97-AF65-F5344CB8AC3E}">
        <p14:creationId xmlns:p14="http://schemas.microsoft.com/office/powerpoint/2010/main" val="5440050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549E261-A391-3C3F-B20E-253278418BCB}"/>
              </a:ext>
            </a:extLst>
          </p:cNvPr>
          <p:cNvSpPr>
            <a:spLocks noGrp="1"/>
          </p:cNvSpPr>
          <p:nvPr>
            <p:ph type="title"/>
          </p:nvPr>
        </p:nvSpPr>
        <p:spPr>
          <a:xfrm>
            <a:off x="1705838" y="400050"/>
            <a:ext cx="5531870" cy="457200"/>
          </a:xfrm>
        </p:spPr>
        <p:txBody>
          <a:bodyPr/>
          <a:lstStyle/>
          <a:p>
            <a:r>
              <a:rPr lang="nl-NL" b="0"/>
              <a:t>Can a Neural Network Learn Physiology?</a:t>
            </a:r>
          </a:p>
        </p:txBody>
      </p:sp>
      <p:sp>
        <p:nvSpPr>
          <p:cNvPr id="4" name="Tijdelijke aanduiding voor datum 3">
            <a:extLst>
              <a:ext uri="{FF2B5EF4-FFF2-40B4-BE49-F238E27FC236}">
                <a16:creationId xmlns:a16="http://schemas.microsoft.com/office/drawing/2014/main" id="{BD1B2192-9E4E-51DF-53BB-A5782D5CF7C4}"/>
              </a:ext>
            </a:extLst>
          </p:cNvPr>
          <p:cNvSpPr>
            <a:spLocks noGrp="1"/>
          </p:cNvSpPr>
          <p:nvPr>
            <p:ph type="dt" sz="half" idx="2"/>
          </p:nvPr>
        </p:nvSpPr>
        <p:spPr/>
        <p:txBody>
          <a:bodyPr/>
          <a:lstStyle/>
          <a:p>
            <a:fld id="{A7BDDEFD-4FCF-7348-AEF1-A537DD785750}" type="datetime4">
              <a:rPr lang="en-US" smtClean="0"/>
              <a:t>July 10, 2024</a:t>
            </a:fld>
            <a:endParaRPr lang="en-US"/>
          </a:p>
        </p:txBody>
      </p:sp>
      <p:sp>
        <p:nvSpPr>
          <p:cNvPr id="5" name="Tijdelijke aanduiding voor voettekst 4">
            <a:extLst>
              <a:ext uri="{FF2B5EF4-FFF2-40B4-BE49-F238E27FC236}">
                <a16:creationId xmlns:a16="http://schemas.microsoft.com/office/drawing/2014/main" id="{56706ABD-3D56-8CA5-6CB8-1AEAEDDA48BA}"/>
              </a:ext>
            </a:extLst>
          </p:cNvPr>
          <p:cNvSpPr>
            <a:spLocks noGrp="1"/>
          </p:cNvSpPr>
          <p:nvPr>
            <p:ph type="ftr" sz="quarter" idx="3"/>
          </p:nvPr>
        </p:nvSpPr>
        <p:spPr/>
        <p:txBody>
          <a:bodyPr/>
          <a:lstStyle/>
          <a:p>
            <a:r>
              <a:rPr lang="en-US"/>
              <a:t>Computer Aided Medical Procedures</a:t>
            </a:r>
            <a:endParaRPr lang="en-US" dirty="0"/>
          </a:p>
        </p:txBody>
      </p:sp>
      <p:sp>
        <p:nvSpPr>
          <p:cNvPr id="6" name="Tijdelijke aanduiding voor dianummer 5">
            <a:extLst>
              <a:ext uri="{FF2B5EF4-FFF2-40B4-BE49-F238E27FC236}">
                <a16:creationId xmlns:a16="http://schemas.microsoft.com/office/drawing/2014/main" id="{B688F4D8-FF0F-DC3B-D5BE-3B2D499596C1}"/>
              </a:ext>
            </a:extLst>
          </p:cNvPr>
          <p:cNvSpPr>
            <a:spLocks noGrp="1"/>
          </p:cNvSpPr>
          <p:nvPr>
            <p:ph type="sldNum" sz="quarter" idx="4"/>
          </p:nvPr>
        </p:nvSpPr>
        <p:spPr/>
        <p:txBody>
          <a:bodyPr/>
          <a:lstStyle/>
          <a:p>
            <a:r>
              <a:rPr lang="en-US"/>
              <a:t>Slide </a:t>
            </a:r>
            <a:fld id="{E27654B9-2CBC-E046-9B7E-70345D26D3AC}" type="slidenum">
              <a:rPr lang="en-US" smtClean="0"/>
              <a:t>50</a:t>
            </a:fld>
            <a:endParaRPr lang="en-US" dirty="0"/>
          </a:p>
        </p:txBody>
      </p:sp>
    </p:spTree>
    <p:extLst>
      <p:ext uri="{BB962C8B-B14F-4D97-AF65-F5344CB8AC3E}">
        <p14:creationId xmlns:p14="http://schemas.microsoft.com/office/powerpoint/2010/main" val="418995993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549E261-A391-3C3F-B20E-253278418BCB}"/>
              </a:ext>
            </a:extLst>
          </p:cNvPr>
          <p:cNvSpPr>
            <a:spLocks noGrp="1"/>
          </p:cNvSpPr>
          <p:nvPr>
            <p:ph type="title"/>
          </p:nvPr>
        </p:nvSpPr>
        <p:spPr>
          <a:xfrm>
            <a:off x="1705838" y="400050"/>
            <a:ext cx="5531870" cy="457200"/>
          </a:xfrm>
        </p:spPr>
        <p:txBody>
          <a:bodyPr/>
          <a:lstStyle/>
          <a:p>
            <a:r>
              <a:rPr lang="nl-NL" b="0"/>
              <a:t>Can a Neural Network Learn Physiology?</a:t>
            </a:r>
          </a:p>
        </p:txBody>
      </p:sp>
      <p:sp>
        <p:nvSpPr>
          <p:cNvPr id="4" name="Tijdelijke aanduiding voor datum 3">
            <a:extLst>
              <a:ext uri="{FF2B5EF4-FFF2-40B4-BE49-F238E27FC236}">
                <a16:creationId xmlns:a16="http://schemas.microsoft.com/office/drawing/2014/main" id="{BD1B2192-9E4E-51DF-53BB-A5782D5CF7C4}"/>
              </a:ext>
            </a:extLst>
          </p:cNvPr>
          <p:cNvSpPr>
            <a:spLocks noGrp="1"/>
          </p:cNvSpPr>
          <p:nvPr>
            <p:ph type="dt" sz="half" idx="2"/>
          </p:nvPr>
        </p:nvSpPr>
        <p:spPr/>
        <p:txBody>
          <a:bodyPr/>
          <a:lstStyle/>
          <a:p>
            <a:fld id="{A7BDDEFD-4FCF-7348-AEF1-A537DD785750}" type="datetime4">
              <a:rPr lang="en-US" smtClean="0"/>
              <a:t>July 10, 2024</a:t>
            </a:fld>
            <a:endParaRPr lang="en-US"/>
          </a:p>
        </p:txBody>
      </p:sp>
      <p:sp>
        <p:nvSpPr>
          <p:cNvPr id="5" name="Tijdelijke aanduiding voor voettekst 4">
            <a:extLst>
              <a:ext uri="{FF2B5EF4-FFF2-40B4-BE49-F238E27FC236}">
                <a16:creationId xmlns:a16="http://schemas.microsoft.com/office/drawing/2014/main" id="{56706ABD-3D56-8CA5-6CB8-1AEAEDDA48BA}"/>
              </a:ext>
            </a:extLst>
          </p:cNvPr>
          <p:cNvSpPr>
            <a:spLocks noGrp="1"/>
          </p:cNvSpPr>
          <p:nvPr>
            <p:ph type="ftr" sz="quarter" idx="3"/>
          </p:nvPr>
        </p:nvSpPr>
        <p:spPr/>
        <p:txBody>
          <a:bodyPr/>
          <a:lstStyle/>
          <a:p>
            <a:r>
              <a:rPr lang="en-US"/>
              <a:t>Computer Aided Medical Procedures</a:t>
            </a:r>
            <a:endParaRPr lang="en-US" dirty="0"/>
          </a:p>
        </p:txBody>
      </p:sp>
      <p:sp>
        <p:nvSpPr>
          <p:cNvPr id="6" name="Tijdelijke aanduiding voor dianummer 5">
            <a:extLst>
              <a:ext uri="{FF2B5EF4-FFF2-40B4-BE49-F238E27FC236}">
                <a16:creationId xmlns:a16="http://schemas.microsoft.com/office/drawing/2014/main" id="{B688F4D8-FF0F-DC3B-D5BE-3B2D499596C1}"/>
              </a:ext>
            </a:extLst>
          </p:cNvPr>
          <p:cNvSpPr>
            <a:spLocks noGrp="1"/>
          </p:cNvSpPr>
          <p:nvPr>
            <p:ph type="sldNum" sz="quarter" idx="4"/>
          </p:nvPr>
        </p:nvSpPr>
        <p:spPr/>
        <p:txBody>
          <a:bodyPr/>
          <a:lstStyle/>
          <a:p>
            <a:r>
              <a:rPr lang="en-US"/>
              <a:t>Slide </a:t>
            </a:r>
            <a:fld id="{E27654B9-2CBC-E046-9B7E-70345D26D3AC}" type="slidenum">
              <a:rPr lang="en-US" smtClean="0"/>
              <a:t>51</a:t>
            </a:fld>
            <a:endParaRPr lang="en-US" dirty="0"/>
          </a:p>
        </p:txBody>
      </p:sp>
      <p:sp>
        <p:nvSpPr>
          <p:cNvPr id="10" name="Titel 1">
            <a:extLst>
              <a:ext uri="{FF2B5EF4-FFF2-40B4-BE49-F238E27FC236}">
                <a16:creationId xmlns:a16="http://schemas.microsoft.com/office/drawing/2014/main" id="{3EF1D000-1572-B09A-B1AC-4B602DE4FB63}"/>
              </a:ext>
            </a:extLst>
          </p:cNvPr>
          <p:cNvSpPr txBox="1">
            <a:spLocks/>
          </p:cNvSpPr>
          <p:nvPr/>
        </p:nvSpPr>
        <p:spPr bwMode="auto">
          <a:xfrm>
            <a:off x="2942602" y="1096505"/>
            <a:ext cx="340501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lvl1pPr algn="l" rtl="0" eaLnBrk="1" fontAlgn="base" hangingPunct="1">
              <a:spcBef>
                <a:spcPct val="0"/>
              </a:spcBef>
              <a:spcAft>
                <a:spcPct val="0"/>
              </a:spcAft>
              <a:defRPr sz="2400" b="1">
                <a:solidFill>
                  <a:srgbClr val="333333"/>
                </a:solidFill>
                <a:latin typeface="+mj-lt"/>
                <a:ea typeface="ＭＳ Ｐゴシック" charset="0"/>
                <a:cs typeface="ＭＳ Ｐゴシック" charset="0"/>
              </a:defRPr>
            </a:lvl1pPr>
            <a:lvl2pPr algn="l" rtl="0" eaLnBrk="1" fontAlgn="base" hangingPunct="1">
              <a:spcBef>
                <a:spcPct val="0"/>
              </a:spcBef>
              <a:spcAft>
                <a:spcPct val="0"/>
              </a:spcAft>
              <a:defRPr sz="2400" b="1">
                <a:solidFill>
                  <a:srgbClr val="333333"/>
                </a:solidFill>
                <a:latin typeface="TUM Neue Helvetica 55 Regular" pitchFamily="34" charset="0"/>
                <a:ea typeface="ＭＳ Ｐゴシック" charset="0"/>
                <a:cs typeface="ＭＳ Ｐゴシック" charset="0"/>
              </a:defRPr>
            </a:lvl2pPr>
            <a:lvl3pPr algn="l" rtl="0" eaLnBrk="1" fontAlgn="base" hangingPunct="1">
              <a:spcBef>
                <a:spcPct val="0"/>
              </a:spcBef>
              <a:spcAft>
                <a:spcPct val="0"/>
              </a:spcAft>
              <a:defRPr sz="2400" b="1">
                <a:solidFill>
                  <a:srgbClr val="333333"/>
                </a:solidFill>
                <a:latin typeface="TUM Neue Helvetica 55 Regular" pitchFamily="34" charset="0"/>
                <a:ea typeface="ＭＳ Ｐゴシック" charset="0"/>
                <a:cs typeface="ＭＳ Ｐゴシック" charset="0"/>
              </a:defRPr>
            </a:lvl3pPr>
            <a:lvl4pPr algn="l" rtl="0" eaLnBrk="1" fontAlgn="base" hangingPunct="1">
              <a:spcBef>
                <a:spcPct val="0"/>
              </a:spcBef>
              <a:spcAft>
                <a:spcPct val="0"/>
              </a:spcAft>
              <a:defRPr sz="2400" b="1">
                <a:solidFill>
                  <a:srgbClr val="333333"/>
                </a:solidFill>
                <a:latin typeface="TUM Neue Helvetica 55 Regular" pitchFamily="34" charset="0"/>
                <a:ea typeface="ＭＳ Ｐゴシック" charset="0"/>
                <a:cs typeface="ＭＳ Ｐゴシック" charset="0"/>
              </a:defRPr>
            </a:lvl4pPr>
            <a:lvl5pPr algn="l" rtl="0" eaLnBrk="1" fontAlgn="base" hangingPunct="1">
              <a:spcBef>
                <a:spcPct val="0"/>
              </a:spcBef>
              <a:spcAft>
                <a:spcPct val="0"/>
              </a:spcAft>
              <a:defRPr sz="2400" b="1">
                <a:solidFill>
                  <a:srgbClr val="333333"/>
                </a:solidFill>
                <a:latin typeface="TUM Neue Helvetica 55 Regular" pitchFamily="34" charset="0"/>
                <a:ea typeface="ＭＳ Ｐゴシック" charset="0"/>
                <a:cs typeface="ＭＳ Ｐゴシック" charset="0"/>
              </a:defRPr>
            </a:lvl5pPr>
            <a:lvl6pPr marL="457200" algn="l" rtl="0" eaLnBrk="1" fontAlgn="base" hangingPunct="1">
              <a:spcBef>
                <a:spcPct val="0"/>
              </a:spcBef>
              <a:spcAft>
                <a:spcPct val="0"/>
              </a:spcAft>
              <a:defRPr sz="2400" b="1">
                <a:solidFill>
                  <a:srgbClr val="333333"/>
                </a:solidFill>
                <a:latin typeface="TUM Neue Helvetica 55 Regular" pitchFamily="34" charset="0"/>
              </a:defRPr>
            </a:lvl6pPr>
            <a:lvl7pPr marL="914400" algn="l" rtl="0" eaLnBrk="1" fontAlgn="base" hangingPunct="1">
              <a:spcBef>
                <a:spcPct val="0"/>
              </a:spcBef>
              <a:spcAft>
                <a:spcPct val="0"/>
              </a:spcAft>
              <a:defRPr sz="2400" b="1">
                <a:solidFill>
                  <a:srgbClr val="333333"/>
                </a:solidFill>
                <a:latin typeface="TUM Neue Helvetica 55 Regular" pitchFamily="34" charset="0"/>
              </a:defRPr>
            </a:lvl7pPr>
            <a:lvl8pPr marL="1371600" algn="l" rtl="0" eaLnBrk="1" fontAlgn="base" hangingPunct="1">
              <a:spcBef>
                <a:spcPct val="0"/>
              </a:spcBef>
              <a:spcAft>
                <a:spcPct val="0"/>
              </a:spcAft>
              <a:defRPr sz="2400" b="1">
                <a:solidFill>
                  <a:srgbClr val="333333"/>
                </a:solidFill>
                <a:latin typeface="TUM Neue Helvetica 55 Regular" pitchFamily="34" charset="0"/>
              </a:defRPr>
            </a:lvl8pPr>
            <a:lvl9pPr marL="1828800" algn="l" rtl="0" eaLnBrk="1" fontAlgn="base" hangingPunct="1">
              <a:spcBef>
                <a:spcPct val="0"/>
              </a:spcBef>
              <a:spcAft>
                <a:spcPct val="0"/>
              </a:spcAft>
              <a:defRPr sz="2400" b="1">
                <a:solidFill>
                  <a:srgbClr val="333333"/>
                </a:solidFill>
                <a:latin typeface="TUM Neue Helvetica 55 Regular" pitchFamily="34" charset="0"/>
              </a:defRPr>
            </a:lvl9pPr>
          </a:lstStyle>
          <a:p>
            <a:pPr defTabSz="914400"/>
            <a:r>
              <a:rPr lang="nl-NL" sz="3200" b="0" kern="0"/>
              <a:t>In theory </a:t>
            </a:r>
            <a:r>
              <a:rPr lang="nl-NL" sz="3200" kern="0">
                <a:sym typeface="Wingdings" panose="05000000000000000000" pitchFamily="2" charset="2"/>
              </a:rPr>
              <a:t> </a:t>
            </a:r>
            <a:r>
              <a:rPr lang="nl-NL" sz="3200" kern="0">
                <a:solidFill>
                  <a:srgbClr val="00B050"/>
                </a:solidFill>
                <a:sym typeface="Wingdings" panose="05000000000000000000" pitchFamily="2" charset="2"/>
              </a:rPr>
              <a:t>Yes!</a:t>
            </a:r>
            <a:endParaRPr lang="nl-NL" sz="3200" kern="0">
              <a:solidFill>
                <a:srgbClr val="00B050"/>
              </a:solidFill>
            </a:endParaRPr>
          </a:p>
        </p:txBody>
      </p:sp>
    </p:spTree>
    <p:extLst>
      <p:ext uri="{BB962C8B-B14F-4D97-AF65-F5344CB8AC3E}">
        <p14:creationId xmlns:p14="http://schemas.microsoft.com/office/powerpoint/2010/main" val="200527630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549E261-A391-3C3F-B20E-253278418BCB}"/>
              </a:ext>
            </a:extLst>
          </p:cNvPr>
          <p:cNvSpPr>
            <a:spLocks noGrp="1"/>
          </p:cNvSpPr>
          <p:nvPr>
            <p:ph type="title"/>
          </p:nvPr>
        </p:nvSpPr>
        <p:spPr>
          <a:xfrm>
            <a:off x="1705838" y="400050"/>
            <a:ext cx="5531870" cy="457200"/>
          </a:xfrm>
        </p:spPr>
        <p:txBody>
          <a:bodyPr/>
          <a:lstStyle/>
          <a:p>
            <a:r>
              <a:rPr lang="nl-NL" b="0"/>
              <a:t>Can a Neural Network Learn Physiology?</a:t>
            </a:r>
          </a:p>
        </p:txBody>
      </p:sp>
      <p:sp>
        <p:nvSpPr>
          <p:cNvPr id="4" name="Tijdelijke aanduiding voor datum 3">
            <a:extLst>
              <a:ext uri="{FF2B5EF4-FFF2-40B4-BE49-F238E27FC236}">
                <a16:creationId xmlns:a16="http://schemas.microsoft.com/office/drawing/2014/main" id="{BD1B2192-9E4E-51DF-53BB-A5782D5CF7C4}"/>
              </a:ext>
            </a:extLst>
          </p:cNvPr>
          <p:cNvSpPr>
            <a:spLocks noGrp="1"/>
          </p:cNvSpPr>
          <p:nvPr>
            <p:ph type="dt" sz="half" idx="2"/>
          </p:nvPr>
        </p:nvSpPr>
        <p:spPr/>
        <p:txBody>
          <a:bodyPr/>
          <a:lstStyle/>
          <a:p>
            <a:fld id="{A7BDDEFD-4FCF-7348-AEF1-A537DD785750}" type="datetime4">
              <a:rPr lang="en-US" smtClean="0"/>
              <a:t>July 10, 2024</a:t>
            </a:fld>
            <a:endParaRPr lang="en-US"/>
          </a:p>
        </p:txBody>
      </p:sp>
      <p:sp>
        <p:nvSpPr>
          <p:cNvPr id="5" name="Tijdelijke aanduiding voor voettekst 4">
            <a:extLst>
              <a:ext uri="{FF2B5EF4-FFF2-40B4-BE49-F238E27FC236}">
                <a16:creationId xmlns:a16="http://schemas.microsoft.com/office/drawing/2014/main" id="{56706ABD-3D56-8CA5-6CB8-1AEAEDDA48BA}"/>
              </a:ext>
            </a:extLst>
          </p:cNvPr>
          <p:cNvSpPr>
            <a:spLocks noGrp="1"/>
          </p:cNvSpPr>
          <p:nvPr>
            <p:ph type="ftr" sz="quarter" idx="3"/>
          </p:nvPr>
        </p:nvSpPr>
        <p:spPr/>
        <p:txBody>
          <a:bodyPr/>
          <a:lstStyle/>
          <a:p>
            <a:r>
              <a:rPr lang="en-US"/>
              <a:t>Computer Aided Medical Procedures</a:t>
            </a:r>
            <a:endParaRPr lang="en-US" dirty="0"/>
          </a:p>
        </p:txBody>
      </p:sp>
      <p:sp>
        <p:nvSpPr>
          <p:cNvPr id="6" name="Tijdelijke aanduiding voor dianummer 5">
            <a:extLst>
              <a:ext uri="{FF2B5EF4-FFF2-40B4-BE49-F238E27FC236}">
                <a16:creationId xmlns:a16="http://schemas.microsoft.com/office/drawing/2014/main" id="{B688F4D8-FF0F-DC3B-D5BE-3B2D499596C1}"/>
              </a:ext>
            </a:extLst>
          </p:cNvPr>
          <p:cNvSpPr>
            <a:spLocks noGrp="1"/>
          </p:cNvSpPr>
          <p:nvPr>
            <p:ph type="sldNum" sz="quarter" idx="4"/>
          </p:nvPr>
        </p:nvSpPr>
        <p:spPr/>
        <p:txBody>
          <a:bodyPr/>
          <a:lstStyle/>
          <a:p>
            <a:r>
              <a:rPr lang="en-US"/>
              <a:t>Slide </a:t>
            </a:r>
            <a:fld id="{E27654B9-2CBC-E046-9B7E-70345D26D3AC}" type="slidenum">
              <a:rPr lang="en-US" smtClean="0"/>
              <a:t>52</a:t>
            </a:fld>
            <a:endParaRPr lang="en-US" dirty="0"/>
          </a:p>
        </p:txBody>
      </p:sp>
      <p:sp>
        <p:nvSpPr>
          <p:cNvPr id="7" name="Titel 1">
            <a:extLst>
              <a:ext uri="{FF2B5EF4-FFF2-40B4-BE49-F238E27FC236}">
                <a16:creationId xmlns:a16="http://schemas.microsoft.com/office/drawing/2014/main" id="{E84C29ED-A899-618C-301D-B72627211D7B}"/>
              </a:ext>
            </a:extLst>
          </p:cNvPr>
          <p:cNvSpPr txBox="1">
            <a:spLocks/>
          </p:cNvSpPr>
          <p:nvPr/>
        </p:nvSpPr>
        <p:spPr bwMode="auto">
          <a:xfrm>
            <a:off x="307894" y="2301498"/>
            <a:ext cx="8404225" cy="7846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lvl1pPr algn="l" rtl="0" eaLnBrk="1" fontAlgn="base" hangingPunct="1">
              <a:spcBef>
                <a:spcPct val="0"/>
              </a:spcBef>
              <a:spcAft>
                <a:spcPct val="0"/>
              </a:spcAft>
              <a:defRPr sz="2400" b="1">
                <a:solidFill>
                  <a:srgbClr val="333333"/>
                </a:solidFill>
                <a:latin typeface="+mj-lt"/>
                <a:ea typeface="ＭＳ Ｐゴシック" charset="0"/>
                <a:cs typeface="ＭＳ Ｐゴシック" charset="0"/>
              </a:defRPr>
            </a:lvl1pPr>
            <a:lvl2pPr algn="l" rtl="0" eaLnBrk="1" fontAlgn="base" hangingPunct="1">
              <a:spcBef>
                <a:spcPct val="0"/>
              </a:spcBef>
              <a:spcAft>
                <a:spcPct val="0"/>
              </a:spcAft>
              <a:defRPr sz="2400" b="1">
                <a:solidFill>
                  <a:srgbClr val="333333"/>
                </a:solidFill>
                <a:latin typeface="TUM Neue Helvetica 55 Regular" pitchFamily="34" charset="0"/>
                <a:ea typeface="ＭＳ Ｐゴシック" charset="0"/>
                <a:cs typeface="ＭＳ Ｐゴシック" charset="0"/>
              </a:defRPr>
            </a:lvl2pPr>
            <a:lvl3pPr algn="l" rtl="0" eaLnBrk="1" fontAlgn="base" hangingPunct="1">
              <a:spcBef>
                <a:spcPct val="0"/>
              </a:spcBef>
              <a:spcAft>
                <a:spcPct val="0"/>
              </a:spcAft>
              <a:defRPr sz="2400" b="1">
                <a:solidFill>
                  <a:srgbClr val="333333"/>
                </a:solidFill>
                <a:latin typeface="TUM Neue Helvetica 55 Regular" pitchFamily="34" charset="0"/>
                <a:ea typeface="ＭＳ Ｐゴシック" charset="0"/>
                <a:cs typeface="ＭＳ Ｐゴシック" charset="0"/>
              </a:defRPr>
            </a:lvl3pPr>
            <a:lvl4pPr algn="l" rtl="0" eaLnBrk="1" fontAlgn="base" hangingPunct="1">
              <a:spcBef>
                <a:spcPct val="0"/>
              </a:spcBef>
              <a:spcAft>
                <a:spcPct val="0"/>
              </a:spcAft>
              <a:defRPr sz="2400" b="1">
                <a:solidFill>
                  <a:srgbClr val="333333"/>
                </a:solidFill>
                <a:latin typeface="TUM Neue Helvetica 55 Regular" pitchFamily="34" charset="0"/>
                <a:ea typeface="ＭＳ Ｐゴシック" charset="0"/>
                <a:cs typeface="ＭＳ Ｐゴシック" charset="0"/>
              </a:defRPr>
            </a:lvl4pPr>
            <a:lvl5pPr algn="l" rtl="0" eaLnBrk="1" fontAlgn="base" hangingPunct="1">
              <a:spcBef>
                <a:spcPct val="0"/>
              </a:spcBef>
              <a:spcAft>
                <a:spcPct val="0"/>
              </a:spcAft>
              <a:defRPr sz="2400" b="1">
                <a:solidFill>
                  <a:srgbClr val="333333"/>
                </a:solidFill>
                <a:latin typeface="TUM Neue Helvetica 55 Regular" pitchFamily="34" charset="0"/>
                <a:ea typeface="ＭＳ Ｐゴシック" charset="0"/>
                <a:cs typeface="ＭＳ Ｐゴシック" charset="0"/>
              </a:defRPr>
            </a:lvl5pPr>
            <a:lvl6pPr marL="457200" algn="l" rtl="0" eaLnBrk="1" fontAlgn="base" hangingPunct="1">
              <a:spcBef>
                <a:spcPct val="0"/>
              </a:spcBef>
              <a:spcAft>
                <a:spcPct val="0"/>
              </a:spcAft>
              <a:defRPr sz="2400" b="1">
                <a:solidFill>
                  <a:srgbClr val="333333"/>
                </a:solidFill>
                <a:latin typeface="TUM Neue Helvetica 55 Regular" pitchFamily="34" charset="0"/>
              </a:defRPr>
            </a:lvl6pPr>
            <a:lvl7pPr marL="914400" algn="l" rtl="0" eaLnBrk="1" fontAlgn="base" hangingPunct="1">
              <a:spcBef>
                <a:spcPct val="0"/>
              </a:spcBef>
              <a:spcAft>
                <a:spcPct val="0"/>
              </a:spcAft>
              <a:defRPr sz="2400" b="1">
                <a:solidFill>
                  <a:srgbClr val="333333"/>
                </a:solidFill>
                <a:latin typeface="TUM Neue Helvetica 55 Regular" pitchFamily="34" charset="0"/>
              </a:defRPr>
            </a:lvl7pPr>
            <a:lvl8pPr marL="1371600" algn="l" rtl="0" eaLnBrk="1" fontAlgn="base" hangingPunct="1">
              <a:spcBef>
                <a:spcPct val="0"/>
              </a:spcBef>
              <a:spcAft>
                <a:spcPct val="0"/>
              </a:spcAft>
              <a:defRPr sz="2400" b="1">
                <a:solidFill>
                  <a:srgbClr val="333333"/>
                </a:solidFill>
                <a:latin typeface="TUM Neue Helvetica 55 Regular" pitchFamily="34" charset="0"/>
              </a:defRPr>
            </a:lvl8pPr>
            <a:lvl9pPr marL="1828800" algn="l" rtl="0" eaLnBrk="1" fontAlgn="base" hangingPunct="1">
              <a:spcBef>
                <a:spcPct val="0"/>
              </a:spcBef>
              <a:spcAft>
                <a:spcPct val="0"/>
              </a:spcAft>
              <a:defRPr sz="2400" b="1">
                <a:solidFill>
                  <a:srgbClr val="333333"/>
                </a:solidFill>
                <a:latin typeface="TUM Neue Helvetica 55 Regular" pitchFamily="34" charset="0"/>
              </a:defRPr>
            </a:lvl9pPr>
          </a:lstStyle>
          <a:p>
            <a:pPr algn="ctr" defTabSz="914400"/>
            <a:r>
              <a:rPr lang="nl-NL" b="0" kern="0"/>
              <a:t>Must a NN learn Physiology?</a:t>
            </a:r>
          </a:p>
          <a:p>
            <a:pPr algn="ctr" defTabSz="914400"/>
            <a:r>
              <a:rPr lang="nl-NL" b="0" kern="0"/>
              <a:t> </a:t>
            </a:r>
          </a:p>
        </p:txBody>
      </p:sp>
      <p:sp>
        <p:nvSpPr>
          <p:cNvPr id="10" name="Titel 1">
            <a:extLst>
              <a:ext uri="{FF2B5EF4-FFF2-40B4-BE49-F238E27FC236}">
                <a16:creationId xmlns:a16="http://schemas.microsoft.com/office/drawing/2014/main" id="{3EF1D000-1572-B09A-B1AC-4B602DE4FB63}"/>
              </a:ext>
            </a:extLst>
          </p:cNvPr>
          <p:cNvSpPr txBox="1">
            <a:spLocks/>
          </p:cNvSpPr>
          <p:nvPr/>
        </p:nvSpPr>
        <p:spPr bwMode="auto">
          <a:xfrm>
            <a:off x="2942602" y="1096505"/>
            <a:ext cx="340501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lvl1pPr algn="l" rtl="0" eaLnBrk="1" fontAlgn="base" hangingPunct="1">
              <a:spcBef>
                <a:spcPct val="0"/>
              </a:spcBef>
              <a:spcAft>
                <a:spcPct val="0"/>
              </a:spcAft>
              <a:defRPr sz="2400" b="1">
                <a:solidFill>
                  <a:srgbClr val="333333"/>
                </a:solidFill>
                <a:latin typeface="+mj-lt"/>
                <a:ea typeface="ＭＳ Ｐゴシック" charset="0"/>
                <a:cs typeface="ＭＳ Ｐゴシック" charset="0"/>
              </a:defRPr>
            </a:lvl1pPr>
            <a:lvl2pPr algn="l" rtl="0" eaLnBrk="1" fontAlgn="base" hangingPunct="1">
              <a:spcBef>
                <a:spcPct val="0"/>
              </a:spcBef>
              <a:spcAft>
                <a:spcPct val="0"/>
              </a:spcAft>
              <a:defRPr sz="2400" b="1">
                <a:solidFill>
                  <a:srgbClr val="333333"/>
                </a:solidFill>
                <a:latin typeface="TUM Neue Helvetica 55 Regular" pitchFamily="34" charset="0"/>
                <a:ea typeface="ＭＳ Ｐゴシック" charset="0"/>
                <a:cs typeface="ＭＳ Ｐゴシック" charset="0"/>
              </a:defRPr>
            </a:lvl2pPr>
            <a:lvl3pPr algn="l" rtl="0" eaLnBrk="1" fontAlgn="base" hangingPunct="1">
              <a:spcBef>
                <a:spcPct val="0"/>
              </a:spcBef>
              <a:spcAft>
                <a:spcPct val="0"/>
              </a:spcAft>
              <a:defRPr sz="2400" b="1">
                <a:solidFill>
                  <a:srgbClr val="333333"/>
                </a:solidFill>
                <a:latin typeface="TUM Neue Helvetica 55 Regular" pitchFamily="34" charset="0"/>
                <a:ea typeface="ＭＳ Ｐゴシック" charset="0"/>
                <a:cs typeface="ＭＳ Ｐゴシック" charset="0"/>
              </a:defRPr>
            </a:lvl3pPr>
            <a:lvl4pPr algn="l" rtl="0" eaLnBrk="1" fontAlgn="base" hangingPunct="1">
              <a:spcBef>
                <a:spcPct val="0"/>
              </a:spcBef>
              <a:spcAft>
                <a:spcPct val="0"/>
              </a:spcAft>
              <a:defRPr sz="2400" b="1">
                <a:solidFill>
                  <a:srgbClr val="333333"/>
                </a:solidFill>
                <a:latin typeface="TUM Neue Helvetica 55 Regular" pitchFamily="34" charset="0"/>
                <a:ea typeface="ＭＳ Ｐゴシック" charset="0"/>
                <a:cs typeface="ＭＳ Ｐゴシック" charset="0"/>
              </a:defRPr>
            </a:lvl4pPr>
            <a:lvl5pPr algn="l" rtl="0" eaLnBrk="1" fontAlgn="base" hangingPunct="1">
              <a:spcBef>
                <a:spcPct val="0"/>
              </a:spcBef>
              <a:spcAft>
                <a:spcPct val="0"/>
              </a:spcAft>
              <a:defRPr sz="2400" b="1">
                <a:solidFill>
                  <a:srgbClr val="333333"/>
                </a:solidFill>
                <a:latin typeface="TUM Neue Helvetica 55 Regular" pitchFamily="34" charset="0"/>
                <a:ea typeface="ＭＳ Ｐゴシック" charset="0"/>
                <a:cs typeface="ＭＳ Ｐゴシック" charset="0"/>
              </a:defRPr>
            </a:lvl5pPr>
            <a:lvl6pPr marL="457200" algn="l" rtl="0" eaLnBrk="1" fontAlgn="base" hangingPunct="1">
              <a:spcBef>
                <a:spcPct val="0"/>
              </a:spcBef>
              <a:spcAft>
                <a:spcPct val="0"/>
              </a:spcAft>
              <a:defRPr sz="2400" b="1">
                <a:solidFill>
                  <a:srgbClr val="333333"/>
                </a:solidFill>
                <a:latin typeface="TUM Neue Helvetica 55 Regular" pitchFamily="34" charset="0"/>
              </a:defRPr>
            </a:lvl6pPr>
            <a:lvl7pPr marL="914400" algn="l" rtl="0" eaLnBrk="1" fontAlgn="base" hangingPunct="1">
              <a:spcBef>
                <a:spcPct val="0"/>
              </a:spcBef>
              <a:spcAft>
                <a:spcPct val="0"/>
              </a:spcAft>
              <a:defRPr sz="2400" b="1">
                <a:solidFill>
                  <a:srgbClr val="333333"/>
                </a:solidFill>
                <a:latin typeface="TUM Neue Helvetica 55 Regular" pitchFamily="34" charset="0"/>
              </a:defRPr>
            </a:lvl7pPr>
            <a:lvl8pPr marL="1371600" algn="l" rtl="0" eaLnBrk="1" fontAlgn="base" hangingPunct="1">
              <a:spcBef>
                <a:spcPct val="0"/>
              </a:spcBef>
              <a:spcAft>
                <a:spcPct val="0"/>
              </a:spcAft>
              <a:defRPr sz="2400" b="1">
                <a:solidFill>
                  <a:srgbClr val="333333"/>
                </a:solidFill>
                <a:latin typeface="TUM Neue Helvetica 55 Regular" pitchFamily="34" charset="0"/>
              </a:defRPr>
            </a:lvl8pPr>
            <a:lvl9pPr marL="1828800" algn="l" rtl="0" eaLnBrk="1" fontAlgn="base" hangingPunct="1">
              <a:spcBef>
                <a:spcPct val="0"/>
              </a:spcBef>
              <a:spcAft>
                <a:spcPct val="0"/>
              </a:spcAft>
              <a:defRPr sz="2400" b="1">
                <a:solidFill>
                  <a:srgbClr val="333333"/>
                </a:solidFill>
                <a:latin typeface="TUM Neue Helvetica 55 Regular" pitchFamily="34" charset="0"/>
              </a:defRPr>
            </a:lvl9pPr>
          </a:lstStyle>
          <a:p>
            <a:pPr defTabSz="914400"/>
            <a:r>
              <a:rPr lang="nl-NL" sz="3200" b="0" kern="0"/>
              <a:t>In theory </a:t>
            </a:r>
            <a:r>
              <a:rPr lang="nl-NL" sz="3200" b="0" kern="0">
                <a:sym typeface="Wingdings" panose="05000000000000000000" pitchFamily="2" charset="2"/>
              </a:rPr>
              <a:t> </a:t>
            </a:r>
            <a:r>
              <a:rPr lang="nl-NL" sz="3200" kern="0">
                <a:solidFill>
                  <a:srgbClr val="00B050"/>
                </a:solidFill>
                <a:sym typeface="Wingdings" panose="05000000000000000000" pitchFamily="2" charset="2"/>
              </a:rPr>
              <a:t>Yes!</a:t>
            </a:r>
            <a:endParaRPr lang="nl-NL" sz="3200" kern="0">
              <a:solidFill>
                <a:srgbClr val="00B050"/>
              </a:solidFill>
            </a:endParaRPr>
          </a:p>
        </p:txBody>
      </p:sp>
    </p:spTree>
    <p:extLst>
      <p:ext uri="{BB962C8B-B14F-4D97-AF65-F5344CB8AC3E}">
        <p14:creationId xmlns:p14="http://schemas.microsoft.com/office/powerpoint/2010/main" val="257756092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549E261-A391-3C3F-B20E-253278418BCB}"/>
              </a:ext>
            </a:extLst>
          </p:cNvPr>
          <p:cNvSpPr>
            <a:spLocks noGrp="1"/>
          </p:cNvSpPr>
          <p:nvPr>
            <p:ph type="title"/>
          </p:nvPr>
        </p:nvSpPr>
        <p:spPr>
          <a:xfrm>
            <a:off x="1705838" y="400050"/>
            <a:ext cx="5531870" cy="457200"/>
          </a:xfrm>
        </p:spPr>
        <p:txBody>
          <a:bodyPr/>
          <a:lstStyle/>
          <a:p>
            <a:r>
              <a:rPr lang="nl-NL" b="0"/>
              <a:t>Can a Neural Network Learn Physiology?</a:t>
            </a:r>
          </a:p>
        </p:txBody>
      </p:sp>
      <p:sp>
        <p:nvSpPr>
          <p:cNvPr id="4" name="Tijdelijke aanduiding voor datum 3">
            <a:extLst>
              <a:ext uri="{FF2B5EF4-FFF2-40B4-BE49-F238E27FC236}">
                <a16:creationId xmlns:a16="http://schemas.microsoft.com/office/drawing/2014/main" id="{BD1B2192-9E4E-51DF-53BB-A5782D5CF7C4}"/>
              </a:ext>
            </a:extLst>
          </p:cNvPr>
          <p:cNvSpPr>
            <a:spLocks noGrp="1"/>
          </p:cNvSpPr>
          <p:nvPr>
            <p:ph type="dt" sz="half" idx="2"/>
          </p:nvPr>
        </p:nvSpPr>
        <p:spPr/>
        <p:txBody>
          <a:bodyPr/>
          <a:lstStyle/>
          <a:p>
            <a:fld id="{A7BDDEFD-4FCF-7348-AEF1-A537DD785750}" type="datetime4">
              <a:rPr lang="en-US" smtClean="0"/>
              <a:t>July 10, 2024</a:t>
            </a:fld>
            <a:endParaRPr lang="en-US"/>
          </a:p>
        </p:txBody>
      </p:sp>
      <p:sp>
        <p:nvSpPr>
          <p:cNvPr id="5" name="Tijdelijke aanduiding voor voettekst 4">
            <a:extLst>
              <a:ext uri="{FF2B5EF4-FFF2-40B4-BE49-F238E27FC236}">
                <a16:creationId xmlns:a16="http://schemas.microsoft.com/office/drawing/2014/main" id="{56706ABD-3D56-8CA5-6CB8-1AEAEDDA48BA}"/>
              </a:ext>
            </a:extLst>
          </p:cNvPr>
          <p:cNvSpPr>
            <a:spLocks noGrp="1"/>
          </p:cNvSpPr>
          <p:nvPr>
            <p:ph type="ftr" sz="quarter" idx="3"/>
          </p:nvPr>
        </p:nvSpPr>
        <p:spPr/>
        <p:txBody>
          <a:bodyPr/>
          <a:lstStyle/>
          <a:p>
            <a:r>
              <a:rPr lang="en-US"/>
              <a:t>Computer Aided Medical Procedures</a:t>
            </a:r>
            <a:endParaRPr lang="en-US" dirty="0"/>
          </a:p>
        </p:txBody>
      </p:sp>
      <p:sp>
        <p:nvSpPr>
          <p:cNvPr id="6" name="Tijdelijke aanduiding voor dianummer 5">
            <a:extLst>
              <a:ext uri="{FF2B5EF4-FFF2-40B4-BE49-F238E27FC236}">
                <a16:creationId xmlns:a16="http://schemas.microsoft.com/office/drawing/2014/main" id="{B688F4D8-FF0F-DC3B-D5BE-3B2D499596C1}"/>
              </a:ext>
            </a:extLst>
          </p:cNvPr>
          <p:cNvSpPr>
            <a:spLocks noGrp="1"/>
          </p:cNvSpPr>
          <p:nvPr>
            <p:ph type="sldNum" sz="quarter" idx="4"/>
          </p:nvPr>
        </p:nvSpPr>
        <p:spPr/>
        <p:txBody>
          <a:bodyPr/>
          <a:lstStyle/>
          <a:p>
            <a:r>
              <a:rPr lang="en-US"/>
              <a:t>Slide </a:t>
            </a:r>
            <a:fld id="{E27654B9-2CBC-E046-9B7E-70345D26D3AC}" type="slidenum">
              <a:rPr lang="en-US" smtClean="0"/>
              <a:t>53</a:t>
            </a:fld>
            <a:endParaRPr lang="en-US" dirty="0"/>
          </a:p>
        </p:txBody>
      </p:sp>
      <p:sp>
        <p:nvSpPr>
          <p:cNvPr id="7" name="Titel 1">
            <a:extLst>
              <a:ext uri="{FF2B5EF4-FFF2-40B4-BE49-F238E27FC236}">
                <a16:creationId xmlns:a16="http://schemas.microsoft.com/office/drawing/2014/main" id="{E84C29ED-A899-618C-301D-B72627211D7B}"/>
              </a:ext>
            </a:extLst>
          </p:cNvPr>
          <p:cNvSpPr txBox="1">
            <a:spLocks/>
          </p:cNvSpPr>
          <p:nvPr/>
        </p:nvSpPr>
        <p:spPr bwMode="auto">
          <a:xfrm>
            <a:off x="307894" y="2301498"/>
            <a:ext cx="8404225" cy="7846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lvl1pPr algn="l" rtl="0" eaLnBrk="1" fontAlgn="base" hangingPunct="1">
              <a:spcBef>
                <a:spcPct val="0"/>
              </a:spcBef>
              <a:spcAft>
                <a:spcPct val="0"/>
              </a:spcAft>
              <a:defRPr sz="2400" b="1">
                <a:solidFill>
                  <a:srgbClr val="333333"/>
                </a:solidFill>
                <a:latin typeface="+mj-lt"/>
                <a:ea typeface="ＭＳ Ｐゴシック" charset="0"/>
                <a:cs typeface="ＭＳ Ｐゴシック" charset="0"/>
              </a:defRPr>
            </a:lvl1pPr>
            <a:lvl2pPr algn="l" rtl="0" eaLnBrk="1" fontAlgn="base" hangingPunct="1">
              <a:spcBef>
                <a:spcPct val="0"/>
              </a:spcBef>
              <a:spcAft>
                <a:spcPct val="0"/>
              </a:spcAft>
              <a:defRPr sz="2400" b="1">
                <a:solidFill>
                  <a:srgbClr val="333333"/>
                </a:solidFill>
                <a:latin typeface="TUM Neue Helvetica 55 Regular" pitchFamily="34" charset="0"/>
                <a:ea typeface="ＭＳ Ｐゴシック" charset="0"/>
                <a:cs typeface="ＭＳ Ｐゴシック" charset="0"/>
              </a:defRPr>
            </a:lvl2pPr>
            <a:lvl3pPr algn="l" rtl="0" eaLnBrk="1" fontAlgn="base" hangingPunct="1">
              <a:spcBef>
                <a:spcPct val="0"/>
              </a:spcBef>
              <a:spcAft>
                <a:spcPct val="0"/>
              </a:spcAft>
              <a:defRPr sz="2400" b="1">
                <a:solidFill>
                  <a:srgbClr val="333333"/>
                </a:solidFill>
                <a:latin typeface="TUM Neue Helvetica 55 Regular" pitchFamily="34" charset="0"/>
                <a:ea typeface="ＭＳ Ｐゴシック" charset="0"/>
                <a:cs typeface="ＭＳ Ｐゴシック" charset="0"/>
              </a:defRPr>
            </a:lvl3pPr>
            <a:lvl4pPr algn="l" rtl="0" eaLnBrk="1" fontAlgn="base" hangingPunct="1">
              <a:spcBef>
                <a:spcPct val="0"/>
              </a:spcBef>
              <a:spcAft>
                <a:spcPct val="0"/>
              </a:spcAft>
              <a:defRPr sz="2400" b="1">
                <a:solidFill>
                  <a:srgbClr val="333333"/>
                </a:solidFill>
                <a:latin typeface="TUM Neue Helvetica 55 Regular" pitchFamily="34" charset="0"/>
                <a:ea typeface="ＭＳ Ｐゴシック" charset="0"/>
                <a:cs typeface="ＭＳ Ｐゴシック" charset="0"/>
              </a:defRPr>
            </a:lvl4pPr>
            <a:lvl5pPr algn="l" rtl="0" eaLnBrk="1" fontAlgn="base" hangingPunct="1">
              <a:spcBef>
                <a:spcPct val="0"/>
              </a:spcBef>
              <a:spcAft>
                <a:spcPct val="0"/>
              </a:spcAft>
              <a:defRPr sz="2400" b="1">
                <a:solidFill>
                  <a:srgbClr val="333333"/>
                </a:solidFill>
                <a:latin typeface="TUM Neue Helvetica 55 Regular" pitchFamily="34" charset="0"/>
                <a:ea typeface="ＭＳ Ｐゴシック" charset="0"/>
                <a:cs typeface="ＭＳ Ｐゴシック" charset="0"/>
              </a:defRPr>
            </a:lvl5pPr>
            <a:lvl6pPr marL="457200" algn="l" rtl="0" eaLnBrk="1" fontAlgn="base" hangingPunct="1">
              <a:spcBef>
                <a:spcPct val="0"/>
              </a:spcBef>
              <a:spcAft>
                <a:spcPct val="0"/>
              </a:spcAft>
              <a:defRPr sz="2400" b="1">
                <a:solidFill>
                  <a:srgbClr val="333333"/>
                </a:solidFill>
                <a:latin typeface="TUM Neue Helvetica 55 Regular" pitchFamily="34" charset="0"/>
              </a:defRPr>
            </a:lvl6pPr>
            <a:lvl7pPr marL="914400" algn="l" rtl="0" eaLnBrk="1" fontAlgn="base" hangingPunct="1">
              <a:spcBef>
                <a:spcPct val="0"/>
              </a:spcBef>
              <a:spcAft>
                <a:spcPct val="0"/>
              </a:spcAft>
              <a:defRPr sz="2400" b="1">
                <a:solidFill>
                  <a:srgbClr val="333333"/>
                </a:solidFill>
                <a:latin typeface="TUM Neue Helvetica 55 Regular" pitchFamily="34" charset="0"/>
              </a:defRPr>
            </a:lvl7pPr>
            <a:lvl8pPr marL="1371600" algn="l" rtl="0" eaLnBrk="1" fontAlgn="base" hangingPunct="1">
              <a:spcBef>
                <a:spcPct val="0"/>
              </a:spcBef>
              <a:spcAft>
                <a:spcPct val="0"/>
              </a:spcAft>
              <a:defRPr sz="2400" b="1">
                <a:solidFill>
                  <a:srgbClr val="333333"/>
                </a:solidFill>
                <a:latin typeface="TUM Neue Helvetica 55 Regular" pitchFamily="34" charset="0"/>
              </a:defRPr>
            </a:lvl8pPr>
            <a:lvl9pPr marL="1828800" algn="l" rtl="0" eaLnBrk="1" fontAlgn="base" hangingPunct="1">
              <a:spcBef>
                <a:spcPct val="0"/>
              </a:spcBef>
              <a:spcAft>
                <a:spcPct val="0"/>
              </a:spcAft>
              <a:defRPr sz="2400" b="1">
                <a:solidFill>
                  <a:srgbClr val="333333"/>
                </a:solidFill>
                <a:latin typeface="TUM Neue Helvetica 55 Regular" pitchFamily="34" charset="0"/>
              </a:defRPr>
            </a:lvl9pPr>
          </a:lstStyle>
          <a:p>
            <a:pPr algn="ctr" defTabSz="914400"/>
            <a:r>
              <a:rPr lang="nl-NL" b="0" kern="0"/>
              <a:t>Must a NN learn Physiology?</a:t>
            </a:r>
          </a:p>
          <a:p>
            <a:pPr algn="ctr" defTabSz="914400"/>
            <a:r>
              <a:rPr lang="nl-NL" b="0" kern="0"/>
              <a:t> </a:t>
            </a:r>
          </a:p>
        </p:txBody>
      </p:sp>
      <p:sp>
        <p:nvSpPr>
          <p:cNvPr id="9" name="Titel 1">
            <a:extLst>
              <a:ext uri="{FF2B5EF4-FFF2-40B4-BE49-F238E27FC236}">
                <a16:creationId xmlns:a16="http://schemas.microsoft.com/office/drawing/2014/main" id="{5D27C8AA-A4AA-AF14-69E2-412F835CD73D}"/>
              </a:ext>
            </a:extLst>
          </p:cNvPr>
          <p:cNvSpPr txBox="1">
            <a:spLocks/>
          </p:cNvSpPr>
          <p:nvPr/>
        </p:nvSpPr>
        <p:spPr bwMode="auto">
          <a:xfrm>
            <a:off x="369887" y="3227198"/>
            <a:ext cx="8404225" cy="843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lvl1pPr algn="l" rtl="0" eaLnBrk="1" fontAlgn="base" hangingPunct="1">
              <a:spcBef>
                <a:spcPct val="0"/>
              </a:spcBef>
              <a:spcAft>
                <a:spcPct val="0"/>
              </a:spcAft>
              <a:defRPr sz="2400" b="1">
                <a:solidFill>
                  <a:srgbClr val="333333"/>
                </a:solidFill>
                <a:latin typeface="+mj-lt"/>
                <a:ea typeface="ＭＳ Ｐゴシック" charset="0"/>
                <a:cs typeface="ＭＳ Ｐゴシック" charset="0"/>
              </a:defRPr>
            </a:lvl1pPr>
            <a:lvl2pPr algn="l" rtl="0" eaLnBrk="1" fontAlgn="base" hangingPunct="1">
              <a:spcBef>
                <a:spcPct val="0"/>
              </a:spcBef>
              <a:spcAft>
                <a:spcPct val="0"/>
              </a:spcAft>
              <a:defRPr sz="2400" b="1">
                <a:solidFill>
                  <a:srgbClr val="333333"/>
                </a:solidFill>
                <a:latin typeface="TUM Neue Helvetica 55 Regular" pitchFamily="34" charset="0"/>
                <a:ea typeface="ＭＳ Ｐゴシック" charset="0"/>
                <a:cs typeface="ＭＳ Ｐゴシック" charset="0"/>
              </a:defRPr>
            </a:lvl2pPr>
            <a:lvl3pPr algn="l" rtl="0" eaLnBrk="1" fontAlgn="base" hangingPunct="1">
              <a:spcBef>
                <a:spcPct val="0"/>
              </a:spcBef>
              <a:spcAft>
                <a:spcPct val="0"/>
              </a:spcAft>
              <a:defRPr sz="2400" b="1">
                <a:solidFill>
                  <a:srgbClr val="333333"/>
                </a:solidFill>
                <a:latin typeface="TUM Neue Helvetica 55 Regular" pitchFamily="34" charset="0"/>
                <a:ea typeface="ＭＳ Ｐゴシック" charset="0"/>
                <a:cs typeface="ＭＳ Ｐゴシック" charset="0"/>
              </a:defRPr>
            </a:lvl3pPr>
            <a:lvl4pPr algn="l" rtl="0" eaLnBrk="1" fontAlgn="base" hangingPunct="1">
              <a:spcBef>
                <a:spcPct val="0"/>
              </a:spcBef>
              <a:spcAft>
                <a:spcPct val="0"/>
              </a:spcAft>
              <a:defRPr sz="2400" b="1">
                <a:solidFill>
                  <a:srgbClr val="333333"/>
                </a:solidFill>
                <a:latin typeface="TUM Neue Helvetica 55 Regular" pitchFamily="34" charset="0"/>
                <a:ea typeface="ＭＳ Ｐゴシック" charset="0"/>
                <a:cs typeface="ＭＳ Ｐゴシック" charset="0"/>
              </a:defRPr>
            </a:lvl4pPr>
            <a:lvl5pPr algn="l" rtl="0" eaLnBrk="1" fontAlgn="base" hangingPunct="1">
              <a:spcBef>
                <a:spcPct val="0"/>
              </a:spcBef>
              <a:spcAft>
                <a:spcPct val="0"/>
              </a:spcAft>
              <a:defRPr sz="2400" b="1">
                <a:solidFill>
                  <a:srgbClr val="333333"/>
                </a:solidFill>
                <a:latin typeface="TUM Neue Helvetica 55 Regular" pitchFamily="34" charset="0"/>
                <a:ea typeface="ＭＳ Ｐゴシック" charset="0"/>
                <a:cs typeface="ＭＳ Ｐゴシック" charset="0"/>
              </a:defRPr>
            </a:lvl5pPr>
            <a:lvl6pPr marL="457200" algn="l" rtl="0" eaLnBrk="1" fontAlgn="base" hangingPunct="1">
              <a:spcBef>
                <a:spcPct val="0"/>
              </a:spcBef>
              <a:spcAft>
                <a:spcPct val="0"/>
              </a:spcAft>
              <a:defRPr sz="2400" b="1">
                <a:solidFill>
                  <a:srgbClr val="333333"/>
                </a:solidFill>
                <a:latin typeface="TUM Neue Helvetica 55 Regular" pitchFamily="34" charset="0"/>
              </a:defRPr>
            </a:lvl6pPr>
            <a:lvl7pPr marL="914400" algn="l" rtl="0" eaLnBrk="1" fontAlgn="base" hangingPunct="1">
              <a:spcBef>
                <a:spcPct val="0"/>
              </a:spcBef>
              <a:spcAft>
                <a:spcPct val="0"/>
              </a:spcAft>
              <a:defRPr sz="2400" b="1">
                <a:solidFill>
                  <a:srgbClr val="333333"/>
                </a:solidFill>
                <a:latin typeface="TUM Neue Helvetica 55 Regular" pitchFamily="34" charset="0"/>
              </a:defRPr>
            </a:lvl7pPr>
            <a:lvl8pPr marL="1371600" algn="l" rtl="0" eaLnBrk="1" fontAlgn="base" hangingPunct="1">
              <a:spcBef>
                <a:spcPct val="0"/>
              </a:spcBef>
              <a:spcAft>
                <a:spcPct val="0"/>
              </a:spcAft>
              <a:defRPr sz="2400" b="1">
                <a:solidFill>
                  <a:srgbClr val="333333"/>
                </a:solidFill>
                <a:latin typeface="TUM Neue Helvetica 55 Regular" pitchFamily="34" charset="0"/>
              </a:defRPr>
            </a:lvl8pPr>
            <a:lvl9pPr marL="1828800" algn="l" rtl="0" eaLnBrk="1" fontAlgn="base" hangingPunct="1">
              <a:spcBef>
                <a:spcPct val="0"/>
              </a:spcBef>
              <a:spcAft>
                <a:spcPct val="0"/>
              </a:spcAft>
              <a:defRPr sz="2400" b="1">
                <a:solidFill>
                  <a:srgbClr val="333333"/>
                </a:solidFill>
                <a:latin typeface="TUM Neue Helvetica 55 Regular" pitchFamily="34" charset="0"/>
              </a:defRPr>
            </a:lvl9pPr>
          </a:lstStyle>
          <a:p>
            <a:pPr algn="ctr" defTabSz="914400"/>
            <a:r>
              <a:rPr lang="nl-NL" sz="2800" kern="0">
                <a:solidFill>
                  <a:srgbClr val="FF0000"/>
                </a:solidFill>
              </a:rPr>
              <a:t>No,</a:t>
            </a:r>
            <a:r>
              <a:rPr lang="nl-NL" sz="2800" b="0" kern="0">
                <a:solidFill>
                  <a:srgbClr val="FF0000"/>
                </a:solidFill>
              </a:rPr>
              <a:t> </a:t>
            </a:r>
            <a:r>
              <a:rPr lang="en-US" sz="2800" b="0"/>
              <a:t>but it should learn </a:t>
            </a:r>
            <a:r>
              <a:rPr lang="en-US" sz="2800" b="0" u="sng"/>
              <a:t>interpretable</a:t>
            </a:r>
            <a:r>
              <a:rPr lang="en-US" sz="2800" b="0"/>
              <a:t> patterns or features to be applicable in medicine.</a:t>
            </a:r>
            <a:endParaRPr lang="nl-NL" sz="2800" b="0" kern="0"/>
          </a:p>
        </p:txBody>
      </p:sp>
      <p:sp>
        <p:nvSpPr>
          <p:cNvPr id="10" name="Titel 1">
            <a:extLst>
              <a:ext uri="{FF2B5EF4-FFF2-40B4-BE49-F238E27FC236}">
                <a16:creationId xmlns:a16="http://schemas.microsoft.com/office/drawing/2014/main" id="{3EF1D000-1572-B09A-B1AC-4B602DE4FB63}"/>
              </a:ext>
            </a:extLst>
          </p:cNvPr>
          <p:cNvSpPr txBox="1">
            <a:spLocks/>
          </p:cNvSpPr>
          <p:nvPr/>
        </p:nvSpPr>
        <p:spPr bwMode="auto">
          <a:xfrm>
            <a:off x="2942602" y="1096505"/>
            <a:ext cx="340501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lvl1pPr algn="l" rtl="0" eaLnBrk="1" fontAlgn="base" hangingPunct="1">
              <a:spcBef>
                <a:spcPct val="0"/>
              </a:spcBef>
              <a:spcAft>
                <a:spcPct val="0"/>
              </a:spcAft>
              <a:defRPr sz="2400" b="1">
                <a:solidFill>
                  <a:srgbClr val="333333"/>
                </a:solidFill>
                <a:latin typeface="+mj-lt"/>
                <a:ea typeface="ＭＳ Ｐゴシック" charset="0"/>
                <a:cs typeface="ＭＳ Ｐゴシック" charset="0"/>
              </a:defRPr>
            </a:lvl1pPr>
            <a:lvl2pPr algn="l" rtl="0" eaLnBrk="1" fontAlgn="base" hangingPunct="1">
              <a:spcBef>
                <a:spcPct val="0"/>
              </a:spcBef>
              <a:spcAft>
                <a:spcPct val="0"/>
              </a:spcAft>
              <a:defRPr sz="2400" b="1">
                <a:solidFill>
                  <a:srgbClr val="333333"/>
                </a:solidFill>
                <a:latin typeface="TUM Neue Helvetica 55 Regular" pitchFamily="34" charset="0"/>
                <a:ea typeface="ＭＳ Ｐゴシック" charset="0"/>
                <a:cs typeface="ＭＳ Ｐゴシック" charset="0"/>
              </a:defRPr>
            </a:lvl2pPr>
            <a:lvl3pPr algn="l" rtl="0" eaLnBrk="1" fontAlgn="base" hangingPunct="1">
              <a:spcBef>
                <a:spcPct val="0"/>
              </a:spcBef>
              <a:spcAft>
                <a:spcPct val="0"/>
              </a:spcAft>
              <a:defRPr sz="2400" b="1">
                <a:solidFill>
                  <a:srgbClr val="333333"/>
                </a:solidFill>
                <a:latin typeface="TUM Neue Helvetica 55 Regular" pitchFamily="34" charset="0"/>
                <a:ea typeface="ＭＳ Ｐゴシック" charset="0"/>
                <a:cs typeface="ＭＳ Ｐゴシック" charset="0"/>
              </a:defRPr>
            </a:lvl3pPr>
            <a:lvl4pPr algn="l" rtl="0" eaLnBrk="1" fontAlgn="base" hangingPunct="1">
              <a:spcBef>
                <a:spcPct val="0"/>
              </a:spcBef>
              <a:spcAft>
                <a:spcPct val="0"/>
              </a:spcAft>
              <a:defRPr sz="2400" b="1">
                <a:solidFill>
                  <a:srgbClr val="333333"/>
                </a:solidFill>
                <a:latin typeface="TUM Neue Helvetica 55 Regular" pitchFamily="34" charset="0"/>
                <a:ea typeface="ＭＳ Ｐゴシック" charset="0"/>
                <a:cs typeface="ＭＳ Ｐゴシック" charset="0"/>
              </a:defRPr>
            </a:lvl4pPr>
            <a:lvl5pPr algn="l" rtl="0" eaLnBrk="1" fontAlgn="base" hangingPunct="1">
              <a:spcBef>
                <a:spcPct val="0"/>
              </a:spcBef>
              <a:spcAft>
                <a:spcPct val="0"/>
              </a:spcAft>
              <a:defRPr sz="2400" b="1">
                <a:solidFill>
                  <a:srgbClr val="333333"/>
                </a:solidFill>
                <a:latin typeface="TUM Neue Helvetica 55 Regular" pitchFamily="34" charset="0"/>
                <a:ea typeface="ＭＳ Ｐゴシック" charset="0"/>
                <a:cs typeface="ＭＳ Ｐゴシック" charset="0"/>
              </a:defRPr>
            </a:lvl5pPr>
            <a:lvl6pPr marL="457200" algn="l" rtl="0" eaLnBrk="1" fontAlgn="base" hangingPunct="1">
              <a:spcBef>
                <a:spcPct val="0"/>
              </a:spcBef>
              <a:spcAft>
                <a:spcPct val="0"/>
              </a:spcAft>
              <a:defRPr sz="2400" b="1">
                <a:solidFill>
                  <a:srgbClr val="333333"/>
                </a:solidFill>
                <a:latin typeface="TUM Neue Helvetica 55 Regular" pitchFamily="34" charset="0"/>
              </a:defRPr>
            </a:lvl6pPr>
            <a:lvl7pPr marL="914400" algn="l" rtl="0" eaLnBrk="1" fontAlgn="base" hangingPunct="1">
              <a:spcBef>
                <a:spcPct val="0"/>
              </a:spcBef>
              <a:spcAft>
                <a:spcPct val="0"/>
              </a:spcAft>
              <a:defRPr sz="2400" b="1">
                <a:solidFill>
                  <a:srgbClr val="333333"/>
                </a:solidFill>
                <a:latin typeface="TUM Neue Helvetica 55 Regular" pitchFamily="34" charset="0"/>
              </a:defRPr>
            </a:lvl7pPr>
            <a:lvl8pPr marL="1371600" algn="l" rtl="0" eaLnBrk="1" fontAlgn="base" hangingPunct="1">
              <a:spcBef>
                <a:spcPct val="0"/>
              </a:spcBef>
              <a:spcAft>
                <a:spcPct val="0"/>
              </a:spcAft>
              <a:defRPr sz="2400" b="1">
                <a:solidFill>
                  <a:srgbClr val="333333"/>
                </a:solidFill>
                <a:latin typeface="TUM Neue Helvetica 55 Regular" pitchFamily="34" charset="0"/>
              </a:defRPr>
            </a:lvl8pPr>
            <a:lvl9pPr marL="1828800" algn="l" rtl="0" eaLnBrk="1" fontAlgn="base" hangingPunct="1">
              <a:spcBef>
                <a:spcPct val="0"/>
              </a:spcBef>
              <a:spcAft>
                <a:spcPct val="0"/>
              </a:spcAft>
              <a:defRPr sz="2400" b="1">
                <a:solidFill>
                  <a:srgbClr val="333333"/>
                </a:solidFill>
                <a:latin typeface="TUM Neue Helvetica 55 Regular" pitchFamily="34" charset="0"/>
              </a:defRPr>
            </a:lvl9pPr>
          </a:lstStyle>
          <a:p>
            <a:pPr defTabSz="914400"/>
            <a:r>
              <a:rPr lang="nl-NL" sz="3200" b="0" kern="0"/>
              <a:t>In theory </a:t>
            </a:r>
            <a:r>
              <a:rPr lang="nl-NL" sz="3200" b="0" kern="0">
                <a:sym typeface="Wingdings" panose="05000000000000000000" pitchFamily="2" charset="2"/>
              </a:rPr>
              <a:t> </a:t>
            </a:r>
            <a:r>
              <a:rPr lang="nl-NL" sz="3200" kern="0">
                <a:solidFill>
                  <a:srgbClr val="00B050"/>
                </a:solidFill>
                <a:sym typeface="Wingdings" panose="05000000000000000000" pitchFamily="2" charset="2"/>
              </a:rPr>
              <a:t>Yes!</a:t>
            </a:r>
            <a:endParaRPr lang="nl-NL" sz="3200" kern="0">
              <a:solidFill>
                <a:srgbClr val="00B050"/>
              </a:solidFill>
            </a:endParaRPr>
          </a:p>
        </p:txBody>
      </p:sp>
    </p:spTree>
    <p:extLst>
      <p:ext uri="{BB962C8B-B14F-4D97-AF65-F5344CB8AC3E}">
        <p14:creationId xmlns:p14="http://schemas.microsoft.com/office/powerpoint/2010/main" val="260595722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321488" y="1821249"/>
            <a:ext cx="7120972" cy="971550"/>
          </a:xfrm>
        </p:spPr>
        <p:txBody>
          <a:bodyPr/>
          <a:lstStyle/>
          <a:p>
            <a:r>
              <a:rPr lang="en-US"/>
              <a:t>Questions?</a:t>
            </a:r>
          </a:p>
        </p:txBody>
      </p:sp>
      <p:sp>
        <p:nvSpPr>
          <p:cNvPr id="4" name="Subtitle 2">
            <a:extLst>
              <a:ext uri="{FF2B5EF4-FFF2-40B4-BE49-F238E27FC236}">
                <a16:creationId xmlns:a16="http://schemas.microsoft.com/office/drawing/2014/main" id="{C5167964-CC2D-1EBB-B9AD-ABF213273893}"/>
              </a:ext>
            </a:extLst>
          </p:cNvPr>
          <p:cNvSpPr txBox="1">
            <a:spLocks/>
          </p:cNvSpPr>
          <p:nvPr/>
        </p:nvSpPr>
        <p:spPr bwMode="auto">
          <a:xfrm>
            <a:off x="2120010" y="1089082"/>
            <a:ext cx="6954100" cy="34072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marL="0" indent="0" algn="l" rtl="0" eaLnBrk="1" fontAlgn="base" hangingPunct="1">
              <a:spcBef>
                <a:spcPct val="20000"/>
              </a:spcBef>
              <a:spcAft>
                <a:spcPct val="0"/>
              </a:spcAft>
              <a:buFontTx/>
              <a:buNone/>
              <a:defRPr>
                <a:solidFill>
                  <a:schemeClr val="bg1"/>
                </a:solidFill>
                <a:latin typeface="+mn-lt"/>
                <a:ea typeface="ＭＳ Ｐゴシック" charset="0"/>
                <a:cs typeface="ＭＳ Ｐゴシック" charset="0"/>
              </a:defRPr>
            </a:lvl1pPr>
            <a:lvl2pPr marL="742950" indent="-285750" algn="l" rtl="0" eaLnBrk="1" fontAlgn="base" hangingPunct="1">
              <a:spcBef>
                <a:spcPct val="20000"/>
              </a:spcBef>
              <a:spcAft>
                <a:spcPct val="0"/>
              </a:spcAft>
              <a:buChar char="–"/>
              <a:defRPr sz="1400">
                <a:solidFill>
                  <a:srgbClr val="333333"/>
                </a:solidFill>
                <a:latin typeface="+mn-lt"/>
                <a:ea typeface="ＭＳ Ｐゴシック" charset="0"/>
              </a:defRPr>
            </a:lvl2pPr>
            <a:lvl3pPr marL="1143000" indent="-228600" algn="l" rtl="0" eaLnBrk="1" fontAlgn="base" hangingPunct="1">
              <a:spcBef>
                <a:spcPct val="20000"/>
              </a:spcBef>
              <a:spcAft>
                <a:spcPct val="0"/>
              </a:spcAft>
              <a:buChar char="•"/>
              <a:defRPr sz="1400">
                <a:solidFill>
                  <a:srgbClr val="333333"/>
                </a:solidFill>
                <a:latin typeface="+mn-lt"/>
                <a:ea typeface="ＭＳ Ｐゴシック" charset="0"/>
              </a:defRPr>
            </a:lvl3pPr>
            <a:lvl4pPr marL="1600200" indent="-228600" algn="l" rtl="0" eaLnBrk="1" fontAlgn="base" hangingPunct="1">
              <a:spcBef>
                <a:spcPct val="20000"/>
              </a:spcBef>
              <a:spcAft>
                <a:spcPct val="0"/>
              </a:spcAft>
              <a:buChar char="–"/>
              <a:defRPr sz="1400">
                <a:solidFill>
                  <a:srgbClr val="333333"/>
                </a:solidFill>
                <a:latin typeface="+mn-lt"/>
                <a:ea typeface="ＭＳ Ｐゴシック" charset="0"/>
              </a:defRPr>
            </a:lvl4pPr>
            <a:lvl5pPr marL="2057400" indent="-228600" algn="l" rtl="0" eaLnBrk="1" fontAlgn="base" hangingPunct="1">
              <a:spcBef>
                <a:spcPct val="20000"/>
              </a:spcBef>
              <a:spcAft>
                <a:spcPct val="0"/>
              </a:spcAft>
              <a:buChar char="»"/>
              <a:defRPr sz="1400">
                <a:solidFill>
                  <a:srgbClr val="333333"/>
                </a:solidFill>
                <a:latin typeface="+mn-lt"/>
                <a:ea typeface="ＭＳ Ｐゴシック" charset="0"/>
              </a:defRPr>
            </a:lvl5pPr>
            <a:lvl6pPr marL="2514600" indent="-228600" algn="l" rtl="0" eaLnBrk="1" fontAlgn="base" hangingPunct="1">
              <a:spcBef>
                <a:spcPct val="20000"/>
              </a:spcBef>
              <a:spcAft>
                <a:spcPct val="0"/>
              </a:spcAft>
              <a:buChar char="»"/>
              <a:defRPr sz="1400">
                <a:solidFill>
                  <a:srgbClr val="333333"/>
                </a:solidFill>
                <a:latin typeface="+mn-lt"/>
              </a:defRPr>
            </a:lvl6pPr>
            <a:lvl7pPr marL="2971800" indent="-228600" algn="l" rtl="0" eaLnBrk="1" fontAlgn="base" hangingPunct="1">
              <a:spcBef>
                <a:spcPct val="20000"/>
              </a:spcBef>
              <a:spcAft>
                <a:spcPct val="0"/>
              </a:spcAft>
              <a:buChar char="»"/>
              <a:defRPr sz="1400">
                <a:solidFill>
                  <a:srgbClr val="333333"/>
                </a:solidFill>
                <a:latin typeface="+mn-lt"/>
              </a:defRPr>
            </a:lvl7pPr>
            <a:lvl8pPr marL="3429000" indent="-228600" algn="l" rtl="0" eaLnBrk="1" fontAlgn="base" hangingPunct="1">
              <a:spcBef>
                <a:spcPct val="20000"/>
              </a:spcBef>
              <a:spcAft>
                <a:spcPct val="0"/>
              </a:spcAft>
              <a:buChar char="»"/>
              <a:defRPr sz="1400">
                <a:solidFill>
                  <a:srgbClr val="333333"/>
                </a:solidFill>
                <a:latin typeface="+mn-lt"/>
              </a:defRPr>
            </a:lvl8pPr>
            <a:lvl9pPr marL="3886200" indent="-228600" algn="l" rtl="0" eaLnBrk="1" fontAlgn="base" hangingPunct="1">
              <a:spcBef>
                <a:spcPct val="20000"/>
              </a:spcBef>
              <a:spcAft>
                <a:spcPct val="0"/>
              </a:spcAft>
              <a:buChar char="»"/>
              <a:defRPr sz="1400">
                <a:solidFill>
                  <a:srgbClr val="333333"/>
                </a:solidFill>
                <a:latin typeface="+mn-lt"/>
              </a:defRPr>
            </a:lvl9pPr>
          </a:lstStyle>
          <a:p>
            <a:pPr marL="0" indent="0">
              <a:buNone/>
            </a:pPr>
            <a:endParaRPr lang="nl-NL" sz="1000" i="1">
              <a:solidFill>
                <a:srgbClr val="00B0F0"/>
              </a:solidFill>
              <a:latin typeface="+mj-lt"/>
            </a:endParaRPr>
          </a:p>
        </p:txBody>
      </p:sp>
      <p:sp>
        <p:nvSpPr>
          <p:cNvPr id="5" name="Ondertitel 4">
            <a:extLst>
              <a:ext uri="{FF2B5EF4-FFF2-40B4-BE49-F238E27FC236}">
                <a16:creationId xmlns:a16="http://schemas.microsoft.com/office/drawing/2014/main" id="{0BA039C2-0E2D-674B-6890-FE3E312D7ED7}"/>
              </a:ext>
            </a:extLst>
          </p:cNvPr>
          <p:cNvSpPr>
            <a:spLocks noGrp="1"/>
          </p:cNvSpPr>
          <p:nvPr>
            <p:ph type="subTitle" idx="1"/>
          </p:nvPr>
        </p:nvSpPr>
        <p:spPr>
          <a:xfrm>
            <a:off x="2189900" y="1907585"/>
            <a:ext cx="6954100" cy="514350"/>
          </a:xfrm>
        </p:spPr>
        <p:txBody>
          <a:bodyPr/>
          <a:lstStyle/>
          <a:p>
            <a:endParaRPr lang="nl-NL"/>
          </a:p>
        </p:txBody>
      </p:sp>
    </p:spTree>
    <p:extLst>
      <p:ext uri="{BB962C8B-B14F-4D97-AF65-F5344CB8AC3E}">
        <p14:creationId xmlns:p14="http://schemas.microsoft.com/office/powerpoint/2010/main" val="385254533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A15CF60-0DE0-418D-EAFA-7A7CC1DD1FA2}"/>
              </a:ext>
            </a:extLst>
          </p:cNvPr>
          <p:cNvSpPr>
            <a:spLocks noGrp="1"/>
          </p:cNvSpPr>
          <p:nvPr>
            <p:ph type="title"/>
          </p:nvPr>
        </p:nvSpPr>
        <p:spPr>
          <a:xfrm>
            <a:off x="379414" y="171450"/>
            <a:ext cx="8404225" cy="457200"/>
          </a:xfrm>
        </p:spPr>
        <p:txBody>
          <a:bodyPr/>
          <a:lstStyle/>
          <a:p>
            <a:r>
              <a:rPr lang="nl-NL"/>
              <a:t>References</a:t>
            </a:r>
          </a:p>
        </p:txBody>
      </p:sp>
      <p:sp>
        <p:nvSpPr>
          <p:cNvPr id="3" name="Tijdelijke aanduiding voor inhoud 2">
            <a:extLst>
              <a:ext uri="{FF2B5EF4-FFF2-40B4-BE49-F238E27FC236}">
                <a16:creationId xmlns:a16="http://schemas.microsoft.com/office/drawing/2014/main" id="{C4D5258F-EB1E-C6CE-134B-9FB583CF879E}"/>
              </a:ext>
            </a:extLst>
          </p:cNvPr>
          <p:cNvSpPr>
            <a:spLocks noGrp="1"/>
          </p:cNvSpPr>
          <p:nvPr>
            <p:ph idx="1"/>
          </p:nvPr>
        </p:nvSpPr>
        <p:spPr/>
        <p:txBody>
          <a:bodyPr/>
          <a:lstStyle/>
          <a:p>
            <a:pPr>
              <a:spcAft>
                <a:spcPts val="600"/>
              </a:spcAft>
            </a:pPr>
            <a:r>
              <a:rPr lang="en-US" sz="1000" b="0" i="1" u="none" strike="noStrike">
                <a:solidFill>
                  <a:schemeClr val="tx1"/>
                </a:solidFill>
                <a:effectLst/>
                <a:latin typeface="+mj-lt"/>
              </a:rPr>
              <a:t>Ivanov, P. C. (2021). The new field of network physiology: Building the human physiolome. Frontiers in Network Physiology, 1. </a:t>
            </a:r>
            <a:r>
              <a:rPr lang="en-US" sz="1000" b="0" i="1" u="none" strike="noStrike">
                <a:solidFill>
                  <a:srgbClr val="0D5FCD"/>
                </a:solidFill>
                <a:effectLst/>
                <a:latin typeface="+mj-lt"/>
                <a:hlinkClick r:id="rId2">
                  <a:extLst>
                    <a:ext uri="{A12FA001-AC4F-418D-AE19-62706E023703}">
                      <ahyp:hlinkClr xmlns:ahyp="http://schemas.microsoft.com/office/drawing/2018/hyperlinkcolor" val="tx"/>
                    </a:ext>
                  </a:extLst>
                </a:hlinkClick>
              </a:rPr>
              <a:t>https://doi.org/10.3389/fnetp.2021.711778</a:t>
            </a:r>
            <a:endParaRPr lang="en-US" sz="1000" b="0" i="1" u="none" strike="noStrike">
              <a:solidFill>
                <a:srgbClr val="0D5FCD"/>
              </a:solidFill>
              <a:effectLst/>
              <a:latin typeface="+mj-lt"/>
            </a:endParaRPr>
          </a:p>
          <a:p>
            <a:pPr>
              <a:spcBef>
                <a:spcPts val="0"/>
              </a:spcBef>
              <a:spcAft>
                <a:spcPts val="600"/>
              </a:spcAft>
            </a:pPr>
            <a:r>
              <a:rPr lang="nl-NL" sz="1000" b="0" i="1" u="none" strike="noStrike">
                <a:solidFill>
                  <a:schemeClr val="tx1"/>
                </a:solidFill>
                <a:effectLst/>
                <a:latin typeface="+mj-lt"/>
              </a:rPr>
              <a:t>Wasserthal, J., Breit, H.-C., Meyer, M. T., Pradella, M., Hinck, D., Sauter, A. W., Heye, T., Boll, D. T., Cyriac, J., Yang, S., Bach, M., &amp; Segeroth, M. (2023). Totalsegmentator: Robust segmentation of 104 anatomic structures in ct images. Radiology: Artificial Intelligence, 5(5), e230024. </a:t>
            </a:r>
            <a:r>
              <a:rPr lang="nl-NL" sz="1000" b="0" i="1" u="none" strike="noStrike">
                <a:solidFill>
                  <a:srgbClr val="0D5FCD"/>
                </a:solidFill>
                <a:effectLst/>
                <a:latin typeface="+mj-lt"/>
                <a:hlinkClick r:id="rId3">
                  <a:extLst>
                    <a:ext uri="{A12FA001-AC4F-418D-AE19-62706E023703}">
                      <ahyp:hlinkClr xmlns:ahyp="http://schemas.microsoft.com/office/drawing/2018/hyperlinkcolor" val="tx"/>
                    </a:ext>
                  </a:extLst>
                </a:hlinkClick>
              </a:rPr>
              <a:t>https://doi.org/10.1148/ryai.230024</a:t>
            </a:r>
            <a:r>
              <a:rPr lang="nl-NL" sz="1000" i="1">
                <a:solidFill>
                  <a:srgbClr val="0D5FCD"/>
                </a:solidFill>
                <a:latin typeface="+mj-lt"/>
              </a:rPr>
              <a:t> </a:t>
            </a:r>
            <a:endParaRPr lang="nl-NL" sz="1000" b="0" i="1">
              <a:solidFill>
                <a:srgbClr val="0D5FCD"/>
              </a:solidFill>
              <a:effectLst/>
              <a:latin typeface="+mj-lt"/>
            </a:endParaRPr>
          </a:p>
          <a:p>
            <a:pPr>
              <a:spcAft>
                <a:spcPts val="600"/>
              </a:spcAft>
            </a:pPr>
            <a:r>
              <a:rPr lang="en-US" sz="1000" i="1">
                <a:solidFill>
                  <a:schemeClr val="tx1"/>
                </a:solidFill>
                <a:latin typeface="+mj-lt"/>
              </a:rPr>
              <a:t>Ivanov, Plamen &amp; Wang, Jilin &amp; Zhang, Xiyun &amp; Chen, Bolun. (2021). The New Frontier of Network Physiology: Emerging Physiologic States in Health and Disease from Integrated Organ Network Interactions. 10.1007/978-3-030-62497-2_12. </a:t>
            </a:r>
          </a:p>
          <a:p>
            <a:pPr>
              <a:spcAft>
                <a:spcPts val="600"/>
              </a:spcAft>
            </a:pPr>
            <a:r>
              <a:rPr lang="en-US" sz="1000" i="1">
                <a:solidFill>
                  <a:schemeClr val="tx1"/>
                </a:solidFill>
                <a:latin typeface="+mj-lt"/>
              </a:rPr>
              <a:t>Berner, R., Sawicki, J., Thiele, M., Löser, T., &amp; Schöll, E. (2022). Critical parameters in dynamic network modeling of sepsis. Frontiers in Network Physiology, 2, 904480. </a:t>
            </a:r>
            <a:r>
              <a:rPr lang="en-US" sz="1000" i="1">
                <a:solidFill>
                  <a:srgbClr val="0D5FCD"/>
                </a:solidFill>
                <a:latin typeface="+mj-lt"/>
                <a:hlinkClick r:id="rId4">
                  <a:extLst>
                    <a:ext uri="{A12FA001-AC4F-418D-AE19-62706E023703}">
                      <ahyp:hlinkClr xmlns:ahyp="http://schemas.microsoft.com/office/drawing/2018/hyperlinkcolor" val="tx"/>
                    </a:ext>
                  </a:extLst>
                </a:hlinkClick>
              </a:rPr>
              <a:t>https://doi.org/10.3389/fnetp.2022.904480</a:t>
            </a:r>
            <a:endParaRPr lang="en-US" sz="1000" i="1">
              <a:solidFill>
                <a:srgbClr val="0D5FCD"/>
              </a:solidFill>
              <a:latin typeface="+mj-lt"/>
            </a:endParaRPr>
          </a:p>
          <a:p>
            <a:pPr>
              <a:spcAft>
                <a:spcPts val="600"/>
              </a:spcAft>
            </a:pPr>
            <a:r>
              <a:rPr lang="en-US" sz="1000" i="1">
                <a:solidFill>
                  <a:schemeClr val="tx1"/>
                </a:solidFill>
                <a:latin typeface="+mj-lt"/>
              </a:rPr>
              <a:t>Munir, K., Elahi, H., Ayub, A., Frezza, F., &amp; Rizzi, A. (2019). Cancer diagnosis using deep learning: A bibliographic review. Cancers, 11(9), 1235. </a:t>
            </a:r>
            <a:r>
              <a:rPr lang="en-US" sz="1000" i="1">
                <a:solidFill>
                  <a:srgbClr val="0D5FCD"/>
                </a:solidFill>
                <a:latin typeface="+mj-lt"/>
              </a:rPr>
              <a:t>https://doi.org/10.3390/cancers11091235</a:t>
            </a:r>
          </a:p>
          <a:p>
            <a:pPr>
              <a:spcAft>
                <a:spcPts val="600"/>
              </a:spcAft>
            </a:pPr>
            <a:r>
              <a:rPr lang="en-US" sz="1000" i="1">
                <a:solidFill>
                  <a:schemeClr val="tx1"/>
                </a:solidFill>
                <a:latin typeface="+mj-lt"/>
              </a:rPr>
              <a:t>Mambetsariev, I., Fricke, J., Gruber, S. B., Tan, T., Babikian, R., Kim, P., Vishnubhotla, P., Chen, J., Kulkarni, P., &amp; Salgia, R. (2023). Clinical network systems biology: Traversing the cancer multiverse. Journal of Clinical Medicine, 12(13), 4535. </a:t>
            </a:r>
            <a:r>
              <a:rPr lang="en-US" sz="1000" i="1">
                <a:solidFill>
                  <a:srgbClr val="0D5FCD"/>
                </a:solidFill>
                <a:latin typeface="+mj-lt"/>
                <a:hlinkClick r:id="rId5">
                  <a:extLst>
                    <a:ext uri="{A12FA001-AC4F-418D-AE19-62706E023703}">
                      <ahyp:hlinkClr xmlns:ahyp="http://schemas.microsoft.com/office/drawing/2018/hyperlinkcolor" val="tx"/>
                    </a:ext>
                  </a:extLst>
                </a:hlinkClick>
              </a:rPr>
              <a:t>https://doi.org/10.3390/jcm12134535</a:t>
            </a:r>
            <a:r>
              <a:rPr lang="en-US" sz="1000" i="1">
                <a:solidFill>
                  <a:srgbClr val="0D5FCD"/>
                </a:solidFill>
                <a:latin typeface="+mj-lt"/>
              </a:rPr>
              <a:t> </a:t>
            </a:r>
          </a:p>
          <a:p>
            <a:pPr>
              <a:spcAft>
                <a:spcPts val="600"/>
              </a:spcAft>
            </a:pPr>
            <a:r>
              <a:rPr lang="en-US" sz="1000" i="1">
                <a:solidFill>
                  <a:schemeClr val="tx1"/>
                </a:solidFill>
                <a:latin typeface="+mj-lt"/>
              </a:rPr>
              <a:t>Acharya, U. R., Oh, S. L., Hagiwara, Y., Tan, J. H., &amp; Adeli, H. (2018). Deep convolutional neural network for the automated detection and diagnosis of seizure using EEG signals. Computers in Biology and Medicine, 100, 270-278. </a:t>
            </a:r>
            <a:r>
              <a:rPr lang="en-US" sz="1000" i="1">
                <a:solidFill>
                  <a:srgbClr val="0D5FCD"/>
                </a:solidFill>
                <a:latin typeface="+mj-lt"/>
                <a:hlinkClick r:id="rId6">
                  <a:extLst>
                    <a:ext uri="{A12FA001-AC4F-418D-AE19-62706E023703}">
                      <ahyp:hlinkClr xmlns:ahyp="http://schemas.microsoft.com/office/drawing/2018/hyperlinkcolor" val="tx"/>
                    </a:ext>
                  </a:extLst>
                </a:hlinkClick>
              </a:rPr>
              <a:t>https://doi.org/10.1016/j.compbiomed.2017.09.017</a:t>
            </a:r>
            <a:r>
              <a:rPr lang="en-US" sz="1000" i="1">
                <a:solidFill>
                  <a:srgbClr val="0D5FCD"/>
                </a:solidFill>
                <a:latin typeface="+mj-lt"/>
              </a:rPr>
              <a:t> </a:t>
            </a:r>
          </a:p>
          <a:p>
            <a:pPr>
              <a:spcAft>
                <a:spcPts val="600"/>
              </a:spcAft>
            </a:pPr>
            <a:r>
              <a:rPr lang="en-US" sz="1000" i="1">
                <a:solidFill>
                  <a:schemeClr val="tx1"/>
                </a:solidFill>
                <a:latin typeface="+mj-lt"/>
              </a:rPr>
              <a:t>Yan, X., Yang, J., Sohn, K., &amp; Lee, H. (2016). Attribute2image: Conditional image generation from visual attributes. In B. Leibe, J. Matas, N. Sebe, &amp; M. Welling (Red.), Computer Vision – ECCV 2016 (Vol. 9908, pp. 776-791). Springer International Publishing. </a:t>
            </a:r>
            <a:r>
              <a:rPr lang="en-US" sz="1000" i="1">
                <a:solidFill>
                  <a:srgbClr val="0D5FCD"/>
                </a:solidFill>
                <a:latin typeface="+mj-lt"/>
                <a:hlinkClick r:id="rId7"/>
              </a:rPr>
              <a:t>https://doi.org/10.1007/978-3-319-46493-0_47</a:t>
            </a:r>
            <a:endParaRPr lang="nl-NL" sz="1000" i="1">
              <a:solidFill>
                <a:schemeClr val="tx1"/>
              </a:solidFill>
              <a:latin typeface="+mj-lt"/>
            </a:endParaRPr>
          </a:p>
          <a:p>
            <a:pPr>
              <a:spcAft>
                <a:spcPts val="600"/>
              </a:spcAft>
            </a:pPr>
            <a:r>
              <a:rPr lang="nl-NL" sz="1000" i="1">
                <a:solidFill>
                  <a:schemeClr val="tx1"/>
                </a:solidFill>
                <a:latin typeface="+mj-lt"/>
              </a:rPr>
              <a:t>Rizzo, R., Wang, J. W. J. L., DePold Hohler, A., Holsapple, J. W., Vaou, O. E., &amp; Ivanov, P. C. (2023). Dynamic networks of cortico-muscular interactions in sleep and neurodegenerative disorders. Frontiers in Network Physiology</a:t>
            </a:r>
            <a:r>
              <a:rPr lang="nl-NL" sz="1000" i="1">
                <a:solidFill>
                  <a:srgbClr val="0D5FCD"/>
                </a:solidFill>
                <a:latin typeface="+mj-lt"/>
              </a:rPr>
              <a:t>, 3. https://doi.org/10.3389/fnetp.2023.1168677</a:t>
            </a:r>
          </a:p>
        </p:txBody>
      </p:sp>
      <p:sp>
        <p:nvSpPr>
          <p:cNvPr id="4" name="Tijdelijke aanduiding voor datum 3">
            <a:extLst>
              <a:ext uri="{FF2B5EF4-FFF2-40B4-BE49-F238E27FC236}">
                <a16:creationId xmlns:a16="http://schemas.microsoft.com/office/drawing/2014/main" id="{FC94419F-8267-A92B-5454-776E945831BB}"/>
              </a:ext>
            </a:extLst>
          </p:cNvPr>
          <p:cNvSpPr>
            <a:spLocks noGrp="1"/>
          </p:cNvSpPr>
          <p:nvPr>
            <p:ph type="dt" sz="half" idx="2"/>
          </p:nvPr>
        </p:nvSpPr>
        <p:spPr/>
        <p:txBody>
          <a:bodyPr/>
          <a:lstStyle/>
          <a:p>
            <a:fld id="{A7BDDEFD-4FCF-7348-AEF1-A537DD785750}" type="datetime4">
              <a:rPr lang="en-US" smtClean="0"/>
              <a:t>July 10, 2024</a:t>
            </a:fld>
            <a:endParaRPr lang="en-US"/>
          </a:p>
        </p:txBody>
      </p:sp>
      <p:sp>
        <p:nvSpPr>
          <p:cNvPr id="5" name="Tijdelijke aanduiding voor voettekst 4">
            <a:extLst>
              <a:ext uri="{FF2B5EF4-FFF2-40B4-BE49-F238E27FC236}">
                <a16:creationId xmlns:a16="http://schemas.microsoft.com/office/drawing/2014/main" id="{5C0B11FB-C64B-23AC-B747-4BF84CA7BA05}"/>
              </a:ext>
            </a:extLst>
          </p:cNvPr>
          <p:cNvSpPr>
            <a:spLocks noGrp="1"/>
          </p:cNvSpPr>
          <p:nvPr>
            <p:ph type="ftr" sz="quarter" idx="3"/>
          </p:nvPr>
        </p:nvSpPr>
        <p:spPr/>
        <p:txBody>
          <a:bodyPr/>
          <a:lstStyle/>
          <a:p>
            <a:r>
              <a:rPr lang="en-US"/>
              <a:t>Computer Aided Medical Procedures</a:t>
            </a:r>
            <a:endParaRPr lang="en-US" dirty="0"/>
          </a:p>
        </p:txBody>
      </p:sp>
      <p:sp>
        <p:nvSpPr>
          <p:cNvPr id="6" name="Tijdelijke aanduiding voor dianummer 5">
            <a:extLst>
              <a:ext uri="{FF2B5EF4-FFF2-40B4-BE49-F238E27FC236}">
                <a16:creationId xmlns:a16="http://schemas.microsoft.com/office/drawing/2014/main" id="{DBD4E483-5A99-08E9-EB96-E861E6092606}"/>
              </a:ext>
            </a:extLst>
          </p:cNvPr>
          <p:cNvSpPr>
            <a:spLocks noGrp="1"/>
          </p:cNvSpPr>
          <p:nvPr>
            <p:ph type="sldNum" sz="quarter" idx="4"/>
          </p:nvPr>
        </p:nvSpPr>
        <p:spPr/>
        <p:txBody>
          <a:bodyPr/>
          <a:lstStyle/>
          <a:p>
            <a:r>
              <a:rPr lang="en-US"/>
              <a:t>Slide </a:t>
            </a:r>
            <a:fld id="{E27654B9-2CBC-E046-9B7E-70345D26D3AC}" type="slidenum">
              <a:rPr lang="en-US" smtClean="0"/>
              <a:t>55</a:t>
            </a:fld>
            <a:endParaRPr lang="en-US" dirty="0"/>
          </a:p>
        </p:txBody>
      </p:sp>
    </p:spTree>
    <p:extLst>
      <p:ext uri="{BB962C8B-B14F-4D97-AF65-F5344CB8AC3E}">
        <p14:creationId xmlns:p14="http://schemas.microsoft.com/office/powerpoint/2010/main" val="126380658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jdelijke aanduiding voor datum 3">
            <a:extLst>
              <a:ext uri="{FF2B5EF4-FFF2-40B4-BE49-F238E27FC236}">
                <a16:creationId xmlns:a16="http://schemas.microsoft.com/office/drawing/2014/main" id="{1376A081-82AD-9E1F-B0F4-0B7E848F11F4}"/>
              </a:ext>
            </a:extLst>
          </p:cNvPr>
          <p:cNvSpPr>
            <a:spLocks noGrp="1"/>
          </p:cNvSpPr>
          <p:nvPr>
            <p:ph type="dt" sz="half" idx="2"/>
          </p:nvPr>
        </p:nvSpPr>
        <p:spPr/>
        <p:txBody>
          <a:bodyPr/>
          <a:lstStyle/>
          <a:p>
            <a:fld id="{A7BDDEFD-4FCF-7348-AEF1-A537DD785750}" type="datetime4">
              <a:rPr lang="en-US" smtClean="0"/>
              <a:t>July 10, 2024</a:t>
            </a:fld>
            <a:endParaRPr lang="en-US"/>
          </a:p>
        </p:txBody>
      </p:sp>
      <p:sp>
        <p:nvSpPr>
          <p:cNvPr id="5" name="Tijdelijke aanduiding voor voettekst 4">
            <a:extLst>
              <a:ext uri="{FF2B5EF4-FFF2-40B4-BE49-F238E27FC236}">
                <a16:creationId xmlns:a16="http://schemas.microsoft.com/office/drawing/2014/main" id="{DC79C35C-F552-D1A8-F821-3D314A8C16BF}"/>
              </a:ext>
            </a:extLst>
          </p:cNvPr>
          <p:cNvSpPr>
            <a:spLocks noGrp="1"/>
          </p:cNvSpPr>
          <p:nvPr>
            <p:ph type="ftr" sz="quarter" idx="3"/>
          </p:nvPr>
        </p:nvSpPr>
        <p:spPr/>
        <p:txBody>
          <a:bodyPr/>
          <a:lstStyle/>
          <a:p>
            <a:r>
              <a:rPr lang="en-US"/>
              <a:t>Computer Aided Medical Procedures</a:t>
            </a:r>
            <a:endParaRPr lang="en-US" dirty="0"/>
          </a:p>
        </p:txBody>
      </p:sp>
      <p:sp>
        <p:nvSpPr>
          <p:cNvPr id="6" name="Tijdelijke aanduiding voor dianummer 5">
            <a:extLst>
              <a:ext uri="{FF2B5EF4-FFF2-40B4-BE49-F238E27FC236}">
                <a16:creationId xmlns:a16="http://schemas.microsoft.com/office/drawing/2014/main" id="{D70C2883-11C5-6384-8BCE-6FB4626DC475}"/>
              </a:ext>
            </a:extLst>
          </p:cNvPr>
          <p:cNvSpPr>
            <a:spLocks noGrp="1"/>
          </p:cNvSpPr>
          <p:nvPr>
            <p:ph type="sldNum" sz="quarter" idx="4"/>
          </p:nvPr>
        </p:nvSpPr>
        <p:spPr/>
        <p:txBody>
          <a:bodyPr/>
          <a:lstStyle/>
          <a:p>
            <a:r>
              <a:rPr lang="en-US"/>
              <a:t>Slide </a:t>
            </a:r>
            <a:fld id="{E27654B9-2CBC-E046-9B7E-70345D26D3AC}" type="slidenum">
              <a:rPr lang="en-US" smtClean="0"/>
              <a:t>56</a:t>
            </a:fld>
            <a:endParaRPr lang="en-US" dirty="0"/>
          </a:p>
        </p:txBody>
      </p:sp>
      <p:pic>
        <p:nvPicPr>
          <p:cNvPr id="4098" name="Picture 2" descr="Frontiers | Modeling Tumor Disease and Sepsis by Networks of Adaptively  Coupled Phase Oscillators">
            <a:extLst>
              <a:ext uri="{FF2B5EF4-FFF2-40B4-BE49-F238E27FC236}">
                <a16:creationId xmlns:a16="http://schemas.microsoft.com/office/drawing/2014/main" id="{46BD31C3-7EA3-4AFD-3A2A-35588F70B28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745701" y="284480"/>
            <a:ext cx="7078517" cy="4239260"/>
          </a:xfrm>
          <a:prstGeom prst="rect">
            <a:avLst/>
          </a:prstGeom>
          <a:noFill/>
          <a:extLst>
            <a:ext uri="{909E8E84-426E-40DD-AFC4-6F175D3DCCD1}">
              <a14:hiddenFill xmlns:a14="http://schemas.microsoft.com/office/drawing/2010/main">
                <a:solidFill>
                  <a:srgbClr val="FFFFFF"/>
                </a:solidFill>
              </a14:hiddenFill>
            </a:ext>
          </a:extLst>
        </p:spPr>
      </p:pic>
      <p:sp>
        <p:nvSpPr>
          <p:cNvPr id="7" name="Tijdelijke aanduiding voor inhoud 6">
            <a:extLst>
              <a:ext uri="{FF2B5EF4-FFF2-40B4-BE49-F238E27FC236}">
                <a16:creationId xmlns:a16="http://schemas.microsoft.com/office/drawing/2014/main" id="{FA5A615A-061C-35BD-8FBB-C8C5C4ECD23C}"/>
              </a:ext>
            </a:extLst>
          </p:cNvPr>
          <p:cNvSpPr>
            <a:spLocks noGrp="1"/>
          </p:cNvSpPr>
          <p:nvPr>
            <p:ph idx="1"/>
          </p:nvPr>
        </p:nvSpPr>
        <p:spPr/>
        <p:txBody>
          <a:bodyPr/>
          <a:lstStyle/>
          <a:p>
            <a:endParaRPr lang="nl-NL"/>
          </a:p>
        </p:txBody>
      </p:sp>
      <p:sp>
        <p:nvSpPr>
          <p:cNvPr id="8" name="Titel 7">
            <a:extLst>
              <a:ext uri="{FF2B5EF4-FFF2-40B4-BE49-F238E27FC236}">
                <a16:creationId xmlns:a16="http://schemas.microsoft.com/office/drawing/2014/main" id="{EBB07C50-FE4F-9EF6-BC54-728005D1EADB}"/>
              </a:ext>
            </a:extLst>
          </p:cNvPr>
          <p:cNvSpPr>
            <a:spLocks noGrp="1"/>
          </p:cNvSpPr>
          <p:nvPr>
            <p:ph type="title"/>
          </p:nvPr>
        </p:nvSpPr>
        <p:spPr/>
        <p:txBody>
          <a:bodyPr/>
          <a:lstStyle/>
          <a:p>
            <a:r>
              <a:rPr lang="nl-NL" dirty="0">
                <a:solidFill>
                  <a:srgbClr val="FF0000"/>
                </a:solidFill>
              </a:rPr>
              <a:t>Add </a:t>
            </a:r>
            <a:r>
              <a:rPr lang="nl-NL" dirty="0" err="1">
                <a:solidFill>
                  <a:srgbClr val="FF0000"/>
                </a:solidFill>
              </a:rPr>
              <a:t>title</a:t>
            </a:r>
            <a:r>
              <a:rPr lang="nl-NL" dirty="0">
                <a:solidFill>
                  <a:srgbClr val="FF0000"/>
                </a:solidFill>
              </a:rPr>
              <a:t>!</a:t>
            </a:r>
          </a:p>
        </p:txBody>
      </p:sp>
    </p:spTree>
    <p:extLst>
      <p:ext uri="{BB962C8B-B14F-4D97-AF65-F5344CB8AC3E}">
        <p14:creationId xmlns:p14="http://schemas.microsoft.com/office/powerpoint/2010/main" val="245123334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2EF901E-15EF-6631-CAEB-346F483DDD9D}"/>
              </a:ext>
            </a:extLst>
          </p:cNvPr>
          <p:cNvSpPr>
            <a:spLocks noGrp="1"/>
          </p:cNvSpPr>
          <p:nvPr>
            <p:ph type="title"/>
          </p:nvPr>
        </p:nvSpPr>
        <p:spPr/>
        <p:txBody>
          <a:bodyPr/>
          <a:lstStyle/>
          <a:p>
            <a:r>
              <a:rPr lang="nl-NL" dirty="0">
                <a:solidFill>
                  <a:srgbClr val="FF0000"/>
                </a:solidFill>
              </a:rPr>
              <a:t>Add </a:t>
            </a:r>
            <a:r>
              <a:rPr lang="nl-NL" dirty="0" err="1">
                <a:solidFill>
                  <a:srgbClr val="FF0000"/>
                </a:solidFill>
              </a:rPr>
              <a:t>title</a:t>
            </a:r>
            <a:r>
              <a:rPr lang="nl-NL" dirty="0">
                <a:solidFill>
                  <a:srgbClr val="FF0000"/>
                </a:solidFill>
              </a:rPr>
              <a:t>!</a:t>
            </a:r>
            <a:endParaRPr lang="nl-NL" dirty="0"/>
          </a:p>
        </p:txBody>
      </p:sp>
      <p:sp>
        <p:nvSpPr>
          <p:cNvPr id="3" name="Tijdelijke aanduiding voor inhoud 2">
            <a:extLst>
              <a:ext uri="{FF2B5EF4-FFF2-40B4-BE49-F238E27FC236}">
                <a16:creationId xmlns:a16="http://schemas.microsoft.com/office/drawing/2014/main" id="{A522EAA3-75DF-BB80-6623-6C51D4F12BE4}"/>
              </a:ext>
            </a:extLst>
          </p:cNvPr>
          <p:cNvSpPr>
            <a:spLocks noGrp="1"/>
          </p:cNvSpPr>
          <p:nvPr>
            <p:ph idx="1"/>
          </p:nvPr>
        </p:nvSpPr>
        <p:spPr/>
        <p:txBody>
          <a:bodyPr/>
          <a:lstStyle/>
          <a:p>
            <a:endParaRPr lang="nl-NL"/>
          </a:p>
        </p:txBody>
      </p:sp>
      <p:sp>
        <p:nvSpPr>
          <p:cNvPr id="4" name="Tijdelijke aanduiding voor datum 3">
            <a:extLst>
              <a:ext uri="{FF2B5EF4-FFF2-40B4-BE49-F238E27FC236}">
                <a16:creationId xmlns:a16="http://schemas.microsoft.com/office/drawing/2014/main" id="{2BB3BBE0-64B5-5875-A02B-EF75057C45A2}"/>
              </a:ext>
            </a:extLst>
          </p:cNvPr>
          <p:cNvSpPr>
            <a:spLocks noGrp="1"/>
          </p:cNvSpPr>
          <p:nvPr>
            <p:ph type="dt" sz="half" idx="2"/>
          </p:nvPr>
        </p:nvSpPr>
        <p:spPr/>
        <p:txBody>
          <a:bodyPr/>
          <a:lstStyle/>
          <a:p>
            <a:fld id="{A7BDDEFD-4FCF-7348-AEF1-A537DD785750}" type="datetime4">
              <a:rPr lang="en-US" smtClean="0"/>
              <a:t>July 10, 2024</a:t>
            </a:fld>
            <a:endParaRPr lang="en-US"/>
          </a:p>
        </p:txBody>
      </p:sp>
      <p:sp>
        <p:nvSpPr>
          <p:cNvPr id="5" name="Tijdelijke aanduiding voor voettekst 4">
            <a:extLst>
              <a:ext uri="{FF2B5EF4-FFF2-40B4-BE49-F238E27FC236}">
                <a16:creationId xmlns:a16="http://schemas.microsoft.com/office/drawing/2014/main" id="{79D1D492-1AA9-D085-EF4A-F7797CA1C7B2}"/>
              </a:ext>
            </a:extLst>
          </p:cNvPr>
          <p:cNvSpPr>
            <a:spLocks noGrp="1"/>
          </p:cNvSpPr>
          <p:nvPr>
            <p:ph type="ftr" sz="quarter" idx="3"/>
          </p:nvPr>
        </p:nvSpPr>
        <p:spPr/>
        <p:txBody>
          <a:bodyPr/>
          <a:lstStyle/>
          <a:p>
            <a:r>
              <a:rPr lang="en-US"/>
              <a:t>Computer Aided Medical Procedures</a:t>
            </a:r>
            <a:endParaRPr lang="en-US" dirty="0"/>
          </a:p>
        </p:txBody>
      </p:sp>
      <p:sp>
        <p:nvSpPr>
          <p:cNvPr id="6" name="Tijdelijke aanduiding voor dianummer 5">
            <a:extLst>
              <a:ext uri="{FF2B5EF4-FFF2-40B4-BE49-F238E27FC236}">
                <a16:creationId xmlns:a16="http://schemas.microsoft.com/office/drawing/2014/main" id="{1778CAEC-8AFB-062B-F40A-791BF4122A43}"/>
              </a:ext>
            </a:extLst>
          </p:cNvPr>
          <p:cNvSpPr>
            <a:spLocks noGrp="1"/>
          </p:cNvSpPr>
          <p:nvPr>
            <p:ph type="sldNum" sz="quarter" idx="4"/>
          </p:nvPr>
        </p:nvSpPr>
        <p:spPr/>
        <p:txBody>
          <a:bodyPr/>
          <a:lstStyle/>
          <a:p>
            <a:r>
              <a:rPr lang="en-US"/>
              <a:t>Slide </a:t>
            </a:r>
            <a:fld id="{E27654B9-2CBC-E046-9B7E-70345D26D3AC}" type="slidenum">
              <a:rPr lang="en-US" smtClean="0"/>
              <a:t>57</a:t>
            </a:fld>
            <a:endParaRPr lang="en-US" dirty="0"/>
          </a:p>
        </p:txBody>
      </p:sp>
      <p:pic>
        <p:nvPicPr>
          <p:cNvPr id="7" name="Picture 2">
            <a:extLst>
              <a:ext uri="{FF2B5EF4-FFF2-40B4-BE49-F238E27FC236}">
                <a16:creationId xmlns:a16="http://schemas.microsoft.com/office/drawing/2014/main" id="{3EC62953-0DB2-26FD-DD85-F9AB84104504}"/>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b="15532"/>
          <a:stretch/>
        </p:blipFill>
        <p:spPr bwMode="auto">
          <a:xfrm>
            <a:off x="988059" y="283209"/>
            <a:ext cx="6977381" cy="42101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4227779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3A3B1B5-D58A-C719-3716-006033631B19}"/>
              </a:ext>
            </a:extLst>
          </p:cNvPr>
          <p:cNvSpPr>
            <a:spLocks noGrp="1"/>
          </p:cNvSpPr>
          <p:nvPr>
            <p:ph type="title"/>
          </p:nvPr>
        </p:nvSpPr>
        <p:spPr/>
        <p:txBody>
          <a:bodyPr/>
          <a:lstStyle/>
          <a:p>
            <a:r>
              <a:rPr lang="nl-NL" dirty="0"/>
              <a:t>Missing links </a:t>
            </a:r>
            <a:r>
              <a:rPr lang="nl-NL" dirty="0" err="1"/>
              <a:t>network</a:t>
            </a:r>
            <a:r>
              <a:rPr lang="nl-NL" dirty="0"/>
              <a:t> </a:t>
            </a:r>
            <a:r>
              <a:rPr lang="nl-NL" dirty="0" err="1"/>
              <a:t>for</a:t>
            </a:r>
            <a:r>
              <a:rPr lang="nl-NL" dirty="0"/>
              <a:t> </a:t>
            </a:r>
            <a:r>
              <a:rPr lang="nl-NL" dirty="0" err="1"/>
              <a:t>grassland</a:t>
            </a:r>
            <a:r>
              <a:rPr lang="nl-NL" dirty="0"/>
              <a:t> species </a:t>
            </a:r>
            <a:r>
              <a:rPr lang="nl-NL" dirty="0" err="1"/>
              <a:t>iteractions</a:t>
            </a:r>
            <a:endParaRPr lang="nl-NL" dirty="0"/>
          </a:p>
        </p:txBody>
      </p:sp>
      <p:sp>
        <p:nvSpPr>
          <p:cNvPr id="4" name="Tijdelijke aanduiding voor datum 3">
            <a:extLst>
              <a:ext uri="{FF2B5EF4-FFF2-40B4-BE49-F238E27FC236}">
                <a16:creationId xmlns:a16="http://schemas.microsoft.com/office/drawing/2014/main" id="{30B6565F-1098-83F4-BF8B-5347EE2221FC}"/>
              </a:ext>
            </a:extLst>
          </p:cNvPr>
          <p:cNvSpPr>
            <a:spLocks noGrp="1"/>
          </p:cNvSpPr>
          <p:nvPr>
            <p:ph type="dt" sz="half" idx="2"/>
          </p:nvPr>
        </p:nvSpPr>
        <p:spPr/>
        <p:txBody>
          <a:bodyPr/>
          <a:lstStyle/>
          <a:p>
            <a:fld id="{A7BDDEFD-4FCF-7348-AEF1-A537DD785750}" type="datetime4">
              <a:rPr lang="en-US" smtClean="0"/>
              <a:t>July 10, 2024</a:t>
            </a:fld>
            <a:endParaRPr lang="en-US"/>
          </a:p>
        </p:txBody>
      </p:sp>
      <p:sp>
        <p:nvSpPr>
          <p:cNvPr id="5" name="Tijdelijke aanduiding voor voettekst 4">
            <a:extLst>
              <a:ext uri="{FF2B5EF4-FFF2-40B4-BE49-F238E27FC236}">
                <a16:creationId xmlns:a16="http://schemas.microsoft.com/office/drawing/2014/main" id="{F591DB9A-53E6-3925-2560-2B73FC12EB95}"/>
              </a:ext>
            </a:extLst>
          </p:cNvPr>
          <p:cNvSpPr>
            <a:spLocks noGrp="1"/>
          </p:cNvSpPr>
          <p:nvPr>
            <p:ph type="ftr" sz="quarter" idx="3"/>
          </p:nvPr>
        </p:nvSpPr>
        <p:spPr/>
        <p:txBody>
          <a:bodyPr/>
          <a:lstStyle/>
          <a:p>
            <a:r>
              <a:rPr lang="en-US"/>
              <a:t>Computer Aided Medical Procedures</a:t>
            </a:r>
            <a:endParaRPr lang="en-US" dirty="0"/>
          </a:p>
        </p:txBody>
      </p:sp>
      <p:sp>
        <p:nvSpPr>
          <p:cNvPr id="6" name="Tijdelijke aanduiding voor dianummer 5">
            <a:extLst>
              <a:ext uri="{FF2B5EF4-FFF2-40B4-BE49-F238E27FC236}">
                <a16:creationId xmlns:a16="http://schemas.microsoft.com/office/drawing/2014/main" id="{B15E8175-A35A-689B-E8D9-A8686E647992}"/>
              </a:ext>
            </a:extLst>
          </p:cNvPr>
          <p:cNvSpPr>
            <a:spLocks noGrp="1"/>
          </p:cNvSpPr>
          <p:nvPr>
            <p:ph type="sldNum" sz="quarter" idx="4"/>
          </p:nvPr>
        </p:nvSpPr>
        <p:spPr/>
        <p:txBody>
          <a:bodyPr/>
          <a:lstStyle/>
          <a:p>
            <a:r>
              <a:rPr lang="en-US"/>
              <a:t>Slide </a:t>
            </a:r>
            <a:fld id="{E27654B9-2CBC-E046-9B7E-70345D26D3AC}" type="slidenum">
              <a:rPr lang="en-US" smtClean="0"/>
              <a:t>58</a:t>
            </a:fld>
            <a:endParaRPr lang="en-US" dirty="0"/>
          </a:p>
        </p:txBody>
      </p:sp>
      <p:pic>
        <p:nvPicPr>
          <p:cNvPr id="5122" name="Picture 2" descr="figure 2">
            <a:extLst>
              <a:ext uri="{FF2B5EF4-FFF2-40B4-BE49-F238E27FC236}">
                <a16:creationId xmlns:a16="http://schemas.microsoft.com/office/drawing/2014/main" id="{6F6DBF91-552A-0C6B-130D-7D6A9C086EB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16200000">
            <a:off x="2745688" y="-623945"/>
            <a:ext cx="3906197" cy="64113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0480415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Segnaposto contenuto 7" descr="Immagine che contiene testo, linea, Carattere, diagramma&#10;&#10;Descrizione generata automaticamente">
            <a:extLst>
              <a:ext uri="{FF2B5EF4-FFF2-40B4-BE49-F238E27FC236}">
                <a16:creationId xmlns:a16="http://schemas.microsoft.com/office/drawing/2014/main" id="{B574CE46-F7E9-DD74-C49F-F99B5402EB45}"/>
              </a:ext>
            </a:extLst>
          </p:cNvPr>
          <p:cNvPicPr>
            <a:picLocks noGrp="1" noChangeAspect="1"/>
          </p:cNvPicPr>
          <p:nvPr>
            <p:ph idx="1"/>
          </p:nvPr>
        </p:nvPicPr>
        <p:blipFill>
          <a:blip r:embed="rId2"/>
          <a:stretch>
            <a:fillRect/>
          </a:stretch>
        </p:blipFill>
        <p:spPr>
          <a:xfrm>
            <a:off x="348456" y="2253881"/>
            <a:ext cx="8424863" cy="2282927"/>
          </a:xfrm>
        </p:spPr>
      </p:pic>
      <p:sp>
        <p:nvSpPr>
          <p:cNvPr id="4" name="Segnaposto data 3">
            <a:extLst>
              <a:ext uri="{FF2B5EF4-FFF2-40B4-BE49-F238E27FC236}">
                <a16:creationId xmlns:a16="http://schemas.microsoft.com/office/drawing/2014/main" id="{A189CE97-5DC3-A5FF-29C2-0C503608AB7A}"/>
              </a:ext>
            </a:extLst>
          </p:cNvPr>
          <p:cNvSpPr>
            <a:spLocks noGrp="1"/>
          </p:cNvSpPr>
          <p:nvPr>
            <p:ph type="dt" sz="half" idx="2"/>
          </p:nvPr>
        </p:nvSpPr>
        <p:spPr/>
        <p:txBody>
          <a:bodyPr/>
          <a:lstStyle/>
          <a:p>
            <a:fld id="{A7BDDEFD-4FCF-7348-AEF1-A537DD785750}" type="datetime4">
              <a:rPr lang="en-US" smtClean="0"/>
              <a:t>July 10, 2024</a:t>
            </a:fld>
            <a:endParaRPr lang="en-US"/>
          </a:p>
        </p:txBody>
      </p:sp>
      <p:sp>
        <p:nvSpPr>
          <p:cNvPr id="5" name="Segnaposto piè di pagina 4">
            <a:extLst>
              <a:ext uri="{FF2B5EF4-FFF2-40B4-BE49-F238E27FC236}">
                <a16:creationId xmlns:a16="http://schemas.microsoft.com/office/drawing/2014/main" id="{35084D85-BC64-F5D6-86E0-4FD7936FC919}"/>
              </a:ext>
            </a:extLst>
          </p:cNvPr>
          <p:cNvSpPr>
            <a:spLocks noGrp="1"/>
          </p:cNvSpPr>
          <p:nvPr>
            <p:ph type="ftr" sz="quarter" idx="3"/>
          </p:nvPr>
        </p:nvSpPr>
        <p:spPr/>
        <p:txBody>
          <a:bodyPr/>
          <a:lstStyle/>
          <a:p>
            <a:r>
              <a:rPr lang="en-US"/>
              <a:t>Computer Aided Medical Procedures</a:t>
            </a:r>
            <a:endParaRPr lang="en-US" dirty="0"/>
          </a:p>
        </p:txBody>
      </p:sp>
      <p:sp>
        <p:nvSpPr>
          <p:cNvPr id="6" name="Segnaposto numero diapositiva 5">
            <a:extLst>
              <a:ext uri="{FF2B5EF4-FFF2-40B4-BE49-F238E27FC236}">
                <a16:creationId xmlns:a16="http://schemas.microsoft.com/office/drawing/2014/main" id="{6F01FD52-5805-4CE7-4207-79D0DDEEB02F}"/>
              </a:ext>
            </a:extLst>
          </p:cNvPr>
          <p:cNvSpPr>
            <a:spLocks noGrp="1"/>
          </p:cNvSpPr>
          <p:nvPr>
            <p:ph type="sldNum" sz="quarter" idx="4"/>
          </p:nvPr>
        </p:nvSpPr>
        <p:spPr/>
        <p:txBody>
          <a:bodyPr/>
          <a:lstStyle/>
          <a:p>
            <a:r>
              <a:rPr lang="en-US"/>
              <a:t>Slide </a:t>
            </a:r>
            <a:fld id="{E27654B9-2CBC-E046-9B7E-70345D26D3AC}" type="slidenum">
              <a:rPr lang="en-US" smtClean="0"/>
              <a:t>59</a:t>
            </a:fld>
            <a:endParaRPr lang="en-US" dirty="0"/>
          </a:p>
        </p:txBody>
      </p:sp>
      <p:sp>
        <p:nvSpPr>
          <p:cNvPr id="3" name="Titel 2">
            <a:extLst>
              <a:ext uri="{FF2B5EF4-FFF2-40B4-BE49-F238E27FC236}">
                <a16:creationId xmlns:a16="http://schemas.microsoft.com/office/drawing/2014/main" id="{D533F799-45F3-E581-9B1C-16628FA3FC90}"/>
              </a:ext>
            </a:extLst>
          </p:cNvPr>
          <p:cNvSpPr>
            <a:spLocks noGrp="1"/>
          </p:cNvSpPr>
          <p:nvPr>
            <p:ph type="title"/>
          </p:nvPr>
        </p:nvSpPr>
        <p:spPr>
          <a:xfrm>
            <a:off x="358776" y="0"/>
            <a:ext cx="8404225" cy="2400300"/>
          </a:xfrm>
        </p:spPr>
        <p:txBody>
          <a:bodyPr/>
          <a:lstStyle/>
          <a:p>
            <a:pPr marL="285750" indent="-285750">
              <a:buFont typeface="Arial" panose="020B0604020202020204" pitchFamily="34" charset="0"/>
              <a:buChar char="•"/>
            </a:pPr>
            <a:r>
              <a:rPr lang="en-US" sz="1800" b="0"/>
              <a:t>Fig. 5A: Ratio of observed pathological states vs. initial conditions depending on age parameter B</a:t>
            </a:r>
            <a:br>
              <a:rPr lang="en-US" sz="1800" b="0"/>
            </a:br>
            <a:r>
              <a:rPr lang="en-US" sz="1800" b="0"/>
              <a:t>- Probability of pathological sepsis state rises sharply for \( \beta &gt; 0.5\pi \).</a:t>
            </a:r>
            <a:br>
              <a:rPr lang="en-US" sz="1800" b="0"/>
            </a:br>
            <a:r>
              <a:rPr lang="en-US" sz="1800" b="0"/>
              <a:t>- Empirical data comparison: Number of sepsis cases per 100,000 inhabitants in Germany (Fig. 5B) </a:t>
            </a:r>
            <a:r>
              <a:rPr lang="en-US" sz="1800" b="0">
                <a:sym typeface="Wingdings" panose="05000000000000000000" pitchFamily="2" charset="2"/>
              </a:rPr>
              <a:t> </a:t>
            </a:r>
            <a:r>
              <a:rPr lang="en-US" sz="1800" b="0"/>
              <a:t> Similar between modeled and empirical data.</a:t>
            </a:r>
            <a:br>
              <a:rPr lang="en-US" sz="1800" b="0"/>
            </a:br>
            <a:r>
              <a:rPr lang="en-US" sz="1800" b="0"/>
              <a:t>- Provides initial evidence for the potential of the proposed functional modeling approach.</a:t>
            </a:r>
            <a:endParaRPr lang="nl-NL" sz="1800" b="0"/>
          </a:p>
        </p:txBody>
      </p:sp>
    </p:spTree>
    <p:extLst>
      <p:ext uri="{BB962C8B-B14F-4D97-AF65-F5344CB8AC3E}">
        <p14:creationId xmlns:p14="http://schemas.microsoft.com/office/powerpoint/2010/main" val="1628134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What is physiology?</a:t>
            </a:r>
          </a:p>
        </p:txBody>
      </p:sp>
      <p:sp>
        <p:nvSpPr>
          <p:cNvPr id="4" name="Date Placeholder 3"/>
          <p:cNvSpPr>
            <a:spLocks noGrp="1"/>
          </p:cNvSpPr>
          <p:nvPr>
            <p:ph type="dt" sz="half" idx="2"/>
          </p:nvPr>
        </p:nvSpPr>
        <p:spPr/>
        <p:txBody>
          <a:bodyPr/>
          <a:lstStyle/>
          <a:p>
            <a:fld id="{A7BDDEFD-4FCF-7348-AEF1-A537DD785750}" type="datetime4">
              <a:rPr lang="en-US" smtClean="0"/>
              <a:t>July 10, 2024</a:t>
            </a:fld>
            <a:endParaRPr lang="en-US"/>
          </a:p>
        </p:txBody>
      </p:sp>
      <p:sp>
        <p:nvSpPr>
          <p:cNvPr id="5" name="Footer Placeholder 4"/>
          <p:cNvSpPr>
            <a:spLocks noGrp="1"/>
          </p:cNvSpPr>
          <p:nvPr>
            <p:ph type="ftr" sz="quarter" idx="3"/>
          </p:nvPr>
        </p:nvSpPr>
        <p:spPr/>
        <p:txBody>
          <a:bodyPr/>
          <a:lstStyle/>
          <a:p>
            <a:r>
              <a:rPr lang="en-US" dirty="0"/>
              <a:t>Computer Aided Medical Procedures</a:t>
            </a:r>
          </a:p>
        </p:txBody>
      </p:sp>
      <p:sp>
        <p:nvSpPr>
          <p:cNvPr id="6" name="Slide Number Placeholder 5"/>
          <p:cNvSpPr>
            <a:spLocks noGrp="1"/>
          </p:cNvSpPr>
          <p:nvPr>
            <p:ph type="sldNum" sz="quarter" idx="4"/>
          </p:nvPr>
        </p:nvSpPr>
        <p:spPr/>
        <p:txBody>
          <a:bodyPr/>
          <a:lstStyle/>
          <a:p>
            <a:r>
              <a:rPr lang="en-US"/>
              <a:t>Slide </a:t>
            </a:r>
            <a:fld id="{E27654B9-2CBC-E046-9B7E-70345D26D3AC}" type="slidenum">
              <a:rPr lang="en-US" smtClean="0"/>
              <a:t>6</a:t>
            </a:fld>
            <a:endParaRPr lang="en-US" dirty="0"/>
          </a:p>
        </p:txBody>
      </p:sp>
      <p:sp>
        <p:nvSpPr>
          <p:cNvPr id="8" name="Ovaal 7">
            <a:extLst>
              <a:ext uri="{FF2B5EF4-FFF2-40B4-BE49-F238E27FC236}">
                <a16:creationId xmlns:a16="http://schemas.microsoft.com/office/drawing/2014/main" id="{0BAB19DD-0587-B165-DB35-E648AD53027D}"/>
              </a:ext>
            </a:extLst>
          </p:cNvPr>
          <p:cNvSpPr/>
          <p:nvPr/>
        </p:nvSpPr>
        <p:spPr>
          <a:xfrm>
            <a:off x="1422304" y="1061214"/>
            <a:ext cx="1469572" cy="914400"/>
          </a:xfrm>
          <a:prstGeom prst="ellipse">
            <a:avLst/>
          </a:prstGeom>
          <a:ln w="28575">
            <a:solidFill>
              <a:srgbClr val="073776"/>
            </a:solidFill>
          </a:ln>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r>
              <a:rPr lang="nl-NL">
                <a:solidFill>
                  <a:srgbClr val="073776"/>
                </a:solidFill>
              </a:rPr>
              <a:t>Anatomy</a:t>
            </a:r>
          </a:p>
        </p:txBody>
      </p:sp>
      <p:sp>
        <p:nvSpPr>
          <p:cNvPr id="9" name="Ovaal 8">
            <a:extLst>
              <a:ext uri="{FF2B5EF4-FFF2-40B4-BE49-F238E27FC236}">
                <a16:creationId xmlns:a16="http://schemas.microsoft.com/office/drawing/2014/main" id="{AF926B81-8FF0-073C-1C0B-ED84D13FEF20}"/>
              </a:ext>
            </a:extLst>
          </p:cNvPr>
          <p:cNvSpPr/>
          <p:nvPr/>
        </p:nvSpPr>
        <p:spPr>
          <a:xfrm>
            <a:off x="5265820" y="1085706"/>
            <a:ext cx="1764059" cy="914400"/>
          </a:xfrm>
          <a:prstGeom prst="ellipse">
            <a:avLst/>
          </a:prstGeom>
          <a:ln w="28575">
            <a:solidFill>
              <a:srgbClr val="073776"/>
            </a:solidFill>
          </a:ln>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r>
              <a:rPr lang="nl-NL">
                <a:solidFill>
                  <a:srgbClr val="073776"/>
                </a:solidFill>
              </a:rPr>
              <a:t>Physiology</a:t>
            </a:r>
          </a:p>
        </p:txBody>
      </p:sp>
      <p:sp>
        <p:nvSpPr>
          <p:cNvPr id="10" name="Tekstvak 9">
            <a:extLst>
              <a:ext uri="{FF2B5EF4-FFF2-40B4-BE49-F238E27FC236}">
                <a16:creationId xmlns:a16="http://schemas.microsoft.com/office/drawing/2014/main" id="{1A31AB0D-4DA5-6F4E-3593-80550DE49691}"/>
              </a:ext>
            </a:extLst>
          </p:cNvPr>
          <p:cNvSpPr txBox="1"/>
          <p:nvPr/>
        </p:nvSpPr>
        <p:spPr>
          <a:xfrm>
            <a:off x="5327125" y="2489964"/>
            <a:ext cx="2750075" cy="1754326"/>
          </a:xfrm>
          <a:prstGeom prst="rect">
            <a:avLst/>
          </a:prstGeom>
          <a:noFill/>
        </p:spPr>
        <p:txBody>
          <a:bodyPr wrap="square" rtlCol="0">
            <a:spAutoFit/>
          </a:bodyPr>
          <a:lstStyle/>
          <a:p>
            <a:pPr marL="285750" indent="-285750">
              <a:buFont typeface="Arial" panose="020B0604020202020204" pitchFamily="34" charset="0"/>
              <a:buChar char="•"/>
            </a:pPr>
            <a:r>
              <a:rPr lang="nl-NL"/>
              <a:t>How?</a:t>
            </a:r>
          </a:p>
          <a:p>
            <a:pPr marL="285750" indent="-285750">
              <a:buFont typeface="Arial" panose="020B0604020202020204" pitchFamily="34" charset="0"/>
              <a:buChar char="•"/>
            </a:pPr>
            <a:r>
              <a:rPr lang="nl-NL"/>
              <a:t>Why?</a:t>
            </a:r>
          </a:p>
          <a:p>
            <a:pPr marL="285750" indent="-285750">
              <a:buFont typeface="Arial" panose="020B0604020202020204" pitchFamily="34" charset="0"/>
              <a:buChar char="•"/>
            </a:pPr>
            <a:endParaRPr lang="nl-NL"/>
          </a:p>
          <a:p>
            <a:pPr marL="285750" indent="-285750">
              <a:buFont typeface="Arial" panose="020B0604020202020204" pitchFamily="34" charset="0"/>
              <a:buChar char="•"/>
            </a:pPr>
            <a:r>
              <a:rPr lang="nl-NL"/>
              <a:t>Not a lot of evidence on learning in AI/NNs</a:t>
            </a:r>
          </a:p>
          <a:p>
            <a:pPr marL="285750" indent="-285750">
              <a:buFontTx/>
              <a:buChar char="-"/>
            </a:pPr>
            <a:endParaRPr lang="nl-NL"/>
          </a:p>
        </p:txBody>
      </p:sp>
      <p:sp>
        <p:nvSpPr>
          <p:cNvPr id="11" name="Tekstvak 10">
            <a:extLst>
              <a:ext uri="{FF2B5EF4-FFF2-40B4-BE49-F238E27FC236}">
                <a16:creationId xmlns:a16="http://schemas.microsoft.com/office/drawing/2014/main" id="{9454477D-5EBA-0963-ED2A-BA1C18024E00}"/>
              </a:ext>
            </a:extLst>
          </p:cNvPr>
          <p:cNvSpPr txBox="1"/>
          <p:nvPr/>
        </p:nvSpPr>
        <p:spPr>
          <a:xfrm>
            <a:off x="1256702" y="2408178"/>
            <a:ext cx="2750075" cy="1969770"/>
          </a:xfrm>
          <a:prstGeom prst="rect">
            <a:avLst/>
          </a:prstGeom>
          <a:noFill/>
        </p:spPr>
        <p:txBody>
          <a:bodyPr wrap="square" rtlCol="0">
            <a:spAutoFit/>
          </a:bodyPr>
          <a:lstStyle/>
          <a:p>
            <a:pPr marL="285750" indent="-285750">
              <a:buClr>
                <a:srgbClr val="073776"/>
              </a:buClr>
              <a:buFont typeface="Arial" panose="020B0604020202020204" pitchFamily="34" charset="0"/>
              <a:buChar char="•"/>
            </a:pPr>
            <a:r>
              <a:rPr lang="nl-NL"/>
              <a:t>What?</a:t>
            </a:r>
          </a:p>
          <a:p>
            <a:pPr marL="285750" indent="-285750">
              <a:buClr>
                <a:srgbClr val="073776"/>
              </a:buClr>
              <a:buFont typeface="Arial" panose="020B0604020202020204" pitchFamily="34" charset="0"/>
              <a:buChar char="•"/>
            </a:pPr>
            <a:r>
              <a:rPr lang="nl-NL"/>
              <a:t>Where?</a:t>
            </a:r>
            <a:br>
              <a:rPr lang="nl-NL"/>
            </a:br>
            <a:endParaRPr lang="nl-NL"/>
          </a:p>
          <a:p>
            <a:pPr marL="285750" indent="-285750">
              <a:buClr>
                <a:srgbClr val="073776"/>
              </a:buClr>
              <a:buFont typeface="Arial" panose="020B0604020202020204" pitchFamily="34" charset="0"/>
              <a:buChar char="•"/>
            </a:pPr>
            <a:r>
              <a:rPr lang="nl-NL"/>
              <a:t>Already shown in NN</a:t>
            </a:r>
          </a:p>
          <a:p>
            <a:pPr marL="742950" lvl="1" indent="-285750">
              <a:buClr>
                <a:srgbClr val="073776"/>
              </a:buClr>
              <a:buFont typeface="Arial" panose="020B0604020202020204" pitchFamily="34" charset="0"/>
              <a:buChar char="•"/>
            </a:pPr>
            <a:r>
              <a:rPr lang="nl-NL"/>
              <a:t>TotalSegmentator </a:t>
            </a:r>
            <a:r>
              <a:rPr lang="nl-NL" sz="1200"/>
              <a:t>(Wasserthal et al., 2023)</a:t>
            </a:r>
          </a:p>
          <a:p>
            <a:pPr marL="285750" indent="-285750">
              <a:buClr>
                <a:srgbClr val="073776"/>
              </a:buClr>
              <a:buFont typeface="Arial" panose="020B0604020202020204" pitchFamily="34" charset="0"/>
              <a:buChar char="•"/>
            </a:pPr>
            <a:endParaRPr lang="nl-NL"/>
          </a:p>
        </p:txBody>
      </p:sp>
    </p:spTree>
    <p:extLst>
      <p:ext uri="{BB962C8B-B14F-4D97-AF65-F5344CB8AC3E}">
        <p14:creationId xmlns:p14="http://schemas.microsoft.com/office/powerpoint/2010/main" val="40232101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Physiological Systems within the Human Body</a:t>
            </a:r>
          </a:p>
        </p:txBody>
      </p:sp>
      <p:sp>
        <p:nvSpPr>
          <p:cNvPr id="3" name="Content Placeholder 2"/>
          <p:cNvSpPr>
            <a:spLocks noGrp="1"/>
          </p:cNvSpPr>
          <p:nvPr>
            <p:ph idx="1"/>
          </p:nvPr>
        </p:nvSpPr>
        <p:spPr>
          <a:xfrm>
            <a:off x="3503536" y="4381693"/>
            <a:ext cx="5594744" cy="3574930"/>
          </a:xfrm>
        </p:spPr>
        <p:txBody>
          <a:bodyPr/>
          <a:lstStyle/>
          <a:p>
            <a:pPr marL="0" indent="0" defTabSz="914400">
              <a:buFontTx/>
              <a:buNone/>
            </a:pPr>
            <a:r>
              <a:rPr lang="en-US" sz="1050" i="1">
                <a:solidFill>
                  <a:srgbClr val="0D5FCD"/>
                </a:solidFill>
              </a:rPr>
              <a:t>Ivanov, P. C. (2021). The new field of network physiology: Building the human physiolome. Frontiers in Network Physiology, 1. https://doi.org/10.3389/fnetp.2021.711778</a:t>
            </a:r>
          </a:p>
        </p:txBody>
      </p:sp>
      <p:sp>
        <p:nvSpPr>
          <p:cNvPr id="4" name="Date Placeholder 3"/>
          <p:cNvSpPr>
            <a:spLocks noGrp="1"/>
          </p:cNvSpPr>
          <p:nvPr>
            <p:ph type="dt" sz="half" idx="2"/>
          </p:nvPr>
        </p:nvSpPr>
        <p:spPr/>
        <p:txBody>
          <a:bodyPr/>
          <a:lstStyle/>
          <a:p>
            <a:fld id="{A7BDDEFD-4FCF-7348-AEF1-A537DD785750}" type="datetime4">
              <a:rPr lang="en-US" smtClean="0"/>
              <a:t>July 10, 2024</a:t>
            </a:fld>
            <a:endParaRPr lang="en-US"/>
          </a:p>
        </p:txBody>
      </p:sp>
      <p:sp>
        <p:nvSpPr>
          <p:cNvPr id="5" name="Footer Placeholder 4"/>
          <p:cNvSpPr>
            <a:spLocks noGrp="1"/>
          </p:cNvSpPr>
          <p:nvPr>
            <p:ph type="ftr" sz="quarter" idx="3"/>
          </p:nvPr>
        </p:nvSpPr>
        <p:spPr/>
        <p:txBody>
          <a:bodyPr/>
          <a:lstStyle/>
          <a:p>
            <a:r>
              <a:rPr lang="en-US" dirty="0"/>
              <a:t>Computer Aided Medical Procedures</a:t>
            </a:r>
          </a:p>
        </p:txBody>
      </p:sp>
      <p:sp>
        <p:nvSpPr>
          <p:cNvPr id="6" name="Slide Number Placeholder 5"/>
          <p:cNvSpPr>
            <a:spLocks noGrp="1"/>
          </p:cNvSpPr>
          <p:nvPr>
            <p:ph type="sldNum" sz="quarter" idx="4"/>
          </p:nvPr>
        </p:nvSpPr>
        <p:spPr/>
        <p:txBody>
          <a:bodyPr/>
          <a:lstStyle/>
          <a:p>
            <a:r>
              <a:rPr lang="en-US"/>
              <a:t>Slide </a:t>
            </a:r>
            <a:fld id="{E27654B9-2CBC-E046-9B7E-70345D26D3AC}" type="slidenum">
              <a:rPr lang="en-US" smtClean="0"/>
              <a:t>7</a:t>
            </a:fld>
            <a:endParaRPr lang="en-US" dirty="0"/>
          </a:p>
        </p:txBody>
      </p:sp>
      <p:pic>
        <p:nvPicPr>
          <p:cNvPr id="1026" name="Picture 2">
            <a:extLst>
              <a:ext uri="{FF2B5EF4-FFF2-40B4-BE49-F238E27FC236}">
                <a16:creationId xmlns:a16="http://schemas.microsoft.com/office/drawing/2014/main" id="{2E82F346-FB43-9FF0-0F29-1E2EB65DB95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12308"/>
          <a:stretch/>
        </p:blipFill>
        <p:spPr bwMode="auto">
          <a:xfrm>
            <a:off x="1549699" y="811529"/>
            <a:ext cx="5734050" cy="35749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902479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09688" y="883668"/>
            <a:ext cx="4632652" cy="457200"/>
          </a:xfrm>
        </p:spPr>
        <p:txBody>
          <a:bodyPr/>
          <a:lstStyle/>
          <a:p>
            <a:r>
              <a:rPr lang="en-US" sz="2800"/>
              <a:t>Human Physiology =</a:t>
            </a:r>
            <a:r>
              <a:rPr lang="en-US" sz="2800">
                <a:sym typeface="Wingdings" panose="05000000000000000000" pitchFamily="2" charset="2"/>
              </a:rPr>
              <a:t> Complex</a:t>
            </a:r>
            <a:endParaRPr lang="en-US" sz="2800"/>
          </a:p>
        </p:txBody>
      </p:sp>
      <p:sp>
        <p:nvSpPr>
          <p:cNvPr id="4" name="Date Placeholder 3"/>
          <p:cNvSpPr>
            <a:spLocks noGrp="1"/>
          </p:cNvSpPr>
          <p:nvPr>
            <p:ph type="dt" sz="half" idx="2"/>
          </p:nvPr>
        </p:nvSpPr>
        <p:spPr/>
        <p:txBody>
          <a:bodyPr/>
          <a:lstStyle/>
          <a:p>
            <a:fld id="{A7BDDEFD-4FCF-7348-AEF1-A537DD785750}" type="datetime4">
              <a:rPr lang="en-US" smtClean="0"/>
              <a:t>July 10, 2024</a:t>
            </a:fld>
            <a:endParaRPr lang="en-US"/>
          </a:p>
        </p:txBody>
      </p:sp>
      <p:sp>
        <p:nvSpPr>
          <p:cNvPr id="5" name="Footer Placeholder 4"/>
          <p:cNvSpPr>
            <a:spLocks noGrp="1"/>
          </p:cNvSpPr>
          <p:nvPr>
            <p:ph type="ftr" sz="quarter" idx="3"/>
          </p:nvPr>
        </p:nvSpPr>
        <p:spPr/>
        <p:txBody>
          <a:bodyPr/>
          <a:lstStyle/>
          <a:p>
            <a:r>
              <a:rPr lang="en-US" dirty="0"/>
              <a:t>Computer Aided Medical Procedures</a:t>
            </a:r>
          </a:p>
        </p:txBody>
      </p:sp>
      <p:sp>
        <p:nvSpPr>
          <p:cNvPr id="6" name="Slide Number Placeholder 5"/>
          <p:cNvSpPr>
            <a:spLocks noGrp="1"/>
          </p:cNvSpPr>
          <p:nvPr>
            <p:ph type="sldNum" sz="quarter" idx="4"/>
          </p:nvPr>
        </p:nvSpPr>
        <p:spPr/>
        <p:txBody>
          <a:bodyPr/>
          <a:lstStyle/>
          <a:p>
            <a:r>
              <a:rPr lang="en-US"/>
              <a:t>Slide </a:t>
            </a:r>
            <a:fld id="{E27654B9-2CBC-E046-9B7E-70345D26D3AC}" type="slidenum">
              <a:rPr lang="en-US" smtClean="0"/>
              <a:t>8</a:t>
            </a:fld>
            <a:endParaRPr lang="en-US" dirty="0"/>
          </a:p>
        </p:txBody>
      </p:sp>
      <p:sp>
        <p:nvSpPr>
          <p:cNvPr id="7" name="Title 1">
            <a:extLst>
              <a:ext uri="{FF2B5EF4-FFF2-40B4-BE49-F238E27FC236}">
                <a16:creationId xmlns:a16="http://schemas.microsoft.com/office/drawing/2014/main" id="{6A137448-532F-8904-8A5E-2A10D9383AE9}"/>
              </a:ext>
            </a:extLst>
          </p:cNvPr>
          <p:cNvSpPr txBox="1">
            <a:spLocks/>
          </p:cNvSpPr>
          <p:nvPr/>
        </p:nvSpPr>
        <p:spPr bwMode="auto">
          <a:xfrm>
            <a:off x="2153778" y="2294087"/>
            <a:ext cx="3759628"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b" anchorCtr="0" compatLnSpc="1">
            <a:prstTxWarp prst="textNoShape">
              <a:avLst/>
            </a:prstTxWarp>
          </a:bodyPr>
          <a:lstStyle>
            <a:lvl1pPr algn="l" rtl="0" eaLnBrk="1" fontAlgn="base" hangingPunct="1">
              <a:spcBef>
                <a:spcPct val="0"/>
              </a:spcBef>
              <a:spcAft>
                <a:spcPct val="0"/>
              </a:spcAft>
              <a:defRPr sz="2400" b="1">
                <a:solidFill>
                  <a:srgbClr val="333333"/>
                </a:solidFill>
                <a:latin typeface="+mj-lt"/>
                <a:ea typeface="ＭＳ Ｐゴシック" charset="0"/>
                <a:cs typeface="ＭＳ Ｐゴシック" charset="0"/>
              </a:defRPr>
            </a:lvl1pPr>
            <a:lvl2pPr algn="l" rtl="0" eaLnBrk="1" fontAlgn="base" hangingPunct="1">
              <a:spcBef>
                <a:spcPct val="0"/>
              </a:spcBef>
              <a:spcAft>
                <a:spcPct val="0"/>
              </a:spcAft>
              <a:defRPr sz="2400" b="1">
                <a:solidFill>
                  <a:srgbClr val="333333"/>
                </a:solidFill>
                <a:latin typeface="TUM Neue Helvetica 55 Regular" pitchFamily="34" charset="0"/>
                <a:ea typeface="ＭＳ Ｐゴシック" charset="0"/>
                <a:cs typeface="ＭＳ Ｐゴシック" charset="0"/>
              </a:defRPr>
            </a:lvl2pPr>
            <a:lvl3pPr algn="l" rtl="0" eaLnBrk="1" fontAlgn="base" hangingPunct="1">
              <a:spcBef>
                <a:spcPct val="0"/>
              </a:spcBef>
              <a:spcAft>
                <a:spcPct val="0"/>
              </a:spcAft>
              <a:defRPr sz="2400" b="1">
                <a:solidFill>
                  <a:srgbClr val="333333"/>
                </a:solidFill>
                <a:latin typeface="TUM Neue Helvetica 55 Regular" pitchFamily="34" charset="0"/>
                <a:ea typeface="ＭＳ Ｐゴシック" charset="0"/>
                <a:cs typeface="ＭＳ Ｐゴシック" charset="0"/>
              </a:defRPr>
            </a:lvl3pPr>
            <a:lvl4pPr algn="l" rtl="0" eaLnBrk="1" fontAlgn="base" hangingPunct="1">
              <a:spcBef>
                <a:spcPct val="0"/>
              </a:spcBef>
              <a:spcAft>
                <a:spcPct val="0"/>
              </a:spcAft>
              <a:defRPr sz="2400" b="1">
                <a:solidFill>
                  <a:srgbClr val="333333"/>
                </a:solidFill>
                <a:latin typeface="TUM Neue Helvetica 55 Regular" pitchFamily="34" charset="0"/>
                <a:ea typeface="ＭＳ Ｐゴシック" charset="0"/>
                <a:cs typeface="ＭＳ Ｐゴシック" charset="0"/>
              </a:defRPr>
            </a:lvl4pPr>
            <a:lvl5pPr algn="l" rtl="0" eaLnBrk="1" fontAlgn="base" hangingPunct="1">
              <a:spcBef>
                <a:spcPct val="0"/>
              </a:spcBef>
              <a:spcAft>
                <a:spcPct val="0"/>
              </a:spcAft>
              <a:defRPr sz="2400" b="1">
                <a:solidFill>
                  <a:srgbClr val="333333"/>
                </a:solidFill>
                <a:latin typeface="TUM Neue Helvetica 55 Regular" pitchFamily="34" charset="0"/>
                <a:ea typeface="ＭＳ Ｐゴシック" charset="0"/>
                <a:cs typeface="ＭＳ Ｐゴシック" charset="0"/>
              </a:defRPr>
            </a:lvl5pPr>
            <a:lvl6pPr marL="457200" algn="l" rtl="0" eaLnBrk="1" fontAlgn="base" hangingPunct="1">
              <a:spcBef>
                <a:spcPct val="0"/>
              </a:spcBef>
              <a:spcAft>
                <a:spcPct val="0"/>
              </a:spcAft>
              <a:defRPr sz="2400" b="1">
                <a:solidFill>
                  <a:srgbClr val="333333"/>
                </a:solidFill>
                <a:latin typeface="TUM Neue Helvetica 55 Regular" pitchFamily="34" charset="0"/>
              </a:defRPr>
            </a:lvl6pPr>
            <a:lvl7pPr marL="914400" algn="l" rtl="0" eaLnBrk="1" fontAlgn="base" hangingPunct="1">
              <a:spcBef>
                <a:spcPct val="0"/>
              </a:spcBef>
              <a:spcAft>
                <a:spcPct val="0"/>
              </a:spcAft>
              <a:defRPr sz="2400" b="1">
                <a:solidFill>
                  <a:srgbClr val="333333"/>
                </a:solidFill>
                <a:latin typeface="TUM Neue Helvetica 55 Regular" pitchFamily="34" charset="0"/>
              </a:defRPr>
            </a:lvl7pPr>
            <a:lvl8pPr marL="1371600" algn="l" rtl="0" eaLnBrk="1" fontAlgn="base" hangingPunct="1">
              <a:spcBef>
                <a:spcPct val="0"/>
              </a:spcBef>
              <a:spcAft>
                <a:spcPct val="0"/>
              </a:spcAft>
              <a:defRPr sz="2400" b="1">
                <a:solidFill>
                  <a:srgbClr val="333333"/>
                </a:solidFill>
                <a:latin typeface="TUM Neue Helvetica 55 Regular" pitchFamily="34" charset="0"/>
              </a:defRPr>
            </a:lvl8pPr>
            <a:lvl9pPr marL="1828800" algn="l" rtl="0" eaLnBrk="1" fontAlgn="base" hangingPunct="1">
              <a:spcBef>
                <a:spcPct val="0"/>
              </a:spcBef>
              <a:spcAft>
                <a:spcPct val="0"/>
              </a:spcAft>
              <a:defRPr sz="2400" b="1">
                <a:solidFill>
                  <a:srgbClr val="333333"/>
                </a:solidFill>
                <a:latin typeface="TUM Neue Helvetica 55 Regular" pitchFamily="34" charset="0"/>
              </a:defRPr>
            </a:lvl9pPr>
          </a:lstStyle>
          <a:p>
            <a:pPr defTabSz="914400"/>
            <a:r>
              <a:rPr lang="en-US" sz="2800" kern="0"/>
              <a:t>Models </a:t>
            </a:r>
            <a:r>
              <a:rPr lang="en-US" sz="2800" kern="0">
                <a:sym typeface="Wingdings" panose="05000000000000000000" pitchFamily="2" charset="2"/>
              </a:rPr>
              <a:t> Complexity  </a:t>
            </a:r>
            <a:endParaRPr lang="en-US" sz="2800" kern="0"/>
          </a:p>
        </p:txBody>
      </p:sp>
      <p:sp>
        <p:nvSpPr>
          <p:cNvPr id="8" name="Pijl: omlaag 7">
            <a:extLst>
              <a:ext uri="{FF2B5EF4-FFF2-40B4-BE49-F238E27FC236}">
                <a16:creationId xmlns:a16="http://schemas.microsoft.com/office/drawing/2014/main" id="{F52E2320-AB2D-6A2E-43D7-1614E9ED5ABA}"/>
              </a:ext>
            </a:extLst>
          </p:cNvPr>
          <p:cNvSpPr/>
          <p:nvPr/>
        </p:nvSpPr>
        <p:spPr>
          <a:xfrm>
            <a:off x="5633046" y="1915064"/>
            <a:ext cx="267419" cy="765594"/>
          </a:xfrm>
          <a:prstGeom prst="downArrow">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 name="Pijl: omlaag 8">
            <a:extLst>
              <a:ext uri="{FF2B5EF4-FFF2-40B4-BE49-F238E27FC236}">
                <a16:creationId xmlns:a16="http://schemas.microsoft.com/office/drawing/2014/main" id="{B7981089-C5AA-DBFD-DB7B-B7E876E3F3B5}"/>
              </a:ext>
            </a:extLst>
          </p:cNvPr>
          <p:cNvSpPr/>
          <p:nvPr/>
        </p:nvSpPr>
        <p:spPr>
          <a:xfrm>
            <a:off x="5913406" y="2122098"/>
            <a:ext cx="267419" cy="558560"/>
          </a:xfrm>
          <a:prstGeom prst="downArrow">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0" name="Pijl: omlaag 9">
            <a:extLst>
              <a:ext uri="{FF2B5EF4-FFF2-40B4-BE49-F238E27FC236}">
                <a16:creationId xmlns:a16="http://schemas.microsoft.com/office/drawing/2014/main" id="{03517AB8-4DA4-0507-FFE3-6403B9AA90BC}"/>
              </a:ext>
            </a:extLst>
          </p:cNvPr>
          <p:cNvSpPr/>
          <p:nvPr/>
        </p:nvSpPr>
        <p:spPr>
          <a:xfrm>
            <a:off x="6193766" y="2294086"/>
            <a:ext cx="267419" cy="386571"/>
          </a:xfrm>
          <a:prstGeom prst="downArrow">
            <a:avLst/>
          </a:prstGeom>
          <a:solidFill>
            <a:srgbClr val="FF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spTree>
    <p:extLst>
      <p:ext uri="{BB962C8B-B14F-4D97-AF65-F5344CB8AC3E}">
        <p14:creationId xmlns:p14="http://schemas.microsoft.com/office/powerpoint/2010/main" val="24664343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jdelijke aanduiding voor datum 3">
            <a:extLst>
              <a:ext uri="{FF2B5EF4-FFF2-40B4-BE49-F238E27FC236}">
                <a16:creationId xmlns:a16="http://schemas.microsoft.com/office/drawing/2014/main" id="{01E28C27-F555-F198-61F1-6D043A3A9385}"/>
              </a:ext>
            </a:extLst>
          </p:cNvPr>
          <p:cNvSpPr>
            <a:spLocks noGrp="1"/>
          </p:cNvSpPr>
          <p:nvPr>
            <p:ph type="dt" sz="half" idx="2"/>
          </p:nvPr>
        </p:nvSpPr>
        <p:spPr>
          <a:xfrm>
            <a:off x="4997570" y="4653567"/>
            <a:ext cx="3276600" cy="400050"/>
          </a:xfrm>
        </p:spPr>
        <p:txBody>
          <a:bodyPr/>
          <a:lstStyle/>
          <a:p>
            <a:fld id="{A7BDDEFD-4FCF-7348-AEF1-A537DD785750}" type="datetime4">
              <a:rPr lang="en-US" smtClean="0"/>
              <a:t>July 10, 2024</a:t>
            </a:fld>
            <a:endParaRPr lang="en-US"/>
          </a:p>
        </p:txBody>
      </p:sp>
      <p:sp>
        <p:nvSpPr>
          <p:cNvPr id="5" name="Tijdelijke aanduiding voor voettekst 4">
            <a:extLst>
              <a:ext uri="{FF2B5EF4-FFF2-40B4-BE49-F238E27FC236}">
                <a16:creationId xmlns:a16="http://schemas.microsoft.com/office/drawing/2014/main" id="{99331BF7-611A-D435-5385-40D4D65D45D4}"/>
              </a:ext>
            </a:extLst>
          </p:cNvPr>
          <p:cNvSpPr>
            <a:spLocks noGrp="1"/>
          </p:cNvSpPr>
          <p:nvPr>
            <p:ph type="ftr" sz="quarter" idx="3"/>
          </p:nvPr>
        </p:nvSpPr>
        <p:spPr>
          <a:xfrm>
            <a:off x="1237942" y="4653567"/>
            <a:ext cx="3759628" cy="400050"/>
          </a:xfrm>
        </p:spPr>
        <p:txBody>
          <a:bodyPr/>
          <a:lstStyle/>
          <a:p>
            <a:r>
              <a:rPr lang="en-US"/>
              <a:t>Computer Aided Medical Procedures</a:t>
            </a:r>
            <a:endParaRPr lang="en-US" dirty="0"/>
          </a:p>
        </p:txBody>
      </p:sp>
      <p:sp>
        <p:nvSpPr>
          <p:cNvPr id="6" name="Tijdelijke aanduiding voor dianummer 5">
            <a:extLst>
              <a:ext uri="{FF2B5EF4-FFF2-40B4-BE49-F238E27FC236}">
                <a16:creationId xmlns:a16="http://schemas.microsoft.com/office/drawing/2014/main" id="{7D84153D-5F85-1BDC-75DB-097AB2150E7C}"/>
              </a:ext>
            </a:extLst>
          </p:cNvPr>
          <p:cNvSpPr>
            <a:spLocks noGrp="1"/>
          </p:cNvSpPr>
          <p:nvPr>
            <p:ph type="sldNum" sz="quarter" idx="4"/>
          </p:nvPr>
        </p:nvSpPr>
        <p:spPr>
          <a:xfrm>
            <a:off x="8197970" y="4653567"/>
            <a:ext cx="1066800" cy="400050"/>
          </a:xfrm>
        </p:spPr>
        <p:txBody>
          <a:bodyPr/>
          <a:lstStyle/>
          <a:p>
            <a:r>
              <a:rPr lang="en-US"/>
              <a:t>Slide </a:t>
            </a:r>
            <a:fld id="{E27654B9-2CBC-E046-9B7E-70345D26D3AC}" type="slidenum">
              <a:rPr lang="en-US" smtClean="0"/>
              <a:t>9</a:t>
            </a:fld>
            <a:endParaRPr lang="en-US" dirty="0"/>
          </a:p>
        </p:txBody>
      </p:sp>
      <p:sp>
        <p:nvSpPr>
          <p:cNvPr id="7" name="Ovaal 6">
            <a:extLst>
              <a:ext uri="{FF2B5EF4-FFF2-40B4-BE49-F238E27FC236}">
                <a16:creationId xmlns:a16="http://schemas.microsoft.com/office/drawing/2014/main" id="{D7A44C9E-4A88-3672-2349-8FB5349F31D1}"/>
              </a:ext>
            </a:extLst>
          </p:cNvPr>
          <p:cNvSpPr/>
          <p:nvPr/>
        </p:nvSpPr>
        <p:spPr>
          <a:xfrm>
            <a:off x="3677689" y="141534"/>
            <a:ext cx="1477993" cy="1256413"/>
          </a:xfrm>
          <a:prstGeom prst="ellipse">
            <a:avLst/>
          </a:prstGeom>
          <a:solidFill>
            <a:schemeClr val="bg1"/>
          </a:solid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sz="1400">
              <a:solidFill>
                <a:srgbClr val="00B050"/>
              </a:solidFill>
            </a:endParaRPr>
          </a:p>
        </p:txBody>
      </p:sp>
      <p:sp>
        <p:nvSpPr>
          <p:cNvPr id="8" name="Ovaal 7">
            <a:extLst>
              <a:ext uri="{FF2B5EF4-FFF2-40B4-BE49-F238E27FC236}">
                <a16:creationId xmlns:a16="http://schemas.microsoft.com/office/drawing/2014/main" id="{D2203818-D511-9A01-6ED0-F73D093022D3}"/>
              </a:ext>
            </a:extLst>
          </p:cNvPr>
          <p:cNvSpPr/>
          <p:nvPr/>
        </p:nvSpPr>
        <p:spPr>
          <a:xfrm>
            <a:off x="5261610" y="3063486"/>
            <a:ext cx="1477993" cy="1256413"/>
          </a:xfrm>
          <a:prstGeom prst="ellipse">
            <a:avLst/>
          </a:prstGeom>
          <a:solidFill>
            <a:schemeClr val="bg1"/>
          </a:solidFill>
          <a:ln w="38100">
            <a:solidFill>
              <a:srgbClr val="0070C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sz="1400">
              <a:solidFill>
                <a:srgbClr val="00B050"/>
              </a:solidFill>
            </a:endParaRPr>
          </a:p>
        </p:txBody>
      </p:sp>
      <p:sp>
        <p:nvSpPr>
          <p:cNvPr id="9" name="Ovaal 8">
            <a:extLst>
              <a:ext uri="{FF2B5EF4-FFF2-40B4-BE49-F238E27FC236}">
                <a16:creationId xmlns:a16="http://schemas.microsoft.com/office/drawing/2014/main" id="{717552B0-41A0-19C0-5225-DFE8A3A0DC1E}"/>
              </a:ext>
            </a:extLst>
          </p:cNvPr>
          <p:cNvSpPr/>
          <p:nvPr/>
        </p:nvSpPr>
        <p:spPr>
          <a:xfrm>
            <a:off x="2091473" y="3063486"/>
            <a:ext cx="1477993" cy="1256413"/>
          </a:xfrm>
          <a:prstGeom prst="ellipse">
            <a:avLst/>
          </a:prstGeom>
          <a:solidFill>
            <a:schemeClr val="bg1"/>
          </a:solidFill>
          <a:ln w="38100">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sz="1400">
              <a:solidFill>
                <a:srgbClr val="00B050"/>
              </a:solidFill>
            </a:endParaRPr>
          </a:p>
        </p:txBody>
      </p:sp>
      <p:sp>
        <p:nvSpPr>
          <p:cNvPr id="10" name="Tekstvak 9">
            <a:extLst>
              <a:ext uri="{FF2B5EF4-FFF2-40B4-BE49-F238E27FC236}">
                <a16:creationId xmlns:a16="http://schemas.microsoft.com/office/drawing/2014/main" id="{C3D0FF9C-F702-042B-06E6-9B64788FA19F}"/>
              </a:ext>
            </a:extLst>
          </p:cNvPr>
          <p:cNvSpPr txBox="1"/>
          <p:nvPr/>
        </p:nvSpPr>
        <p:spPr>
          <a:xfrm>
            <a:off x="4092717" y="176311"/>
            <a:ext cx="555754" cy="1107996"/>
          </a:xfrm>
          <a:prstGeom prst="rect">
            <a:avLst/>
          </a:prstGeom>
          <a:noFill/>
        </p:spPr>
        <p:txBody>
          <a:bodyPr wrap="square" rtlCol="0">
            <a:spAutoFit/>
          </a:bodyPr>
          <a:lstStyle/>
          <a:p>
            <a:r>
              <a:rPr lang="nl-NL" sz="6600" b="1"/>
              <a:t>A</a:t>
            </a:r>
          </a:p>
        </p:txBody>
      </p:sp>
      <p:sp>
        <p:nvSpPr>
          <p:cNvPr id="11" name="Tekstvak 10">
            <a:extLst>
              <a:ext uri="{FF2B5EF4-FFF2-40B4-BE49-F238E27FC236}">
                <a16:creationId xmlns:a16="http://schemas.microsoft.com/office/drawing/2014/main" id="{422948B1-6F39-9F0C-DDD9-02920D0D318E}"/>
              </a:ext>
            </a:extLst>
          </p:cNvPr>
          <p:cNvSpPr txBox="1"/>
          <p:nvPr/>
        </p:nvSpPr>
        <p:spPr>
          <a:xfrm>
            <a:off x="5656318" y="3157734"/>
            <a:ext cx="555754" cy="1107996"/>
          </a:xfrm>
          <a:prstGeom prst="rect">
            <a:avLst/>
          </a:prstGeom>
          <a:noFill/>
        </p:spPr>
        <p:txBody>
          <a:bodyPr wrap="square" rtlCol="0">
            <a:spAutoFit/>
          </a:bodyPr>
          <a:lstStyle/>
          <a:p>
            <a:r>
              <a:rPr lang="nl-NL" sz="6600" b="1"/>
              <a:t>C</a:t>
            </a:r>
          </a:p>
        </p:txBody>
      </p:sp>
      <p:sp>
        <p:nvSpPr>
          <p:cNvPr id="12" name="Tekstvak 11">
            <a:extLst>
              <a:ext uri="{FF2B5EF4-FFF2-40B4-BE49-F238E27FC236}">
                <a16:creationId xmlns:a16="http://schemas.microsoft.com/office/drawing/2014/main" id="{18C44DFA-D629-B9A6-80D6-387AB6593BC9}"/>
              </a:ext>
            </a:extLst>
          </p:cNvPr>
          <p:cNvSpPr txBox="1"/>
          <p:nvPr/>
        </p:nvSpPr>
        <p:spPr>
          <a:xfrm>
            <a:off x="2516661" y="3157734"/>
            <a:ext cx="555754" cy="1107996"/>
          </a:xfrm>
          <a:prstGeom prst="rect">
            <a:avLst/>
          </a:prstGeom>
          <a:noFill/>
        </p:spPr>
        <p:txBody>
          <a:bodyPr wrap="square" rtlCol="0">
            <a:spAutoFit/>
          </a:bodyPr>
          <a:lstStyle/>
          <a:p>
            <a:r>
              <a:rPr lang="nl-NL" sz="6600" b="1"/>
              <a:t>B</a:t>
            </a:r>
          </a:p>
        </p:txBody>
      </p:sp>
      <p:cxnSp>
        <p:nvCxnSpPr>
          <p:cNvPr id="13" name="Rechte verbindingslijn met pijl 12">
            <a:extLst>
              <a:ext uri="{FF2B5EF4-FFF2-40B4-BE49-F238E27FC236}">
                <a16:creationId xmlns:a16="http://schemas.microsoft.com/office/drawing/2014/main" id="{44B4A111-8601-5CA7-A0F8-A4E9F46F6E20}"/>
              </a:ext>
            </a:extLst>
          </p:cNvPr>
          <p:cNvCxnSpPr>
            <a:cxnSpLocks/>
            <a:stCxn id="9" idx="0"/>
            <a:endCxn id="7" idx="3"/>
          </p:cNvCxnSpPr>
          <p:nvPr/>
        </p:nvCxnSpPr>
        <p:spPr>
          <a:xfrm flipV="1">
            <a:off x="2830470" y="1213950"/>
            <a:ext cx="1063666" cy="1849536"/>
          </a:xfrm>
          <a:prstGeom prst="straightConnector1">
            <a:avLst/>
          </a:prstGeom>
          <a:ln w="38100">
            <a:solidFill>
              <a:schemeClr val="accent2"/>
            </a:solidFill>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14" name="Rechte verbindingslijn met pijl 13">
            <a:extLst>
              <a:ext uri="{FF2B5EF4-FFF2-40B4-BE49-F238E27FC236}">
                <a16:creationId xmlns:a16="http://schemas.microsoft.com/office/drawing/2014/main" id="{E17891C3-093E-94FA-17CA-0ADB793DC9F8}"/>
              </a:ext>
            </a:extLst>
          </p:cNvPr>
          <p:cNvCxnSpPr>
            <a:cxnSpLocks/>
            <a:stCxn id="9" idx="6"/>
            <a:endCxn id="8" idx="2"/>
          </p:cNvCxnSpPr>
          <p:nvPr/>
        </p:nvCxnSpPr>
        <p:spPr>
          <a:xfrm>
            <a:off x="3569466" y="3691693"/>
            <a:ext cx="1692144" cy="0"/>
          </a:xfrm>
          <a:prstGeom prst="straightConnector1">
            <a:avLst/>
          </a:prstGeom>
          <a:ln w="38100">
            <a:solidFill>
              <a:schemeClr val="accent2"/>
            </a:solidFill>
            <a:headEnd type="triangle"/>
            <a:tailEnd type="triangle"/>
          </a:ln>
        </p:spPr>
        <p:style>
          <a:lnRef idx="2">
            <a:schemeClr val="accent1"/>
          </a:lnRef>
          <a:fillRef idx="0">
            <a:schemeClr val="accent1"/>
          </a:fillRef>
          <a:effectRef idx="1">
            <a:schemeClr val="accent1"/>
          </a:effectRef>
          <a:fontRef idx="minor">
            <a:schemeClr val="tx1"/>
          </a:fontRef>
        </p:style>
      </p:cxnSp>
      <p:cxnSp>
        <p:nvCxnSpPr>
          <p:cNvPr id="15" name="Rechte verbindingslijn met pijl 14">
            <a:extLst>
              <a:ext uri="{FF2B5EF4-FFF2-40B4-BE49-F238E27FC236}">
                <a16:creationId xmlns:a16="http://schemas.microsoft.com/office/drawing/2014/main" id="{1FDF27D1-9221-9247-2CF8-37E33CE30090}"/>
              </a:ext>
            </a:extLst>
          </p:cNvPr>
          <p:cNvCxnSpPr>
            <a:cxnSpLocks/>
            <a:stCxn id="8" idx="0"/>
            <a:endCxn id="7" idx="5"/>
          </p:cNvCxnSpPr>
          <p:nvPr/>
        </p:nvCxnSpPr>
        <p:spPr>
          <a:xfrm flipH="1" flipV="1">
            <a:off x="4939235" y="1213950"/>
            <a:ext cx="1061372" cy="1849536"/>
          </a:xfrm>
          <a:prstGeom prst="straightConnector1">
            <a:avLst/>
          </a:prstGeom>
          <a:ln w="38100">
            <a:solidFill>
              <a:schemeClr val="accent2"/>
            </a:solidFill>
            <a:headEnd type="triangle"/>
            <a:tailEnd type="triangle"/>
          </a:ln>
        </p:spPr>
        <p:style>
          <a:lnRef idx="2">
            <a:schemeClr val="accent1"/>
          </a:lnRef>
          <a:fillRef idx="0">
            <a:schemeClr val="accent1"/>
          </a:fillRef>
          <a:effectRef idx="1">
            <a:schemeClr val="accent1"/>
          </a:effectRef>
          <a:fontRef idx="minor">
            <a:schemeClr val="tx1"/>
          </a:fontRef>
        </p:style>
      </p:cxnSp>
      <p:sp>
        <p:nvSpPr>
          <p:cNvPr id="16" name="Tekstvak 15">
            <a:extLst>
              <a:ext uri="{FF2B5EF4-FFF2-40B4-BE49-F238E27FC236}">
                <a16:creationId xmlns:a16="http://schemas.microsoft.com/office/drawing/2014/main" id="{F2E865C6-FF65-0783-84A6-CFEAEE1BB41E}"/>
              </a:ext>
            </a:extLst>
          </p:cNvPr>
          <p:cNvSpPr txBox="1"/>
          <p:nvPr/>
        </p:nvSpPr>
        <p:spPr>
          <a:xfrm flipH="1">
            <a:off x="2729038" y="1594464"/>
            <a:ext cx="333772" cy="584775"/>
          </a:xfrm>
          <a:prstGeom prst="rect">
            <a:avLst/>
          </a:prstGeom>
          <a:noFill/>
        </p:spPr>
        <p:txBody>
          <a:bodyPr wrap="square" rtlCol="0">
            <a:spAutoFit/>
          </a:bodyPr>
          <a:lstStyle/>
          <a:p>
            <a:r>
              <a:rPr lang="nl-NL" sz="3200" b="1"/>
              <a:t>E</a:t>
            </a:r>
          </a:p>
        </p:txBody>
      </p:sp>
      <p:sp>
        <p:nvSpPr>
          <p:cNvPr id="17" name="Tekstvak 16">
            <a:extLst>
              <a:ext uri="{FF2B5EF4-FFF2-40B4-BE49-F238E27FC236}">
                <a16:creationId xmlns:a16="http://schemas.microsoft.com/office/drawing/2014/main" id="{1C1FE68D-623F-1B92-944C-2562BDC85E9F}"/>
              </a:ext>
            </a:extLst>
          </p:cNvPr>
          <p:cNvSpPr txBox="1"/>
          <p:nvPr/>
        </p:nvSpPr>
        <p:spPr>
          <a:xfrm flipH="1">
            <a:off x="4241026" y="3079331"/>
            <a:ext cx="333772" cy="584775"/>
          </a:xfrm>
          <a:prstGeom prst="rect">
            <a:avLst/>
          </a:prstGeom>
          <a:noFill/>
        </p:spPr>
        <p:txBody>
          <a:bodyPr wrap="square" rtlCol="0">
            <a:spAutoFit/>
          </a:bodyPr>
          <a:lstStyle/>
          <a:p>
            <a:r>
              <a:rPr lang="nl-NL" sz="3200" b="1"/>
              <a:t>G</a:t>
            </a:r>
          </a:p>
        </p:txBody>
      </p:sp>
      <p:sp>
        <p:nvSpPr>
          <p:cNvPr id="18" name="Tekstvak 17">
            <a:extLst>
              <a:ext uri="{FF2B5EF4-FFF2-40B4-BE49-F238E27FC236}">
                <a16:creationId xmlns:a16="http://schemas.microsoft.com/office/drawing/2014/main" id="{AFF4B60A-46D2-405A-146F-4E99491D794C}"/>
              </a:ext>
            </a:extLst>
          </p:cNvPr>
          <p:cNvSpPr txBox="1"/>
          <p:nvPr/>
        </p:nvSpPr>
        <p:spPr>
          <a:xfrm flipH="1">
            <a:off x="5775281" y="1578045"/>
            <a:ext cx="333772" cy="584775"/>
          </a:xfrm>
          <a:prstGeom prst="rect">
            <a:avLst/>
          </a:prstGeom>
          <a:noFill/>
        </p:spPr>
        <p:txBody>
          <a:bodyPr wrap="square" rtlCol="0">
            <a:spAutoFit/>
          </a:bodyPr>
          <a:lstStyle/>
          <a:p>
            <a:r>
              <a:rPr lang="nl-NL" sz="3200" b="1"/>
              <a:t>F</a:t>
            </a:r>
          </a:p>
        </p:txBody>
      </p:sp>
      <p:sp>
        <p:nvSpPr>
          <p:cNvPr id="26" name="Titel 25">
            <a:extLst>
              <a:ext uri="{FF2B5EF4-FFF2-40B4-BE49-F238E27FC236}">
                <a16:creationId xmlns:a16="http://schemas.microsoft.com/office/drawing/2014/main" id="{51DF1CD4-A2C4-AB14-962D-A4BC520262DB}"/>
              </a:ext>
            </a:extLst>
          </p:cNvPr>
          <p:cNvSpPr>
            <a:spLocks noGrp="1"/>
          </p:cNvSpPr>
          <p:nvPr>
            <p:ph type="title"/>
          </p:nvPr>
        </p:nvSpPr>
        <p:spPr/>
        <p:txBody>
          <a:bodyPr/>
          <a:lstStyle/>
          <a:p>
            <a:r>
              <a:rPr lang="nl-NL"/>
              <a:t>Network Physiology</a:t>
            </a:r>
          </a:p>
        </p:txBody>
      </p:sp>
    </p:spTree>
    <p:extLst>
      <p:ext uri="{BB962C8B-B14F-4D97-AF65-F5344CB8AC3E}">
        <p14:creationId xmlns:p14="http://schemas.microsoft.com/office/powerpoint/2010/main" val="3484835434"/>
      </p:ext>
    </p:extLst>
  </p:cSld>
  <p:clrMapOvr>
    <a:masterClrMapping/>
  </p:clrMapOvr>
</p:sld>
</file>

<file path=ppt/theme/theme1.xml><?xml version="1.0" encoding="utf-8"?>
<a:theme xmlns:a="http://schemas.openxmlformats.org/drawingml/2006/main" name="camp-tum-jhu-slides">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TUM Neue Helvetica 55 Regular"/>
        <a:ea typeface=""/>
        <a:cs typeface=""/>
      </a:majorFont>
      <a:minorFont>
        <a:latin typeface="TUM Neue Helvetica 55 Regular"/>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2014-04-21_2_TUM_JHU_template.potx" id="{A844F364-FC86-4F6B-B063-4CB3193CFD33}" vid="{02C20712-33D1-4C90-BE68-BFEAC6B84A3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camp-tum-jhu-slides-16_9</Template>
  <TotalTime>3069</TotalTime>
  <Words>5420</Words>
  <Application>Microsoft Office PowerPoint</Application>
  <PresentationFormat>Diavoorstelling (16:9)</PresentationFormat>
  <Paragraphs>783</Paragraphs>
  <Slides>59</Slides>
  <Notes>50</Notes>
  <HiddenSlides>2</HiddenSlides>
  <MMClips>0</MMClips>
  <ScaleCrop>false</ScaleCrop>
  <HeadingPairs>
    <vt:vector size="6" baseType="variant">
      <vt:variant>
        <vt:lpstr>Gebruikte lettertypen</vt:lpstr>
      </vt:variant>
      <vt:variant>
        <vt:i4>6</vt:i4>
      </vt:variant>
      <vt:variant>
        <vt:lpstr>Thema</vt:lpstr>
      </vt:variant>
      <vt:variant>
        <vt:i4>1</vt:i4>
      </vt:variant>
      <vt:variant>
        <vt:lpstr>Diatitels</vt:lpstr>
      </vt:variant>
      <vt:variant>
        <vt:i4>59</vt:i4>
      </vt:variant>
    </vt:vector>
  </HeadingPairs>
  <TitlesOfParts>
    <vt:vector size="66" baseType="lpstr">
      <vt:lpstr>ＭＳ Ｐゴシック</vt:lpstr>
      <vt:lpstr>Arial</vt:lpstr>
      <vt:lpstr>Calibri</vt:lpstr>
      <vt:lpstr>Harding</vt:lpstr>
      <vt:lpstr>TUM Neue Helvetica 55 Regular</vt:lpstr>
      <vt:lpstr>Wingdings</vt:lpstr>
      <vt:lpstr>camp-tum-jhu-slides</vt:lpstr>
      <vt:lpstr>Can a Neural Network Learn Physiology?</vt:lpstr>
      <vt:lpstr>What is physiology?</vt:lpstr>
      <vt:lpstr>What is physiology?</vt:lpstr>
      <vt:lpstr>What is physiology?</vt:lpstr>
      <vt:lpstr>What is physiology?</vt:lpstr>
      <vt:lpstr>What is physiology?</vt:lpstr>
      <vt:lpstr>Physiological Systems within the Human Body</vt:lpstr>
      <vt:lpstr>Human Physiology = Complex</vt:lpstr>
      <vt:lpstr>Network Physiology</vt:lpstr>
      <vt:lpstr>A = Neuron B = Astrocyte C = Pericyte           </vt:lpstr>
      <vt:lpstr>A = Neuron B = Astrocyte C = Pericyte           </vt:lpstr>
      <vt:lpstr>A = Neuron B = Astrocyte C = Pericyte           </vt:lpstr>
      <vt:lpstr>A = Neuron B = Astrocyte C = Pericyte           </vt:lpstr>
      <vt:lpstr>A = Neuron B = Astrocyte C = Pericyte           </vt:lpstr>
      <vt:lpstr>A = Neuron B = Astrocyte C = Pericyte           </vt:lpstr>
      <vt:lpstr>Dynamic States/ Entities A, B, C</vt:lpstr>
      <vt:lpstr>Human Body = Huge Data generator</vt:lpstr>
      <vt:lpstr>Major Challenges Physiology</vt:lpstr>
      <vt:lpstr>Current Solutions</vt:lpstr>
      <vt:lpstr>Neural Networks In Physiology</vt:lpstr>
      <vt:lpstr>A Basic Neural Network</vt:lpstr>
      <vt:lpstr>Neural Network Methods for Physiology </vt:lpstr>
      <vt:lpstr>Non Neural Network Methods for Physiology </vt:lpstr>
      <vt:lpstr>Example Hierarchical NN Missing Links Metabolic Pathways </vt:lpstr>
      <vt:lpstr>Example Hierarchical NN Missing Links Metabolic Pathways </vt:lpstr>
      <vt:lpstr>PowerPoint-presentatie</vt:lpstr>
      <vt:lpstr>Example Adaptive Dynamical Network  Sepsis</vt:lpstr>
      <vt:lpstr>Example Adaptive Dynamical Network  Sepsis</vt:lpstr>
      <vt:lpstr>Example Adaptive Dynamical Network  Sepsis</vt:lpstr>
      <vt:lpstr>Example Adaptive Dynamical Network  Sepsis</vt:lpstr>
      <vt:lpstr>Example TDS  Cortico-Muscular Connectivity</vt:lpstr>
      <vt:lpstr>PowerPoint-presentatie</vt:lpstr>
      <vt:lpstr>So, can Neural Networks learn physiology?</vt:lpstr>
      <vt:lpstr>Learning Physiology vs. Practical Utility</vt:lpstr>
      <vt:lpstr>Tackling physiology, without learning physiology?</vt:lpstr>
      <vt:lpstr>Tackling physiology, without learning physiology?</vt:lpstr>
      <vt:lpstr>Tackling physiology, without learning physiology?</vt:lpstr>
      <vt:lpstr>Tackling physiology, without learning physiology?</vt:lpstr>
      <vt:lpstr>PowerPoint-presentatie</vt:lpstr>
      <vt:lpstr>What has to be learned?    Meaningful Features</vt:lpstr>
      <vt:lpstr>What has to be learned    CVAEs latent space</vt:lpstr>
      <vt:lpstr>What has to be learned?    CVAEs latent space</vt:lpstr>
      <vt:lpstr>Neural Network Performace vs. Interpretability</vt:lpstr>
      <vt:lpstr>Neural Network Performace vs. Interpretability</vt:lpstr>
      <vt:lpstr>NN Performance vs. Interpretability in Medical Applications</vt:lpstr>
      <vt:lpstr>Applications in physiology?</vt:lpstr>
      <vt:lpstr>Applications in physiology?</vt:lpstr>
      <vt:lpstr>Applications in physiology?</vt:lpstr>
      <vt:lpstr>Conclusion</vt:lpstr>
      <vt:lpstr>Can a Neural Network Learn Physiology?</vt:lpstr>
      <vt:lpstr>Can a Neural Network Learn Physiology?</vt:lpstr>
      <vt:lpstr>Can a Neural Network Learn Physiology?</vt:lpstr>
      <vt:lpstr>Can a Neural Network Learn Physiology?</vt:lpstr>
      <vt:lpstr>Questions?</vt:lpstr>
      <vt:lpstr>References</vt:lpstr>
      <vt:lpstr>Add title!</vt:lpstr>
      <vt:lpstr>Add title!</vt:lpstr>
      <vt:lpstr>Missing links network for grassland species iteractions</vt:lpstr>
      <vt:lpstr>Fig. 5A: Ratio of observed pathological states vs. initial conditions depending on age parameter B - Probability of pathological sepsis state rises sharply for \( \beta &gt; 0.5\pi \). - Empirical data comparison: Number of sepsis cases per 100,000 inhabitants in Germany (Fig. 5B)   Similar between modeled and empirical data. - Provides initial evidence for the potential of the proposed functional modeling approach.</vt:lpstr>
    </vt:vector>
  </TitlesOfParts>
  <Company>Dell</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Daniel</dc:creator>
  <cp:lastModifiedBy>Marleen kehl</cp:lastModifiedBy>
  <cp:revision>27</cp:revision>
  <dcterms:created xsi:type="dcterms:W3CDTF">2020-04-06T05:56:29Z</dcterms:created>
  <dcterms:modified xsi:type="dcterms:W3CDTF">2024-07-11T09:44:11Z</dcterms:modified>
</cp:coreProperties>
</file>