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</p:sldIdLst>
  <p:sldSz cy="5143500" cx="9144000"/>
  <p:notesSz cx="6858000" cy="9144000"/>
  <p:embeddedFontLst>
    <p:embeddedFont>
      <p:font typeface="Helvetica Neue"/>
      <p:regular r:id="rId41"/>
      <p:bold r:id="rId42"/>
      <p:italic r:id="rId43"/>
      <p:boldItalic r:id="rId4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45" roundtripDataSignature="AMtx7mjaIDUXrkhjGF0ihNcW9WWJPKu11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2" Type="http://schemas.openxmlformats.org/officeDocument/2006/relationships/font" Target="fonts/HelveticaNeue-bold.fntdata"/><Relationship Id="rId41" Type="http://schemas.openxmlformats.org/officeDocument/2006/relationships/font" Target="fonts/HelveticaNeue-regular.fntdata"/><Relationship Id="rId22" Type="http://schemas.openxmlformats.org/officeDocument/2006/relationships/slide" Target="slides/slide17.xml"/><Relationship Id="rId44" Type="http://schemas.openxmlformats.org/officeDocument/2006/relationships/font" Target="fonts/HelveticaNeue-boldItalic.fntdata"/><Relationship Id="rId21" Type="http://schemas.openxmlformats.org/officeDocument/2006/relationships/slide" Target="slides/slide16.xml"/><Relationship Id="rId43" Type="http://schemas.openxmlformats.org/officeDocument/2006/relationships/font" Target="fonts/HelveticaNeue-italic.fntdata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45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3" name="Google Shape;83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e945c12099_0_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3" name="Google Shape;163;g2e945c12099_0_19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e945c12099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2" name="Google Shape;172;g2e945c12099_0_20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e945c12099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1" name="Google Shape;181;g2e945c12099_0_2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e945c12099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0" name="Google Shape;190;g2e945c12099_0_16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e945c12099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9" name="Google Shape;199;g2e945c12099_0_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e945c12099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5" name="Google Shape;205;g2e945c12099_0_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4" name="Google Shape;214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e945c12099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3" name="Google Shape;223;g2e945c12099_0_5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e945c12099_0_1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2" name="Google Shape;232;g2e945c12099_0_10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2e945c12099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1" name="Google Shape;241;g2e945c12099_0_7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e9ff7fbff0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9" name="Google Shape;89;g2e9ff7fbff0_0_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2e945c12099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1" name="Google Shape;251;g2e945c12099_0_8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2e945c12099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1" name="Google Shape;261;g2e945c12099_0_8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2e945c12099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1" name="Google Shape;271;g2e945c12099_0_10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2e945c12099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0" name="Google Shape;280;g2e945c12099_0_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2e945c12099_0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6" name="Google Shape;286;g2e945c12099_0_26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2e945c12099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5" name="Google Shape;295;g2e945c12099_0_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2e945c12099_0_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4" name="Google Shape;304;g2e945c12099_0_24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2e945c12099_0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3" name="Google Shape;313;g2e945c12099_0_23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2e945c12099_0_2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2" name="Google Shape;322;g2e945c12099_0_25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2e9ff7fbff0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1" name="Google Shape;331;g2e9ff7fbff0_0_5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e9ff7fbff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9" name="Google Shape;99;g2e9ff7fbff0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2e945c12099_0_2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0" name="Google Shape;340;g2e945c12099_0_27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2e945c12099_0_3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51" name="Google Shape;351;g2e945c12099_0_3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2e945c12099_0_3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0" name="Google Shape;360;g2e945c12099_0_34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2e9ff7fbff0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9" name="Google Shape;369;g2e9ff7fbff0_0_4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2e9ff7fbff0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8" name="Google Shape;378;g2e9ff7fbff0_0_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2e945c12099_0_3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7" name="Google Shape;387;g2e945c12099_0_36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0" name="Google Shape;110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e945c12099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6" name="Google Shape;116;g2e945c12099_0_1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e945c12099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5" name="Google Shape;125;g2e945c12099_0_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e945c12099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6" name="Google Shape;136;g2e945c12099_0_14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e945c12099_0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5" name="Google Shape;145;g2e945c12099_0_15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e945c12099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4" name="Google Shape;154;g2e945c12099_0_18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folie" showMasterSp="0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846" y="0"/>
            <a:ext cx="914030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5"/>
          <p:cNvSpPr txBox="1"/>
          <p:nvPr>
            <p:ph type="ctrTitle"/>
          </p:nvPr>
        </p:nvSpPr>
        <p:spPr>
          <a:xfrm>
            <a:off x="2120010" y="1853819"/>
            <a:ext cx="6954100" cy="971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5"/>
          <p:cNvSpPr txBox="1"/>
          <p:nvPr>
            <p:ph idx="1" type="subTitle"/>
          </p:nvPr>
        </p:nvSpPr>
        <p:spPr>
          <a:xfrm>
            <a:off x="2120010" y="1340659"/>
            <a:ext cx="6954100" cy="5143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2pPr>
            <a:lvl3pPr lvl="2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lvl="3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4pPr>
            <a:lvl5pPr lvl="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5pPr>
            <a:lvl6pPr lvl="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6pPr>
            <a:lvl7pPr lvl="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7pPr>
            <a:lvl8pPr lvl="7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8pPr>
            <a:lvl9pPr lvl="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vertikaler Text" type="vertTx">
  <p:cSld name="VERTICAL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title"/>
          </p:nvPr>
        </p:nvSpPr>
        <p:spPr>
          <a:xfrm>
            <a:off x="358776" y="171450"/>
            <a:ext cx="84042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4"/>
          <p:cNvSpPr txBox="1"/>
          <p:nvPr>
            <p:ph idx="1" type="body"/>
          </p:nvPr>
        </p:nvSpPr>
        <p:spPr>
          <a:xfrm rot="5400000">
            <a:off x="2656682" y="-1497807"/>
            <a:ext cx="3829050" cy="84248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2" name="Google Shape;72;p14"/>
          <p:cNvSpPr txBox="1"/>
          <p:nvPr>
            <p:ph idx="10" type="dt"/>
          </p:nvPr>
        </p:nvSpPr>
        <p:spPr>
          <a:xfrm>
            <a:off x="4876800" y="4743450"/>
            <a:ext cx="32766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4"/>
          <p:cNvSpPr txBox="1"/>
          <p:nvPr>
            <p:ph idx="12" type="sldNum"/>
          </p:nvPr>
        </p:nvSpPr>
        <p:spPr>
          <a:xfrm>
            <a:off x="8077200" y="4743450"/>
            <a:ext cx="10668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4" name="Google Shape;74;p14"/>
          <p:cNvSpPr txBox="1"/>
          <p:nvPr>
            <p:ph idx="11" type="ftr"/>
          </p:nvPr>
        </p:nvSpPr>
        <p:spPr>
          <a:xfrm>
            <a:off x="1117172" y="4743450"/>
            <a:ext cx="3759628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kaler Titel und Text" type="vertTitleAndTx">
  <p:cSld name="VERTICAL_TITLE_AND_VERTICAL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type="title"/>
          </p:nvPr>
        </p:nvSpPr>
        <p:spPr>
          <a:xfrm rot="5400000">
            <a:off x="5759452" y="1604963"/>
            <a:ext cx="3943350" cy="2105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5"/>
          <p:cNvSpPr txBox="1"/>
          <p:nvPr>
            <p:ph idx="1" type="body"/>
          </p:nvPr>
        </p:nvSpPr>
        <p:spPr>
          <a:xfrm rot="5400000">
            <a:off x="1470819" y="-426244"/>
            <a:ext cx="3943350" cy="61674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8" name="Google Shape;78;p15"/>
          <p:cNvSpPr txBox="1"/>
          <p:nvPr>
            <p:ph idx="10" type="dt"/>
          </p:nvPr>
        </p:nvSpPr>
        <p:spPr>
          <a:xfrm>
            <a:off x="4876800" y="4743450"/>
            <a:ext cx="32766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5"/>
          <p:cNvSpPr txBox="1"/>
          <p:nvPr>
            <p:ph idx="12" type="sldNum"/>
          </p:nvPr>
        </p:nvSpPr>
        <p:spPr>
          <a:xfrm>
            <a:off x="8077200" y="4743450"/>
            <a:ext cx="10668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0" name="Google Shape;80;p15"/>
          <p:cNvSpPr txBox="1"/>
          <p:nvPr>
            <p:ph idx="11" type="ftr"/>
          </p:nvPr>
        </p:nvSpPr>
        <p:spPr>
          <a:xfrm>
            <a:off x="1117172" y="4743450"/>
            <a:ext cx="3759628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" type="obj">
  <p:cSld name="OBJECT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7"/>
          <p:cNvSpPr txBox="1"/>
          <p:nvPr>
            <p:ph type="title"/>
          </p:nvPr>
        </p:nvSpPr>
        <p:spPr>
          <a:xfrm>
            <a:off x="358776" y="171450"/>
            <a:ext cx="84042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7"/>
          <p:cNvSpPr txBox="1"/>
          <p:nvPr>
            <p:ph idx="1" type="body"/>
          </p:nvPr>
        </p:nvSpPr>
        <p:spPr>
          <a:xfrm>
            <a:off x="358776" y="800100"/>
            <a:ext cx="8424863" cy="3829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3" name="Google Shape;23;p7"/>
          <p:cNvSpPr txBox="1"/>
          <p:nvPr>
            <p:ph idx="10" type="dt"/>
          </p:nvPr>
        </p:nvSpPr>
        <p:spPr>
          <a:xfrm>
            <a:off x="4876800" y="4743450"/>
            <a:ext cx="32766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7"/>
          <p:cNvSpPr txBox="1"/>
          <p:nvPr>
            <p:ph idx="11" type="ftr"/>
          </p:nvPr>
        </p:nvSpPr>
        <p:spPr>
          <a:xfrm>
            <a:off x="1117172" y="4743450"/>
            <a:ext cx="3759628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7"/>
          <p:cNvSpPr txBox="1"/>
          <p:nvPr>
            <p:ph idx="12" type="sldNum"/>
          </p:nvPr>
        </p:nvSpPr>
        <p:spPr>
          <a:xfrm>
            <a:off x="8077200" y="4743450"/>
            <a:ext cx="10668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bschnitts-&#10;überschrift">
  <p:cSld name="Abschnitts-&#10;überschrif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6"/>
          <p:cNvSpPr txBox="1"/>
          <p:nvPr>
            <p:ph idx="1" type="subTitle"/>
          </p:nvPr>
        </p:nvSpPr>
        <p:spPr>
          <a:xfrm>
            <a:off x="2120010" y="1336557"/>
            <a:ext cx="6954100" cy="5143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2pPr>
            <a:lvl3pPr lvl="2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•"/>
              <a:defRPr/>
            </a:lvl3pPr>
            <a:lvl4pPr lvl="3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–"/>
              <a:defRPr/>
            </a:lvl4pPr>
            <a:lvl5pPr lvl="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5pPr>
            <a:lvl6pPr lvl="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6pPr>
            <a:lvl7pPr lvl="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7pPr>
            <a:lvl8pPr lvl="7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8pPr>
            <a:lvl9pPr lvl="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type="ctrTitle"/>
          </p:nvPr>
        </p:nvSpPr>
        <p:spPr>
          <a:xfrm>
            <a:off x="2120010" y="1850907"/>
            <a:ext cx="6954100" cy="971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wei Inhalte" type="twoObj">
  <p:cSld name="TWO_OBJECT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 txBox="1"/>
          <p:nvPr>
            <p:ph type="title"/>
          </p:nvPr>
        </p:nvSpPr>
        <p:spPr>
          <a:xfrm>
            <a:off x="358776" y="171450"/>
            <a:ext cx="84042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8"/>
          <p:cNvSpPr txBox="1"/>
          <p:nvPr>
            <p:ph idx="1" type="body"/>
          </p:nvPr>
        </p:nvSpPr>
        <p:spPr>
          <a:xfrm>
            <a:off x="358775" y="1371600"/>
            <a:ext cx="4135438" cy="3257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33333"/>
              </a:buClr>
              <a:buSzPts val="2800"/>
              <a:buFont typeface="Helvetica Neue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9pPr>
          </a:lstStyle>
          <a:p/>
        </p:txBody>
      </p:sp>
      <p:sp>
        <p:nvSpPr>
          <p:cNvPr id="33" name="Google Shape;33;p8"/>
          <p:cNvSpPr txBox="1"/>
          <p:nvPr>
            <p:ph idx="2" type="body"/>
          </p:nvPr>
        </p:nvSpPr>
        <p:spPr>
          <a:xfrm>
            <a:off x="4646614" y="1371600"/>
            <a:ext cx="4137025" cy="3257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33333"/>
              </a:buClr>
              <a:buSzPts val="2800"/>
              <a:buFont typeface="Helvetica Neue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»"/>
              <a:defRPr sz="1800"/>
            </a:lvl9pPr>
          </a:lstStyle>
          <a:p/>
        </p:txBody>
      </p:sp>
      <p:sp>
        <p:nvSpPr>
          <p:cNvPr id="34" name="Google Shape;34;p8"/>
          <p:cNvSpPr txBox="1"/>
          <p:nvPr>
            <p:ph idx="10" type="dt"/>
          </p:nvPr>
        </p:nvSpPr>
        <p:spPr>
          <a:xfrm>
            <a:off x="4876800" y="4743450"/>
            <a:ext cx="32766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077200" y="4743450"/>
            <a:ext cx="10668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" name="Google Shape;36;p8"/>
          <p:cNvSpPr txBox="1"/>
          <p:nvPr>
            <p:ph idx="11" type="ftr"/>
          </p:nvPr>
        </p:nvSpPr>
        <p:spPr>
          <a:xfrm>
            <a:off x="1117172" y="4743450"/>
            <a:ext cx="3759628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gleich" type="twoTxTwoObj">
  <p:cSld name="TWO_OBJECTS_WITH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9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9pPr>
          </a:lstStyle>
          <a:p/>
        </p:txBody>
      </p:sp>
      <p:sp>
        <p:nvSpPr>
          <p:cNvPr id="40" name="Google Shape;40;p9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9pPr>
          </a:lstStyle>
          <a:p/>
        </p:txBody>
      </p:sp>
      <p:sp>
        <p:nvSpPr>
          <p:cNvPr id="41" name="Google Shape;41;p9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None/>
              <a:defRPr b="1" sz="1600"/>
            </a:lvl9pPr>
          </a:lstStyle>
          <a:p/>
        </p:txBody>
      </p:sp>
      <p:sp>
        <p:nvSpPr>
          <p:cNvPr id="42" name="Google Shape;42;p9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Helvetica Neue"/>
              <a:buChar char="»"/>
              <a:defRPr sz="1600"/>
            </a:lvl9pPr>
          </a:lstStyle>
          <a:p/>
        </p:txBody>
      </p:sp>
      <p:sp>
        <p:nvSpPr>
          <p:cNvPr id="43" name="Google Shape;43;p9"/>
          <p:cNvSpPr txBox="1"/>
          <p:nvPr>
            <p:ph idx="10" type="dt"/>
          </p:nvPr>
        </p:nvSpPr>
        <p:spPr>
          <a:xfrm>
            <a:off x="4876800" y="4743450"/>
            <a:ext cx="32766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077200" y="4743450"/>
            <a:ext cx="10668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" name="Google Shape;45;p9"/>
          <p:cNvSpPr txBox="1"/>
          <p:nvPr>
            <p:ph idx="11" type="ftr"/>
          </p:nvPr>
        </p:nvSpPr>
        <p:spPr>
          <a:xfrm>
            <a:off x="1117172" y="4743450"/>
            <a:ext cx="3759628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" type="titleOnly">
  <p:cSld name="TITLE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type="title"/>
          </p:nvPr>
        </p:nvSpPr>
        <p:spPr>
          <a:xfrm>
            <a:off x="358776" y="171450"/>
            <a:ext cx="84042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0"/>
          <p:cNvSpPr txBox="1"/>
          <p:nvPr>
            <p:ph idx="10" type="dt"/>
          </p:nvPr>
        </p:nvSpPr>
        <p:spPr>
          <a:xfrm>
            <a:off x="4876800" y="4743450"/>
            <a:ext cx="32766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077200" y="4743450"/>
            <a:ext cx="10668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0" name="Google Shape;50;p10"/>
          <p:cNvSpPr txBox="1"/>
          <p:nvPr>
            <p:ph idx="11" type="ftr"/>
          </p:nvPr>
        </p:nvSpPr>
        <p:spPr>
          <a:xfrm>
            <a:off x="1117172" y="4743450"/>
            <a:ext cx="3759628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er" type="blank">
  <p:cSld name="BLANK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 txBox="1"/>
          <p:nvPr>
            <p:ph idx="10" type="dt"/>
          </p:nvPr>
        </p:nvSpPr>
        <p:spPr>
          <a:xfrm>
            <a:off x="4876800" y="4743450"/>
            <a:ext cx="32766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1"/>
          <p:cNvSpPr txBox="1"/>
          <p:nvPr>
            <p:ph idx="12" type="sldNum"/>
          </p:nvPr>
        </p:nvSpPr>
        <p:spPr>
          <a:xfrm>
            <a:off x="8077200" y="4743450"/>
            <a:ext cx="10668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4" name="Google Shape;54;p11"/>
          <p:cNvSpPr txBox="1"/>
          <p:nvPr>
            <p:ph idx="11" type="ftr"/>
          </p:nvPr>
        </p:nvSpPr>
        <p:spPr>
          <a:xfrm>
            <a:off x="1117172" y="4743450"/>
            <a:ext cx="3759628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alt mit Überschrift" type="objTx">
  <p:cSld name="OBJECT_WITH_CAPTIO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2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2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33333"/>
              </a:buClr>
              <a:buSzPts val="3200"/>
              <a:buFont typeface="Helvetica Neue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33333"/>
              </a:buClr>
              <a:buSzPts val="2800"/>
              <a:buFont typeface="Helvetica Neue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33333"/>
              </a:buClr>
              <a:buSzPts val="2400"/>
              <a:buFont typeface="Helvetica Neue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»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»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»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Helvetica Neue"/>
              <a:buChar char="»"/>
              <a:defRPr sz="2000"/>
            </a:lvl9pPr>
          </a:lstStyle>
          <a:p/>
        </p:txBody>
      </p:sp>
      <p:sp>
        <p:nvSpPr>
          <p:cNvPr id="58" name="Google Shape;58;p12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Helvetica Neue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33333"/>
              </a:buClr>
              <a:buSzPts val="1000"/>
              <a:buFont typeface="Helvetica Neue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9pPr>
          </a:lstStyle>
          <a:p/>
        </p:txBody>
      </p:sp>
      <p:sp>
        <p:nvSpPr>
          <p:cNvPr id="59" name="Google Shape;59;p12"/>
          <p:cNvSpPr txBox="1"/>
          <p:nvPr>
            <p:ph idx="10" type="dt"/>
          </p:nvPr>
        </p:nvSpPr>
        <p:spPr>
          <a:xfrm>
            <a:off x="4876800" y="4743450"/>
            <a:ext cx="32766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2"/>
          <p:cNvSpPr txBox="1"/>
          <p:nvPr>
            <p:ph idx="12" type="sldNum"/>
          </p:nvPr>
        </p:nvSpPr>
        <p:spPr>
          <a:xfrm>
            <a:off x="8077200" y="4743450"/>
            <a:ext cx="10668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1" name="Google Shape;61;p12"/>
          <p:cNvSpPr txBox="1"/>
          <p:nvPr>
            <p:ph idx="11" type="ftr"/>
          </p:nvPr>
        </p:nvSpPr>
        <p:spPr>
          <a:xfrm>
            <a:off x="1117172" y="4743450"/>
            <a:ext cx="3759628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ld mit Überschrift" type="picTx">
  <p:cSld name="PICTURE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3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13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333333"/>
              </a:buClr>
              <a:buSzPts val="1200"/>
              <a:buFont typeface="Helvetica Neue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333333"/>
              </a:buClr>
              <a:buSzPts val="1000"/>
              <a:buFont typeface="Helvetica Neue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333333"/>
              </a:buClr>
              <a:buSzPts val="900"/>
              <a:buFont typeface="Helvetica Neue"/>
              <a:buNone/>
              <a:defRPr sz="900"/>
            </a:lvl9pPr>
          </a:lstStyle>
          <a:p/>
        </p:txBody>
      </p:sp>
      <p:sp>
        <p:nvSpPr>
          <p:cNvPr id="66" name="Google Shape;66;p13"/>
          <p:cNvSpPr txBox="1"/>
          <p:nvPr>
            <p:ph idx="10" type="dt"/>
          </p:nvPr>
        </p:nvSpPr>
        <p:spPr>
          <a:xfrm>
            <a:off x="4876800" y="4743450"/>
            <a:ext cx="32766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3"/>
          <p:cNvSpPr txBox="1"/>
          <p:nvPr>
            <p:ph idx="12" type="sldNum"/>
          </p:nvPr>
        </p:nvSpPr>
        <p:spPr>
          <a:xfrm>
            <a:off x="8077200" y="4743450"/>
            <a:ext cx="10668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8" name="Google Shape;68;p13"/>
          <p:cNvSpPr txBox="1"/>
          <p:nvPr>
            <p:ph idx="11" type="ftr"/>
          </p:nvPr>
        </p:nvSpPr>
        <p:spPr>
          <a:xfrm>
            <a:off x="1117172" y="4743450"/>
            <a:ext cx="3759628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4"/>
          <p:cNvSpPr txBox="1"/>
          <p:nvPr>
            <p:ph type="title"/>
          </p:nvPr>
        </p:nvSpPr>
        <p:spPr>
          <a:xfrm>
            <a:off x="358776" y="171450"/>
            <a:ext cx="84042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2" name="Google Shape;12;p4"/>
          <p:cNvSpPr txBox="1"/>
          <p:nvPr>
            <p:ph idx="1" type="body"/>
          </p:nvPr>
        </p:nvSpPr>
        <p:spPr>
          <a:xfrm>
            <a:off x="358776" y="800100"/>
            <a:ext cx="8424863" cy="38290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Char char="•"/>
              <a:defRPr b="0" i="0" sz="18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–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•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–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»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»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»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»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Helvetica Neue"/>
              <a:buChar char="»"/>
              <a:defRPr b="0" i="0" sz="1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3" name="Google Shape;13;p4"/>
          <p:cNvSpPr txBox="1"/>
          <p:nvPr>
            <p:ph idx="10" type="dt"/>
          </p:nvPr>
        </p:nvSpPr>
        <p:spPr>
          <a:xfrm>
            <a:off x="4876800" y="4743450"/>
            <a:ext cx="32766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4" name="Google Shape;14;p4"/>
          <p:cNvSpPr txBox="1"/>
          <p:nvPr>
            <p:ph idx="12" type="sldNum"/>
          </p:nvPr>
        </p:nvSpPr>
        <p:spPr>
          <a:xfrm>
            <a:off x="8077200" y="4743450"/>
            <a:ext cx="10668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4"/>
          <p:cNvSpPr txBox="1"/>
          <p:nvPr>
            <p:ph idx="11" type="ftr"/>
          </p:nvPr>
        </p:nvSpPr>
        <p:spPr>
          <a:xfrm>
            <a:off x="1117172" y="4743450"/>
            <a:ext cx="3759628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9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9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7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7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0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Relationship Id="rId4" Type="http://schemas.openxmlformats.org/officeDocument/2006/relationships/image" Target="../media/image1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6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8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9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"/>
          <p:cNvSpPr txBox="1"/>
          <p:nvPr>
            <p:ph type="ctrTitle"/>
          </p:nvPr>
        </p:nvSpPr>
        <p:spPr>
          <a:xfrm>
            <a:off x="2120010" y="1853819"/>
            <a:ext cx="6954100" cy="971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3D Reconstruction in Context of Medical Applications</a:t>
            </a:r>
            <a:endParaRPr/>
          </a:p>
        </p:txBody>
      </p:sp>
      <p:sp>
        <p:nvSpPr>
          <p:cNvPr id="86" name="Google Shape;86;p1"/>
          <p:cNvSpPr txBox="1"/>
          <p:nvPr>
            <p:ph idx="1" type="subTitle"/>
          </p:nvPr>
        </p:nvSpPr>
        <p:spPr>
          <a:xfrm>
            <a:off x="2120010" y="1340659"/>
            <a:ext cx="6954000" cy="5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None/>
            </a:pPr>
            <a:r>
              <a:rPr lang="en-US"/>
              <a:t>Deep Learning for Medical Applications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e945c12099_0_197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200"/>
              <a:t>Dice Score vs Clinical Metrics</a:t>
            </a:r>
            <a:endParaRPr sz="2200"/>
          </a:p>
        </p:txBody>
      </p:sp>
      <p:sp>
        <p:nvSpPr>
          <p:cNvPr id="166" name="Google Shape;166;g2e945c12099_0_197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167" name="Google Shape;167;g2e945c12099_0_197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168" name="Google Shape;168;g2e945c12099_0_197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9" name="Google Shape;169;g2e945c12099_0_19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2275" y="797925"/>
            <a:ext cx="8712050" cy="3664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e945c12099_0_205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000"/>
              <a:t>Misalignment Results</a:t>
            </a:r>
            <a:endParaRPr sz="2000"/>
          </a:p>
        </p:txBody>
      </p:sp>
      <p:sp>
        <p:nvSpPr>
          <p:cNvPr id="175" name="Google Shape;175;g2e945c12099_0_205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176" name="Google Shape;176;g2e945c12099_0_205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177" name="Google Shape;177;g2e945c12099_0_205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78" name="Google Shape;178;g2e945c12099_0_20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1550" y="1506088"/>
            <a:ext cx="8880925" cy="165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e945c12099_0_224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100"/>
              <a:t>Clinical Metric and DSC Diverge</a:t>
            </a:r>
            <a:endParaRPr sz="2100"/>
          </a:p>
        </p:txBody>
      </p:sp>
      <p:sp>
        <p:nvSpPr>
          <p:cNvPr id="184" name="Google Shape;184;g2e945c12099_0_224"/>
          <p:cNvSpPr txBox="1"/>
          <p:nvPr>
            <p:ph idx="10" type="dt"/>
          </p:nvPr>
        </p:nvSpPr>
        <p:spPr>
          <a:xfrm>
            <a:off x="4876775" y="4743425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185" name="Google Shape;185;g2e945c12099_0_224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186" name="Google Shape;186;g2e945c12099_0_224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87" name="Google Shape;187;g2e945c12099_0_2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7750" y="681025"/>
            <a:ext cx="6848475" cy="401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e945c12099_0_161"/>
          <p:cNvSpPr txBox="1"/>
          <p:nvPr>
            <p:ph type="title"/>
          </p:nvPr>
        </p:nvSpPr>
        <p:spPr>
          <a:xfrm>
            <a:off x="358626" y="519425"/>
            <a:ext cx="18369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800"/>
              <a:t>Evaluation Metrics</a:t>
            </a:r>
            <a:endParaRPr sz="1800"/>
          </a:p>
        </p:txBody>
      </p:sp>
      <p:sp>
        <p:nvSpPr>
          <p:cNvPr id="193" name="Google Shape;193;g2e945c12099_0_161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194" name="Google Shape;194;g2e945c12099_0_161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195" name="Google Shape;195;g2e945c12099_0_161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96" name="Google Shape;196;g2e945c12099_0_1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95525" y="54450"/>
            <a:ext cx="5185473" cy="468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e945c12099_0_12"/>
          <p:cNvSpPr txBox="1"/>
          <p:nvPr>
            <p:ph idx="1" type="subTitle"/>
          </p:nvPr>
        </p:nvSpPr>
        <p:spPr>
          <a:xfrm>
            <a:off x="2120010" y="1336557"/>
            <a:ext cx="6954000" cy="5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None/>
            </a:pPr>
            <a:r>
              <a:rPr lang="en-US"/>
              <a:t>Deep Learning for Medical Applications</a:t>
            </a:r>
            <a:endParaRPr/>
          </a:p>
        </p:txBody>
      </p:sp>
      <p:sp>
        <p:nvSpPr>
          <p:cNvPr id="202" name="Google Shape;202;g2e945c12099_0_12"/>
          <p:cNvSpPr txBox="1"/>
          <p:nvPr>
            <p:ph type="ctrTitle"/>
          </p:nvPr>
        </p:nvSpPr>
        <p:spPr>
          <a:xfrm>
            <a:off x="2120000" y="1850895"/>
            <a:ext cx="6954000" cy="166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0" lang="en-US" sz="2300"/>
              <a:t>3D Reconstruction of Proximal Femoral Fracture </a:t>
            </a:r>
            <a:endParaRPr b="0" sz="23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0" lang="en-US" sz="2300"/>
              <a:t>from Biplanar Radiographs with Fractural Representative Learning</a:t>
            </a:r>
            <a:endParaRPr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e945c12099_0_41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Model</a:t>
            </a:r>
            <a:endParaRPr/>
          </a:p>
        </p:txBody>
      </p:sp>
      <p:sp>
        <p:nvSpPr>
          <p:cNvPr id="208" name="Google Shape;208;g2e945c12099_0_41"/>
          <p:cNvSpPr txBox="1"/>
          <p:nvPr>
            <p:ph idx="1" type="body"/>
          </p:nvPr>
        </p:nvSpPr>
        <p:spPr>
          <a:xfrm>
            <a:off x="358776" y="800100"/>
            <a:ext cx="8424900" cy="38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1" lang="en-US" sz="2200"/>
              <a:t>3D reconstruction network (3DReconNet)</a:t>
            </a:r>
            <a:endParaRPr b="1" sz="2200"/>
          </a:p>
          <a:p>
            <a:pPr indent="-3683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–"/>
            </a:pPr>
            <a:r>
              <a:rPr lang="en-US" sz="2200"/>
              <a:t>Encoder module</a:t>
            </a:r>
            <a:endParaRPr sz="2200"/>
          </a:p>
          <a:p>
            <a:pPr indent="-3683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–"/>
            </a:pPr>
            <a:r>
              <a:rPr lang="en-US" sz="2200"/>
              <a:t>Decoder module</a:t>
            </a:r>
            <a:endParaRPr sz="2200"/>
          </a:p>
          <a:p>
            <a:pPr indent="-3683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–"/>
            </a:pPr>
            <a:r>
              <a:rPr lang="en-US" sz="2200"/>
              <a:t>Fusion module</a:t>
            </a:r>
            <a:endParaRPr sz="2200"/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1" lang="en-US" sz="2200"/>
              <a:t>Auxiliary class</a:t>
            </a:r>
            <a:endParaRPr b="1" sz="2200"/>
          </a:p>
          <a:p>
            <a:pPr indent="0" lvl="0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2200"/>
          </a:p>
          <a:p>
            <a:pPr indent="-3683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b="1" lang="en-US" sz="2200"/>
              <a:t>Fractural augmentation</a:t>
            </a:r>
            <a:endParaRPr b="1" sz="2200"/>
          </a:p>
          <a:p>
            <a:pPr indent="-2286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None/>
            </a:pPr>
            <a:r>
              <a:t/>
            </a:r>
            <a:endParaRPr/>
          </a:p>
        </p:txBody>
      </p:sp>
      <p:sp>
        <p:nvSpPr>
          <p:cNvPr id="209" name="Google Shape;209;g2e945c12099_0_41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210" name="Google Shape;210;g2e945c12099_0_41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211" name="Google Shape;211;g2e945c12099_0_41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"/>
          <p:cNvSpPr txBox="1"/>
          <p:nvPr>
            <p:ph type="title"/>
          </p:nvPr>
        </p:nvSpPr>
        <p:spPr>
          <a:xfrm>
            <a:off x="358776" y="171450"/>
            <a:ext cx="8404225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200"/>
              <a:t>3D reconstruction network (3DReconNet)</a:t>
            </a:r>
            <a:endParaRPr/>
          </a:p>
        </p:txBody>
      </p:sp>
      <p:sp>
        <p:nvSpPr>
          <p:cNvPr id="217" name="Google Shape;217;p3"/>
          <p:cNvSpPr txBox="1"/>
          <p:nvPr>
            <p:ph idx="10" type="dt"/>
          </p:nvPr>
        </p:nvSpPr>
        <p:spPr>
          <a:xfrm>
            <a:off x="4876800" y="4743450"/>
            <a:ext cx="32766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218" name="Google Shape;218;p3"/>
          <p:cNvSpPr txBox="1"/>
          <p:nvPr>
            <p:ph idx="11" type="ftr"/>
          </p:nvPr>
        </p:nvSpPr>
        <p:spPr>
          <a:xfrm>
            <a:off x="1117172" y="4743450"/>
            <a:ext cx="3759628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219" name="Google Shape;219;p3"/>
          <p:cNvSpPr txBox="1"/>
          <p:nvPr>
            <p:ph idx="12" type="sldNum"/>
          </p:nvPr>
        </p:nvSpPr>
        <p:spPr>
          <a:xfrm>
            <a:off x="8077200" y="4743450"/>
            <a:ext cx="1066800" cy="4000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20" name="Google Shape;22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26161" y="519250"/>
            <a:ext cx="6291701" cy="41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e945c12099_0_58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Experiment Setting</a:t>
            </a:r>
            <a:endParaRPr/>
          </a:p>
        </p:txBody>
      </p:sp>
      <p:sp>
        <p:nvSpPr>
          <p:cNvPr id="226" name="Google Shape;226;g2e945c12099_0_58"/>
          <p:cNvSpPr txBox="1"/>
          <p:nvPr>
            <p:ph idx="1" type="body"/>
          </p:nvPr>
        </p:nvSpPr>
        <p:spPr>
          <a:xfrm>
            <a:off x="358776" y="800100"/>
            <a:ext cx="8424900" cy="38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3DReconNet: 3D reconstruction network </a:t>
            </a:r>
            <a:endParaRPr/>
          </a:p>
          <a:p>
            <a:pPr indent="-2286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None/>
            </a:pPr>
            <a:r>
              <a:t/>
            </a:r>
            <a:endParaRPr/>
          </a:p>
          <a:p>
            <a:pPr indent="-2286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 3DReconNet-AC: 3DReconNet simultaneously trained with the auxiliary     class (AC) </a:t>
            </a:r>
            <a:endParaRPr/>
          </a:p>
          <a:p>
            <a:pPr indent="-2286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None/>
            </a:pPr>
            <a:r>
              <a:t/>
            </a:r>
            <a:endParaRPr/>
          </a:p>
          <a:p>
            <a:pPr indent="-2286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 FracReconNet:  3DReconNet-AC network trained with fractural augmented      data.</a:t>
            </a:r>
            <a:endParaRPr/>
          </a:p>
        </p:txBody>
      </p:sp>
      <p:sp>
        <p:nvSpPr>
          <p:cNvPr id="227" name="Google Shape;227;g2e945c12099_0_58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228" name="Google Shape;228;g2e945c12099_0_58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229" name="Google Shape;229;g2e945c12099_0_58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2e945c12099_0_109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/>
              <a:t>Experiment Setting Dataset</a:t>
            </a:r>
            <a:endParaRPr/>
          </a:p>
        </p:txBody>
      </p:sp>
      <p:sp>
        <p:nvSpPr>
          <p:cNvPr id="235" name="Google Shape;235;g2e945c12099_0_109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236" name="Google Shape;236;g2e945c12099_0_109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237" name="Google Shape;237;g2e945c12099_0_109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8" name="Google Shape;238;g2e945c12099_0_10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4300" y="1689850"/>
            <a:ext cx="8195400" cy="142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2e945c12099_0_71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Intact samples</a:t>
            </a:r>
            <a:endParaRPr/>
          </a:p>
        </p:txBody>
      </p:sp>
      <p:sp>
        <p:nvSpPr>
          <p:cNvPr id="244" name="Google Shape;244;g2e945c12099_0_71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245" name="Google Shape;245;g2e945c12099_0_71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246" name="Google Shape;246;g2e945c12099_0_71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47" name="Google Shape;247;g2e945c12099_0_71"/>
          <p:cNvPicPr preferRelativeResize="0"/>
          <p:nvPr/>
        </p:nvPicPr>
        <p:blipFill rotWithShape="1">
          <a:blip r:embed="rId3">
            <a:alphaModFix/>
          </a:blip>
          <a:srcRect b="71271" l="5713" r="0" t="7572"/>
          <a:stretch/>
        </p:blipFill>
        <p:spPr>
          <a:xfrm>
            <a:off x="1272175" y="1710027"/>
            <a:ext cx="6805025" cy="195205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g2e945c12099_0_71"/>
          <p:cNvSpPr txBox="1"/>
          <p:nvPr/>
        </p:nvSpPr>
        <p:spPr>
          <a:xfrm>
            <a:off x="1326675" y="1022175"/>
            <a:ext cx="70269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</a:t>
            </a:r>
            <a:r>
              <a:rPr b="1" i="0" lang="en-US" sz="9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                         GroundTruth                  3DReconNet                 3DReconNet-AC                FracReconNet     </a:t>
            </a:r>
            <a:r>
              <a:rPr b="0" i="0" lang="en-US" sz="9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         	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e9ff7fbff0_0_8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300"/>
              <a:t>Motivation</a:t>
            </a:r>
            <a:endParaRPr sz="2300"/>
          </a:p>
        </p:txBody>
      </p:sp>
      <p:sp>
        <p:nvSpPr>
          <p:cNvPr id="92" name="Google Shape;92;g2e9ff7fbff0_0_8"/>
          <p:cNvSpPr txBox="1"/>
          <p:nvPr>
            <p:ph idx="1" type="body"/>
          </p:nvPr>
        </p:nvSpPr>
        <p:spPr>
          <a:xfrm>
            <a:off x="358776" y="800100"/>
            <a:ext cx="8424900" cy="38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100"/>
              <a:t>Reduce radiation</a:t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100"/>
              <a:t>Less expensive</a:t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100"/>
              <a:t>More accessible</a:t>
            </a:r>
            <a:r>
              <a:rPr b="1" lang="en-US" sz="2100"/>
              <a:t> </a:t>
            </a:r>
            <a:endParaRPr b="1"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100"/>
              <a:t>Surgery planning</a:t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100"/>
              <a:t>Diseases diagnosis</a:t>
            </a:r>
            <a:endParaRPr sz="21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/>
          </a:p>
          <a:p>
            <a:pPr indent="-2286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Helvetica Neue"/>
              <a:buNone/>
            </a:pPr>
            <a:r>
              <a:t/>
            </a:r>
            <a:endParaRPr/>
          </a:p>
        </p:txBody>
      </p:sp>
      <p:sp>
        <p:nvSpPr>
          <p:cNvPr id="93" name="Google Shape;93;g2e9ff7fbff0_0_8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July 4, 2024</a:t>
            </a:r>
            <a:endParaRPr/>
          </a:p>
        </p:txBody>
      </p:sp>
      <p:sp>
        <p:nvSpPr>
          <p:cNvPr id="94" name="Google Shape;94;g2e9ff7fbff0_0_8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95" name="Google Shape;95;g2e9ff7fbff0_0_8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96" name="Google Shape;96;g2e9ff7fbff0_0_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54375" y="628650"/>
            <a:ext cx="5829300" cy="388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2e945c12099_0_80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Nondisplaced Fracture Samples</a:t>
            </a:r>
            <a:endParaRPr/>
          </a:p>
        </p:txBody>
      </p:sp>
      <p:sp>
        <p:nvSpPr>
          <p:cNvPr id="254" name="Google Shape;254;g2e945c12099_0_80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255" name="Google Shape;255;g2e945c12099_0_80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256" name="Google Shape;256;g2e945c12099_0_80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57" name="Google Shape;257;g2e945c12099_0_80"/>
          <p:cNvPicPr preferRelativeResize="0"/>
          <p:nvPr/>
        </p:nvPicPr>
        <p:blipFill rotWithShape="1">
          <a:blip r:embed="rId3">
            <a:alphaModFix/>
          </a:blip>
          <a:srcRect b="35991" l="5979" r="0" t="29174"/>
          <a:stretch/>
        </p:blipFill>
        <p:spPr>
          <a:xfrm>
            <a:off x="1117175" y="1193573"/>
            <a:ext cx="6879125" cy="2590653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g2e945c12099_0_80"/>
          <p:cNvSpPr txBox="1"/>
          <p:nvPr/>
        </p:nvSpPr>
        <p:spPr>
          <a:xfrm>
            <a:off x="1117175" y="716950"/>
            <a:ext cx="70419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</a:t>
            </a:r>
            <a:r>
              <a:rPr b="1" i="0" lang="en-US" sz="9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                         GroundTruth                   3DReconNet                  3DReconNet-AC                FracReconNet     </a:t>
            </a:r>
            <a:r>
              <a:rPr b="0" i="0" lang="en-US" sz="9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         	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e945c12099_0_88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/>
              <a:t>Displaced Fracture Samples</a:t>
            </a:r>
            <a:endParaRPr/>
          </a:p>
        </p:txBody>
      </p:sp>
      <p:sp>
        <p:nvSpPr>
          <p:cNvPr id="264" name="Google Shape;264;g2e945c12099_0_88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265" name="Google Shape;265;g2e945c12099_0_88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266" name="Google Shape;266;g2e945c12099_0_88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67" name="Google Shape;267;g2e945c12099_0_88"/>
          <p:cNvPicPr preferRelativeResize="0"/>
          <p:nvPr/>
        </p:nvPicPr>
        <p:blipFill rotWithShape="1">
          <a:blip r:embed="rId3">
            <a:alphaModFix/>
          </a:blip>
          <a:srcRect b="923" l="5508" r="0" t="65079"/>
          <a:stretch/>
        </p:blipFill>
        <p:spPr>
          <a:xfrm>
            <a:off x="1293787" y="1372863"/>
            <a:ext cx="6556426" cy="2397774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g2e945c12099_0_88"/>
          <p:cNvSpPr txBox="1"/>
          <p:nvPr/>
        </p:nvSpPr>
        <p:spPr>
          <a:xfrm>
            <a:off x="1195325" y="767175"/>
            <a:ext cx="67311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en-US" sz="24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 </a:t>
            </a:r>
            <a:r>
              <a:rPr b="1" i="0" lang="en-US" sz="9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                        GroundTruth                  3DReconNet                 3DReconNet-AC                FracReconNet     </a:t>
            </a:r>
            <a:r>
              <a:rPr b="0" i="0" lang="en-US" sz="9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              	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2e945c12099_0_100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Surface Distance Error</a:t>
            </a:r>
            <a:endParaRPr/>
          </a:p>
        </p:txBody>
      </p:sp>
      <p:sp>
        <p:nvSpPr>
          <p:cNvPr id="274" name="Google Shape;274;g2e945c12099_0_100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275" name="Google Shape;275;g2e945c12099_0_100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276" name="Google Shape;276;g2e945c12099_0_100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7" name="Google Shape;277;g2e945c12099_0_1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3000" y="628651"/>
            <a:ext cx="4228282" cy="4070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2e945c12099_0_26"/>
          <p:cNvSpPr txBox="1"/>
          <p:nvPr>
            <p:ph idx="1" type="subTitle"/>
          </p:nvPr>
        </p:nvSpPr>
        <p:spPr>
          <a:xfrm>
            <a:off x="2120010" y="1336557"/>
            <a:ext cx="6954000" cy="5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None/>
            </a:pPr>
            <a:r>
              <a:rPr lang="en-US"/>
              <a:t>Deep Learning for Medical Applications</a:t>
            </a:r>
            <a:endParaRPr/>
          </a:p>
        </p:txBody>
      </p:sp>
      <p:sp>
        <p:nvSpPr>
          <p:cNvPr id="283" name="Google Shape;283;g2e945c12099_0_26"/>
          <p:cNvSpPr txBox="1"/>
          <p:nvPr>
            <p:ph type="ctrTitle"/>
          </p:nvPr>
        </p:nvSpPr>
        <p:spPr>
          <a:xfrm>
            <a:off x="2120000" y="1850898"/>
            <a:ext cx="6954000" cy="11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0" lang="en-US" sz="2300"/>
              <a:t>A Deep-Learning Approach For Direct Whole-Heart Mesh Reconstruction</a:t>
            </a:r>
            <a:endParaRPr sz="24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2e945c12099_0_261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/>
              <a:t>Anatomies</a:t>
            </a:r>
            <a:endParaRPr/>
          </a:p>
        </p:txBody>
      </p:sp>
      <p:sp>
        <p:nvSpPr>
          <p:cNvPr id="289" name="Google Shape;289;g2e945c12099_0_261"/>
          <p:cNvSpPr txBox="1"/>
          <p:nvPr>
            <p:ph idx="1" type="body"/>
          </p:nvPr>
        </p:nvSpPr>
        <p:spPr>
          <a:xfrm>
            <a:off x="358776" y="800100"/>
            <a:ext cx="8424900" cy="38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LV - Left Ventricle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LA - Left Atrium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RA - Right Atrium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RV - Right Ventricle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Epicardium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Aorta 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Pulmonary Arteries</a:t>
            </a:r>
            <a:endParaRPr/>
          </a:p>
        </p:txBody>
      </p:sp>
      <p:sp>
        <p:nvSpPr>
          <p:cNvPr id="290" name="Google Shape;290;g2e945c12099_0_261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291" name="Google Shape;291;g2e945c12099_0_261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292" name="Google Shape;292;g2e945c12099_0_261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2e945c12099_0_32"/>
          <p:cNvSpPr txBox="1"/>
          <p:nvPr>
            <p:ph type="title"/>
          </p:nvPr>
        </p:nvSpPr>
        <p:spPr>
          <a:xfrm>
            <a:off x="369126" y="138825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100"/>
              <a:t>Model</a:t>
            </a:r>
            <a:endParaRPr sz="2100"/>
          </a:p>
        </p:txBody>
      </p:sp>
      <p:sp>
        <p:nvSpPr>
          <p:cNvPr id="298" name="Google Shape;298;g2e945c12099_0_32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299" name="Google Shape;299;g2e945c12099_0_32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300" name="Google Shape;300;g2e945c12099_0_32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01" name="Google Shape;301;g2e945c12099_0_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3475" y="464126"/>
            <a:ext cx="6777051" cy="4215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2e945c12099_0_242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200"/>
              <a:t>Data Characteristics</a:t>
            </a:r>
            <a:endParaRPr sz="2200"/>
          </a:p>
        </p:txBody>
      </p:sp>
      <p:sp>
        <p:nvSpPr>
          <p:cNvPr id="307" name="Google Shape;307;g2e945c12099_0_242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308" name="Google Shape;308;g2e945c12099_0_242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309" name="Google Shape;309;g2e945c12099_0_242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10" name="Google Shape;310;g2e945c12099_0_242"/>
          <p:cNvPicPr preferRelativeResize="0"/>
          <p:nvPr/>
        </p:nvPicPr>
        <p:blipFill rotWithShape="1">
          <a:blip r:embed="rId3">
            <a:alphaModFix/>
          </a:blip>
          <a:srcRect b="0" l="0" r="0" t="2723"/>
          <a:stretch/>
        </p:blipFill>
        <p:spPr>
          <a:xfrm>
            <a:off x="381000" y="1298375"/>
            <a:ext cx="8382000" cy="230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2e945c12099_0_234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100"/>
              <a:t>Experiments and Results </a:t>
            </a:r>
            <a:endParaRPr sz="2100"/>
          </a:p>
        </p:txBody>
      </p:sp>
      <p:sp>
        <p:nvSpPr>
          <p:cNvPr id="316" name="Google Shape;316;g2e945c12099_0_234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317" name="Google Shape;317;g2e945c12099_0_234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318" name="Google Shape;318;g2e945c12099_0_234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19" name="Google Shape;319;g2e945c12099_0_2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7513" y="1162900"/>
            <a:ext cx="8068976" cy="3046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2e945c12099_0_250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900"/>
              <a:t>Median and Worst Reconstruction Results  on MMWHS CT test dataset</a:t>
            </a:r>
            <a:endParaRPr sz="1900"/>
          </a:p>
        </p:txBody>
      </p:sp>
      <p:sp>
        <p:nvSpPr>
          <p:cNvPr id="325" name="Google Shape;325;g2e945c12099_0_250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326" name="Google Shape;326;g2e945c12099_0_250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327" name="Google Shape;327;g2e945c12099_0_250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28" name="Google Shape;328;g2e945c12099_0_2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9550" y="924313"/>
            <a:ext cx="8000574" cy="3294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2e9ff7fbff0_0_57"/>
          <p:cNvSpPr txBox="1"/>
          <p:nvPr>
            <p:ph type="title"/>
          </p:nvPr>
        </p:nvSpPr>
        <p:spPr>
          <a:xfrm>
            <a:off x="358775" y="171450"/>
            <a:ext cx="86145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900"/>
              <a:t>Median and Worst Reconstruction Results  on MMWHS MR test dataset</a:t>
            </a:r>
            <a:endParaRPr sz="1900"/>
          </a:p>
        </p:txBody>
      </p:sp>
      <p:sp>
        <p:nvSpPr>
          <p:cNvPr id="334" name="Google Shape;334;g2e9ff7fbff0_0_57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335" name="Google Shape;335;g2e9ff7fbff0_0_57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336" name="Google Shape;336;g2e9ff7fbff0_0_57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37" name="Google Shape;337;g2e9ff7fbff0_0_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1687" y="984700"/>
            <a:ext cx="8008675" cy="317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e9ff7fbff0_0_0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900"/>
              <a:t>Background Knowledge</a:t>
            </a:r>
            <a:endParaRPr sz="1900"/>
          </a:p>
        </p:txBody>
      </p:sp>
      <p:sp>
        <p:nvSpPr>
          <p:cNvPr id="102" name="Google Shape;102;g2e9ff7fbff0_0_0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103" name="Google Shape;103;g2e9ff7fbff0_0_0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104" name="Google Shape;104;g2e9ff7fbff0_0_0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5" name="Google Shape;105;g2e9ff7fbff0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8775" y="765600"/>
            <a:ext cx="3634224" cy="204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g2e9ff7fbff0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98975" y="1079779"/>
            <a:ext cx="4570601" cy="298395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g2e9ff7fbff0_0_0"/>
          <p:cNvSpPr txBox="1"/>
          <p:nvPr/>
        </p:nvSpPr>
        <p:spPr>
          <a:xfrm>
            <a:off x="562600" y="3190525"/>
            <a:ext cx="3534000" cy="12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en-US" sz="15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Metrics</a:t>
            </a:r>
            <a:endParaRPr b="1" i="0" sz="1500" u="none" cap="none" strike="noStrike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Dice score</a:t>
            </a:r>
            <a:endParaRPr b="0" i="0" sz="1300" u="none" cap="none" strike="noStrike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IoU</a:t>
            </a:r>
            <a:endParaRPr b="0" i="0" sz="1300" u="none" cap="none" strike="noStrike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rgbClr val="33333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ASSD</a:t>
            </a:r>
            <a:endParaRPr b="0" i="0" sz="1300" u="none" cap="none" strike="noStrike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rgbClr val="4D515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Hausdorff Distance</a:t>
            </a:r>
            <a:endParaRPr b="0" i="0" sz="1300" u="none" cap="none" strike="noStrike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33333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2e945c12099_0_275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200"/>
              <a:t>Results</a:t>
            </a:r>
            <a:endParaRPr sz="2200"/>
          </a:p>
        </p:txBody>
      </p:sp>
      <p:sp>
        <p:nvSpPr>
          <p:cNvPr id="343" name="Google Shape;343;g2e945c12099_0_275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344" name="Google Shape;344;g2e945c12099_0_275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345" name="Google Shape;345;g2e945c12099_0_275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46" name="Google Shape;346;g2e945c12099_0_275"/>
          <p:cNvPicPr preferRelativeResize="0"/>
          <p:nvPr/>
        </p:nvPicPr>
        <p:blipFill rotWithShape="1">
          <a:blip r:embed="rId3">
            <a:alphaModFix/>
          </a:blip>
          <a:srcRect b="0" l="0" r="0" t="51040"/>
          <a:stretch/>
        </p:blipFill>
        <p:spPr>
          <a:xfrm>
            <a:off x="4619650" y="1515788"/>
            <a:ext cx="4143326" cy="211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47" name="Google Shape;347;g2e945c12099_0_275"/>
          <p:cNvPicPr preferRelativeResize="0"/>
          <p:nvPr/>
        </p:nvPicPr>
        <p:blipFill rotWithShape="1">
          <a:blip r:embed="rId3">
            <a:alphaModFix/>
          </a:blip>
          <a:srcRect b="48205" l="0" r="0" t="0"/>
          <a:stretch/>
        </p:blipFill>
        <p:spPr>
          <a:xfrm>
            <a:off x="65250" y="1380350"/>
            <a:ext cx="4143326" cy="2234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g2e945c12099_0_275"/>
          <p:cNvPicPr preferRelativeResize="0"/>
          <p:nvPr/>
        </p:nvPicPr>
        <p:blipFill rotWithShape="1">
          <a:blip r:embed="rId3">
            <a:alphaModFix/>
          </a:blip>
          <a:srcRect b="96837" l="0" r="0" t="0"/>
          <a:stretch/>
        </p:blipFill>
        <p:spPr>
          <a:xfrm>
            <a:off x="4619650" y="1380350"/>
            <a:ext cx="4143326" cy="136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2e945c12099_0_315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000"/>
              <a:t>Distribution of the Average Surface Distance Errors</a:t>
            </a:r>
            <a:endParaRPr sz="2000"/>
          </a:p>
        </p:txBody>
      </p:sp>
      <p:sp>
        <p:nvSpPr>
          <p:cNvPr id="354" name="Google Shape;354;g2e945c12099_0_315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355" name="Google Shape;355;g2e945c12099_0_315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356" name="Google Shape;356;g2e945c12099_0_315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57" name="Google Shape;357;g2e945c12099_0_3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28725" y="1262063"/>
            <a:ext cx="6686550" cy="261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2e945c12099_0_349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1900"/>
              <a:t>Reconstruction Results Before and After Post-Processing</a:t>
            </a:r>
            <a:endParaRPr sz="1900"/>
          </a:p>
        </p:txBody>
      </p:sp>
      <p:sp>
        <p:nvSpPr>
          <p:cNvPr id="363" name="Google Shape;363;g2e945c12099_0_349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364" name="Google Shape;364;g2e945c12099_0_349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365" name="Google Shape;365;g2e945c12099_0_349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66" name="Google Shape;366;g2e945c12099_0_3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85875" y="781050"/>
            <a:ext cx="4152330" cy="381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2e9ff7fbff0_0_40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Discussion</a:t>
            </a:r>
            <a:endParaRPr/>
          </a:p>
        </p:txBody>
      </p:sp>
      <p:sp>
        <p:nvSpPr>
          <p:cNvPr id="372" name="Google Shape;372;g2e9ff7fbff0_0_40"/>
          <p:cNvSpPr txBox="1"/>
          <p:nvPr>
            <p:ph idx="1" type="body"/>
          </p:nvPr>
        </p:nvSpPr>
        <p:spPr>
          <a:xfrm>
            <a:off x="358776" y="800100"/>
            <a:ext cx="8424900" cy="38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Dice Score and Clinical Metrics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Bad Performance in Clinically Relevant Subgroups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Real Data Misalignment Issue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Bad Performance on MR Data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Lack of Discussion and Explanation of Model Architecture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Lack of Public Datasets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Only Laboratory Results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…</a:t>
            </a:r>
            <a:endParaRPr/>
          </a:p>
        </p:txBody>
      </p:sp>
      <p:sp>
        <p:nvSpPr>
          <p:cNvPr id="373" name="Google Shape;373;g2e9ff7fbff0_0_40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374" name="Google Shape;374;g2e9ff7fbff0_0_40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375" name="Google Shape;375;g2e9ff7fbff0_0_40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2e9ff7fbff0_0_32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Conclusion</a:t>
            </a:r>
            <a:endParaRPr/>
          </a:p>
        </p:txBody>
      </p:sp>
      <p:sp>
        <p:nvSpPr>
          <p:cNvPr id="381" name="Google Shape;381;g2e9ff7fbff0_0_32"/>
          <p:cNvSpPr txBox="1"/>
          <p:nvPr>
            <p:ph idx="1" type="body"/>
          </p:nvPr>
        </p:nvSpPr>
        <p:spPr>
          <a:xfrm>
            <a:off x="358775" y="800100"/>
            <a:ext cx="8582100" cy="38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65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-US" sz="1700"/>
              <a:t>Discuss different models </a:t>
            </a:r>
            <a:r>
              <a:rPr lang="en-US" sz="1700">
                <a:solidFill>
                  <a:srgbClr val="172B4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for Biplanar X-rays to 3D bone reconstruction</a:t>
            </a:r>
            <a:endParaRPr sz="1700">
              <a:solidFill>
                <a:srgbClr val="172B4D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4572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172B4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clinical metrics comparison to DSC, misalignment results, disaggregated reporting</a:t>
            </a:r>
            <a:endParaRPr sz="1400">
              <a:solidFill>
                <a:srgbClr val="172B4D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72B4D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4572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72B4D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500"/>
              <a:buFont typeface="Arial"/>
              <a:buAutoNum type="arabicPeriod"/>
            </a:pPr>
            <a:r>
              <a:rPr lang="en-US" sz="1500">
                <a:solidFill>
                  <a:srgbClr val="172B4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3D Reconstruction of Proximal Femoral Fracture</a:t>
            </a:r>
            <a:endParaRPr sz="1500">
              <a:solidFill>
                <a:srgbClr val="172B4D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9144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172B4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good performance on nondisplaced samples, discussion of performance on </a:t>
            </a:r>
            <a:r>
              <a:rPr lang="en-US" sz="1400">
                <a:solidFill>
                  <a:srgbClr val="172B4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displaced samples</a:t>
            </a:r>
            <a:endParaRPr sz="1400">
              <a:solidFill>
                <a:srgbClr val="172B4D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72B4D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72B4D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500"/>
              <a:buFont typeface="Arial"/>
              <a:buAutoNum type="arabicPeriod"/>
            </a:pPr>
            <a:r>
              <a:rPr lang="en-US" sz="1500">
                <a:solidFill>
                  <a:srgbClr val="172B4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Whole-Heart Mesh Reconstruction</a:t>
            </a:r>
            <a:endParaRPr sz="1500">
              <a:solidFill>
                <a:srgbClr val="172B4D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172B4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1400">
                <a:solidFill>
                  <a:srgbClr val="172B4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different</a:t>
            </a:r>
            <a:r>
              <a:rPr lang="en-US" sz="1400">
                <a:solidFill>
                  <a:srgbClr val="172B4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models </a:t>
            </a:r>
            <a:r>
              <a:rPr lang="en-US" sz="1400">
                <a:solidFill>
                  <a:srgbClr val="172B4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comparison</a:t>
            </a:r>
            <a:r>
              <a:rPr lang="en-US" sz="1400">
                <a:solidFill>
                  <a:srgbClr val="172B4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real low-resolution MR data </a:t>
            </a:r>
            <a:r>
              <a:rPr lang="en-US" sz="1400">
                <a:solidFill>
                  <a:srgbClr val="172B4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reconstruction</a:t>
            </a:r>
            <a:r>
              <a:rPr lang="en-US" sz="1400">
                <a:solidFill>
                  <a:srgbClr val="172B4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</a:t>
            </a:r>
            <a:endParaRPr sz="1400">
              <a:solidFill>
                <a:srgbClr val="172B4D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9144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172B4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good </a:t>
            </a:r>
            <a:r>
              <a:rPr lang="en-US" sz="1400">
                <a:solidFill>
                  <a:srgbClr val="172B4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performance</a:t>
            </a:r>
            <a:r>
              <a:rPr lang="en-US" sz="1400">
                <a:solidFill>
                  <a:srgbClr val="172B4D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on the construction of Whole-Heart 4D models from Motion Image Data, impact of Post-Processing on reconstruction performance</a:t>
            </a:r>
            <a:endParaRPr sz="1400">
              <a:solidFill>
                <a:srgbClr val="172B4D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g2e9ff7fbff0_0_32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383" name="Google Shape;383;g2e9ff7fbff0_0_32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384" name="Google Shape;384;g2e9ff7fbff0_0_32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2e945c12099_0_364"/>
          <p:cNvSpPr txBox="1"/>
          <p:nvPr>
            <p:ph type="ctrTitle"/>
          </p:nvPr>
        </p:nvSpPr>
        <p:spPr>
          <a:xfrm>
            <a:off x="2120010" y="1853819"/>
            <a:ext cx="6954000" cy="9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/>
              <a:t>Thank you for your attention!</a:t>
            </a:r>
            <a:endParaRPr/>
          </a:p>
        </p:txBody>
      </p:sp>
      <p:sp>
        <p:nvSpPr>
          <p:cNvPr id="390" name="Google Shape;390;g2e945c12099_0_364"/>
          <p:cNvSpPr txBox="1"/>
          <p:nvPr>
            <p:ph idx="1" type="subTitle"/>
          </p:nvPr>
        </p:nvSpPr>
        <p:spPr>
          <a:xfrm>
            <a:off x="2120010" y="2406334"/>
            <a:ext cx="6954000" cy="51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None/>
            </a:pPr>
            <a:r>
              <a:rPr lang="en-US"/>
              <a:t>Questions?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"/>
          <p:cNvSpPr txBox="1"/>
          <p:nvPr>
            <p:ph idx="1" type="subTitle"/>
          </p:nvPr>
        </p:nvSpPr>
        <p:spPr>
          <a:xfrm>
            <a:off x="2120010" y="1336557"/>
            <a:ext cx="6954100" cy="5143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None/>
            </a:pPr>
            <a:r>
              <a:rPr lang="en-US"/>
              <a:t>Deep Learning for Medical Applications</a:t>
            </a:r>
            <a:endParaRPr/>
          </a:p>
        </p:txBody>
      </p:sp>
      <p:sp>
        <p:nvSpPr>
          <p:cNvPr id="113" name="Google Shape;113;p2"/>
          <p:cNvSpPr txBox="1"/>
          <p:nvPr>
            <p:ph type="ctrTitle"/>
          </p:nvPr>
        </p:nvSpPr>
        <p:spPr>
          <a:xfrm>
            <a:off x="2120010" y="1850907"/>
            <a:ext cx="6954100" cy="971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0" lang="en-US" sz="2300"/>
              <a:t>Benchmarking Encoder-Decoder Architectures for </a:t>
            </a:r>
            <a:endParaRPr b="0" sz="23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None/>
            </a:pPr>
            <a:r>
              <a:rPr b="0" lang="en-US" sz="2300"/>
              <a:t>Biplanar X-ray to 3D Shape Reconstruction</a:t>
            </a: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e945c12099_0_133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Idea</a:t>
            </a:r>
            <a:endParaRPr/>
          </a:p>
        </p:txBody>
      </p:sp>
      <p:sp>
        <p:nvSpPr>
          <p:cNvPr id="119" name="Google Shape;119;g2e945c12099_0_133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120" name="Google Shape;120;g2e945c12099_0_133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121" name="Google Shape;121;g2e945c12099_0_133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22" name="Google Shape;122;g2e945c12099_0_1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99775" y="113100"/>
            <a:ext cx="3110925" cy="4570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e945c12099_0_17"/>
          <p:cNvSpPr txBox="1"/>
          <p:nvPr>
            <p:ph idx="1" type="body"/>
          </p:nvPr>
        </p:nvSpPr>
        <p:spPr>
          <a:xfrm>
            <a:off x="359551" y="657150"/>
            <a:ext cx="4212600" cy="38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AttentionUNet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SwinUNETR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2DConcat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MultiscaleConcat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Unet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UNETR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TL-Embedding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1DConcat</a:t>
            </a:r>
            <a:endParaRPr sz="2000"/>
          </a:p>
        </p:txBody>
      </p:sp>
      <p:sp>
        <p:nvSpPr>
          <p:cNvPr id="128" name="Google Shape;128;g2e945c12099_0_17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129" name="Google Shape;129;g2e945c12099_0_17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130" name="Google Shape;130;g2e945c12099_0_17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1" name="Google Shape;131;g2e945c12099_0_17"/>
          <p:cNvSpPr txBox="1"/>
          <p:nvPr>
            <p:ph type="title"/>
          </p:nvPr>
        </p:nvSpPr>
        <p:spPr>
          <a:xfrm>
            <a:off x="359551" y="363050"/>
            <a:ext cx="2046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Models</a:t>
            </a:r>
            <a:endParaRPr/>
          </a:p>
        </p:txBody>
      </p:sp>
      <p:sp>
        <p:nvSpPr>
          <p:cNvPr id="132" name="Google Shape;132;g2e945c12099_0_17"/>
          <p:cNvSpPr txBox="1"/>
          <p:nvPr>
            <p:ph type="title"/>
          </p:nvPr>
        </p:nvSpPr>
        <p:spPr>
          <a:xfrm>
            <a:off x="4876799" y="363050"/>
            <a:ext cx="3509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Anatomies </a:t>
            </a:r>
            <a:endParaRPr/>
          </a:p>
        </p:txBody>
      </p:sp>
      <p:sp>
        <p:nvSpPr>
          <p:cNvPr id="133" name="Google Shape;133;g2e945c12099_0_17"/>
          <p:cNvSpPr txBox="1"/>
          <p:nvPr>
            <p:ph idx="1" type="body"/>
          </p:nvPr>
        </p:nvSpPr>
        <p:spPr>
          <a:xfrm>
            <a:off x="4763751" y="744113"/>
            <a:ext cx="4212600" cy="38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</a:pPr>
            <a:r>
              <a:rPr lang="en-US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Femur</a:t>
            </a:r>
            <a:endParaRPr sz="2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Pelvic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Vertebra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-US" sz="2000"/>
              <a:t>Rib</a:t>
            </a:r>
            <a:endParaRPr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e945c12099_0_142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200"/>
              <a:t>Architecture Details</a:t>
            </a:r>
            <a:endParaRPr sz="2200"/>
          </a:p>
        </p:txBody>
      </p:sp>
      <p:sp>
        <p:nvSpPr>
          <p:cNvPr id="139" name="Google Shape;139;g2e945c12099_0_142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140" name="Google Shape;140;g2e945c12099_0_142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141" name="Google Shape;141;g2e945c12099_0_142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2" name="Google Shape;142;g2e945c12099_0_1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55175" y="781050"/>
            <a:ext cx="5876815" cy="381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e945c12099_0_153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Results</a:t>
            </a:r>
            <a:endParaRPr/>
          </a:p>
        </p:txBody>
      </p:sp>
      <p:sp>
        <p:nvSpPr>
          <p:cNvPr id="148" name="Google Shape;148;g2e945c12099_0_153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149" name="Google Shape;149;g2e945c12099_0_153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150" name="Google Shape;150;g2e945c12099_0_153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1" name="Google Shape;151;g2e945c12099_0_1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775" y="1471565"/>
            <a:ext cx="9143999" cy="19372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e945c12099_0_189"/>
          <p:cNvSpPr txBox="1"/>
          <p:nvPr>
            <p:ph type="title"/>
          </p:nvPr>
        </p:nvSpPr>
        <p:spPr>
          <a:xfrm>
            <a:off x="358776" y="171450"/>
            <a:ext cx="84042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2200"/>
              <a:t>Performance in Clinically Relevant Subgroups</a:t>
            </a:r>
            <a:endParaRPr sz="2200"/>
          </a:p>
        </p:txBody>
      </p:sp>
      <p:sp>
        <p:nvSpPr>
          <p:cNvPr id="157" name="Google Shape;157;g2e945c12099_0_189"/>
          <p:cNvSpPr txBox="1"/>
          <p:nvPr>
            <p:ph idx="10" type="dt"/>
          </p:nvPr>
        </p:nvSpPr>
        <p:spPr>
          <a:xfrm>
            <a:off x="4876800" y="4743450"/>
            <a:ext cx="3276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>
                <a:solidFill>
                  <a:schemeClr val="lt1"/>
                </a:solidFill>
              </a:rPr>
              <a:t>July 4, 2024</a:t>
            </a:r>
            <a:endParaRPr/>
          </a:p>
        </p:txBody>
      </p:sp>
      <p:sp>
        <p:nvSpPr>
          <p:cNvPr id="158" name="Google Shape;158;g2e945c12099_0_189"/>
          <p:cNvSpPr txBox="1"/>
          <p:nvPr>
            <p:ph idx="11" type="ftr"/>
          </p:nvPr>
        </p:nvSpPr>
        <p:spPr>
          <a:xfrm>
            <a:off x="1117172" y="4743450"/>
            <a:ext cx="3759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Computer Aided Medical Procedures</a:t>
            </a:r>
            <a:endParaRPr/>
          </a:p>
        </p:txBody>
      </p:sp>
      <p:sp>
        <p:nvSpPr>
          <p:cNvPr id="159" name="Google Shape;159;g2e945c12099_0_189"/>
          <p:cNvSpPr txBox="1"/>
          <p:nvPr>
            <p:ph idx="12" type="sldNum"/>
          </p:nvPr>
        </p:nvSpPr>
        <p:spPr>
          <a:xfrm>
            <a:off x="8077200" y="4743450"/>
            <a:ext cx="106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0" name="Google Shape;160;g2e945c12099_0_18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367122"/>
            <a:ext cx="9144001" cy="1624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amp-tum-jhu-slide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2020-04-06T05:56:29Z</dcterms:created>
  <dc:creator>Daniel</dc:creator>
</cp:coreProperties>
</file>