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  <p:sldMasterId id="2147483697" r:id="rId6"/>
  </p:sldMasterIdLst>
  <p:notesMasterIdLst>
    <p:notesMasterId r:id="rId17"/>
  </p:notesMasterIdLst>
  <p:handoutMasterIdLst>
    <p:handoutMasterId r:id="rId18"/>
  </p:handoutMasterIdLst>
  <p:sldIdLst>
    <p:sldId id="355" r:id="rId7"/>
    <p:sldId id="356" r:id="rId8"/>
    <p:sldId id="357" r:id="rId9"/>
    <p:sldId id="360" r:id="rId10"/>
    <p:sldId id="361" r:id="rId11"/>
    <p:sldId id="364" r:id="rId12"/>
    <p:sldId id="366" r:id="rId13"/>
    <p:sldId id="367" r:id="rId14"/>
    <p:sldId id="365" r:id="rId15"/>
    <p:sldId id="362" r:id="rId16"/>
  </p:sldIdLst>
  <p:sldSz cx="9144000" cy="5143500" type="screen16x9"/>
  <p:notesSz cx="9925050" cy="6665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0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6EA"/>
    <a:srgbClr val="005293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88272" autoAdjust="0"/>
  </p:normalViewPr>
  <p:slideViewPr>
    <p:cSldViewPr snapToGrid="0">
      <p:cViewPr varScale="1">
        <p:scale>
          <a:sx n="171" d="100"/>
          <a:sy n="171" d="100"/>
        </p:scale>
        <p:origin x="496" y="16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1" d="100"/>
          <a:sy n="131" d="100"/>
        </p:scale>
        <p:origin x="-810" y="-96"/>
      </p:cViewPr>
      <p:guideLst>
        <p:guide orient="horz" pos="210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28/05/2024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28/05/2024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0025" y="500063"/>
            <a:ext cx="444500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506" y="3166309"/>
            <a:ext cx="7940040" cy="2999661"/>
          </a:xfrm>
          <a:prstGeom prst="rect">
            <a:avLst/>
          </a:prstGeom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901" y="6331460"/>
            <a:ext cx="4300855" cy="33329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0025" y="500063"/>
            <a:ext cx="4445000" cy="25003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8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133600"/>
            <a:ext cx="9144000" cy="30099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0200"/>
            <a:ext cx="9144000" cy="35432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2500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484040"/>
            <a:ext cx="8508999" cy="9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4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4806203"/>
            <a:ext cx="575236" cy="2689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600200"/>
            <a:ext cx="8508999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143125"/>
            <a:ext cx="8508999" cy="25431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5053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602000"/>
            <a:ext cx="4180910" cy="3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  <a:lvl2pPr>
              <a:lnSpc>
                <a:spcPct val="114000"/>
              </a:lnSpc>
              <a:defRPr lang="de-DE" sz="1400" noProof="0" dirty="0" smtClean="0"/>
            </a:lvl2pPr>
            <a:lvl3pPr>
              <a:defRPr sz="14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48752"/>
            <a:ext cx="4188333" cy="2547074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8840"/>
            <a:ext cx="4180392" cy="254691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152650"/>
            <a:ext cx="9144000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72000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25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152650"/>
            <a:ext cx="4197858" cy="2552700"/>
          </a:xfrm>
          <a:prstGeom prst="rect">
            <a:avLst/>
          </a:prstGeom>
        </p:spPr>
        <p:txBody>
          <a:bodyPr lIns="0" rIns="0"/>
          <a:lstStyle>
            <a:lvl1pPr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48200" y="2143125"/>
            <a:ext cx="4180392" cy="2543176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400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19090" y="1600200"/>
            <a:ext cx="8508999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400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7829538" cy="28851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18800" y="324000"/>
            <a:ext cx="604774" cy="3185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4922462"/>
            <a:ext cx="1115376" cy="210507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19506" y="321468"/>
            <a:ext cx="7160425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Mustertechnik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TUM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School </a:t>
            </a:r>
            <a:r>
              <a:rPr lang="de-DE" sz="800" baseline="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de-DE" sz="800" dirty="0">
                <a:solidFill>
                  <a:schemeClr val="tx2"/>
                </a:solidFill>
                <a:latin typeface="+mn-lt"/>
              </a:rPr>
              <a:t> Musterverfahren</a:t>
            </a:r>
          </a:p>
          <a:p>
            <a:pPr>
              <a:lnSpc>
                <a:spcPts val="900"/>
              </a:lnSpc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8411" y="324000"/>
            <a:ext cx="604774" cy="31851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74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5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18800" y="324000"/>
            <a:ext cx="599513" cy="320288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4854985"/>
            <a:ext cx="205200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4854985"/>
            <a:ext cx="6464280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tum.ub.tum.de/doc/1647354/document.pdf" TargetMode="External"/><Relationship Id="rId2" Type="http://schemas.openxmlformats.org/officeDocument/2006/relationships/hyperlink" Target="https://mediatum.ub.tum.de/doc/1655059/vt41qt9lvhb86ez7zx7hukgcy.Book_SMI_WS_21_22-Final.pdf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4" descr="TUM_Glockenturm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215" y="1476375"/>
            <a:ext cx="3819542" cy="333375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Seminar Maschinelle Intelligenz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319088" y="1484040"/>
            <a:ext cx="8508999" cy="801960"/>
          </a:xfrm>
        </p:spPr>
        <p:txBody>
          <a:bodyPr/>
          <a:lstStyle/>
          <a:p>
            <a:endParaRPr lang="de-DE" dirty="0"/>
          </a:p>
          <a:p>
            <a:r>
              <a:rPr lang="de-DE" sz="1800" b="1" i="1" dirty="0" err="1"/>
              <a:t>Lesson</a:t>
            </a:r>
            <a:r>
              <a:rPr lang="de-DE" sz="1800" b="1" i="1" dirty="0"/>
              <a:t> 6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28.05.2024</a:t>
            </a:r>
          </a:p>
          <a:p>
            <a:r>
              <a:rPr lang="de-DE" dirty="0"/>
              <a:t>Klaus Diepold, Marisa Ripoll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60E52F-180C-A5F3-3769-EB6D29A8F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Trend Reports – Seminar on Machine Intelligence WS 21/22</a:t>
            </a:r>
            <a:r>
              <a:rPr lang="en-GB" dirty="0"/>
              <a:t>	(AI for 6G telecommunication)</a:t>
            </a:r>
          </a:p>
          <a:p>
            <a:r>
              <a:rPr lang="en-GB" dirty="0">
                <a:hlinkClick r:id="rId3"/>
              </a:rPr>
              <a:t>Trend Reports – Seminar on Machine Intelligence SS 21</a:t>
            </a:r>
            <a:r>
              <a:rPr lang="en-GB" dirty="0"/>
              <a:t>		(Data Science for the Environment)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5AA72D-8FC8-9D2C-A152-1FCD4B3F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72000"/>
            <a:ext cx="8508999" cy="380810"/>
          </a:xfrm>
        </p:spPr>
        <p:txBody>
          <a:bodyPr/>
          <a:lstStyle/>
          <a:p>
            <a:r>
              <a:rPr lang="en-GB" dirty="0"/>
              <a:t>Previous Year Reports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5010B-A7D6-C0A7-7B57-87D45141A3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222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FD81AB-9440-D886-9513-E82875676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6" y="1351122"/>
            <a:ext cx="8286423" cy="555773"/>
          </a:xfrm>
        </p:spPr>
        <p:txBody>
          <a:bodyPr/>
          <a:lstStyle/>
          <a:p>
            <a:r>
              <a:rPr lang="en-US" sz="1100" dirty="0" err="1"/>
              <a:t>Wandelt</a:t>
            </a:r>
            <a:r>
              <a:rPr lang="en-US" sz="1100" dirty="0"/>
              <a:t>, Sarah K., et al. "Representation of internal speech by single neurons in human supramarginal gyrus." Nature Human </a:t>
            </a:r>
            <a:r>
              <a:rPr lang="en-US" sz="1100" dirty="0" err="1"/>
              <a:t>Behaviour</a:t>
            </a:r>
            <a:r>
              <a:rPr lang="en-US" sz="1100" dirty="0"/>
              <a:t> (2024): 1-14.</a:t>
            </a:r>
            <a:endParaRPr lang="LID4096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16F6D8-A352-7CA2-BDDB-A59105F9B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6" y="493348"/>
            <a:ext cx="8131627" cy="788164"/>
          </a:xfrm>
        </p:spPr>
        <p:txBody>
          <a:bodyPr/>
          <a:lstStyle/>
          <a:p>
            <a:r>
              <a:rPr lang="en-US" sz="2400" b="1" dirty="0"/>
              <a:t>Representation of internal speech by single neurons in human supramarginal gyrus</a:t>
            </a:r>
            <a:endParaRPr lang="LID4096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66D00-9CB9-E929-8D6D-FFC9BAF1A0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25915F-F286-7985-4F85-08682A74BC8F}"/>
              </a:ext>
            </a:extLst>
          </p:cNvPr>
          <p:cNvSpPr txBox="1"/>
          <p:nvPr/>
        </p:nvSpPr>
        <p:spPr>
          <a:xfrm>
            <a:off x="3033310" y="166488"/>
            <a:ext cx="266367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6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Selected Reading for Week 7</a:t>
            </a:r>
            <a:endParaRPr lang="LID4096" sz="1600" i="1" dirty="0" err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74407C-0810-3BC7-9EEE-2D5C974D3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032" y="1677824"/>
            <a:ext cx="3983614" cy="329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75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2AE5EB-FFF4-944B-78F0-9EC16814F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You can choose any topic related to the paper.</a:t>
            </a:r>
          </a:p>
          <a:p>
            <a:r>
              <a:rPr lang="en-GB" b="1" dirty="0"/>
              <a:t>Every 10-15 minutes I will ask you to change groups.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i="1" dirty="0"/>
              <a:t>If you don’t have any ideas for starting topics here are some:</a:t>
            </a:r>
          </a:p>
          <a:p>
            <a:endParaRPr lang="en-GB" sz="1200" i="1" dirty="0"/>
          </a:p>
          <a:p>
            <a:pPr marL="171450" indent="-171450">
              <a:buFontTx/>
              <a:buChar char="-"/>
            </a:pPr>
            <a:r>
              <a:rPr lang="en-GB" sz="1200" i="1" dirty="0"/>
              <a:t>What are the main findings from the paper?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Other than LDA, what other AI methodologies could they implement?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What other research questions could be answered from the data they used?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What is the impact of this work?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What new things did you learn from it?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Written cue: visual imagination vs sound imagination. What are you more prone to while you read?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What factors could have contributed to the lower performance in the decoding of signals from participant 2?</a:t>
            </a:r>
          </a:p>
          <a:p>
            <a:pPr marL="171450" indent="-171450">
              <a:buFontTx/>
              <a:buChar char="-"/>
            </a:pPr>
            <a:r>
              <a:rPr lang="en-GB" sz="1200" i="1" dirty="0"/>
              <a:t>What do the results from S1 vs results from the </a:t>
            </a:r>
            <a:r>
              <a:rPr lang="en-GB" sz="1200" i="1"/>
              <a:t>SMG suggest?</a:t>
            </a:r>
            <a:endParaRPr lang="en-GB" sz="1200" i="1" dirty="0"/>
          </a:p>
          <a:p>
            <a:endParaRPr lang="en-GB" sz="1200" dirty="0"/>
          </a:p>
          <a:p>
            <a:endParaRPr lang="en-GB" dirty="0"/>
          </a:p>
          <a:p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A077B4-6ECF-8D26-8DBF-66C672B3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72000"/>
            <a:ext cx="8508999" cy="380810"/>
          </a:xfrm>
        </p:spPr>
        <p:txBody>
          <a:bodyPr/>
          <a:lstStyle/>
          <a:p>
            <a:r>
              <a:rPr lang="en-GB" dirty="0"/>
              <a:t>Speed dating Activity: Discussion in Groups of 3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158B6-D0A4-EC82-C33A-B4B71DD799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164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0AC9C6-207F-17A7-25FE-D86FD7E13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second part of the seminar will consist of a group project.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3 members per Group. (Exceptions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4)</a:t>
            </a:r>
          </a:p>
          <a:p>
            <a:pPr marL="285750" indent="-285750">
              <a:buFontTx/>
              <a:buChar char="-"/>
            </a:pPr>
            <a:r>
              <a:rPr lang="en-GB" dirty="0"/>
              <a:t>Every group receives a different topic.</a:t>
            </a:r>
          </a:p>
          <a:p>
            <a:pPr marL="285750" indent="-285750">
              <a:buFontTx/>
              <a:buChar char="-"/>
            </a:pPr>
            <a:r>
              <a:rPr lang="en-GB" dirty="0"/>
              <a:t>You can choose your own groups and sign them up to </a:t>
            </a:r>
            <a:r>
              <a:rPr lang="en-GB" dirty="0" err="1"/>
              <a:t>moodle</a:t>
            </a:r>
            <a:r>
              <a:rPr lang="en-GB" dirty="0"/>
              <a:t>.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GB" b="1" dirty="0"/>
              <a:t>Deadline</a:t>
            </a:r>
            <a:r>
              <a:rPr lang="en-GB" dirty="0"/>
              <a:t>: Thursday 30</a:t>
            </a:r>
            <a:r>
              <a:rPr lang="en-GB" baseline="30000" dirty="0"/>
              <a:t>th</a:t>
            </a:r>
            <a:r>
              <a:rPr lang="en-GB" dirty="0"/>
              <a:t> 23:59</a:t>
            </a:r>
          </a:p>
          <a:p>
            <a:pPr marL="285750" indent="-285750">
              <a:buFontTx/>
              <a:buChar char="-"/>
            </a:pPr>
            <a:r>
              <a:rPr lang="en-GB" dirty="0"/>
              <a:t>Every session from now on will include student individual presentations with weekly updates. </a:t>
            </a:r>
          </a:p>
          <a:p>
            <a:pPr marL="285750" indent="-285750">
              <a:buFontTx/>
              <a:buChar char="-"/>
            </a:pPr>
            <a:r>
              <a:rPr lang="en-GB" dirty="0"/>
              <a:t>Grades will depend on: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GB" dirty="0"/>
              <a:t>Attendance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GB" dirty="0"/>
              <a:t>Final Report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GB" dirty="0"/>
              <a:t>Final Group Presentation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GB" dirty="0"/>
              <a:t>2 Individual Presentation (explained in a couple of slides)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DF8B41-256F-AFBA-033C-D9BB9E0BD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72000"/>
            <a:ext cx="8508999" cy="380810"/>
          </a:xfrm>
        </p:spPr>
        <p:txBody>
          <a:bodyPr/>
          <a:lstStyle/>
          <a:p>
            <a:r>
              <a:rPr lang="en-GB" dirty="0"/>
              <a:t>Group Project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6F32C-B40D-8203-8542-30802C29EF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A09516-8435-8D4E-4138-58C0A0A4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407" y="754908"/>
            <a:ext cx="1406693" cy="144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90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BA33B31-7E47-EF2D-E2AC-18B4B48F9887}"/>
              </a:ext>
            </a:extLst>
          </p:cNvPr>
          <p:cNvSpPr txBox="1"/>
          <p:nvPr/>
        </p:nvSpPr>
        <p:spPr>
          <a:xfrm>
            <a:off x="4908620" y="337713"/>
            <a:ext cx="2894449" cy="99938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endParaRPr lang="LID4096" sz="1600" dirty="0" err="1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747F11-DAF8-6E53-1BFC-FFC638237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Topics: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CF071-2436-0D6D-FB22-3DF1D4BFCF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777032" y="4462418"/>
            <a:ext cx="2052074" cy="273844"/>
          </a:xfrm>
        </p:spPr>
        <p:txBody>
          <a:bodyPr/>
          <a:lstStyle/>
          <a:p>
            <a:fld id="{CE58CB1E-F828-4F11-99E0-327109AF9DA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47A321-F2A6-4909-E65B-E4B951DE99E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19090" y="1756185"/>
            <a:ext cx="4188333" cy="254707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(1) Neural Decoding of Visual Stimuli</a:t>
            </a:r>
          </a:p>
          <a:p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Neural Decoding of Language:</a:t>
            </a:r>
          </a:p>
          <a:p>
            <a:pPr marL="646113" lvl="2" indent="-285750">
              <a:buFont typeface="Wingdings" panose="05000000000000000000" pitchFamily="2" charset="2"/>
              <a:buChar char="§"/>
            </a:pPr>
            <a:r>
              <a:rPr lang="en-GB" sz="1200" dirty="0"/>
              <a:t>(2) State of the Art in Speech Decoding</a:t>
            </a:r>
          </a:p>
          <a:p>
            <a:pPr marL="646113" lvl="2" indent="-285750">
              <a:buFont typeface="Wingdings" panose="05000000000000000000" pitchFamily="2" charset="2"/>
              <a:buChar char="§"/>
            </a:pPr>
            <a:r>
              <a:rPr lang="en-GB" sz="1200" dirty="0"/>
              <a:t>(3) State of the Art in Text Decoding</a:t>
            </a:r>
          </a:p>
          <a:p>
            <a:pPr lvl="2" indent="0">
              <a:buNone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(4) Neural Decoding of the Motor Cortex</a:t>
            </a:r>
          </a:p>
          <a:p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The Decoding of Endogenous Stimuli:</a:t>
            </a:r>
          </a:p>
          <a:p>
            <a:pPr marL="646113" lvl="2" indent="-285750">
              <a:buFont typeface="Wingdings" panose="05000000000000000000" pitchFamily="2" charset="2"/>
              <a:buChar char="§"/>
            </a:pPr>
            <a:r>
              <a:rPr lang="en-GB" sz="1200" dirty="0"/>
              <a:t>(5) Inner speech</a:t>
            </a:r>
          </a:p>
          <a:p>
            <a:pPr marL="646113" lvl="2" indent="-285750">
              <a:buFont typeface="Wingdings" panose="05000000000000000000" pitchFamily="2" charset="2"/>
              <a:buChar char="§"/>
            </a:pPr>
            <a:r>
              <a:rPr lang="en-GB" sz="1200" dirty="0"/>
              <a:t>(6) Inner imagery</a:t>
            </a:r>
          </a:p>
          <a:p>
            <a:pPr lvl="2" indent="0">
              <a:buNone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(7) Trends and applications in Industry</a:t>
            </a:r>
            <a:endParaRPr lang="LID4096" sz="12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45E4B3-C080-F283-10A1-29F9AC7371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0298" y="1756273"/>
            <a:ext cx="4180392" cy="254691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(8) Neural decoding for Neurodegenerative diseases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(9) Optimal AI architectures for the Decoding of Brain Signals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(10) Neuroimaging Techniques and Data Acquisition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(11) Information processing: Similarities and Differences between the Brain and AI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(12) Explainable AI for Neural Decoding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(13) Ethical Considerations in Neural Decoding (x2)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endParaRPr lang="en-GB" sz="1200" dirty="0"/>
          </a:p>
          <a:p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CF012A-5E4A-D8EF-FA78-252608933514}"/>
              </a:ext>
            </a:extLst>
          </p:cNvPr>
          <p:cNvSpPr txBox="1"/>
          <p:nvPr/>
        </p:nvSpPr>
        <p:spPr>
          <a:xfrm>
            <a:off x="5180449" y="479294"/>
            <a:ext cx="2622620" cy="71622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You are welcome to think up your own topic and send me an email for approval.</a:t>
            </a:r>
            <a:endParaRPr lang="LID4096" sz="1400" b="1" dirty="0" err="1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087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935630-0608-9950-6F3C-76BAC495F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Every Group Project Report must include: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An Abstract,</a:t>
            </a:r>
          </a:p>
          <a:p>
            <a:pPr marL="285750" indent="-285750">
              <a:buFontTx/>
              <a:buChar char="-"/>
            </a:pPr>
            <a:r>
              <a:rPr lang="en-GB" dirty="0"/>
              <a:t>An Introduction,</a:t>
            </a:r>
          </a:p>
          <a:p>
            <a:pPr marL="285750" indent="-285750">
              <a:buFontTx/>
              <a:buChar char="-"/>
            </a:pPr>
            <a:r>
              <a:rPr lang="en-GB" dirty="0"/>
              <a:t>A Literature Review on their topic</a:t>
            </a:r>
          </a:p>
          <a:p>
            <a:pPr marL="285750" indent="-285750">
              <a:buFontTx/>
              <a:buChar char="-"/>
            </a:pPr>
            <a:r>
              <a:rPr lang="en-GB" dirty="0"/>
              <a:t>A table/list and description of current challenges and</a:t>
            </a:r>
          </a:p>
          <a:p>
            <a:pPr marL="285750" indent="-285750">
              <a:buFontTx/>
              <a:buChar char="-"/>
            </a:pPr>
            <a:r>
              <a:rPr lang="en-GB" dirty="0"/>
              <a:t>Add a small section on future work for their topic.</a:t>
            </a:r>
          </a:p>
          <a:p>
            <a:pPr marL="285750" indent="-285750">
              <a:buFontTx/>
              <a:buChar char="-"/>
            </a:pPr>
            <a:r>
              <a:rPr lang="en-GB" dirty="0"/>
              <a:t>A conclusion or discussion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(Depending on the topic – sections may vary – namely for topics 11 and 12)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5E0D0E-9A78-94AD-2198-A2EBE7C2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972000"/>
            <a:ext cx="8508999" cy="380810"/>
          </a:xfrm>
        </p:spPr>
        <p:txBody>
          <a:bodyPr/>
          <a:lstStyle/>
          <a:p>
            <a:r>
              <a:rPr lang="en-GB" dirty="0"/>
              <a:t>Research Expectations and Final Report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D281D-2CF7-9E35-977A-CFFE300BD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664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E0D0E-9A78-94AD-2198-A2EBE7C2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58" y="165436"/>
            <a:ext cx="8508999" cy="380810"/>
          </a:xfrm>
        </p:spPr>
        <p:txBody>
          <a:bodyPr/>
          <a:lstStyle/>
          <a:p>
            <a:r>
              <a:rPr lang="en-GB" dirty="0"/>
              <a:t>Agenda and Individual Presentations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D281D-2CF7-9E35-977A-CFFE300BD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309D04B-C342-0D87-C2B4-50468E4F2D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321640"/>
              </p:ext>
            </p:extLst>
          </p:nvPr>
        </p:nvGraphicFramePr>
        <p:xfrm>
          <a:off x="271193" y="546246"/>
          <a:ext cx="7598898" cy="44500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49860">
                  <a:extLst>
                    <a:ext uri="{9D8B030D-6E8A-4147-A177-3AD203B41FA5}">
                      <a16:colId xmlns:a16="http://schemas.microsoft.com/office/drawing/2014/main" val="1867638844"/>
                    </a:ext>
                  </a:extLst>
                </a:gridCol>
                <a:gridCol w="1764749">
                  <a:extLst>
                    <a:ext uri="{9D8B030D-6E8A-4147-A177-3AD203B41FA5}">
                      <a16:colId xmlns:a16="http://schemas.microsoft.com/office/drawing/2014/main" val="1247759764"/>
                    </a:ext>
                  </a:extLst>
                </a:gridCol>
                <a:gridCol w="4584289">
                  <a:extLst>
                    <a:ext uri="{9D8B030D-6E8A-4147-A177-3AD203B41FA5}">
                      <a16:colId xmlns:a16="http://schemas.microsoft.com/office/drawing/2014/main" val="843800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Weeks Left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Day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Plan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31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Week 8: 4 June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Project planning, brief update and group discussion.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9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Week 9: 11 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Literature Review </a:t>
                      </a:r>
                      <a:r>
                        <a:rPr lang="en-GB" sz="1400" dirty="0"/>
                        <a:t>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411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10: 18 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Literature Review </a:t>
                      </a:r>
                      <a:r>
                        <a:rPr lang="en-GB" sz="1400" dirty="0"/>
                        <a:t>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00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11: 25 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Literature Review </a:t>
                      </a:r>
                      <a:r>
                        <a:rPr lang="en-GB" sz="1400" dirty="0"/>
                        <a:t>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001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12: 2 </a:t>
                      </a:r>
                      <a:r>
                        <a:rPr lang="es-ES" sz="1400" dirty="0" err="1"/>
                        <a:t>July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Challenges </a:t>
                      </a:r>
                      <a:r>
                        <a:rPr lang="en-GB" sz="1400" dirty="0"/>
                        <a:t>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018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13: 9 </a:t>
                      </a:r>
                      <a:r>
                        <a:rPr lang="es-ES" sz="1400" dirty="0" err="1"/>
                        <a:t>July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Future Trends </a:t>
                      </a:r>
                      <a:r>
                        <a:rPr lang="en-GB" sz="1400" dirty="0"/>
                        <a:t>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35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7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Week 14: 16 July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Discussion</a:t>
                      </a:r>
                      <a:r>
                        <a:rPr lang="en-GB" sz="1400" dirty="0"/>
                        <a:t> Pecha Kucha Presentations – 7 PKs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7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i="1" dirty="0"/>
                        <a:t>19 </a:t>
                      </a:r>
                      <a:r>
                        <a:rPr lang="es-ES" sz="1400" i="1" dirty="0" err="1"/>
                        <a:t>July</a:t>
                      </a:r>
                      <a:endParaRPr lang="es-ES" sz="1400" i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Deadline to give in Project Reports</a:t>
                      </a:r>
                      <a:endParaRPr lang="LID4096" sz="1400" i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350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8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15: 23 </a:t>
                      </a:r>
                      <a:r>
                        <a:rPr lang="es-ES" sz="1400" dirty="0" err="1"/>
                        <a:t>July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Final Presentations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43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9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16: 30 </a:t>
                      </a:r>
                      <a:r>
                        <a:rPr lang="es-ES" sz="1400" dirty="0" err="1"/>
                        <a:t>July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Final Presentations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719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10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Week</a:t>
                      </a:r>
                      <a:r>
                        <a:rPr lang="es-ES" sz="1400" dirty="0"/>
                        <a:t> 17: 6 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6358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A328D0F-E9D0-5EB5-6083-2C437D69B239}"/>
              </a:ext>
            </a:extLst>
          </p:cNvPr>
          <p:cNvSpPr txBox="1"/>
          <p:nvPr/>
        </p:nvSpPr>
        <p:spPr>
          <a:xfrm>
            <a:off x="7945510" y="3772946"/>
            <a:ext cx="1070597" cy="7162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One member per group every week.</a:t>
            </a:r>
            <a:endParaRPr lang="LID4096" sz="1400" dirty="0" err="1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7C32AEE1-C03E-5244-9326-A166B5C18BF3}"/>
              </a:ext>
            </a:extLst>
          </p:cNvPr>
          <p:cNvSpPr/>
          <p:nvPr/>
        </p:nvSpPr>
        <p:spPr>
          <a:xfrm>
            <a:off x="7264958" y="1477108"/>
            <a:ext cx="1215851" cy="3651721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1CF890F-9251-ED11-46C5-7A74BB11D407}"/>
              </a:ext>
            </a:extLst>
          </p:cNvPr>
          <p:cNvSpPr/>
          <p:nvPr/>
        </p:nvSpPr>
        <p:spPr>
          <a:xfrm>
            <a:off x="7264958" y="1839815"/>
            <a:ext cx="1215851" cy="3015170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38CBD318-9B26-9653-6DEB-DC9C08BC4EAF}"/>
              </a:ext>
            </a:extLst>
          </p:cNvPr>
          <p:cNvSpPr/>
          <p:nvPr/>
        </p:nvSpPr>
        <p:spPr>
          <a:xfrm>
            <a:off x="7264958" y="2191748"/>
            <a:ext cx="1203066" cy="2405506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7969A601-32BB-114D-D411-9CA10904C17E}"/>
              </a:ext>
            </a:extLst>
          </p:cNvPr>
          <p:cNvSpPr/>
          <p:nvPr/>
        </p:nvSpPr>
        <p:spPr>
          <a:xfrm>
            <a:off x="7290058" y="2566660"/>
            <a:ext cx="1203066" cy="1814421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05F2A41B-7C18-B716-CA1E-A9BFB83E2437}"/>
              </a:ext>
            </a:extLst>
          </p:cNvPr>
          <p:cNvSpPr/>
          <p:nvPr/>
        </p:nvSpPr>
        <p:spPr>
          <a:xfrm>
            <a:off x="7277742" y="2973612"/>
            <a:ext cx="1203066" cy="950511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9C7B2455-54D0-F78A-FF68-A63002B6BB21}"/>
              </a:ext>
            </a:extLst>
          </p:cNvPr>
          <p:cNvSpPr/>
          <p:nvPr/>
        </p:nvSpPr>
        <p:spPr>
          <a:xfrm>
            <a:off x="7274716" y="3246984"/>
            <a:ext cx="1203066" cy="440076"/>
          </a:xfrm>
          <a:prstGeom prst="arc">
            <a:avLst>
              <a:gd name="adj1" fmla="val 16177160"/>
              <a:gd name="adj2" fmla="val 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0CA780-A10C-C12C-498A-CEA62FA6BFA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8493124" y="3473871"/>
            <a:ext cx="0" cy="220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FEABA09-A770-AD15-0A6A-4E3E54DD8D87}"/>
              </a:ext>
            </a:extLst>
          </p:cNvPr>
          <p:cNvCxnSpPr>
            <a:cxnSpLocks/>
          </p:cNvCxnSpPr>
          <p:nvPr/>
        </p:nvCxnSpPr>
        <p:spPr>
          <a:xfrm>
            <a:off x="8477782" y="3473871"/>
            <a:ext cx="0" cy="220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356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E0D0E-9A78-94AD-2198-A2EBE7C2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610259"/>
            <a:ext cx="8508999" cy="380810"/>
          </a:xfrm>
        </p:spPr>
        <p:txBody>
          <a:bodyPr/>
          <a:lstStyle/>
          <a:p>
            <a:r>
              <a:rPr lang="en-GB" dirty="0"/>
              <a:t>How to prepare for your Pecha Kucha?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D281D-2CF7-9E35-977A-CFFE300BD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23CAB6-BD47-7A11-32F9-AE80CDE2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703" y="1210030"/>
            <a:ext cx="8508999" cy="2486494"/>
          </a:xfrm>
        </p:spPr>
        <p:txBody>
          <a:bodyPr/>
          <a:lstStyle/>
          <a:p>
            <a:r>
              <a:rPr lang="en-GB" dirty="0"/>
              <a:t> A Pecha Kucha is an Individual presentation where the presenter shows 20 slides for 20 seconds each.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The idea is: </a:t>
            </a:r>
            <a:r>
              <a:rPr lang="en-GB" i="1" dirty="0"/>
              <a:t>“talk less, show more”</a:t>
            </a:r>
          </a:p>
          <a:p>
            <a:pPr marL="285750" indent="-285750">
              <a:buFontTx/>
              <a:buChar char="-"/>
            </a:pPr>
            <a:r>
              <a:rPr lang="en-GB" dirty="0"/>
              <a:t>Add plenty of figures and images to your slides – reduce the text when unnecessary.</a:t>
            </a:r>
          </a:p>
          <a:p>
            <a:pPr marL="285750" indent="-285750">
              <a:buFontTx/>
              <a:buChar char="-"/>
            </a:pPr>
            <a:r>
              <a:rPr lang="en-GB" dirty="0"/>
              <a:t>Make sure you practice the presentation at least once before you give it in class.</a:t>
            </a:r>
          </a:p>
          <a:p>
            <a:pPr marL="285750" indent="-285750">
              <a:buFontTx/>
              <a:buChar char="-"/>
            </a:pPr>
            <a:r>
              <a:rPr lang="en-GB" dirty="0"/>
              <a:t>Every presentation must be uploaded to </a:t>
            </a:r>
            <a:r>
              <a:rPr lang="en-GB" dirty="0" err="1"/>
              <a:t>moodle</a:t>
            </a:r>
            <a:r>
              <a:rPr lang="en-GB" dirty="0"/>
              <a:t> a day in advance: </a:t>
            </a:r>
            <a:r>
              <a:rPr lang="en-GB" b="1" dirty="0"/>
              <a:t>Monday at 15:00</a:t>
            </a:r>
          </a:p>
          <a:p>
            <a:pPr marL="285750" indent="-285750">
              <a:buFontTx/>
              <a:buChar char="-"/>
            </a:pPr>
            <a:r>
              <a:rPr lang="en-GB" dirty="0"/>
              <a:t>Presentations should include the </a:t>
            </a:r>
            <a:r>
              <a:rPr lang="en-GB" dirty="0" err="1"/>
              <a:t>powerpoint</a:t>
            </a:r>
            <a:r>
              <a:rPr lang="en-GB" dirty="0"/>
              <a:t> feature of advancing slide automatically after 20 seconds (see image below)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496C2D-85EE-61D2-C200-22E2C0756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03" y="3729231"/>
            <a:ext cx="8660111" cy="87519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765EDDF-626A-92C8-9CA7-36847EA77B22}"/>
              </a:ext>
            </a:extLst>
          </p:cNvPr>
          <p:cNvSpPr/>
          <p:nvPr/>
        </p:nvSpPr>
        <p:spPr>
          <a:xfrm>
            <a:off x="7285055" y="3825802"/>
            <a:ext cx="934496" cy="8751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2025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935630-0608-9950-6F3C-76BAC495F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90" y="1375214"/>
            <a:ext cx="8508999" cy="3095625"/>
          </a:xfrm>
        </p:spPr>
        <p:txBody>
          <a:bodyPr/>
          <a:lstStyle/>
          <a:p>
            <a:r>
              <a:rPr lang="en-GB" dirty="0"/>
              <a:t>For </a:t>
            </a:r>
            <a:r>
              <a:rPr lang="en-GB" b="1" dirty="0"/>
              <a:t>Thursday</a:t>
            </a:r>
            <a:r>
              <a:rPr lang="en-GB" dirty="0"/>
              <a:t>:</a:t>
            </a:r>
          </a:p>
          <a:p>
            <a:pPr marL="285750" indent="-285750">
              <a:buFontTx/>
              <a:buChar char="-"/>
            </a:pPr>
            <a:r>
              <a:rPr lang="en-GB" dirty="0"/>
              <a:t>Complete the Group Choice Assignment</a:t>
            </a:r>
          </a:p>
          <a:p>
            <a:endParaRPr lang="en-GB" dirty="0"/>
          </a:p>
          <a:p>
            <a:r>
              <a:rPr lang="en-GB" dirty="0"/>
              <a:t>On </a:t>
            </a:r>
            <a:r>
              <a:rPr lang="en-GB" b="1" dirty="0"/>
              <a:t>Friday</a:t>
            </a:r>
            <a:r>
              <a:rPr lang="en-GB" dirty="0"/>
              <a:t>:</a:t>
            </a:r>
          </a:p>
          <a:p>
            <a:pPr marL="285750" indent="-285750">
              <a:buFontTx/>
              <a:buChar char="-"/>
            </a:pPr>
            <a:r>
              <a:rPr lang="en-GB" dirty="0"/>
              <a:t>Every group will receive a random topic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For </a:t>
            </a:r>
            <a:r>
              <a:rPr lang="en-GB" b="1" dirty="0"/>
              <a:t>Next Session</a:t>
            </a:r>
            <a:r>
              <a:rPr lang="en-GB" dirty="0"/>
              <a:t>:</a:t>
            </a:r>
          </a:p>
          <a:p>
            <a:pPr marL="285750" indent="-285750">
              <a:buFontTx/>
              <a:buChar char="-"/>
            </a:pPr>
            <a:r>
              <a:rPr lang="en-GB" dirty="0"/>
              <a:t>Begin preparing research review.</a:t>
            </a:r>
          </a:p>
          <a:p>
            <a:pPr marL="285750" indent="-285750">
              <a:buFontTx/>
              <a:buChar char="-"/>
            </a:pPr>
            <a:r>
              <a:rPr lang="en-GB" dirty="0"/>
              <a:t>Bring list of bullet points per group:</a:t>
            </a:r>
          </a:p>
          <a:p>
            <a:pPr marL="461963" lvl="1" indent="-285750">
              <a:buFontTx/>
              <a:buChar char="-"/>
            </a:pPr>
            <a:r>
              <a:rPr lang="en-GB" dirty="0">
                <a:sym typeface="Wingdings" panose="05000000000000000000" pitchFamily="2" charset="2"/>
              </a:rPr>
              <a:t>What are the main points you will be addressing in your topic?</a:t>
            </a:r>
          </a:p>
          <a:p>
            <a:pPr marL="461963" lvl="1" indent="-285750">
              <a:buFontTx/>
              <a:buChar char="-"/>
            </a:pPr>
            <a:r>
              <a:rPr lang="en-GB" dirty="0">
                <a:sym typeface="Wingdings" panose="05000000000000000000" pitchFamily="2" charset="2"/>
              </a:rPr>
              <a:t>How will you divide and organise research tasks?</a:t>
            </a:r>
          </a:p>
          <a:p>
            <a:pPr marL="461963" lvl="1" indent="-285750">
              <a:buFontTx/>
              <a:buChar char="-"/>
            </a:pPr>
            <a:r>
              <a:rPr lang="en-GB" dirty="0">
                <a:sym typeface="Wingdings" panose="05000000000000000000" pitchFamily="2" charset="2"/>
              </a:rPr>
              <a:t>What will you present in each of the 3 literature review presentations? Will the weekly presentations be progress based? Or topic based?</a:t>
            </a:r>
          </a:p>
          <a:p>
            <a:pPr marL="285750" indent="-285750">
              <a:buFontTx/>
              <a:buChar char="-"/>
            </a:pP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5E0D0E-9A78-94AD-2198-A2EBE7C2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610259"/>
            <a:ext cx="8508999" cy="380810"/>
          </a:xfrm>
        </p:spPr>
        <p:txBody>
          <a:bodyPr/>
          <a:lstStyle/>
          <a:p>
            <a:r>
              <a:rPr lang="en-GB" dirty="0"/>
              <a:t>Next Steps: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D281D-2CF7-9E35-977A-CFFE300BD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41573"/>
      </p:ext>
    </p:extLst>
  </p:cSld>
  <p:clrMapOvr>
    <a:masterClrMapping/>
  </p:clrMapOvr>
</p:sld>
</file>

<file path=ppt/theme/theme1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1E03A00F-5A34-475F-BA84-E2EBED434790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008B5212-AD15-4DA8-AB6C-182350FFA4EA}"/>
    </a:ext>
  </a:extLst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CFAC8027-78A3-4001-93FE-AE371D2D92B1}"/>
    </a:ext>
  </a:extLst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94C99F27-547F-408F-8FEB-51CB360826DB}"/>
    </a:ext>
  </a:extLst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62E0DEB-27C1-4887-9BB6-4AC5FC555B75}"/>
    </a:ext>
  </a:extLst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4175650-7EAE-421A-870A-005CB3789E30}"/>
    </a:ext>
  </a:extLst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2111_Praesentationsvorlage_16-9</Template>
  <TotalTime>1762</TotalTime>
  <Words>876</Words>
  <Application>Microsoft Macintosh PowerPoint</Application>
  <PresentationFormat>On-screen Show (16:9)</PresentationFormat>
  <Paragraphs>149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Courier New</vt:lpstr>
      <vt:lpstr>Symbol</vt:lpstr>
      <vt:lpstr>Wingdings</vt:lpstr>
      <vt:lpstr>Titel 1</vt:lpstr>
      <vt:lpstr>Titel 2</vt:lpstr>
      <vt:lpstr>Titel 3</vt:lpstr>
      <vt:lpstr>Inhalt</vt:lpstr>
      <vt:lpstr>Kapiteltrenner blau</vt:lpstr>
      <vt:lpstr>Kapiteltrenner schwarz</vt:lpstr>
      <vt:lpstr>Seminar Maschinelle Intelligenz</vt:lpstr>
      <vt:lpstr>Representation of internal speech by single neurons in human supramarginal gyrus</vt:lpstr>
      <vt:lpstr>Speed dating Activity: Discussion in Groups of 3</vt:lpstr>
      <vt:lpstr>Group Project</vt:lpstr>
      <vt:lpstr>Topics:</vt:lpstr>
      <vt:lpstr>Research Expectations and Final Report</vt:lpstr>
      <vt:lpstr>Agenda and Individual Presentations</vt:lpstr>
      <vt:lpstr>How to prepare for your Pecha Kucha?</vt:lpstr>
      <vt:lpstr>Next Steps:</vt:lpstr>
      <vt:lpstr>Previous Year Reports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Maschinelle Intelligenz</dc:title>
  <dc:creator>Maria Luisa Ripoll</dc:creator>
  <cp:lastModifiedBy>Maria Luisa Ripoll</cp:lastModifiedBy>
  <cp:revision>10</cp:revision>
  <cp:lastPrinted>2015-07-30T14:04:45Z</cp:lastPrinted>
  <dcterms:created xsi:type="dcterms:W3CDTF">2024-03-25T16:41:46Z</dcterms:created>
  <dcterms:modified xsi:type="dcterms:W3CDTF">2024-05-28T10:30:28Z</dcterms:modified>
</cp:coreProperties>
</file>