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61" r:id="rId8"/>
    <p:sldId id="259" r:id="rId9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6DBC7F-B6C2-DDBF-E7F2-F5507C574C0C}" v="360" dt="2025-12-02T21:12:46.665"/>
    <p1510:client id="{93B3C2A2-7E4A-D491-7126-62E3CE99EC37}" v="263" dt="2025-12-02T21:26:43.505"/>
    <p1510:client id="{C76F400A-CDF5-79C9-8BC5-F7021A394DE0}" v="79" dt="2025-12-02T20:34:31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13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18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1C816-40A6-DAA8-FF64-89A423784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4B51B7-013C-D467-D5F5-1FAC2BCB77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501650-D4FD-CDFA-2332-B59C3FBD0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AF07A-A5D0-C8A7-57AC-F4B8B08F94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31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CD96E-2EF5-A83F-4C29-428864C0D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9A059F-92FF-5E47-FD4D-573E94642C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93AD5E-D9B1-A773-7691-ABCAB06754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8B62E3-0616-810D-4C99-D501A79901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23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688FC-84F6-F25A-64CB-DC7C5C7F3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8A5AA6-C6C8-D103-4BAB-23BE90326E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64EDCC-F47F-5929-33D1-912DD9BD60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EB44-A464-BD46-0D52-8A038303B6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0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1A1A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86A91A-9EBE-DC98-B76B-5ECCE7C9D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0"/>
            <a:ext cx="7715250" cy="5143500"/>
          </a:xfrm>
          <a:prstGeom prst="rect">
            <a:avLst/>
          </a:prstGeom>
        </p:spPr>
      </p:pic>
      <p:sp>
        <p:nvSpPr>
          <p:cNvPr id="4" name="Text 2"/>
          <p:cNvSpPr/>
          <p:nvPr/>
        </p:nvSpPr>
        <p:spPr>
          <a:xfrm>
            <a:off x="715586" y="4551997"/>
            <a:ext cx="4026413" cy="4419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  <a:spcBef>
                <a:spcPts val="2400"/>
              </a:spcBef>
              <a:spcAft>
                <a:spcPts val="300"/>
              </a:spcAft>
            </a:pPr>
            <a:r>
              <a:rPr lang="en-US" sz="2000" b="1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A Game by Ayoub </a:t>
            </a:r>
            <a:r>
              <a:rPr lang="en-US" sz="2000" b="1" err="1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Mabkhout</a:t>
            </a:r>
            <a:r>
              <a:rPr lang="en-US" sz="2000" b="1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 and Samuel Saruba</a:t>
            </a:r>
            <a:endParaRPr lang="en-US" sz="2000" b="1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2" name="Text 2">
            <a:extLst>
              <a:ext uri="{FF2B5EF4-FFF2-40B4-BE49-F238E27FC236}">
                <a16:creationId xmlns:a16="http://schemas.microsoft.com/office/drawing/2014/main" id="{27C84EC6-E063-69A9-E05B-8549E5A09986}"/>
              </a:ext>
            </a:extLst>
          </p:cNvPr>
          <p:cNvSpPr/>
          <p:nvPr/>
        </p:nvSpPr>
        <p:spPr>
          <a:xfrm>
            <a:off x="4868486" y="4469446"/>
            <a:ext cx="3880363" cy="4419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spcBef>
                <a:spcPts val="2400"/>
              </a:spcBef>
              <a:spcAft>
                <a:spcPts val="300"/>
              </a:spcAft>
            </a:pPr>
            <a:r>
              <a:rPr lang="en-US" sz="2000" b="1">
                <a:solidFill>
                  <a:schemeClr val="accent4"/>
                </a:solidFill>
                <a:latin typeface="Arial"/>
                <a:cs typeface="Arial"/>
              </a:rPr>
              <a:t>Team:</a:t>
            </a:r>
            <a:br>
              <a:rPr lang="en-US" sz="2000" b="1">
                <a:solidFill>
                  <a:schemeClr val="accent4"/>
                </a:solidFill>
                <a:latin typeface="Arial"/>
                <a:cs typeface="Arial"/>
              </a:rPr>
            </a:br>
            <a:r>
              <a:rPr lang="en-US" sz="2000" b="1">
                <a:solidFill>
                  <a:schemeClr val="accent4"/>
                </a:solidFill>
                <a:latin typeface="Arial"/>
                <a:cs typeface="Arial"/>
              </a:rPr>
              <a:t>Last Minute</a:t>
            </a:r>
          </a:p>
        </p:txBody>
      </p:sp>
      <p:sp>
        <p:nvSpPr>
          <p:cNvPr id="3" name="Text 2">
            <a:extLst>
              <a:ext uri="{FF2B5EF4-FFF2-40B4-BE49-F238E27FC236}">
                <a16:creationId xmlns:a16="http://schemas.microsoft.com/office/drawing/2014/main" id="{EF8C10B6-5471-784A-ED15-ECDAF1BED2C2}"/>
              </a:ext>
            </a:extLst>
          </p:cNvPr>
          <p:cNvSpPr/>
          <p:nvPr/>
        </p:nvSpPr>
        <p:spPr>
          <a:xfrm>
            <a:off x="3070166" y="2128836"/>
            <a:ext cx="4026413" cy="4419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  <a:spcBef>
                <a:spcPts val="2400"/>
              </a:spcBef>
              <a:spcAft>
                <a:spcPts val="300"/>
              </a:spcAft>
            </a:pPr>
            <a:r>
              <a:rPr lang="en-US" sz="4000" b="1">
                <a:solidFill>
                  <a:schemeClr val="accent4"/>
                </a:solidFill>
                <a:latin typeface="Arial"/>
                <a:cs typeface="Arial"/>
              </a:rPr>
              <a:t>Milestone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1A1A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>
                <a:solidFill>
                  <a:srgbClr val="16C4D6"/>
                </a:solidFill>
                <a:latin typeface="Arial"/>
                <a:cs typeface="Arial"/>
              </a:rPr>
              <a:t>System Architecture</a:t>
            </a:r>
            <a:endParaRPr lang="en-US" sz="2700"/>
          </a:p>
        </p:txBody>
      </p:sp>
      <p:sp>
        <p:nvSpPr>
          <p:cNvPr id="11" name="Text 7">
            <a:extLst>
              <a:ext uri="{FF2B5EF4-FFF2-40B4-BE49-F238E27FC236}">
                <a16:creationId xmlns:a16="http://schemas.microsoft.com/office/drawing/2014/main" id="{C05C108B-3BA8-463A-2768-FDBE2D48A0CB}"/>
              </a:ext>
            </a:extLst>
          </p:cNvPr>
          <p:cNvSpPr/>
          <p:nvPr/>
        </p:nvSpPr>
        <p:spPr>
          <a:xfrm>
            <a:off x="485954" y="2873693"/>
            <a:ext cx="3553301" cy="1389936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square" lIns="0" tIns="0" rIns="0" bIns="0" rtlCol="0" anchor="t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400">
                <a:solidFill>
                  <a:srgbClr val="EAEAEA"/>
                </a:solidFill>
                <a:latin typeface="Arial"/>
                <a:cs typeface="Arial"/>
              </a:rPr>
              <a:t>K</a:t>
            </a:r>
            <a:r>
              <a:rPr lang="en-US" sz="1400">
                <a:solidFill>
                  <a:schemeClr val="bg1"/>
                </a:solidFill>
                <a:latin typeface="Arial"/>
                <a:cs typeface="Arial"/>
              </a:rPr>
              <a:t>ey Decision: </a:t>
            </a:r>
            <a:r>
              <a:rPr lang="en-US" sz="1400" b="1" err="1">
                <a:solidFill>
                  <a:schemeClr val="bg1"/>
                </a:solidFill>
                <a:latin typeface="Arial"/>
                <a:cs typeface="Arial"/>
              </a:rPr>
              <a:t>ScriptableObjects</a:t>
            </a:r>
            <a:endParaRPr lang="en-US" sz="1400" b="1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>
                <a:solidFill>
                  <a:schemeClr val="bg1"/>
                </a:solidFill>
                <a:latin typeface="Arial"/>
                <a:ea typeface="+mn-lt"/>
                <a:cs typeface="+mn-lt"/>
              </a:rPr>
              <a:t>All actions, gear, enemies = data assets</a:t>
            </a:r>
            <a:endParaRPr lang="en-US" sz="1400">
              <a:solidFill>
                <a:schemeClr val="bg1"/>
              </a:solidFill>
              <a:latin typeface="Arial"/>
              <a:ea typeface="+mn-lt"/>
              <a:cs typeface="Arial"/>
            </a:endParaRPr>
          </a:p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>
                <a:solidFill>
                  <a:schemeClr val="bg1"/>
                </a:solidFill>
                <a:latin typeface="Arial"/>
                <a:ea typeface="+mn-lt"/>
                <a:cs typeface="+mn-lt"/>
              </a:rPr>
              <a:t>No code changes to add content </a:t>
            </a:r>
            <a:endParaRPr lang="en-US" sz="1400">
              <a:solidFill>
                <a:schemeClr val="bg1"/>
              </a:solidFill>
              <a:latin typeface="Arial"/>
              <a:ea typeface="+mn-lt"/>
              <a:cs typeface="Arial"/>
            </a:endParaRPr>
          </a:p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>
                <a:solidFill>
                  <a:schemeClr val="bg1"/>
                </a:solidFill>
                <a:latin typeface="Arial"/>
                <a:ea typeface="+mn-lt"/>
                <a:cs typeface="+mn-lt"/>
              </a:rPr>
              <a:t>Designer-friendly iteration</a:t>
            </a:r>
            <a:endParaRPr lang="en-US" sz="14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AD95F8-7DA1-2A44-7BC1-B851D7181BB6}"/>
              </a:ext>
            </a:extLst>
          </p:cNvPr>
          <p:cNvSpPr/>
          <p:nvPr/>
        </p:nvSpPr>
        <p:spPr>
          <a:xfrm>
            <a:off x="1027746" y="1471850"/>
            <a:ext cx="1965959" cy="124586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latin typeface="Arial"/>
                <a:ea typeface="Calibri"/>
                <a:cs typeface="Calibri"/>
              </a:rPr>
              <a:t>Core</a:t>
            </a:r>
          </a:p>
          <a:p>
            <a:pPr algn="ctr"/>
            <a:r>
              <a:rPr lang="en-US" sz="1400">
                <a:latin typeface="Arial"/>
                <a:ea typeface="+mn-lt"/>
                <a:cs typeface="+mn-lt"/>
              </a:rPr>
              <a:t>Persistent data (Player, Enemy, Gear)</a:t>
            </a:r>
            <a:endParaRPr lang="en-US" sz="1400">
              <a:latin typeface="Arial"/>
              <a:cs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0F7A11-5640-2C5C-42CE-7903546B19EE}"/>
              </a:ext>
            </a:extLst>
          </p:cNvPr>
          <p:cNvSpPr/>
          <p:nvPr/>
        </p:nvSpPr>
        <p:spPr>
          <a:xfrm>
            <a:off x="3587590" y="1471850"/>
            <a:ext cx="1965959" cy="1245869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latin typeface="Arial"/>
                <a:ea typeface="Calibri"/>
                <a:cs typeface="Calibri"/>
              </a:rPr>
              <a:t>Combat</a:t>
            </a:r>
          </a:p>
          <a:p>
            <a:pPr algn="ctr"/>
            <a:r>
              <a:rPr lang="en-US" sz="1400">
                <a:latin typeface="Arial"/>
                <a:ea typeface="+mn-lt"/>
                <a:cs typeface="+mn-lt"/>
              </a:rPr>
              <a:t>Runtime logic (</a:t>
            </a:r>
            <a:r>
              <a:rPr lang="en-US" sz="1400" err="1">
                <a:latin typeface="Arial"/>
                <a:ea typeface="+mn-lt"/>
                <a:cs typeface="+mn-lt"/>
              </a:rPr>
              <a:t>TurnManager</a:t>
            </a:r>
            <a:r>
              <a:rPr lang="en-US" sz="1400">
                <a:latin typeface="Arial"/>
                <a:ea typeface="+mn-lt"/>
                <a:cs typeface="+mn-lt"/>
              </a:rPr>
              <a:t>, </a:t>
            </a:r>
            <a:r>
              <a:rPr lang="en-US" sz="1400" err="1">
                <a:latin typeface="Arial"/>
                <a:ea typeface="+mn-lt"/>
                <a:cs typeface="+mn-lt"/>
              </a:rPr>
              <a:t>CombatState</a:t>
            </a:r>
            <a:r>
              <a:rPr lang="en-US" sz="1400">
                <a:latin typeface="Arial"/>
                <a:ea typeface="+mn-lt"/>
                <a:cs typeface="+mn-lt"/>
              </a:rPr>
              <a:t>)</a:t>
            </a:r>
            <a:endParaRPr lang="en-US" sz="1400">
              <a:latin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B54F48-2691-8986-9580-322A1147EDF4}"/>
              </a:ext>
            </a:extLst>
          </p:cNvPr>
          <p:cNvSpPr/>
          <p:nvPr/>
        </p:nvSpPr>
        <p:spPr>
          <a:xfrm>
            <a:off x="6189105" y="1471850"/>
            <a:ext cx="1965959" cy="124586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ea typeface="Calibri"/>
                <a:cs typeface="Calibri"/>
              </a:rPr>
              <a:t>UI</a:t>
            </a:r>
          </a:p>
          <a:p>
            <a:pPr algn="ctr"/>
            <a:r>
              <a:rPr lang="en-US" sz="1400">
                <a:latin typeface="Arial"/>
                <a:ea typeface="+mn-lt"/>
                <a:cs typeface="+mn-lt"/>
              </a:rPr>
              <a:t>Presentation (event-driven listeners)</a:t>
            </a:r>
            <a:endParaRPr lang="en-US" sz="1400">
              <a:latin typeface="Arial"/>
            </a:endParaRPr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98B6A489-D07D-61AA-32FE-9A6B98CE28A5}"/>
              </a:ext>
            </a:extLst>
          </p:cNvPr>
          <p:cNvSpPr/>
          <p:nvPr/>
        </p:nvSpPr>
        <p:spPr>
          <a:xfrm>
            <a:off x="4040743" y="2724388"/>
            <a:ext cx="765810" cy="640080"/>
          </a:xfrm>
          <a:prstGeom prst="bentUpArrow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EA75B0-6032-1265-171F-FC43252AA90A}"/>
              </a:ext>
            </a:extLst>
          </p:cNvPr>
          <p:cNvSpPr txBox="1"/>
          <p:nvPr/>
        </p:nvSpPr>
        <p:spPr>
          <a:xfrm>
            <a:off x="4570570" y="3482815"/>
            <a:ext cx="3554967" cy="52322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err="1">
                <a:solidFill>
                  <a:schemeClr val="bg1"/>
                </a:solidFill>
                <a:latin typeface="Arial"/>
                <a:ea typeface="+mn-lt"/>
                <a:cs typeface="+mn-lt"/>
              </a:rPr>
              <a:t>EncounterManager</a:t>
            </a:r>
            <a:r>
              <a:rPr lang="en-US" sz="1400" b="1">
                <a:solidFill>
                  <a:schemeClr val="bg1"/>
                </a:solidFill>
                <a:latin typeface="Arial"/>
                <a:ea typeface="+mn-lt"/>
                <a:cs typeface="+mn-lt"/>
              </a:rPr>
              <a:t>:</a:t>
            </a:r>
            <a:r>
              <a:rPr lang="en-US" sz="1400">
                <a:solidFill>
                  <a:schemeClr val="bg1"/>
                </a:solidFill>
                <a:latin typeface="Arial"/>
                <a:ea typeface="+mn-lt"/>
                <a:cs typeface="+mn-lt"/>
              </a:rPr>
              <a:t> bridges Core → Combat, spawns Player/Enemy from data</a:t>
            </a:r>
            <a:endParaRPr lang="en-US" sz="14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3" name="Arrow: Notched Right 12">
            <a:extLst>
              <a:ext uri="{FF2B5EF4-FFF2-40B4-BE49-F238E27FC236}">
                <a16:creationId xmlns:a16="http://schemas.microsoft.com/office/drawing/2014/main" id="{7FADB6BB-CA7E-057E-56A9-CD8E6FE444EE}"/>
              </a:ext>
            </a:extLst>
          </p:cNvPr>
          <p:cNvSpPr/>
          <p:nvPr/>
        </p:nvSpPr>
        <p:spPr>
          <a:xfrm rot="10800000">
            <a:off x="5303995" y="1470183"/>
            <a:ext cx="1028699" cy="297179"/>
          </a:xfrm>
          <a:prstGeom prst="notch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C3F1EC-E4DE-F59F-29FC-BD0468642C2F}"/>
              </a:ext>
            </a:extLst>
          </p:cNvPr>
          <p:cNvSpPr txBox="1"/>
          <p:nvPr/>
        </p:nvSpPr>
        <p:spPr>
          <a:xfrm>
            <a:off x="4663202" y="978931"/>
            <a:ext cx="2426969" cy="307777"/>
          </a:xfrm>
          <a:prstGeom prst="rect">
            <a:avLst/>
          </a:prstGeom>
          <a:solidFill>
            <a:schemeClr val="accent6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Subscribes to </a:t>
            </a:r>
            <a:r>
              <a:rPr lang="en-US" sz="140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TurnManager</a:t>
            </a:r>
            <a:endParaRPr lang="en-US" sz="1400" err="1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738607-80EE-14A5-2BFB-7E15943D8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55F9D95B-9F18-69EC-86BE-3FF7D7E15570}"/>
              </a:ext>
            </a:extLst>
          </p:cNvPr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>
                <a:solidFill>
                  <a:srgbClr val="16C4D6"/>
                </a:solidFill>
                <a:latin typeface="Arial"/>
                <a:ea typeface="+mn-lt"/>
                <a:cs typeface="Arial"/>
              </a:rPr>
              <a:t>Art &amp; Visuals</a:t>
            </a:r>
            <a:endParaRPr lang="en-US" sz="2700">
              <a:ea typeface="Calibri"/>
              <a:cs typeface="Calibri"/>
            </a:endParaRPr>
          </a:p>
        </p:txBody>
      </p:sp>
      <p:sp>
        <p:nvSpPr>
          <p:cNvPr id="11" name="Text 7">
            <a:extLst>
              <a:ext uri="{FF2B5EF4-FFF2-40B4-BE49-F238E27FC236}">
                <a16:creationId xmlns:a16="http://schemas.microsoft.com/office/drawing/2014/main" id="{BE11EE9B-23B3-C184-0B44-062EB7A782B1}"/>
              </a:ext>
            </a:extLst>
          </p:cNvPr>
          <p:cNvSpPr/>
          <p:nvPr/>
        </p:nvSpPr>
        <p:spPr>
          <a:xfrm>
            <a:off x="538342" y="1170861"/>
            <a:ext cx="7050880" cy="15054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5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Free pixel art packs from itch.io (placeholders) </a:t>
            </a:r>
            <a:endParaRPr lang="en-US">
              <a:solidFill>
                <a:srgbClr val="000000"/>
              </a:solidFill>
              <a:latin typeface="Arial"/>
              <a:ea typeface="+mn-lt"/>
              <a:cs typeface="+mn-lt"/>
            </a:endParaRPr>
          </a:p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500" err="1">
                <a:solidFill>
                  <a:srgbClr val="EAEAEA"/>
                </a:solidFill>
                <a:latin typeface="Arial"/>
                <a:ea typeface="+mn-lt"/>
                <a:cs typeface="+mn-lt"/>
              </a:rPr>
              <a:t>PixelLab</a:t>
            </a:r>
            <a:r>
              <a:rPr lang="en-US" sz="15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 AI sprite generation (mixed results) </a:t>
            </a:r>
            <a:endParaRPr lang="en-US">
              <a:solidFill>
                <a:srgbClr val="000000"/>
              </a:solidFill>
              <a:latin typeface="Arial"/>
              <a:ea typeface="+mn-lt"/>
              <a:cs typeface="+mn-lt"/>
            </a:endParaRPr>
          </a:p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5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Learning </a:t>
            </a:r>
            <a:r>
              <a:rPr lang="en-US" sz="1500" err="1">
                <a:solidFill>
                  <a:srgbClr val="EAEAEA"/>
                </a:solidFill>
                <a:latin typeface="Arial"/>
                <a:ea typeface="+mn-lt"/>
                <a:cs typeface="+mn-lt"/>
              </a:rPr>
              <a:t>Aseprite</a:t>
            </a:r>
            <a:r>
              <a:rPr lang="en-US" sz="15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 for custom modifications</a:t>
            </a:r>
            <a:endParaRPr lang="en-US">
              <a:latin typeface="Arial"/>
              <a:ea typeface="Calibri"/>
              <a:cs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FFAC75-014C-0C8B-AFB5-B971A777902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6228" r="-217" b="54878"/>
          <a:stretch>
            <a:fillRect/>
          </a:stretch>
        </p:blipFill>
        <p:spPr>
          <a:xfrm>
            <a:off x="524713" y="2436784"/>
            <a:ext cx="3548359" cy="1013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649ED3-7DA7-309F-697D-988BEEAD84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482" y="2417903"/>
            <a:ext cx="1219200" cy="1219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05749A-F8CD-5E0C-5CF4-B39DF96A3E9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-1548" r="-297" b="34610"/>
          <a:stretch>
            <a:fillRect/>
          </a:stretch>
        </p:blipFill>
        <p:spPr>
          <a:xfrm>
            <a:off x="524237" y="3210045"/>
            <a:ext cx="2445637" cy="16322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C8683F-DA35-1413-7220-B37597390C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8388" y="2020024"/>
            <a:ext cx="1906446" cy="18485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A08969-0AFF-9E8C-209B-8DD7A51C50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2224" y="153606"/>
            <a:ext cx="1942618" cy="20294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7F0316-1F77-17F9-F946-08E38E505D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13476" y="544251"/>
            <a:ext cx="1718359" cy="17183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797905-7985-4073-F55F-D0F96A31F8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31878" y="3637585"/>
            <a:ext cx="1499887" cy="14998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ED320EC-98F0-FEB8-C8C3-EE6349CB3B1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39481" y="761277"/>
            <a:ext cx="1551972" cy="15158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1673FF5-2ED9-7C40-012A-3737E2F41DD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60279" y="2171942"/>
            <a:ext cx="1515801" cy="16026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A6A5CD-9C10-E8D8-2856-DC982A7B33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89348" y="3435028"/>
            <a:ext cx="1905000" cy="1905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1B702E9-5B60-175E-F7D5-BBA1794F117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60280" y="3777929"/>
            <a:ext cx="1219200" cy="12192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029F7D1-9824-E488-F756-FBF3F661D97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44938" y="3777928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47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B97FCC-73BF-76E0-829A-177B99EF6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10669B2D-5E14-5F73-620D-48948B949103}"/>
              </a:ext>
            </a:extLst>
          </p:cNvPr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ea typeface="+mn-lt"/>
                <a:cs typeface="Arial"/>
              </a:rPr>
              <a:t>Encounter 1</a:t>
            </a:r>
            <a:endParaRPr lang="en-US" sz="2700" dirty="0">
              <a:ea typeface="Calibri"/>
              <a:cs typeface="Calibri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45E861A-B645-2166-4ECF-BC7C3D896FC5}"/>
              </a:ext>
            </a:extLst>
          </p:cNvPr>
          <p:cNvSpPr txBox="1"/>
          <p:nvPr/>
        </p:nvSpPr>
        <p:spPr>
          <a:xfrm>
            <a:off x="571500" y="952500"/>
            <a:ext cx="4572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Solution 1: Minimize Turns</a:t>
            </a:r>
          </a:p>
          <a:p>
            <a:pPr marL="742950" lvl="1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Sting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</a:p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Solution 2: Minimize Player HP</a:t>
            </a:r>
          </a:p>
          <a:p>
            <a:pPr marL="742950" lvl="1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Sting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Mend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Self-Repair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Sting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Mend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Self-Repair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</a:p>
        </p:txBody>
      </p:sp>
      <p:sp>
        <p:nvSpPr>
          <p:cNvPr id="5" name="Text 0">
            <a:extLst>
              <a:ext uri="{FF2B5EF4-FFF2-40B4-BE49-F238E27FC236}">
                <a16:creationId xmlns:a16="http://schemas.microsoft.com/office/drawing/2014/main" id="{EF354E09-1FB4-B0CB-759D-FE64429B621B}"/>
              </a:ext>
            </a:extLst>
          </p:cNvPr>
          <p:cNvSpPr/>
          <p:nvPr/>
        </p:nvSpPr>
        <p:spPr>
          <a:xfrm>
            <a:off x="571500" y="3110928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ea typeface="+mn-lt"/>
                <a:cs typeface="Arial"/>
              </a:rPr>
              <a:t>Encounter 2</a:t>
            </a:r>
            <a:endParaRPr lang="en-US" sz="2700" dirty="0">
              <a:ea typeface="Calibri"/>
              <a:cs typeface="Calibri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FA3A2B7-3A44-7B28-0AE0-75296F2AC232}"/>
              </a:ext>
            </a:extLst>
          </p:cNvPr>
          <p:cNvSpPr txBox="1"/>
          <p:nvPr/>
        </p:nvSpPr>
        <p:spPr>
          <a:xfrm>
            <a:off x="571500" y="3454384"/>
            <a:ext cx="5243673" cy="1296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Attack, Defense Stat – </a:t>
            </a:r>
          </a:p>
          <a:p>
            <a:pPr marL="742950" lvl="1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Formula: Damage * (STRENGTH/10) / (DEFENSE/10)</a:t>
            </a:r>
          </a:p>
          <a:p>
            <a:pPr marL="285750" indent="-28575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Solution: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Fortify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Fortify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Fortify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Fortify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Cleave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→ Fortify → </a:t>
            </a:r>
            <a:r>
              <a:rPr lang="en-US" sz="1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ea typeface="Calibri"/>
                <a:cs typeface="Calibri"/>
              </a:rPr>
              <a:t>Amplify</a:t>
            </a:r>
            <a:r>
              <a:rPr lang="en-US" sz="1400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</a:p>
        </p:txBody>
      </p:sp>
      <p:pic>
        <p:nvPicPr>
          <p:cNvPr id="15" name="Picture 6">
            <a:extLst>
              <a:ext uri="{FF2B5EF4-FFF2-40B4-BE49-F238E27FC236}">
                <a16:creationId xmlns:a16="http://schemas.microsoft.com/office/drawing/2014/main" id="{5D960D93-4840-08A5-20F3-C143A1EC8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737" y="427246"/>
            <a:ext cx="1994848" cy="1994848"/>
          </a:xfrm>
          <a:prstGeom prst="rect">
            <a:avLst/>
          </a:prstGeom>
        </p:spPr>
      </p:pic>
      <p:pic>
        <p:nvPicPr>
          <p:cNvPr id="19" name="Grafik 18" descr="Ein Bild, das Cartoon, Entwurf enthält.&#10;&#10;KI-generierte Inhalte können fehlerhaft sein.">
            <a:extLst>
              <a:ext uri="{FF2B5EF4-FFF2-40B4-BE49-F238E27FC236}">
                <a16:creationId xmlns:a16="http://schemas.microsoft.com/office/drawing/2014/main" id="{7BB3CB18-CD33-5FE6-DA93-43D9550D6D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8090" y="2797100"/>
            <a:ext cx="1994847" cy="199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42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3A9300-D0EE-7630-8749-8C0CFD9B5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A4B6538C-19CA-1EE6-A46C-F7A79DFDF02C}"/>
              </a:ext>
            </a:extLst>
          </p:cNvPr>
          <p:cNvSpPr/>
          <p:nvPr/>
        </p:nvSpPr>
        <p:spPr>
          <a:xfrm>
            <a:off x="720327" y="601264"/>
            <a:ext cx="5197507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>
                <a:solidFill>
                  <a:srgbClr val="16C4D6"/>
                </a:solidFill>
                <a:latin typeface="Arial"/>
                <a:ea typeface="+mn-lt"/>
                <a:cs typeface="Arial"/>
              </a:rPr>
              <a:t>Current State &amp; Next Steps</a:t>
            </a:r>
            <a:endParaRPr lang="en-US" sz="2700">
              <a:ea typeface="Calibri"/>
              <a:cs typeface="Calibri"/>
            </a:endParaRPr>
          </a:p>
        </p:txBody>
      </p:sp>
      <p:sp>
        <p:nvSpPr>
          <p:cNvPr id="4" name="Text 7">
            <a:extLst>
              <a:ext uri="{FF2B5EF4-FFF2-40B4-BE49-F238E27FC236}">
                <a16:creationId xmlns:a16="http://schemas.microsoft.com/office/drawing/2014/main" id="{0AF2B2D1-D136-62CB-344A-67F976B86EAA}"/>
              </a:ext>
            </a:extLst>
          </p:cNvPr>
          <p:cNvSpPr/>
          <p:nvPr/>
        </p:nvSpPr>
        <p:spPr>
          <a:xfrm>
            <a:off x="721221" y="1309211"/>
            <a:ext cx="7079455" cy="37128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✓ Core architecture complete, combat logic solid</a:t>
            </a:r>
            <a:endParaRPr lang="en-US" sz="2000">
              <a:latin typeface="Arial"/>
              <a:ea typeface="+mn-lt"/>
              <a:cs typeface="+mn-lt"/>
            </a:endParaRPr>
          </a:p>
          <a:p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✓ 2 playable encounters, HP persists between fights</a:t>
            </a:r>
            <a:endParaRPr lang="en-US" sz="2000">
              <a:latin typeface="Arial"/>
              <a:cs typeface="Arial"/>
            </a:endParaRPr>
          </a:p>
          <a:p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✓ </a:t>
            </a:r>
            <a:r>
              <a:rPr lang="en-US" sz="2000" err="1">
                <a:solidFill>
                  <a:srgbClr val="EAEAEA"/>
                </a:solidFill>
                <a:latin typeface="Arial"/>
                <a:ea typeface="+mn-lt"/>
                <a:cs typeface="+mn-lt"/>
              </a:rPr>
              <a:t>ScriptableObjects</a:t>
            </a:r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: easy content creation</a:t>
            </a:r>
            <a:endParaRPr lang="en-US" sz="2000">
              <a:latin typeface="Arial"/>
              <a:ea typeface="+mn-lt"/>
              <a:cs typeface="+mn-lt"/>
            </a:endParaRPr>
          </a:p>
          <a:p>
            <a:endParaRPr lang="en-US" sz="2000">
              <a:solidFill>
                <a:srgbClr val="EAEAEA"/>
              </a:solidFill>
              <a:latin typeface="Arial"/>
              <a:ea typeface="+mn-lt"/>
              <a:cs typeface="+mn-lt"/>
            </a:endParaRPr>
          </a:p>
          <a:p>
            <a:endParaRPr lang="en-US" sz="2000">
              <a:solidFill>
                <a:srgbClr val="EAEAEA"/>
              </a:solidFill>
              <a:latin typeface="Arial"/>
              <a:ea typeface="+mn-lt"/>
              <a:cs typeface="+mn-lt"/>
            </a:endParaRPr>
          </a:p>
          <a:p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✗ Resolution Engine (solution path counter)</a:t>
            </a:r>
            <a:endParaRPr lang="en-US" sz="2000">
              <a:latin typeface="Arial"/>
              <a:ea typeface="+mn-lt"/>
              <a:cs typeface="+mn-lt"/>
            </a:endParaRPr>
          </a:p>
          <a:p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✗ Between-encounter flow (map, </a:t>
            </a:r>
            <a:r>
              <a:rPr lang="en-US" sz="2000" err="1">
                <a:solidFill>
                  <a:srgbClr val="EAEAEA"/>
                </a:solidFill>
                <a:latin typeface="Arial"/>
                <a:ea typeface="+mn-lt"/>
                <a:cs typeface="+mn-lt"/>
              </a:rPr>
              <a:t>unlooting</a:t>
            </a:r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, gear downgrade)</a:t>
            </a:r>
            <a:endParaRPr lang="en-US" sz="2000">
              <a:latin typeface="Arial"/>
              <a:cs typeface="Arial"/>
            </a:endParaRPr>
          </a:p>
          <a:p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✗ Game juice (animations, sound, background motion)</a:t>
            </a:r>
            <a:endParaRPr lang="en-US" sz="2000">
              <a:latin typeface="Arial"/>
              <a:cs typeface="Arial"/>
            </a:endParaRPr>
          </a:p>
          <a:p>
            <a:r>
              <a:rPr lang="en-US" sz="2000">
                <a:solidFill>
                  <a:srgbClr val="EAEAEA"/>
                </a:solidFill>
                <a:latin typeface="Arial"/>
                <a:ea typeface="+mn-lt"/>
                <a:cs typeface="+mn-lt"/>
              </a:rPr>
              <a:t>✗ Visual polish (cohesive art style)</a:t>
            </a:r>
            <a:endParaRPr lang="en-US" sz="2000">
              <a:latin typeface="Arial"/>
              <a:cs typeface="Arial"/>
            </a:endParaRPr>
          </a:p>
          <a:p>
            <a:pPr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endParaRPr lang="en-US" sz="2000">
              <a:solidFill>
                <a:srgbClr val="EAEAEA"/>
              </a:solidFill>
              <a:ea typeface="Calibri"/>
              <a:cs typeface="Calibri"/>
            </a:endParaRPr>
          </a:p>
          <a:p>
            <a:pPr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endParaRPr lang="en-US" sz="2000">
              <a:solidFill>
                <a:srgbClr val="EAEAEA"/>
              </a:solidFill>
              <a:ea typeface="Calibri"/>
              <a:cs typeface="Calibri"/>
            </a:endParaRPr>
          </a:p>
          <a:p>
            <a:pPr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endParaRPr lang="en-US" sz="2000">
              <a:solidFill>
                <a:srgbClr val="EAEAEA"/>
              </a:solidFill>
              <a:ea typeface="Calibri"/>
              <a:cs typeface="Calibri"/>
            </a:endParaRPr>
          </a:p>
          <a:p>
            <a:pPr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endParaRPr lang="en-US" sz="2000">
              <a:solidFill>
                <a:srgbClr val="EAEAEA"/>
              </a:solidFill>
              <a:ea typeface="Calibri"/>
              <a:cs typeface="Calibri"/>
            </a:endParaRPr>
          </a:p>
        </p:txBody>
      </p:sp>
      <p:pic>
        <p:nvPicPr>
          <p:cNvPr id="5" name="Picture 4" descr="Das Sprint Planning Meeting in Scrum | Agile Academy">
            <a:extLst>
              <a:ext uri="{FF2B5EF4-FFF2-40B4-BE49-F238E27FC236}">
                <a16:creationId xmlns:a16="http://schemas.microsoft.com/office/drawing/2014/main" id="{51A8CA77-3506-F812-849A-3734D9B75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373" y="306195"/>
            <a:ext cx="2164466" cy="266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57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966E7547B9FE4C88046A968C6DF6EA" ma:contentTypeVersion="6" ma:contentTypeDescription="Ein neues Dokument erstellen." ma:contentTypeScope="" ma:versionID="5e6651ac348a1e7064c02ba87391c490">
  <xsd:schema xmlns:xsd="http://www.w3.org/2001/XMLSchema" xmlns:xs="http://www.w3.org/2001/XMLSchema" xmlns:p="http://schemas.microsoft.com/office/2006/metadata/properties" xmlns:ns3="95711226-3f78-4ae3-bbe1-618f205b36ad" targetNamespace="http://schemas.microsoft.com/office/2006/metadata/properties" ma:root="true" ma:fieldsID="f002a74a232e84fc52928f7478ef0215" ns3:_="">
    <xsd:import namespace="95711226-3f78-4ae3-bbe1-618f205b36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11226-3f78-4ae3-bbe1-618f205b36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4D9908-028A-48FA-A70A-4D882ABD9FA6}">
  <ds:schemaRefs>
    <ds:schemaRef ds:uri="95711226-3f78-4ae3-bbe1-618f205b36a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7AA623D-E7FC-4388-83D4-7CD82C8D1F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3AF416-BDE0-4E05-A7B5-D5C98EEBCDFF}">
  <ds:schemaRefs>
    <ds:schemaRef ds:uri="95711226-3f78-4ae3-bbe1-618f205b36a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Office PowerPoint</Application>
  <PresentationFormat>Bildschirmpräsentation (16:9)</PresentationFormat>
  <Paragraphs>46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Reverse RPG Dungeon Crawler - Game Proposal</dc:title>
  <dc:subject>Recursive Time Loop Minigame Pitch</dc:subject>
  <dc:creator>Game Design Team</dc:creator>
  <cp:lastModifiedBy>Samuel Saruba</cp:lastModifiedBy>
  <cp:revision>6</cp:revision>
  <dcterms:created xsi:type="dcterms:W3CDTF">2025-11-02T17:32:41Z</dcterms:created>
  <dcterms:modified xsi:type="dcterms:W3CDTF">2025-12-03T15:26:22Z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0x010100C6966E7547B9FE4C88046A968C6DF6EA</vt:lpwstr>
  </property>
</Properties>
</file>