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8288000" cy="10287000"/>
  <p:notesSz cx="6858000" cy="9144000"/>
  <p:embeddedFontLst>
    <p:embeddedFont>
      <p:font typeface="Bricolage Grotesque" charset="1" panose="020B0605040402000204"/>
      <p:regular r:id="rId25"/>
    </p:embeddedFont>
    <p:embeddedFont>
      <p:font typeface="Sunday" charset="1" panose="00000500000000000000"/>
      <p:regular r:id="rId26"/>
    </p:embeddedFont>
    <p:embeddedFont>
      <p:font typeface="Bricolage Grotesque Bold" charset="1" panose="020B0605040402000204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19.png" Type="http://schemas.openxmlformats.org/officeDocument/2006/relationships/image"/><Relationship Id="rId4" Target="../media/image20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Relationship Id="rId7" Target="../media/image2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Relationship Id="rId3" Target="../media/image5.png" Type="http://schemas.openxmlformats.org/officeDocument/2006/relationships/image"/><Relationship Id="rId4" Target="../media/image6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27.png" Type="http://schemas.openxmlformats.org/officeDocument/2006/relationships/image"/><Relationship Id="rId4" Target="../media/image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6.png" Type="http://schemas.openxmlformats.org/officeDocument/2006/relationships/image"/><Relationship Id="rId5" Target="../media/image7.png" Type="http://schemas.openxmlformats.org/officeDocument/2006/relationships/image"/><Relationship Id="rId6" Target="../media/image8.png" Type="http://schemas.openxmlformats.org/officeDocument/2006/relationships/image"/><Relationship Id="rId7" Target="../media/image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6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Relationship Id="rId6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865944" y="235834"/>
            <a:ext cx="10718157" cy="5116010"/>
          </a:xfrm>
          <a:custGeom>
            <a:avLst/>
            <a:gdLst/>
            <a:ahLst/>
            <a:cxnLst/>
            <a:rect r="r" b="b" t="t" l="l"/>
            <a:pathLst>
              <a:path h="5116010" w="10718157">
                <a:moveTo>
                  <a:pt x="0" y="0"/>
                </a:moveTo>
                <a:lnTo>
                  <a:pt x="10718157" y="0"/>
                </a:lnTo>
                <a:lnTo>
                  <a:pt x="10718157" y="5116010"/>
                </a:lnTo>
                <a:lnTo>
                  <a:pt x="0" y="51160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448" t="-6267" r="-28807" b="-8140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50968" y="5650158"/>
            <a:ext cx="3497711" cy="3578462"/>
          </a:xfrm>
          <a:custGeom>
            <a:avLst/>
            <a:gdLst/>
            <a:ahLst/>
            <a:cxnLst/>
            <a:rect r="r" b="b" t="t" l="l"/>
            <a:pathLst>
              <a:path h="3578462" w="3497711">
                <a:moveTo>
                  <a:pt x="0" y="0"/>
                </a:moveTo>
                <a:lnTo>
                  <a:pt x="3497711" y="0"/>
                </a:lnTo>
                <a:lnTo>
                  <a:pt x="3497711" y="3578462"/>
                </a:lnTo>
                <a:lnTo>
                  <a:pt x="0" y="35784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2227" t="-18925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71043" y="6772960"/>
            <a:ext cx="2057560" cy="1720634"/>
          </a:xfrm>
          <a:custGeom>
            <a:avLst/>
            <a:gdLst/>
            <a:ahLst/>
            <a:cxnLst/>
            <a:rect r="r" b="b" t="t" l="l"/>
            <a:pathLst>
              <a:path h="1720634" w="2057560">
                <a:moveTo>
                  <a:pt x="0" y="0"/>
                </a:moveTo>
                <a:lnTo>
                  <a:pt x="2057560" y="0"/>
                </a:lnTo>
                <a:lnTo>
                  <a:pt x="2057560" y="1720635"/>
                </a:lnTo>
                <a:lnTo>
                  <a:pt x="0" y="17206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2749109" y="-119440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9" y="0"/>
                </a:lnTo>
                <a:lnTo>
                  <a:pt x="635695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true" rot="0">
            <a:off x="-2749109" y="514350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9" y="6356958"/>
                </a:lnTo>
                <a:lnTo>
                  <a:pt x="6356959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93266" y="-12134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true" rot="0">
            <a:off x="14493266" y="512445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8" y="6356958"/>
                </a:lnTo>
                <a:lnTo>
                  <a:pt x="6356958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264324" y="5762746"/>
            <a:ext cx="5984011" cy="2968906"/>
          </a:xfrm>
          <a:custGeom>
            <a:avLst/>
            <a:gdLst/>
            <a:ahLst/>
            <a:cxnLst/>
            <a:rect r="r" b="b" t="t" l="l"/>
            <a:pathLst>
              <a:path h="2968906" w="5984011">
                <a:moveTo>
                  <a:pt x="0" y="0"/>
                </a:moveTo>
                <a:lnTo>
                  <a:pt x="5984011" y="0"/>
                </a:lnTo>
                <a:lnTo>
                  <a:pt x="5984011" y="2968906"/>
                </a:lnTo>
                <a:lnTo>
                  <a:pt x="0" y="29689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5351" t="-197154" r="-89896" b="-26246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576857" y="8684027"/>
            <a:ext cx="1579066" cy="455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95"/>
              </a:lnSpc>
              <a:spcBef>
                <a:spcPct val="0"/>
              </a:spcBef>
            </a:pPr>
            <a:r>
              <a:rPr lang="en-US" sz="2711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21.01.2026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079272" y="6044615"/>
            <a:ext cx="1441103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Team 7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670767" y="2027012"/>
            <a:ext cx="10547220" cy="6166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b="true" sz="32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Future update requests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: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Add more time-manipulation (slow/fast) and the ability to create multiple clones.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Implement a puzzle hint system and clearer visual indicators for interactable objects.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Technica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l Fixes: Polish the "buggy" chain mechanic and improve camera behavior.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 Allow "W" for jumping and relax the strict timing on the elevator puzzle.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Add better lighting to help distinguish colors for the music puzzles.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773798" y="2307962"/>
            <a:ext cx="10547220" cy="504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b="true" sz="32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Encountered bugs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: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Players could leave the intended area or get stuck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Clone issues: camera not following, inconsistent behavior after interactions.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Camera problems on elevators/chains; sometimes requires jumping to regain view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C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ables are inconsistent, and boxes are falling endlessly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7595498">
            <a:off x="-2785883" y="-295046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322330">
            <a:off x="-3178479" y="6432971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322330">
            <a:off x="-6129659" y="2318171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4092563">
            <a:off x="13127574" y="-500850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92596" y="228010"/>
            <a:ext cx="11301259" cy="6215692"/>
          </a:xfrm>
          <a:custGeom>
            <a:avLst/>
            <a:gdLst/>
            <a:ahLst/>
            <a:cxnLst/>
            <a:rect r="r" b="b" t="t" l="l"/>
            <a:pathLst>
              <a:path h="6215692" w="11301259">
                <a:moveTo>
                  <a:pt x="0" y="0"/>
                </a:moveTo>
                <a:lnTo>
                  <a:pt x="11301259" y="0"/>
                </a:lnTo>
                <a:lnTo>
                  <a:pt x="11301259" y="6215692"/>
                </a:lnTo>
                <a:lnTo>
                  <a:pt x="0" y="62156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585562" y="5140079"/>
            <a:ext cx="9702438" cy="5146921"/>
          </a:xfrm>
          <a:custGeom>
            <a:avLst/>
            <a:gdLst/>
            <a:ahLst/>
            <a:cxnLst/>
            <a:rect r="r" b="b" t="t" l="l"/>
            <a:pathLst>
              <a:path h="5146921" w="9702438">
                <a:moveTo>
                  <a:pt x="0" y="0"/>
                </a:moveTo>
                <a:lnTo>
                  <a:pt x="9702438" y="0"/>
                </a:lnTo>
                <a:lnTo>
                  <a:pt x="9702438" y="5146921"/>
                </a:lnTo>
                <a:lnTo>
                  <a:pt x="0" y="51469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0278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1940592" y="4367718"/>
            <a:ext cx="16230600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out of the map bug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7595498">
            <a:off x="-2785883" y="-295046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322330">
            <a:off x="-3178479" y="6432971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322330">
            <a:off x="-6129659" y="2318171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4092563">
            <a:off x="13127574" y="-500850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2931" y="0"/>
            <a:ext cx="12227716" cy="7642323"/>
          </a:xfrm>
          <a:custGeom>
            <a:avLst/>
            <a:gdLst/>
            <a:ahLst/>
            <a:cxnLst/>
            <a:rect r="r" b="b" t="t" l="l"/>
            <a:pathLst>
              <a:path h="7642323" w="12227716">
                <a:moveTo>
                  <a:pt x="0" y="0"/>
                </a:moveTo>
                <a:lnTo>
                  <a:pt x="12227717" y="0"/>
                </a:lnTo>
                <a:lnTo>
                  <a:pt x="12227717" y="7642323"/>
                </a:lnTo>
                <a:lnTo>
                  <a:pt x="0" y="76423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568844" y="4291042"/>
            <a:ext cx="9719156" cy="5673557"/>
          </a:xfrm>
          <a:custGeom>
            <a:avLst/>
            <a:gdLst/>
            <a:ahLst/>
            <a:cxnLst/>
            <a:rect r="r" b="b" t="t" l="l"/>
            <a:pathLst>
              <a:path h="5673557" w="9719156">
                <a:moveTo>
                  <a:pt x="0" y="0"/>
                </a:moveTo>
                <a:lnTo>
                  <a:pt x="9719156" y="0"/>
                </a:lnTo>
                <a:lnTo>
                  <a:pt x="9719156" y="5673558"/>
                </a:lnTo>
                <a:lnTo>
                  <a:pt x="0" y="56735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3004118" y="3514139"/>
            <a:ext cx="4484926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other visual bugs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965837" y="2806121"/>
            <a:ext cx="10692381" cy="5044876"/>
          </a:xfrm>
          <a:custGeom>
            <a:avLst/>
            <a:gdLst/>
            <a:ahLst/>
            <a:cxnLst/>
            <a:rect r="r" b="b" t="t" l="l"/>
            <a:pathLst>
              <a:path h="5044876" w="10692381">
                <a:moveTo>
                  <a:pt x="0" y="0"/>
                </a:moveTo>
                <a:lnTo>
                  <a:pt x="10692381" y="0"/>
                </a:lnTo>
                <a:lnTo>
                  <a:pt x="10692381" y="5044875"/>
                </a:lnTo>
                <a:lnTo>
                  <a:pt x="0" y="50448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972469" y="5801264"/>
            <a:ext cx="2774937" cy="3699916"/>
          </a:xfrm>
          <a:custGeom>
            <a:avLst/>
            <a:gdLst/>
            <a:ahLst/>
            <a:cxnLst/>
            <a:rect r="r" b="b" t="t" l="l"/>
            <a:pathLst>
              <a:path h="3699916" w="2774937">
                <a:moveTo>
                  <a:pt x="0" y="0"/>
                </a:moveTo>
                <a:lnTo>
                  <a:pt x="2774937" y="0"/>
                </a:lnTo>
                <a:lnTo>
                  <a:pt x="2774937" y="3699916"/>
                </a:lnTo>
                <a:lnTo>
                  <a:pt x="0" y="36999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81510" y="1873836"/>
            <a:ext cx="5756854" cy="3569250"/>
          </a:xfrm>
          <a:custGeom>
            <a:avLst/>
            <a:gdLst/>
            <a:ahLst/>
            <a:cxnLst/>
            <a:rect r="r" b="b" t="t" l="l"/>
            <a:pathLst>
              <a:path h="3569250" w="5756854">
                <a:moveTo>
                  <a:pt x="0" y="0"/>
                </a:moveTo>
                <a:lnTo>
                  <a:pt x="5756854" y="0"/>
                </a:lnTo>
                <a:lnTo>
                  <a:pt x="5756854" y="3569250"/>
                </a:lnTo>
                <a:lnTo>
                  <a:pt x="0" y="35692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202905" y="6005061"/>
            <a:ext cx="5851229" cy="3430283"/>
          </a:xfrm>
          <a:custGeom>
            <a:avLst/>
            <a:gdLst/>
            <a:ahLst/>
            <a:cxnLst/>
            <a:rect r="r" b="b" t="t" l="l"/>
            <a:pathLst>
              <a:path h="3430283" w="5851229">
                <a:moveTo>
                  <a:pt x="0" y="0"/>
                </a:moveTo>
                <a:lnTo>
                  <a:pt x="5851229" y="0"/>
                </a:lnTo>
                <a:lnTo>
                  <a:pt x="5851229" y="3430283"/>
                </a:lnTo>
                <a:lnTo>
                  <a:pt x="0" y="34302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202905" y="1873836"/>
            <a:ext cx="5851229" cy="3569250"/>
          </a:xfrm>
          <a:custGeom>
            <a:avLst/>
            <a:gdLst/>
            <a:ahLst/>
            <a:cxnLst/>
            <a:rect r="r" b="b" t="t" l="l"/>
            <a:pathLst>
              <a:path h="3569250" w="5851229">
                <a:moveTo>
                  <a:pt x="0" y="0"/>
                </a:moveTo>
                <a:lnTo>
                  <a:pt x="5851229" y="0"/>
                </a:lnTo>
                <a:lnTo>
                  <a:pt x="5851229" y="3569250"/>
                </a:lnTo>
                <a:lnTo>
                  <a:pt x="0" y="35692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305027" y="352146"/>
            <a:ext cx="12014002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SOME OF THE playtesting photos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15947" y="6953090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82116" y="2745604"/>
            <a:ext cx="16230600" cy="6425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Tutorial needed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Most of our testers got confused and did not know how the puzzles worked, resulting in frustration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Breaking out of the map bugs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Some of our mechanics allowed the player to get out of the map and break the game completely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Controls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Change the controls of some mechanics, since they were unintuitive and hard to grasp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Improve camera behavior → already done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 More visual cues for interactable items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Address narrative issues → partly done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Restrict cloning in mid-air and restrict chains</a:t>
            </a:r>
          </a:p>
          <a:p>
            <a:pPr algn="l">
              <a:lnSpc>
                <a:spcPts val="3920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3341737" y="997150"/>
            <a:ext cx="11359826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what needs to be fixed</a:t>
            </a:r>
          </a:p>
        </p:txBody>
      </p:sp>
      <p:sp>
        <p:nvSpPr>
          <p:cNvPr name="Freeform 5" id="5"/>
          <p:cNvSpPr/>
          <p:nvPr/>
        </p:nvSpPr>
        <p:spPr>
          <a:xfrm flipH="true" flipV="true" rot="-5958801">
            <a:off x="13783631" y="8305317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7595498">
            <a:off x="-2785883" y="-295046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2322330">
            <a:off x="14399589" y="-3383325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0"/>
                </a:moveTo>
                <a:lnTo>
                  <a:pt x="0" y="0"/>
                </a:lnTo>
                <a:lnTo>
                  <a:pt x="0" y="6356958"/>
                </a:lnTo>
                <a:lnTo>
                  <a:pt x="6356958" y="6356958"/>
                </a:lnTo>
                <a:lnTo>
                  <a:pt x="6356958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2322330">
            <a:off x="-3523095" y="679910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15947" y="6953090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782116" y="2745604"/>
            <a:ext cx="16230600" cy="44443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Greater Puzzle Variety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Introduce new mechanics, specifically the ability to manipulate time (slowing down or accelerating) and the option to create multiple clones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Hint System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Implement a dedicated system to assist players who get stuck on puzzles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b="true" sz="28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Checkpoints</a:t>
            </a:r>
          </a:p>
          <a:p>
            <a:pPr algn="l" marL="1209045" indent="-403015" lvl="2">
              <a:lnSpc>
                <a:spcPts val="3920"/>
              </a:lnSpc>
              <a:buFont typeface="Arial"/>
              <a:buChar char="⚬"/>
            </a:pPr>
            <a:r>
              <a:rPr lang="en-US" sz="28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After completing a single puzzle we place a hidden checkpoint, so player can revert back to checkpoint as they progress, if needed.</a:t>
            </a:r>
          </a:p>
          <a:p>
            <a:pPr algn="l">
              <a:lnSpc>
                <a:spcPts val="3920"/>
              </a:lnSpc>
            </a:pPr>
          </a:p>
        </p:txBody>
      </p:sp>
      <p:sp>
        <p:nvSpPr>
          <p:cNvPr name="TextBox 4" id="4"/>
          <p:cNvSpPr txBox="true"/>
          <p:nvPr/>
        </p:nvSpPr>
        <p:spPr>
          <a:xfrm rot="0">
            <a:off x="3341737" y="997150"/>
            <a:ext cx="1135982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Nice-to-have improvements</a:t>
            </a:r>
          </a:p>
        </p:txBody>
      </p:sp>
      <p:sp>
        <p:nvSpPr>
          <p:cNvPr name="Freeform 5" id="5"/>
          <p:cNvSpPr/>
          <p:nvPr/>
        </p:nvSpPr>
        <p:spPr>
          <a:xfrm flipH="true" flipV="true" rot="-5958801">
            <a:off x="13783631" y="8305317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7595498">
            <a:off x="-2785883" y="-295046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-2322330">
            <a:off x="14399589" y="-3383325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0"/>
                </a:moveTo>
                <a:lnTo>
                  <a:pt x="0" y="0"/>
                </a:lnTo>
                <a:lnTo>
                  <a:pt x="0" y="6356958"/>
                </a:lnTo>
                <a:lnTo>
                  <a:pt x="6356958" y="6356958"/>
                </a:lnTo>
                <a:lnTo>
                  <a:pt x="6356958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2322330">
            <a:off x="-3523095" y="679910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8301" y="-416183"/>
            <a:ext cx="19384601" cy="11263674"/>
          </a:xfrm>
          <a:custGeom>
            <a:avLst/>
            <a:gdLst/>
            <a:ahLst/>
            <a:cxnLst/>
            <a:rect r="r" b="b" t="t" l="l"/>
            <a:pathLst>
              <a:path h="11263674" w="19384601">
                <a:moveTo>
                  <a:pt x="0" y="0"/>
                </a:moveTo>
                <a:lnTo>
                  <a:pt x="19384602" y="0"/>
                </a:lnTo>
                <a:lnTo>
                  <a:pt x="19384602" y="11263673"/>
                </a:lnTo>
                <a:lnTo>
                  <a:pt x="0" y="11263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50" t="0" r="-165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713136" y="914400"/>
            <a:ext cx="10861728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Lessons learnt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2785681" y="-2120029"/>
            <a:ext cx="8396609" cy="6297457"/>
          </a:xfrm>
          <a:custGeom>
            <a:avLst/>
            <a:gdLst/>
            <a:ahLst/>
            <a:cxnLst/>
            <a:rect r="r" b="b" t="t" l="l"/>
            <a:pathLst>
              <a:path h="6297457" w="8396609">
                <a:moveTo>
                  <a:pt x="0" y="0"/>
                </a:moveTo>
                <a:lnTo>
                  <a:pt x="8396610" y="0"/>
                </a:lnTo>
                <a:lnTo>
                  <a:pt x="8396610" y="6297458"/>
                </a:lnTo>
                <a:lnTo>
                  <a:pt x="0" y="629745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4478077" y="845886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1" y="0"/>
                </a:lnTo>
                <a:lnTo>
                  <a:pt x="21817791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536251" y="3017886"/>
            <a:ext cx="13788035" cy="3984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03870" indent="-351935" lvl="1">
              <a:lnSpc>
                <a:spcPts val="4564"/>
              </a:lnSpc>
              <a:buFont typeface="Arial"/>
              <a:buChar char="•"/>
            </a:pPr>
            <a:r>
              <a:rPr lang="en-US" sz="326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Players solved music puzzles mostly using visual cues, not audio.</a:t>
            </a:r>
          </a:p>
          <a:p>
            <a:pPr algn="l" marL="703870" indent="-351935" lvl="1">
              <a:lnSpc>
                <a:spcPts val="4564"/>
              </a:lnSpc>
              <a:buFont typeface="Arial"/>
              <a:buChar char="•"/>
            </a:pPr>
            <a:r>
              <a:rPr lang="en-US" sz="326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Some puzzles assumed to be easy, were more challenging than expected.</a:t>
            </a:r>
          </a:p>
          <a:p>
            <a:pPr algn="l" marL="703870" indent="-351935" lvl="1">
              <a:lnSpc>
                <a:spcPts val="4564"/>
              </a:lnSpc>
              <a:buFont typeface="Arial"/>
              <a:buChar char="•"/>
            </a:pPr>
            <a:r>
              <a:rPr lang="en-US" sz="326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Developers can lose perspective due to familiarity with the game.</a:t>
            </a:r>
          </a:p>
          <a:p>
            <a:pPr algn="l" marL="703870" indent="-351935" lvl="1">
              <a:lnSpc>
                <a:spcPts val="4564"/>
              </a:lnSpc>
              <a:buFont typeface="Arial"/>
              <a:buChar char="•"/>
            </a:pPr>
            <a:r>
              <a:rPr lang="en-US" sz="326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Action-based tutorials are more effective than static text instructions.</a:t>
            </a:r>
          </a:p>
          <a:p>
            <a:pPr algn="l">
              <a:lnSpc>
                <a:spcPts val="4564"/>
              </a:lnSpc>
            </a:pPr>
          </a:p>
        </p:txBody>
      </p:sp>
      <p:grpSp>
        <p:nvGrpSpPr>
          <p:cNvPr name="Group 7" id="7"/>
          <p:cNvGrpSpPr/>
          <p:nvPr/>
        </p:nvGrpSpPr>
        <p:grpSpPr>
          <a:xfrm rot="0">
            <a:off x="0" y="-890087"/>
            <a:ext cx="1695614" cy="12067174"/>
            <a:chOff x="0" y="0"/>
            <a:chExt cx="2260819" cy="1608956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13828747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1250176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1109349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9770048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836278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703932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563206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430861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290134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145067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16592386" y="-670218"/>
            <a:ext cx="1695614" cy="12067174"/>
            <a:chOff x="0" y="0"/>
            <a:chExt cx="2260819" cy="16089566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13828747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250176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109349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9770048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836278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703932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563206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0" y="430861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0" y="290134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0" y="145067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074563" y="-5957012"/>
            <a:ext cx="30437127" cy="22827845"/>
          </a:xfrm>
          <a:custGeom>
            <a:avLst/>
            <a:gdLst/>
            <a:ahLst/>
            <a:cxnLst/>
            <a:rect r="r" b="b" t="t" l="l"/>
            <a:pathLst>
              <a:path h="22827845" w="30437127">
                <a:moveTo>
                  <a:pt x="0" y="0"/>
                </a:moveTo>
                <a:lnTo>
                  <a:pt x="30437126" y="0"/>
                </a:lnTo>
                <a:lnTo>
                  <a:pt x="30437126" y="22827845"/>
                </a:lnTo>
                <a:lnTo>
                  <a:pt x="0" y="228278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764896" y="-2724762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-679234"/>
            <a:ext cx="16363050" cy="12272288"/>
          </a:xfrm>
          <a:custGeom>
            <a:avLst/>
            <a:gdLst/>
            <a:ahLst/>
            <a:cxnLst/>
            <a:rect r="r" b="b" t="t" l="l"/>
            <a:pathLst>
              <a:path h="12272288" w="16363050">
                <a:moveTo>
                  <a:pt x="0" y="0"/>
                </a:moveTo>
                <a:lnTo>
                  <a:pt x="16363050" y="0"/>
                </a:lnTo>
                <a:lnTo>
                  <a:pt x="16363050" y="12272288"/>
                </a:lnTo>
                <a:lnTo>
                  <a:pt x="0" y="122722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393878" y="4142987"/>
            <a:ext cx="7632694" cy="2001027"/>
          </a:xfrm>
          <a:custGeom>
            <a:avLst/>
            <a:gdLst/>
            <a:ahLst/>
            <a:cxnLst/>
            <a:rect r="r" b="b" t="t" l="l"/>
            <a:pathLst>
              <a:path h="2001027" w="7632694">
                <a:moveTo>
                  <a:pt x="0" y="0"/>
                </a:moveTo>
                <a:lnTo>
                  <a:pt x="7632694" y="0"/>
                </a:lnTo>
                <a:lnTo>
                  <a:pt x="7632694" y="2001026"/>
                </a:lnTo>
                <a:lnTo>
                  <a:pt x="0" y="20010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2227" t="-241544" r="0" b="-12255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64714" y="4171823"/>
            <a:ext cx="5558572" cy="14304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634"/>
              </a:lnSpc>
              <a:spcBef>
                <a:spcPct val="0"/>
              </a:spcBef>
            </a:pPr>
            <a:r>
              <a:rPr lang="en-US" sz="8310">
                <a:solidFill>
                  <a:srgbClr val="D9BE59"/>
                </a:solidFill>
                <a:latin typeface="Sunday"/>
                <a:ea typeface="Sunday"/>
                <a:cs typeface="Sunday"/>
                <a:sym typeface="Sunday"/>
              </a:rPr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342839" y="345504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1" y="0"/>
                </a:lnTo>
                <a:lnTo>
                  <a:pt x="21817791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70390" y="3374042"/>
            <a:ext cx="10547220" cy="3357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8+ respondents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Played the game for 30-40 minutes, followed by 5-minutes Google Form questionnaire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Mostly friends (87.5%), family (12.5%)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The majority of adults aged 25-34 (62.5%) and the remaining 18-24(37.5%)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464087" y="1885795"/>
            <a:ext cx="11359826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demographics</a:t>
            </a:r>
          </a:p>
        </p:txBody>
      </p:sp>
      <p:sp>
        <p:nvSpPr>
          <p:cNvPr name="Freeform 5" id="5"/>
          <p:cNvSpPr/>
          <p:nvPr/>
        </p:nvSpPr>
        <p:spPr>
          <a:xfrm flipH="false" flipV="true" rot="-2922162">
            <a:off x="-2940579" y="6689833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8" y="6356958"/>
                </a:lnTo>
                <a:lnTo>
                  <a:pt x="6356958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2922162">
            <a:off x="14511857" y="-252064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6354129">
            <a:off x="13109189" y="7968451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9"/>
                </a:moveTo>
                <a:lnTo>
                  <a:pt x="0" y="6356959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9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true" rot="-6354129">
            <a:off x="-2052623" y="-349644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8" y="6356958"/>
                </a:lnTo>
                <a:lnTo>
                  <a:pt x="6356958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019799" y="1257521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62500" y="-1849672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-6354129">
            <a:off x="-3095397" y="-3787862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8" y="6356958"/>
                </a:lnTo>
                <a:lnTo>
                  <a:pt x="6356958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8964" y="-1222668"/>
            <a:ext cx="1695614" cy="12067174"/>
            <a:chOff x="0" y="0"/>
            <a:chExt cx="2260819" cy="1608956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13828747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1250176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109349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9770048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836278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703932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563206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430861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290134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45067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678843" y="8591386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678843" y="759614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678843" y="653994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678843" y="554736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678843" y="449191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3"/>
                </a:lnTo>
                <a:lnTo>
                  <a:pt x="0" y="1695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678843" y="349932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678843" y="244387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678843" y="14512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678843" y="39583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78843" y="-69217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670332" y="6898465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670332" y="6165669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670332" y="5387987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670332" y="4657142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670332" y="3880011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1670332" y="3149166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670332" y="2372034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1670332" y="1641189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670332" y="864058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670332" y="62958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670332" y="-738142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678843" y="8591386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678843" y="759614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678843" y="653994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678843" y="554736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678843" y="449191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3"/>
                </a:lnTo>
                <a:lnTo>
                  <a:pt x="0" y="1695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678843" y="349932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678843" y="244387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0">
            <a:off x="678843" y="14512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0">
            <a:off x="678843" y="39583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7" id="47"/>
          <p:cNvSpPr/>
          <p:nvPr/>
        </p:nvSpPr>
        <p:spPr>
          <a:xfrm flipH="false" flipV="false" rot="0">
            <a:off x="678843" y="-69217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0">
            <a:off x="17051903" y="88298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17051903" y="7834645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0">
            <a:off x="17051903" y="6778447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17051903" y="578585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7051903" y="473040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17051903" y="3737820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17051903" y="268236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17051903" y="168978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17051903" y="634330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7" id="57"/>
          <p:cNvSpPr/>
          <p:nvPr/>
        </p:nvSpPr>
        <p:spPr>
          <a:xfrm flipH="false" flipV="false" rot="0">
            <a:off x="17051903" y="-45367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8" id="58"/>
          <p:cNvSpPr/>
          <p:nvPr/>
        </p:nvSpPr>
        <p:spPr>
          <a:xfrm flipH="false" flipV="false" rot="0">
            <a:off x="17051903" y="-1541677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9" id="59"/>
          <p:cNvSpPr/>
          <p:nvPr/>
        </p:nvSpPr>
        <p:spPr>
          <a:xfrm flipH="false" flipV="false" rot="0">
            <a:off x="572563" y="1689781"/>
            <a:ext cx="8020257" cy="3743653"/>
          </a:xfrm>
          <a:custGeom>
            <a:avLst/>
            <a:gdLst/>
            <a:ahLst/>
            <a:cxnLst/>
            <a:rect r="r" b="b" t="t" l="l"/>
            <a:pathLst>
              <a:path h="3743653" w="8020257">
                <a:moveTo>
                  <a:pt x="0" y="0"/>
                </a:moveTo>
                <a:lnTo>
                  <a:pt x="8020256" y="0"/>
                </a:lnTo>
                <a:lnTo>
                  <a:pt x="8020256" y="3743653"/>
                </a:lnTo>
                <a:lnTo>
                  <a:pt x="0" y="37436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0" id="60"/>
          <p:cNvSpPr/>
          <p:nvPr/>
        </p:nvSpPr>
        <p:spPr>
          <a:xfrm flipH="false" flipV="false" rot="0">
            <a:off x="9144000" y="1689781"/>
            <a:ext cx="8662190" cy="3722306"/>
          </a:xfrm>
          <a:custGeom>
            <a:avLst/>
            <a:gdLst/>
            <a:ahLst/>
            <a:cxnLst/>
            <a:rect r="r" b="b" t="t" l="l"/>
            <a:pathLst>
              <a:path h="3722306" w="8662190">
                <a:moveTo>
                  <a:pt x="0" y="0"/>
                </a:moveTo>
                <a:lnTo>
                  <a:pt x="8662190" y="0"/>
                </a:lnTo>
                <a:lnTo>
                  <a:pt x="8662190" y="3722307"/>
                </a:lnTo>
                <a:lnTo>
                  <a:pt x="0" y="372230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1" id="61"/>
          <p:cNvSpPr/>
          <p:nvPr/>
        </p:nvSpPr>
        <p:spPr>
          <a:xfrm flipH="false" flipV="false" rot="0">
            <a:off x="3460054" y="5785859"/>
            <a:ext cx="11117531" cy="4264464"/>
          </a:xfrm>
          <a:custGeom>
            <a:avLst/>
            <a:gdLst/>
            <a:ahLst/>
            <a:cxnLst/>
            <a:rect r="r" b="b" t="t" l="l"/>
            <a:pathLst>
              <a:path h="4264464" w="11117531">
                <a:moveTo>
                  <a:pt x="0" y="0"/>
                </a:moveTo>
                <a:lnTo>
                  <a:pt x="11117531" y="0"/>
                </a:lnTo>
                <a:lnTo>
                  <a:pt x="11117531" y="4264464"/>
                </a:lnTo>
                <a:lnTo>
                  <a:pt x="0" y="426446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2" id="62"/>
          <p:cNvSpPr txBox="true"/>
          <p:nvPr/>
        </p:nvSpPr>
        <p:spPr>
          <a:xfrm rot="0">
            <a:off x="4183616" y="396043"/>
            <a:ext cx="10104644" cy="953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58"/>
              </a:lnSpc>
              <a:spcBef>
                <a:spcPct val="0"/>
              </a:spcBef>
            </a:pPr>
            <a:r>
              <a:rPr lang="en-US" sz="5541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demographics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2019799" y="1257521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62500" y="-1849672"/>
            <a:ext cx="21817792" cy="16363344"/>
          </a:xfrm>
          <a:custGeom>
            <a:avLst/>
            <a:gdLst/>
            <a:ahLst/>
            <a:cxnLst/>
            <a:rect r="r" b="b" t="t" l="l"/>
            <a:pathLst>
              <a:path h="16363344" w="21817792">
                <a:moveTo>
                  <a:pt x="0" y="0"/>
                </a:moveTo>
                <a:lnTo>
                  <a:pt x="21817792" y="0"/>
                </a:lnTo>
                <a:lnTo>
                  <a:pt x="21817792" y="16363344"/>
                </a:lnTo>
                <a:lnTo>
                  <a:pt x="0" y="163633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true" rot="-6354129">
            <a:off x="-3095397" y="-3787862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6356958"/>
                </a:moveTo>
                <a:lnTo>
                  <a:pt x="6356958" y="6356958"/>
                </a:lnTo>
                <a:lnTo>
                  <a:pt x="6356958" y="0"/>
                </a:lnTo>
                <a:lnTo>
                  <a:pt x="0" y="0"/>
                </a:lnTo>
                <a:lnTo>
                  <a:pt x="0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-168964" y="-1222668"/>
            <a:ext cx="1695614" cy="12067174"/>
            <a:chOff x="0" y="0"/>
            <a:chExt cx="2260819" cy="1608956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13828747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1250176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0" y="1109349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9770048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836278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7039329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563206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430861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2901343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8"/>
                  </a:lnTo>
                  <a:lnTo>
                    <a:pt x="0" y="22608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450671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260819" cy="2260819"/>
            </a:xfrm>
            <a:custGeom>
              <a:avLst/>
              <a:gdLst/>
              <a:ahLst/>
              <a:cxnLst/>
              <a:rect r="r" b="b" t="t" l="l"/>
              <a:pathLst>
                <a:path h="2260819" w="2260819">
                  <a:moveTo>
                    <a:pt x="0" y="0"/>
                  </a:moveTo>
                  <a:lnTo>
                    <a:pt x="2260819" y="0"/>
                  </a:lnTo>
                  <a:lnTo>
                    <a:pt x="2260819" y="2260819"/>
                  </a:lnTo>
                  <a:lnTo>
                    <a:pt x="0" y="22608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0" t="0" r="0" b="0"/>
              </a:stretch>
            </a:blip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678843" y="8591386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678843" y="759614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678843" y="653994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678843" y="554736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678843" y="449191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3"/>
                </a:lnTo>
                <a:lnTo>
                  <a:pt x="0" y="1695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678843" y="349932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3" id="23"/>
          <p:cNvSpPr/>
          <p:nvPr/>
        </p:nvSpPr>
        <p:spPr>
          <a:xfrm flipH="false" flipV="false" rot="0">
            <a:off x="678843" y="244387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678843" y="14512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678843" y="39583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78843" y="-69217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1670332" y="6898465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670332" y="6165669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670332" y="5387987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670332" y="4657142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1670332" y="3880011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1670332" y="3149166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670332" y="2372034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1670332" y="1641189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670332" y="864058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670332" y="62958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0">
            <a:off x="1670332" y="-738142"/>
            <a:ext cx="1248485" cy="1248485"/>
          </a:xfrm>
          <a:custGeom>
            <a:avLst/>
            <a:gdLst/>
            <a:ahLst/>
            <a:cxnLst/>
            <a:rect r="r" b="b" t="t" l="l"/>
            <a:pathLst>
              <a:path h="1248485" w="1248485">
                <a:moveTo>
                  <a:pt x="0" y="0"/>
                </a:moveTo>
                <a:lnTo>
                  <a:pt x="1248485" y="0"/>
                </a:lnTo>
                <a:lnTo>
                  <a:pt x="1248485" y="1248485"/>
                </a:lnTo>
                <a:lnTo>
                  <a:pt x="0" y="1248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678843" y="8591386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0">
            <a:off x="678843" y="759614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678843" y="653994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678843" y="554736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678843" y="449191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3"/>
                </a:lnTo>
                <a:lnTo>
                  <a:pt x="0" y="16956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678843" y="349932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678843" y="2443872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0">
            <a:off x="678843" y="14512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0">
            <a:off x="678843" y="39583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7" id="47"/>
          <p:cNvSpPr/>
          <p:nvPr/>
        </p:nvSpPr>
        <p:spPr>
          <a:xfrm flipH="false" flipV="false" rot="0">
            <a:off x="678843" y="-69217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8" id="48"/>
          <p:cNvSpPr/>
          <p:nvPr/>
        </p:nvSpPr>
        <p:spPr>
          <a:xfrm flipH="false" flipV="false" rot="0">
            <a:off x="17051903" y="8829884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17051903" y="7834645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0">
            <a:off x="17051903" y="6778447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17051903" y="578585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7051903" y="4730408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17051903" y="3737820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17051903" y="2682369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17051903" y="1689781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17051903" y="634330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7" id="57"/>
          <p:cNvSpPr/>
          <p:nvPr/>
        </p:nvSpPr>
        <p:spPr>
          <a:xfrm flipH="false" flipV="false" rot="0">
            <a:off x="17051903" y="-453673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8" id="58"/>
          <p:cNvSpPr/>
          <p:nvPr/>
        </p:nvSpPr>
        <p:spPr>
          <a:xfrm flipH="false" flipV="false" rot="0">
            <a:off x="17051903" y="-1541677"/>
            <a:ext cx="1695614" cy="1695614"/>
          </a:xfrm>
          <a:custGeom>
            <a:avLst/>
            <a:gdLst/>
            <a:ahLst/>
            <a:cxnLst/>
            <a:rect r="r" b="b" t="t" l="l"/>
            <a:pathLst>
              <a:path h="1695614" w="1695614">
                <a:moveTo>
                  <a:pt x="0" y="0"/>
                </a:moveTo>
                <a:lnTo>
                  <a:pt x="1695614" y="0"/>
                </a:lnTo>
                <a:lnTo>
                  <a:pt x="1695614" y="1695614"/>
                </a:lnTo>
                <a:lnTo>
                  <a:pt x="0" y="1695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9" id="59"/>
          <p:cNvSpPr/>
          <p:nvPr/>
        </p:nvSpPr>
        <p:spPr>
          <a:xfrm flipH="false" flipV="false" rot="0">
            <a:off x="330177" y="3566194"/>
            <a:ext cx="8410894" cy="3643586"/>
          </a:xfrm>
          <a:custGeom>
            <a:avLst/>
            <a:gdLst/>
            <a:ahLst/>
            <a:cxnLst/>
            <a:rect r="r" b="b" t="t" l="l"/>
            <a:pathLst>
              <a:path h="3643586" w="8410894">
                <a:moveTo>
                  <a:pt x="0" y="0"/>
                </a:moveTo>
                <a:lnTo>
                  <a:pt x="8410894" y="0"/>
                </a:lnTo>
                <a:lnTo>
                  <a:pt x="8410894" y="3643586"/>
                </a:lnTo>
                <a:lnTo>
                  <a:pt x="0" y="36435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0" id="60"/>
          <p:cNvSpPr/>
          <p:nvPr/>
        </p:nvSpPr>
        <p:spPr>
          <a:xfrm flipH="false" flipV="false" rot="0">
            <a:off x="9506395" y="3596056"/>
            <a:ext cx="7994931" cy="3646919"/>
          </a:xfrm>
          <a:custGeom>
            <a:avLst/>
            <a:gdLst/>
            <a:ahLst/>
            <a:cxnLst/>
            <a:rect r="r" b="b" t="t" l="l"/>
            <a:pathLst>
              <a:path h="3646919" w="7994931">
                <a:moveTo>
                  <a:pt x="0" y="0"/>
                </a:moveTo>
                <a:lnTo>
                  <a:pt x="7994931" y="0"/>
                </a:lnTo>
                <a:lnTo>
                  <a:pt x="7994931" y="3646920"/>
                </a:lnTo>
                <a:lnTo>
                  <a:pt x="0" y="36469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32" t="0" r="-432" b="-7670"/>
            </a:stretch>
          </a:blipFill>
        </p:spPr>
      </p:sp>
      <p:sp>
        <p:nvSpPr>
          <p:cNvPr name="TextBox 61" id="61"/>
          <p:cNvSpPr txBox="true"/>
          <p:nvPr/>
        </p:nvSpPr>
        <p:spPr>
          <a:xfrm rot="0">
            <a:off x="3511608" y="396043"/>
            <a:ext cx="11448661" cy="9537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58"/>
              </a:lnSpc>
              <a:spcBef>
                <a:spcPct val="0"/>
              </a:spcBef>
            </a:pPr>
            <a:r>
              <a:rPr lang="en-US" sz="5541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General Feedback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773798" y="2307962"/>
            <a:ext cx="10547220" cy="39186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b="true" sz="32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What could make the "Time Travel/Recursion" concept clearer to you? 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Tutorial or visual showcase could clarify the concept.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M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ake objects (e.g., the clock) interactive and add time-manipulating platforms.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More Narrative clarity and emotional cues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891656" y="6031731"/>
            <a:ext cx="8011484" cy="3766989"/>
          </a:xfrm>
          <a:custGeom>
            <a:avLst/>
            <a:gdLst/>
            <a:ahLst/>
            <a:cxnLst/>
            <a:rect r="r" b="b" t="t" l="l"/>
            <a:pathLst>
              <a:path h="3766989" w="8011484">
                <a:moveTo>
                  <a:pt x="0" y="0"/>
                </a:moveTo>
                <a:lnTo>
                  <a:pt x="8011484" y="0"/>
                </a:lnTo>
                <a:lnTo>
                  <a:pt x="8011484" y="3766989"/>
                </a:lnTo>
                <a:lnTo>
                  <a:pt x="0" y="37669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53866" y="1870150"/>
            <a:ext cx="8034635" cy="3799630"/>
          </a:xfrm>
          <a:custGeom>
            <a:avLst/>
            <a:gdLst/>
            <a:ahLst/>
            <a:cxnLst/>
            <a:rect r="r" b="b" t="t" l="l"/>
            <a:pathLst>
              <a:path h="3799630" w="8034635">
                <a:moveTo>
                  <a:pt x="0" y="0"/>
                </a:moveTo>
                <a:lnTo>
                  <a:pt x="8034635" y="0"/>
                </a:lnTo>
                <a:lnTo>
                  <a:pt x="8034635" y="3799631"/>
                </a:lnTo>
                <a:lnTo>
                  <a:pt x="0" y="37996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954687" y="1681294"/>
            <a:ext cx="7836354" cy="3988487"/>
          </a:xfrm>
          <a:custGeom>
            <a:avLst/>
            <a:gdLst/>
            <a:ahLst/>
            <a:cxnLst/>
            <a:rect r="r" b="b" t="t" l="l"/>
            <a:pathLst>
              <a:path h="3988487" w="7836354">
                <a:moveTo>
                  <a:pt x="0" y="0"/>
                </a:moveTo>
                <a:lnTo>
                  <a:pt x="7836353" y="0"/>
                </a:lnTo>
                <a:lnTo>
                  <a:pt x="7836353" y="3988487"/>
                </a:lnTo>
                <a:lnTo>
                  <a:pt x="0" y="39884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776514" y="352146"/>
            <a:ext cx="11071027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Game Mechanics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5025" y="2357963"/>
            <a:ext cx="8019255" cy="3754529"/>
          </a:xfrm>
          <a:custGeom>
            <a:avLst/>
            <a:gdLst/>
            <a:ahLst/>
            <a:cxnLst/>
            <a:rect r="r" b="b" t="t" l="l"/>
            <a:pathLst>
              <a:path h="3754529" w="8019255">
                <a:moveTo>
                  <a:pt x="0" y="0"/>
                </a:moveTo>
                <a:lnTo>
                  <a:pt x="8019255" y="0"/>
                </a:lnTo>
                <a:lnTo>
                  <a:pt x="8019255" y="3754529"/>
                </a:lnTo>
                <a:lnTo>
                  <a:pt x="0" y="37545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846502" y="4882229"/>
            <a:ext cx="7675075" cy="3754529"/>
          </a:xfrm>
          <a:custGeom>
            <a:avLst/>
            <a:gdLst/>
            <a:ahLst/>
            <a:cxnLst/>
            <a:rect r="r" b="b" t="t" l="l"/>
            <a:pathLst>
              <a:path h="3754529" w="7675075">
                <a:moveTo>
                  <a:pt x="0" y="0"/>
                </a:moveTo>
                <a:lnTo>
                  <a:pt x="7675075" y="0"/>
                </a:lnTo>
                <a:lnTo>
                  <a:pt x="7675075" y="3754529"/>
                </a:lnTo>
                <a:lnTo>
                  <a:pt x="0" y="37545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327882" y="352146"/>
            <a:ext cx="15968290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experience and performance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773798" y="2307962"/>
            <a:ext cx="10547220" cy="5042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b="true" sz="32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What Players Loved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: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The self-cloning "solo co-op" and time-travel concepts.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Polished Puzzles, specifically the "satisfying" bell puzzles.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Strong vibe and atmosphere, appealing art style, lively environments, and a likable protagonist ("Boi").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The "Tarzan-like" chain adventure mechanics.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79394" y="-8406454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2" y="0"/>
                </a:lnTo>
                <a:lnTo>
                  <a:pt x="22417212" y="16812908"/>
                </a:lnTo>
                <a:lnTo>
                  <a:pt x="0" y="168129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0497154" y="125830"/>
            <a:ext cx="22417211" cy="16812908"/>
          </a:xfrm>
          <a:custGeom>
            <a:avLst/>
            <a:gdLst/>
            <a:ahLst/>
            <a:cxnLst/>
            <a:rect r="r" b="b" t="t" l="l"/>
            <a:pathLst>
              <a:path h="16812908" w="22417211">
                <a:moveTo>
                  <a:pt x="0" y="0"/>
                </a:moveTo>
                <a:lnTo>
                  <a:pt x="22417211" y="0"/>
                </a:lnTo>
                <a:lnTo>
                  <a:pt x="22417211" y="16812909"/>
                </a:lnTo>
                <a:lnTo>
                  <a:pt x="0" y="168129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9000"/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-6354129">
            <a:off x="13109189" y="860024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true" flipV="true" rot="-4010172">
            <a:off x="-1547896" y="7548358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9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9" y="0"/>
                </a:lnTo>
                <a:lnTo>
                  <a:pt x="6356959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true" flipV="true" rot="-5958801">
            <a:off x="3675392" y="9212316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true" rot="-5958801">
            <a:off x="7551881" y="10109294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6356958" y="6356958"/>
                </a:moveTo>
                <a:lnTo>
                  <a:pt x="0" y="6356958"/>
                </a:lnTo>
                <a:lnTo>
                  <a:pt x="0" y="0"/>
                </a:lnTo>
                <a:lnTo>
                  <a:pt x="6356958" y="0"/>
                </a:lnTo>
                <a:lnTo>
                  <a:pt x="6356958" y="6356958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30440" y="352146"/>
            <a:ext cx="10763176" cy="96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000000"/>
                </a:solidFill>
                <a:latin typeface="Sunday"/>
                <a:ea typeface="Sunday"/>
                <a:cs typeface="Sunday"/>
                <a:sym typeface="Sunday"/>
              </a:rPr>
              <a:t>playtesting - Open questions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773798" y="2307962"/>
            <a:ext cx="10547220" cy="33567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b="true" sz="3200">
                <a:solidFill>
                  <a:srgbClr val="000000"/>
                </a:solidFill>
                <a:latin typeface="Bricolage Grotesque Bold"/>
                <a:ea typeface="Bricolage Grotesque Bold"/>
                <a:cs typeface="Bricolage Grotesque Bold"/>
                <a:sym typeface="Bricolage Grotesque Bold"/>
              </a:rPr>
              <a:t>What Players Disliked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: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Inconvenient key bindings (Clone/Interact vs. WASD)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G</a:t>
            </a: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litchy chain mechanics and inconsistent interaction hints.</a:t>
            </a:r>
          </a:p>
          <a:p>
            <a:pPr algn="l" marL="1381761" indent="-460587" lvl="2">
              <a:lnSpc>
                <a:spcPts val="4480"/>
              </a:lnSpc>
              <a:buFont typeface="Arial"/>
              <a:buChar char="⚬"/>
            </a:pPr>
            <a:r>
              <a:rPr lang="en-US" sz="3200">
                <a:solidFill>
                  <a:srgbClr val="000000"/>
                </a:solidFill>
                <a:latin typeface="Bricolage Grotesque"/>
                <a:ea typeface="Bricolage Grotesque"/>
                <a:cs typeface="Bricolage Grotesque"/>
                <a:sym typeface="Bricolage Grotesque"/>
              </a:rPr>
              <a:t>Issues related to camera work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DAG-246X09E</dc:identifier>
  <dcterms:modified xsi:type="dcterms:W3CDTF">2011-08-01T06:04:30Z</dcterms:modified>
  <cp:revision>1</cp:revision>
  <dc:title>Milestone 5 </dc:title>
</cp:coreProperties>
</file>