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Nunito"/>
      <p:regular r:id="rId20"/>
      <p:bold r:id="rId21"/>
      <p:italic r:id="rId22"/>
      <p:boldItalic r:id="rId23"/>
    </p:embeddedFont>
    <p:embeddedFont>
      <p:font typeface="Maven Pro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regular.fntdata"/><Relationship Id="rId22" Type="http://schemas.openxmlformats.org/officeDocument/2006/relationships/font" Target="fonts/Nunito-italic.fntdata"/><Relationship Id="rId21" Type="http://schemas.openxmlformats.org/officeDocument/2006/relationships/font" Target="fonts/Nunito-bold.fntdata"/><Relationship Id="rId24" Type="http://schemas.openxmlformats.org/officeDocument/2006/relationships/font" Target="fonts/MavenPro-regular.fntdata"/><Relationship Id="rId23" Type="http://schemas.openxmlformats.org/officeDocument/2006/relationships/font" Target="fonts/Nunito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MavenPr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3b93ee15f83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3b93ee15f83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3b93ee15f83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3b93ee15f83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3b93ee15f83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3b93ee15f83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3b95689016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3b95689016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36cadc43a3d_1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36cadc43a3d_1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b497e2ceab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3b497e2ceab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3b93ee15f83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3b93ee15f8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b93ee15f83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3b93ee15f8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3b93ee15f83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3b93ee15f83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3b93ee15f83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3b93ee15f83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3b93ee15f83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3b93ee15f83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3b93ee15f83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3b93ee15f83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3b93ee15f83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3b93ee15f83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Milestone 5: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Playtesting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ro"/>
              <a:t>Alexandra Colf</a:t>
            </a:r>
            <a:endParaRPr/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ro"/>
              <a:t>Christian Barbu</a:t>
            </a:r>
            <a:endParaRPr/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ro"/>
              <a:t>Luka Demetrashvili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2"/>
          <p:cNvSpPr txBox="1"/>
          <p:nvPr>
            <p:ph idx="4294967295" type="title"/>
          </p:nvPr>
        </p:nvSpPr>
        <p:spPr>
          <a:xfrm>
            <a:off x="456900" y="259075"/>
            <a:ext cx="7209300" cy="7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Results</a:t>
            </a:r>
            <a:endParaRPr sz="3400">
              <a:solidFill>
                <a:srgbClr val="FFFFFF"/>
              </a:solidFill>
            </a:endParaRPr>
          </a:p>
        </p:txBody>
      </p:sp>
      <p:pic>
        <p:nvPicPr>
          <p:cNvPr descr="Forms response chart. Question title: How do you rate the difficulty?. Number of responses: 13 responses." id="335" name="Google Shape;335;p22" title="How do you rate the difficulty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725" y="1130000"/>
            <a:ext cx="8002898" cy="3806075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22"/>
          <p:cNvSpPr txBox="1"/>
          <p:nvPr/>
        </p:nvSpPr>
        <p:spPr>
          <a:xfrm>
            <a:off x="1041525" y="4579375"/>
            <a:ext cx="20241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Way too difficult</a:t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7" name="Google Shape;337;p22"/>
          <p:cNvSpPr txBox="1"/>
          <p:nvPr/>
        </p:nvSpPr>
        <p:spPr>
          <a:xfrm>
            <a:off x="6588475" y="4579375"/>
            <a:ext cx="20241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Very easy</a:t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3"/>
          <p:cNvSpPr txBox="1"/>
          <p:nvPr>
            <p:ph idx="4294967295" type="title"/>
          </p:nvPr>
        </p:nvSpPr>
        <p:spPr>
          <a:xfrm>
            <a:off x="456900" y="259075"/>
            <a:ext cx="7209300" cy="7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Results</a:t>
            </a:r>
            <a:endParaRPr sz="3400">
              <a:solidFill>
                <a:srgbClr val="FFFFFF"/>
              </a:solidFill>
            </a:endParaRPr>
          </a:p>
        </p:txBody>
      </p:sp>
      <p:pic>
        <p:nvPicPr>
          <p:cNvPr descr="Forms response chart. Question title: What did you think of the mechanics?. Number of responses: 13 responses." id="343" name="Google Shape;343;p23" title="What did you think of the mechanics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90421"/>
            <a:ext cx="7987476" cy="3798729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23"/>
          <p:cNvSpPr txBox="1"/>
          <p:nvPr/>
        </p:nvSpPr>
        <p:spPr>
          <a:xfrm>
            <a:off x="456275" y="4579375"/>
            <a:ext cx="20241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Very hard to understand</a:t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45" name="Google Shape;345;p23"/>
          <p:cNvSpPr txBox="1"/>
          <p:nvPr/>
        </p:nvSpPr>
        <p:spPr>
          <a:xfrm>
            <a:off x="6115775" y="4579375"/>
            <a:ext cx="20241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Very intuitive</a:t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4"/>
          <p:cNvSpPr txBox="1"/>
          <p:nvPr>
            <p:ph idx="4294967295" type="title"/>
          </p:nvPr>
        </p:nvSpPr>
        <p:spPr>
          <a:xfrm>
            <a:off x="456900" y="259075"/>
            <a:ext cx="7209300" cy="7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Results</a:t>
            </a:r>
            <a:endParaRPr sz="3400">
              <a:solidFill>
                <a:srgbClr val="FFFFFF"/>
              </a:solidFill>
            </a:endParaRPr>
          </a:p>
        </p:txBody>
      </p:sp>
      <p:pic>
        <p:nvPicPr>
          <p:cNvPr descr="Forms response chart. Question title: How did the story feel?. Number of responses: 13 responses." id="351" name="Google Shape;351;p24" title="How did the story feel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700" y="1146041"/>
            <a:ext cx="7969172" cy="3790034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24"/>
          <p:cNvSpPr txBox="1"/>
          <p:nvPr/>
        </p:nvSpPr>
        <p:spPr>
          <a:xfrm>
            <a:off x="456275" y="4579375"/>
            <a:ext cx="20241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Very Boring</a:t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3" name="Google Shape;353;p24"/>
          <p:cNvSpPr txBox="1"/>
          <p:nvPr/>
        </p:nvSpPr>
        <p:spPr>
          <a:xfrm>
            <a:off x="6115775" y="4579375"/>
            <a:ext cx="20241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Very Interesting</a:t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5"/>
          <p:cNvSpPr txBox="1"/>
          <p:nvPr>
            <p:ph idx="4294967295" type="title"/>
          </p:nvPr>
        </p:nvSpPr>
        <p:spPr>
          <a:xfrm>
            <a:off x="456900" y="259075"/>
            <a:ext cx="7209300" cy="7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Next steps</a:t>
            </a:r>
            <a:endParaRPr sz="3400">
              <a:solidFill>
                <a:srgbClr val="FFFFFF"/>
              </a:solidFill>
            </a:endParaRPr>
          </a:p>
        </p:txBody>
      </p:sp>
      <p:pic>
        <p:nvPicPr>
          <p:cNvPr id="359" name="Google Shape;35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92375"/>
            <a:ext cx="8839201" cy="33889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6"/>
          <p:cNvSpPr txBox="1"/>
          <p:nvPr/>
        </p:nvSpPr>
        <p:spPr>
          <a:xfrm>
            <a:off x="874995" y="863900"/>
            <a:ext cx="7476000" cy="28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o" sz="5200">
                <a:solidFill>
                  <a:schemeClr val="lt1"/>
                </a:solidFill>
              </a:rPr>
              <a:t>Thank you for listening!</a:t>
            </a:r>
            <a:endParaRPr sz="52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2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2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idx="4294967295" type="body"/>
          </p:nvPr>
        </p:nvSpPr>
        <p:spPr>
          <a:xfrm>
            <a:off x="456900" y="1039975"/>
            <a:ext cx="7905900" cy="344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Internal playtesting for obvious bugs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fire &amp; fire extinguisher</a:t>
            </a:r>
            <a:endParaRPr sz="1550">
              <a:solidFill>
                <a:schemeClr val="lt1"/>
              </a:solidFill>
            </a:endParaRPr>
          </a:p>
          <a:p>
            <a:pPr indent="-327025" lvl="2" marL="13716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■"/>
            </a:pPr>
            <a:r>
              <a:rPr lang="ro" sz="1550">
                <a:solidFill>
                  <a:schemeClr val="lt1"/>
                </a:solidFill>
              </a:rPr>
              <a:t>no damage</a:t>
            </a:r>
            <a:endParaRPr sz="1550">
              <a:solidFill>
                <a:schemeClr val="lt1"/>
              </a:solidFill>
            </a:endParaRPr>
          </a:p>
          <a:p>
            <a:pPr indent="-327025" lvl="2" marL="13716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■"/>
            </a:pPr>
            <a:r>
              <a:rPr lang="ro" sz="1550">
                <a:solidFill>
                  <a:schemeClr val="lt1"/>
                </a:solidFill>
              </a:rPr>
              <a:t>weird or no responses at all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smaller colliders for hazard objects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visual masking for grandma and hazards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story (diary)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music</a:t>
            </a:r>
            <a:endParaRPr sz="1550">
              <a:solidFill>
                <a:schemeClr val="lt1"/>
              </a:solidFill>
            </a:endParaRPr>
          </a:p>
        </p:txBody>
      </p:sp>
      <p:sp>
        <p:nvSpPr>
          <p:cNvPr id="284" name="Google Shape;284;p14"/>
          <p:cNvSpPr txBox="1"/>
          <p:nvPr>
            <p:ph idx="4294967295" type="title"/>
          </p:nvPr>
        </p:nvSpPr>
        <p:spPr>
          <a:xfrm>
            <a:off x="456900" y="259075"/>
            <a:ext cx="7209300" cy="7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Pre-Testing and polishing</a:t>
            </a:r>
            <a:endParaRPr sz="3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5"/>
          <p:cNvSpPr txBox="1"/>
          <p:nvPr>
            <p:ph idx="4294967295" type="body"/>
          </p:nvPr>
        </p:nvSpPr>
        <p:spPr>
          <a:xfrm>
            <a:off x="456900" y="1039975"/>
            <a:ext cx="7905900" cy="344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Playtester group: friends and family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face-2-face without talking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video call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only filling in google forms, but describing thoughts in the available text boxes</a:t>
            </a:r>
            <a:endParaRPr sz="1550">
              <a:solidFill>
                <a:schemeClr val="lt1"/>
              </a:solidFill>
            </a:endParaRPr>
          </a:p>
          <a:p>
            <a:pPr indent="-327025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●"/>
            </a:pPr>
            <a:r>
              <a:rPr lang="ro" sz="1550">
                <a:solidFill>
                  <a:schemeClr val="lt1"/>
                </a:solidFill>
              </a:rPr>
              <a:t>use of google forms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usual demographic information (age, game expertise)</a:t>
            </a:r>
            <a:endParaRPr sz="1550">
              <a:solidFill>
                <a:schemeClr val="lt1"/>
              </a:solidFill>
            </a:endParaRPr>
          </a:p>
          <a:p>
            <a:pPr indent="-327025" lvl="1" marL="9144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50"/>
              <a:buChar char="○"/>
            </a:pPr>
            <a:r>
              <a:rPr lang="ro" sz="1550">
                <a:solidFill>
                  <a:schemeClr val="lt1"/>
                </a:solidFill>
              </a:rPr>
              <a:t>gameplay questions</a:t>
            </a:r>
            <a:endParaRPr sz="1550">
              <a:solidFill>
                <a:schemeClr val="lt1"/>
              </a:solidFill>
            </a:endParaRPr>
          </a:p>
        </p:txBody>
      </p:sp>
      <p:sp>
        <p:nvSpPr>
          <p:cNvPr id="290" name="Google Shape;290;p15"/>
          <p:cNvSpPr txBox="1"/>
          <p:nvPr>
            <p:ph idx="4294967295" type="title"/>
          </p:nvPr>
        </p:nvSpPr>
        <p:spPr>
          <a:xfrm>
            <a:off x="456900" y="259075"/>
            <a:ext cx="7209300" cy="7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Playtesting</a:t>
            </a:r>
            <a:endParaRPr sz="3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6"/>
          <p:cNvSpPr txBox="1"/>
          <p:nvPr>
            <p:ph idx="4294967295" type="title"/>
          </p:nvPr>
        </p:nvSpPr>
        <p:spPr>
          <a:xfrm>
            <a:off x="456900" y="259075"/>
            <a:ext cx="7209300" cy="7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Results</a:t>
            </a:r>
            <a:endParaRPr sz="3400">
              <a:solidFill>
                <a:srgbClr val="FFFFFF"/>
              </a:solidFill>
            </a:endParaRPr>
          </a:p>
        </p:txBody>
      </p:sp>
      <p:pic>
        <p:nvPicPr>
          <p:cNvPr descr="Forms response chart. Question title: How old are you?. Number of responses: 13 responses." id="296" name="Google Shape;296;p16" title="How old are you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92375"/>
            <a:ext cx="8839204" cy="37204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7"/>
          <p:cNvSpPr txBox="1"/>
          <p:nvPr>
            <p:ph idx="4294967295" type="title"/>
          </p:nvPr>
        </p:nvSpPr>
        <p:spPr>
          <a:xfrm>
            <a:off x="456900" y="259075"/>
            <a:ext cx="7209300" cy="7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Results</a:t>
            </a:r>
            <a:endParaRPr sz="3400">
              <a:solidFill>
                <a:srgbClr val="FFFFFF"/>
              </a:solidFill>
            </a:endParaRPr>
          </a:p>
        </p:txBody>
      </p:sp>
      <p:pic>
        <p:nvPicPr>
          <p:cNvPr descr="Forms response chart. Question title: How frequently do you play video games?. Number of responses: 13 responses." id="302" name="Google Shape;302;p17" title="How frequently do you play video games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92375"/>
            <a:ext cx="8839204" cy="37204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8"/>
          <p:cNvSpPr txBox="1"/>
          <p:nvPr>
            <p:ph idx="4294967295" type="title"/>
          </p:nvPr>
        </p:nvSpPr>
        <p:spPr>
          <a:xfrm>
            <a:off x="456900" y="259075"/>
            <a:ext cx="7209300" cy="7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Results</a:t>
            </a:r>
            <a:endParaRPr sz="3400">
              <a:solidFill>
                <a:srgbClr val="FFFFFF"/>
              </a:solidFill>
            </a:endParaRPr>
          </a:p>
        </p:txBody>
      </p:sp>
      <p:pic>
        <p:nvPicPr>
          <p:cNvPr descr="Forms response chart. Question title: I enjoyed playing the game. Number of responses: 13 responses." id="308" name="Google Shape;308;p18" title="I enjoyed playing the gam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90325"/>
            <a:ext cx="7513800" cy="3573460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18"/>
          <p:cNvSpPr txBox="1"/>
          <p:nvPr/>
        </p:nvSpPr>
        <p:spPr>
          <a:xfrm>
            <a:off x="5980725" y="4407075"/>
            <a:ext cx="20241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Strongly Agree</a:t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10" name="Google Shape;310;p18"/>
          <p:cNvSpPr txBox="1"/>
          <p:nvPr/>
        </p:nvSpPr>
        <p:spPr>
          <a:xfrm>
            <a:off x="866625" y="4407075"/>
            <a:ext cx="20241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Strongly Disagree</a:t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9"/>
          <p:cNvSpPr txBox="1"/>
          <p:nvPr>
            <p:ph idx="4294967295" type="title"/>
          </p:nvPr>
        </p:nvSpPr>
        <p:spPr>
          <a:xfrm>
            <a:off x="456900" y="259075"/>
            <a:ext cx="7209300" cy="7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Results</a:t>
            </a:r>
            <a:endParaRPr sz="3400">
              <a:solidFill>
                <a:srgbClr val="FFFFFF"/>
              </a:solidFill>
            </a:endParaRPr>
          </a:p>
        </p:txBody>
      </p:sp>
      <p:pic>
        <p:nvPicPr>
          <p:cNvPr id="316" name="Google Shape;31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9275" y="3458230"/>
            <a:ext cx="5745450" cy="141709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orms response chart. Question title: How many levels did you finish?. Number of responses: 13 responses." id="317" name="Google Shape;317;p19" title="How many levels did you finish?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99275" y="1039975"/>
            <a:ext cx="5745449" cy="241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0"/>
          <p:cNvSpPr txBox="1"/>
          <p:nvPr>
            <p:ph idx="4294967295" type="title"/>
          </p:nvPr>
        </p:nvSpPr>
        <p:spPr>
          <a:xfrm>
            <a:off x="456900" y="259075"/>
            <a:ext cx="7209300" cy="7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Results</a:t>
            </a:r>
            <a:endParaRPr sz="3400">
              <a:solidFill>
                <a:srgbClr val="FFFFFF"/>
              </a:solidFill>
            </a:endParaRPr>
          </a:p>
        </p:txBody>
      </p:sp>
      <p:pic>
        <p:nvPicPr>
          <p:cNvPr descr="Forms response chart. Question title: If you finished the game, which option did you choose in the end?. Number of responses: 10 responses." id="323" name="Google Shape;323;p20" title="If you finished the game, which option did you choose in the end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92375"/>
            <a:ext cx="7987466" cy="37987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1"/>
          <p:cNvSpPr txBox="1"/>
          <p:nvPr>
            <p:ph idx="4294967295" type="title"/>
          </p:nvPr>
        </p:nvSpPr>
        <p:spPr>
          <a:xfrm>
            <a:off x="456900" y="259075"/>
            <a:ext cx="7209300" cy="7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400">
                <a:solidFill>
                  <a:srgbClr val="FFFFFF"/>
                </a:solidFill>
              </a:rPr>
              <a:t>Results</a:t>
            </a:r>
            <a:endParaRPr sz="3400">
              <a:solidFill>
                <a:srgbClr val="FFFFFF"/>
              </a:solidFill>
            </a:endParaRPr>
          </a:p>
        </p:txBody>
      </p:sp>
      <p:pic>
        <p:nvPicPr>
          <p:cNvPr id="329" name="Google Shape;32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0888" y="1001575"/>
            <a:ext cx="6362230" cy="379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