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Nunito"/>
      <p:regular r:id="rId21"/>
      <p:bold r:id="rId22"/>
      <p:italic r:id="rId23"/>
      <p:boldItalic r:id="rId24"/>
    </p:embeddedFont>
    <p:embeddedFont>
      <p:font typeface="Maven Pro SemiBold"/>
      <p:regular r:id="rId25"/>
      <p:bold r:id="rId26"/>
    </p:embeddedFont>
    <p:embeddedFont>
      <p:font typeface="Maven Pro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-bold.fntdata"/><Relationship Id="rId21" Type="http://schemas.openxmlformats.org/officeDocument/2006/relationships/font" Target="fonts/Nunito-regular.fntdata"/><Relationship Id="rId24" Type="http://schemas.openxmlformats.org/officeDocument/2006/relationships/font" Target="fonts/Nunito-boldItalic.fntdata"/><Relationship Id="rId23" Type="http://schemas.openxmlformats.org/officeDocument/2006/relationships/font" Target="fonts/Nuni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avenProSemiBold-bold.fntdata"/><Relationship Id="rId25" Type="http://schemas.openxmlformats.org/officeDocument/2006/relationships/font" Target="fonts/MavenProSemiBold-regular.fntdata"/><Relationship Id="rId28" Type="http://schemas.openxmlformats.org/officeDocument/2006/relationships/font" Target="fonts/MavenPro-bold.fntdata"/><Relationship Id="rId27" Type="http://schemas.openxmlformats.org/officeDocument/2006/relationships/font" Target="fonts/MavenPr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b497e2ceab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b497e2cea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b497e2ceab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b497e2ceab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3b497e2ceab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3b497e2ceab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b497e2ceab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3b497e2ceab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b497e2ceab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3b497e2ceab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6cadc43a3d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6cadc43a3d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b497e2cea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b497e2ce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b497e2cea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b497e2cea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b497e2ceab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b497e2ceab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b497e2ceab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3b497e2ceab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b497e2ceab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b497e2ceab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b497e2ceab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b497e2ceab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b497e2ceab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b497e2ceab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b497e2ceab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3b497e2ceab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gif"/><Relationship Id="rId4" Type="http://schemas.openxmlformats.org/officeDocument/2006/relationships/image" Target="../media/image3.png"/><Relationship Id="rId5" Type="http://schemas.openxmlformats.org/officeDocument/2006/relationships/image" Target="../media/image15.png"/><Relationship Id="rId6" Type="http://schemas.openxmlformats.org/officeDocument/2006/relationships/image" Target="../media/image12.png"/><Relationship Id="rId7" Type="http://schemas.openxmlformats.org/officeDocument/2006/relationships/image" Target="../media/image23.gif"/><Relationship Id="rId8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hyperlink" Target="https://www.youtube.com/watch?v=V5h2ClMUguQ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Relationship Id="rId5" Type="http://schemas.openxmlformats.org/officeDocument/2006/relationships/image" Target="../media/image19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.png"/><Relationship Id="rId5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Milestone 4: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Alpha Release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Alexandra Colf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Christian Barbu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Luka Demetrashvili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2"/>
          <p:cNvSpPr txBox="1"/>
          <p:nvPr>
            <p:ph idx="4294967295" type="title"/>
          </p:nvPr>
        </p:nvSpPr>
        <p:spPr>
          <a:xfrm>
            <a:off x="456900" y="600500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Story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57" name="Google Shape;357;p22"/>
          <p:cNvSpPr txBox="1"/>
          <p:nvPr>
            <p:ph idx="4294967295" type="body"/>
          </p:nvPr>
        </p:nvSpPr>
        <p:spPr>
          <a:xfrm>
            <a:off x="456900" y="1552650"/>
            <a:ext cx="4620300" cy="24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again making use of ScriptableObjects for creating the notes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58" name="Google Shape;35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875" y="2835775"/>
            <a:ext cx="3028300" cy="133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4750" y="1285388"/>
            <a:ext cx="3459300" cy="297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3"/>
          <p:cNvSpPr txBox="1"/>
          <p:nvPr>
            <p:ph idx="4294967295" type="title"/>
          </p:nvPr>
        </p:nvSpPr>
        <p:spPr>
          <a:xfrm>
            <a:off x="456900" y="600500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Pixel Art &amp; Animation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65" name="Google Shape;365;p23"/>
          <p:cNvSpPr txBox="1"/>
          <p:nvPr>
            <p:ph idx="4294967295" type="body"/>
          </p:nvPr>
        </p:nvSpPr>
        <p:spPr>
          <a:xfrm>
            <a:off x="456900" y="1552650"/>
            <a:ext cx="4620300" cy="24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Selfmade (as not part of the used pack):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Litter Box</a:t>
            </a:r>
            <a:r>
              <a:rPr lang="ro" sz="1550">
                <a:solidFill>
                  <a:schemeClr val="lt1"/>
                </a:solidFill>
              </a:rPr>
              <a:t> Sprites / Animation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Note / Note Highlighting Animation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W, A, S, D keys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66" name="Google Shape;366;p23" title="LitterBox_SimpleMoveAnimation_Right2Left_isometric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8838" y="859513"/>
            <a:ext cx="1359375" cy="135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23" title="LitterBoxDirt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3150" y="929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23" title="LitterBox_Clean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29433" y="990650"/>
            <a:ext cx="1097075" cy="109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3" title="StoryNote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63325" y="2221013"/>
            <a:ext cx="893725" cy="89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3" title="StoryNote_SelectionAnimation.gif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73050" y="2168238"/>
            <a:ext cx="999300" cy="9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3" title="Buttons_SpriteSheet_Bold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255650" y="3416750"/>
            <a:ext cx="1487950" cy="148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4"/>
          <p:cNvSpPr txBox="1"/>
          <p:nvPr>
            <p:ph idx="4294967295" type="title"/>
          </p:nvPr>
        </p:nvSpPr>
        <p:spPr>
          <a:xfrm>
            <a:off x="456900" y="600500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Action Progress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77" name="Google Shape;377;p24"/>
          <p:cNvSpPr txBox="1"/>
          <p:nvPr>
            <p:ph idx="4294967295" type="body"/>
          </p:nvPr>
        </p:nvSpPr>
        <p:spPr>
          <a:xfrm>
            <a:off x="456900" y="1552650"/>
            <a:ext cx="4620300" cy="24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usage of an ready-to-use shader for the progress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source: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78" name="Google Shape;37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1425" y="1953200"/>
            <a:ext cx="3762000" cy="239234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24"/>
          <p:cNvSpPr txBox="1"/>
          <p:nvPr/>
        </p:nvSpPr>
        <p:spPr>
          <a:xfrm>
            <a:off x="1013650" y="2936150"/>
            <a:ext cx="3000000" cy="9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550" u="sng">
                <a:solidFill>
                  <a:schemeClr val="hlink"/>
                </a:solidFill>
                <a:hlinkClick r:id="rId4"/>
              </a:rPr>
              <a:t>How to Make an AWESOME Segmented Circular Health Bar in Unity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5"/>
          <p:cNvSpPr txBox="1"/>
          <p:nvPr>
            <p:ph idx="4294967295" type="title"/>
          </p:nvPr>
        </p:nvSpPr>
        <p:spPr>
          <a:xfrm>
            <a:off x="456900" y="600500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        AI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85" name="Google Shape;385;p25"/>
          <p:cNvSpPr txBox="1"/>
          <p:nvPr>
            <p:ph idx="4294967295" type="body"/>
          </p:nvPr>
        </p:nvSpPr>
        <p:spPr>
          <a:xfrm>
            <a:off x="456900" y="1552650"/>
            <a:ext cx="5380500" cy="24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same approach for the cat AI as grandma (UtilityAI)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however: its own actions and needs 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sleep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hunger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pleasure (need for getting pet)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86" name="Google Shape;386;p25" title="cat_walk_right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325" y="520075"/>
            <a:ext cx="819550" cy="81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6"/>
          <p:cNvSpPr txBox="1"/>
          <p:nvPr>
            <p:ph idx="4294967295" type="title"/>
          </p:nvPr>
        </p:nvSpPr>
        <p:spPr>
          <a:xfrm>
            <a:off x="456900" y="600500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New Mechanics with Cat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92" name="Google Shape;392;p26"/>
          <p:cNvSpPr txBox="1"/>
          <p:nvPr>
            <p:ph idx="4294967295" type="body"/>
          </p:nvPr>
        </p:nvSpPr>
        <p:spPr>
          <a:xfrm>
            <a:off x="456900" y="1319525"/>
            <a:ext cx="5380500" cy="18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Tasks for the player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Pet the cat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Clean litter box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Fill the bowl to eat</a:t>
            </a:r>
            <a:endParaRPr sz="155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550">
              <a:solidFill>
                <a:schemeClr val="lt1"/>
              </a:solidFill>
            </a:endParaRPr>
          </a:p>
        </p:txBody>
      </p:sp>
      <p:sp>
        <p:nvSpPr>
          <p:cNvPr id="393" name="Google Shape;393;p26"/>
          <p:cNvSpPr txBox="1"/>
          <p:nvPr/>
        </p:nvSpPr>
        <p:spPr>
          <a:xfrm>
            <a:off x="4011000" y="1380700"/>
            <a:ext cx="3574200" cy="16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Font typeface="Nunito"/>
              <a:buChar char="●"/>
            </a:pPr>
            <a:r>
              <a:rPr lang="ro" sz="155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Potential dangers:</a:t>
            </a:r>
            <a:endParaRPr sz="155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Font typeface="Nunito"/>
              <a:buChar char="○"/>
            </a:pPr>
            <a:r>
              <a:rPr lang="ro" sz="155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Peeing in the apartment</a:t>
            </a:r>
            <a:endParaRPr sz="155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Font typeface="Nunito"/>
              <a:buChar char="○"/>
            </a:pPr>
            <a:r>
              <a:rPr lang="ro" sz="155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Making the apartment dirty</a:t>
            </a:r>
            <a:endParaRPr sz="155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Font typeface="Nunito"/>
              <a:buChar char="○"/>
            </a:pPr>
            <a:r>
              <a:rPr lang="ro" sz="155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Cat dying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94" name="Google Shape;39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75" y="3055363"/>
            <a:ext cx="1325928" cy="9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5775" y="3055375"/>
            <a:ext cx="1436857" cy="108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2625" y="3055375"/>
            <a:ext cx="1854649" cy="173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72100" y="3055370"/>
            <a:ext cx="1576950" cy="192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21650" y="3004813"/>
            <a:ext cx="1710056" cy="1832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7"/>
          <p:cNvSpPr txBox="1"/>
          <p:nvPr/>
        </p:nvSpPr>
        <p:spPr>
          <a:xfrm>
            <a:off x="874995" y="863900"/>
            <a:ext cx="7476000" cy="28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5200">
                <a:solidFill>
                  <a:schemeClr val="lt1"/>
                </a:solidFill>
              </a:rPr>
              <a:t>Thank you for listening!</a:t>
            </a:r>
            <a:endParaRPr sz="52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5200">
                <a:solidFill>
                  <a:schemeClr val="lt1"/>
                </a:solidFill>
              </a:rPr>
              <a:t>→ Live Demo</a:t>
            </a:r>
            <a:endParaRPr sz="5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/>
        </p:nvSpPr>
        <p:spPr>
          <a:xfrm>
            <a:off x="423650" y="222850"/>
            <a:ext cx="5118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2600">
                <a:solidFill>
                  <a:schemeClr val="lt1"/>
                </a:solidFill>
                <a:latin typeface="Maven Pro SemiBold"/>
                <a:ea typeface="Maven Pro SemiBold"/>
                <a:cs typeface="Maven Pro SemiBold"/>
                <a:sym typeface="Maven Pro SemiBold"/>
              </a:rPr>
              <a:t>Current Progress Timeline</a:t>
            </a:r>
            <a:endParaRPr sz="2600">
              <a:solidFill>
                <a:schemeClr val="lt1"/>
              </a:solidFill>
              <a:latin typeface="Maven Pro SemiBold"/>
              <a:ea typeface="Maven Pro SemiBold"/>
              <a:cs typeface="Maven Pro SemiBold"/>
              <a:sym typeface="Maven Pro SemiBold"/>
            </a:endParaRPr>
          </a:p>
        </p:txBody>
      </p:sp>
      <p:sp>
        <p:nvSpPr>
          <p:cNvPr id="284" name="Google Shape;284;p14"/>
          <p:cNvSpPr/>
          <p:nvPr/>
        </p:nvSpPr>
        <p:spPr>
          <a:xfrm>
            <a:off x="242013" y="948425"/>
            <a:ext cx="2473200" cy="817200"/>
          </a:xfrm>
          <a:prstGeom prst="homePlate">
            <a:avLst>
              <a:gd fmla="val 50000" name="adj"/>
            </a:avLst>
          </a:prstGeom>
          <a:solidFill>
            <a:srgbClr val="434343">
              <a:alpha val="70000"/>
            </a:srgbClr>
          </a:solidFill>
          <a:ln>
            <a:noFill/>
          </a:ln>
        </p:spPr>
        <p:txBody>
          <a:bodyPr anchorCtr="0" anchor="ctr" bIns="117000" lIns="117000" spcFirstLastPara="1" rIns="117000" wrap="square" tIns="117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1569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Layer 1: Functional Minimum</a:t>
            </a:r>
            <a:endParaRPr b="1" sz="1569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5" name="Google Shape;285;p14"/>
          <p:cNvSpPr/>
          <p:nvPr/>
        </p:nvSpPr>
        <p:spPr>
          <a:xfrm>
            <a:off x="2303006" y="948440"/>
            <a:ext cx="2473200" cy="817200"/>
          </a:xfrm>
          <a:prstGeom prst="chevron">
            <a:avLst>
              <a:gd fmla="val 50000" name="adj"/>
            </a:avLst>
          </a:prstGeom>
          <a:solidFill>
            <a:srgbClr val="666666">
              <a:alpha val="70000"/>
            </a:srgbClr>
          </a:solidFill>
          <a:ln>
            <a:noFill/>
          </a:ln>
        </p:spPr>
        <p:txBody>
          <a:bodyPr anchorCtr="0" anchor="ctr" bIns="101200" lIns="101200" spcFirstLastPara="1" rIns="101200" wrap="square" tIns="101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1569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Layer 2: Low Target</a:t>
            </a:r>
            <a:endParaRPr b="1" sz="1549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6" name="Google Shape;286;p14"/>
          <p:cNvSpPr/>
          <p:nvPr/>
        </p:nvSpPr>
        <p:spPr>
          <a:xfrm>
            <a:off x="4365907" y="948440"/>
            <a:ext cx="2473200" cy="817200"/>
          </a:xfrm>
          <a:prstGeom prst="chevron">
            <a:avLst>
              <a:gd fmla="val 50000" name="adj"/>
            </a:avLst>
          </a:prstGeom>
          <a:solidFill>
            <a:srgbClr val="999999">
              <a:alpha val="70000"/>
            </a:srgbClr>
          </a:solidFill>
          <a:ln>
            <a:noFill/>
          </a:ln>
        </p:spPr>
        <p:txBody>
          <a:bodyPr anchorCtr="0" anchor="ctr" bIns="101200" lIns="101200" spcFirstLastPara="1" rIns="101200" wrap="square" tIns="101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1549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Layer 3: Desirable Target</a:t>
            </a:r>
            <a:endParaRPr b="1" sz="1549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7" name="Google Shape;287;p14"/>
          <p:cNvSpPr/>
          <p:nvPr/>
        </p:nvSpPr>
        <p:spPr>
          <a:xfrm>
            <a:off x="6428780" y="948440"/>
            <a:ext cx="2473200" cy="817200"/>
          </a:xfrm>
          <a:prstGeom prst="chevron">
            <a:avLst>
              <a:gd fmla="val 50000" name="adj"/>
            </a:avLst>
          </a:prstGeom>
          <a:solidFill>
            <a:srgbClr val="B7B7B7">
              <a:alpha val="70000"/>
            </a:srgbClr>
          </a:solidFill>
          <a:ln>
            <a:noFill/>
          </a:ln>
        </p:spPr>
        <p:txBody>
          <a:bodyPr anchorCtr="0" anchor="ctr" bIns="101200" lIns="101200" spcFirstLastPara="1" rIns="101200" wrap="square" tIns="101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1549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Layer 4: High Target</a:t>
            </a:r>
            <a:endParaRPr b="1" sz="1549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8" name="Google Shape;288;p14"/>
          <p:cNvSpPr txBox="1"/>
          <p:nvPr/>
        </p:nvSpPr>
        <p:spPr>
          <a:xfrm>
            <a:off x="340725" y="2083100"/>
            <a:ext cx="19206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9" name="Google Shape;289;p14"/>
          <p:cNvSpPr txBox="1"/>
          <p:nvPr/>
        </p:nvSpPr>
        <p:spPr>
          <a:xfrm>
            <a:off x="340725" y="1917050"/>
            <a:ext cx="20211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Basic AI movement for the grandma character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Grandma movement animations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Basic scene design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One death condition for grandma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0" name="Google Shape;290;p14"/>
          <p:cNvSpPr txBox="1"/>
          <p:nvPr/>
        </p:nvSpPr>
        <p:spPr>
          <a:xfrm>
            <a:off x="2303000" y="1917100"/>
            <a:ext cx="20211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Three possible death conditions for Grandma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Player solutions for each death scenario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One fully playable level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Level timer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1" name="Google Shape;291;p14"/>
          <p:cNvSpPr txBox="1"/>
          <p:nvPr/>
        </p:nvSpPr>
        <p:spPr>
          <a:xfrm>
            <a:off x="4407675" y="1917100"/>
            <a:ext cx="2021100" cy="24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Two fully designed and playable levels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Grandma’s sanity bar is 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affected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 by witnessing player actions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Display for grandma’s stats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Visual display of grandma’s line of sight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AI behaviour tuning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2" name="Google Shape;292;p14"/>
          <p:cNvSpPr txBox="1"/>
          <p:nvPr/>
        </p:nvSpPr>
        <p:spPr>
          <a:xfrm>
            <a:off x="6428775" y="1917100"/>
            <a:ext cx="2577300" cy="27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Main game menu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Level selection screen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Event-based audio and music transitions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Three completed levels with progressive difficulty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🔃Bug fixing and performance optimization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🔃Final polish on visuals, UI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Story integration between levels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Dialogue or environmental storytelling elements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/>
          <p:nvPr/>
        </p:nvSpPr>
        <p:spPr>
          <a:xfrm>
            <a:off x="423650" y="222850"/>
            <a:ext cx="5118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2600">
                <a:solidFill>
                  <a:schemeClr val="lt1"/>
                </a:solidFill>
                <a:latin typeface="Maven Pro SemiBold"/>
                <a:ea typeface="Maven Pro SemiBold"/>
                <a:cs typeface="Maven Pro SemiBold"/>
                <a:sym typeface="Maven Pro SemiBold"/>
              </a:rPr>
              <a:t>Current Progress Timeline</a:t>
            </a:r>
            <a:endParaRPr sz="2600">
              <a:solidFill>
                <a:schemeClr val="lt1"/>
              </a:solidFill>
              <a:latin typeface="Maven Pro SemiBold"/>
              <a:ea typeface="Maven Pro SemiBold"/>
              <a:cs typeface="Maven Pro SemiBold"/>
              <a:sym typeface="Maven Pro SemiBold"/>
            </a:endParaRPr>
          </a:p>
        </p:txBody>
      </p:sp>
      <p:sp>
        <p:nvSpPr>
          <p:cNvPr id="298" name="Google Shape;298;p15"/>
          <p:cNvSpPr/>
          <p:nvPr/>
        </p:nvSpPr>
        <p:spPr>
          <a:xfrm>
            <a:off x="3295555" y="961715"/>
            <a:ext cx="2473200" cy="817200"/>
          </a:xfrm>
          <a:prstGeom prst="chevron">
            <a:avLst>
              <a:gd fmla="val 50000" name="adj"/>
            </a:avLst>
          </a:prstGeom>
          <a:solidFill>
            <a:srgbClr val="C6C6C6">
              <a:alpha val="70000"/>
            </a:srgbClr>
          </a:solidFill>
          <a:ln>
            <a:noFill/>
          </a:ln>
        </p:spPr>
        <p:txBody>
          <a:bodyPr anchorCtr="0" anchor="ctr" bIns="101200" lIns="101200" spcFirstLastPara="1" rIns="101200" wrap="square" tIns="101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1549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Layer 5: Extras</a:t>
            </a:r>
            <a:endParaRPr b="1" sz="1549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9" name="Google Shape;299;p15"/>
          <p:cNvSpPr txBox="1"/>
          <p:nvPr/>
        </p:nvSpPr>
        <p:spPr>
          <a:xfrm>
            <a:off x="340725" y="2083100"/>
            <a:ext cx="19206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0" name="Google Shape;300;p15"/>
          <p:cNvSpPr txBox="1"/>
          <p:nvPr/>
        </p:nvSpPr>
        <p:spPr>
          <a:xfrm>
            <a:off x="3154800" y="1893800"/>
            <a:ext cx="3766200" cy="30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❌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Add grandpa AI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Add cat AI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❌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Neighbor characters delivering packages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❌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Additional levels beyond the initial plan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New game mechanics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✅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A present-day interactive level where the player pieces together the events that 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left</a:t>
            </a:r>
            <a:r>
              <a:rPr lang="ro" sz="13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 to their current situation and can interact with the grandma</a:t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1" name="Google Shape;301;p15"/>
          <p:cNvSpPr/>
          <p:nvPr/>
        </p:nvSpPr>
        <p:spPr>
          <a:xfrm>
            <a:off x="1295500" y="1297575"/>
            <a:ext cx="165300" cy="145500"/>
          </a:xfrm>
          <a:prstGeom prst="ellips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2" name="Google Shape;302;p15"/>
          <p:cNvSpPr/>
          <p:nvPr/>
        </p:nvSpPr>
        <p:spPr>
          <a:xfrm>
            <a:off x="1884613" y="1297575"/>
            <a:ext cx="165300" cy="145500"/>
          </a:xfrm>
          <a:prstGeom prst="ellips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3" name="Google Shape;303;p15"/>
          <p:cNvSpPr/>
          <p:nvPr/>
        </p:nvSpPr>
        <p:spPr>
          <a:xfrm>
            <a:off x="2473750" y="1316475"/>
            <a:ext cx="165300" cy="145500"/>
          </a:xfrm>
          <a:prstGeom prst="ellips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6"/>
          <p:cNvSpPr txBox="1"/>
          <p:nvPr>
            <p:ph idx="4294967295" type="body"/>
          </p:nvPr>
        </p:nvSpPr>
        <p:spPr>
          <a:xfrm>
            <a:off x="456900" y="1039975"/>
            <a:ext cx="7905900" cy="34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Three levels which have increased difficulty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Intro: </a:t>
            </a:r>
            <a:endParaRPr sz="1550">
              <a:solidFill>
                <a:schemeClr val="lt1"/>
              </a:solidFill>
            </a:endParaRPr>
          </a:p>
          <a:p>
            <a:pPr indent="-327025" lvl="2" marL="13716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■"/>
            </a:pPr>
            <a:r>
              <a:rPr lang="ro" sz="1550">
                <a:solidFill>
                  <a:schemeClr val="lt1"/>
                </a:solidFill>
              </a:rPr>
              <a:t>showing grandma’s dead body</a:t>
            </a:r>
            <a:endParaRPr sz="1550">
              <a:solidFill>
                <a:schemeClr val="lt1"/>
              </a:solidFill>
            </a:endParaRPr>
          </a:p>
          <a:p>
            <a:pPr indent="-327025" lvl="2" marL="13716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■"/>
            </a:pPr>
            <a:r>
              <a:rPr lang="ro" sz="1550">
                <a:solidFill>
                  <a:schemeClr val="lt1"/>
                </a:solidFill>
              </a:rPr>
              <a:t>explanation on how to use the time machine</a:t>
            </a:r>
            <a:endParaRPr sz="1550">
              <a:solidFill>
                <a:schemeClr val="lt1"/>
              </a:solidFill>
            </a:endParaRPr>
          </a:p>
          <a:p>
            <a:pPr indent="-327025" lvl="2" marL="13716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■"/>
            </a:pPr>
            <a:r>
              <a:rPr lang="ro" sz="1550">
                <a:solidFill>
                  <a:schemeClr val="lt1"/>
                </a:solidFill>
              </a:rPr>
              <a:t>location where all the notes collected can be viewed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Level 1: Banana, Puddle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Level 2: Level 1 + Fire, TV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Level 3: Level 2 + Cat AI</a:t>
            </a:r>
            <a:endParaRPr sz="1550">
              <a:solidFill>
                <a:schemeClr val="lt1"/>
              </a:solidFill>
            </a:endParaRPr>
          </a:p>
        </p:txBody>
      </p:sp>
      <p:sp>
        <p:nvSpPr>
          <p:cNvPr id="309" name="Google Shape;309;p16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Levels</a:t>
            </a:r>
            <a:endParaRPr sz="3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7"/>
          <p:cNvSpPr txBox="1"/>
          <p:nvPr/>
        </p:nvSpPr>
        <p:spPr>
          <a:xfrm>
            <a:off x="340725" y="2083100"/>
            <a:ext cx="19206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15" name="Google Shape;31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3350" y="880125"/>
            <a:ext cx="3442975" cy="17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3350" y="2908950"/>
            <a:ext cx="3442975" cy="1670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17"/>
          <p:cNvSpPr txBox="1"/>
          <p:nvPr>
            <p:ph idx="4294967295" type="title"/>
          </p:nvPr>
        </p:nvSpPr>
        <p:spPr>
          <a:xfrm>
            <a:off x="251300" y="364575"/>
            <a:ext cx="5533500" cy="118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New </a:t>
            </a:r>
            <a:r>
              <a:rPr lang="ro" sz="3400">
                <a:solidFill>
                  <a:srgbClr val="FFFFFF"/>
                </a:solidFill>
              </a:rPr>
              <a:t>Mechanics:</a:t>
            </a:r>
            <a:endParaRPr sz="3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TV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18" name="Google Shape;318;p17"/>
          <p:cNvSpPr txBox="1"/>
          <p:nvPr>
            <p:ph idx="4294967295" type="body"/>
          </p:nvPr>
        </p:nvSpPr>
        <p:spPr>
          <a:xfrm>
            <a:off x="172375" y="1643875"/>
            <a:ext cx="4922100" cy="26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TV breaks after 10 seconds being used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grandma takes damage, if she sees the broken TV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player needs to repair the TV, by clicking on the cracks in the minigame</a:t>
            </a:r>
            <a:endParaRPr sz="155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8"/>
          <p:cNvSpPr txBox="1"/>
          <p:nvPr>
            <p:ph idx="4294967295" type="title"/>
          </p:nvPr>
        </p:nvSpPr>
        <p:spPr>
          <a:xfrm>
            <a:off x="251300" y="364575"/>
            <a:ext cx="5533500" cy="118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Old Mechanics (Update): Fire Spread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24" name="Google Shape;324;p18"/>
          <p:cNvSpPr txBox="1"/>
          <p:nvPr>
            <p:ph idx="4294967295" type="body"/>
          </p:nvPr>
        </p:nvSpPr>
        <p:spPr>
          <a:xfrm>
            <a:off x="456900" y="1552650"/>
            <a:ext cx="4873500" cy="13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fire can now also spread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using hexagonal circle packing to fill in whole areas of the TilemapRenderer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25" name="Google Shape;3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878813"/>
            <a:ext cx="3822524" cy="187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5099" y="2901150"/>
            <a:ext cx="3067250" cy="183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8626" y="291288"/>
            <a:ext cx="2457850" cy="215567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18"/>
          <p:cNvSpPr txBox="1"/>
          <p:nvPr/>
        </p:nvSpPr>
        <p:spPr>
          <a:xfrm>
            <a:off x="5948600" y="2440650"/>
            <a:ext cx="2685000" cy="2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https://mathworld.wolfram.com/CirclePacking.html</a:t>
            </a:r>
            <a:endParaRPr sz="8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9"/>
          <p:cNvSpPr txBox="1"/>
          <p:nvPr>
            <p:ph idx="4294967295" type="title"/>
          </p:nvPr>
        </p:nvSpPr>
        <p:spPr>
          <a:xfrm>
            <a:off x="456900" y="626725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Tutorials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34" name="Google Shape;334;p19"/>
          <p:cNvSpPr txBox="1"/>
          <p:nvPr>
            <p:ph idx="4294967295" type="body"/>
          </p:nvPr>
        </p:nvSpPr>
        <p:spPr>
          <a:xfrm>
            <a:off x="456900" y="1552650"/>
            <a:ext cx="4620300" cy="24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in-game tutorials, 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which can are shown during playtime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but which can be accessed through the main menu, as the game advances (avoiding cognitive overload)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35" name="Google Shape;33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050" y="197975"/>
            <a:ext cx="3816996" cy="24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8050" y="2962500"/>
            <a:ext cx="3817001" cy="2085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0"/>
          <p:cNvSpPr txBox="1"/>
          <p:nvPr>
            <p:ph idx="4294967295" type="title"/>
          </p:nvPr>
        </p:nvSpPr>
        <p:spPr>
          <a:xfrm>
            <a:off x="456900" y="626725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Tutorials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42" name="Google Shape;342;p20"/>
          <p:cNvSpPr txBox="1"/>
          <p:nvPr>
            <p:ph idx="4294967295" type="body"/>
          </p:nvPr>
        </p:nvSpPr>
        <p:spPr>
          <a:xfrm>
            <a:off x="456900" y="1552650"/>
            <a:ext cx="4620300" cy="24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 making use of ScriptableObjects for creating tutorials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43" name="Google Shape;34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875" y="3304100"/>
            <a:ext cx="4465950" cy="121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1575" y="121625"/>
            <a:ext cx="2750350" cy="5021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1"/>
          <p:cNvSpPr txBox="1"/>
          <p:nvPr>
            <p:ph idx="4294967295" type="title"/>
          </p:nvPr>
        </p:nvSpPr>
        <p:spPr>
          <a:xfrm>
            <a:off x="456900" y="600500"/>
            <a:ext cx="72093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Story</a:t>
            </a:r>
            <a:endParaRPr sz="3400">
              <a:solidFill>
                <a:srgbClr val="FFFFFF"/>
              </a:solidFill>
            </a:endParaRPr>
          </a:p>
        </p:txBody>
      </p:sp>
      <p:sp>
        <p:nvSpPr>
          <p:cNvPr id="350" name="Google Shape;350;p21"/>
          <p:cNvSpPr txBox="1"/>
          <p:nvPr>
            <p:ph idx="4294967295" type="body"/>
          </p:nvPr>
        </p:nvSpPr>
        <p:spPr>
          <a:xfrm>
            <a:off x="456900" y="1552650"/>
            <a:ext cx="4620300" cy="24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story is unveiled through short notes, left by grandma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notes are then gathered as the game progresses</a:t>
            </a:r>
            <a:endParaRPr sz="1550">
              <a:solidFill>
                <a:schemeClr val="lt1"/>
              </a:solidFill>
            </a:endParaRPr>
          </a:p>
        </p:txBody>
      </p:sp>
      <p:pic>
        <p:nvPicPr>
          <p:cNvPr id="351" name="Google Shape;3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6700" y="600500"/>
            <a:ext cx="3106979" cy="24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