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Nunito"/>
      <p:regular r:id="rId16"/>
      <p:bold r:id="rId17"/>
      <p:italic r:id="rId18"/>
      <p:boldItalic r:id="rId19"/>
    </p:embeddedFont>
    <p:embeddedFont>
      <p:font typeface="Maven Pro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avenPro-regular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MavenPro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Nunito-bold.fntdata"/><Relationship Id="rId16" Type="http://schemas.openxmlformats.org/officeDocument/2006/relationships/font" Target="fonts/Nunito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Nunito-boldItalic.fntdata"/><Relationship Id="rId6" Type="http://schemas.openxmlformats.org/officeDocument/2006/relationships/slide" Target="slides/slide1.xml"/><Relationship Id="rId18" Type="http://schemas.openxmlformats.org/officeDocument/2006/relationships/font" Target="fonts/Nuni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36cadc43a3d_1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36cadc43a3d_1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3a26ae2ecd7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3a26ae2ecd7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3a26ae2ecd7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3a26ae2ecd7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3a26ae2ecd7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3a26ae2ecd7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3a26ae2ecd7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3a26ae2ecd7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3a3d3cf1fff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3a3d3cf1fff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3a3d3cf1fff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" name="Google Shape;319;g3a3d3cf1fff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3ac7e395a46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3ac7e395a46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3a26ae2ecd7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3a26ae2ecd7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gif"/><Relationship Id="rId4" Type="http://schemas.openxmlformats.org/officeDocument/2006/relationships/image" Target="../media/image15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2.png"/><Relationship Id="rId5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gif"/><Relationship Id="rId4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Milestone 3: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Interim Demo</a:t>
            </a:r>
            <a:endParaRPr/>
          </a:p>
        </p:txBody>
      </p:sp>
      <p:sp>
        <p:nvSpPr>
          <p:cNvPr id="278" name="Google Shape;278;p13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ro"/>
              <a:t>Alexandra Colf</a:t>
            </a:r>
            <a:endParaRPr/>
          </a:p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ro"/>
              <a:t>Christian Barbu</a:t>
            </a:r>
            <a:endParaRPr/>
          </a:p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ro"/>
              <a:t>Luka Demetrashvili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22"/>
          <p:cNvSpPr txBox="1"/>
          <p:nvPr/>
        </p:nvSpPr>
        <p:spPr>
          <a:xfrm>
            <a:off x="874995" y="863900"/>
            <a:ext cx="7476000" cy="28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25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o" sz="5200">
                <a:solidFill>
                  <a:schemeClr val="lt1"/>
                </a:solidFill>
              </a:rPr>
              <a:t>Thank you for listening!</a:t>
            </a:r>
            <a:endParaRPr sz="5200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200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200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o" sz="5200">
                <a:solidFill>
                  <a:schemeClr val="lt1"/>
                </a:solidFill>
              </a:rPr>
              <a:t>→ Live Demo</a:t>
            </a:r>
            <a:endParaRPr sz="52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2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" name="Google Shape;28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198" cy="42864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5"/>
          <p:cNvSpPr txBox="1"/>
          <p:nvPr>
            <p:ph idx="4294967295" type="title"/>
          </p:nvPr>
        </p:nvSpPr>
        <p:spPr>
          <a:xfrm>
            <a:off x="635790" y="626729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AI Behavior</a:t>
            </a:r>
            <a:endParaRPr sz="3400">
              <a:solidFill>
                <a:srgbClr val="FFFFFF"/>
              </a:solidFill>
            </a:endParaRPr>
          </a:p>
        </p:txBody>
      </p:sp>
      <p:sp>
        <p:nvSpPr>
          <p:cNvPr id="289" name="Google Shape;289;p15"/>
          <p:cNvSpPr txBox="1"/>
          <p:nvPr>
            <p:ph idx="4294967295" type="body"/>
          </p:nvPr>
        </p:nvSpPr>
        <p:spPr>
          <a:xfrm>
            <a:off x="456889" y="1552647"/>
            <a:ext cx="8204100" cy="274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702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NavMeshPlus</a:t>
            </a:r>
            <a:endParaRPr sz="1550">
              <a:solidFill>
                <a:schemeClr val="lt1"/>
              </a:solidFill>
            </a:endParaRPr>
          </a:p>
          <a:p>
            <a:pPr indent="-327025" lvl="0" marL="457200" rtl="0" algn="l">
              <a:lnSpc>
                <a:spcPct val="18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4-directional </a:t>
            </a:r>
            <a:r>
              <a:rPr lang="ro" sz="1550">
                <a:solidFill>
                  <a:schemeClr val="lt1"/>
                </a:solidFill>
              </a:rPr>
              <a:t>movement</a:t>
            </a:r>
            <a:endParaRPr sz="1550">
              <a:solidFill>
                <a:schemeClr val="lt1"/>
              </a:solidFill>
            </a:endParaRPr>
          </a:p>
          <a:p>
            <a:pPr indent="-327025" lvl="0" marL="457200" rtl="0" algn="l">
              <a:lnSpc>
                <a:spcPct val="18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Off-NavMesh points are corrected</a:t>
            </a:r>
            <a:endParaRPr sz="1550">
              <a:solidFill>
                <a:schemeClr val="lt1"/>
              </a:solidFill>
            </a:endParaRPr>
          </a:p>
          <a:p>
            <a:pPr indent="-327025" lvl="0" marL="457200" rtl="0" algn="l">
              <a:lnSpc>
                <a:spcPct val="18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NavMeshAgent used only for pathfinding, movement handled manually</a:t>
            </a:r>
            <a:endParaRPr sz="155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550">
              <a:solidFill>
                <a:schemeClr val="lt1"/>
              </a:solidFill>
            </a:endParaRPr>
          </a:p>
          <a:p>
            <a:pPr indent="0" lvl="0" marL="45720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155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1000"/>
              </a:spcBef>
              <a:spcAft>
                <a:spcPts val="1000"/>
              </a:spcAft>
              <a:buSzPts val="688"/>
              <a:buNone/>
            </a:pPr>
            <a:r>
              <a:t/>
            </a:r>
            <a:endParaRPr sz="1550"/>
          </a:p>
        </p:txBody>
      </p:sp>
      <p:pic>
        <p:nvPicPr>
          <p:cNvPr id="290" name="Google Shape;29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43750" y="124675"/>
            <a:ext cx="2517250" cy="302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6"/>
          <p:cNvSpPr txBox="1"/>
          <p:nvPr>
            <p:ph idx="4294967295" type="title"/>
          </p:nvPr>
        </p:nvSpPr>
        <p:spPr>
          <a:xfrm>
            <a:off x="943975" y="541713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Camera movement</a:t>
            </a:r>
            <a:endParaRPr sz="3400">
              <a:solidFill>
                <a:srgbClr val="FFFFFF"/>
              </a:solidFill>
            </a:endParaRPr>
          </a:p>
        </p:txBody>
      </p:sp>
      <p:sp>
        <p:nvSpPr>
          <p:cNvPr id="296" name="Google Shape;296;p16"/>
          <p:cNvSpPr txBox="1"/>
          <p:nvPr>
            <p:ph idx="4294967295" type="body"/>
          </p:nvPr>
        </p:nvSpPr>
        <p:spPr>
          <a:xfrm>
            <a:off x="64025" y="1255650"/>
            <a:ext cx="6923100" cy="274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o" sz="1550">
                <a:solidFill>
                  <a:schemeClr val="lt1"/>
                </a:solidFill>
              </a:rPr>
              <a:t>WASD Movement</a:t>
            </a:r>
            <a:endParaRPr sz="155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550">
              <a:solidFill>
                <a:schemeClr val="lt1"/>
              </a:solidFill>
            </a:endParaRPr>
          </a:p>
          <a:p>
            <a:pPr indent="0" lvl="0" marL="45720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155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1000"/>
              </a:spcBef>
              <a:spcAft>
                <a:spcPts val="1000"/>
              </a:spcAft>
              <a:buSzPts val="688"/>
              <a:buNone/>
            </a:pPr>
            <a:r>
              <a:t/>
            </a:r>
            <a:endParaRPr sz="1550"/>
          </a:p>
        </p:txBody>
      </p:sp>
      <p:sp>
        <p:nvSpPr>
          <p:cNvPr id="297" name="Google Shape;297;p16"/>
          <p:cNvSpPr txBox="1"/>
          <p:nvPr>
            <p:ph idx="4294967295" type="body"/>
          </p:nvPr>
        </p:nvSpPr>
        <p:spPr>
          <a:xfrm>
            <a:off x="4782436" y="1286224"/>
            <a:ext cx="6923100" cy="274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000"/>
              </a:spcAft>
              <a:buSzPts val="688"/>
              <a:buNone/>
            </a:pPr>
            <a:r>
              <a:rPr lang="ro" sz="1550">
                <a:solidFill>
                  <a:schemeClr val="lt1"/>
                </a:solidFill>
              </a:rPr>
              <a:t>Zoom In + Zoom Out</a:t>
            </a:r>
            <a:endParaRPr sz="1550"/>
          </a:p>
        </p:txBody>
      </p:sp>
      <p:pic>
        <p:nvPicPr>
          <p:cNvPr id="298" name="Google Shape;298;p16" title="Adobe Express - Screen Recording 2025-12-02 213827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2200" y="2029975"/>
            <a:ext cx="4059800" cy="2311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16" title="Adobe Express - Screen Recording 2025-12-02 214129.gi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30950" y="2029975"/>
            <a:ext cx="4015022" cy="2311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7"/>
          <p:cNvSpPr txBox="1"/>
          <p:nvPr>
            <p:ph idx="4294967295" type="title"/>
          </p:nvPr>
        </p:nvSpPr>
        <p:spPr>
          <a:xfrm>
            <a:off x="943975" y="541713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Hazards</a:t>
            </a:r>
            <a:endParaRPr sz="3400">
              <a:solidFill>
                <a:srgbClr val="FFFFFF"/>
              </a:solidFill>
            </a:endParaRPr>
          </a:p>
        </p:txBody>
      </p:sp>
      <p:sp>
        <p:nvSpPr>
          <p:cNvPr id="305" name="Google Shape;305;p17"/>
          <p:cNvSpPr txBox="1"/>
          <p:nvPr>
            <p:ph idx="4294967295" type="body"/>
          </p:nvPr>
        </p:nvSpPr>
        <p:spPr>
          <a:xfrm>
            <a:off x="943975" y="1234700"/>
            <a:ext cx="4632600" cy="339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ro" sz="1550">
                <a:solidFill>
                  <a:schemeClr val="lt1"/>
                </a:solidFill>
              </a:rPr>
              <a:t>Banana:</a:t>
            </a:r>
            <a:endParaRPr b="1" sz="1550">
              <a:solidFill>
                <a:schemeClr val="lt1"/>
              </a:solidFill>
            </a:endParaRPr>
          </a:p>
          <a:p>
            <a:pPr indent="-327025" lvl="0" marL="457200" rtl="0" algn="l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grandma drops these after finishing her actions at the fridge or on the couch</a:t>
            </a:r>
            <a:endParaRPr sz="1550">
              <a:solidFill>
                <a:schemeClr val="lt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50">
              <a:solidFill>
                <a:schemeClr val="lt1"/>
              </a:solidFill>
            </a:endParaRPr>
          </a:p>
          <a:p>
            <a:pPr indent="-327025" lvl="0" marL="457200" rtl="0" algn="l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player can remove them and pull them into the trash bin by dragging</a:t>
            </a:r>
            <a:endParaRPr sz="1550">
              <a:solidFill>
                <a:schemeClr val="lt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50">
              <a:solidFill>
                <a:schemeClr val="lt1"/>
              </a:solidFill>
            </a:endParaRPr>
          </a:p>
          <a:p>
            <a:pPr indent="-327025" lvl="0" marL="457200" rtl="0" algn="l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uses a spring and drag effect</a:t>
            </a:r>
            <a:endParaRPr sz="155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550">
              <a:solidFill>
                <a:schemeClr val="lt1"/>
              </a:solidFill>
            </a:endParaRPr>
          </a:p>
        </p:txBody>
      </p:sp>
      <p:pic>
        <p:nvPicPr>
          <p:cNvPr id="306" name="Google Shape;30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4125" y="681650"/>
            <a:ext cx="2824925" cy="168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94125" y="2361675"/>
            <a:ext cx="2824925" cy="20285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8"/>
          <p:cNvSpPr txBox="1"/>
          <p:nvPr>
            <p:ph idx="4294967295" type="title"/>
          </p:nvPr>
        </p:nvSpPr>
        <p:spPr>
          <a:xfrm>
            <a:off x="943975" y="541713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Hazards</a:t>
            </a:r>
            <a:endParaRPr sz="3400">
              <a:solidFill>
                <a:srgbClr val="FFFFFF"/>
              </a:solidFill>
            </a:endParaRPr>
          </a:p>
        </p:txBody>
      </p:sp>
      <p:sp>
        <p:nvSpPr>
          <p:cNvPr id="313" name="Google Shape;313;p18"/>
          <p:cNvSpPr txBox="1"/>
          <p:nvPr>
            <p:ph idx="4294967295" type="body"/>
          </p:nvPr>
        </p:nvSpPr>
        <p:spPr>
          <a:xfrm>
            <a:off x="943975" y="1234700"/>
            <a:ext cx="4710300" cy="370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ro" sz="1550">
                <a:solidFill>
                  <a:schemeClr val="lt1"/>
                </a:solidFill>
              </a:rPr>
              <a:t>Water spill</a:t>
            </a:r>
            <a:r>
              <a:rPr b="1" lang="ro" sz="1550">
                <a:solidFill>
                  <a:schemeClr val="lt1"/>
                </a:solidFill>
              </a:rPr>
              <a:t>:</a:t>
            </a:r>
            <a:endParaRPr b="1" sz="1550">
              <a:solidFill>
                <a:schemeClr val="lt1"/>
              </a:solidFill>
            </a:endParaRPr>
          </a:p>
          <a:p>
            <a:pPr indent="-327025" lvl="0" marL="457200" rtl="0" algn="l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those emerge after she went to the toilet or took a bath in the bathtub</a:t>
            </a:r>
            <a:endParaRPr sz="1550">
              <a:solidFill>
                <a:schemeClr val="lt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50">
              <a:solidFill>
                <a:schemeClr val="lt1"/>
              </a:solidFill>
            </a:endParaRPr>
          </a:p>
          <a:p>
            <a:pPr indent="-327025" lvl="0" marL="457200" rtl="0" algn="l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player can remove them by rapidly moving the </a:t>
            </a:r>
            <a:r>
              <a:rPr lang="ro" sz="1550">
                <a:solidFill>
                  <a:schemeClr val="lt1"/>
                </a:solidFill>
              </a:rPr>
              <a:t>mouse</a:t>
            </a:r>
            <a:r>
              <a:rPr lang="ro" sz="1550">
                <a:solidFill>
                  <a:schemeClr val="lt1"/>
                </a:solidFill>
              </a:rPr>
              <a:t> over them</a:t>
            </a:r>
            <a:endParaRPr sz="1550">
              <a:solidFill>
                <a:schemeClr val="lt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50">
              <a:solidFill>
                <a:schemeClr val="lt1"/>
              </a:solidFill>
            </a:endParaRPr>
          </a:p>
          <a:p>
            <a:pPr indent="-327025" lvl="0" marL="457200" rtl="0" algn="l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water spill decreases size and particles emerge from it to illustrate the cleaning progress</a:t>
            </a:r>
            <a:endParaRPr sz="1550">
              <a:solidFill>
                <a:schemeClr val="lt1"/>
              </a:solidFill>
            </a:endParaRPr>
          </a:p>
        </p:txBody>
      </p:sp>
      <p:pic>
        <p:nvPicPr>
          <p:cNvPr id="314" name="Google Shape;31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2450" y="62475"/>
            <a:ext cx="1666875" cy="163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96638" y="1700775"/>
            <a:ext cx="1657350" cy="165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6625" y="3358125"/>
            <a:ext cx="1657350" cy="17466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9"/>
          <p:cNvSpPr txBox="1"/>
          <p:nvPr>
            <p:ph idx="4294967295" type="title"/>
          </p:nvPr>
        </p:nvSpPr>
        <p:spPr>
          <a:xfrm>
            <a:off x="943975" y="541713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Hazards</a:t>
            </a:r>
            <a:endParaRPr sz="3400">
              <a:solidFill>
                <a:srgbClr val="FFFFFF"/>
              </a:solidFill>
            </a:endParaRPr>
          </a:p>
        </p:txBody>
      </p:sp>
      <p:sp>
        <p:nvSpPr>
          <p:cNvPr id="322" name="Google Shape;322;p19"/>
          <p:cNvSpPr txBox="1"/>
          <p:nvPr>
            <p:ph idx="4294967295" type="body"/>
          </p:nvPr>
        </p:nvSpPr>
        <p:spPr>
          <a:xfrm>
            <a:off x="943975" y="1234700"/>
            <a:ext cx="4710300" cy="370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ro" sz="1550">
                <a:solidFill>
                  <a:schemeClr val="lt1"/>
                </a:solidFill>
              </a:rPr>
              <a:t>Fire</a:t>
            </a:r>
            <a:endParaRPr b="1" sz="1550">
              <a:solidFill>
                <a:schemeClr val="lt1"/>
              </a:solidFill>
            </a:endParaRPr>
          </a:p>
          <a:p>
            <a:pPr indent="-327025" lvl="0" marL="457200" rtl="0" algn="l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happens, after grandma went to the </a:t>
            </a:r>
            <a:r>
              <a:rPr lang="ro" sz="1550">
                <a:solidFill>
                  <a:schemeClr val="lt1"/>
                </a:solidFill>
              </a:rPr>
              <a:t>kitchen</a:t>
            </a:r>
            <a:r>
              <a:rPr lang="ro" sz="1550">
                <a:solidFill>
                  <a:schemeClr val="lt1"/>
                </a:solidFill>
              </a:rPr>
              <a:t> and cooked something</a:t>
            </a:r>
            <a:endParaRPr sz="1550">
              <a:solidFill>
                <a:schemeClr val="lt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50">
              <a:solidFill>
                <a:schemeClr val="lt1"/>
              </a:solidFill>
            </a:endParaRPr>
          </a:p>
          <a:p>
            <a:pPr indent="-327025" lvl="0" marL="457200" rtl="0" algn="l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player can remove it by dragging the fire extinguisher close to the fire</a:t>
            </a:r>
            <a:endParaRPr sz="1550">
              <a:solidFill>
                <a:schemeClr val="lt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50">
              <a:solidFill>
                <a:schemeClr val="lt1"/>
              </a:solidFill>
            </a:endParaRPr>
          </a:p>
          <a:p>
            <a:pPr indent="-327025" lvl="0" marL="457200" rtl="0" algn="l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particle system illustrates the process</a:t>
            </a:r>
            <a:endParaRPr sz="1550">
              <a:solidFill>
                <a:schemeClr val="lt1"/>
              </a:solidFill>
            </a:endParaRPr>
          </a:p>
        </p:txBody>
      </p:sp>
      <p:pic>
        <p:nvPicPr>
          <p:cNvPr id="323" name="Google Shape;32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5275" y="236100"/>
            <a:ext cx="1638300" cy="130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" name="Google Shape;32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58000" y="1541025"/>
            <a:ext cx="2047875" cy="132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74975" y="2865000"/>
            <a:ext cx="2047875" cy="21356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0"/>
          <p:cNvSpPr txBox="1"/>
          <p:nvPr>
            <p:ph idx="4294967295" type="title"/>
          </p:nvPr>
        </p:nvSpPr>
        <p:spPr>
          <a:xfrm>
            <a:off x="943975" y="541713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Design</a:t>
            </a:r>
            <a:endParaRPr sz="3400">
              <a:solidFill>
                <a:srgbClr val="FFFFFF"/>
              </a:solidFill>
            </a:endParaRPr>
          </a:p>
        </p:txBody>
      </p:sp>
      <p:sp>
        <p:nvSpPr>
          <p:cNvPr id="331" name="Google Shape;331;p20"/>
          <p:cNvSpPr txBox="1"/>
          <p:nvPr>
            <p:ph idx="4294967295" type="body"/>
          </p:nvPr>
        </p:nvSpPr>
        <p:spPr>
          <a:xfrm>
            <a:off x="718600" y="4477200"/>
            <a:ext cx="2157300" cy="41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000"/>
              </a:spcAft>
              <a:buSzPts val="688"/>
              <a:buNone/>
            </a:pPr>
            <a:r>
              <a:rPr lang="ro" sz="1550">
                <a:solidFill>
                  <a:schemeClr val="lt1"/>
                </a:solidFill>
              </a:rPr>
              <a:t>Room Layout</a:t>
            </a:r>
            <a:endParaRPr sz="1550">
              <a:solidFill>
                <a:schemeClr val="lt1"/>
              </a:solidFill>
            </a:endParaRPr>
          </a:p>
        </p:txBody>
      </p:sp>
      <p:sp>
        <p:nvSpPr>
          <p:cNvPr id="332" name="Google Shape;332;p20"/>
          <p:cNvSpPr txBox="1"/>
          <p:nvPr>
            <p:ph idx="4294967295" type="body"/>
          </p:nvPr>
        </p:nvSpPr>
        <p:spPr>
          <a:xfrm>
            <a:off x="6656175" y="4530325"/>
            <a:ext cx="2157300" cy="41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000"/>
              </a:spcAft>
              <a:buSzPts val="688"/>
              <a:buNone/>
            </a:pPr>
            <a:r>
              <a:rPr lang="ro" sz="1550">
                <a:solidFill>
                  <a:schemeClr val="lt1"/>
                </a:solidFill>
              </a:rPr>
              <a:t>Main Character</a:t>
            </a:r>
            <a:endParaRPr sz="1550">
              <a:solidFill>
                <a:schemeClr val="lt1"/>
              </a:solidFill>
            </a:endParaRPr>
          </a:p>
        </p:txBody>
      </p:sp>
      <p:pic>
        <p:nvPicPr>
          <p:cNvPr id="333" name="Google Shape;333;p20" title="Adobe Express - Screen Recording 2025-12-02 212457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56175" y="1066413"/>
            <a:ext cx="1827419" cy="3297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8600" y="1374802"/>
            <a:ext cx="5063989" cy="298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1"/>
          <p:cNvSpPr txBox="1"/>
          <p:nvPr>
            <p:ph idx="4294967295" type="title"/>
          </p:nvPr>
        </p:nvSpPr>
        <p:spPr>
          <a:xfrm>
            <a:off x="943975" y="541713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Next steps</a:t>
            </a:r>
            <a:endParaRPr sz="3400">
              <a:solidFill>
                <a:srgbClr val="FFFFFF"/>
              </a:solidFill>
            </a:endParaRPr>
          </a:p>
        </p:txBody>
      </p:sp>
      <p:sp>
        <p:nvSpPr>
          <p:cNvPr id="340" name="Google Shape;340;p21"/>
          <p:cNvSpPr txBox="1"/>
          <p:nvPr>
            <p:ph idx="4294967295" type="body"/>
          </p:nvPr>
        </p:nvSpPr>
        <p:spPr>
          <a:xfrm>
            <a:off x="618000" y="1234700"/>
            <a:ext cx="7908000" cy="274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000"/>
              </a:spcAft>
              <a:buSzPts val="688"/>
              <a:buNone/>
            </a:pPr>
            <a:r>
              <a:t/>
            </a:r>
            <a:endParaRPr sz="1550"/>
          </a:p>
        </p:txBody>
      </p:sp>
      <p:pic>
        <p:nvPicPr>
          <p:cNvPr id="341" name="Google Shape;34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0" y="171450"/>
            <a:ext cx="6400800" cy="510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