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Nunito"/>
      <p:regular r:id="rId18"/>
      <p:bold r:id="rId19"/>
      <p:italic r:id="rId20"/>
      <p:boldItalic r:id="rId21"/>
    </p:embeddedFont>
    <p:embeddedFont>
      <p:font typeface="Maven Pro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11" Type="http://schemas.openxmlformats.org/officeDocument/2006/relationships/slide" Target="slides/slide6.xml"/><Relationship Id="rId22" Type="http://schemas.openxmlformats.org/officeDocument/2006/relationships/font" Target="fonts/MavenPro-regular.fntdata"/><Relationship Id="rId10" Type="http://schemas.openxmlformats.org/officeDocument/2006/relationships/slide" Target="slides/slide5.xml"/><Relationship Id="rId21" Type="http://schemas.openxmlformats.org/officeDocument/2006/relationships/font" Target="fonts/Nuni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MavenPr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.fntdata"/><Relationship Id="rId6" Type="http://schemas.openxmlformats.org/officeDocument/2006/relationships/slide" Target="slides/slide1.xml"/><Relationship Id="rId18" Type="http://schemas.openxmlformats.org/officeDocument/2006/relationships/font" Target="fonts/Nuni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3a02aae1d48_2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3a02aae1d48_2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a02aae1d48_2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3a02aae1d48_2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a02aae1d48_2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3a02aae1d48_2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a02aae1d48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a02aae1d4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a02aae1d48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a02aae1d48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a02aae1d48_2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3a02aae1d48_2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a02aae1d48_2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3a02aae1d48_2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a02aae1d48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a02aae1d48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3a02aae1d48_2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3a02aae1d48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3a02aae1d48_2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3a02aae1d48_2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a02aae1d48_2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a02aae1d48_2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unity.com/releases/unity-6" TargetMode="External"/><Relationship Id="rId4" Type="http://schemas.openxmlformats.org/officeDocument/2006/relationships/hyperlink" Target="https://shubibubi.itch.io/cozy-interior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4.gif"/><Relationship Id="rId7" Type="http://schemas.openxmlformats.org/officeDocument/2006/relationships/image" Target="../media/image6.gif"/><Relationship Id="rId8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6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25"/>
            <a:ext cx="62346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Milestone 1: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Game Proposal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(Caretaker Chaos)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de"/>
              <a:t>Alexandra Colf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de"/>
              <a:t>Christian Barbu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de"/>
              <a:t>Luka Demetrashvili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2"/>
          <p:cNvSpPr txBox="1"/>
          <p:nvPr>
            <p:ph type="ctrTitle"/>
          </p:nvPr>
        </p:nvSpPr>
        <p:spPr>
          <a:xfrm>
            <a:off x="748225" y="315750"/>
            <a:ext cx="6395400" cy="66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Timeline</a:t>
            </a:r>
            <a:endParaRPr/>
          </a:p>
        </p:txBody>
      </p:sp>
      <p:pic>
        <p:nvPicPr>
          <p:cNvPr id="355" name="Google Shape;35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2225" y="135325"/>
            <a:ext cx="4082600" cy="483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3"/>
          <p:cNvSpPr txBox="1"/>
          <p:nvPr>
            <p:ph type="ctrTitle"/>
          </p:nvPr>
        </p:nvSpPr>
        <p:spPr>
          <a:xfrm>
            <a:off x="748225" y="315750"/>
            <a:ext cx="6395400" cy="66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Assessment</a:t>
            </a:r>
            <a:endParaRPr/>
          </a:p>
        </p:txBody>
      </p:sp>
      <p:sp>
        <p:nvSpPr>
          <p:cNvPr id="361" name="Google Shape;361;p23"/>
          <p:cNvSpPr txBox="1"/>
          <p:nvPr>
            <p:ph idx="1" type="subTitle"/>
          </p:nvPr>
        </p:nvSpPr>
        <p:spPr>
          <a:xfrm>
            <a:off x="824000" y="1253500"/>
            <a:ext cx="7740600" cy="14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de" sz="1700"/>
              <a:t>Goal: humorous approach of preventing grandma’s death by fixing possible death scenarios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de" sz="1700"/>
              <a:t>aimed to entertain all age groups, as mechanics are intended to be easy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4"/>
          <p:cNvSpPr txBox="1"/>
          <p:nvPr>
            <p:ph type="ctrTitle"/>
          </p:nvPr>
        </p:nvSpPr>
        <p:spPr>
          <a:xfrm>
            <a:off x="473525" y="2173950"/>
            <a:ext cx="5609400" cy="122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de" sz="8000"/>
              <a:t>Questions?</a:t>
            </a:r>
            <a:endParaRPr sz="8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ctrTitle"/>
          </p:nvPr>
        </p:nvSpPr>
        <p:spPr>
          <a:xfrm>
            <a:off x="824000" y="780245"/>
            <a:ext cx="5344200" cy="113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Story and Setting</a:t>
            </a:r>
            <a:endParaRPr/>
          </a:p>
        </p:txBody>
      </p:sp>
      <p:sp>
        <p:nvSpPr>
          <p:cNvPr id="284" name="Google Shape;284;p14"/>
          <p:cNvSpPr txBox="1"/>
          <p:nvPr>
            <p:ph idx="1" type="subTitle"/>
          </p:nvPr>
        </p:nvSpPr>
        <p:spPr>
          <a:xfrm>
            <a:off x="824000" y="1948525"/>
            <a:ext cx="7740600" cy="25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game opens with the death of the grandmother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grandson </a:t>
            </a:r>
            <a:r>
              <a:rPr lang="de" sz="1700"/>
              <a:t>sees a </a:t>
            </a:r>
            <a:r>
              <a:rPr b="1" lang="de" sz="1700"/>
              <a:t>live feed </a:t>
            </a:r>
            <a:r>
              <a:rPr lang="de" sz="1700"/>
              <a:t>of his grandma from </a:t>
            </a:r>
            <a:r>
              <a:rPr b="1" lang="de" sz="1700"/>
              <a:t>three days in the past</a:t>
            </a:r>
            <a:endParaRPr b="1"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700"/>
              <a:t>(-&gt; time travel)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manipulate </a:t>
            </a:r>
            <a:r>
              <a:rPr lang="de" sz="1700"/>
              <a:t>past environment by tapping and dragging objects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b="1" lang="de" sz="1700"/>
              <a:t>The Player's Mission: </a:t>
            </a:r>
            <a:r>
              <a:rPr lang="de" sz="1700"/>
              <a:t>rescue grandma from dying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ctrTitle"/>
          </p:nvPr>
        </p:nvSpPr>
        <p:spPr>
          <a:xfrm>
            <a:off x="824000" y="780245"/>
            <a:ext cx="5344200" cy="113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Game Description</a:t>
            </a:r>
            <a:endParaRPr/>
          </a:p>
        </p:txBody>
      </p:sp>
      <p:sp>
        <p:nvSpPr>
          <p:cNvPr id="290" name="Google Shape;290;p15"/>
          <p:cNvSpPr txBox="1"/>
          <p:nvPr>
            <p:ph idx="1" type="subTitle"/>
          </p:nvPr>
        </p:nvSpPr>
        <p:spPr>
          <a:xfrm>
            <a:off x="824000" y="1727125"/>
            <a:ext cx="7740600" cy="315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grandma died -&gt; player wants to save her by manipulating the past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player can interact with objects in the past, by clicking on them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drag-and-drop items without grandma realizing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win condition: 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prevent possible death scenarios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avoid changes to be seen by grandma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ctrTitle"/>
          </p:nvPr>
        </p:nvSpPr>
        <p:spPr>
          <a:xfrm>
            <a:off x="352050" y="211900"/>
            <a:ext cx="3534600" cy="112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Tools &amp; Assets</a:t>
            </a:r>
            <a:endParaRPr/>
          </a:p>
        </p:txBody>
      </p:sp>
      <p:sp>
        <p:nvSpPr>
          <p:cNvPr id="296" name="Google Shape;296;p16"/>
          <p:cNvSpPr txBox="1"/>
          <p:nvPr>
            <p:ph idx="1" type="subTitle"/>
          </p:nvPr>
        </p:nvSpPr>
        <p:spPr>
          <a:xfrm>
            <a:off x="484675" y="1265700"/>
            <a:ext cx="4433100" cy="16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Using </a:t>
            </a:r>
            <a:r>
              <a:rPr b="1" lang="de" sz="1700" u="sng">
                <a:solidFill>
                  <a:schemeClr val="hlink"/>
                </a:solidFill>
                <a:hlinkClick r:id="rId3"/>
              </a:rPr>
              <a:t>Unity Engine 6</a:t>
            </a:r>
            <a:endParaRPr b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Using the </a:t>
            </a:r>
            <a:r>
              <a:rPr b="1" lang="de" sz="1700" u="sng">
                <a:solidFill>
                  <a:schemeClr val="hlink"/>
                </a:solidFill>
                <a:hlinkClick r:id="rId4"/>
              </a:rPr>
              <a:t>Cozy Interior Asset Pack</a:t>
            </a:r>
            <a:endParaRPr b="1"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pic>
        <p:nvPicPr>
          <p:cNvPr id="297" name="Google Shape;297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86688" y="98275"/>
            <a:ext cx="3130600" cy="156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18975" y="1512025"/>
            <a:ext cx="3421375" cy="19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49425" y="3142400"/>
            <a:ext cx="3200926" cy="186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16" title="Unity Icon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-977469">
            <a:off x="3522533" y="2446447"/>
            <a:ext cx="1814259" cy="18876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7"/>
          <p:cNvSpPr txBox="1"/>
          <p:nvPr>
            <p:ph type="ctrTitle"/>
          </p:nvPr>
        </p:nvSpPr>
        <p:spPr>
          <a:xfrm>
            <a:off x="352050" y="211900"/>
            <a:ext cx="3534600" cy="312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Sketches</a:t>
            </a:r>
            <a:endParaRPr/>
          </a:p>
        </p:txBody>
      </p:sp>
      <p:sp>
        <p:nvSpPr>
          <p:cNvPr id="306" name="Google Shape;306;p17"/>
          <p:cNvSpPr txBox="1"/>
          <p:nvPr>
            <p:ph idx="1" type="subTitle"/>
          </p:nvPr>
        </p:nvSpPr>
        <p:spPr>
          <a:xfrm>
            <a:off x="484675" y="1265700"/>
            <a:ext cx="4433100" cy="16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pic>
        <p:nvPicPr>
          <p:cNvPr id="307" name="Google Shape;30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4625" y="294500"/>
            <a:ext cx="4585350" cy="234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4625" y="2703175"/>
            <a:ext cx="1557051" cy="1644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1675" y="2731150"/>
            <a:ext cx="1335450" cy="2070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57125" y="2731150"/>
            <a:ext cx="1180085" cy="2070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8"/>
          <p:cNvSpPr txBox="1"/>
          <p:nvPr>
            <p:ph type="ctrTitle"/>
          </p:nvPr>
        </p:nvSpPr>
        <p:spPr>
          <a:xfrm>
            <a:off x="824000" y="780250"/>
            <a:ext cx="6395400" cy="13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Technical Achievements</a:t>
            </a:r>
            <a:br>
              <a:rPr lang="de"/>
            </a:br>
            <a:r>
              <a:rPr lang="de"/>
              <a:t>(AI)</a:t>
            </a:r>
            <a:endParaRPr/>
          </a:p>
        </p:txBody>
      </p:sp>
      <p:sp>
        <p:nvSpPr>
          <p:cNvPr id="316" name="Google Shape;316;p18"/>
          <p:cNvSpPr txBox="1"/>
          <p:nvPr>
            <p:ph idx="1" type="subTitle"/>
          </p:nvPr>
        </p:nvSpPr>
        <p:spPr>
          <a:xfrm>
            <a:off x="824000" y="2267050"/>
            <a:ext cx="7740600" cy="237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achieve AI behaviour that is realistic, yet still easy to understand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AI should easily adapt to any environment in which it’s place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making use of utility AI (behaviour-with-activation-level)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inspiration: </a:t>
            </a:r>
            <a:r>
              <a:rPr i="1" lang="de" sz="1700"/>
              <a:t>The Sims</a:t>
            </a:r>
            <a:endParaRPr i="1"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9"/>
          <p:cNvSpPr txBox="1"/>
          <p:nvPr>
            <p:ph type="ctrTitle"/>
          </p:nvPr>
        </p:nvSpPr>
        <p:spPr>
          <a:xfrm>
            <a:off x="824000" y="780250"/>
            <a:ext cx="6395400" cy="113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Technical Achievements </a:t>
            </a:r>
            <a:br>
              <a:rPr lang="de"/>
            </a:br>
            <a:r>
              <a:rPr lang="de"/>
              <a:t>(AI: Main Loop, basic idea)</a:t>
            </a:r>
            <a:endParaRPr/>
          </a:p>
        </p:txBody>
      </p:sp>
      <p:sp>
        <p:nvSpPr>
          <p:cNvPr id="322" name="Google Shape;322;p19"/>
          <p:cNvSpPr txBox="1"/>
          <p:nvPr>
            <p:ph idx="1" type="subTitle"/>
          </p:nvPr>
        </p:nvSpPr>
        <p:spPr>
          <a:xfrm>
            <a:off x="824000" y="2030250"/>
            <a:ext cx="7740600" cy="19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de" sz="1700"/>
              <a:t>Create a queue with possible actions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de" sz="1700"/>
              <a:t>If the queue is not empty -&gt; pop the next one off and perform it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de" sz="1700"/>
              <a:t>If you run out of actions -&gt; perform action selection based on the internal state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0"/>
          <p:cNvSpPr txBox="1"/>
          <p:nvPr>
            <p:ph type="ctrTitle"/>
          </p:nvPr>
        </p:nvSpPr>
        <p:spPr>
          <a:xfrm>
            <a:off x="824000" y="249800"/>
            <a:ext cx="6395400" cy="78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Big Idea Bullseye</a:t>
            </a:r>
            <a:endParaRPr/>
          </a:p>
        </p:txBody>
      </p:sp>
      <p:sp>
        <p:nvSpPr>
          <p:cNvPr id="328" name="Google Shape;328;p20"/>
          <p:cNvSpPr/>
          <p:nvPr/>
        </p:nvSpPr>
        <p:spPr>
          <a:xfrm>
            <a:off x="2900150" y="1571850"/>
            <a:ext cx="3238500" cy="2804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9" name="Google Shape;329;p20"/>
          <p:cNvSpPr/>
          <p:nvPr/>
        </p:nvSpPr>
        <p:spPr>
          <a:xfrm>
            <a:off x="3786200" y="2316600"/>
            <a:ext cx="1466400" cy="13146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0" name="Google Shape;330;p20"/>
          <p:cNvSpPr txBox="1"/>
          <p:nvPr/>
        </p:nvSpPr>
        <p:spPr>
          <a:xfrm>
            <a:off x="3669800" y="3522750"/>
            <a:ext cx="16992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Technical</a:t>
            </a:r>
            <a:br>
              <a:rPr b="1" lang="de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de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Innovation</a:t>
            </a:r>
            <a:endParaRPr b="1" sz="18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1" name="Google Shape;331;p20"/>
          <p:cNvSpPr/>
          <p:nvPr/>
        </p:nvSpPr>
        <p:spPr>
          <a:xfrm>
            <a:off x="2604950" y="2700925"/>
            <a:ext cx="1535100" cy="22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2" name="Google Shape;332;p20"/>
          <p:cNvSpPr txBox="1"/>
          <p:nvPr/>
        </p:nvSpPr>
        <p:spPr>
          <a:xfrm>
            <a:off x="1239750" y="2486850"/>
            <a:ext cx="1416900" cy="9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15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Quick-paced strategy and simulation</a:t>
            </a:r>
            <a:endParaRPr b="1" sz="15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3" name="Google Shape;333;p20"/>
          <p:cNvSpPr txBox="1"/>
          <p:nvPr/>
        </p:nvSpPr>
        <p:spPr>
          <a:xfrm>
            <a:off x="6823450" y="3593725"/>
            <a:ext cx="1416900" cy="9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15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Dynamic utility based AI</a:t>
            </a:r>
            <a:endParaRPr b="1" sz="15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4" name="Google Shape;334;p20"/>
          <p:cNvSpPr/>
          <p:nvPr/>
        </p:nvSpPr>
        <p:spPr>
          <a:xfrm rot="10800000">
            <a:off x="5369000" y="3733800"/>
            <a:ext cx="1535100" cy="22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1"/>
          <p:cNvSpPr/>
          <p:nvPr/>
        </p:nvSpPr>
        <p:spPr>
          <a:xfrm>
            <a:off x="2060950" y="1416000"/>
            <a:ext cx="2511600" cy="661500"/>
          </a:xfrm>
          <a:prstGeom prst="rect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000"/>
              <a:buFont typeface="Times New Roman"/>
              <a:buChar char="●"/>
            </a:pPr>
            <a:r>
              <a:rPr lang="de" sz="1000">
                <a:latin typeface="Times New Roman"/>
                <a:ea typeface="Times New Roman"/>
                <a:cs typeface="Times New Roman"/>
                <a:sym typeface="Times New Roman"/>
              </a:rPr>
              <a:t>Add more agents  to the level</a:t>
            </a:r>
            <a:r>
              <a:rPr lang="de" sz="1000">
                <a:latin typeface="Times New Roman"/>
                <a:ea typeface="Times New Roman"/>
                <a:cs typeface="Times New Roman"/>
                <a:sym typeface="Times New Roman"/>
              </a:rPr>
              <a:t>, additional levels new game mechanic</a:t>
            </a:r>
            <a:endParaRPr sz="10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0" name="Google Shape;340;p21"/>
          <p:cNvSpPr txBox="1"/>
          <p:nvPr>
            <p:ph type="ctrTitle"/>
          </p:nvPr>
        </p:nvSpPr>
        <p:spPr>
          <a:xfrm>
            <a:off x="748225" y="315750"/>
            <a:ext cx="6395400" cy="66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Layered Development Plan</a:t>
            </a:r>
            <a:endParaRPr/>
          </a:p>
        </p:txBody>
      </p:sp>
      <p:sp>
        <p:nvSpPr>
          <p:cNvPr id="341" name="Google Shape;341;p21"/>
          <p:cNvSpPr/>
          <p:nvPr/>
        </p:nvSpPr>
        <p:spPr>
          <a:xfrm>
            <a:off x="58250" y="3912150"/>
            <a:ext cx="6460200" cy="609600"/>
          </a:xfrm>
          <a:prstGeom prst="rect">
            <a:avLst/>
          </a:prstGeom>
          <a:solidFill>
            <a:srgbClr val="CA721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Times New Roman"/>
              <a:buChar char="●"/>
            </a:pPr>
            <a:r>
              <a:rPr lang="de" sz="1000">
                <a:latin typeface="Times New Roman"/>
                <a:ea typeface="Times New Roman"/>
                <a:cs typeface="Times New Roman"/>
                <a:sym typeface="Times New Roman"/>
              </a:rPr>
              <a:t>Basic AI movement for grandma character, Grandma movement animations, Basic scene design, One death condition for grandma, One corresponding player solution to prevent grandma’s death</a:t>
            </a:r>
            <a:endParaRPr sz="10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2" name="Google Shape;342;p21"/>
          <p:cNvSpPr/>
          <p:nvPr/>
        </p:nvSpPr>
        <p:spPr>
          <a:xfrm>
            <a:off x="501950" y="3355500"/>
            <a:ext cx="5572800" cy="560400"/>
          </a:xfrm>
          <a:prstGeom prst="rect">
            <a:avLst/>
          </a:prstGeom>
          <a:solidFill>
            <a:srgbClr val="E6913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000"/>
              <a:buFont typeface="Times New Roman"/>
              <a:buChar char="●"/>
            </a:pPr>
            <a:r>
              <a:rPr lang="de" sz="1000">
                <a:latin typeface="Times New Roman"/>
                <a:ea typeface="Times New Roman"/>
                <a:cs typeface="Times New Roman"/>
                <a:sym typeface="Times New Roman"/>
              </a:rPr>
              <a:t>Three possible death conditions for grandma, Player solutions for each death scenario, Showing grandma’s planned path to help the player strategize, One fully playable level, Level timer</a:t>
            </a:r>
            <a:endParaRPr sz="10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3" name="Google Shape;343;p21"/>
          <p:cNvSpPr/>
          <p:nvPr/>
        </p:nvSpPr>
        <p:spPr>
          <a:xfrm>
            <a:off x="1077650" y="2755050"/>
            <a:ext cx="4421400" cy="6096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000"/>
              <a:buFont typeface="Times New Roman"/>
              <a:buChar char="●"/>
            </a:pPr>
            <a:r>
              <a:rPr lang="de" sz="1000">
                <a:latin typeface="Times New Roman"/>
                <a:ea typeface="Times New Roman"/>
                <a:cs typeface="Times New Roman"/>
                <a:sym typeface="Times New Roman"/>
              </a:rPr>
              <a:t>Two playable levels, Improvements for grandma’s AI (sanity mechanic, line-of-sight visual, behavior tuning), Grandma stat UI (health/sanity)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4" name="Google Shape;344;p21"/>
          <p:cNvSpPr/>
          <p:nvPr/>
        </p:nvSpPr>
        <p:spPr>
          <a:xfrm>
            <a:off x="1507150" y="2085525"/>
            <a:ext cx="3619200" cy="661500"/>
          </a:xfrm>
          <a:prstGeom prst="rect">
            <a:avLst/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000"/>
              <a:buFont typeface="Times New Roman"/>
              <a:buChar char="●"/>
            </a:pPr>
            <a:r>
              <a:rPr lang="de" sz="1000">
                <a:latin typeface="Times New Roman"/>
                <a:ea typeface="Times New Roman"/>
                <a:cs typeface="Times New Roman"/>
                <a:sym typeface="Times New Roman"/>
              </a:rPr>
              <a:t>Menus, Cutscenes, 3 playable levels, story &amp; audio integration, final polish (visuals, UI, bugs, performance)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5" name="Google Shape;345;p21"/>
          <p:cNvSpPr txBox="1"/>
          <p:nvPr/>
        </p:nvSpPr>
        <p:spPr>
          <a:xfrm>
            <a:off x="6518450" y="1467900"/>
            <a:ext cx="11556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19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Extras</a:t>
            </a:r>
            <a:endParaRPr b="1" sz="19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6" name="Google Shape;346;p21"/>
          <p:cNvSpPr txBox="1"/>
          <p:nvPr/>
        </p:nvSpPr>
        <p:spPr>
          <a:xfrm>
            <a:off x="6518450" y="2085525"/>
            <a:ext cx="2244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2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High </a:t>
            </a:r>
            <a:r>
              <a:rPr b="1" lang="de" sz="2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Target</a:t>
            </a:r>
            <a:endParaRPr b="1" sz="2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7" name="Google Shape;347;p21"/>
          <p:cNvSpPr txBox="1"/>
          <p:nvPr/>
        </p:nvSpPr>
        <p:spPr>
          <a:xfrm>
            <a:off x="6518450" y="2738063"/>
            <a:ext cx="2244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2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Desirable Target</a:t>
            </a:r>
            <a:endParaRPr b="1" sz="2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8" name="Google Shape;348;p21"/>
          <p:cNvSpPr txBox="1"/>
          <p:nvPr/>
        </p:nvSpPr>
        <p:spPr>
          <a:xfrm>
            <a:off x="6518450" y="3373163"/>
            <a:ext cx="2244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2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Low </a:t>
            </a:r>
            <a:r>
              <a:rPr b="1" lang="de" sz="2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Target</a:t>
            </a:r>
            <a:endParaRPr b="1" sz="2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9" name="Google Shape;349;p21"/>
          <p:cNvSpPr txBox="1"/>
          <p:nvPr/>
        </p:nvSpPr>
        <p:spPr>
          <a:xfrm>
            <a:off x="6518450" y="4008250"/>
            <a:ext cx="26808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2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Functional Minimum</a:t>
            </a:r>
            <a:endParaRPr b="1" sz="2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