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Hanken Grotesk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ankenGrotesk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HankenGrotesk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HankenGrotesk-bold.fntdata"/><Relationship Id="rId6" Type="http://schemas.openxmlformats.org/officeDocument/2006/relationships/slide" Target="slides/slide1.xml"/><Relationship Id="rId18" Type="http://schemas.openxmlformats.org/officeDocument/2006/relationships/font" Target="fonts/HankenGrotesk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b4e0ef0fb0_2_6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g3b4e0ef0fb0_2_6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b95585df74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b95585df74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b95585df74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b95585df74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b4e0ef0fb0_2_7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g3b4e0ef0fb0_2_7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b95585df7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b95585df7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b95585df74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b95585df74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b95585df74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b95585df74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b95585df74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b95585df74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b95585df74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b95585df74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b95585df74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b95585df74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b95585df74_0_13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b95585df74_0_1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b95585df7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b95585df7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ackground">
  <p:cSld name="CUSTOM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cxnSp>
        <p:nvCxnSpPr>
          <p:cNvPr id="52" name="Google Shape;52;p13"/>
          <p:cNvCxnSpPr/>
          <p:nvPr/>
        </p:nvCxnSpPr>
        <p:spPr>
          <a:xfrm rot="10800000">
            <a:off x="593700" y="3671900"/>
            <a:ext cx="7948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3" name="Google Shape;53;p13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Font typeface="Neuton Light"/>
              <a:buNone/>
              <a:defRPr sz="8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9pPr>
          </a:lstStyle>
          <a:p/>
        </p:txBody>
      </p:sp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575438" y="4387200"/>
            <a:ext cx="2919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2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3" type="subTitle"/>
          </p:nvPr>
        </p:nvSpPr>
        <p:spPr>
          <a:xfrm>
            <a:off x="5539488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4" type="subTitle"/>
          </p:nvPr>
        </p:nvSpPr>
        <p:spPr>
          <a:xfrm>
            <a:off x="7040700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er 1">
  <p:cSld name="CUSTOM_3_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0" name="Google Shape;60;p14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Font typeface="Neuton Light"/>
              <a:buNone/>
              <a:defRPr sz="8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575438" y="4387200"/>
            <a:ext cx="2919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2" type="subTitle"/>
          </p:nvPr>
        </p:nvSpPr>
        <p:spPr>
          <a:xfrm>
            <a:off x="5539500" y="4387200"/>
            <a:ext cx="30024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3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6D9EEB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/>
          <p:nvPr/>
        </p:nvSpPr>
        <p:spPr>
          <a:xfrm>
            <a:off x="3825863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9" name="Google Shape;69;p15"/>
          <p:cNvSpPr/>
          <p:nvPr/>
        </p:nvSpPr>
        <p:spPr>
          <a:xfrm>
            <a:off x="2380538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0" name="Google Shape;70;p15"/>
          <p:cNvSpPr/>
          <p:nvPr/>
        </p:nvSpPr>
        <p:spPr>
          <a:xfrm>
            <a:off x="912237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1" name="Google Shape;71;p15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</a:pPr>
            <a:r>
              <a:rPr lang="en"/>
              <a:t>The Memory Chamber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575438" y="4387200"/>
            <a:ext cx="2919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rmAutofit fontScale="625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555"/>
              <a:buFont typeface="Arial"/>
              <a:buNone/>
            </a:pPr>
            <a:r>
              <a:rPr lang="en"/>
              <a:t>Jasmina Vulovic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555"/>
              <a:buFont typeface="Arial"/>
              <a:buNone/>
            </a:pPr>
            <a:r>
              <a:rPr lang="en"/>
              <a:t>Aleksandar Arnaudov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555"/>
              <a:buFont typeface="Arial"/>
              <a:buNone/>
            </a:pPr>
            <a:r>
              <a:rPr lang="en"/>
              <a:t>Louis Sajuk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555"/>
              <a:buFont typeface="Arial"/>
              <a:buNone/>
            </a:pPr>
            <a:r>
              <a:rPr lang="en"/>
              <a:t>Muhammed Bayram</a:t>
            </a:r>
            <a:endParaRPr/>
          </a:p>
        </p:txBody>
      </p:sp>
      <p:sp>
        <p:nvSpPr>
          <p:cNvPr id="73" name="Google Shape;73;p15"/>
          <p:cNvSpPr txBox="1"/>
          <p:nvPr>
            <p:ph idx="2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Team XY</a:t>
            </a:r>
            <a:endParaRPr/>
          </a:p>
        </p:txBody>
      </p:sp>
      <p:sp>
        <p:nvSpPr>
          <p:cNvPr id="74" name="Google Shape;74;p15"/>
          <p:cNvSpPr txBox="1"/>
          <p:nvPr>
            <p:ph idx="3" type="subTitle"/>
          </p:nvPr>
        </p:nvSpPr>
        <p:spPr>
          <a:xfrm>
            <a:off x="5539488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2025/26</a:t>
            </a:r>
            <a:endParaRPr/>
          </a:p>
        </p:txBody>
      </p:sp>
      <p:sp>
        <p:nvSpPr>
          <p:cNvPr id="75" name="Google Shape;75;p15"/>
          <p:cNvSpPr txBox="1"/>
          <p:nvPr>
            <p:ph idx="4" type="subTitle"/>
          </p:nvPr>
        </p:nvSpPr>
        <p:spPr>
          <a:xfrm>
            <a:off x="7040700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WS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/>
          <p:nvPr/>
        </p:nvSpPr>
        <p:spPr>
          <a:xfrm>
            <a:off x="567175" y="3612875"/>
            <a:ext cx="8033700" cy="139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4"/>
          <p:cNvSpPr txBox="1"/>
          <p:nvPr>
            <p:ph idx="1" type="body"/>
          </p:nvPr>
        </p:nvSpPr>
        <p:spPr>
          <a:xfrm>
            <a:off x="593175" y="36375"/>
            <a:ext cx="4923900" cy="449700"/>
          </a:xfrm>
          <a:prstGeom prst="rect">
            <a:avLst/>
          </a:prstGeom>
        </p:spPr>
        <p:txBody>
          <a:bodyPr anchorCtr="0" anchor="t" bIns="91425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Main Issues Identified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139" name="Google Shape;139;p24"/>
          <p:cNvSpPr/>
          <p:nvPr/>
        </p:nvSpPr>
        <p:spPr>
          <a:xfrm>
            <a:off x="5873700" y="1891950"/>
            <a:ext cx="3395400" cy="1996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4"/>
          <p:cNvSpPr txBox="1"/>
          <p:nvPr/>
        </p:nvSpPr>
        <p:spPr>
          <a:xfrm>
            <a:off x="6293400" y="2198900"/>
            <a:ext cx="2556000" cy="11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Puzzles: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Flashlight: Too small &amp; missing a clue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Computer: requires CS-knowledge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Microscope: direction unclear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Laser: mouse bug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41" name="Google Shape;141;p24"/>
          <p:cNvSpPr/>
          <p:nvPr/>
        </p:nvSpPr>
        <p:spPr>
          <a:xfrm>
            <a:off x="481725" y="2089950"/>
            <a:ext cx="2043600" cy="1600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4"/>
          <p:cNvSpPr txBox="1"/>
          <p:nvPr/>
        </p:nvSpPr>
        <p:spPr>
          <a:xfrm>
            <a:off x="445550" y="2268600"/>
            <a:ext cx="2133900" cy="11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Controls: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Close message with “K”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Enter PIN-Code with “E” not left-mouse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43" name="Google Shape;143;p24"/>
          <p:cNvSpPr/>
          <p:nvPr/>
        </p:nvSpPr>
        <p:spPr>
          <a:xfrm>
            <a:off x="2668775" y="435325"/>
            <a:ext cx="3395400" cy="1996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4"/>
          <p:cNvSpPr txBox="1"/>
          <p:nvPr/>
        </p:nvSpPr>
        <p:spPr>
          <a:xfrm>
            <a:off x="2792575" y="840875"/>
            <a:ext cx="2898600" cy="11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Direction</a:t>
            </a: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: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Puzzles and time machine not highlighted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Missing clue counter for Scene Reconstruction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Missing direction to progress story, visual cues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45" name="Google Shape;145;p24"/>
          <p:cNvSpPr/>
          <p:nvPr/>
        </p:nvSpPr>
        <p:spPr>
          <a:xfrm>
            <a:off x="4550300" y="3802900"/>
            <a:ext cx="1971900" cy="1196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4"/>
          <p:cNvSpPr/>
          <p:nvPr/>
        </p:nvSpPr>
        <p:spPr>
          <a:xfrm>
            <a:off x="2064775" y="4062700"/>
            <a:ext cx="1913700" cy="676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4"/>
          <p:cNvSpPr txBox="1"/>
          <p:nvPr/>
        </p:nvSpPr>
        <p:spPr>
          <a:xfrm>
            <a:off x="1971225" y="3803050"/>
            <a:ext cx="2167800" cy="11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Environment</a:t>
            </a: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: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Too monotonous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48" name="Google Shape;148;p24"/>
          <p:cNvSpPr txBox="1"/>
          <p:nvPr/>
        </p:nvSpPr>
        <p:spPr>
          <a:xfrm>
            <a:off x="4526125" y="3802900"/>
            <a:ext cx="2167800" cy="11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Sound</a:t>
            </a: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: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Some effects too loud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Char char="●"/>
            </a:pPr>
            <a:r>
              <a:rPr lang="en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Step sound monotonous</a:t>
            </a:r>
            <a:endParaRPr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49" name="Google Shape;149;p24"/>
          <p:cNvSpPr/>
          <p:nvPr/>
        </p:nvSpPr>
        <p:spPr>
          <a:xfrm>
            <a:off x="4174791" y="3131600"/>
            <a:ext cx="205800" cy="178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0" name="Google Shape;150;p24"/>
          <p:cNvCxnSpPr>
            <a:stCxn id="149" idx="0"/>
            <a:endCxn id="143" idx="4"/>
          </p:cNvCxnSpPr>
          <p:nvPr/>
        </p:nvCxnSpPr>
        <p:spPr>
          <a:xfrm flipH="1" rot="10800000">
            <a:off x="4277691" y="2431700"/>
            <a:ext cx="88800" cy="69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1" name="Google Shape;151;p24"/>
          <p:cNvCxnSpPr>
            <a:stCxn id="149" idx="6"/>
            <a:endCxn id="139" idx="2"/>
          </p:cNvCxnSpPr>
          <p:nvPr/>
        </p:nvCxnSpPr>
        <p:spPr>
          <a:xfrm flipH="1" rot="10800000">
            <a:off x="4380591" y="2890100"/>
            <a:ext cx="1493100" cy="33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2" name="Google Shape;152;p24"/>
          <p:cNvCxnSpPr>
            <a:stCxn id="149" idx="5"/>
            <a:endCxn id="148" idx="0"/>
          </p:cNvCxnSpPr>
          <p:nvPr/>
        </p:nvCxnSpPr>
        <p:spPr>
          <a:xfrm>
            <a:off x="4350452" y="3284215"/>
            <a:ext cx="1259700" cy="518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3" name="Google Shape;153;p24"/>
          <p:cNvCxnSpPr>
            <a:stCxn id="149" idx="2"/>
            <a:endCxn id="141" idx="6"/>
          </p:cNvCxnSpPr>
          <p:nvPr/>
        </p:nvCxnSpPr>
        <p:spPr>
          <a:xfrm rot="10800000">
            <a:off x="2525391" y="2890100"/>
            <a:ext cx="1649400" cy="33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4" name="Google Shape;154;p24"/>
          <p:cNvCxnSpPr>
            <a:stCxn id="149" idx="3"/>
            <a:endCxn id="146" idx="0"/>
          </p:cNvCxnSpPr>
          <p:nvPr/>
        </p:nvCxnSpPr>
        <p:spPr>
          <a:xfrm flipH="1">
            <a:off x="3021730" y="3284215"/>
            <a:ext cx="1183200" cy="77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>
            <p:ph idx="1" type="body"/>
          </p:nvPr>
        </p:nvSpPr>
        <p:spPr>
          <a:xfrm>
            <a:off x="593175" y="36375"/>
            <a:ext cx="4923900" cy="449700"/>
          </a:xfrm>
          <a:prstGeom prst="rect">
            <a:avLst/>
          </a:prstGeom>
        </p:spPr>
        <p:txBody>
          <a:bodyPr anchorCtr="0" anchor="t" bIns="91425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Changes Based on Feedback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160" name="Google Shape;160;p25"/>
          <p:cNvSpPr txBox="1"/>
          <p:nvPr/>
        </p:nvSpPr>
        <p:spPr>
          <a:xfrm>
            <a:off x="627425" y="599425"/>
            <a:ext cx="7828800" cy="28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What We Improved / Plan to Improve</a:t>
            </a:r>
            <a:b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</a:b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Clearer UI prompts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○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Constant task/current goal in one of the corners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○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Improved monologue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Improved puzzle clarity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Visual signposting for key objects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Sound and bug fixes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/>
          <p:nvPr/>
        </p:nvSpPr>
        <p:spPr>
          <a:xfrm>
            <a:off x="912237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66" name="Google Shape;166;p26"/>
          <p:cNvSpPr txBox="1"/>
          <p:nvPr>
            <p:ph type="title"/>
          </p:nvPr>
        </p:nvSpPr>
        <p:spPr>
          <a:xfrm>
            <a:off x="593175" y="1245125"/>
            <a:ext cx="7916400" cy="1984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</a:pPr>
            <a:br>
              <a:rPr lang="en"/>
            </a:br>
            <a:r>
              <a:rPr lang="en"/>
              <a:t>Thank you!</a:t>
            </a:r>
            <a:endParaRPr/>
          </a:p>
        </p:txBody>
      </p:sp>
      <p:sp>
        <p:nvSpPr>
          <p:cNvPr id="167" name="Google Shape;167;p26"/>
          <p:cNvSpPr txBox="1"/>
          <p:nvPr>
            <p:ph idx="3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Team XY</a:t>
            </a:r>
            <a:endParaRPr/>
          </a:p>
        </p:txBody>
      </p:sp>
      <p:cxnSp>
        <p:nvCxnSpPr>
          <p:cNvPr id="168" name="Google Shape;168;p26"/>
          <p:cNvCxnSpPr/>
          <p:nvPr/>
        </p:nvCxnSpPr>
        <p:spPr>
          <a:xfrm rot="10800000">
            <a:off x="593700" y="3671900"/>
            <a:ext cx="7948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593175" y="36375"/>
            <a:ext cx="4923900" cy="449700"/>
          </a:xfrm>
          <a:prstGeom prst="rect">
            <a:avLst/>
          </a:prstGeom>
        </p:spPr>
        <p:txBody>
          <a:bodyPr anchorCtr="0" anchor="t" bIns="91425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Playtesting Presentation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657600" y="790925"/>
            <a:ext cx="7828800" cy="20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Purpose of the playtesting</a:t>
            </a:r>
            <a:b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</a:b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Overview of participants</a:t>
            </a:r>
            <a:b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</a:b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Key findings and improvements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511650" y="3534100"/>
            <a:ext cx="8127300" cy="2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593175" y="36375"/>
            <a:ext cx="4923900" cy="449700"/>
          </a:xfrm>
          <a:prstGeom prst="rect">
            <a:avLst/>
          </a:prstGeom>
        </p:spPr>
        <p:txBody>
          <a:bodyPr anchorCtr="0" anchor="t" bIns="91425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Playtesting Session Organization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537350" y="486075"/>
            <a:ext cx="7828800" cy="31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How the Sessions Were Organized ?</a:t>
            </a:r>
            <a:b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</a:b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Introductory briefing (study &amp; game overview</a:t>
            </a: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)</a:t>
            </a:r>
            <a:b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</a:b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Data collected anonymously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Participants could stop at any time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No spoilers given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Observed as third-party viewers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Post-session survey completed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593175" y="36375"/>
            <a:ext cx="4923900" cy="449700"/>
          </a:xfrm>
          <a:prstGeom prst="rect">
            <a:avLst/>
          </a:prstGeom>
        </p:spPr>
        <p:txBody>
          <a:bodyPr anchorCtr="0" anchor="t" bIns="91425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Playtester Demographics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627425" y="599425"/>
            <a:ext cx="7828800" cy="28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Who Did We Test With?</a:t>
            </a:r>
            <a:b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</a:b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Mid-to-high gaming experience</a:t>
            </a:r>
            <a:b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</a:b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Mix of active and casual players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Balanced familiarity with mystery/investigation games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Total of 6 play testers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593175" y="36375"/>
            <a:ext cx="4923900" cy="449700"/>
          </a:xfrm>
          <a:prstGeom prst="rect">
            <a:avLst/>
          </a:prstGeom>
        </p:spPr>
        <p:txBody>
          <a:bodyPr anchorCtr="0" anchor="t" bIns="91425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Survey Structure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100" name="Google Shape;100;p19"/>
          <p:cNvSpPr txBox="1"/>
          <p:nvPr/>
        </p:nvSpPr>
        <p:spPr>
          <a:xfrm>
            <a:off x="627425" y="599425"/>
            <a:ext cx="7828800" cy="28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How We Collected Feedback</a:t>
            </a:r>
            <a:b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</a:b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Rating-scale questions (1–5)</a:t>
            </a:r>
            <a:b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</a:b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Agreement-based statements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Multiple-choice questions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anken Grotesk"/>
              <a:buChar char="●"/>
            </a:pPr>
            <a:r>
              <a:rPr lang="en" sz="15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Open-ended feedback</a:t>
            </a:r>
            <a:endParaRPr sz="15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875" y="657300"/>
            <a:ext cx="4224149" cy="39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3850" y="741436"/>
            <a:ext cx="4477974" cy="3711664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0"/>
          <p:cNvSpPr txBox="1"/>
          <p:nvPr>
            <p:ph idx="1" type="body"/>
          </p:nvPr>
        </p:nvSpPr>
        <p:spPr>
          <a:xfrm>
            <a:off x="441875" y="31925"/>
            <a:ext cx="4923900" cy="449700"/>
          </a:xfrm>
          <a:prstGeom prst="rect">
            <a:avLst/>
          </a:prstGeom>
        </p:spPr>
        <p:txBody>
          <a:bodyPr anchorCtr="0" anchor="t" bIns="91425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Survey Questions</a:t>
            </a:r>
            <a:endParaRPr sz="2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>
            <p:ph idx="1" type="body"/>
          </p:nvPr>
        </p:nvSpPr>
        <p:spPr>
          <a:xfrm>
            <a:off x="441875" y="31925"/>
            <a:ext cx="4923900" cy="449700"/>
          </a:xfrm>
          <a:prstGeom prst="rect">
            <a:avLst/>
          </a:prstGeom>
        </p:spPr>
        <p:txBody>
          <a:bodyPr anchorCtr="0" anchor="t" bIns="91425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Survey Questions</a:t>
            </a:r>
            <a:endParaRPr sz="2500">
              <a:solidFill>
                <a:schemeClr val="dk1"/>
              </a:solidFill>
            </a:endParaRPr>
          </a:p>
        </p:txBody>
      </p:sp>
      <p:pic>
        <p:nvPicPr>
          <p:cNvPr id="113" name="Google Shape;11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725" y="932375"/>
            <a:ext cx="4379051" cy="3434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2775" y="629150"/>
            <a:ext cx="3964825" cy="4109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idx="1" type="body"/>
          </p:nvPr>
        </p:nvSpPr>
        <p:spPr>
          <a:xfrm>
            <a:off x="441875" y="31925"/>
            <a:ext cx="4923900" cy="449700"/>
          </a:xfrm>
          <a:prstGeom prst="rect">
            <a:avLst/>
          </a:prstGeom>
        </p:spPr>
        <p:txBody>
          <a:bodyPr anchorCtr="0" anchor="t" bIns="91425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Survey Results</a:t>
            </a:r>
            <a:endParaRPr sz="2500">
              <a:solidFill>
                <a:schemeClr val="dk1"/>
              </a:solidFill>
            </a:endParaRPr>
          </a:p>
        </p:txBody>
      </p:sp>
      <p:pic>
        <p:nvPicPr>
          <p:cNvPr descr="Formlar yanıt grafiği. Soru başlığı: On a scale from 1 to 5 (1 = lowest, 5 = highest), please rate the following:. Yanıt sayısı: ." id="120" name="Google Shape;120;p22" title="On a scale from 1 to 5 (1 = lowest, 5 = highest), please rate the following: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875" y="561775"/>
            <a:ext cx="4458998" cy="21815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rmlar yanıt grafiği. Soru başlığı: How was your overall experience?. Yanıt sayısı: ." id="121" name="Google Shape;121;p22" title="How was your overall experience?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650" y="2986400"/>
            <a:ext cx="4343224" cy="15014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rmlar yanıt grafiği. Soru başlığı: What did you find most interesting?. Yanıt sayısı: 5 yanıt." id="122" name="Google Shape;122;p22" title="What did you find most interesting?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41075" y="1113425"/>
            <a:ext cx="3809101" cy="16032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rmlar yanıt grafiği. Soru başlığı: How would you rate our game?. Yanıt sayısı: 6 yanıt." id="123" name="Google Shape;123;p22" title="How would you rate our game?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99563" y="2716675"/>
            <a:ext cx="4092124" cy="194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/>
          <p:nvPr/>
        </p:nvSpPr>
        <p:spPr>
          <a:xfrm flipH="1" rot="10800000">
            <a:off x="4746300" y="1064500"/>
            <a:ext cx="3532800" cy="25173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29" name="Google Shape;129;p23"/>
          <p:cNvSpPr/>
          <p:nvPr/>
        </p:nvSpPr>
        <p:spPr>
          <a:xfrm>
            <a:off x="864975" y="1064500"/>
            <a:ext cx="3532800" cy="2517300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30" name="Google Shape;130;p23"/>
          <p:cNvSpPr txBox="1"/>
          <p:nvPr>
            <p:ph idx="2" type="subTitle"/>
          </p:nvPr>
        </p:nvSpPr>
        <p:spPr>
          <a:xfrm>
            <a:off x="364275" y="101025"/>
            <a:ext cx="5756100" cy="258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2400">
                <a:solidFill>
                  <a:schemeClr val="dk1"/>
                </a:solidFill>
              </a:rPr>
              <a:t>Player Feedback - Positive and Negative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131" name="Google Shape;131;p23"/>
          <p:cNvSpPr txBox="1"/>
          <p:nvPr/>
        </p:nvSpPr>
        <p:spPr>
          <a:xfrm>
            <a:off x="690675" y="1010050"/>
            <a:ext cx="3881400" cy="262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“The mechanics are nice”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“Concept of memory wall is cool”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“</a:t>
            </a: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Game idea, story and puzzles are great”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“Pretty interesting”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32" name="Google Shape;132;p23"/>
          <p:cNvSpPr txBox="1"/>
          <p:nvPr/>
        </p:nvSpPr>
        <p:spPr>
          <a:xfrm>
            <a:off x="4572000" y="1009975"/>
            <a:ext cx="3881400" cy="262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“</a:t>
            </a: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I was confused what to do”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“Some interactions were unclear”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“Environment design needs improvement”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“Game felt too easy”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“No clear direction”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“Story isn’t clear”</a:t>
            </a:r>
            <a:endParaRPr sz="1800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