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C21227-D169-831B-CC8F-94A9A65B9143}" v="2" dt="2025-11-04T19:12:37.539"/>
    <p1510:client id="{034A0CB9-CD13-89B8-CC26-4BBEBFCC2FBD}" v="183" dt="2025-11-04T19:12:15.952"/>
    <p1510:client id="{12D61AE8-480F-993C-7C3D-8C2DCE9BE411}" v="52" dt="2025-11-04T17:30:04.629"/>
    <p1510:client id="{1C0F534F-CA5C-865D-5AB6-0874FE0E18E3}" v="17" dt="2025-11-04T18:08:59.954"/>
    <p1510:client id="{266EFC87-B17F-33FE-09CE-D6F64EB24DA9}" v="260" dt="2025-11-04T17:51:25.020"/>
    <p1510:client id="{3D9EA0A1-56B7-ECB8-354B-55F3CAF089ED}" v="344" dt="2025-11-04T22:07:09.608"/>
    <p1510:client id="{C46B484A-4A3D-DF16-2F8B-4A998913C612}" v="30" dt="2025-11-04T19:16:11.011"/>
    <p1510:client id="{C64C4044-33BE-1150-E943-03C05AA91A99}" v="117" dt="2025-11-04T18:01:44.717"/>
    <p1510:client id="{CE49E572-304B-9036-ACDC-31E3BCFAAEE5}" v="74" dt="2025-11-04T22:24:07.3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01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7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14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9125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1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56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75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19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8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4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3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3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3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9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00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433593" y="2620532"/>
            <a:ext cx="9809135" cy="902346"/>
          </a:xfrm>
        </p:spPr>
        <p:txBody>
          <a:bodyPr>
            <a:normAutofit fontScale="90000"/>
          </a:bodyPr>
          <a:lstStyle/>
          <a:p>
            <a:r>
              <a:rPr lang="tr-TR">
                <a:solidFill>
                  <a:schemeClr val="bg1"/>
                </a:solidFill>
                <a:ea typeface="+mj-lt"/>
                <a:cs typeface="+mj-lt"/>
              </a:rPr>
              <a:t>THE MEMORY CHAMBER</a:t>
            </a:r>
            <a:endParaRPr lang="tr-TR">
              <a:solidFill>
                <a:schemeClr val="bg1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75100" y="5119581"/>
            <a:ext cx="2686372" cy="33194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z="1500" cap="none" err="1">
                <a:solidFill>
                  <a:schemeClr val="tx1"/>
                </a:solidFill>
                <a:ea typeface="+mn-lt"/>
                <a:cs typeface="+mn-lt"/>
              </a:rPr>
              <a:t>Aleksandar</a:t>
            </a:r>
            <a:r>
              <a:rPr lang="tr-TR" sz="1500" cap="none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tr-TR" sz="1500" cap="none" err="1">
                <a:solidFill>
                  <a:schemeClr val="tx1"/>
                </a:solidFill>
                <a:ea typeface="+mn-lt"/>
                <a:cs typeface="+mn-lt"/>
              </a:rPr>
              <a:t>Arnaudov</a:t>
            </a:r>
            <a:endParaRPr lang="tr-TR" sz="1500" err="1">
              <a:solidFill>
                <a:schemeClr val="tx1"/>
              </a:solidFill>
            </a:endParaRPr>
          </a:p>
        </p:txBody>
      </p:sp>
      <p:sp>
        <p:nvSpPr>
          <p:cNvPr id="5" name="Alt Başlık 2">
            <a:extLst>
              <a:ext uri="{FF2B5EF4-FFF2-40B4-BE49-F238E27FC236}">
                <a16:creationId xmlns:a16="http://schemas.microsoft.com/office/drawing/2014/main" id="{D3A56353-2CBA-57DA-46C0-1BC2B5CDFCF1}"/>
              </a:ext>
            </a:extLst>
          </p:cNvPr>
          <p:cNvSpPr txBox="1">
            <a:spLocks/>
          </p:cNvSpPr>
          <p:nvPr/>
        </p:nvSpPr>
        <p:spPr>
          <a:xfrm>
            <a:off x="3839703" y="5116998"/>
            <a:ext cx="2163305" cy="3254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 err="1">
                <a:ea typeface="+mn-lt"/>
                <a:cs typeface="+mn-lt"/>
              </a:rPr>
              <a:t>Jasmina</a:t>
            </a:r>
            <a:r>
              <a:rPr lang="tr-TR" sz="1500">
                <a:ea typeface="+mn-lt"/>
                <a:cs typeface="+mn-lt"/>
              </a:rPr>
              <a:t> </a:t>
            </a:r>
            <a:r>
              <a:rPr lang="tr-TR" sz="1500" err="1">
                <a:ea typeface="+mn-lt"/>
                <a:cs typeface="+mn-lt"/>
              </a:rPr>
              <a:t>Vulovic</a:t>
            </a:r>
            <a:endParaRPr lang="tr-TR" err="1"/>
          </a:p>
        </p:txBody>
      </p:sp>
      <p:sp>
        <p:nvSpPr>
          <p:cNvPr id="7" name="Alt Başlık 2">
            <a:extLst>
              <a:ext uri="{FF2B5EF4-FFF2-40B4-BE49-F238E27FC236}">
                <a16:creationId xmlns:a16="http://schemas.microsoft.com/office/drawing/2014/main" id="{A8F52EF3-FCA3-0A46-8C72-956B0BC60B99}"/>
              </a:ext>
            </a:extLst>
          </p:cNvPr>
          <p:cNvSpPr txBox="1">
            <a:spLocks/>
          </p:cNvSpPr>
          <p:nvPr/>
        </p:nvSpPr>
        <p:spPr>
          <a:xfrm>
            <a:off x="6291018" y="5127331"/>
            <a:ext cx="2163305" cy="3254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>
                <a:ea typeface="+mn-lt"/>
                <a:cs typeface="+mn-lt"/>
              </a:rPr>
              <a:t>Louis </a:t>
            </a:r>
            <a:r>
              <a:rPr lang="tr-TR" sz="1500" err="1">
                <a:ea typeface="+mn-lt"/>
                <a:cs typeface="+mn-lt"/>
              </a:rPr>
              <a:t>Sajuk</a:t>
            </a:r>
            <a:endParaRPr lang="tr-TR" err="1"/>
          </a:p>
        </p:txBody>
      </p:sp>
      <p:sp>
        <p:nvSpPr>
          <p:cNvPr id="9" name="Alt Başlık 2">
            <a:extLst>
              <a:ext uri="{FF2B5EF4-FFF2-40B4-BE49-F238E27FC236}">
                <a16:creationId xmlns:a16="http://schemas.microsoft.com/office/drawing/2014/main" id="{510ADCDC-AF42-CA17-F1AA-81C14EEB69A1}"/>
              </a:ext>
            </a:extLst>
          </p:cNvPr>
          <p:cNvSpPr txBox="1">
            <a:spLocks/>
          </p:cNvSpPr>
          <p:nvPr/>
        </p:nvSpPr>
        <p:spPr>
          <a:xfrm>
            <a:off x="9187910" y="5124747"/>
            <a:ext cx="2163305" cy="3254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>
                <a:ea typeface="+mn-lt"/>
                <a:cs typeface="+mn-lt"/>
              </a:rPr>
              <a:t>Muhammed Bayram</a:t>
            </a: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4425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2FF11-D77A-56FD-4617-7848240C0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1939652C-F72D-5D93-BD33-67D8C4CBCF07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 err="1"/>
              <a:t>Sketches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7B2072-FE46-0E51-F110-421DE07CA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278" y="439375"/>
            <a:ext cx="3796938" cy="569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4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4D0F6-9DF5-4664-9143-A56A0C14D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30876C5F-D832-13F3-88BB-8A9A355FD0A1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 err="1"/>
              <a:t>Sketches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C2BE59-37A0-1129-B729-76B3B7632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17" y="1490662"/>
            <a:ext cx="5354766" cy="46291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D06D36-802F-9AF5-D18E-398D68734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54885" y="852488"/>
            <a:ext cx="4482551" cy="572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9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7A188-DFA9-227C-70F2-5476829F3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BB0B9D14-6C29-1F6C-0AD7-8579E1F5831B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 err="1"/>
              <a:t>Sketches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8" name="Picture 7" descr="A drawing of a door&#10;&#10;AI-generated content may be incorrect.">
            <a:extLst>
              <a:ext uri="{FF2B5EF4-FFF2-40B4-BE49-F238E27FC236}">
                <a16:creationId xmlns:a16="http://schemas.microsoft.com/office/drawing/2014/main" id="{FAD7BE97-157D-240A-165C-E2F395E13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028151" y="-65558"/>
            <a:ext cx="4478054" cy="6989115"/>
          </a:xfrm>
          <a:prstGeom prst="rect">
            <a:avLst/>
          </a:prstGeom>
        </p:spPr>
      </p:pic>
      <p:pic>
        <p:nvPicPr>
          <p:cNvPr id="9" name="Picture 8" descr="A drawing of a person sitting next to a cylinder&#10;&#10;AI-generated content may be incorrect.">
            <a:extLst>
              <a:ext uri="{FF2B5EF4-FFF2-40B4-BE49-F238E27FC236}">
                <a16:creationId xmlns:a16="http://schemas.microsoft.com/office/drawing/2014/main" id="{5C46A008-9640-DF09-F357-357D85C97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295" y="1722328"/>
            <a:ext cx="3057604" cy="342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09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A7E41-5A3A-6BCB-FAE1-D0A9C881D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D5FA6E6D-13AF-4312-955B-7E631F8905BB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 err="1"/>
              <a:t>Sketches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2" name="Picture 1" descr="A diagram of a game&#10;&#10;AI-generated content may be incorrect.">
            <a:extLst>
              <a:ext uri="{FF2B5EF4-FFF2-40B4-BE49-F238E27FC236}">
                <a16:creationId xmlns:a16="http://schemas.microsoft.com/office/drawing/2014/main" id="{AD2C8F55-D215-51FA-E08F-C1C418370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880" y="1158657"/>
            <a:ext cx="1990649" cy="4509370"/>
          </a:xfrm>
          <a:prstGeom prst="rect">
            <a:avLst/>
          </a:prstGeom>
        </p:spPr>
      </p:pic>
      <p:pic>
        <p:nvPicPr>
          <p:cNvPr id="7" name="Picture 6" descr="A drawing of a counter top&#10;&#10;AI-generated content may be incorrect.">
            <a:extLst>
              <a:ext uri="{FF2B5EF4-FFF2-40B4-BE49-F238E27FC236}">
                <a16:creationId xmlns:a16="http://schemas.microsoft.com/office/drawing/2014/main" id="{E7ABED40-E84B-7E45-761D-AC6577BB2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657589" y="-26637"/>
            <a:ext cx="4488493" cy="685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0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68F5EC-B213-E4A8-961D-28580F9D0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396"/>
            <a:ext cx="2017363" cy="563564"/>
          </a:xfrm>
        </p:spPr>
        <p:txBody>
          <a:bodyPr/>
          <a:lstStyle/>
          <a:p>
            <a:r>
              <a:rPr lang="tr-TR" sz="3100" err="1">
                <a:ea typeface="+mj-lt"/>
                <a:cs typeface="+mj-lt"/>
              </a:rPr>
              <a:t>Overview</a:t>
            </a:r>
            <a:endParaRPr lang="tr-TR" err="1">
              <a:ea typeface="+mj-lt"/>
              <a:cs typeface="+mj-lt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F812EF-BFA5-FF3E-D73D-94D152585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218"/>
            <a:ext cx="6608736" cy="2439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z="2300">
                <a:ea typeface="+mn-lt"/>
                <a:cs typeface="+mn-lt"/>
              </a:rPr>
              <a:t>Game </a:t>
            </a:r>
            <a:r>
              <a:rPr lang="tr-TR" sz="2300" err="1">
                <a:ea typeface="+mn-lt"/>
                <a:cs typeface="+mn-lt"/>
              </a:rPr>
              <a:t>Description</a:t>
            </a:r>
            <a:endParaRPr lang="tr-TR">
              <a:ea typeface="+mn-lt"/>
              <a:cs typeface="+mn-lt"/>
            </a:endParaRPr>
          </a:p>
          <a:p>
            <a:r>
              <a:rPr lang="tr-TR" sz="2300">
                <a:ea typeface="+mn-lt"/>
                <a:cs typeface="+mn-lt"/>
              </a:rPr>
              <a:t>Technical </a:t>
            </a:r>
            <a:r>
              <a:rPr lang="tr-TR" sz="2300" err="1">
                <a:ea typeface="+mn-lt"/>
                <a:cs typeface="+mn-lt"/>
              </a:rPr>
              <a:t>Achievements</a:t>
            </a:r>
            <a:endParaRPr lang="tr-TR" sz="2300">
              <a:ea typeface="+mn-lt"/>
              <a:cs typeface="+mn-lt"/>
            </a:endParaRPr>
          </a:p>
          <a:p>
            <a:r>
              <a:rPr lang="tr-TR" sz="2300" err="1">
                <a:ea typeface="+mn-lt"/>
                <a:cs typeface="+mn-lt"/>
              </a:rPr>
              <a:t>Bullseye</a:t>
            </a:r>
          </a:p>
          <a:p>
            <a:pPr>
              <a:buClr>
                <a:srgbClr val="8AD0D6"/>
              </a:buClr>
            </a:pPr>
            <a:r>
              <a:rPr lang="tr-TR" sz="2300" err="1">
                <a:ea typeface="+mn-lt"/>
                <a:cs typeface="+mn-lt"/>
              </a:rPr>
              <a:t>Assessment</a:t>
            </a:r>
          </a:p>
          <a:p>
            <a:pPr>
              <a:buClr>
                <a:srgbClr val="8AD0D6"/>
              </a:buClr>
            </a:pPr>
            <a:r>
              <a:rPr lang="tr-TR" sz="2300" err="1">
                <a:ea typeface="+mn-lt"/>
                <a:cs typeface="+mn-lt"/>
              </a:rPr>
              <a:t>Sketches</a:t>
            </a:r>
          </a:p>
        </p:txBody>
      </p:sp>
    </p:spTree>
    <p:extLst>
      <p:ext uri="{BB962C8B-B14F-4D97-AF65-F5344CB8AC3E}">
        <p14:creationId xmlns:p14="http://schemas.microsoft.com/office/powerpoint/2010/main" val="3649031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F2FA587-E014-FE32-9134-7D68898B4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300">
                <a:solidFill>
                  <a:srgbClr val="FFFFFF"/>
                </a:solidFill>
              </a:rPr>
              <a:t>Game </a:t>
            </a:r>
            <a:r>
              <a:rPr lang="tr-TR" sz="2300" err="1">
                <a:solidFill>
                  <a:srgbClr val="FFFFFF"/>
                </a:solidFill>
              </a:rPr>
              <a:t>Description</a:t>
            </a:r>
            <a:endParaRPr lang="tr-TR" err="1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6F5DEB-6442-433F-068E-A05CD2CCC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821" y="1452358"/>
            <a:ext cx="8946541" cy="48377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8AD0D6"/>
              </a:buClr>
            </a:pPr>
            <a:r>
              <a:rPr lang="tr-TR" sz="1700" err="1">
                <a:solidFill>
                  <a:srgbClr val="FFFF00"/>
                </a:solidFill>
                <a:ea typeface="+mj-lt"/>
                <a:cs typeface="+mj-lt"/>
              </a:rPr>
              <a:t>Narrative</a:t>
            </a:r>
            <a:r>
              <a:rPr lang="tr-TR" sz="1700">
                <a:solidFill>
                  <a:srgbClr val="FFFF00"/>
                </a:solidFill>
                <a:ea typeface="+mj-lt"/>
                <a:cs typeface="+mj-lt"/>
              </a:rPr>
              <a:t> </a:t>
            </a:r>
            <a:r>
              <a:rPr lang="tr-TR" sz="1700" err="1">
                <a:solidFill>
                  <a:srgbClr val="FFFF00"/>
                </a:solidFill>
                <a:ea typeface="+mj-lt"/>
                <a:cs typeface="+mj-lt"/>
              </a:rPr>
              <a:t>Backstory</a:t>
            </a:r>
            <a:r>
              <a:rPr lang="tr-TR" sz="1700">
                <a:solidFill>
                  <a:srgbClr val="FFFF00"/>
                </a:solidFill>
                <a:ea typeface="+mj-lt"/>
                <a:cs typeface="+mj-lt"/>
              </a:rPr>
              <a:t> </a:t>
            </a:r>
            <a:r>
              <a:rPr lang="tr-TR" sz="1700" err="1">
                <a:solidFill>
                  <a:srgbClr val="FFFF00"/>
                </a:solidFill>
                <a:ea typeface="+mj-lt"/>
                <a:cs typeface="+mj-lt"/>
              </a:rPr>
              <a:t>and</a:t>
            </a:r>
            <a:r>
              <a:rPr lang="tr-TR" sz="1700">
                <a:solidFill>
                  <a:srgbClr val="FFFF00"/>
                </a:solidFill>
                <a:ea typeface="+mj-lt"/>
                <a:cs typeface="+mj-lt"/>
              </a:rPr>
              <a:t> </a:t>
            </a:r>
            <a:r>
              <a:rPr lang="tr-TR" sz="1700" err="1">
                <a:solidFill>
                  <a:srgbClr val="FFFF00"/>
                </a:solidFill>
                <a:ea typeface="+mj-lt"/>
                <a:cs typeface="+mj-lt"/>
              </a:rPr>
              <a:t>Setting</a:t>
            </a:r>
            <a:endParaRPr lang="en-US" err="1"/>
          </a:p>
          <a:p>
            <a:pPr lvl="1">
              <a:buClr>
                <a:srgbClr val="8AD0D6"/>
              </a:buClr>
              <a:buFont typeface="Courier New" charset="2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Claustrophobic lab setting.</a:t>
            </a:r>
          </a:p>
          <a:p>
            <a:pPr lvl="1">
              <a:buClr>
                <a:srgbClr val="8AD0D6"/>
              </a:buClr>
              <a:buFont typeface="Courier New" charset="2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30-minute self-perpetuating murder loop.</a:t>
            </a:r>
            <a:endParaRPr lang="en-GB"/>
          </a:p>
          <a:p>
            <a:pPr lvl="1">
              <a:buClr>
                <a:srgbClr val="8AD0D6"/>
              </a:buClr>
              <a:buFont typeface="Courier New,monospace" charset="2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Alice Vance dies every loop.</a:t>
            </a:r>
            <a:endParaRPr lang="en-GB"/>
          </a:p>
          <a:p>
            <a:pPr lvl="1">
              <a:buClr>
                <a:srgbClr val="8AD0D6"/>
              </a:buClr>
              <a:buFont typeface="Courier New" charset="2"/>
              <a:buChar char="o"/>
            </a:pPr>
            <a:r>
              <a:rPr lang="en-GB"/>
              <a:t>Protagonist is the unwitting killer.</a:t>
            </a:r>
            <a:endParaRPr lang="en-US"/>
          </a:p>
          <a:p>
            <a:pPr>
              <a:buClr>
                <a:srgbClr val="8AD0D6"/>
              </a:buClr>
            </a:pPr>
            <a:r>
              <a:rPr lang="tr-TR" sz="1700" err="1">
                <a:solidFill>
                  <a:srgbClr val="FFFF00"/>
                </a:solidFill>
              </a:rPr>
              <a:t>Gameplay</a:t>
            </a:r>
          </a:p>
          <a:p>
            <a:pPr lvl="1">
              <a:buClr>
                <a:srgbClr val="8AD0D6"/>
              </a:buClr>
              <a:buFont typeface="Courier New" charset="2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Only notes persist across loops.</a:t>
            </a:r>
            <a:endParaRPr lang="en-GB">
              <a:solidFill>
                <a:srgbClr val="FFFFFF"/>
              </a:solidFill>
            </a:endParaRPr>
          </a:p>
          <a:p>
            <a:pPr lvl="1">
              <a:buClr>
                <a:srgbClr val="8AD0D6"/>
              </a:buClr>
              <a:buFont typeface="Courier New" charset="2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Execute actions to trigger memories.</a:t>
            </a:r>
            <a:endParaRPr lang="en-GB">
              <a:solidFill>
                <a:srgbClr val="FFFFFF"/>
              </a:solidFill>
            </a:endParaRPr>
          </a:p>
          <a:p>
            <a:pPr>
              <a:buClr>
                <a:srgbClr val="8AD0D6"/>
              </a:buClr>
              <a:buFont typeface="Wingdings 3"/>
              <a:buChar char=""/>
            </a:pPr>
            <a:r>
              <a:rPr lang="tr-TR" sz="2100" err="1">
                <a:solidFill>
                  <a:srgbClr val="FFFF00"/>
                </a:solidFill>
                <a:ea typeface="+mj-lt"/>
                <a:cs typeface="+mj-lt"/>
              </a:rPr>
              <a:t>Theme</a:t>
            </a:r>
            <a:endParaRPr lang="en-US" sz="2100" err="1">
              <a:solidFill>
                <a:srgbClr val="FFFFFF"/>
              </a:solidFill>
              <a:ea typeface="+mj-lt"/>
              <a:cs typeface="+mj-lt"/>
            </a:endParaRPr>
          </a:p>
          <a:p>
            <a:pPr lvl="1" indent="-342900">
              <a:buClr>
                <a:srgbClr val="8AD0D6"/>
              </a:buClr>
              <a:buFont typeface="Courier New,monospace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Recursive cycle of guilt/trauma.</a:t>
            </a:r>
            <a:endParaRPr lang="tr-TR" sz="1900">
              <a:solidFill>
                <a:srgbClr val="FFFF00"/>
              </a:solidFill>
              <a:ea typeface="+mj-lt"/>
              <a:cs typeface="+mj-lt"/>
            </a:endParaRPr>
          </a:p>
          <a:p>
            <a:pPr lvl="1" indent="-342900">
              <a:buClr>
                <a:srgbClr val="8AD0D6"/>
              </a:buClr>
              <a:buFont typeface="Courier New,monospace"/>
              <a:buChar char="o"/>
            </a:pPr>
            <a:r>
              <a:rPr lang="en-GB">
                <a:solidFill>
                  <a:srgbClr val="FFFFFF"/>
                </a:solidFill>
                <a:ea typeface="+mj-lt"/>
                <a:cs typeface="+mj-lt"/>
              </a:rPr>
              <a:t>Player is the only one aware.</a:t>
            </a:r>
          </a:p>
          <a:p>
            <a:pPr marL="400050" lvl="1" indent="0">
              <a:buClr>
                <a:srgbClr val="8AD0D6"/>
              </a:buClr>
              <a:buNone/>
            </a:pPr>
            <a:endParaRPr lang="en-GB">
              <a:solidFill>
                <a:srgbClr val="FFFFFF"/>
              </a:solidFill>
              <a:ea typeface="+mj-lt"/>
              <a:cs typeface="+mj-lt"/>
            </a:endParaRPr>
          </a:p>
          <a:p>
            <a:pPr marL="457200" lvl="1" indent="0">
              <a:buNone/>
            </a:pPr>
            <a:endParaRPr lang="en-GB"/>
          </a:p>
          <a:p>
            <a:pPr>
              <a:buClr>
                <a:srgbClr val="8AD0D6"/>
              </a:buClr>
            </a:pPr>
            <a:endParaRPr lang="tr-TR" sz="1700">
              <a:solidFill>
                <a:srgbClr val="FFFF00"/>
              </a:solidFill>
            </a:endParaRPr>
          </a:p>
          <a:p>
            <a:pPr lvl="1">
              <a:buClr>
                <a:srgbClr val="8AD0D6"/>
              </a:buClr>
              <a:buFont typeface="Courier New,monospace" charset="2"/>
              <a:buChar char="o"/>
            </a:pPr>
            <a:endParaRPr lang="en-GB">
              <a:solidFill>
                <a:srgbClr val="FFFFFF"/>
              </a:solidFill>
            </a:endParaRPr>
          </a:p>
          <a:p>
            <a:pPr>
              <a:buClr>
                <a:srgbClr val="8AD0D6"/>
              </a:buClr>
            </a:pPr>
            <a:endParaRPr lang="tr-TR" sz="17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1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A72D799-9004-051E-0241-D9134DCC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470632"/>
          </a:xfrm>
        </p:spPr>
        <p:txBody>
          <a:bodyPr/>
          <a:lstStyle/>
          <a:p>
            <a:r>
              <a:rPr lang="tr-TR" sz="2300">
                <a:solidFill>
                  <a:srgbClr val="FFFFFF"/>
                </a:solidFill>
              </a:rPr>
              <a:t>Technical </a:t>
            </a:r>
            <a:r>
              <a:rPr lang="tr-TR" sz="2300" err="1">
                <a:solidFill>
                  <a:srgbClr val="FFFFFF"/>
                </a:solidFill>
              </a:rPr>
              <a:t>Achievements</a:t>
            </a:r>
            <a:endParaRPr lang="tr-TR" err="1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47301DD-DB0A-F7DC-6526-FA3D50D16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807" y="1170637"/>
            <a:ext cx="9694298" cy="465125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buClr>
                <a:srgbClr val="8AD0D6"/>
              </a:buClr>
            </a:pPr>
            <a:r>
              <a:rPr lang="tr-TR" sz="1800" err="1">
                <a:solidFill>
                  <a:srgbClr val="FFFF00"/>
                </a:solidFill>
              </a:rPr>
              <a:t>Goal</a:t>
            </a:r>
            <a:endParaRPr lang="tr-TR" sz="1800">
              <a:solidFill>
                <a:srgbClr val="FFFF00"/>
              </a:solidFill>
            </a:endParaRPr>
          </a:p>
          <a:p>
            <a:pPr marL="0" indent="0">
              <a:buClr>
                <a:srgbClr val="8AD0D6"/>
              </a:buClr>
              <a:buNone/>
            </a:pPr>
            <a:r>
              <a:rPr lang="tr-TR" sz="1600" b="1" err="1">
                <a:ea typeface="+mj-lt"/>
                <a:cs typeface="+mj-lt"/>
              </a:rPr>
              <a:t>Build</a:t>
            </a:r>
            <a:r>
              <a:rPr lang="tr-TR" sz="1600" b="1">
                <a:ea typeface="+mj-lt"/>
                <a:cs typeface="+mj-lt"/>
              </a:rPr>
              <a:t> a </a:t>
            </a:r>
            <a:r>
              <a:rPr lang="tr-TR" sz="1600" b="1" err="1">
                <a:ea typeface="+mj-lt"/>
                <a:cs typeface="+mj-lt"/>
              </a:rPr>
              <a:t>recursive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system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that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reflects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the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psychological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and</a:t>
            </a:r>
            <a:r>
              <a:rPr lang="tr-TR" sz="1600" b="1">
                <a:ea typeface="+mj-lt"/>
                <a:cs typeface="+mj-lt"/>
              </a:rPr>
              <a:t> temporal </a:t>
            </a:r>
            <a:r>
              <a:rPr lang="tr-TR" sz="1600" b="1" err="1">
                <a:ea typeface="+mj-lt"/>
                <a:cs typeface="+mj-lt"/>
              </a:rPr>
              <a:t>effects</a:t>
            </a:r>
            <a:r>
              <a:rPr lang="tr-TR" sz="1600" b="1">
                <a:ea typeface="+mj-lt"/>
                <a:cs typeface="+mj-lt"/>
              </a:rPr>
              <a:t> of </a:t>
            </a:r>
            <a:r>
              <a:rPr lang="tr-TR" sz="1600" b="1" err="1">
                <a:ea typeface="+mj-lt"/>
                <a:cs typeface="+mj-lt"/>
              </a:rPr>
              <a:t>failed</a:t>
            </a:r>
            <a:r>
              <a:rPr lang="tr-TR" sz="1600" b="1">
                <a:ea typeface="+mj-lt"/>
                <a:cs typeface="+mj-lt"/>
              </a:rPr>
              <a:t> time </a:t>
            </a:r>
            <a:r>
              <a:rPr lang="tr-TR" sz="1600" b="1" err="1">
                <a:ea typeface="+mj-lt"/>
                <a:cs typeface="+mj-lt"/>
              </a:rPr>
              <a:t>travel</a:t>
            </a:r>
            <a:r>
              <a:rPr lang="tr-TR" sz="1600" b="1">
                <a:ea typeface="+mj-lt"/>
                <a:cs typeface="+mj-lt"/>
              </a:rPr>
              <a:t>.</a:t>
            </a:r>
            <a:endParaRPr lang="tr-TR" sz="1800">
              <a:ea typeface="+mj-lt"/>
              <a:cs typeface="+mj-lt"/>
            </a:endParaRPr>
          </a:p>
          <a:p>
            <a:pPr marL="0" indent="0">
              <a:buNone/>
            </a:pPr>
            <a:endParaRPr lang="tr-TR" sz="1600" b="1">
              <a:ea typeface="+mj-lt"/>
              <a:cs typeface="+mj-lt"/>
            </a:endParaRPr>
          </a:p>
          <a:p>
            <a:pPr>
              <a:buClr>
                <a:srgbClr val="8AD0D6"/>
              </a:buClr>
            </a:pP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Core</a:t>
            </a: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 Components:</a:t>
            </a:r>
          </a:p>
          <a:p>
            <a:pPr marL="0" indent="0">
              <a:buClr>
                <a:srgbClr val="8AD0D6"/>
              </a:buClr>
              <a:buNone/>
            </a:pPr>
            <a:r>
              <a:rPr lang="tr-TR" sz="1800"/>
              <a:t>  </a:t>
            </a:r>
            <a:r>
              <a:rPr lang="tr-TR" sz="1800">
                <a:solidFill>
                  <a:srgbClr val="0070C0"/>
                </a:solidFill>
              </a:rPr>
              <a:t> </a:t>
            </a:r>
            <a:r>
              <a:rPr lang="tr-TR" sz="1800">
                <a:solidFill>
                  <a:schemeClr val="accent3">
                    <a:lumMod val="40000"/>
                    <a:lumOff val="60000"/>
                  </a:schemeClr>
                </a:solidFill>
              </a:rPr>
              <a:t>1-) </a:t>
            </a:r>
            <a:r>
              <a:rPr lang="tr-TR" sz="1800" b="1" err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Incremental</a:t>
            </a:r>
            <a:r>
              <a:rPr lang="tr-TR" sz="1800" b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 </a:t>
            </a:r>
            <a:r>
              <a:rPr lang="tr-TR" sz="1800" b="1" err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Loop</a:t>
            </a:r>
            <a:r>
              <a:rPr lang="tr-TR" sz="1800" b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 Manager</a:t>
            </a:r>
            <a:endParaRPr lang="tr-TR" sz="180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tr-TR" sz="1800" b="1"/>
              <a:t>     -</a:t>
            </a:r>
            <a:r>
              <a:rPr lang="tr-TR" sz="1800" b="1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Controls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all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environmental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and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visual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changes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between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loops</a:t>
            </a:r>
            <a:r>
              <a:rPr lang="tr-TR" sz="1800">
                <a:ea typeface="+mj-lt"/>
                <a:cs typeface="+mj-lt"/>
              </a:rPr>
              <a:t>.</a:t>
            </a:r>
            <a:endParaRPr lang="tr-TR" sz="1800" b="1"/>
          </a:p>
          <a:p>
            <a:pPr marL="0" indent="0">
              <a:buNone/>
            </a:pPr>
            <a:r>
              <a:rPr lang="tr-TR" sz="1800"/>
              <a:t>     -  </a:t>
            </a:r>
            <a:r>
              <a:rPr lang="tr-TR" sz="1800" err="1">
                <a:ea typeface="+mj-lt"/>
                <a:cs typeface="+mj-lt"/>
              </a:rPr>
              <a:t>Adds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mental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and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physical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degradation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effects</a:t>
            </a:r>
          </a:p>
          <a:p>
            <a:pPr marL="0" indent="0">
              <a:buNone/>
            </a:pPr>
            <a:endParaRPr lang="tr-TR" sz="1800"/>
          </a:p>
          <a:p>
            <a:pPr marL="0" indent="0">
              <a:buNone/>
            </a:pPr>
            <a:r>
              <a:rPr lang="tr-TR" sz="1800"/>
              <a:t>   </a:t>
            </a:r>
            <a:r>
              <a:rPr lang="tr-TR" sz="1800">
                <a:solidFill>
                  <a:schemeClr val="accent3">
                    <a:lumMod val="40000"/>
                    <a:lumOff val="60000"/>
                  </a:schemeClr>
                </a:solidFill>
              </a:rPr>
              <a:t>2-)  </a:t>
            </a:r>
            <a:r>
              <a:rPr lang="tr-TR" sz="1800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Server-</a:t>
            </a:r>
            <a:r>
              <a:rPr lang="tr-TR" sz="1800" err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side</a:t>
            </a:r>
            <a:r>
              <a:rPr lang="tr-TR" sz="1800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 </a:t>
            </a:r>
            <a:r>
              <a:rPr lang="tr-TR" sz="1800" err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Note</a:t>
            </a:r>
            <a:r>
              <a:rPr lang="tr-TR" sz="1800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 </a:t>
            </a:r>
            <a:r>
              <a:rPr lang="tr-TR" sz="1800" err="1">
                <a:solidFill>
                  <a:schemeClr val="accent3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Communication</a:t>
            </a:r>
            <a:endParaRPr lang="tr-TR" sz="1800" err="1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tr-TR" sz="1800" b="1"/>
              <a:t>     - </a:t>
            </a:r>
            <a:r>
              <a:rPr lang="tr-TR" sz="1800" err="1">
                <a:ea typeface="+mj-lt"/>
                <a:cs typeface="+mj-lt"/>
              </a:rPr>
              <a:t>Stores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player-written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notes</a:t>
            </a:r>
            <a:r>
              <a:rPr lang="tr-TR" sz="1800">
                <a:ea typeface="+mj-lt"/>
                <a:cs typeface="+mj-lt"/>
              </a:rPr>
              <a:t> online and syncs them </a:t>
            </a:r>
            <a:r>
              <a:rPr lang="tr-TR" sz="1800" err="1">
                <a:ea typeface="+mj-lt"/>
                <a:cs typeface="+mj-lt"/>
              </a:rPr>
              <a:t>across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matching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loops</a:t>
            </a:r>
            <a:r>
              <a:rPr lang="tr-TR" sz="1800">
                <a:ea typeface="+mj-lt"/>
                <a:cs typeface="+mj-lt"/>
              </a:rPr>
              <a:t>.</a:t>
            </a:r>
          </a:p>
          <a:p>
            <a:pPr marL="0" indent="0">
              <a:buNone/>
            </a:pPr>
            <a:r>
              <a:rPr lang="tr-TR" sz="1800"/>
              <a:t>     -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Prevents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spoilers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by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restricting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notes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to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predefined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words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and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the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same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loop</a:t>
            </a:r>
            <a:r>
              <a:rPr lang="tr-TR" sz="1800">
                <a:ea typeface="+mj-lt"/>
                <a:cs typeface="+mj-lt"/>
              </a:rPr>
              <a:t>.</a:t>
            </a:r>
            <a:endParaRPr lang="tr-TR" err="1"/>
          </a:p>
          <a:p>
            <a:pPr marL="0" indent="0">
              <a:buNone/>
            </a:pPr>
            <a:r>
              <a:rPr lang="tr-TR" sz="1800"/>
              <a:t>     - </a:t>
            </a:r>
            <a:r>
              <a:rPr lang="tr-TR" sz="1800" err="1">
                <a:ea typeface="+mj-lt"/>
                <a:cs typeface="+mj-lt"/>
              </a:rPr>
              <a:t>Creates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shared</a:t>
            </a:r>
            <a:r>
              <a:rPr lang="tr-TR" sz="1800">
                <a:ea typeface="+mj-lt"/>
                <a:cs typeface="+mj-lt"/>
              </a:rPr>
              <a:t> “</a:t>
            </a:r>
            <a:r>
              <a:rPr lang="tr-TR" sz="1800" err="1">
                <a:ea typeface="+mj-lt"/>
                <a:cs typeface="+mj-lt"/>
              </a:rPr>
              <a:t>echoes</a:t>
            </a:r>
            <a:r>
              <a:rPr lang="tr-TR" sz="1800">
                <a:ea typeface="+mj-lt"/>
                <a:cs typeface="+mj-lt"/>
              </a:rPr>
              <a:t>” </a:t>
            </a:r>
            <a:r>
              <a:rPr lang="tr-TR" sz="1800" err="1">
                <a:ea typeface="+mj-lt"/>
                <a:cs typeface="+mj-lt"/>
              </a:rPr>
              <a:t>between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timelines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and</a:t>
            </a:r>
            <a:r>
              <a:rPr lang="tr-TR" sz="1800">
                <a:ea typeface="+mj-lt"/>
                <a:cs typeface="+mj-lt"/>
              </a:rPr>
              <a:t> </a:t>
            </a:r>
            <a:r>
              <a:rPr lang="tr-TR" sz="1800" err="1">
                <a:ea typeface="+mj-lt"/>
                <a:cs typeface="+mj-lt"/>
              </a:rPr>
              <a:t>players</a:t>
            </a:r>
            <a:r>
              <a:rPr lang="tr-TR" sz="1800">
                <a:ea typeface="+mj-lt"/>
                <a:cs typeface="+mj-lt"/>
              </a:rPr>
              <a:t>.</a:t>
            </a:r>
            <a:endParaRPr lang="tr-TR"/>
          </a:p>
          <a:p>
            <a:pPr marL="0" indent="0">
              <a:buNone/>
            </a:pPr>
            <a:r>
              <a:rPr lang="tr-TR" sz="1800" b="1"/>
              <a:t> </a:t>
            </a:r>
          </a:p>
          <a:p>
            <a:pPr marL="0" indent="0">
              <a:buClr>
                <a:srgbClr val="8AD0D6"/>
              </a:buClr>
              <a:buNone/>
            </a:pPr>
            <a:endParaRPr lang="tr-TR" sz="1600" b="1"/>
          </a:p>
          <a:p>
            <a:pPr marL="0" indent="0">
              <a:buNone/>
            </a:pPr>
            <a:endParaRPr lang="tr-TR" sz="1600" b="1"/>
          </a:p>
          <a:p>
            <a:pPr marL="0" indent="0">
              <a:buNone/>
            </a:pPr>
            <a:endParaRPr lang="tr-TR" sz="1600" b="1"/>
          </a:p>
        </p:txBody>
      </p:sp>
    </p:spTree>
    <p:extLst>
      <p:ext uri="{BB962C8B-B14F-4D97-AF65-F5344CB8AC3E}">
        <p14:creationId xmlns:p14="http://schemas.microsoft.com/office/powerpoint/2010/main" val="193046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86910FD-0137-57AD-3F4D-8C45D0166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58989"/>
            <a:ext cx="9404723" cy="490005"/>
          </a:xfrm>
        </p:spPr>
        <p:txBody>
          <a:bodyPr/>
          <a:lstStyle/>
          <a:p>
            <a:r>
              <a:rPr lang="tr-TR" sz="2800">
                <a:solidFill>
                  <a:schemeClr val="tx1"/>
                </a:solidFill>
              </a:rPr>
              <a:t>BULLSEYE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E44D190-E89B-4C81-C672-53F4CC5A5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821" y="1330689"/>
            <a:ext cx="10551592" cy="401466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tr-TR" sz="1800" err="1">
                <a:solidFill>
                  <a:srgbClr val="FFFF00"/>
                </a:solidFill>
              </a:rPr>
              <a:t>Core</a:t>
            </a:r>
            <a:r>
              <a:rPr lang="tr-TR" sz="1800">
                <a:solidFill>
                  <a:srgbClr val="FFFF00"/>
                </a:solidFill>
              </a:rPr>
              <a:t> </a:t>
            </a:r>
            <a:r>
              <a:rPr lang="tr-TR" sz="1800" err="1">
                <a:solidFill>
                  <a:srgbClr val="FFFF00"/>
                </a:solidFill>
              </a:rPr>
              <a:t>Idea</a:t>
            </a:r>
            <a:endParaRPr lang="tr-TR" sz="180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tr-TR" sz="1600">
                <a:ea typeface="+mj-lt"/>
                <a:cs typeface="+mj-lt"/>
              </a:rPr>
              <a:t>A </a:t>
            </a:r>
            <a:r>
              <a:rPr lang="tr-TR" sz="1600" err="1">
                <a:ea typeface="+mj-lt"/>
                <a:cs typeface="+mj-lt"/>
              </a:rPr>
              <a:t>recursive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psychological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mystery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where</a:t>
            </a:r>
            <a:r>
              <a:rPr lang="tr-TR" sz="1600">
                <a:ea typeface="+mj-lt"/>
                <a:cs typeface="+mj-lt"/>
              </a:rPr>
              <a:t> a </a:t>
            </a:r>
            <a:r>
              <a:rPr lang="tr-TR" sz="1600" err="1">
                <a:ea typeface="+mj-lt"/>
                <a:cs typeface="+mj-lt"/>
              </a:rPr>
              <a:t>scientist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relives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same</a:t>
            </a:r>
            <a:r>
              <a:rPr lang="tr-TR" sz="1600">
                <a:ea typeface="+mj-lt"/>
                <a:cs typeface="+mj-lt"/>
              </a:rPr>
              <a:t> 30 </a:t>
            </a:r>
            <a:r>
              <a:rPr lang="tr-TR" sz="1600" err="1">
                <a:ea typeface="+mj-lt"/>
                <a:cs typeface="+mj-lt"/>
              </a:rPr>
              <a:t>minutes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to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prevent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their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companion’s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death</a:t>
            </a:r>
            <a:r>
              <a:rPr lang="tr-TR" sz="1600">
                <a:ea typeface="+mj-lt"/>
                <a:cs typeface="+mj-lt"/>
              </a:rPr>
              <a:t>, </a:t>
            </a:r>
            <a:r>
              <a:rPr lang="tr-TR" sz="1600" err="1">
                <a:ea typeface="+mj-lt"/>
                <a:cs typeface="+mj-lt"/>
              </a:rPr>
              <a:t>using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persistent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notes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to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uncover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hidden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truths</a:t>
            </a:r>
            <a:r>
              <a:rPr lang="tr-TR" sz="1600">
                <a:ea typeface="+mj-lt"/>
                <a:cs typeface="+mj-lt"/>
              </a:rPr>
              <a:t> in a </a:t>
            </a:r>
            <a:r>
              <a:rPr lang="tr-TR" sz="1600" err="1">
                <a:ea typeface="+mj-lt"/>
                <a:cs typeface="+mj-lt"/>
              </a:rPr>
              <a:t>looping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world</a:t>
            </a:r>
            <a:r>
              <a:rPr lang="tr-TR" sz="1600">
                <a:ea typeface="+mj-lt"/>
                <a:cs typeface="+mj-lt"/>
              </a:rPr>
              <a:t>.</a:t>
            </a:r>
            <a:endParaRPr lang="tr-TR" sz="1600"/>
          </a:p>
          <a:p>
            <a:pPr marL="0" indent="0">
              <a:buNone/>
            </a:pPr>
            <a:endParaRPr lang="tr-TR" sz="1600">
              <a:solidFill>
                <a:srgbClr val="FFFFFF"/>
              </a:solidFill>
              <a:ea typeface="+mj-lt"/>
              <a:cs typeface="+mj-lt"/>
            </a:endParaRPr>
          </a:p>
          <a:p>
            <a:pPr>
              <a:buClr>
                <a:srgbClr val="8AD0D6"/>
              </a:buClr>
            </a:pP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Technical </a:t>
            </a: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Innovation</a:t>
            </a:r>
            <a:endParaRPr lang="tr-TR" sz="1800">
              <a:solidFill>
                <a:srgbClr val="FFFF00"/>
              </a:solidFill>
              <a:ea typeface="+mj-lt"/>
              <a:cs typeface="+mj-lt"/>
            </a:endParaRPr>
          </a:p>
          <a:p>
            <a:pPr marL="0" indent="0">
              <a:buClr>
                <a:srgbClr val="8AD0D6"/>
              </a:buClr>
              <a:buNone/>
            </a:pPr>
            <a:r>
              <a:rPr lang="tr-TR" sz="1600">
                <a:ea typeface="+mj-lt"/>
                <a:cs typeface="+mj-lt"/>
              </a:rPr>
              <a:t>A </a:t>
            </a:r>
            <a:r>
              <a:rPr lang="tr-TR" sz="1600" b="1">
                <a:ea typeface="+mj-lt"/>
                <a:cs typeface="+mj-lt"/>
              </a:rPr>
              <a:t>Game </a:t>
            </a:r>
            <a:r>
              <a:rPr lang="tr-TR" sz="1600" b="1" err="1">
                <a:ea typeface="+mj-lt"/>
                <a:cs typeface="+mj-lt"/>
              </a:rPr>
              <a:t>State</a:t>
            </a:r>
            <a:r>
              <a:rPr lang="tr-TR" sz="1600" b="1">
                <a:ea typeface="+mj-lt"/>
                <a:cs typeface="+mj-lt"/>
              </a:rPr>
              <a:t> Manager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connects</a:t>
            </a:r>
            <a:r>
              <a:rPr lang="tr-TR" sz="1600">
                <a:ea typeface="+mj-lt"/>
                <a:cs typeface="+mj-lt"/>
              </a:rPr>
              <a:t> two </a:t>
            </a:r>
            <a:r>
              <a:rPr lang="tr-TR" sz="1600" err="1">
                <a:ea typeface="+mj-lt"/>
                <a:cs typeface="+mj-lt"/>
              </a:rPr>
              <a:t>systems</a:t>
            </a:r>
            <a:r>
              <a:rPr lang="tr-TR" sz="1600">
                <a:ea typeface="+mj-lt"/>
                <a:cs typeface="+mj-lt"/>
              </a:rPr>
              <a:t>:</a:t>
            </a:r>
            <a:endParaRPr lang="tr-TR" sz="1600"/>
          </a:p>
          <a:p>
            <a:pPr marL="0" indent="0">
              <a:buClr>
                <a:srgbClr val="8AD0D6"/>
              </a:buClr>
              <a:buNone/>
            </a:pPr>
            <a:r>
              <a:rPr lang="tr-TR" sz="1600" b="1">
                <a:ea typeface="+mj-lt"/>
                <a:cs typeface="+mj-lt"/>
              </a:rPr>
              <a:t>           1-)  Server-</a:t>
            </a:r>
            <a:r>
              <a:rPr lang="tr-TR" sz="1600" b="1" err="1">
                <a:ea typeface="+mj-lt"/>
                <a:cs typeface="+mj-lt"/>
              </a:rPr>
              <a:t>based</a:t>
            </a:r>
            <a:r>
              <a:rPr lang="tr-TR" sz="1600" b="1">
                <a:ea typeface="+mj-lt"/>
                <a:cs typeface="+mj-lt"/>
              </a:rPr>
              <a:t> </a:t>
            </a:r>
            <a:r>
              <a:rPr lang="tr-TR" sz="1600" b="1" err="1">
                <a:ea typeface="+mj-lt"/>
                <a:cs typeface="+mj-lt"/>
              </a:rPr>
              <a:t>notes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shared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between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players</a:t>
            </a:r>
            <a:r>
              <a:rPr lang="tr-TR" sz="1600">
                <a:ea typeface="+mj-lt"/>
                <a:cs typeface="+mj-lt"/>
              </a:rPr>
              <a:t> in </a:t>
            </a:r>
            <a:r>
              <a:rPr lang="tr-TR" sz="1600" err="1">
                <a:ea typeface="+mj-lt"/>
                <a:cs typeface="+mj-lt"/>
              </a:rPr>
              <a:t>the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same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loop</a:t>
            </a:r>
            <a:r>
              <a:rPr lang="tr-TR" sz="1600">
                <a:ea typeface="+mj-lt"/>
                <a:cs typeface="+mj-lt"/>
              </a:rPr>
              <a:t>.</a:t>
            </a:r>
            <a:endParaRPr lang="tr-TR" sz="1600"/>
          </a:p>
          <a:p>
            <a:pPr marL="0" indent="0">
              <a:buClr>
                <a:srgbClr val="8AD0D6"/>
              </a:buClr>
              <a:buNone/>
            </a:pPr>
            <a:r>
              <a:rPr lang="tr-TR" sz="1600" b="1">
                <a:ea typeface="+mj-lt"/>
                <a:cs typeface="+mj-lt"/>
              </a:rPr>
              <a:t>           2-)  Madness </a:t>
            </a:r>
            <a:r>
              <a:rPr lang="tr-TR" sz="1600" b="1" err="1">
                <a:ea typeface="+mj-lt"/>
                <a:cs typeface="+mj-lt"/>
              </a:rPr>
              <a:t>system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that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visually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shows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mental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decay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through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distorted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text</a:t>
            </a:r>
            <a:r>
              <a:rPr lang="tr-TR" sz="1600">
                <a:ea typeface="+mj-lt"/>
                <a:cs typeface="+mj-lt"/>
              </a:rPr>
              <a:t> </a:t>
            </a:r>
            <a:r>
              <a:rPr lang="tr-TR" sz="1600" err="1">
                <a:ea typeface="+mj-lt"/>
                <a:cs typeface="+mj-lt"/>
              </a:rPr>
              <a:t>and</a:t>
            </a:r>
            <a:r>
              <a:rPr lang="tr-TR" sz="1600">
                <a:ea typeface="+mj-lt"/>
                <a:cs typeface="+mj-lt"/>
              </a:rPr>
              <a:t> UI </a:t>
            </a:r>
            <a:r>
              <a:rPr lang="tr-TR" sz="1600" err="1">
                <a:ea typeface="+mj-lt"/>
                <a:cs typeface="+mj-lt"/>
              </a:rPr>
              <a:t>changes</a:t>
            </a:r>
            <a:r>
              <a:rPr lang="tr-TR" sz="1600">
                <a:ea typeface="+mj-lt"/>
                <a:cs typeface="+mj-lt"/>
              </a:rPr>
              <a:t>.</a:t>
            </a:r>
            <a:endParaRPr lang="tr-TR"/>
          </a:p>
          <a:p>
            <a:pPr marL="0" indent="0">
              <a:buNone/>
            </a:pPr>
            <a:endParaRPr lang="tr-TR" sz="1600">
              <a:solidFill>
                <a:srgbClr val="FFFFFF"/>
              </a:solidFill>
              <a:ea typeface="+mj-lt"/>
              <a:cs typeface="+mj-lt"/>
            </a:endParaRPr>
          </a:p>
          <a:p>
            <a:pPr>
              <a:buClr>
                <a:srgbClr val="8AD0D6"/>
              </a:buClr>
            </a:pP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Stretch</a:t>
            </a: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 </a:t>
            </a: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Layer</a:t>
            </a: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 (</a:t>
            </a: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Future</a:t>
            </a: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 </a:t>
            </a:r>
            <a:r>
              <a:rPr lang="tr-TR" sz="1800" err="1">
                <a:solidFill>
                  <a:srgbClr val="FFFF00"/>
                </a:solidFill>
                <a:ea typeface="+mj-lt"/>
                <a:cs typeface="+mj-lt"/>
              </a:rPr>
              <a:t>Potential</a:t>
            </a:r>
            <a:r>
              <a:rPr lang="tr-TR" sz="1800">
                <a:solidFill>
                  <a:srgbClr val="FFFF00"/>
                </a:solidFill>
                <a:ea typeface="+mj-lt"/>
                <a:cs typeface="+mj-lt"/>
              </a:rPr>
              <a:t>)</a:t>
            </a:r>
          </a:p>
          <a:p>
            <a:pPr marL="0" indent="0">
              <a:buNone/>
            </a:pPr>
            <a:r>
              <a:rPr lang="tr-TR" sz="1600" err="1">
                <a:ea typeface="+mj-lt"/>
                <a:cs typeface="+mj-lt"/>
              </a:rPr>
              <a:t>Adaptive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puzzles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and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changing</a:t>
            </a:r>
            <a:r>
              <a:rPr lang="tr-TR" sz="1600">
                <a:ea typeface="+mj-lt"/>
                <a:cs typeface="+mj-lt"/>
              </a:rPr>
              <a:t> time </a:t>
            </a:r>
            <a:r>
              <a:rPr lang="tr-TR" sz="1600" err="1">
                <a:ea typeface="+mj-lt"/>
                <a:cs typeface="+mj-lt"/>
              </a:rPr>
              <a:t>limits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could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make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each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loop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react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to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player’s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past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actions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and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notes</a:t>
            </a:r>
            <a:r>
              <a:rPr lang="tr-TR" sz="1600">
                <a:ea typeface="+mj-lt"/>
                <a:cs typeface="+mj-lt"/>
              </a:rPr>
              <a:t>, </a:t>
            </a:r>
            <a:r>
              <a:rPr lang="tr-TR" sz="1600" err="1">
                <a:ea typeface="+mj-lt"/>
                <a:cs typeface="+mj-lt"/>
              </a:rPr>
              <a:t>creating</a:t>
            </a:r>
            <a:r>
              <a:rPr lang="tr-TR" sz="1600">
                <a:ea typeface="+mj-lt"/>
                <a:cs typeface="+mj-lt"/>
              </a:rPr>
              <a:t> a </a:t>
            </a:r>
            <a:r>
              <a:rPr lang="tr-TR" sz="1600" err="1">
                <a:ea typeface="+mj-lt"/>
                <a:cs typeface="+mj-lt"/>
              </a:rPr>
              <a:t>dynamic</a:t>
            </a:r>
            <a:r>
              <a:rPr lang="tr-TR" sz="1600">
                <a:ea typeface="+mj-lt"/>
                <a:cs typeface="+mj-lt"/>
              </a:rPr>
              <a:t>, </a:t>
            </a:r>
            <a:r>
              <a:rPr lang="tr-TR" sz="1600" err="1">
                <a:ea typeface="+mj-lt"/>
                <a:cs typeface="+mj-lt"/>
              </a:rPr>
              <a:t>unpredictable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world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that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still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preserves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the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recursive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core</a:t>
            </a:r>
            <a:r>
              <a:rPr lang="tr-TR" sz="1600">
                <a:ea typeface="+mj-lt"/>
                <a:cs typeface="+mj-lt"/>
              </a:rPr>
              <a:t> of </a:t>
            </a:r>
            <a:r>
              <a:rPr lang="tr-TR" sz="1600" err="1">
                <a:ea typeface="+mj-lt"/>
                <a:cs typeface="+mj-lt"/>
              </a:rPr>
              <a:t>the</a:t>
            </a:r>
            <a:r>
              <a:rPr lang="tr-TR" sz="1600">
                <a:ea typeface="+mj-lt"/>
                <a:cs typeface="+mj-lt"/>
              </a:rPr>
              <a:t> </a:t>
            </a:r>
            <a:r>
              <a:rPr lang="tr-TR" sz="1600" err="1">
                <a:ea typeface="+mj-lt"/>
                <a:cs typeface="+mj-lt"/>
              </a:rPr>
              <a:t>game</a:t>
            </a:r>
            <a:r>
              <a:rPr lang="tr-TR" sz="1600">
                <a:ea typeface="+mj-lt"/>
                <a:cs typeface="+mj-lt"/>
              </a:rPr>
              <a:t>.</a:t>
            </a:r>
            <a:endParaRPr lang="tr-TR" sz="1600"/>
          </a:p>
          <a:p>
            <a:pPr marL="0" indent="0">
              <a:buNone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991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1FF76588-453F-94E1-4EC8-F39FE5E2A420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>
                <a:solidFill>
                  <a:schemeClr val="tx1"/>
                </a:solidFill>
              </a:rPr>
              <a:t>BULLSEYE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2" name="Picture 1" descr="A diagram of a game&#10;&#10;AI-generated content may be incorrect.">
            <a:extLst>
              <a:ext uri="{FF2B5EF4-FFF2-40B4-BE49-F238E27FC236}">
                <a16:creationId xmlns:a16="http://schemas.microsoft.com/office/drawing/2014/main" id="{5ACD3618-B4C9-C260-3EE5-E41BF193F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0"/>
            <a:ext cx="640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45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DA8B6-620C-C29A-F0C5-4A70EC0FC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1081912"/>
            <a:ext cx="8946541" cy="4899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rgbClr val="FFFF00"/>
                </a:solidFill>
              </a:rPr>
              <a:t>What makes our game cool?</a:t>
            </a:r>
            <a:endParaRPr lang="en-US">
              <a:solidFill>
                <a:srgbClr val="FFFF00"/>
              </a:solidFill>
            </a:endParaRPr>
          </a:p>
          <a:p>
            <a:pPr>
              <a:buClr>
                <a:srgbClr val="8AD0D6"/>
              </a:buClr>
            </a:pPr>
            <a:endParaRPr lang="en-GB"/>
          </a:p>
          <a:p>
            <a:pPr marL="0" indent="0">
              <a:lnSpc>
                <a:spcPct val="80000"/>
              </a:lnSpc>
              <a:buClr>
                <a:srgbClr val="8AD0D6"/>
              </a:buClr>
              <a:buNone/>
            </a:pPr>
            <a:endParaRPr lang="en-GB"/>
          </a:p>
          <a:p>
            <a:pPr>
              <a:buClr>
                <a:srgbClr val="8AD0D6"/>
              </a:buClr>
            </a:pPr>
            <a:endParaRPr lang="en-GB"/>
          </a:p>
        </p:txBody>
      </p:sp>
      <p:sp>
        <p:nvSpPr>
          <p:cNvPr id="7" name="Başlık 1">
            <a:extLst>
              <a:ext uri="{FF2B5EF4-FFF2-40B4-BE49-F238E27FC236}">
                <a16:creationId xmlns:a16="http://schemas.microsoft.com/office/drawing/2014/main" id="{4BD70DE7-9B26-6793-BD64-0DCAE0CFEA83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>
                <a:solidFill>
                  <a:schemeClr val="tx1"/>
                </a:solidFill>
              </a:rPr>
              <a:t>ASSESSMENT 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1F6EED-693B-066D-AE4E-74750C26CF2D}"/>
              </a:ext>
            </a:extLst>
          </p:cNvPr>
          <p:cNvSpPr txBox="1"/>
          <p:nvPr/>
        </p:nvSpPr>
        <p:spPr>
          <a:xfrm>
            <a:off x="648244" y="1811927"/>
            <a:ext cx="8543108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GB" sz="1600" baseline="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Main Strengths</a:t>
            </a:r>
            <a:r>
              <a:rPr lang="en-GB" sz="160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​</a:t>
            </a:r>
          </a:p>
          <a:p>
            <a:pPr marL="285750" lvl="0" indent="-28575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Psychological time-loop experience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85750" lvl="0" indent="-28575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World resets, but the player does not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85750" lvl="0" indent="-28575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Environment becomes darker and more distorted each loop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85750" lvl="0" indent="-28575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Companion </a:t>
            </a:r>
            <a:r>
              <a:rPr lang="en-GB" sz="1600" baseline="0" err="1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behavior</a:t>
            </a: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 changes with player sanity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85750" lvl="0" indent="-28575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Persistent notes survive across loops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85750" indent="-285750">
              <a:buFont typeface="Arial"/>
              <a:buChar char="•"/>
            </a:pPr>
            <a:endParaRPr lang="en-GB" sz="1600">
              <a:solidFill>
                <a:srgbClr val="FFFFFF"/>
              </a:solidFill>
              <a:latin typeface="Century Gothic"/>
              <a:ea typeface="Segoe UI"/>
              <a:cs typeface="Arial"/>
            </a:endParaRPr>
          </a:p>
          <a:p>
            <a:pPr rtl="0"/>
            <a:r>
              <a:rPr lang="en-GB" sz="1600" baseline="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Unique Hook</a:t>
            </a:r>
            <a:r>
              <a:rPr lang="en-GB" sz="160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​</a:t>
            </a:r>
          </a:p>
          <a:p>
            <a:pPr marL="228600" lvl="0" indent="-22860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Online note system: players find messages written by others in earlier timelines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Notes act as shared clues from “parallel” versions of the world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rtl="0"/>
            <a:r>
              <a:rPr lang="en-GB" sz="1600">
                <a:solidFill>
                  <a:srgbClr val="FFFFFF"/>
                </a:solidFill>
                <a:latin typeface="Century Gothic"/>
                <a:ea typeface="Segoe UI"/>
                <a:cs typeface="Segoe UI"/>
              </a:rPr>
              <a:t>​</a:t>
            </a:r>
          </a:p>
          <a:p>
            <a:pPr rtl="0"/>
            <a:r>
              <a:rPr lang="en-GB" sz="1600" baseline="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Core Gameplay</a:t>
            </a:r>
            <a:r>
              <a:rPr lang="en-GB" sz="1600">
                <a:solidFill>
                  <a:srgbClr val="FFFF00"/>
                </a:solidFill>
                <a:latin typeface="Century Gothic"/>
                <a:ea typeface="Segoe UI"/>
                <a:cs typeface="Segoe UI"/>
              </a:rPr>
              <a:t>​</a:t>
            </a:r>
          </a:p>
          <a:p>
            <a:pPr marL="228600" lvl="0" indent="-22860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Solve a mystery using memory, observation, and deduction</a:t>
            </a:r>
            <a:r>
              <a:rPr lang="en-GB" sz="160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Arial"/>
              <a:buChar char="•"/>
            </a:pPr>
            <a:r>
              <a:rPr lang="en-GB" sz="1600" baseline="0">
                <a:solidFill>
                  <a:srgbClr val="FFFFFF"/>
                </a:solidFill>
                <a:latin typeface="Century Gothic"/>
                <a:ea typeface="Arial"/>
                <a:cs typeface="Arial"/>
              </a:rPr>
              <a:t>No combat — tension comes from limited time and psychological decay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493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F073C-8AD4-4AC0-4395-BFF6AEED7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1034015"/>
            <a:ext cx="8946541" cy="5161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rgbClr val="FFFF00"/>
                </a:solidFill>
              </a:rPr>
              <a:t>Who</a:t>
            </a:r>
            <a:r>
              <a:rPr lang="en-GB">
                <a:solidFill>
                  <a:srgbClr val="FFFF00"/>
                </a:solidFill>
                <a:ea typeface="+mj-lt"/>
                <a:cs typeface="+mj-lt"/>
              </a:rPr>
              <a:t> Plays This &amp; What Does Success Look Like?</a:t>
            </a:r>
            <a:endParaRPr lang="en-GB">
              <a:solidFill>
                <a:srgbClr val="FFFF00"/>
              </a:solidFill>
            </a:endParaRPr>
          </a:p>
        </p:txBody>
      </p:sp>
      <p:sp>
        <p:nvSpPr>
          <p:cNvPr id="5" name="Başlık 1">
            <a:extLst>
              <a:ext uri="{FF2B5EF4-FFF2-40B4-BE49-F238E27FC236}">
                <a16:creationId xmlns:a16="http://schemas.microsoft.com/office/drawing/2014/main" id="{0ED703BF-5CE3-39BE-90BD-6754FA07A490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>
                <a:solidFill>
                  <a:schemeClr val="tx1"/>
                </a:solidFill>
              </a:rPr>
              <a:t>ASSESSMENT 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DCC419-B947-A717-BF37-5FC8729EF1C8}"/>
              </a:ext>
            </a:extLst>
          </p:cNvPr>
          <p:cNvSpPr txBox="1"/>
          <p:nvPr/>
        </p:nvSpPr>
        <p:spPr>
          <a:xfrm>
            <a:off x="839015" y="1646192"/>
            <a:ext cx="9629775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FF00"/>
                </a:solidFill>
              </a:rPr>
              <a:t>Who Will Enjoy It</a:t>
            </a:r>
            <a:endParaRPr lang="en-US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/>
              <a:t>Fans of narrative mysteries and psychological thrillers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Players who enjoy subtle horror, environmental clues, and story-driven puzzles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Similar audience to: Outer Wilds, SOMA, PT, Observer</a:t>
            </a:r>
          </a:p>
          <a:p>
            <a:pPr marL="285750" indent="-285750">
              <a:buFont typeface="Arial"/>
              <a:buChar char="•"/>
            </a:pPr>
            <a:endParaRPr lang="en-GB">
              <a:solidFill>
                <a:srgbClr val="FFFFFF"/>
              </a:solidFill>
            </a:endParaRPr>
          </a:p>
          <a:p>
            <a:r>
              <a:rPr lang="en-GB">
                <a:solidFill>
                  <a:srgbClr val="FFFF00"/>
                </a:solidFill>
              </a:rPr>
              <a:t>What Players Do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Explore the lab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Read and leave notes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Observe changes across loops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Uncover how to prevent the companion’s death</a:t>
            </a:r>
          </a:p>
          <a:p>
            <a:pPr marL="285750" indent="-285750">
              <a:buFont typeface="Arial"/>
              <a:buChar char="•"/>
            </a:pPr>
            <a:endParaRPr lang="en-GB">
              <a:solidFill>
                <a:srgbClr val="FFFFFF"/>
              </a:solidFill>
            </a:endParaRPr>
          </a:p>
          <a:p>
            <a:r>
              <a:rPr lang="en-GB">
                <a:solidFill>
                  <a:srgbClr val="FFFF00"/>
                </a:solidFill>
              </a:rPr>
              <a:t>Success Criteria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Each loop feels more unsettling and different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Notes meaningfully help players progress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Sanity system creates emotional tension</a:t>
            </a:r>
          </a:p>
          <a:p>
            <a:pPr marL="285750" indent="-285750">
              <a:buFont typeface="Arial"/>
              <a:buChar char="•"/>
            </a:pPr>
            <a:r>
              <a:rPr lang="en-GB"/>
              <a:t>Players feel a strong desire to attempt “just one more loop”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82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1">
            <a:extLst>
              <a:ext uri="{FF2B5EF4-FFF2-40B4-BE49-F238E27FC236}">
                <a16:creationId xmlns:a16="http://schemas.microsoft.com/office/drawing/2014/main" id="{B8B2D38A-9E22-7BE4-2630-DC313573C7BC}"/>
              </a:ext>
            </a:extLst>
          </p:cNvPr>
          <p:cNvSpPr txBox="1">
            <a:spLocks/>
          </p:cNvSpPr>
          <p:nvPr/>
        </p:nvSpPr>
        <p:spPr>
          <a:xfrm>
            <a:off x="646111" y="258989"/>
            <a:ext cx="9404723" cy="490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800" err="1"/>
              <a:t>Sketches</a:t>
            </a:r>
            <a:br>
              <a:rPr lang="tr-TR" sz="2800">
                <a:solidFill>
                  <a:schemeClr val="tx1"/>
                </a:solidFill>
              </a:rPr>
            </a:br>
            <a:endParaRPr lang="tr-TR" sz="2800" err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AC19FD-1412-AEA9-2274-CC2ACE13B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682" y="818606"/>
            <a:ext cx="8756636" cy="584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906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Ion</vt:lpstr>
      <vt:lpstr>THE MEMORY CHAMBER</vt:lpstr>
      <vt:lpstr>Overview</vt:lpstr>
      <vt:lpstr>Game Description</vt:lpstr>
      <vt:lpstr>Technical Achievements</vt:lpstr>
      <vt:lpstr>BULLSEYE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34</cp:revision>
  <dcterms:created xsi:type="dcterms:W3CDTF">2025-11-04T17:22:33Z</dcterms:created>
  <dcterms:modified xsi:type="dcterms:W3CDTF">2025-11-04T22:38:06Z</dcterms:modified>
</cp:coreProperties>
</file>