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Playfair Display Medium"/>
      <p:regular r:id="rId15"/>
      <p:bold r:id="rId16"/>
      <p:italic r:id="rId17"/>
      <p:boldItalic r:id="rId18"/>
    </p:embeddedFont>
    <p:embeddedFont>
      <p:font typeface="Playfair Display"/>
      <p:regular r:id="rId19"/>
      <p:bold r:id="rId20"/>
      <p:italic r:id="rId21"/>
      <p:boldItalic r:id="rId22"/>
    </p:embeddedFont>
    <p:embeddedFont>
      <p:font typeface="Playfair Display SemiBold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bold.fntdata"/><Relationship Id="rId22" Type="http://schemas.openxmlformats.org/officeDocument/2006/relationships/font" Target="fonts/PlayfairDisplay-boldItalic.fntdata"/><Relationship Id="rId21" Type="http://schemas.openxmlformats.org/officeDocument/2006/relationships/font" Target="fonts/PlayfairDisplay-italic.fntdata"/><Relationship Id="rId24" Type="http://schemas.openxmlformats.org/officeDocument/2006/relationships/font" Target="fonts/PlayfairDisplaySemiBold-bold.fntdata"/><Relationship Id="rId23" Type="http://schemas.openxmlformats.org/officeDocument/2006/relationships/font" Target="fonts/PlayfairDisplaySemiBo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layfairDisplaySemiBold-boldItalic.fntdata"/><Relationship Id="rId25" Type="http://schemas.openxmlformats.org/officeDocument/2006/relationships/font" Target="fonts/PlayfairDisplaySemiBold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PlayfairDisplayMedium-regular.fntdata"/><Relationship Id="rId14" Type="http://schemas.openxmlformats.org/officeDocument/2006/relationships/slide" Target="slides/slide8.xml"/><Relationship Id="rId17" Type="http://schemas.openxmlformats.org/officeDocument/2006/relationships/font" Target="fonts/PlayfairDisplayMedium-italic.fntdata"/><Relationship Id="rId16" Type="http://schemas.openxmlformats.org/officeDocument/2006/relationships/font" Target="fonts/PlayfairDisplayMedium-bold.fntdata"/><Relationship Id="rId19" Type="http://schemas.openxmlformats.org/officeDocument/2006/relationships/font" Target="fonts/PlayfairDisplay-regular.fntdata"/><Relationship Id="rId18" Type="http://schemas.openxmlformats.org/officeDocument/2006/relationships/font" Target="fonts/PlayfairDisplayMedium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a6578c102_2_4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36a6578c102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6a6578c102_2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36a6578c102_2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275a2ee5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g36275a2ee5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6d5bfa7523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36d5bfa7523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d5bfa752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36d5bfa752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6d5bfa7523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36d5bfa752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a6578c10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g36a6578c10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275a2ee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36275a2ee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 title="323e0985-8869-426c-a231-ca866521f0e2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750" y="-63800"/>
            <a:ext cx="9855149" cy="56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5"/>
          <p:cNvSpPr txBox="1"/>
          <p:nvPr>
            <p:ph type="ctrTitle"/>
          </p:nvPr>
        </p:nvSpPr>
        <p:spPr>
          <a:xfrm>
            <a:off x="311700" y="719875"/>
            <a:ext cx="8520600" cy="10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ru" sz="45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Echoes to Knowwhere</a:t>
            </a:r>
            <a:endParaRPr b="1" sz="45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1" name="Google Shape;101;p25"/>
          <p:cNvSpPr txBox="1"/>
          <p:nvPr>
            <p:ph idx="1" type="subTitle"/>
          </p:nvPr>
        </p:nvSpPr>
        <p:spPr>
          <a:xfrm>
            <a:off x="3254250" y="1730275"/>
            <a:ext cx="26355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400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nowhere devs</a:t>
            </a:r>
            <a:endParaRPr sz="2400"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sp>
        <p:nvSpPr>
          <p:cNvPr id="102" name="Google Shape;102;p25"/>
          <p:cNvSpPr txBox="1"/>
          <p:nvPr>
            <p:ph idx="1" type="subTitle"/>
          </p:nvPr>
        </p:nvSpPr>
        <p:spPr>
          <a:xfrm>
            <a:off x="6289275" y="4130600"/>
            <a:ext cx="2793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81818"/>
              <a:buNone/>
            </a:pPr>
            <a:r>
              <a:rPr lang="ru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Jasmina Vulovic</a:t>
            </a:r>
            <a:endParaRPr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81818"/>
              <a:buNone/>
            </a:pPr>
            <a:r>
              <a:rPr lang="ru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Ivan Rozhdestvenskii</a:t>
            </a:r>
            <a:endParaRPr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81818"/>
              <a:buNone/>
            </a:pPr>
            <a:r>
              <a:rPr lang="ru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Aleksandar Arnaudov</a:t>
            </a:r>
            <a:endParaRPr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ru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Feedback in 2 Words:	</a:t>
            </a:r>
            <a:endParaRPr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sp>
        <p:nvSpPr>
          <p:cNvPr id="108" name="Google Shape;108;p26"/>
          <p:cNvSpPr/>
          <p:nvPr/>
        </p:nvSpPr>
        <p:spPr>
          <a:xfrm>
            <a:off x="811600" y="1496175"/>
            <a:ext cx="1764300" cy="3309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Injection system</a:t>
            </a:r>
            <a:endParaRPr/>
          </a:p>
        </p:txBody>
      </p:sp>
      <p:sp>
        <p:nvSpPr>
          <p:cNvPr id="109" name="Google Shape;109;p26"/>
          <p:cNvSpPr/>
          <p:nvPr/>
        </p:nvSpPr>
        <p:spPr>
          <a:xfrm>
            <a:off x="5239100" y="1766275"/>
            <a:ext cx="1764300" cy="3309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Intro design</a:t>
            </a:r>
            <a:endParaRPr/>
          </a:p>
        </p:txBody>
      </p:sp>
      <p:sp>
        <p:nvSpPr>
          <p:cNvPr id="110" name="Google Shape;110;p26"/>
          <p:cNvSpPr/>
          <p:nvPr/>
        </p:nvSpPr>
        <p:spPr>
          <a:xfrm>
            <a:off x="2064150" y="2043300"/>
            <a:ext cx="2316900" cy="330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Incomplete narrative</a:t>
            </a:r>
            <a:endParaRPr/>
          </a:p>
        </p:txBody>
      </p:sp>
      <p:sp>
        <p:nvSpPr>
          <p:cNvPr id="111" name="Google Shape;111;p26"/>
          <p:cNvSpPr/>
          <p:nvPr/>
        </p:nvSpPr>
        <p:spPr>
          <a:xfrm>
            <a:off x="4627775" y="2758050"/>
            <a:ext cx="1764300" cy="330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Unclear notes</a:t>
            </a:r>
            <a:endParaRPr/>
          </a:p>
        </p:txBody>
      </p:sp>
      <p:sp>
        <p:nvSpPr>
          <p:cNvPr id="112" name="Google Shape;112;p26"/>
          <p:cNvSpPr/>
          <p:nvPr/>
        </p:nvSpPr>
        <p:spPr>
          <a:xfrm>
            <a:off x="2462625" y="2649575"/>
            <a:ext cx="1764300" cy="330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Simple puzzle</a:t>
            </a:r>
            <a:endParaRPr/>
          </a:p>
        </p:txBody>
      </p:sp>
      <p:sp>
        <p:nvSpPr>
          <p:cNvPr id="113" name="Google Shape;113;p26"/>
          <p:cNvSpPr/>
          <p:nvPr/>
        </p:nvSpPr>
        <p:spPr>
          <a:xfrm>
            <a:off x="2340450" y="3562900"/>
            <a:ext cx="1764300" cy="3309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Cool visuals</a:t>
            </a:r>
            <a:endParaRPr/>
          </a:p>
        </p:txBody>
      </p:sp>
      <p:sp>
        <p:nvSpPr>
          <p:cNvPr id="114" name="Google Shape;114;p26"/>
          <p:cNvSpPr/>
          <p:nvPr/>
        </p:nvSpPr>
        <p:spPr>
          <a:xfrm>
            <a:off x="705900" y="3073850"/>
            <a:ext cx="2316900" cy="330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Weapon pick-up</a:t>
            </a:r>
            <a:endParaRPr/>
          </a:p>
        </p:txBody>
      </p:sp>
      <p:sp>
        <p:nvSpPr>
          <p:cNvPr id="115" name="Google Shape;115;p26"/>
          <p:cNvSpPr/>
          <p:nvPr/>
        </p:nvSpPr>
        <p:spPr>
          <a:xfrm>
            <a:off x="6673775" y="2404200"/>
            <a:ext cx="1764300" cy="330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Buggy gameplay</a:t>
            </a:r>
            <a:endParaRPr/>
          </a:p>
        </p:txBody>
      </p:sp>
      <p:sp>
        <p:nvSpPr>
          <p:cNvPr id="116" name="Google Shape;116;p26"/>
          <p:cNvSpPr/>
          <p:nvPr/>
        </p:nvSpPr>
        <p:spPr>
          <a:xfrm>
            <a:off x="6452000" y="3278500"/>
            <a:ext cx="1764300" cy="3309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Narrative clues</a:t>
            </a:r>
            <a:endParaRPr/>
          </a:p>
        </p:txBody>
      </p:sp>
      <p:sp>
        <p:nvSpPr>
          <p:cNvPr id="117" name="Google Shape;117;p26"/>
          <p:cNvSpPr/>
          <p:nvPr/>
        </p:nvSpPr>
        <p:spPr>
          <a:xfrm>
            <a:off x="4396225" y="3404750"/>
            <a:ext cx="1764300" cy="330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Slow performance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/>
          <p:nvPr/>
        </p:nvSpPr>
        <p:spPr>
          <a:xfrm>
            <a:off x="277425" y="443725"/>
            <a:ext cx="528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Demographics</a:t>
            </a: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:	</a:t>
            </a:r>
            <a:endParaRPr sz="2800"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pic>
        <p:nvPicPr>
          <p:cNvPr id="123" name="Google Shape;12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348" y="1146213"/>
            <a:ext cx="3916500" cy="269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7"/>
          <p:cNvPicPr preferRelativeResize="0"/>
          <p:nvPr/>
        </p:nvPicPr>
        <p:blipFill rotWithShape="1">
          <a:blip r:embed="rId4">
            <a:alphaModFix/>
          </a:blip>
          <a:srcRect b="583" l="3465" r="0" t="583"/>
          <a:stretch/>
        </p:blipFill>
        <p:spPr>
          <a:xfrm>
            <a:off x="4460150" y="210625"/>
            <a:ext cx="4324374" cy="289452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7"/>
          <p:cNvSpPr txBox="1"/>
          <p:nvPr/>
        </p:nvSpPr>
        <p:spPr>
          <a:xfrm>
            <a:off x="4999125" y="3253900"/>
            <a:ext cx="34602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10 playtesters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Ages 21–25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Diverse academic and professional backgrounds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Varied gaming experience levels</a:t>
            </a:r>
            <a:endParaRPr sz="1300"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/>
        </p:nvSpPr>
        <p:spPr>
          <a:xfrm>
            <a:off x="277425" y="443725"/>
            <a:ext cx="528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Sanity System</a:t>
            </a: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:	</a:t>
            </a:r>
            <a:endParaRPr sz="2800"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sp>
        <p:nvSpPr>
          <p:cNvPr id="131" name="Google Shape;131;p28"/>
          <p:cNvSpPr txBox="1"/>
          <p:nvPr/>
        </p:nvSpPr>
        <p:spPr>
          <a:xfrm>
            <a:off x="5360025" y="2149200"/>
            <a:ext cx="34602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Confusing: Black out, disabled movement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Boring: not noticeable</a:t>
            </a: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impact on player performance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132" name="Google Shape;13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300" y="1199900"/>
            <a:ext cx="5055225" cy="2623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/>
        </p:nvSpPr>
        <p:spPr>
          <a:xfrm>
            <a:off x="277425" y="443725"/>
            <a:ext cx="528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Difficulty:	</a:t>
            </a:r>
            <a:endParaRPr sz="2800"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sp>
        <p:nvSpPr>
          <p:cNvPr id="138" name="Google Shape;138;p29"/>
          <p:cNvSpPr txBox="1"/>
          <p:nvPr/>
        </p:nvSpPr>
        <p:spPr>
          <a:xfrm>
            <a:off x="5360025" y="2149200"/>
            <a:ext cx="34602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Simple puzzle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Easy enemy avoidance</a:t>
            </a:r>
            <a:endParaRPr b="1" sz="1300">
              <a:solidFill>
                <a:srgbClr val="F5C87A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300"/>
              <a:buFont typeface="Playfair Display Medium"/>
              <a:buChar char="●"/>
            </a:pPr>
            <a:r>
              <a:rPr b="1" lang="ru" sz="1300">
                <a:solidFill>
                  <a:srgbClr val="F5C87A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Strong boosts</a:t>
            </a:r>
            <a:endParaRPr sz="1300"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pic>
        <p:nvPicPr>
          <p:cNvPr id="139" name="Google Shape;13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150" y="1211725"/>
            <a:ext cx="4694325" cy="2833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/>
        </p:nvSpPr>
        <p:spPr>
          <a:xfrm>
            <a:off x="277425" y="443725"/>
            <a:ext cx="528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Players Feedback:</a:t>
            </a:r>
            <a:endParaRPr sz="2800"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pic>
        <p:nvPicPr>
          <p:cNvPr id="145" name="Google Shape;14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4388" y="1071475"/>
            <a:ext cx="5055226" cy="3000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Planned Changes</a:t>
            </a:r>
            <a:endParaRPr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sp>
        <p:nvSpPr>
          <p:cNvPr id="151" name="Google Shape;151;p31"/>
          <p:cNvSpPr txBox="1"/>
          <p:nvPr/>
        </p:nvSpPr>
        <p:spPr>
          <a:xfrm>
            <a:off x="842200" y="1102900"/>
            <a:ext cx="3813300" cy="26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Minor bug fixes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Adjust weapon pickup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Increase puzzle difficulty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Ensure smooth game performance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Clarify in-game notes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800"/>
              <a:buFont typeface="Playfair Display Medium"/>
              <a:buChar char="●"/>
            </a:pPr>
            <a:r>
              <a:rPr lang="ru" sz="18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Add sound effects to the Outside area</a:t>
            </a:r>
            <a:endParaRPr sz="18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2830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Current Status</a:t>
            </a:r>
            <a:r>
              <a:rPr lang="ru">
                <a:solidFill>
                  <a:srgbClr val="F5C87A"/>
                </a:solidFill>
                <a:latin typeface="Playfair Display SemiBold"/>
                <a:ea typeface="Playfair Display SemiBold"/>
                <a:cs typeface="Playfair Display SemiBold"/>
                <a:sym typeface="Playfair Display SemiBold"/>
              </a:rPr>
              <a:t>	</a:t>
            </a:r>
            <a:endParaRPr>
              <a:solidFill>
                <a:srgbClr val="F5C87A"/>
              </a:solidFill>
              <a:latin typeface="Playfair Display SemiBold"/>
              <a:ea typeface="Playfair Display SemiBold"/>
              <a:cs typeface="Playfair Display SemiBold"/>
              <a:sym typeface="Playfair Display SemiBold"/>
            </a:endParaRPr>
          </a:p>
        </p:txBody>
      </p:sp>
      <p:sp>
        <p:nvSpPr>
          <p:cNvPr id="157" name="Google Shape;157;p32"/>
          <p:cNvSpPr txBox="1"/>
          <p:nvPr>
            <p:ph idx="1" type="body"/>
          </p:nvPr>
        </p:nvSpPr>
        <p:spPr>
          <a:xfrm>
            <a:off x="328088" y="1143625"/>
            <a:ext cx="2065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Functional Minimum</a:t>
            </a:r>
            <a:endParaRPr sz="15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First Person Controller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Plain Intro Area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Static Enemies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Plain Outside Area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sp>
        <p:nvSpPr>
          <p:cNvPr id="158" name="Google Shape;158;p32"/>
          <p:cNvSpPr txBox="1"/>
          <p:nvPr>
            <p:ph idx="1" type="body"/>
          </p:nvPr>
        </p:nvSpPr>
        <p:spPr>
          <a:xfrm>
            <a:off x="2468850" y="1143625"/>
            <a:ext cx="2065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Low Target</a:t>
            </a:r>
            <a:endParaRPr sz="15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Add Basic Serum System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Weapon Interaction (shooting)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Basic Audio and Visuals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Enemies move </a:t>
            </a: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randomly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Narrative as Plain Text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Improved Level Design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sp>
        <p:nvSpPr>
          <p:cNvPr id="159" name="Google Shape;159;p32"/>
          <p:cNvSpPr txBox="1"/>
          <p:nvPr>
            <p:ph idx="1" type="body"/>
          </p:nvPr>
        </p:nvSpPr>
        <p:spPr>
          <a:xfrm>
            <a:off x="4609638" y="1143625"/>
            <a:ext cx="2065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Desirable Target</a:t>
            </a:r>
            <a:endParaRPr sz="15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 working Low-Leveled Sanity System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Complete Intro Room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More Complex interactable </a:t>
            </a: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Narrative Clues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Solvable puzzle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Complete Cave and Outdoors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Smart Enemies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Basic UI/UX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  <p:sp>
        <p:nvSpPr>
          <p:cNvPr id="160" name="Google Shape;160;p32"/>
          <p:cNvSpPr txBox="1"/>
          <p:nvPr>
            <p:ph idx="1" type="body"/>
          </p:nvPr>
        </p:nvSpPr>
        <p:spPr>
          <a:xfrm>
            <a:off x="6750413" y="1143625"/>
            <a:ext cx="2065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High Target</a:t>
            </a:r>
            <a:endParaRPr sz="15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37E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FFD37E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Audio Polish</a:t>
            </a:r>
            <a:endParaRPr sz="1200">
              <a:solidFill>
                <a:srgbClr val="FFD37E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Visual Effects (Hallucination, Hues, etc)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Polished</a:t>
            </a: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 UI/UX (tooltips, menus, feedback, transitions)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00FF00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Fully functioning sanity system</a:t>
            </a:r>
            <a:endParaRPr sz="1200">
              <a:solidFill>
                <a:srgbClr val="00FF00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Increase difficulty</a:t>
            </a:r>
            <a:endParaRPr sz="1200"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C87A"/>
              </a:buClr>
              <a:buSzPts val="1200"/>
              <a:buFont typeface="Playfair Display Medium"/>
              <a:buChar char="●"/>
            </a:pPr>
            <a:r>
              <a:rPr lang="ru" sz="1200">
                <a:solidFill>
                  <a:srgbClr val="F5C87A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rPr>
              <a:t>Fix bugs</a:t>
            </a:r>
            <a:endParaRPr sz="1200">
              <a:solidFill>
                <a:srgbClr val="F5C87A"/>
              </a:solidFill>
              <a:latin typeface="Playfair Display Medium"/>
              <a:ea typeface="Playfair Display Medium"/>
              <a:cs typeface="Playfair Display Medium"/>
              <a:sym typeface="Playfair Display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