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regular.fntdata"/><Relationship Id="rId14" Type="http://schemas.openxmlformats.org/officeDocument/2006/relationships/slide" Target="slides/slide10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Robo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96" name="Google Shape;96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4491b7945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34491b7945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15" name="Google Shape;115;g34491b7945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4491b79455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34491b79455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34" name="Google Shape;134;g34491b79455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492e1805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34492e1805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42" name="Google Shape;142;g34492e1805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4492e1805d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34492e1805d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51" name="Google Shape;151;g34492e1805d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4492e1805d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34492e1805d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60" name="Google Shape;160;g34492e1805d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4492e1805d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34492e1805d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70" name="Google Shape;170;g34492e1805d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177" name="Google Shape;177;p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065213" y="3108804"/>
            <a:ext cx="7091361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20"/>
              <a:buNone/>
              <a:defRPr sz="2400">
                <a:solidFill>
                  <a:schemeClr val="accent2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 rot="5400000">
            <a:off x="4837113" y="-1028700"/>
            <a:ext cx="4114800" cy="93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 rot="5400000">
            <a:off x="8017814" y="2152001"/>
            <a:ext cx="5410200" cy="171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 rot="5400000">
            <a:off x="3256107" y="-741506"/>
            <a:ext cx="5410200" cy="7502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5180013" y="1600200"/>
            <a:ext cx="6400801" cy="2486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180011" y="4105029"/>
            <a:ext cx="6400801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0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600"/>
              <a:buNone/>
              <a:defRPr sz="2000">
                <a:solidFill>
                  <a:srgbClr val="999999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440"/>
              <a:buNone/>
              <a:defRPr sz="1800">
                <a:solidFill>
                  <a:srgbClr val="999999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22082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2" type="body"/>
          </p:nvPr>
        </p:nvSpPr>
        <p:spPr>
          <a:xfrm>
            <a:off x="70088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22082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22082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70088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70088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1293813" y="533400"/>
            <a:ext cx="6858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920"/>
              <a:buChar char="▪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4pPr>
            <a:lvl5pPr indent="-29972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5pPr>
            <a:lvl6pPr indent="-29972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6pPr>
            <a:lvl7pPr indent="-29972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7pPr>
            <a:lvl8pPr indent="-29972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8pPr>
            <a:lvl9pPr indent="-29972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fmla="val 4409" name="adj"/>
            </a:avLst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An empty placeholder to add an image. Click on the placeholder and select the image that you wish to add." id="68" name="Google Shape;68;p10"/>
          <p:cNvSpPr/>
          <p:nvPr>
            <p:ph idx="2" type="pic"/>
          </p:nvPr>
        </p:nvSpPr>
        <p:spPr>
          <a:xfrm>
            <a:off x="1408112" y="647700"/>
            <a:ext cx="6629400" cy="4572000"/>
          </a:xfrm>
          <a:prstGeom prst="roundRect">
            <a:avLst>
              <a:gd fmla="val 3725" name="adj"/>
            </a:avLst>
          </a:prstGeom>
          <a:noFill/>
          <a:ln>
            <a:noFill/>
          </a:ln>
        </p:spPr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0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2.jpg"/><Relationship Id="rId5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66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Psychground: Milestone 4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91" name="Google Shape;91;p13"/>
          <p:cNvSpPr txBox="1"/>
          <p:nvPr>
            <p:ph idx="1" type="subTitle"/>
          </p:nvPr>
        </p:nvSpPr>
        <p:spPr>
          <a:xfrm>
            <a:off x="1065213" y="3108804"/>
            <a:ext cx="7091361" cy="1019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Baran Gürsoy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Giorgi Tsartsidze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Alexandra Colf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descr="A cartoon of a child&#10;&#10;AI-generated content may be incorrect." id="92" name="Google Shape;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8718">
            <a:off x="9845597" y="4284480"/>
            <a:ext cx="3016405" cy="4616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type="title"/>
          </p:nvPr>
        </p:nvSpPr>
        <p:spPr>
          <a:xfrm>
            <a:off x="0" y="1303725"/>
            <a:ext cx="12192000" cy="42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Thank you for listening!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 Previous Progress Timeline </a:t>
            </a:r>
            <a:endParaRPr sz="3400">
              <a:solidFill>
                <a:srgbClr val="F8E3C9"/>
              </a:solidFill>
            </a:endParaRPr>
          </a:p>
        </p:txBody>
      </p:sp>
      <p:grpSp>
        <p:nvGrpSpPr>
          <p:cNvPr id="99" name="Google Shape;99;p14"/>
          <p:cNvGrpSpPr/>
          <p:nvPr/>
        </p:nvGrpSpPr>
        <p:grpSpPr>
          <a:xfrm>
            <a:off x="6258611" y="1586488"/>
            <a:ext cx="3900065" cy="4643951"/>
            <a:chOff x="5632317" y="1189775"/>
            <a:chExt cx="3305700" cy="3483050"/>
          </a:xfrm>
        </p:grpSpPr>
        <p:sp>
          <p:nvSpPr>
            <p:cNvPr id="100" name="Google Shape;100;p14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D83729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3: Desirable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1" name="Google Shape;101;p14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Three Playground Loops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Fully Integrated Sanity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Crafting Mechanic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Rigged &amp; Animated 2D Sprites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Dynamic Expression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Additional Puzzles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Audio Implementation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" name="Google Shape;102;p14"/>
          <p:cNvGrpSpPr/>
          <p:nvPr/>
        </p:nvGrpSpPr>
        <p:grpSpPr>
          <a:xfrm>
            <a:off x="0" y="1586630"/>
            <a:ext cx="3743044" cy="4643665"/>
            <a:chOff x="0" y="1189989"/>
            <a:chExt cx="3546900" cy="3482836"/>
          </a:xfrm>
        </p:grpSpPr>
        <p:sp>
          <p:nvSpPr>
            <p:cNvPr id="103" name="Google Shape;103;p14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1: Functional Minimum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" name="Google Shape;104;p14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Basic 2D movement in 3D Scene.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Static Black Box entity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One NPC with Dialogue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First playground ready and playable.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" name="Google Shape;105;p14"/>
          <p:cNvGrpSpPr/>
          <p:nvPr/>
        </p:nvGrpSpPr>
        <p:grpSpPr>
          <a:xfrm>
            <a:off x="3297221" y="1586650"/>
            <a:ext cx="3475944" cy="4643651"/>
            <a:chOff x="2632195" y="1190000"/>
            <a:chExt cx="3305700" cy="3482825"/>
          </a:xfrm>
        </p:grpSpPr>
        <p:sp>
          <p:nvSpPr>
            <p:cNvPr id="106" name="Google Shape;106;p14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2: Low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7" name="Google Shape;107;p14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Sanity System with visual feedback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Black Box Follwing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Dialogue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Inventory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Item-based Sanity Recovery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Simple Quests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Multiple NPCs with quest-aware dialogue.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08" name="Google Shape;108;p14"/>
          <p:cNvSpPr txBox="1"/>
          <p:nvPr/>
        </p:nvSpPr>
        <p:spPr>
          <a:xfrm>
            <a:off x="2744425" y="9237950"/>
            <a:ext cx="75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14"/>
          <p:cNvGrpSpPr/>
          <p:nvPr/>
        </p:nvGrpSpPr>
        <p:grpSpPr>
          <a:xfrm>
            <a:off x="9242946" y="1586625"/>
            <a:ext cx="3475944" cy="4643651"/>
            <a:chOff x="2632195" y="1190000"/>
            <a:chExt cx="3305700" cy="3482825"/>
          </a:xfrm>
        </p:grpSpPr>
        <p:sp>
          <p:nvSpPr>
            <p:cNvPr id="110" name="Google Shape;110;p14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: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High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1" name="Google Shape;111;p14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Loop 3 Content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Enhanced Shader Effects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Storytelling Transition UIs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🔃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Refine NPC Movements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 Current Progress Timeline </a:t>
            </a:r>
            <a:endParaRPr sz="3400">
              <a:solidFill>
                <a:srgbClr val="F8E3C9"/>
              </a:solidFill>
            </a:endParaRPr>
          </a:p>
        </p:txBody>
      </p:sp>
      <p:grpSp>
        <p:nvGrpSpPr>
          <p:cNvPr id="118" name="Google Shape;118;p15"/>
          <p:cNvGrpSpPr/>
          <p:nvPr/>
        </p:nvGrpSpPr>
        <p:grpSpPr>
          <a:xfrm>
            <a:off x="6258611" y="1586488"/>
            <a:ext cx="3900065" cy="4643951"/>
            <a:chOff x="5632317" y="1189775"/>
            <a:chExt cx="3305700" cy="3483050"/>
          </a:xfrm>
        </p:grpSpPr>
        <p:sp>
          <p:nvSpPr>
            <p:cNvPr id="119" name="Google Shape;119;p15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D83729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3: Desirable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0" name="Google Shape;120;p15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Three Playground Loops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Fully Integrated Sanity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Crafting Mechanic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Rigged &amp; Animated 2D Sprites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Dynamic Expression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Additional Puzzles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Audio Implementation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1" name="Google Shape;121;p15"/>
          <p:cNvGrpSpPr/>
          <p:nvPr/>
        </p:nvGrpSpPr>
        <p:grpSpPr>
          <a:xfrm>
            <a:off x="0" y="1586630"/>
            <a:ext cx="3743044" cy="4643665"/>
            <a:chOff x="0" y="1189989"/>
            <a:chExt cx="3546900" cy="3482836"/>
          </a:xfrm>
        </p:grpSpPr>
        <p:sp>
          <p:nvSpPr>
            <p:cNvPr id="122" name="Google Shape;122;p15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1: Functional Minimum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3" name="Google Shape;123;p15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Basic 2D movement in 3D Scene.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Static Black Box entity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One NPC with Dialogue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First playground ready and playable.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" name="Google Shape;124;p15"/>
          <p:cNvGrpSpPr/>
          <p:nvPr/>
        </p:nvGrpSpPr>
        <p:grpSpPr>
          <a:xfrm>
            <a:off x="3297221" y="1586650"/>
            <a:ext cx="3475944" cy="4643651"/>
            <a:chOff x="2632195" y="1190000"/>
            <a:chExt cx="3305700" cy="3482825"/>
          </a:xfrm>
        </p:grpSpPr>
        <p:sp>
          <p:nvSpPr>
            <p:cNvPr id="125" name="Google Shape;125;p15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2: Low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6" name="Google Shape;126;p15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Sanity System with visual feedback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Black Box Follwing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Dialogue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Inventory System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Item-based Sanity Recovery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Simple Quests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 Multiple NPCs with quest-aware dialogue.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7" name="Google Shape;127;p15"/>
          <p:cNvSpPr txBox="1"/>
          <p:nvPr/>
        </p:nvSpPr>
        <p:spPr>
          <a:xfrm>
            <a:off x="2744425" y="9237950"/>
            <a:ext cx="751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" name="Google Shape;128;p15"/>
          <p:cNvGrpSpPr/>
          <p:nvPr/>
        </p:nvGrpSpPr>
        <p:grpSpPr>
          <a:xfrm>
            <a:off x="9242946" y="1586625"/>
            <a:ext cx="3475944" cy="4643651"/>
            <a:chOff x="2632195" y="1190000"/>
            <a:chExt cx="3305700" cy="3482825"/>
          </a:xfrm>
        </p:grpSpPr>
        <p:sp>
          <p:nvSpPr>
            <p:cNvPr id="129" name="Google Shape;129;p15"/>
            <p:cNvSpPr/>
            <p:nvPr/>
          </p:nvSpPr>
          <p:spPr>
            <a:xfrm>
              <a:off x="2632195" y="1190000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Layer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r>
                <a:rPr b="0" i="0" lang="en-US" sz="19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: </a:t>
              </a:r>
              <a:r>
                <a:rPr lang="en-US" sz="19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High Target</a:t>
              </a:r>
              <a:endParaRPr b="0" i="0" sz="19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0" name="Google Shape;130;p15"/>
            <p:cNvSpPr txBox="1"/>
            <p:nvPr/>
          </p:nvSpPr>
          <p:spPr>
            <a:xfrm>
              <a:off x="3166940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Loop 3 Content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Enhanced Shader Effects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Storytelling Transition UIs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✅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b="0" i="0" lang="en-US" sz="1600" u="none" cap="none" strike="noStrike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US" sz="1600">
                  <a:solidFill>
                    <a:srgbClr val="F8E3C9"/>
                  </a:solidFill>
                  <a:latin typeface="Roboto"/>
                  <a:ea typeface="Roboto"/>
                  <a:cs typeface="Roboto"/>
                  <a:sym typeface="Roboto"/>
                </a:rPr>
                <a:t>Refine NPC Movements</a:t>
              </a:r>
              <a:endParaRPr b="0" i="0" sz="1600" u="none" cap="none" strike="noStrike">
                <a:solidFill>
                  <a:srgbClr val="F8E3C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6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Progress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37" name="Google Shape;137;p16"/>
          <p:cNvSpPr txBox="1"/>
          <p:nvPr>
            <p:ph idx="1" type="subTitle"/>
          </p:nvPr>
        </p:nvSpPr>
        <p:spPr>
          <a:xfrm>
            <a:off x="443175" y="2112325"/>
            <a:ext cx="10148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2000"/>
              <a:buFont typeface="Times New Roman"/>
              <a:buChar char="-"/>
            </a:pP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Updated NPC facial expressions and dialogue animations</a:t>
            </a:r>
            <a:b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000"/>
              <a:buFont typeface="Times New Roman"/>
              <a:buChar char="-"/>
            </a:pP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final cutscene ending with the “bad guy” reveal</a:t>
            </a:r>
            <a:b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000"/>
              <a:buFont typeface="Times New Roman"/>
              <a:buChar char="-"/>
            </a:pP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Complete quest</a:t>
            </a: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chains </a:t>
            </a: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dialogues for Playground 3</a:t>
            </a:r>
            <a:b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000"/>
              <a:buFont typeface="Times New Roman"/>
              <a:buChar char="-"/>
            </a:pP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Bug fixes and polished patrol paths for NPCs</a:t>
            </a:r>
            <a:b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0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000"/>
              <a:buFont typeface="Times New Roman"/>
              <a:buChar char="-"/>
            </a:pPr>
            <a:r>
              <a:rPr lang="en-US" sz="20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Triggers connecting animations to dialogue flow</a:t>
            </a:r>
            <a:endParaRPr sz="3200">
              <a:solidFill>
                <a:srgbClr val="F8E3C9"/>
              </a:solidFill>
            </a:endParaRPr>
          </a:p>
        </p:txBody>
      </p:sp>
      <p:pic>
        <p:nvPicPr>
          <p:cNvPr id="138" name="Google Shape;138;p16" title="SecondCutscen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04496" y="2404425"/>
            <a:ext cx="4829425" cy="272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/>
          <p:nvPr>
            <p:ph idx="1" type="subTitle"/>
          </p:nvPr>
        </p:nvSpPr>
        <p:spPr>
          <a:xfrm>
            <a:off x="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900">
                <a:solidFill>
                  <a:srgbClr val="F8E3C9"/>
                </a:solidFill>
              </a:rPr>
              <a:t>Playtesting</a:t>
            </a:r>
            <a:endParaRPr sz="3900">
              <a:solidFill>
                <a:srgbClr val="F8E3C9"/>
              </a:solidFill>
            </a:endParaRPr>
          </a:p>
        </p:txBody>
      </p:sp>
      <p:sp>
        <p:nvSpPr>
          <p:cNvPr id="145" name="Google Shape;145;p17"/>
          <p:cNvSpPr txBox="1"/>
          <p:nvPr>
            <p:ph idx="1" type="subTitle"/>
          </p:nvPr>
        </p:nvSpPr>
        <p:spPr>
          <a:xfrm>
            <a:off x="443175" y="2112325"/>
            <a:ext cx="10148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2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-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 participants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-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 range: 17–60 (mostly under 30)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6" name="Google Shape;14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3250" y="3309575"/>
            <a:ext cx="4570075" cy="34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6450" y="407825"/>
            <a:ext cx="4734100" cy="632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idx="1" type="subTitle"/>
          </p:nvPr>
        </p:nvSpPr>
        <p:spPr>
          <a:xfrm>
            <a:off x="280235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900">
                <a:solidFill>
                  <a:srgbClr val="F8E3C9"/>
                </a:solidFill>
              </a:rPr>
              <a:t> Player Feedback Highlights</a:t>
            </a:r>
            <a:endParaRPr sz="3900">
              <a:solidFill>
                <a:srgbClr val="F8E3C9"/>
              </a:solidFill>
            </a:endParaRPr>
          </a:p>
        </p:txBody>
      </p:sp>
      <p:sp>
        <p:nvSpPr>
          <p:cNvPr id="154" name="Google Shape;154;p18"/>
          <p:cNvSpPr txBox="1"/>
          <p:nvPr>
            <p:ph idx="1" type="subTitle"/>
          </p:nvPr>
        </p:nvSpPr>
        <p:spPr>
          <a:xfrm>
            <a:off x="443175" y="2112325"/>
            <a:ext cx="10148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Playground felt bright but unsettling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Black Box was “creepy” and intriguing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Loop 2 triggered real tension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Good Dialogue pacing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7900" y="2112325"/>
            <a:ext cx="4321275" cy="3246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/>
          <p:nvPr>
            <p:ph idx="1" type="subTitle"/>
          </p:nvPr>
        </p:nvSpPr>
        <p:spPr>
          <a:xfrm>
            <a:off x="8424700" y="5485250"/>
            <a:ext cx="2453400" cy="94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2000">
                <a:solidFill>
                  <a:srgbClr val="F8E3C9"/>
                </a:solidFill>
              </a:rPr>
              <a:t>Age Exception: Jim</a:t>
            </a:r>
            <a:endParaRPr sz="2000"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/>
          <p:nvPr>
            <p:ph idx="1" type="subTitle"/>
          </p:nvPr>
        </p:nvSpPr>
        <p:spPr>
          <a:xfrm>
            <a:off x="280235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900">
                <a:solidFill>
                  <a:srgbClr val="F8E3C9"/>
                </a:solidFill>
              </a:rPr>
              <a:t>Puzzles and Core Loop</a:t>
            </a:r>
            <a:endParaRPr sz="3900">
              <a:solidFill>
                <a:srgbClr val="F8E3C9"/>
              </a:solidFill>
            </a:endParaRPr>
          </a:p>
        </p:txBody>
      </p:sp>
      <p:sp>
        <p:nvSpPr>
          <p:cNvPr id="163" name="Google Shape;163;p19"/>
          <p:cNvSpPr txBox="1"/>
          <p:nvPr>
            <p:ph idx="1" type="subTitle"/>
          </p:nvPr>
        </p:nvSpPr>
        <p:spPr>
          <a:xfrm>
            <a:off x="443175" y="2112325"/>
            <a:ext cx="10148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2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Playgrounds 1 &amp; 2 puzzles felt natural and story-linked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Loop 3 puzzle was confusing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Loop resets understood, but rare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4" name="Google Shape;16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627" y="4028150"/>
            <a:ext cx="3671526" cy="229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5050" y="4028140"/>
            <a:ext cx="3671526" cy="229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22467" y="4028150"/>
            <a:ext cx="3671485" cy="2294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/>
          <p:nvPr>
            <p:ph idx="1" type="subTitle"/>
          </p:nvPr>
        </p:nvSpPr>
        <p:spPr>
          <a:xfrm>
            <a:off x="2802350" y="587100"/>
            <a:ext cx="6773400" cy="11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900">
                <a:solidFill>
                  <a:srgbClr val="F8E3C9"/>
                </a:solidFill>
              </a:rPr>
              <a:t> Expert Psychological Feedback</a:t>
            </a:r>
            <a:endParaRPr sz="3900">
              <a:solidFill>
                <a:srgbClr val="F8E3C9"/>
              </a:solidFill>
            </a:endParaRPr>
          </a:p>
        </p:txBody>
      </p:sp>
      <p:sp>
        <p:nvSpPr>
          <p:cNvPr id="173" name="Google Shape;173;p20"/>
          <p:cNvSpPr txBox="1"/>
          <p:nvPr>
            <p:ph idx="1" type="subTitle"/>
          </p:nvPr>
        </p:nvSpPr>
        <p:spPr>
          <a:xfrm>
            <a:off x="443175" y="2112325"/>
            <a:ext cx="10148100" cy="30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2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Trauma theme compared to “Dark Chest” metaphor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2900"/>
              <a:buFont typeface="Times New Roman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Suggestions: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trauma theme more explicit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nuanced villain (lure &amp; choice)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❏"/>
            </a:pPr>
            <a:r>
              <a:rPr lang="en-US" sz="2900">
                <a:solidFill>
                  <a:srgbClr val="F8E3C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Broader scope of fears, if time allows</a:t>
            </a:r>
            <a:endParaRPr sz="2900">
              <a:solidFill>
                <a:srgbClr val="F8E3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/>
          <p:nvPr>
            <p:ph idx="1" type="subTitle"/>
          </p:nvPr>
        </p:nvSpPr>
        <p:spPr>
          <a:xfrm>
            <a:off x="0" y="587100"/>
            <a:ext cx="6773400" cy="12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 sz="3400">
                <a:solidFill>
                  <a:srgbClr val="F8E3C9"/>
                </a:solidFill>
              </a:rPr>
              <a:t>Next Steps</a:t>
            </a:r>
            <a:endParaRPr sz="3400">
              <a:solidFill>
                <a:srgbClr val="F8E3C9"/>
              </a:solidFill>
            </a:endParaRPr>
          </a:p>
        </p:txBody>
      </p:sp>
      <p:sp>
        <p:nvSpPr>
          <p:cNvPr id="180" name="Google Shape;180;p21"/>
          <p:cNvSpPr txBox="1"/>
          <p:nvPr>
            <p:ph idx="1" type="subTitle"/>
          </p:nvPr>
        </p:nvSpPr>
        <p:spPr>
          <a:xfrm>
            <a:off x="1284175" y="2470676"/>
            <a:ext cx="7091400" cy="30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Bug fixes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35052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920"/>
              <a:buChar char="-"/>
            </a:pPr>
            <a:r>
              <a:rPr lang="en-US">
                <a:solidFill>
                  <a:srgbClr val="F8E3C9"/>
                </a:solidFill>
              </a:rPr>
              <a:t>Polish and improve UI more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0600" y="1659120"/>
            <a:ext cx="2058550" cy="205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6550" y="3805577"/>
            <a:ext cx="2482075" cy="1654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hildren Playing 16x9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