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embeddedFontLs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Roboto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6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96" name="Google Shape;96;p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15" name="Google Shape;115;p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6a641dc6fb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g36a641dc6fb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23" name="Google Shape;123;g36a641dc6fb_0_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32" name="Google Shape;132;p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41" name="Google Shape;141;p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49" name="Google Shape;149;p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5" name="Google Shape;15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065213" y="304800"/>
            <a:ext cx="7091361" cy="27939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065213" y="3108804"/>
            <a:ext cx="7091361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920"/>
              <a:buNone/>
              <a:defRPr sz="2400">
                <a:solidFill>
                  <a:schemeClr val="accent2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 rot="5400000">
            <a:off x="4837113" y="-1028700"/>
            <a:ext cx="4114800" cy="93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 rot="5400000">
            <a:off x="8017814" y="2152001"/>
            <a:ext cx="5410200" cy="171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 rot="5400000">
            <a:off x="3256107" y="-741506"/>
            <a:ext cx="5410200" cy="75028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5180013" y="1600200"/>
            <a:ext cx="6400801" cy="2486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5180011" y="4105029"/>
            <a:ext cx="6400801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0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600"/>
              <a:buNone/>
              <a:defRPr sz="2000">
                <a:solidFill>
                  <a:srgbClr val="999999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440"/>
              <a:buNone/>
              <a:defRPr sz="1800">
                <a:solidFill>
                  <a:srgbClr val="999999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2208213" y="1600200"/>
            <a:ext cx="4572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2" type="body"/>
          </p:nvPr>
        </p:nvSpPr>
        <p:spPr>
          <a:xfrm>
            <a:off x="7008813" y="1600200"/>
            <a:ext cx="4572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2208213" y="1600200"/>
            <a:ext cx="4572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80"/>
              <a:buNone/>
              <a:defRPr b="0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2208213" y="2505075"/>
            <a:ext cx="4572000" cy="3337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7008813" y="1600200"/>
            <a:ext cx="4572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80"/>
              <a:buNone/>
              <a:defRPr b="0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7008813" y="2505075"/>
            <a:ext cx="4572000" cy="3337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837612" y="2277477"/>
            <a:ext cx="2743201" cy="23221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1293813" y="533400"/>
            <a:ext cx="6858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920"/>
              <a:buChar char="▪"/>
              <a:defRPr sz="2400"/>
            </a:lvl1pPr>
            <a:lvl2pPr indent="-3302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Char char="▪"/>
              <a:defRPr sz="1600"/>
            </a:lvl4pPr>
            <a:lvl5pPr indent="-29972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5pPr>
            <a:lvl6pPr indent="-29972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6pPr>
            <a:lvl7pPr indent="-29972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7pPr>
            <a:lvl8pPr indent="-29972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8pPr>
            <a:lvl9pPr indent="-29972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837614" y="4583187"/>
            <a:ext cx="2743200" cy="11318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837612" y="2277477"/>
            <a:ext cx="2743201" cy="23221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fmla="val 4409" name="adj"/>
            </a:avLst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An empty placeholder to add an image. Click on the placeholder and select the image that you wish to add." id="68" name="Google Shape;68;p10"/>
          <p:cNvSpPr/>
          <p:nvPr>
            <p:ph idx="2" type="pic"/>
          </p:nvPr>
        </p:nvSpPr>
        <p:spPr>
          <a:xfrm>
            <a:off x="1408112" y="647700"/>
            <a:ext cx="6629400" cy="4572000"/>
          </a:xfrm>
          <a:prstGeom prst="roundRect">
            <a:avLst>
              <a:gd fmla="val 3725" name="adj"/>
            </a:avLst>
          </a:prstGeom>
          <a:noFill/>
          <a:ln>
            <a:noFill/>
          </a:ln>
        </p:spPr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8837614" y="4583187"/>
            <a:ext cx="2743200" cy="11318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9pPr>
          </a:lstStyle>
          <a:p/>
        </p:txBody>
      </p:sp>
      <p:sp>
        <p:nvSpPr>
          <p:cNvPr id="70" name="Google Shape;70;p10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0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gif"/><Relationship Id="rId5" Type="http://schemas.openxmlformats.org/officeDocument/2006/relationships/image" Target="../media/image9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7.gif"/><Relationship Id="rId5" Type="http://schemas.openxmlformats.org/officeDocument/2006/relationships/image" Target="../media/image5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>
            <p:ph type="ctrTitle"/>
          </p:nvPr>
        </p:nvSpPr>
        <p:spPr>
          <a:xfrm>
            <a:off x="1065213" y="304800"/>
            <a:ext cx="7091361" cy="27939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66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Psychground: Milestone 3</a:t>
            </a:r>
            <a:endParaRPr>
              <a:solidFill>
                <a:srgbClr val="F8E3C9"/>
              </a:solidFill>
            </a:endParaRPr>
          </a:p>
        </p:txBody>
      </p:sp>
      <p:sp>
        <p:nvSpPr>
          <p:cNvPr id="91" name="Google Shape;91;p13"/>
          <p:cNvSpPr txBox="1"/>
          <p:nvPr>
            <p:ph idx="1" type="subTitle"/>
          </p:nvPr>
        </p:nvSpPr>
        <p:spPr>
          <a:xfrm>
            <a:off x="1065213" y="3108804"/>
            <a:ext cx="7091361" cy="1019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>
                <a:solidFill>
                  <a:srgbClr val="F8E3C9"/>
                </a:solidFill>
              </a:rPr>
              <a:t>Baran Gürsoy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>
                <a:solidFill>
                  <a:srgbClr val="F8E3C9"/>
                </a:solidFill>
              </a:rPr>
              <a:t>Giorgi Tsartsidze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>
                <a:solidFill>
                  <a:srgbClr val="F8E3C9"/>
                </a:solidFill>
              </a:rPr>
              <a:t>Alexandra Colf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descr="A cartoon of a child&#10;&#10;AI-generated content may be incorrect." id="92" name="Google Shape;9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1118718">
            <a:off x="9845597" y="4284480"/>
            <a:ext cx="3016405" cy="4616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/>
          <p:nvPr>
            <p:ph idx="1" type="subTitle"/>
          </p:nvPr>
        </p:nvSpPr>
        <p:spPr>
          <a:xfrm>
            <a:off x="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400">
                <a:solidFill>
                  <a:srgbClr val="F8E3C9"/>
                </a:solidFill>
              </a:rPr>
              <a:t>Current Progress Timeline </a:t>
            </a:r>
            <a:endParaRPr sz="3400">
              <a:solidFill>
                <a:srgbClr val="F8E3C9"/>
              </a:solidFill>
            </a:endParaRPr>
          </a:p>
        </p:txBody>
      </p:sp>
      <p:grpSp>
        <p:nvGrpSpPr>
          <p:cNvPr id="99" name="Google Shape;99;p14"/>
          <p:cNvGrpSpPr/>
          <p:nvPr/>
        </p:nvGrpSpPr>
        <p:grpSpPr>
          <a:xfrm>
            <a:off x="6258611" y="1586488"/>
            <a:ext cx="3900065" cy="4643951"/>
            <a:chOff x="5632317" y="1189775"/>
            <a:chExt cx="3305700" cy="3483050"/>
          </a:xfrm>
        </p:grpSpPr>
        <p:sp>
          <p:nvSpPr>
            <p:cNvPr id="100" name="Google Shape;100;p14"/>
            <p:cNvSpPr/>
            <p:nvPr/>
          </p:nvSpPr>
          <p:spPr>
            <a:xfrm>
              <a:off x="5632317" y="1189775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D83729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3: Desirable Target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1" name="Google Shape;101;p14"/>
            <p:cNvSpPr txBox="1"/>
            <p:nvPr/>
          </p:nvSpPr>
          <p:spPr>
            <a:xfrm>
              <a:off x="6167063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🔃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Three Playground Loops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Fully Integrated Sanity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Crafting Mechanic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Rigged &amp; Animated 2D Sprites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Dynamic Expression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Additional Puzzles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Audio Implementation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2" name="Google Shape;102;p14"/>
          <p:cNvGrpSpPr/>
          <p:nvPr/>
        </p:nvGrpSpPr>
        <p:grpSpPr>
          <a:xfrm>
            <a:off x="0" y="1586630"/>
            <a:ext cx="3743044" cy="4643665"/>
            <a:chOff x="0" y="1189989"/>
            <a:chExt cx="3546900" cy="3482836"/>
          </a:xfrm>
        </p:grpSpPr>
        <p:sp>
          <p:nvSpPr>
            <p:cNvPr id="103" name="Google Shape;103;p14"/>
            <p:cNvSpPr/>
            <p:nvPr/>
          </p:nvSpPr>
          <p:spPr>
            <a:xfrm>
              <a:off x="0" y="1189989"/>
              <a:ext cx="3546900" cy="669000"/>
            </a:xfrm>
            <a:prstGeom prst="homePlate">
              <a:avLst>
                <a:gd fmla="val 50000" name="adj"/>
              </a:avLst>
            </a:prstGeom>
            <a:solidFill>
              <a:srgbClr val="801F17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1: Functional Minimum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4" name="Google Shape;104;p14"/>
            <p:cNvSpPr txBox="1"/>
            <p:nvPr/>
          </p:nvSpPr>
          <p:spPr>
            <a:xfrm>
              <a:off x="655361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Basic 2D movement in 3D Scene.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Static Black Box entity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One NPC with Dialogue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First playground ready and playable.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5" name="Google Shape;105;p14"/>
          <p:cNvGrpSpPr/>
          <p:nvPr/>
        </p:nvGrpSpPr>
        <p:grpSpPr>
          <a:xfrm>
            <a:off x="3297221" y="1586650"/>
            <a:ext cx="3475944" cy="4643651"/>
            <a:chOff x="2632195" y="1190000"/>
            <a:chExt cx="3305700" cy="3482825"/>
          </a:xfrm>
        </p:grpSpPr>
        <p:sp>
          <p:nvSpPr>
            <p:cNvPr id="106" name="Google Shape;106;p14"/>
            <p:cNvSpPr/>
            <p:nvPr/>
          </p:nvSpPr>
          <p:spPr>
            <a:xfrm>
              <a:off x="2632195" y="1190000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B02B2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2: Low Target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7" name="Google Shape;107;p14"/>
            <p:cNvSpPr txBox="1"/>
            <p:nvPr/>
          </p:nvSpPr>
          <p:spPr>
            <a:xfrm>
              <a:off x="3166940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Sanity System with visual feedback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Black Box Follwing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Dialogue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Inventory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Item-based Sanity Recovery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Simple Quests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Multiple NPCs with quest-aware dialogue.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08" name="Google Shape;108;p14"/>
          <p:cNvSpPr txBox="1"/>
          <p:nvPr/>
        </p:nvSpPr>
        <p:spPr>
          <a:xfrm>
            <a:off x="2744425" y="9237950"/>
            <a:ext cx="7515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" name="Google Shape;109;p14"/>
          <p:cNvGrpSpPr/>
          <p:nvPr/>
        </p:nvGrpSpPr>
        <p:grpSpPr>
          <a:xfrm>
            <a:off x="9242946" y="1586625"/>
            <a:ext cx="3475944" cy="4643651"/>
            <a:chOff x="2632195" y="1190000"/>
            <a:chExt cx="3305700" cy="3482825"/>
          </a:xfrm>
        </p:grpSpPr>
        <p:sp>
          <p:nvSpPr>
            <p:cNvPr id="110" name="Google Shape;110;p14"/>
            <p:cNvSpPr/>
            <p:nvPr/>
          </p:nvSpPr>
          <p:spPr>
            <a:xfrm>
              <a:off x="2632195" y="1190000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B02B2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</a:t>
              </a:r>
              <a:r>
                <a:rPr lang="en-US" sz="19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4</a:t>
              </a: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: </a:t>
              </a:r>
              <a:r>
                <a:rPr lang="en-US" sz="19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High Target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1" name="Google Shape;111;p14"/>
            <p:cNvSpPr txBox="1"/>
            <p:nvPr/>
          </p:nvSpPr>
          <p:spPr>
            <a:xfrm>
              <a:off x="3166940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🔃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Loop 3 Content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🔃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Enhanced Shader Effects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🔃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Storytelling Transition UIs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🔃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Refine NPC Movements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/>
          <p:nvPr>
            <p:ph idx="1" type="subTitle"/>
          </p:nvPr>
        </p:nvSpPr>
        <p:spPr>
          <a:xfrm>
            <a:off x="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400">
                <a:solidFill>
                  <a:srgbClr val="F8E3C9"/>
                </a:solidFill>
              </a:rPr>
              <a:t>Guided Crafting System</a:t>
            </a:r>
            <a:endParaRPr sz="3400">
              <a:solidFill>
                <a:srgbClr val="F8E3C9"/>
              </a:solidFill>
            </a:endParaRPr>
          </a:p>
        </p:txBody>
      </p:sp>
      <p:sp>
        <p:nvSpPr>
          <p:cNvPr id="118" name="Google Shape;118;p15"/>
          <p:cNvSpPr txBox="1"/>
          <p:nvPr>
            <p:ph idx="1" type="subTitle"/>
          </p:nvPr>
        </p:nvSpPr>
        <p:spPr>
          <a:xfrm>
            <a:off x="443175" y="2112325"/>
            <a:ext cx="6464100" cy="30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Intuitive</a:t>
            </a:r>
            <a:br>
              <a:rPr lang="en-US">
                <a:solidFill>
                  <a:srgbClr val="F8E3C9"/>
                </a:solidFill>
              </a:rPr>
            </a:br>
            <a:endParaRPr>
              <a:solidFill>
                <a:srgbClr val="F8E3C9"/>
              </a:solidFill>
            </a:endParaRPr>
          </a:p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Consistent control scheme</a:t>
            </a:r>
            <a:br>
              <a:rPr lang="en-US">
                <a:solidFill>
                  <a:srgbClr val="F8E3C9"/>
                </a:solidFill>
              </a:rPr>
            </a:br>
            <a:endParaRPr>
              <a:solidFill>
                <a:srgbClr val="F8E3C9"/>
              </a:solidFill>
            </a:endParaRPr>
          </a:p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Dynamic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id="119" name="Google Shape;11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99650" y="1608962"/>
            <a:ext cx="6464100" cy="3640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>
            <p:ph idx="1" type="subTitle"/>
          </p:nvPr>
        </p:nvSpPr>
        <p:spPr>
          <a:xfrm>
            <a:off x="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400">
                <a:solidFill>
                  <a:srgbClr val="F8E3C9"/>
                </a:solidFill>
              </a:rPr>
              <a:t>Cutscenes</a:t>
            </a:r>
            <a:endParaRPr sz="3400">
              <a:solidFill>
                <a:srgbClr val="F8E3C9"/>
              </a:solidFill>
            </a:endParaRPr>
          </a:p>
        </p:txBody>
      </p:sp>
      <p:sp>
        <p:nvSpPr>
          <p:cNvPr id="126" name="Google Shape;126;p16"/>
          <p:cNvSpPr txBox="1"/>
          <p:nvPr>
            <p:ph idx="1" type="subTitle"/>
          </p:nvPr>
        </p:nvSpPr>
        <p:spPr>
          <a:xfrm>
            <a:off x="443175" y="2112325"/>
            <a:ext cx="6464100" cy="30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2 main cutscenes implemented</a:t>
            </a:r>
            <a:endParaRPr>
              <a:solidFill>
                <a:srgbClr val="F8E3C9"/>
              </a:solidFill>
            </a:endParaRPr>
          </a:p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1 to go</a:t>
            </a:r>
            <a:endParaRPr>
              <a:solidFill>
                <a:srgbClr val="F8E3C9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>
                <a:solidFill>
                  <a:srgbClr val="F8E3C9"/>
                </a:solidFill>
              </a:rPr>
            </a:br>
            <a:endParaRPr>
              <a:solidFill>
                <a:srgbClr val="F8E3C9"/>
              </a:solidFill>
            </a:endParaRPr>
          </a:p>
        </p:txBody>
      </p:sp>
      <p:pic>
        <p:nvPicPr>
          <p:cNvPr id="127" name="Google Shape;12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0975" y="121625"/>
            <a:ext cx="5814850" cy="327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6" title="second_cutscene.gi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40975" y="3429000"/>
            <a:ext cx="5814850" cy="3263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>
            <p:ph idx="1" type="subTitle"/>
          </p:nvPr>
        </p:nvSpPr>
        <p:spPr>
          <a:xfrm>
            <a:off x="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400">
                <a:solidFill>
                  <a:srgbClr val="F8E3C9"/>
                </a:solidFill>
              </a:rPr>
              <a:t>Animations</a:t>
            </a:r>
            <a:endParaRPr sz="3400">
              <a:solidFill>
                <a:srgbClr val="F8E3C9"/>
              </a:solidFill>
            </a:endParaRPr>
          </a:p>
        </p:txBody>
      </p:sp>
      <p:sp>
        <p:nvSpPr>
          <p:cNvPr id="135" name="Google Shape;135;p17"/>
          <p:cNvSpPr txBox="1"/>
          <p:nvPr>
            <p:ph idx="1" type="subTitle"/>
          </p:nvPr>
        </p:nvSpPr>
        <p:spPr>
          <a:xfrm>
            <a:off x="671150" y="2404350"/>
            <a:ext cx="5489100" cy="20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Multiple animators</a:t>
            </a:r>
            <a:endParaRPr>
              <a:solidFill>
                <a:srgbClr val="F8E3C9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Seperate animations</a:t>
            </a:r>
            <a:endParaRPr i="1">
              <a:solidFill>
                <a:srgbClr val="F8E3C9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Same Triggers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id="136" name="Google Shape;13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3751" y="191425"/>
            <a:ext cx="5489101" cy="3092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63750" y="3283885"/>
            <a:ext cx="5489101" cy="3092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>
            <p:ph idx="1" type="subTitle"/>
          </p:nvPr>
        </p:nvSpPr>
        <p:spPr>
          <a:xfrm>
            <a:off x="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400">
                <a:solidFill>
                  <a:srgbClr val="F8E3C9"/>
                </a:solidFill>
              </a:rPr>
              <a:t>Dialogues</a:t>
            </a:r>
            <a:endParaRPr sz="3400">
              <a:solidFill>
                <a:srgbClr val="F8E3C9"/>
              </a:solidFill>
            </a:endParaRPr>
          </a:p>
        </p:txBody>
      </p:sp>
      <p:sp>
        <p:nvSpPr>
          <p:cNvPr id="144" name="Google Shape;144;p18"/>
          <p:cNvSpPr txBox="1"/>
          <p:nvPr>
            <p:ph idx="1" type="subTitle"/>
          </p:nvPr>
        </p:nvSpPr>
        <p:spPr>
          <a:xfrm>
            <a:off x="6773400" y="474325"/>
            <a:ext cx="5009400" cy="24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New dialogue focus</a:t>
            </a:r>
            <a:br>
              <a:rPr lang="en-US">
                <a:solidFill>
                  <a:srgbClr val="F8E3C9"/>
                </a:solidFill>
              </a:rPr>
            </a:br>
            <a:endParaRPr>
              <a:solidFill>
                <a:srgbClr val="F8E3C9"/>
              </a:solidFill>
            </a:endParaRPr>
          </a:p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Focuses more on the story</a:t>
            </a:r>
            <a:br>
              <a:rPr lang="en-US">
                <a:solidFill>
                  <a:srgbClr val="F8E3C9"/>
                </a:solidFill>
              </a:rPr>
            </a:br>
            <a:endParaRPr>
              <a:solidFill>
                <a:srgbClr val="F8E3C9"/>
              </a:solidFill>
            </a:endParaRPr>
          </a:p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System 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id="145" name="Google Shape;14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875" y="2935825"/>
            <a:ext cx="7899450" cy="373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/>
          <p:nvPr>
            <p:ph idx="1" type="subTitle"/>
          </p:nvPr>
        </p:nvSpPr>
        <p:spPr>
          <a:xfrm>
            <a:off x="0" y="587100"/>
            <a:ext cx="6773400" cy="121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400">
                <a:solidFill>
                  <a:srgbClr val="F8E3C9"/>
                </a:solidFill>
              </a:rPr>
              <a:t>Next Steps</a:t>
            </a:r>
            <a:endParaRPr sz="3400">
              <a:solidFill>
                <a:srgbClr val="F8E3C9"/>
              </a:solidFill>
            </a:endParaRPr>
          </a:p>
        </p:txBody>
      </p:sp>
      <p:sp>
        <p:nvSpPr>
          <p:cNvPr id="152" name="Google Shape;152;p19"/>
          <p:cNvSpPr txBox="1"/>
          <p:nvPr>
            <p:ph idx="1" type="subTitle"/>
          </p:nvPr>
        </p:nvSpPr>
        <p:spPr>
          <a:xfrm>
            <a:off x="1284175" y="2470676"/>
            <a:ext cx="7091400" cy="30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Finalize the </a:t>
            </a:r>
            <a:r>
              <a:rPr i="1" lang="en-US">
                <a:solidFill>
                  <a:srgbClr val="F8E3C9"/>
                </a:solidFill>
              </a:rPr>
              <a:t>Playground 3</a:t>
            </a:r>
            <a:endParaRPr i="1"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F8E3C9"/>
              </a:solidFill>
            </a:endParaRPr>
          </a:p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Bug fixes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Polish and improve UI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Implement the EndGame</a:t>
            </a:r>
            <a:endParaRPr>
              <a:solidFill>
                <a:srgbClr val="F8E3C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0"/>
          <p:cNvSpPr txBox="1"/>
          <p:nvPr>
            <p:ph type="title"/>
          </p:nvPr>
        </p:nvSpPr>
        <p:spPr>
          <a:xfrm>
            <a:off x="0" y="1303725"/>
            <a:ext cx="12192000" cy="4284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Thank you for listening!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hildren Playing 16x9">
  <a:themeElements>
    <a:clrScheme name="Children Happy">
      <a:dk1>
        <a:srgbClr val="595959"/>
      </a:dk1>
      <a:lt1>
        <a:srgbClr val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hildren Happy">
      <a:dk1>
        <a:srgbClr val="595959"/>
      </a:dk1>
      <a:lt1>
        <a:srgbClr val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